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Props/core0.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openxmlformats.org/officedocument/2006/relationships/metadata/core-properties" Target="docProps/core0.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4"/>
  </p:notesMasterIdLst>
  <p:sldIdLst>
    <p:sldId id="256" r:id="rId2"/>
    <p:sldId id="257" r:id="rId3"/>
    <p:sldId id="258" r:id="rId4"/>
    <p:sldId id="289" r:id="rId5"/>
    <p:sldId id="312" r:id="rId6"/>
    <p:sldId id="290" r:id="rId7"/>
    <p:sldId id="292" r:id="rId8"/>
    <p:sldId id="293" r:id="rId9"/>
    <p:sldId id="294" r:id="rId10"/>
    <p:sldId id="295" r:id="rId11"/>
    <p:sldId id="297" r:id="rId12"/>
    <p:sldId id="296" r:id="rId13"/>
    <p:sldId id="298" r:id="rId14"/>
    <p:sldId id="299" r:id="rId15"/>
    <p:sldId id="300" r:id="rId16"/>
    <p:sldId id="301" r:id="rId17"/>
    <p:sldId id="302" r:id="rId18"/>
    <p:sldId id="303" r:id="rId19"/>
    <p:sldId id="304" r:id="rId20"/>
    <p:sldId id="305" r:id="rId21"/>
    <p:sldId id="306" r:id="rId22"/>
    <p:sldId id="307" r:id="rId23"/>
    <p:sldId id="308" r:id="rId24"/>
    <p:sldId id="309" r:id="rId25"/>
    <p:sldId id="310" r:id="rId26"/>
    <p:sldId id="311" r:id="rId27"/>
    <p:sldId id="313" r:id="rId28"/>
    <p:sldId id="261" r:id="rId29"/>
    <p:sldId id="262" r:id="rId30"/>
    <p:sldId id="263" r:id="rId31"/>
    <p:sldId id="264" r:id="rId32"/>
    <p:sldId id="265" r:id="rId33"/>
    <p:sldId id="266" r:id="rId34"/>
    <p:sldId id="267" r:id="rId35"/>
    <p:sldId id="268" r:id="rId36"/>
    <p:sldId id="269" r:id="rId37"/>
    <p:sldId id="314" r:id="rId38"/>
    <p:sldId id="270" r:id="rId39"/>
    <p:sldId id="271" r:id="rId40"/>
    <p:sldId id="272" r:id="rId41"/>
    <p:sldId id="273" r:id="rId42"/>
    <p:sldId id="274" r:id="rId43"/>
    <p:sldId id="275" r:id="rId44"/>
    <p:sldId id="276" r:id="rId45"/>
    <p:sldId id="277" r:id="rId46"/>
    <p:sldId id="278" r:id="rId47"/>
    <p:sldId id="279" r:id="rId48"/>
    <p:sldId id="280" r:id="rId49"/>
    <p:sldId id="281" r:id="rId50"/>
    <p:sldId id="282" r:id="rId51"/>
    <p:sldId id="283" r:id="rId52"/>
    <p:sldId id="315" r:id="rId53"/>
  </p:sldIdLst>
  <p:sldSz cx="9144000" cy="6858000" type="screen4x3"/>
  <p:notesSz cx="6670675" cy="97520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88571" autoAdjust="0"/>
  </p:normalViewPr>
  <p:slideViewPr>
    <p:cSldViewPr snapToGrid="0">
      <p:cViewPr>
        <p:scale>
          <a:sx n="89" d="100"/>
          <a:sy n="89" d="100"/>
        </p:scale>
        <p:origin x="20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fb51a185-9f8a-4b58-9e86-92b6e2c1185d" providerId="ADAL" clId="{20265939-53F3-4730-BE9D-07BAABE94B46}"/>
    <pc:docChg chg="modSld">
      <pc:chgData name="Ellie Brown" userId="fb51a185-9f8a-4b58-9e86-92b6e2c1185d" providerId="ADAL" clId="{20265939-53F3-4730-BE9D-07BAABE94B46}" dt="2026-10-21T15:26:01.290" v="1" actId="20577"/>
      <pc:docMkLst>
        <pc:docMk/>
      </pc:docMkLst>
      <pc:sldChg chg="modSp mod">
        <pc:chgData name="Ellie Brown" userId="fb51a185-9f8a-4b58-9e86-92b6e2c1185d" providerId="ADAL" clId="{20265939-53F3-4730-BE9D-07BAABE94B46}" dt="2026-10-21T15:26:01.290" v="1" actId="20577"/>
        <pc:sldMkLst>
          <pc:docMk/>
          <pc:sldMk cId="816454698" sldId="315"/>
        </pc:sldMkLst>
        <pc:spChg chg="mod">
          <ac:chgData name="Ellie Brown" userId="fb51a185-9f8a-4b58-9e86-92b6e2c1185d" providerId="ADAL" clId="{20265939-53F3-4730-BE9D-07BAABE94B46}" dt="2026-10-21T15:26:01.290" v="1" actId="20577"/>
          <ac:spMkLst>
            <pc:docMk/>
            <pc:sldMk cId="816454698" sldId="315"/>
            <ac:spMk id="2" creationId="{13F37900-3296-EF9A-B747-D89DCCE31E55}"/>
          </ac:spMkLst>
        </pc:sp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ata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0.svg"/><Relationship Id="rId1" Type="http://schemas.openxmlformats.org/officeDocument/2006/relationships/image" Target="../media/image9.svg"/><Relationship Id="rId5" Type="http://schemas.openxmlformats.org/officeDocument/2006/relationships/image" Target="../media/image12.sv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0.svg"/><Relationship Id="rId1" Type="http://schemas.openxmlformats.org/officeDocument/2006/relationships/image" Target="../media/image9.svg"/><Relationship Id="rId5" Type="http://schemas.openxmlformats.org/officeDocument/2006/relationships/image" Target="../media/image12.sv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4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26A013-BAB1-49BE-AB0A-FF99BA051E14}" type="doc">
      <dgm:prSet loTypeId="urn:microsoft.com/office/officeart/2018/2/layout/IconVerticalSolidList" loCatId="icon" qsTypeId="urn:microsoft.com/office/officeart/2005/8/quickstyle/simple1#3" qsCatId="simple" csTypeId="urn:microsoft.com/office/officeart/2005/8/colors/accent1_2#3" csCatId="accent1" phldr="1"/>
      <dgm:spPr/>
      <dgm:t>
        <a:bodyPr/>
        <a:lstStyle/>
        <a:p>
          <a:endParaRPr lang="en-US"/>
        </a:p>
      </dgm:t>
    </dgm:pt>
    <dgm:pt modelId="{BB4ACC6F-ADC7-44C6-8E1E-BB495C7D1226}">
      <dgm:prSet/>
      <dgm:spPr/>
      <dgm:t>
        <a:bodyPr/>
        <a:lstStyle/>
        <a:p>
          <a:pPr>
            <a:lnSpc>
              <a:spcPct val="100000"/>
            </a:lnSpc>
          </a:pPr>
          <a:r>
            <a:rPr lang="en-US" b="1"/>
            <a:t>Week 4</a:t>
          </a:r>
          <a:br>
            <a:rPr lang="en-US"/>
          </a:br>
          <a:r>
            <a:rPr lang="en-US" b="1"/>
            <a:t> </a:t>
          </a:r>
          <a:endParaRPr lang="en-US"/>
        </a:p>
      </dgm:t>
    </dgm:pt>
    <dgm:pt modelId="{4193C267-37C7-41DA-9E26-54E087F18AF5}" type="parTrans" cxnId="{ED2D9570-D28C-40D2-853F-5B03E90F8AC5}">
      <dgm:prSet/>
      <dgm:spPr/>
      <dgm:t>
        <a:bodyPr/>
        <a:lstStyle/>
        <a:p>
          <a:endParaRPr lang="en-US"/>
        </a:p>
      </dgm:t>
    </dgm:pt>
    <dgm:pt modelId="{0B6647F6-845E-429A-AF9E-4B16D526E254}" type="sibTrans" cxnId="{ED2D9570-D28C-40D2-853F-5B03E90F8AC5}">
      <dgm:prSet/>
      <dgm:spPr/>
      <dgm:t>
        <a:bodyPr/>
        <a:lstStyle/>
        <a:p>
          <a:endParaRPr lang="en-US"/>
        </a:p>
      </dgm:t>
    </dgm:pt>
    <dgm:pt modelId="{7687BCF8-E455-4FA6-ABE7-10E92C17B423}">
      <dgm:prSet/>
      <dgm:spPr/>
      <dgm:t>
        <a:bodyPr/>
        <a:lstStyle/>
        <a:p>
          <a:pPr>
            <a:lnSpc>
              <a:spcPct val="100000"/>
            </a:lnSpc>
          </a:pPr>
          <a:r>
            <a:rPr lang="en-US" b="1"/>
            <a:t>Company and Company Meetings </a:t>
          </a:r>
          <a:endParaRPr lang="en-US"/>
        </a:p>
      </dgm:t>
    </dgm:pt>
    <dgm:pt modelId="{1B6229FB-AC6F-4B21-8095-52C7C67F9893}" type="parTrans" cxnId="{10AD1980-CC29-4168-83F6-B01B2D85FA5C}">
      <dgm:prSet/>
      <dgm:spPr/>
      <dgm:t>
        <a:bodyPr/>
        <a:lstStyle/>
        <a:p>
          <a:endParaRPr lang="en-US"/>
        </a:p>
      </dgm:t>
    </dgm:pt>
    <dgm:pt modelId="{3EE50528-7CAF-4546-B00C-FF54E8E3A5A2}" type="sibTrans" cxnId="{10AD1980-CC29-4168-83F6-B01B2D85FA5C}">
      <dgm:prSet/>
      <dgm:spPr/>
      <dgm:t>
        <a:bodyPr/>
        <a:lstStyle/>
        <a:p>
          <a:endParaRPr lang="en-US"/>
        </a:p>
      </dgm:t>
    </dgm:pt>
    <dgm:pt modelId="{F7E9E1C6-78D5-4F29-AF1A-E97ECB15066B}" type="pres">
      <dgm:prSet presAssocID="{5326A013-BAB1-49BE-AB0A-FF99BA051E14}" presName="root" presStyleCnt="0">
        <dgm:presLayoutVars>
          <dgm:dir/>
          <dgm:resizeHandles val="exact"/>
        </dgm:presLayoutVars>
      </dgm:prSet>
      <dgm:spPr/>
    </dgm:pt>
    <dgm:pt modelId="{93FA3648-725B-420F-B3CE-558D019D8F2E}" type="pres">
      <dgm:prSet presAssocID="{BB4ACC6F-ADC7-44C6-8E1E-BB495C7D1226}" presName="compNode" presStyleCnt="0"/>
      <dgm:spPr/>
    </dgm:pt>
    <dgm:pt modelId="{52341CF4-D4C3-4CD4-91E5-140EDA6521A9}" type="pres">
      <dgm:prSet presAssocID="{BB4ACC6F-ADC7-44C6-8E1E-BB495C7D1226}" presName="bgRect" presStyleLbl="bgShp" presStyleIdx="0" presStyleCnt="2"/>
      <dgm:spPr/>
    </dgm:pt>
    <dgm:pt modelId="{0242ABF2-4CE6-4FFC-A08F-3FD9CD98A8CF}" type="pres">
      <dgm:prSet presAssocID="{BB4ACC6F-ADC7-44C6-8E1E-BB495C7D1226}"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heckmark"/>
        </a:ext>
      </dgm:extLst>
    </dgm:pt>
    <dgm:pt modelId="{418C139F-99E7-4E92-89E5-E2BB7167280B}" type="pres">
      <dgm:prSet presAssocID="{BB4ACC6F-ADC7-44C6-8E1E-BB495C7D1226}" presName="spaceRect" presStyleCnt="0"/>
      <dgm:spPr/>
    </dgm:pt>
    <dgm:pt modelId="{CDB3A342-0BA1-4D69-915B-332E570B36A8}" type="pres">
      <dgm:prSet presAssocID="{BB4ACC6F-ADC7-44C6-8E1E-BB495C7D1226}" presName="parTx" presStyleLbl="revTx" presStyleIdx="0" presStyleCnt="2">
        <dgm:presLayoutVars>
          <dgm:chMax val="0"/>
          <dgm:chPref val="0"/>
        </dgm:presLayoutVars>
      </dgm:prSet>
      <dgm:spPr/>
    </dgm:pt>
    <dgm:pt modelId="{F485BED2-40B9-4F68-BB46-F75432356983}" type="pres">
      <dgm:prSet presAssocID="{0B6647F6-845E-429A-AF9E-4B16D526E254}" presName="sibTrans" presStyleCnt="0"/>
      <dgm:spPr/>
    </dgm:pt>
    <dgm:pt modelId="{61CDF8F5-4C48-40C1-BE0E-580B559DD39F}" type="pres">
      <dgm:prSet presAssocID="{7687BCF8-E455-4FA6-ABE7-10E92C17B423}" presName="compNode" presStyleCnt="0"/>
      <dgm:spPr/>
    </dgm:pt>
    <dgm:pt modelId="{DC4BDB0F-A4CC-47D0-9189-0CA25DAEA309}" type="pres">
      <dgm:prSet presAssocID="{7687BCF8-E455-4FA6-ABE7-10E92C17B423}" presName="bgRect" presStyleLbl="bgShp" presStyleIdx="1" presStyleCnt="2"/>
      <dgm:spPr/>
    </dgm:pt>
    <dgm:pt modelId="{EE259CEF-BA1E-47CE-AE78-A27F06221A87}" type="pres">
      <dgm:prSet presAssocID="{7687BCF8-E455-4FA6-ABE7-10E92C17B423}"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eting"/>
        </a:ext>
      </dgm:extLst>
    </dgm:pt>
    <dgm:pt modelId="{1FC9B1C4-AF0C-4420-9304-C0AFB458FA68}" type="pres">
      <dgm:prSet presAssocID="{7687BCF8-E455-4FA6-ABE7-10E92C17B423}" presName="spaceRect" presStyleCnt="0"/>
      <dgm:spPr/>
    </dgm:pt>
    <dgm:pt modelId="{8881AE04-6735-4C7F-910E-0EFA5F638E9F}" type="pres">
      <dgm:prSet presAssocID="{7687BCF8-E455-4FA6-ABE7-10E92C17B423}" presName="parTx" presStyleLbl="revTx" presStyleIdx="1" presStyleCnt="2">
        <dgm:presLayoutVars>
          <dgm:chMax val="0"/>
          <dgm:chPref val="0"/>
        </dgm:presLayoutVars>
      </dgm:prSet>
      <dgm:spPr/>
    </dgm:pt>
  </dgm:ptLst>
  <dgm:cxnLst>
    <dgm:cxn modelId="{ED2D9570-D28C-40D2-853F-5B03E90F8AC5}" srcId="{5326A013-BAB1-49BE-AB0A-FF99BA051E14}" destId="{BB4ACC6F-ADC7-44C6-8E1E-BB495C7D1226}" srcOrd="0" destOrd="0" parTransId="{4193C267-37C7-41DA-9E26-54E087F18AF5}" sibTransId="{0B6647F6-845E-429A-AF9E-4B16D526E254}"/>
    <dgm:cxn modelId="{B6DA297C-410E-4F56-AFF7-7FC3F07EFFFD}" type="presOf" srcId="{5326A013-BAB1-49BE-AB0A-FF99BA051E14}" destId="{F7E9E1C6-78D5-4F29-AF1A-E97ECB15066B}" srcOrd="0" destOrd="0" presId="urn:microsoft.com/office/officeart/2018/2/layout/IconVerticalSolidList"/>
    <dgm:cxn modelId="{10AD1980-CC29-4168-83F6-B01B2D85FA5C}" srcId="{5326A013-BAB1-49BE-AB0A-FF99BA051E14}" destId="{7687BCF8-E455-4FA6-ABE7-10E92C17B423}" srcOrd="1" destOrd="0" parTransId="{1B6229FB-AC6F-4B21-8095-52C7C67F9893}" sibTransId="{3EE50528-7CAF-4546-B00C-FF54E8E3A5A2}"/>
    <dgm:cxn modelId="{B0127C8A-262A-424E-A7D1-9CC650CB7FB7}" type="presOf" srcId="{7687BCF8-E455-4FA6-ABE7-10E92C17B423}" destId="{8881AE04-6735-4C7F-910E-0EFA5F638E9F}" srcOrd="0" destOrd="0" presId="urn:microsoft.com/office/officeart/2018/2/layout/IconVerticalSolidList"/>
    <dgm:cxn modelId="{FD11A998-8B64-410D-9444-787F47C22AC1}" type="presOf" srcId="{BB4ACC6F-ADC7-44C6-8E1E-BB495C7D1226}" destId="{CDB3A342-0BA1-4D69-915B-332E570B36A8}" srcOrd="0" destOrd="0" presId="urn:microsoft.com/office/officeart/2018/2/layout/IconVerticalSolidList"/>
    <dgm:cxn modelId="{4C803DE6-55A1-45CB-966E-3D1EBF9C23B3}" type="presParOf" srcId="{F7E9E1C6-78D5-4F29-AF1A-E97ECB15066B}" destId="{93FA3648-725B-420F-B3CE-558D019D8F2E}" srcOrd="0" destOrd="0" presId="urn:microsoft.com/office/officeart/2018/2/layout/IconVerticalSolidList"/>
    <dgm:cxn modelId="{E6CCAF73-206E-47AB-A328-8A96AE5894EF}" type="presParOf" srcId="{93FA3648-725B-420F-B3CE-558D019D8F2E}" destId="{52341CF4-D4C3-4CD4-91E5-140EDA6521A9}" srcOrd="0" destOrd="0" presId="urn:microsoft.com/office/officeart/2018/2/layout/IconVerticalSolidList"/>
    <dgm:cxn modelId="{A78D6298-6BC7-49CC-BF58-C130D54AA58A}" type="presParOf" srcId="{93FA3648-725B-420F-B3CE-558D019D8F2E}" destId="{0242ABF2-4CE6-4FFC-A08F-3FD9CD98A8CF}" srcOrd="1" destOrd="0" presId="urn:microsoft.com/office/officeart/2018/2/layout/IconVerticalSolidList"/>
    <dgm:cxn modelId="{85997A2C-2EC6-4AB2-A4CB-917EAAE16561}" type="presParOf" srcId="{93FA3648-725B-420F-B3CE-558D019D8F2E}" destId="{418C139F-99E7-4E92-89E5-E2BB7167280B}" srcOrd="2" destOrd="0" presId="urn:microsoft.com/office/officeart/2018/2/layout/IconVerticalSolidList"/>
    <dgm:cxn modelId="{6F3B15D1-71C3-4F22-8F24-FC3D26D3213C}" type="presParOf" srcId="{93FA3648-725B-420F-B3CE-558D019D8F2E}" destId="{CDB3A342-0BA1-4D69-915B-332E570B36A8}" srcOrd="3" destOrd="0" presId="urn:microsoft.com/office/officeart/2018/2/layout/IconVerticalSolidList"/>
    <dgm:cxn modelId="{23C916FF-DF83-425F-8CC9-21BCB42E35A9}" type="presParOf" srcId="{F7E9E1C6-78D5-4F29-AF1A-E97ECB15066B}" destId="{F485BED2-40B9-4F68-BB46-F75432356983}" srcOrd="1" destOrd="0" presId="urn:microsoft.com/office/officeart/2018/2/layout/IconVerticalSolidList"/>
    <dgm:cxn modelId="{D5B178F5-1D38-41D1-BD7F-CED4EA7E9C2C}" type="presParOf" srcId="{F7E9E1C6-78D5-4F29-AF1A-E97ECB15066B}" destId="{61CDF8F5-4C48-40C1-BE0E-580B559DD39F}" srcOrd="2" destOrd="0" presId="urn:microsoft.com/office/officeart/2018/2/layout/IconVerticalSolidList"/>
    <dgm:cxn modelId="{0E37339C-D2D1-4D57-8224-812BF644E09A}" type="presParOf" srcId="{61CDF8F5-4C48-40C1-BE0E-580B559DD39F}" destId="{DC4BDB0F-A4CC-47D0-9189-0CA25DAEA309}" srcOrd="0" destOrd="0" presId="urn:microsoft.com/office/officeart/2018/2/layout/IconVerticalSolidList"/>
    <dgm:cxn modelId="{92A8B1F0-59D8-4BB0-84CB-7BC65299037B}" type="presParOf" srcId="{61CDF8F5-4C48-40C1-BE0E-580B559DD39F}" destId="{EE259CEF-BA1E-47CE-AE78-A27F06221A87}" srcOrd="1" destOrd="0" presId="urn:microsoft.com/office/officeart/2018/2/layout/IconVerticalSolidList"/>
    <dgm:cxn modelId="{28789DE1-717E-43FF-8261-0354BF121EF0}" type="presParOf" srcId="{61CDF8F5-4C48-40C1-BE0E-580B559DD39F}" destId="{1FC9B1C4-AF0C-4420-9304-C0AFB458FA68}" srcOrd="2" destOrd="0" presId="urn:microsoft.com/office/officeart/2018/2/layout/IconVerticalSolidList"/>
    <dgm:cxn modelId="{AF096843-1694-42C2-AE55-B22BDE0F5528}" type="presParOf" srcId="{61CDF8F5-4C48-40C1-BE0E-580B559DD39F}" destId="{8881AE04-6735-4C7F-910E-0EFA5F638E9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40E212-01E8-4A7F-9219-DB775F27B5C5}" type="doc">
      <dgm:prSet loTypeId="urn:microsoft.com/office/officeart/2016/7/layout/BasicLinearProcessNumbered" loCatId="process" qsTypeId="urn:microsoft.com/office/officeart/2005/8/quickstyle/simple1#5" qsCatId="simple" csTypeId="urn:microsoft.com/office/officeart/2005/8/colors/colorful2#1" csCatId="colorful" phldr="1"/>
      <dgm:spPr/>
      <dgm:t>
        <a:bodyPr/>
        <a:lstStyle/>
        <a:p>
          <a:endParaRPr lang="en-US"/>
        </a:p>
      </dgm:t>
    </dgm:pt>
    <dgm:pt modelId="{20E5A48B-BE56-4D24-B0B5-C3A359024F00}">
      <dgm:prSet/>
      <dgm:spPr/>
      <dgm:t>
        <a:bodyPr/>
        <a:lstStyle/>
        <a:p>
          <a:r>
            <a:rPr lang="en-GB"/>
            <a:t>Understand the roles of directors and shareholders</a:t>
          </a:r>
          <a:endParaRPr lang="en-US"/>
        </a:p>
      </dgm:t>
    </dgm:pt>
    <dgm:pt modelId="{0E526376-D43F-438A-B5AD-6C1F1B0950BC}" type="parTrans" cxnId="{D8EDC71C-5D26-4FE1-BF97-CA2B915E5FB7}">
      <dgm:prSet/>
      <dgm:spPr/>
      <dgm:t>
        <a:bodyPr/>
        <a:lstStyle/>
        <a:p>
          <a:endParaRPr lang="en-US"/>
        </a:p>
      </dgm:t>
    </dgm:pt>
    <dgm:pt modelId="{B934DECD-48AB-4194-A19F-E1541DF5E41F}" type="sibTrans" cxnId="{D8EDC71C-5D26-4FE1-BF97-CA2B915E5FB7}">
      <dgm:prSet phldrT="1" phldr="0"/>
      <dgm:spPr/>
      <dgm:t>
        <a:bodyPr/>
        <a:lstStyle/>
        <a:p>
          <a:r>
            <a:rPr lang="en-US"/>
            <a:t>1</a:t>
          </a:r>
        </a:p>
      </dgm:t>
    </dgm:pt>
    <dgm:pt modelId="{ED3186B4-5970-40F3-8443-549285109117}">
      <dgm:prSet/>
      <dgm:spPr/>
      <dgm:t>
        <a:bodyPr/>
        <a:lstStyle/>
        <a:p>
          <a:r>
            <a:rPr lang="en-GB"/>
            <a:t>Distinguish between different company decisions</a:t>
          </a:r>
          <a:endParaRPr lang="en-US"/>
        </a:p>
      </dgm:t>
    </dgm:pt>
    <dgm:pt modelId="{52B8C1BA-EEE2-4F8E-9ED2-7014F6BB37BD}" type="parTrans" cxnId="{7F6EB424-F3A4-4136-A478-941127C226EC}">
      <dgm:prSet/>
      <dgm:spPr/>
      <dgm:t>
        <a:bodyPr/>
        <a:lstStyle/>
        <a:p>
          <a:endParaRPr lang="en-US"/>
        </a:p>
      </dgm:t>
    </dgm:pt>
    <dgm:pt modelId="{8D11A35B-03CA-4906-8A0B-9C28725088A9}" type="sibTrans" cxnId="{7F6EB424-F3A4-4136-A478-941127C226EC}">
      <dgm:prSet phldrT="2" phldr="0"/>
      <dgm:spPr/>
      <dgm:t>
        <a:bodyPr/>
        <a:lstStyle/>
        <a:p>
          <a:r>
            <a:rPr lang="en-US"/>
            <a:t>2</a:t>
          </a:r>
        </a:p>
      </dgm:t>
    </dgm:pt>
    <dgm:pt modelId="{759E3A03-D1CC-4112-B5D4-64D8805D8D80}">
      <dgm:prSet/>
      <dgm:spPr/>
      <dgm:t>
        <a:bodyPr/>
        <a:lstStyle/>
        <a:p>
          <a:r>
            <a:rPr lang="en-GB"/>
            <a:t>Explain company meeting procedures</a:t>
          </a:r>
          <a:endParaRPr lang="en-US"/>
        </a:p>
      </dgm:t>
    </dgm:pt>
    <dgm:pt modelId="{209B0B55-E836-4770-B48C-4C9E433C40FE}" type="parTrans" cxnId="{EBE30BA9-FB5C-4D38-8C32-958380F8CE98}">
      <dgm:prSet/>
      <dgm:spPr/>
      <dgm:t>
        <a:bodyPr/>
        <a:lstStyle/>
        <a:p>
          <a:endParaRPr lang="en-US"/>
        </a:p>
      </dgm:t>
    </dgm:pt>
    <dgm:pt modelId="{CD4F877F-0107-4409-B507-5F803DF76429}" type="sibTrans" cxnId="{EBE30BA9-FB5C-4D38-8C32-958380F8CE98}">
      <dgm:prSet phldrT="3" phldr="0"/>
      <dgm:spPr/>
      <dgm:t>
        <a:bodyPr/>
        <a:lstStyle/>
        <a:p>
          <a:r>
            <a:rPr lang="en-US"/>
            <a:t>3</a:t>
          </a:r>
        </a:p>
      </dgm:t>
    </dgm:pt>
    <dgm:pt modelId="{A262302A-938E-47E5-8223-E2271C2A52AB}">
      <dgm:prSet/>
      <dgm:spPr/>
      <dgm:t>
        <a:bodyPr/>
        <a:lstStyle/>
        <a:p>
          <a:r>
            <a:rPr lang="en-GB" dirty="0"/>
            <a:t>Apply Companies Act 2006 provisions</a:t>
          </a:r>
          <a:endParaRPr lang="en-US" dirty="0"/>
        </a:p>
      </dgm:t>
    </dgm:pt>
    <dgm:pt modelId="{73187A44-CC8E-408A-B165-13924741A7DD}" type="parTrans" cxnId="{40389505-01DB-423A-8749-A0333FF2657A}">
      <dgm:prSet/>
      <dgm:spPr/>
      <dgm:t>
        <a:bodyPr/>
        <a:lstStyle/>
        <a:p>
          <a:endParaRPr lang="en-US"/>
        </a:p>
      </dgm:t>
    </dgm:pt>
    <dgm:pt modelId="{BC93F6D4-BD53-4B72-B583-6132CEC7FA78}" type="sibTrans" cxnId="{40389505-01DB-423A-8749-A0333FF2657A}">
      <dgm:prSet phldrT="4" phldr="0"/>
      <dgm:spPr/>
      <dgm:t>
        <a:bodyPr/>
        <a:lstStyle/>
        <a:p>
          <a:r>
            <a:rPr lang="en-US"/>
            <a:t>4</a:t>
          </a:r>
        </a:p>
      </dgm:t>
    </dgm:pt>
    <dgm:pt modelId="{D02116B4-2F8D-4BA4-A069-E3198422408D}" type="pres">
      <dgm:prSet presAssocID="{B140E212-01E8-4A7F-9219-DB775F27B5C5}" presName="Name0" presStyleCnt="0">
        <dgm:presLayoutVars>
          <dgm:animLvl val="lvl"/>
          <dgm:resizeHandles val="exact"/>
        </dgm:presLayoutVars>
      </dgm:prSet>
      <dgm:spPr/>
    </dgm:pt>
    <dgm:pt modelId="{237043BE-FA51-4675-A2AA-65A3C7B1A16C}" type="pres">
      <dgm:prSet presAssocID="{20E5A48B-BE56-4D24-B0B5-C3A359024F00}" presName="compositeNode" presStyleCnt="0">
        <dgm:presLayoutVars>
          <dgm:bulletEnabled val="1"/>
        </dgm:presLayoutVars>
      </dgm:prSet>
      <dgm:spPr/>
    </dgm:pt>
    <dgm:pt modelId="{1479B0F3-8371-4A5D-9843-5368DCC53959}" type="pres">
      <dgm:prSet presAssocID="{20E5A48B-BE56-4D24-B0B5-C3A359024F00}" presName="bgRect" presStyleLbl="bgAccFollowNode1" presStyleIdx="0" presStyleCnt="4"/>
      <dgm:spPr/>
    </dgm:pt>
    <dgm:pt modelId="{166BADE2-0153-4E8A-A325-7B1E85A631B5}" type="pres">
      <dgm:prSet presAssocID="{B934DECD-48AB-4194-A19F-E1541DF5E41F}" presName="sibTransNodeCircle" presStyleLbl="alignNode1" presStyleIdx="0" presStyleCnt="8">
        <dgm:presLayoutVars>
          <dgm:chMax val="0"/>
          <dgm:bulletEnabled/>
        </dgm:presLayoutVars>
      </dgm:prSet>
      <dgm:spPr/>
    </dgm:pt>
    <dgm:pt modelId="{639FC91A-AAD5-45A1-B5D7-2FF40CE081F4}" type="pres">
      <dgm:prSet presAssocID="{20E5A48B-BE56-4D24-B0B5-C3A359024F00}" presName="bottomLine" presStyleLbl="alignNode1" presStyleIdx="1" presStyleCnt="8">
        <dgm:presLayoutVars/>
      </dgm:prSet>
      <dgm:spPr/>
    </dgm:pt>
    <dgm:pt modelId="{96B4B4E2-9D65-46F1-AC8D-9E15B94F918C}" type="pres">
      <dgm:prSet presAssocID="{20E5A48B-BE56-4D24-B0B5-C3A359024F00}" presName="nodeText" presStyleLbl="bgAccFollowNode1" presStyleIdx="0" presStyleCnt="4">
        <dgm:presLayoutVars>
          <dgm:bulletEnabled val="1"/>
        </dgm:presLayoutVars>
      </dgm:prSet>
      <dgm:spPr/>
    </dgm:pt>
    <dgm:pt modelId="{4AB42938-997F-44B1-B7E9-A17E9E2F853C}" type="pres">
      <dgm:prSet presAssocID="{B934DECD-48AB-4194-A19F-E1541DF5E41F}" presName="sibTrans" presStyleCnt="0"/>
      <dgm:spPr/>
    </dgm:pt>
    <dgm:pt modelId="{0DEFB0E0-F21C-4E55-8F8F-00BC133490EE}" type="pres">
      <dgm:prSet presAssocID="{ED3186B4-5970-40F3-8443-549285109117}" presName="compositeNode" presStyleCnt="0">
        <dgm:presLayoutVars>
          <dgm:bulletEnabled val="1"/>
        </dgm:presLayoutVars>
      </dgm:prSet>
      <dgm:spPr/>
    </dgm:pt>
    <dgm:pt modelId="{680FA2A0-D056-4356-A932-544E519BEB6F}" type="pres">
      <dgm:prSet presAssocID="{ED3186B4-5970-40F3-8443-549285109117}" presName="bgRect" presStyleLbl="bgAccFollowNode1" presStyleIdx="1" presStyleCnt="4"/>
      <dgm:spPr/>
    </dgm:pt>
    <dgm:pt modelId="{848EFA7C-2496-4BC8-932B-0B7EDC2C28ED}" type="pres">
      <dgm:prSet presAssocID="{8D11A35B-03CA-4906-8A0B-9C28725088A9}" presName="sibTransNodeCircle" presStyleLbl="alignNode1" presStyleIdx="2" presStyleCnt="8">
        <dgm:presLayoutVars>
          <dgm:chMax val="0"/>
          <dgm:bulletEnabled/>
        </dgm:presLayoutVars>
      </dgm:prSet>
      <dgm:spPr/>
    </dgm:pt>
    <dgm:pt modelId="{CE4BA8CC-80DC-41B9-BDB9-C3E9168F108F}" type="pres">
      <dgm:prSet presAssocID="{ED3186B4-5970-40F3-8443-549285109117}" presName="bottomLine" presStyleLbl="alignNode1" presStyleIdx="3" presStyleCnt="8">
        <dgm:presLayoutVars/>
      </dgm:prSet>
      <dgm:spPr/>
    </dgm:pt>
    <dgm:pt modelId="{97318CA5-3A80-44CA-A633-9029215004A9}" type="pres">
      <dgm:prSet presAssocID="{ED3186B4-5970-40F3-8443-549285109117}" presName="nodeText" presStyleLbl="bgAccFollowNode1" presStyleIdx="1" presStyleCnt="4">
        <dgm:presLayoutVars>
          <dgm:bulletEnabled val="1"/>
        </dgm:presLayoutVars>
      </dgm:prSet>
      <dgm:spPr/>
    </dgm:pt>
    <dgm:pt modelId="{1A1342B8-E4B1-4049-9D84-BDD740C3CF90}" type="pres">
      <dgm:prSet presAssocID="{8D11A35B-03CA-4906-8A0B-9C28725088A9}" presName="sibTrans" presStyleCnt="0"/>
      <dgm:spPr/>
    </dgm:pt>
    <dgm:pt modelId="{613CB5B2-87C0-4883-A7A1-5E763D11B660}" type="pres">
      <dgm:prSet presAssocID="{759E3A03-D1CC-4112-B5D4-64D8805D8D80}" presName="compositeNode" presStyleCnt="0">
        <dgm:presLayoutVars>
          <dgm:bulletEnabled val="1"/>
        </dgm:presLayoutVars>
      </dgm:prSet>
      <dgm:spPr/>
    </dgm:pt>
    <dgm:pt modelId="{71006143-973F-4DBB-A676-2E9181F3E8D6}" type="pres">
      <dgm:prSet presAssocID="{759E3A03-D1CC-4112-B5D4-64D8805D8D80}" presName="bgRect" presStyleLbl="bgAccFollowNode1" presStyleIdx="2" presStyleCnt="4"/>
      <dgm:spPr/>
    </dgm:pt>
    <dgm:pt modelId="{3E1D70B6-26CB-4344-9B0F-F6EC954BA0D6}" type="pres">
      <dgm:prSet presAssocID="{CD4F877F-0107-4409-B507-5F803DF76429}" presName="sibTransNodeCircle" presStyleLbl="alignNode1" presStyleIdx="4" presStyleCnt="8">
        <dgm:presLayoutVars>
          <dgm:chMax val="0"/>
          <dgm:bulletEnabled/>
        </dgm:presLayoutVars>
      </dgm:prSet>
      <dgm:spPr/>
    </dgm:pt>
    <dgm:pt modelId="{8E1AF54C-13E9-462C-864B-E825F2A891C9}" type="pres">
      <dgm:prSet presAssocID="{759E3A03-D1CC-4112-B5D4-64D8805D8D80}" presName="bottomLine" presStyleLbl="alignNode1" presStyleIdx="5" presStyleCnt="8">
        <dgm:presLayoutVars/>
      </dgm:prSet>
      <dgm:spPr/>
    </dgm:pt>
    <dgm:pt modelId="{63A607FA-6C13-4394-9974-C07D275FB03A}" type="pres">
      <dgm:prSet presAssocID="{759E3A03-D1CC-4112-B5D4-64D8805D8D80}" presName="nodeText" presStyleLbl="bgAccFollowNode1" presStyleIdx="2" presStyleCnt="4">
        <dgm:presLayoutVars>
          <dgm:bulletEnabled val="1"/>
        </dgm:presLayoutVars>
      </dgm:prSet>
      <dgm:spPr/>
    </dgm:pt>
    <dgm:pt modelId="{2F25140E-7E00-4EAE-AE12-7D305EE25D6E}" type="pres">
      <dgm:prSet presAssocID="{CD4F877F-0107-4409-B507-5F803DF76429}" presName="sibTrans" presStyleCnt="0"/>
      <dgm:spPr/>
    </dgm:pt>
    <dgm:pt modelId="{5225DC75-40B2-4E7F-9580-0DC3A9271726}" type="pres">
      <dgm:prSet presAssocID="{A262302A-938E-47E5-8223-E2271C2A52AB}" presName="compositeNode" presStyleCnt="0">
        <dgm:presLayoutVars>
          <dgm:bulletEnabled val="1"/>
        </dgm:presLayoutVars>
      </dgm:prSet>
      <dgm:spPr/>
    </dgm:pt>
    <dgm:pt modelId="{B0CBB27D-D5CD-4197-89C0-7E779500FE65}" type="pres">
      <dgm:prSet presAssocID="{A262302A-938E-47E5-8223-E2271C2A52AB}" presName="bgRect" presStyleLbl="bgAccFollowNode1" presStyleIdx="3" presStyleCnt="4"/>
      <dgm:spPr/>
    </dgm:pt>
    <dgm:pt modelId="{330FF713-37BB-40C4-A141-21BB3D32AAC9}" type="pres">
      <dgm:prSet presAssocID="{BC93F6D4-BD53-4B72-B583-6132CEC7FA78}" presName="sibTransNodeCircle" presStyleLbl="alignNode1" presStyleIdx="6" presStyleCnt="8">
        <dgm:presLayoutVars>
          <dgm:chMax val="0"/>
          <dgm:bulletEnabled/>
        </dgm:presLayoutVars>
      </dgm:prSet>
      <dgm:spPr/>
    </dgm:pt>
    <dgm:pt modelId="{7C269C22-2AFE-470C-AA3E-C5C91FB58C9F}" type="pres">
      <dgm:prSet presAssocID="{A262302A-938E-47E5-8223-E2271C2A52AB}" presName="bottomLine" presStyleLbl="alignNode1" presStyleIdx="7" presStyleCnt="8">
        <dgm:presLayoutVars/>
      </dgm:prSet>
      <dgm:spPr/>
    </dgm:pt>
    <dgm:pt modelId="{0DE49FB4-D4C2-403F-BD62-6EBAB66D6709}" type="pres">
      <dgm:prSet presAssocID="{A262302A-938E-47E5-8223-E2271C2A52AB}" presName="nodeText" presStyleLbl="bgAccFollowNode1" presStyleIdx="3" presStyleCnt="4">
        <dgm:presLayoutVars>
          <dgm:bulletEnabled val="1"/>
        </dgm:presLayoutVars>
      </dgm:prSet>
      <dgm:spPr/>
    </dgm:pt>
  </dgm:ptLst>
  <dgm:cxnLst>
    <dgm:cxn modelId="{40389505-01DB-423A-8749-A0333FF2657A}" srcId="{B140E212-01E8-4A7F-9219-DB775F27B5C5}" destId="{A262302A-938E-47E5-8223-E2271C2A52AB}" srcOrd="3" destOrd="0" parTransId="{73187A44-CC8E-408A-B165-13924741A7DD}" sibTransId="{BC93F6D4-BD53-4B72-B583-6132CEC7FA78}"/>
    <dgm:cxn modelId="{D8EDC71C-5D26-4FE1-BF97-CA2B915E5FB7}" srcId="{B140E212-01E8-4A7F-9219-DB775F27B5C5}" destId="{20E5A48B-BE56-4D24-B0B5-C3A359024F00}" srcOrd="0" destOrd="0" parTransId="{0E526376-D43F-438A-B5AD-6C1F1B0950BC}" sibTransId="{B934DECD-48AB-4194-A19F-E1541DF5E41F}"/>
    <dgm:cxn modelId="{538C7622-55F8-4128-A2D7-DF291654187E}" type="presOf" srcId="{A262302A-938E-47E5-8223-E2271C2A52AB}" destId="{B0CBB27D-D5CD-4197-89C0-7E779500FE65}" srcOrd="0" destOrd="0" presId="urn:microsoft.com/office/officeart/2016/7/layout/BasicLinearProcessNumbered"/>
    <dgm:cxn modelId="{7F6EB424-F3A4-4136-A478-941127C226EC}" srcId="{B140E212-01E8-4A7F-9219-DB775F27B5C5}" destId="{ED3186B4-5970-40F3-8443-549285109117}" srcOrd="1" destOrd="0" parTransId="{52B8C1BA-EEE2-4F8E-9ED2-7014F6BB37BD}" sibTransId="{8D11A35B-03CA-4906-8A0B-9C28725088A9}"/>
    <dgm:cxn modelId="{58C10A25-A13E-485E-967B-B1A1E6BCA2C9}" type="presOf" srcId="{ED3186B4-5970-40F3-8443-549285109117}" destId="{97318CA5-3A80-44CA-A633-9029215004A9}" srcOrd="1" destOrd="0" presId="urn:microsoft.com/office/officeart/2016/7/layout/BasicLinearProcessNumbered"/>
    <dgm:cxn modelId="{F02B4232-7EB2-4D47-9495-9F607384B52A}" type="presOf" srcId="{8D11A35B-03CA-4906-8A0B-9C28725088A9}" destId="{848EFA7C-2496-4BC8-932B-0B7EDC2C28ED}" srcOrd="0" destOrd="0" presId="urn:microsoft.com/office/officeart/2016/7/layout/BasicLinearProcessNumbered"/>
    <dgm:cxn modelId="{8FA3A648-A4F2-4D9C-9425-B882A353AF22}" type="presOf" srcId="{759E3A03-D1CC-4112-B5D4-64D8805D8D80}" destId="{63A607FA-6C13-4394-9974-C07D275FB03A}" srcOrd="1" destOrd="0" presId="urn:microsoft.com/office/officeart/2016/7/layout/BasicLinearProcessNumbered"/>
    <dgm:cxn modelId="{AFD68C73-13CB-42C7-B127-F4B3AED5D96B}" type="presOf" srcId="{20E5A48B-BE56-4D24-B0B5-C3A359024F00}" destId="{1479B0F3-8371-4A5D-9843-5368DCC53959}" srcOrd="0" destOrd="0" presId="urn:microsoft.com/office/officeart/2016/7/layout/BasicLinearProcessNumbered"/>
    <dgm:cxn modelId="{8AA72F77-3FF5-4AB1-BAA0-9D590350552A}" type="presOf" srcId="{CD4F877F-0107-4409-B507-5F803DF76429}" destId="{3E1D70B6-26CB-4344-9B0F-F6EC954BA0D6}" srcOrd="0" destOrd="0" presId="urn:microsoft.com/office/officeart/2016/7/layout/BasicLinearProcessNumbered"/>
    <dgm:cxn modelId="{F2A74187-91CB-4E46-A5D8-C167A6E1211B}" type="presOf" srcId="{ED3186B4-5970-40F3-8443-549285109117}" destId="{680FA2A0-D056-4356-A932-544E519BEB6F}" srcOrd="0" destOrd="0" presId="urn:microsoft.com/office/officeart/2016/7/layout/BasicLinearProcessNumbered"/>
    <dgm:cxn modelId="{69F45588-4ACA-4A34-BD4B-33C0B7E690DE}" type="presOf" srcId="{BC93F6D4-BD53-4B72-B583-6132CEC7FA78}" destId="{330FF713-37BB-40C4-A141-21BB3D32AAC9}" srcOrd="0" destOrd="0" presId="urn:microsoft.com/office/officeart/2016/7/layout/BasicLinearProcessNumbered"/>
    <dgm:cxn modelId="{EBE30BA9-FB5C-4D38-8C32-958380F8CE98}" srcId="{B140E212-01E8-4A7F-9219-DB775F27B5C5}" destId="{759E3A03-D1CC-4112-B5D4-64D8805D8D80}" srcOrd="2" destOrd="0" parTransId="{209B0B55-E836-4770-B48C-4C9E433C40FE}" sibTransId="{CD4F877F-0107-4409-B507-5F803DF76429}"/>
    <dgm:cxn modelId="{41F81DCB-EBC8-4A51-B2CA-8FC0150EC152}" type="presOf" srcId="{A262302A-938E-47E5-8223-E2271C2A52AB}" destId="{0DE49FB4-D4C2-403F-BD62-6EBAB66D6709}" srcOrd="1" destOrd="0" presId="urn:microsoft.com/office/officeart/2016/7/layout/BasicLinearProcessNumbered"/>
    <dgm:cxn modelId="{5AEA45CC-C075-474F-9503-9D2BDEC93588}" type="presOf" srcId="{759E3A03-D1CC-4112-B5D4-64D8805D8D80}" destId="{71006143-973F-4DBB-A676-2E9181F3E8D6}" srcOrd="0" destOrd="0" presId="urn:microsoft.com/office/officeart/2016/7/layout/BasicLinearProcessNumbered"/>
    <dgm:cxn modelId="{79EA40D5-4F65-4D65-A42F-7EE9B2EE84A2}" type="presOf" srcId="{B140E212-01E8-4A7F-9219-DB775F27B5C5}" destId="{D02116B4-2F8D-4BA4-A069-E3198422408D}" srcOrd="0" destOrd="0" presId="urn:microsoft.com/office/officeart/2016/7/layout/BasicLinearProcessNumbered"/>
    <dgm:cxn modelId="{168A5EF8-87C2-4620-8AE1-A21F2CE4EF98}" type="presOf" srcId="{B934DECD-48AB-4194-A19F-E1541DF5E41F}" destId="{166BADE2-0153-4E8A-A325-7B1E85A631B5}" srcOrd="0" destOrd="0" presId="urn:microsoft.com/office/officeart/2016/7/layout/BasicLinearProcessNumbered"/>
    <dgm:cxn modelId="{75C9B2FE-D325-46F1-A58B-B676A4F02E25}" type="presOf" srcId="{20E5A48B-BE56-4D24-B0B5-C3A359024F00}" destId="{96B4B4E2-9D65-46F1-AC8D-9E15B94F918C}" srcOrd="1" destOrd="0" presId="urn:microsoft.com/office/officeart/2016/7/layout/BasicLinearProcessNumbered"/>
    <dgm:cxn modelId="{91737F20-0453-42A6-9657-96B7AC0A2258}" type="presParOf" srcId="{D02116B4-2F8D-4BA4-A069-E3198422408D}" destId="{237043BE-FA51-4675-A2AA-65A3C7B1A16C}" srcOrd="0" destOrd="0" presId="urn:microsoft.com/office/officeart/2016/7/layout/BasicLinearProcessNumbered"/>
    <dgm:cxn modelId="{4C8F3CCB-6368-41B2-9BB3-03E841233CB3}" type="presParOf" srcId="{237043BE-FA51-4675-A2AA-65A3C7B1A16C}" destId="{1479B0F3-8371-4A5D-9843-5368DCC53959}" srcOrd="0" destOrd="0" presId="urn:microsoft.com/office/officeart/2016/7/layout/BasicLinearProcessNumbered"/>
    <dgm:cxn modelId="{E4D51688-1F0A-4B78-9C93-AB514D4FC1F4}" type="presParOf" srcId="{237043BE-FA51-4675-A2AA-65A3C7B1A16C}" destId="{166BADE2-0153-4E8A-A325-7B1E85A631B5}" srcOrd="1" destOrd="0" presId="urn:microsoft.com/office/officeart/2016/7/layout/BasicLinearProcessNumbered"/>
    <dgm:cxn modelId="{B35E8504-3C5D-475A-B3AE-5CE41FCD5CB5}" type="presParOf" srcId="{237043BE-FA51-4675-A2AA-65A3C7B1A16C}" destId="{639FC91A-AAD5-45A1-B5D7-2FF40CE081F4}" srcOrd="2" destOrd="0" presId="urn:microsoft.com/office/officeart/2016/7/layout/BasicLinearProcessNumbered"/>
    <dgm:cxn modelId="{4A0138F4-D5B2-4B2F-B4E7-72BCB1A3A525}" type="presParOf" srcId="{237043BE-FA51-4675-A2AA-65A3C7B1A16C}" destId="{96B4B4E2-9D65-46F1-AC8D-9E15B94F918C}" srcOrd="3" destOrd="0" presId="urn:microsoft.com/office/officeart/2016/7/layout/BasicLinearProcessNumbered"/>
    <dgm:cxn modelId="{A2FEBF0B-C7DC-4E35-8176-1AD293BFA0A5}" type="presParOf" srcId="{D02116B4-2F8D-4BA4-A069-E3198422408D}" destId="{4AB42938-997F-44B1-B7E9-A17E9E2F853C}" srcOrd="1" destOrd="0" presId="urn:microsoft.com/office/officeart/2016/7/layout/BasicLinearProcessNumbered"/>
    <dgm:cxn modelId="{5CE50417-02AE-4694-9CD5-4646553AFE34}" type="presParOf" srcId="{D02116B4-2F8D-4BA4-A069-E3198422408D}" destId="{0DEFB0E0-F21C-4E55-8F8F-00BC133490EE}" srcOrd="2" destOrd="0" presId="urn:microsoft.com/office/officeart/2016/7/layout/BasicLinearProcessNumbered"/>
    <dgm:cxn modelId="{0694368D-D8BF-4A02-93DF-02B7FE9306E9}" type="presParOf" srcId="{0DEFB0E0-F21C-4E55-8F8F-00BC133490EE}" destId="{680FA2A0-D056-4356-A932-544E519BEB6F}" srcOrd="0" destOrd="0" presId="urn:microsoft.com/office/officeart/2016/7/layout/BasicLinearProcessNumbered"/>
    <dgm:cxn modelId="{DBF0A9CB-9357-4918-8ECE-5B5AF626832A}" type="presParOf" srcId="{0DEFB0E0-F21C-4E55-8F8F-00BC133490EE}" destId="{848EFA7C-2496-4BC8-932B-0B7EDC2C28ED}" srcOrd="1" destOrd="0" presId="urn:microsoft.com/office/officeart/2016/7/layout/BasicLinearProcessNumbered"/>
    <dgm:cxn modelId="{E48011BD-D7C2-45D3-8764-FB4C0D648EB8}" type="presParOf" srcId="{0DEFB0E0-F21C-4E55-8F8F-00BC133490EE}" destId="{CE4BA8CC-80DC-41B9-BDB9-C3E9168F108F}" srcOrd="2" destOrd="0" presId="urn:microsoft.com/office/officeart/2016/7/layout/BasicLinearProcessNumbered"/>
    <dgm:cxn modelId="{C331BE05-46C1-4C3A-A82F-3B3D313C2057}" type="presParOf" srcId="{0DEFB0E0-F21C-4E55-8F8F-00BC133490EE}" destId="{97318CA5-3A80-44CA-A633-9029215004A9}" srcOrd="3" destOrd="0" presId="urn:microsoft.com/office/officeart/2016/7/layout/BasicLinearProcessNumbered"/>
    <dgm:cxn modelId="{DA08D285-704D-47C9-BCC7-94179FC5BB72}" type="presParOf" srcId="{D02116B4-2F8D-4BA4-A069-E3198422408D}" destId="{1A1342B8-E4B1-4049-9D84-BDD740C3CF90}" srcOrd="3" destOrd="0" presId="urn:microsoft.com/office/officeart/2016/7/layout/BasicLinearProcessNumbered"/>
    <dgm:cxn modelId="{C3177AFB-3B7A-4CDA-9547-A8C744297F2E}" type="presParOf" srcId="{D02116B4-2F8D-4BA4-A069-E3198422408D}" destId="{613CB5B2-87C0-4883-A7A1-5E763D11B660}" srcOrd="4" destOrd="0" presId="urn:microsoft.com/office/officeart/2016/7/layout/BasicLinearProcessNumbered"/>
    <dgm:cxn modelId="{12D54EB0-24AF-4534-80AE-E5634680A0CA}" type="presParOf" srcId="{613CB5B2-87C0-4883-A7A1-5E763D11B660}" destId="{71006143-973F-4DBB-A676-2E9181F3E8D6}" srcOrd="0" destOrd="0" presId="urn:microsoft.com/office/officeart/2016/7/layout/BasicLinearProcessNumbered"/>
    <dgm:cxn modelId="{58358EBF-A4F6-4A15-A4B8-996C024A5701}" type="presParOf" srcId="{613CB5B2-87C0-4883-A7A1-5E763D11B660}" destId="{3E1D70B6-26CB-4344-9B0F-F6EC954BA0D6}" srcOrd="1" destOrd="0" presId="urn:microsoft.com/office/officeart/2016/7/layout/BasicLinearProcessNumbered"/>
    <dgm:cxn modelId="{DE749938-006A-425D-98FC-CFF5FF5B134C}" type="presParOf" srcId="{613CB5B2-87C0-4883-A7A1-5E763D11B660}" destId="{8E1AF54C-13E9-462C-864B-E825F2A891C9}" srcOrd="2" destOrd="0" presId="urn:microsoft.com/office/officeart/2016/7/layout/BasicLinearProcessNumbered"/>
    <dgm:cxn modelId="{791AB137-A60D-43C2-A178-B37CDB76AC97}" type="presParOf" srcId="{613CB5B2-87C0-4883-A7A1-5E763D11B660}" destId="{63A607FA-6C13-4394-9974-C07D275FB03A}" srcOrd="3" destOrd="0" presId="urn:microsoft.com/office/officeart/2016/7/layout/BasicLinearProcessNumbered"/>
    <dgm:cxn modelId="{827273E9-B99C-4417-BDF6-8C6F1310629F}" type="presParOf" srcId="{D02116B4-2F8D-4BA4-A069-E3198422408D}" destId="{2F25140E-7E00-4EAE-AE12-7D305EE25D6E}" srcOrd="5" destOrd="0" presId="urn:microsoft.com/office/officeart/2016/7/layout/BasicLinearProcessNumbered"/>
    <dgm:cxn modelId="{4B26BBEE-D502-46FF-9AD2-6D2830E43836}" type="presParOf" srcId="{D02116B4-2F8D-4BA4-A069-E3198422408D}" destId="{5225DC75-40B2-4E7F-9580-0DC3A9271726}" srcOrd="6" destOrd="0" presId="urn:microsoft.com/office/officeart/2016/7/layout/BasicLinearProcessNumbered"/>
    <dgm:cxn modelId="{CB5617FE-6490-4039-9FBA-DED73651F03F}" type="presParOf" srcId="{5225DC75-40B2-4E7F-9580-0DC3A9271726}" destId="{B0CBB27D-D5CD-4197-89C0-7E779500FE65}" srcOrd="0" destOrd="0" presId="urn:microsoft.com/office/officeart/2016/7/layout/BasicLinearProcessNumbered"/>
    <dgm:cxn modelId="{C4F67A57-C66C-4C0D-AFC3-1B9BB29EFE90}" type="presParOf" srcId="{5225DC75-40B2-4E7F-9580-0DC3A9271726}" destId="{330FF713-37BB-40C4-A141-21BB3D32AAC9}" srcOrd="1" destOrd="0" presId="urn:microsoft.com/office/officeart/2016/7/layout/BasicLinearProcessNumbered"/>
    <dgm:cxn modelId="{616AC74E-3E7F-4A61-B9DA-6D3F4ECEFD27}" type="presParOf" srcId="{5225DC75-40B2-4E7F-9580-0DC3A9271726}" destId="{7C269C22-2AFE-470C-AA3E-C5C91FB58C9F}" srcOrd="2" destOrd="0" presId="urn:microsoft.com/office/officeart/2016/7/layout/BasicLinearProcessNumbered"/>
    <dgm:cxn modelId="{028EF324-F1F9-4114-9845-18AD5D9D721E}" type="presParOf" srcId="{5225DC75-40B2-4E7F-9580-0DC3A9271726}" destId="{0DE49FB4-D4C2-403F-BD62-6EBAB66D6709}"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CCF28B-EC43-47A0-B3A5-C51BBCCD1A24}" type="doc">
      <dgm:prSet loTypeId="urn:microsoft.com/office/officeart/2018/2/layout/IconCircleList" loCatId="icon" qsTypeId="urn:microsoft.com/office/officeart/2005/8/quickstyle/simple1#45" qsCatId="simple" csTypeId="urn:microsoft.com/office/officeart/2005/8/colors/accent1_2#40" csCatId="accent1" phldr="1"/>
      <dgm:spPr/>
      <dgm:t>
        <a:bodyPr/>
        <a:lstStyle/>
        <a:p>
          <a:endParaRPr lang="en-US"/>
        </a:p>
      </dgm:t>
    </dgm:pt>
    <dgm:pt modelId="{9E15C7DF-493F-4014-9B1B-AA8E8AC500C1}">
      <dgm:prSet/>
      <dgm:spPr/>
      <dgm:t>
        <a:bodyPr/>
        <a:lstStyle/>
        <a:p>
          <a:pPr>
            <a:lnSpc>
              <a:spcPct val="100000"/>
            </a:lnSpc>
          </a:pPr>
          <a:r>
            <a:rPr lang="en-US" b="1"/>
            <a:t>Changes to Articles – </a:t>
          </a:r>
          <a:r>
            <a:rPr lang="en-US" b="0"/>
            <a:t>s21 CA 2006 – Special Resolution (75%)</a:t>
          </a:r>
          <a:endParaRPr lang="en-US"/>
        </a:p>
      </dgm:t>
    </dgm:pt>
    <dgm:pt modelId="{C67891EF-DDFF-41F8-841A-17E65DE37376}" type="parTrans" cxnId="{78C6F65E-420C-4379-8AEC-BB21E12AFA9C}">
      <dgm:prSet/>
      <dgm:spPr/>
      <dgm:t>
        <a:bodyPr/>
        <a:lstStyle/>
        <a:p>
          <a:endParaRPr lang="en-US"/>
        </a:p>
      </dgm:t>
    </dgm:pt>
    <dgm:pt modelId="{DE698189-7E52-4A80-A14C-CC976F48199F}" type="sibTrans" cxnId="{78C6F65E-420C-4379-8AEC-BB21E12AFA9C}">
      <dgm:prSet/>
      <dgm:spPr/>
      <dgm:t>
        <a:bodyPr/>
        <a:lstStyle/>
        <a:p>
          <a:pPr>
            <a:lnSpc>
              <a:spcPct val="100000"/>
            </a:lnSpc>
          </a:pPr>
          <a:endParaRPr lang="en-US"/>
        </a:p>
      </dgm:t>
    </dgm:pt>
    <dgm:pt modelId="{F64AD598-D1DF-4D69-BED9-1EE790985FD0}">
      <dgm:prSet/>
      <dgm:spPr/>
      <dgm:t>
        <a:bodyPr/>
        <a:lstStyle/>
        <a:p>
          <a:pPr>
            <a:lnSpc>
              <a:spcPct val="100000"/>
            </a:lnSpc>
          </a:pPr>
          <a:r>
            <a:rPr lang="en-US" b="1" dirty="0"/>
            <a:t>Removal of Directors – </a:t>
          </a:r>
          <a:r>
            <a:rPr lang="en-US" b="0" dirty="0"/>
            <a:t>s168 CA 2006 – Ordinary Resolution (&gt;50%) + special notice (28 days notice must be given to the company before the meeting, company must notify director concerned and the direction has the right to make written representations to the members and to speak at the meeting before the vote. Shareholders then vote on ordinary resolution to remove the director)</a:t>
          </a:r>
          <a:endParaRPr lang="en-US" dirty="0"/>
        </a:p>
      </dgm:t>
    </dgm:pt>
    <dgm:pt modelId="{5DAE08EB-D8B7-45E0-8246-C9D79491EDBF}" type="parTrans" cxnId="{6AE26405-3177-47AB-87C6-87DD3C343466}">
      <dgm:prSet/>
      <dgm:spPr/>
      <dgm:t>
        <a:bodyPr/>
        <a:lstStyle/>
        <a:p>
          <a:endParaRPr lang="en-US"/>
        </a:p>
      </dgm:t>
    </dgm:pt>
    <dgm:pt modelId="{E8E85CDE-1C7A-4E34-B464-034CD4678E94}" type="sibTrans" cxnId="{6AE26405-3177-47AB-87C6-87DD3C343466}">
      <dgm:prSet/>
      <dgm:spPr/>
      <dgm:t>
        <a:bodyPr/>
        <a:lstStyle/>
        <a:p>
          <a:pPr>
            <a:lnSpc>
              <a:spcPct val="100000"/>
            </a:lnSpc>
          </a:pPr>
          <a:endParaRPr lang="en-US"/>
        </a:p>
      </dgm:t>
    </dgm:pt>
    <dgm:pt modelId="{71F248B6-0D97-48AC-B33C-5085AA659686}">
      <dgm:prSet/>
      <dgm:spPr/>
      <dgm:t>
        <a:bodyPr/>
        <a:lstStyle/>
        <a:p>
          <a:pPr>
            <a:lnSpc>
              <a:spcPct val="100000"/>
            </a:lnSpc>
          </a:pPr>
          <a:r>
            <a:rPr lang="en-US" b="1"/>
            <a:t>Appointment of Directors (Art 17(a)) – </a:t>
          </a:r>
          <a:r>
            <a:rPr lang="en-US" b="0"/>
            <a:t>need to check the Articles, may be by members ordinary resolution or directors</a:t>
          </a:r>
          <a:endParaRPr lang="en-US"/>
        </a:p>
      </dgm:t>
    </dgm:pt>
    <dgm:pt modelId="{55CFE0BD-3EB2-46B9-A5EB-2649333A45F5}" type="parTrans" cxnId="{628C44D0-596B-48DB-8E4B-CD04806D2354}">
      <dgm:prSet/>
      <dgm:spPr/>
      <dgm:t>
        <a:bodyPr/>
        <a:lstStyle/>
        <a:p>
          <a:endParaRPr lang="en-US"/>
        </a:p>
      </dgm:t>
    </dgm:pt>
    <dgm:pt modelId="{6392BD1C-24DE-4790-A600-DD3637F2FFB2}" type="sibTrans" cxnId="{628C44D0-596B-48DB-8E4B-CD04806D2354}">
      <dgm:prSet/>
      <dgm:spPr/>
      <dgm:t>
        <a:bodyPr/>
        <a:lstStyle/>
        <a:p>
          <a:pPr>
            <a:lnSpc>
              <a:spcPct val="100000"/>
            </a:lnSpc>
          </a:pPr>
          <a:endParaRPr lang="en-US"/>
        </a:p>
      </dgm:t>
    </dgm:pt>
    <dgm:pt modelId="{8DF3AF86-CE93-405C-9016-8D0C1D7CF31E}">
      <dgm:prSet/>
      <dgm:spPr/>
      <dgm:t>
        <a:bodyPr/>
        <a:lstStyle/>
        <a:p>
          <a:pPr>
            <a:lnSpc>
              <a:spcPct val="100000"/>
            </a:lnSpc>
          </a:pPr>
          <a:r>
            <a:rPr lang="en-US" b="1"/>
            <a:t>Substantial Property Transactions </a:t>
          </a:r>
          <a:r>
            <a:rPr lang="en-US" b="0"/>
            <a:t>- S190 CA 2006 – Ordinary resolution, substantial is defined in s191, usually when value exceeds 10% of company's asset value and is more than £5,000 or exceeds £100,000</a:t>
          </a:r>
          <a:endParaRPr lang="en-US"/>
        </a:p>
      </dgm:t>
    </dgm:pt>
    <dgm:pt modelId="{959AED3D-4EF9-44EF-AB3A-4A89BC00B5EA}" type="parTrans" cxnId="{5C6B73E1-412D-4088-B309-97BBC7A96A3C}">
      <dgm:prSet/>
      <dgm:spPr/>
      <dgm:t>
        <a:bodyPr/>
        <a:lstStyle/>
        <a:p>
          <a:endParaRPr lang="en-US"/>
        </a:p>
      </dgm:t>
    </dgm:pt>
    <dgm:pt modelId="{B0F16B69-6BE4-4EEE-9E7E-8F95E8926956}" type="sibTrans" cxnId="{5C6B73E1-412D-4088-B309-97BBC7A96A3C}">
      <dgm:prSet/>
      <dgm:spPr/>
      <dgm:t>
        <a:bodyPr/>
        <a:lstStyle/>
        <a:p>
          <a:pPr>
            <a:lnSpc>
              <a:spcPct val="100000"/>
            </a:lnSpc>
          </a:pPr>
          <a:endParaRPr lang="en-US"/>
        </a:p>
      </dgm:t>
    </dgm:pt>
    <dgm:pt modelId="{6EFBA528-5558-4205-9CF1-BCB61CC9211F}">
      <dgm:prSet/>
      <dgm:spPr/>
      <dgm:t>
        <a:bodyPr/>
        <a:lstStyle/>
        <a:p>
          <a:pPr>
            <a:lnSpc>
              <a:spcPct val="100000"/>
            </a:lnSpc>
          </a:pPr>
          <a:r>
            <a:rPr lang="en-US" b="1"/>
            <a:t>Voluntary Winding up – </a:t>
          </a:r>
          <a:r>
            <a:rPr lang="en-US" b="0"/>
            <a:t>Insolvency Act 1986 s.84 – Special Resolution (75%) </a:t>
          </a:r>
          <a:endParaRPr lang="en-US"/>
        </a:p>
      </dgm:t>
    </dgm:pt>
    <dgm:pt modelId="{5A8AE446-9686-42DE-8156-94A21CD635D0}" type="parTrans" cxnId="{63557C4E-F424-498E-8346-4C3E7E87376F}">
      <dgm:prSet/>
      <dgm:spPr/>
      <dgm:t>
        <a:bodyPr/>
        <a:lstStyle/>
        <a:p>
          <a:endParaRPr lang="en-US"/>
        </a:p>
      </dgm:t>
    </dgm:pt>
    <dgm:pt modelId="{3C7757AA-53B1-4A66-B8E5-24961D2D309D}" type="sibTrans" cxnId="{63557C4E-F424-498E-8346-4C3E7E87376F}">
      <dgm:prSet/>
      <dgm:spPr/>
      <dgm:t>
        <a:bodyPr/>
        <a:lstStyle/>
        <a:p>
          <a:endParaRPr lang="en-US"/>
        </a:p>
      </dgm:t>
    </dgm:pt>
    <dgm:pt modelId="{0E04485F-DDAF-4523-A015-448656F4335D}" type="pres">
      <dgm:prSet presAssocID="{09CCF28B-EC43-47A0-B3A5-C51BBCCD1A24}" presName="root" presStyleCnt="0">
        <dgm:presLayoutVars>
          <dgm:dir/>
          <dgm:resizeHandles val="exact"/>
        </dgm:presLayoutVars>
      </dgm:prSet>
      <dgm:spPr/>
    </dgm:pt>
    <dgm:pt modelId="{83CB6C27-AEB3-4241-8AD9-397CB9802AE8}" type="pres">
      <dgm:prSet presAssocID="{09CCF28B-EC43-47A0-B3A5-C51BBCCD1A24}" presName="container" presStyleCnt="0">
        <dgm:presLayoutVars>
          <dgm:dir/>
          <dgm:resizeHandles val="exact"/>
        </dgm:presLayoutVars>
      </dgm:prSet>
      <dgm:spPr/>
    </dgm:pt>
    <dgm:pt modelId="{78EA5BC8-A96B-4323-939C-33850F123A58}" type="pres">
      <dgm:prSet presAssocID="{9E15C7DF-493F-4014-9B1B-AA8E8AC500C1}" presName="compNode" presStyleCnt="0"/>
      <dgm:spPr/>
    </dgm:pt>
    <dgm:pt modelId="{ADC509B1-F6C2-40AE-8ECE-17EF773F06DC}" type="pres">
      <dgm:prSet presAssocID="{9E15C7DF-493F-4014-9B1B-AA8E8AC500C1}" presName="iconBgRect" presStyleLbl="bgShp" presStyleIdx="0" presStyleCnt="5"/>
      <dgm:spPr/>
    </dgm:pt>
    <dgm:pt modelId="{76592D10-69DE-4D79-85FF-CC0068E2D571}" type="pres">
      <dgm:prSet presAssocID="{9E15C7DF-493F-4014-9B1B-AA8E8AC500C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Newspaper"/>
        </a:ext>
      </dgm:extLst>
    </dgm:pt>
    <dgm:pt modelId="{7D2FA1D6-4B18-4906-B1E6-7E557EBFDA53}" type="pres">
      <dgm:prSet presAssocID="{9E15C7DF-493F-4014-9B1B-AA8E8AC500C1}" presName="spaceRect" presStyleCnt="0"/>
      <dgm:spPr/>
    </dgm:pt>
    <dgm:pt modelId="{EC8CABB3-DB02-4378-B16A-A7B83E780B58}" type="pres">
      <dgm:prSet presAssocID="{9E15C7DF-493F-4014-9B1B-AA8E8AC500C1}" presName="textRect" presStyleLbl="revTx" presStyleIdx="0" presStyleCnt="5">
        <dgm:presLayoutVars>
          <dgm:chMax val="1"/>
          <dgm:chPref val="1"/>
        </dgm:presLayoutVars>
      </dgm:prSet>
      <dgm:spPr/>
    </dgm:pt>
    <dgm:pt modelId="{B5EA7350-BB77-4EB5-B915-8332A9F1E27B}" type="pres">
      <dgm:prSet presAssocID="{DE698189-7E52-4A80-A14C-CC976F48199F}" presName="sibTrans" presStyleLbl="sibTrans2D1" presStyleIdx="0" presStyleCnt="0"/>
      <dgm:spPr/>
    </dgm:pt>
    <dgm:pt modelId="{E5885A41-5977-49FC-84F1-B4C0D22F4E97}" type="pres">
      <dgm:prSet presAssocID="{F64AD598-D1DF-4D69-BED9-1EE790985FD0}" presName="compNode" presStyleCnt="0"/>
      <dgm:spPr/>
    </dgm:pt>
    <dgm:pt modelId="{E28515FF-0600-4ADC-AAB9-7D170B483DBB}" type="pres">
      <dgm:prSet presAssocID="{F64AD598-D1DF-4D69-BED9-1EE790985FD0}" presName="iconBgRect" presStyleLbl="bgShp" presStyleIdx="1" presStyleCnt="5"/>
      <dgm:spPr/>
    </dgm:pt>
    <dgm:pt modelId="{635A249E-0016-48FA-8C57-C0F9A85FAFE7}" type="pres">
      <dgm:prSet presAssocID="{F64AD598-D1DF-4D69-BED9-1EE790985FD0}"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Judge"/>
        </a:ext>
      </dgm:extLst>
    </dgm:pt>
    <dgm:pt modelId="{39EB2745-D390-4F2B-8FA7-2BD46D9B69E3}" type="pres">
      <dgm:prSet presAssocID="{F64AD598-D1DF-4D69-BED9-1EE790985FD0}" presName="spaceRect" presStyleCnt="0"/>
      <dgm:spPr/>
    </dgm:pt>
    <dgm:pt modelId="{6AAFA194-CCE6-4D08-AFA1-B3A68FC9D073}" type="pres">
      <dgm:prSet presAssocID="{F64AD598-D1DF-4D69-BED9-1EE790985FD0}" presName="textRect" presStyleLbl="revTx" presStyleIdx="1" presStyleCnt="5">
        <dgm:presLayoutVars>
          <dgm:chMax val="1"/>
          <dgm:chPref val="1"/>
        </dgm:presLayoutVars>
      </dgm:prSet>
      <dgm:spPr/>
    </dgm:pt>
    <dgm:pt modelId="{54D48113-54A3-42BF-BC64-BF3D12E222B3}" type="pres">
      <dgm:prSet presAssocID="{E8E85CDE-1C7A-4E34-B464-034CD4678E94}" presName="sibTrans" presStyleLbl="sibTrans2D1" presStyleIdx="0" presStyleCnt="0"/>
      <dgm:spPr/>
    </dgm:pt>
    <dgm:pt modelId="{B5E375AB-706A-4B26-9478-82783A9743C6}" type="pres">
      <dgm:prSet presAssocID="{71F248B6-0D97-48AC-B33C-5085AA659686}" presName="compNode" presStyleCnt="0"/>
      <dgm:spPr/>
    </dgm:pt>
    <dgm:pt modelId="{1BAA9A58-B2CB-4D2C-BE62-8BBA0104EE75}" type="pres">
      <dgm:prSet presAssocID="{71F248B6-0D97-48AC-B33C-5085AA659686}" presName="iconBgRect" presStyleLbl="bgShp" presStyleIdx="2" presStyleCnt="5"/>
      <dgm:spPr/>
    </dgm:pt>
    <dgm:pt modelId="{87F1D35C-5701-43AF-88BB-9FC256A15A52}" type="pres">
      <dgm:prSet presAssocID="{71F248B6-0D97-48AC-B33C-5085AA65968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Meeting"/>
        </a:ext>
      </dgm:extLst>
    </dgm:pt>
    <dgm:pt modelId="{25776F33-FB43-48F6-A521-F862CA7502CC}" type="pres">
      <dgm:prSet presAssocID="{71F248B6-0D97-48AC-B33C-5085AA659686}" presName="spaceRect" presStyleCnt="0"/>
      <dgm:spPr/>
    </dgm:pt>
    <dgm:pt modelId="{B94771B0-4937-48D7-B5AD-C1DC5D394B5D}" type="pres">
      <dgm:prSet presAssocID="{71F248B6-0D97-48AC-B33C-5085AA659686}" presName="textRect" presStyleLbl="revTx" presStyleIdx="2" presStyleCnt="5">
        <dgm:presLayoutVars>
          <dgm:chMax val="1"/>
          <dgm:chPref val="1"/>
        </dgm:presLayoutVars>
      </dgm:prSet>
      <dgm:spPr/>
    </dgm:pt>
    <dgm:pt modelId="{0B60B7CC-DFF7-4871-AEB3-ABF0F380CF89}" type="pres">
      <dgm:prSet presAssocID="{6392BD1C-24DE-4790-A600-DD3637F2FFB2}" presName="sibTrans" presStyleLbl="sibTrans2D1" presStyleIdx="0" presStyleCnt="0"/>
      <dgm:spPr/>
    </dgm:pt>
    <dgm:pt modelId="{6EC2CA4B-FB5B-41CF-AE7A-54F043F0650F}" type="pres">
      <dgm:prSet presAssocID="{8DF3AF86-CE93-405C-9016-8D0C1D7CF31E}" presName="compNode" presStyleCnt="0"/>
      <dgm:spPr/>
    </dgm:pt>
    <dgm:pt modelId="{1CDBC61E-DDD7-4D0E-9953-05F3EC686690}" type="pres">
      <dgm:prSet presAssocID="{8DF3AF86-CE93-405C-9016-8D0C1D7CF31E}" presName="iconBgRect" presStyleLbl="bgShp" presStyleIdx="3" presStyleCnt="5"/>
      <dgm:spPr/>
    </dgm:pt>
    <dgm:pt modelId="{0DF9C70C-EADF-404D-821F-E37DB6C2FA8A}" type="pres">
      <dgm:prSet presAssocID="{8DF3AF86-CE93-405C-9016-8D0C1D7CF31E}"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llar"/>
        </a:ext>
      </dgm:extLst>
    </dgm:pt>
    <dgm:pt modelId="{C668BEB0-3BA6-4FC7-BE74-D0B70BC2CBE5}" type="pres">
      <dgm:prSet presAssocID="{8DF3AF86-CE93-405C-9016-8D0C1D7CF31E}" presName="spaceRect" presStyleCnt="0"/>
      <dgm:spPr/>
    </dgm:pt>
    <dgm:pt modelId="{8762A473-BDE2-4BE2-A001-3A8B835ED2AE}" type="pres">
      <dgm:prSet presAssocID="{8DF3AF86-CE93-405C-9016-8D0C1D7CF31E}" presName="textRect" presStyleLbl="revTx" presStyleIdx="3" presStyleCnt="5">
        <dgm:presLayoutVars>
          <dgm:chMax val="1"/>
          <dgm:chPref val="1"/>
        </dgm:presLayoutVars>
      </dgm:prSet>
      <dgm:spPr/>
    </dgm:pt>
    <dgm:pt modelId="{05A1D627-06CD-45FC-A6B4-43DAB64F8055}" type="pres">
      <dgm:prSet presAssocID="{B0F16B69-6BE4-4EEE-9E7E-8F95E8926956}" presName="sibTrans" presStyleLbl="sibTrans2D1" presStyleIdx="0" presStyleCnt="0"/>
      <dgm:spPr/>
    </dgm:pt>
    <dgm:pt modelId="{9794FC9F-5990-4875-B7BF-3B56F9515DBA}" type="pres">
      <dgm:prSet presAssocID="{6EFBA528-5558-4205-9CF1-BCB61CC9211F}" presName="compNode" presStyleCnt="0"/>
      <dgm:spPr/>
    </dgm:pt>
    <dgm:pt modelId="{289B15C9-94DB-4AF4-935D-992D6E09C605}" type="pres">
      <dgm:prSet presAssocID="{6EFBA528-5558-4205-9CF1-BCB61CC9211F}" presName="iconBgRect" presStyleLbl="bgShp" presStyleIdx="4" presStyleCnt="5"/>
      <dgm:spPr/>
    </dgm:pt>
    <dgm:pt modelId="{362D4F9A-214E-4E74-A3AE-9975F5BE7AD1}" type="pres">
      <dgm:prSet presAssocID="{6EFBA528-5558-4205-9CF1-BCB61CC9211F}"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Gavel"/>
        </a:ext>
      </dgm:extLst>
    </dgm:pt>
    <dgm:pt modelId="{8DD74E1A-87E7-483D-AD50-6D032FCBC48E}" type="pres">
      <dgm:prSet presAssocID="{6EFBA528-5558-4205-9CF1-BCB61CC9211F}" presName="spaceRect" presStyleCnt="0"/>
      <dgm:spPr/>
    </dgm:pt>
    <dgm:pt modelId="{8A7FD204-7016-4EE9-A5B7-12BBC6664091}" type="pres">
      <dgm:prSet presAssocID="{6EFBA528-5558-4205-9CF1-BCB61CC9211F}" presName="textRect" presStyleLbl="revTx" presStyleIdx="4" presStyleCnt="5">
        <dgm:presLayoutVars>
          <dgm:chMax val="1"/>
          <dgm:chPref val="1"/>
        </dgm:presLayoutVars>
      </dgm:prSet>
      <dgm:spPr/>
    </dgm:pt>
  </dgm:ptLst>
  <dgm:cxnLst>
    <dgm:cxn modelId="{6AE26405-3177-47AB-87C6-87DD3C343466}" srcId="{09CCF28B-EC43-47A0-B3A5-C51BBCCD1A24}" destId="{F64AD598-D1DF-4D69-BED9-1EE790985FD0}" srcOrd="1" destOrd="0" parTransId="{5DAE08EB-D8B7-45E0-8246-C9D79491EDBF}" sibTransId="{E8E85CDE-1C7A-4E34-B464-034CD4678E94}"/>
    <dgm:cxn modelId="{14B0C414-50E2-4A84-931C-A9B6B149E4C4}" type="presOf" srcId="{DE698189-7E52-4A80-A14C-CC976F48199F}" destId="{B5EA7350-BB77-4EB5-B915-8332A9F1E27B}" srcOrd="0" destOrd="0" presId="urn:microsoft.com/office/officeart/2018/2/layout/IconCircleList"/>
    <dgm:cxn modelId="{4584B85B-884A-47C9-807B-825059EE7D36}" type="presOf" srcId="{B0F16B69-6BE4-4EEE-9E7E-8F95E8926956}" destId="{05A1D627-06CD-45FC-A6B4-43DAB64F8055}" srcOrd="0" destOrd="0" presId="urn:microsoft.com/office/officeart/2018/2/layout/IconCircleList"/>
    <dgm:cxn modelId="{78C6F65E-420C-4379-8AEC-BB21E12AFA9C}" srcId="{09CCF28B-EC43-47A0-B3A5-C51BBCCD1A24}" destId="{9E15C7DF-493F-4014-9B1B-AA8E8AC500C1}" srcOrd="0" destOrd="0" parTransId="{C67891EF-DDFF-41F8-841A-17E65DE37376}" sibTransId="{DE698189-7E52-4A80-A14C-CC976F48199F}"/>
    <dgm:cxn modelId="{0F499147-89AF-42C0-B333-218166CD8745}" type="presOf" srcId="{09CCF28B-EC43-47A0-B3A5-C51BBCCD1A24}" destId="{0E04485F-DDAF-4523-A015-448656F4335D}" srcOrd="0" destOrd="0" presId="urn:microsoft.com/office/officeart/2018/2/layout/IconCircleList"/>
    <dgm:cxn modelId="{2BEE7C4A-C67D-4871-9501-E39B9FDE8DDB}" type="presOf" srcId="{9E15C7DF-493F-4014-9B1B-AA8E8AC500C1}" destId="{EC8CABB3-DB02-4378-B16A-A7B83E780B58}" srcOrd="0" destOrd="0" presId="urn:microsoft.com/office/officeart/2018/2/layout/IconCircleList"/>
    <dgm:cxn modelId="{63557C4E-F424-498E-8346-4C3E7E87376F}" srcId="{09CCF28B-EC43-47A0-B3A5-C51BBCCD1A24}" destId="{6EFBA528-5558-4205-9CF1-BCB61CC9211F}" srcOrd="4" destOrd="0" parTransId="{5A8AE446-9686-42DE-8156-94A21CD635D0}" sibTransId="{3C7757AA-53B1-4A66-B8E5-24961D2D309D}"/>
    <dgm:cxn modelId="{133B8279-99F7-4DC4-A699-D031C99EF8ED}" type="presOf" srcId="{6392BD1C-24DE-4790-A600-DD3637F2FFB2}" destId="{0B60B7CC-DFF7-4871-AEB3-ABF0F380CF89}" srcOrd="0" destOrd="0" presId="urn:microsoft.com/office/officeart/2018/2/layout/IconCircleList"/>
    <dgm:cxn modelId="{38563C83-7C10-49DB-BC59-F920B4CA8BD2}" type="presOf" srcId="{6EFBA528-5558-4205-9CF1-BCB61CC9211F}" destId="{8A7FD204-7016-4EE9-A5B7-12BBC6664091}" srcOrd="0" destOrd="0" presId="urn:microsoft.com/office/officeart/2018/2/layout/IconCircleList"/>
    <dgm:cxn modelId="{CA60648C-C28E-4EA8-A41D-15AD6FE601F8}" type="presOf" srcId="{E8E85CDE-1C7A-4E34-B464-034CD4678E94}" destId="{54D48113-54A3-42BF-BC64-BF3D12E222B3}" srcOrd="0" destOrd="0" presId="urn:microsoft.com/office/officeart/2018/2/layout/IconCircleList"/>
    <dgm:cxn modelId="{E0A0CEA7-65B3-4BF7-A650-56836EA2823E}" type="presOf" srcId="{71F248B6-0D97-48AC-B33C-5085AA659686}" destId="{B94771B0-4937-48D7-B5AD-C1DC5D394B5D}" srcOrd="0" destOrd="0" presId="urn:microsoft.com/office/officeart/2018/2/layout/IconCircleList"/>
    <dgm:cxn modelId="{CD1B18BD-012E-42AF-A183-5E3F816BC401}" type="presOf" srcId="{8DF3AF86-CE93-405C-9016-8D0C1D7CF31E}" destId="{8762A473-BDE2-4BE2-A001-3A8B835ED2AE}" srcOrd="0" destOrd="0" presId="urn:microsoft.com/office/officeart/2018/2/layout/IconCircleList"/>
    <dgm:cxn modelId="{D9A8CBC6-ED9F-4FDC-9F84-93787F715463}" type="presOf" srcId="{F64AD598-D1DF-4D69-BED9-1EE790985FD0}" destId="{6AAFA194-CCE6-4D08-AFA1-B3A68FC9D073}" srcOrd="0" destOrd="0" presId="urn:microsoft.com/office/officeart/2018/2/layout/IconCircleList"/>
    <dgm:cxn modelId="{628C44D0-596B-48DB-8E4B-CD04806D2354}" srcId="{09CCF28B-EC43-47A0-B3A5-C51BBCCD1A24}" destId="{71F248B6-0D97-48AC-B33C-5085AA659686}" srcOrd="2" destOrd="0" parTransId="{55CFE0BD-3EB2-46B9-A5EB-2649333A45F5}" sibTransId="{6392BD1C-24DE-4790-A600-DD3637F2FFB2}"/>
    <dgm:cxn modelId="{5C6B73E1-412D-4088-B309-97BBC7A96A3C}" srcId="{09CCF28B-EC43-47A0-B3A5-C51BBCCD1A24}" destId="{8DF3AF86-CE93-405C-9016-8D0C1D7CF31E}" srcOrd="3" destOrd="0" parTransId="{959AED3D-4EF9-44EF-AB3A-4A89BC00B5EA}" sibTransId="{B0F16B69-6BE4-4EEE-9E7E-8F95E8926956}"/>
    <dgm:cxn modelId="{96A3112C-E72A-4427-964B-90991867B913}" type="presParOf" srcId="{0E04485F-DDAF-4523-A015-448656F4335D}" destId="{83CB6C27-AEB3-4241-8AD9-397CB9802AE8}" srcOrd="0" destOrd="0" presId="urn:microsoft.com/office/officeart/2018/2/layout/IconCircleList"/>
    <dgm:cxn modelId="{9F0D858E-5668-4C50-A44A-5F273DD90E54}" type="presParOf" srcId="{83CB6C27-AEB3-4241-8AD9-397CB9802AE8}" destId="{78EA5BC8-A96B-4323-939C-33850F123A58}" srcOrd="0" destOrd="0" presId="urn:microsoft.com/office/officeart/2018/2/layout/IconCircleList"/>
    <dgm:cxn modelId="{34ABB304-4421-4B0C-9B57-5C7538A1652B}" type="presParOf" srcId="{78EA5BC8-A96B-4323-939C-33850F123A58}" destId="{ADC509B1-F6C2-40AE-8ECE-17EF773F06DC}" srcOrd="0" destOrd="0" presId="urn:microsoft.com/office/officeart/2018/2/layout/IconCircleList"/>
    <dgm:cxn modelId="{96B62FCB-E71A-47E2-8666-B0CA3BE8D70C}" type="presParOf" srcId="{78EA5BC8-A96B-4323-939C-33850F123A58}" destId="{76592D10-69DE-4D79-85FF-CC0068E2D571}" srcOrd="1" destOrd="0" presId="urn:microsoft.com/office/officeart/2018/2/layout/IconCircleList"/>
    <dgm:cxn modelId="{3FFF994D-CBC1-4F8E-9A59-6BAB3D7CF08D}" type="presParOf" srcId="{78EA5BC8-A96B-4323-939C-33850F123A58}" destId="{7D2FA1D6-4B18-4906-B1E6-7E557EBFDA53}" srcOrd="2" destOrd="0" presId="urn:microsoft.com/office/officeart/2018/2/layout/IconCircleList"/>
    <dgm:cxn modelId="{EC82B9D0-1D18-40DD-BF41-3A0B4B4B6A95}" type="presParOf" srcId="{78EA5BC8-A96B-4323-939C-33850F123A58}" destId="{EC8CABB3-DB02-4378-B16A-A7B83E780B58}" srcOrd="3" destOrd="0" presId="urn:microsoft.com/office/officeart/2018/2/layout/IconCircleList"/>
    <dgm:cxn modelId="{E9B08BEF-AEAA-4318-BCAD-78612DCEE5B8}" type="presParOf" srcId="{83CB6C27-AEB3-4241-8AD9-397CB9802AE8}" destId="{B5EA7350-BB77-4EB5-B915-8332A9F1E27B}" srcOrd="1" destOrd="0" presId="urn:microsoft.com/office/officeart/2018/2/layout/IconCircleList"/>
    <dgm:cxn modelId="{7804B3F4-F183-438B-888D-59ACA11FCFC9}" type="presParOf" srcId="{83CB6C27-AEB3-4241-8AD9-397CB9802AE8}" destId="{E5885A41-5977-49FC-84F1-B4C0D22F4E97}" srcOrd="2" destOrd="0" presId="urn:microsoft.com/office/officeart/2018/2/layout/IconCircleList"/>
    <dgm:cxn modelId="{1013E8B6-44EB-4AA0-8D7E-053908BCD8C1}" type="presParOf" srcId="{E5885A41-5977-49FC-84F1-B4C0D22F4E97}" destId="{E28515FF-0600-4ADC-AAB9-7D170B483DBB}" srcOrd="0" destOrd="0" presId="urn:microsoft.com/office/officeart/2018/2/layout/IconCircleList"/>
    <dgm:cxn modelId="{4B20974D-5C97-4A86-BD74-95A9BEB28176}" type="presParOf" srcId="{E5885A41-5977-49FC-84F1-B4C0D22F4E97}" destId="{635A249E-0016-48FA-8C57-C0F9A85FAFE7}" srcOrd="1" destOrd="0" presId="urn:microsoft.com/office/officeart/2018/2/layout/IconCircleList"/>
    <dgm:cxn modelId="{A09C169B-0A26-4D29-A760-BB1ACC8BCAAE}" type="presParOf" srcId="{E5885A41-5977-49FC-84F1-B4C0D22F4E97}" destId="{39EB2745-D390-4F2B-8FA7-2BD46D9B69E3}" srcOrd="2" destOrd="0" presId="urn:microsoft.com/office/officeart/2018/2/layout/IconCircleList"/>
    <dgm:cxn modelId="{AB3BE600-4C5B-4C10-A969-6D6C2856C809}" type="presParOf" srcId="{E5885A41-5977-49FC-84F1-B4C0D22F4E97}" destId="{6AAFA194-CCE6-4D08-AFA1-B3A68FC9D073}" srcOrd="3" destOrd="0" presId="urn:microsoft.com/office/officeart/2018/2/layout/IconCircleList"/>
    <dgm:cxn modelId="{40CA9E3B-3C60-45C7-B43B-BAB0DAF7C1EF}" type="presParOf" srcId="{83CB6C27-AEB3-4241-8AD9-397CB9802AE8}" destId="{54D48113-54A3-42BF-BC64-BF3D12E222B3}" srcOrd="3" destOrd="0" presId="urn:microsoft.com/office/officeart/2018/2/layout/IconCircleList"/>
    <dgm:cxn modelId="{4739F3FB-A5E8-4B12-91BF-244FF69183FA}" type="presParOf" srcId="{83CB6C27-AEB3-4241-8AD9-397CB9802AE8}" destId="{B5E375AB-706A-4B26-9478-82783A9743C6}" srcOrd="4" destOrd="0" presId="urn:microsoft.com/office/officeart/2018/2/layout/IconCircleList"/>
    <dgm:cxn modelId="{58C32D1F-A023-4043-9DB5-7E86A0BF350C}" type="presParOf" srcId="{B5E375AB-706A-4B26-9478-82783A9743C6}" destId="{1BAA9A58-B2CB-4D2C-BE62-8BBA0104EE75}" srcOrd="0" destOrd="0" presId="urn:microsoft.com/office/officeart/2018/2/layout/IconCircleList"/>
    <dgm:cxn modelId="{E5423A5B-8D27-4D2C-BD49-64E0FAB6FC6C}" type="presParOf" srcId="{B5E375AB-706A-4B26-9478-82783A9743C6}" destId="{87F1D35C-5701-43AF-88BB-9FC256A15A52}" srcOrd="1" destOrd="0" presId="urn:microsoft.com/office/officeart/2018/2/layout/IconCircleList"/>
    <dgm:cxn modelId="{7AEE08E4-03E0-4C76-96B8-F8603F5E9E80}" type="presParOf" srcId="{B5E375AB-706A-4B26-9478-82783A9743C6}" destId="{25776F33-FB43-48F6-A521-F862CA7502CC}" srcOrd="2" destOrd="0" presId="urn:microsoft.com/office/officeart/2018/2/layout/IconCircleList"/>
    <dgm:cxn modelId="{F54CCEA5-AD0D-4411-AB5C-C970CF4065D8}" type="presParOf" srcId="{B5E375AB-706A-4B26-9478-82783A9743C6}" destId="{B94771B0-4937-48D7-B5AD-C1DC5D394B5D}" srcOrd="3" destOrd="0" presId="urn:microsoft.com/office/officeart/2018/2/layout/IconCircleList"/>
    <dgm:cxn modelId="{B09946A6-B5CC-4112-A7D1-A988ABB1B4E7}" type="presParOf" srcId="{83CB6C27-AEB3-4241-8AD9-397CB9802AE8}" destId="{0B60B7CC-DFF7-4871-AEB3-ABF0F380CF89}" srcOrd="5" destOrd="0" presId="urn:microsoft.com/office/officeart/2018/2/layout/IconCircleList"/>
    <dgm:cxn modelId="{9C1C9F60-4C7B-4BBF-B8AB-9C71E088A286}" type="presParOf" srcId="{83CB6C27-AEB3-4241-8AD9-397CB9802AE8}" destId="{6EC2CA4B-FB5B-41CF-AE7A-54F043F0650F}" srcOrd="6" destOrd="0" presId="urn:microsoft.com/office/officeart/2018/2/layout/IconCircleList"/>
    <dgm:cxn modelId="{043980D6-9C7C-42D7-AE5B-1201DD491A13}" type="presParOf" srcId="{6EC2CA4B-FB5B-41CF-AE7A-54F043F0650F}" destId="{1CDBC61E-DDD7-4D0E-9953-05F3EC686690}" srcOrd="0" destOrd="0" presId="urn:microsoft.com/office/officeart/2018/2/layout/IconCircleList"/>
    <dgm:cxn modelId="{5B74C7C7-ECE4-4059-91FC-CCE8791B06EB}" type="presParOf" srcId="{6EC2CA4B-FB5B-41CF-AE7A-54F043F0650F}" destId="{0DF9C70C-EADF-404D-821F-E37DB6C2FA8A}" srcOrd="1" destOrd="0" presId="urn:microsoft.com/office/officeart/2018/2/layout/IconCircleList"/>
    <dgm:cxn modelId="{914934E1-B0AB-4652-976A-A345C01CD54A}" type="presParOf" srcId="{6EC2CA4B-FB5B-41CF-AE7A-54F043F0650F}" destId="{C668BEB0-3BA6-4FC7-BE74-D0B70BC2CBE5}" srcOrd="2" destOrd="0" presId="urn:microsoft.com/office/officeart/2018/2/layout/IconCircleList"/>
    <dgm:cxn modelId="{3C371248-2878-494B-8543-EA3E226A5C41}" type="presParOf" srcId="{6EC2CA4B-FB5B-41CF-AE7A-54F043F0650F}" destId="{8762A473-BDE2-4BE2-A001-3A8B835ED2AE}" srcOrd="3" destOrd="0" presId="urn:microsoft.com/office/officeart/2018/2/layout/IconCircleList"/>
    <dgm:cxn modelId="{EA724B22-0B0A-4FDA-AE4B-18B2A387690B}" type="presParOf" srcId="{83CB6C27-AEB3-4241-8AD9-397CB9802AE8}" destId="{05A1D627-06CD-45FC-A6B4-43DAB64F8055}" srcOrd="7" destOrd="0" presId="urn:microsoft.com/office/officeart/2018/2/layout/IconCircleList"/>
    <dgm:cxn modelId="{428473AB-A5FD-4F89-971C-2C30A43DFE2B}" type="presParOf" srcId="{83CB6C27-AEB3-4241-8AD9-397CB9802AE8}" destId="{9794FC9F-5990-4875-B7BF-3B56F9515DBA}" srcOrd="8" destOrd="0" presId="urn:microsoft.com/office/officeart/2018/2/layout/IconCircleList"/>
    <dgm:cxn modelId="{021C5514-C0DA-4B98-91A1-E64D98D17BB5}" type="presParOf" srcId="{9794FC9F-5990-4875-B7BF-3B56F9515DBA}" destId="{289B15C9-94DB-4AF4-935D-992D6E09C605}" srcOrd="0" destOrd="0" presId="urn:microsoft.com/office/officeart/2018/2/layout/IconCircleList"/>
    <dgm:cxn modelId="{263DF612-A189-4FB2-8593-639EBFBE7955}" type="presParOf" srcId="{9794FC9F-5990-4875-B7BF-3B56F9515DBA}" destId="{362D4F9A-214E-4E74-A3AE-9975F5BE7AD1}" srcOrd="1" destOrd="0" presId="urn:microsoft.com/office/officeart/2018/2/layout/IconCircleList"/>
    <dgm:cxn modelId="{A614A414-433D-48F8-8D1E-D6AE1BC4074E}" type="presParOf" srcId="{9794FC9F-5990-4875-B7BF-3B56F9515DBA}" destId="{8DD74E1A-87E7-483D-AD50-6D032FCBC48E}" srcOrd="2" destOrd="0" presId="urn:microsoft.com/office/officeart/2018/2/layout/IconCircleList"/>
    <dgm:cxn modelId="{B87B7F45-C2BB-476D-8F5E-F0C8B1838D58}" type="presParOf" srcId="{9794FC9F-5990-4875-B7BF-3B56F9515DBA}" destId="{8A7FD204-7016-4EE9-A5B7-12BBC666409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341CF4-D4C3-4CD4-91E5-140EDA6521A9}">
      <dsp:nvSpPr>
        <dsp:cNvPr id="0" name=""/>
        <dsp:cNvSpPr/>
      </dsp:nvSpPr>
      <dsp:spPr>
        <a:xfrm>
          <a:off x="0" y="725926"/>
          <a:ext cx="7907400" cy="13401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42ABF2-4CE6-4FFC-A08F-3FD9CD98A8CF}">
      <dsp:nvSpPr>
        <dsp:cNvPr id="0" name=""/>
        <dsp:cNvSpPr/>
      </dsp:nvSpPr>
      <dsp:spPr>
        <a:xfrm>
          <a:off x="405402" y="1027465"/>
          <a:ext cx="737094" cy="7370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6350" cap="flat" cmpd="sng" algn="ctr">
          <a:prstDash val="solid"/>
          <a:miter/>
        </a:ln>
        <a:effectLst/>
      </dsp:spPr>
      <dsp:style>
        <a:lnRef idx="2">
          <a:scrgbClr r="0" g="0" b="0"/>
        </a:lnRef>
        <a:fillRef idx="1">
          <a:scrgbClr r="0" g="0" b="0"/>
        </a:fillRef>
        <a:effectRef idx="0">
          <a:scrgbClr r="0" g="0" b="0"/>
        </a:effectRef>
        <a:fontRef idx="minor">
          <a:schemeClr val="lt1"/>
        </a:fontRef>
      </dsp:style>
    </dsp:sp>
    <dsp:sp modelId="{CDB3A342-0BA1-4D69-915B-332E570B36A8}">
      <dsp:nvSpPr>
        <dsp:cNvPr id="0" name=""/>
        <dsp:cNvSpPr/>
      </dsp:nvSpPr>
      <dsp:spPr>
        <a:xfrm>
          <a:off x="1547898" y="725926"/>
          <a:ext cx="6359501" cy="13401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835" tIns="141835" rIns="141835" bIns="141835" numCol="1" spcCol="1270" anchor="ctr" anchorCtr="0">
          <a:noAutofit/>
        </a:bodyPr>
        <a:lstStyle/>
        <a:p>
          <a:pPr marL="0" lvl="0" indent="0" algn="l" defTabSz="1111250">
            <a:lnSpc>
              <a:spcPct val="100000"/>
            </a:lnSpc>
            <a:spcBef>
              <a:spcPct val="0"/>
            </a:spcBef>
            <a:spcAft>
              <a:spcPct val="35000"/>
            </a:spcAft>
            <a:buNone/>
          </a:pPr>
          <a:r>
            <a:rPr lang="en-US" sz="2500" b="1" kern="1200"/>
            <a:t>Week 4</a:t>
          </a:r>
          <a:br>
            <a:rPr lang="en-US" sz="2500" kern="1200"/>
          </a:br>
          <a:r>
            <a:rPr lang="en-US" sz="2500" b="1" kern="1200"/>
            <a:t> </a:t>
          </a:r>
          <a:endParaRPr lang="en-US" sz="2500" kern="1200"/>
        </a:p>
      </dsp:txBody>
      <dsp:txXfrm>
        <a:off x="1547898" y="725926"/>
        <a:ext cx="6359501" cy="1340172"/>
      </dsp:txXfrm>
    </dsp:sp>
    <dsp:sp modelId="{DC4BDB0F-A4CC-47D0-9189-0CA25DAEA309}">
      <dsp:nvSpPr>
        <dsp:cNvPr id="0" name=""/>
        <dsp:cNvSpPr/>
      </dsp:nvSpPr>
      <dsp:spPr>
        <a:xfrm>
          <a:off x="0" y="2401141"/>
          <a:ext cx="7907400" cy="13401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259CEF-BA1E-47CE-AE78-A27F06221A87}">
      <dsp:nvSpPr>
        <dsp:cNvPr id="0" name=""/>
        <dsp:cNvSpPr/>
      </dsp:nvSpPr>
      <dsp:spPr>
        <a:xfrm>
          <a:off x="405402" y="2702680"/>
          <a:ext cx="737094" cy="7370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6350" cap="flat" cmpd="sng" algn="ctr">
          <a:prstDash val="solid"/>
          <a:miter/>
        </a:ln>
        <a:effectLst/>
      </dsp:spPr>
      <dsp:style>
        <a:lnRef idx="2">
          <a:scrgbClr r="0" g="0" b="0"/>
        </a:lnRef>
        <a:fillRef idx="1">
          <a:scrgbClr r="0" g="0" b="0"/>
        </a:fillRef>
        <a:effectRef idx="0">
          <a:scrgbClr r="0" g="0" b="0"/>
        </a:effectRef>
        <a:fontRef idx="minor">
          <a:schemeClr val="lt1"/>
        </a:fontRef>
      </dsp:style>
    </dsp:sp>
    <dsp:sp modelId="{8881AE04-6735-4C7F-910E-0EFA5F638E9F}">
      <dsp:nvSpPr>
        <dsp:cNvPr id="0" name=""/>
        <dsp:cNvSpPr/>
      </dsp:nvSpPr>
      <dsp:spPr>
        <a:xfrm>
          <a:off x="1547898" y="2401141"/>
          <a:ext cx="6359501" cy="13401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835" tIns="141835" rIns="141835" bIns="141835" numCol="1" spcCol="1270" anchor="ctr" anchorCtr="0">
          <a:noAutofit/>
        </a:bodyPr>
        <a:lstStyle/>
        <a:p>
          <a:pPr marL="0" lvl="0" indent="0" algn="l" defTabSz="1111250">
            <a:lnSpc>
              <a:spcPct val="100000"/>
            </a:lnSpc>
            <a:spcBef>
              <a:spcPct val="0"/>
            </a:spcBef>
            <a:spcAft>
              <a:spcPct val="35000"/>
            </a:spcAft>
            <a:buNone/>
          </a:pPr>
          <a:r>
            <a:rPr lang="en-US" sz="2500" b="1" kern="1200"/>
            <a:t>Company and Company Meetings </a:t>
          </a:r>
          <a:endParaRPr lang="en-US" sz="2500" kern="1200"/>
        </a:p>
      </dsp:txBody>
      <dsp:txXfrm>
        <a:off x="1547898" y="2401141"/>
        <a:ext cx="6359501" cy="13401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79B0F3-8371-4A5D-9843-5368DCC53959}">
      <dsp:nvSpPr>
        <dsp:cNvPr id="0" name=""/>
        <dsp:cNvSpPr/>
      </dsp:nvSpPr>
      <dsp:spPr>
        <a:xfrm>
          <a:off x="2310" y="691308"/>
          <a:ext cx="1833041" cy="2566258"/>
        </a:xfrm>
        <a:prstGeom prst="rect">
          <a:avLst/>
        </a:prstGeom>
        <a:solidFill>
          <a:schemeClr val="accent2">
            <a:tint val="40000"/>
            <a:alpha val="90000"/>
            <a:hueOff val="0"/>
            <a:satOff val="0"/>
            <a:lumOff val="0"/>
            <a:alphaOff val="0"/>
          </a:schemeClr>
        </a:solidFill>
        <a:ln w="6350" cap="flat" cmpd="sng" algn="ctr">
          <a:prstDash val="solid"/>
          <a:miter/>
        </a:ln>
        <a:effectLst/>
      </dsp:spPr>
      <dsp:style>
        <a:lnRef idx="2">
          <a:scrgbClr r="0" g="0" b="0"/>
        </a:lnRef>
        <a:fillRef idx="1">
          <a:scrgbClr r="0" g="0" b="0"/>
        </a:fillRef>
        <a:effectRef idx="0">
          <a:scrgbClr r="0" g="0" b="0"/>
        </a:effectRef>
        <a:fontRef idx="minor"/>
      </dsp:style>
      <dsp:txBody>
        <a:bodyPr spcFirstLastPara="0" vert="horz" wrap="square" lIns="142911" tIns="330200" rIns="142911" bIns="330200" numCol="1" spcCol="1270" anchor="t" anchorCtr="0">
          <a:noAutofit/>
        </a:bodyPr>
        <a:lstStyle/>
        <a:p>
          <a:pPr marL="0" lvl="0" indent="0" algn="l" defTabSz="666750">
            <a:lnSpc>
              <a:spcPct val="90000"/>
            </a:lnSpc>
            <a:spcBef>
              <a:spcPct val="0"/>
            </a:spcBef>
            <a:spcAft>
              <a:spcPct val="35000"/>
            </a:spcAft>
            <a:buNone/>
          </a:pPr>
          <a:r>
            <a:rPr lang="en-GB" sz="1500" kern="1200"/>
            <a:t>Understand the roles of directors and shareholders</a:t>
          </a:r>
          <a:endParaRPr lang="en-US" sz="1500" kern="1200"/>
        </a:p>
      </dsp:txBody>
      <dsp:txXfrm>
        <a:off x="2310" y="1666487"/>
        <a:ext cx="1833041" cy="1539754"/>
      </dsp:txXfrm>
    </dsp:sp>
    <dsp:sp modelId="{166BADE2-0153-4E8A-A325-7B1E85A631B5}">
      <dsp:nvSpPr>
        <dsp:cNvPr id="0" name=""/>
        <dsp:cNvSpPr/>
      </dsp:nvSpPr>
      <dsp:spPr>
        <a:xfrm>
          <a:off x="533892" y="947934"/>
          <a:ext cx="769877" cy="769877"/>
        </a:xfrm>
        <a:prstGeom prst="ellipse">
          <a:avLst/>
        </a:prstGeom>
        <a:solidFill>
          <a:schemeClr val="accent2">
            <a:hueOff val="0"/>
            <a:satOff val="0"/>
            <a:lumOff val="0"/>
            <a:alphaOff val="0"/>
          </a:schemeClr>
        </a:solidFill>
        <a:ln w="6350" cap="flat" cmpd="sng" algn="ctr">
          <a:prstDash val="solid"/>
          <a:miter/>
        </a:ln>
        <a:effectLst/>
      </dsp:spPr>
      <dsp:style>
        <a:lnRef idx="2">
          <a:scrgbClr r="0" g="0" b="0"/>
        </a:lnRef>
        <a:fillRef idx="1">
          <a:scrgbClr r="0" g="0" b="0"/>
        </a:fillRef>
        <a:effectRef idx="0">
          <a:scrgbClr r="0" g="0" b="0"/>
        </a:effectRef>
        <a:fontRef idx="minor">
          <a:schemeClr val="lt1"/>
        </a:fontRef>
      </dsp:style>
      <dsp:txBody>
        <a:bodyPr spcFirstLastPara="0" vert="horz" wrap="square" lIns="60023" tIns="12700" rIns="60023" bIns="12700" numCol="1" spcCol="1270" anchor="ctr" anchorCtr="0">
          <a:noAutofit/>
        </a:bodyPr>
        <a:lstStyle/>
        <a:p>
          <a:pPr marL="0" lvl="0" indent="0" algn="ctr" defTabSz="1733550">
            <a:lnSpc>
              <a:spcPct val="90000"/>
            </a:lnSpc>
            <a:spcBef>
              <a:spcPct val="0"/>
            </a:spcBef>
            <a:spcAft>
              <a:spcPct val="35000"/>
            </a:spcAft>
            <a:buNone/>
          </a:pPr>
          <a:r>
            <a:rPr lang="en-US" sz="3900" kern="1200"/>
            <a:t>1</a:t>
          </a:r>
        </a:p>
      </dsp:txBody>
      <dsp:txXfrm>
        <a:off x="646638" y="1060680"/>
        <a:ext cx="544385" cy="544385"/>
      </dsp:txXfrm>
    </dsp:sp>
    <dsp:sp modelId="{639FC91A-AAD5-45A1-B5D7-2FF40CE081F4}">
      <dsp:nvSpPr>
        <dsp:cNvPr id="0" name=""/>
        <dsp:cNvSpPr/>
      </dsp:nvSpPr>
      <dsp:spPr>
        <a:xfrm>
          <a:off x="2310" y="3257495"/>
          <a:ext cx="1833041" cy="72"/>
        </a:xfrm>
        <a:prstGeom prst="rect">
          <a:avLst/>
        </a:prstGeom>
        <a:solidFill>
          <a:schemeClr val="accent2">
            <a:hueOff val="-1539643"/>
            <a:satOff val="0"/>
            <a:lumOff val="0"/>
            <a:alphaOff val="0"/>
          </a:schemeClr>
        </a:solidFill>
        <a:ln w="6350" cap="flat" cmpd="sng" algn="ctr">
          <a:prstDash val="solid"/>
          <a:miter/>
        </a:ln>
        <a:effectLst/>
      </dsp:spPr>
      <dsp:style>
        <a:lnRef idx="2">
          <a:scrgbClr r="0" g="0" b="0"/>
        </a:lnRef>
        <a:fillRef idx="1">
          <a:scrgbClr r="0" g="0" b="0"/>
        </a:fillRef>
        <a:effectRef idx="0">
          <a:scrgbClr r="0" g="0" b="0"/>
        </a:effectRef>
        <a:fontRef idx="minor">
          <a:schemeClr val="lt1"/>
        </a:fontRef>
      </dsp:style>
    </dsp:sp>
    <dsp:sp modelId="{680FA2A0-D056-4356-A932-544E519BEB6F}">
      <dsp:nvSpPr>
        <dsp:cNvPr id="0" name=""/>
        <dsp:cNvSpPr/>
      </dsp:nvSpPr>
      <dsp:spPr>
        <a:xfrm>
          <a:off x="2018656" y="691308"/>
          <a:ext cx="1833041" cy="2566258"/>
        </a:xfrm>
        <a:prstGeom prst="rect">
          <a:avLst/>
        </a:prstGeom>
        <a:solidFill>
          <a:schemeClr val="accent2">
            <a:tint val="40000"/>
            <a:alpha val="90000"/>
            <a:hueOff val="-4156530"/>
            <a:satOff val="0"/>
            <a:lumOff val="0"/>
            <a:alphaOff val="0"/>
          </a:schemeClr>
        </a:solidFill>
        <a:ln w="6350" cap="flat" cmpd="sng" algn="ctr">
          <a:prstDash val="solid"/>
          <a:miter/>
        </a:ln>
        <a:effectLst/>
      </dsp:spPr>
      <dsp:style>
        <a:lnRef idx="2">
          <a:scrgbClr r="0" g="0" b="0"/>
        </a:lnRef>
        <a:fillRef idx="1">
          <a:scrgbClr r="0" g="0" b="0"/>
        </a:fillRef>
        <a:effectRef idx="0">
          <a:scrgbClr r="0" g="0" b="0"/>
        </a:effectRef>
        <a:fontRef idx="minor"/>
      </dsp:style>
      <dsp:txBody>
        <a:bodyPr spcFirstLastPara="0" vert="horz" wrap="square" lIns="142911" tIns="330200" rIns="142911" bIns="330200" numCol="1" spcCol="1270" anchor="t" anchorCtr="0">
          <a:noAutofit/>
        </a:bodyPr>
        <a:lstStyle/>
        <a:p>
          <a:pPr marL="0" lvl="0" indent="0" algn="l" defTabSz="666750">
            <a:lnSpc>
              <a:spcPct val="90000"/>
            </a:lnSpc>
            <a:spcBef>
              <a:spcPct val="0"/>
            </a:spcBef>
            <a:spcAft>
              <a:spcPct val="35000"/>
            </a:spcAft>
            <a:buNone/>
          </a:pPr>
          <a:r>
            <a:rPr lang="en-GB" sz="1500" kern="1200"/>
            <a:t>Distinguish between different company decisions</a:t>
          </a:r>
          <a:endParaRPr lang="en-US" sz="1500" kern="1200"/>
        </a:p>
      </dsp:txBody>
      <dsp:txXfrm>
        <a:off x="2018656" y="1666487"/>
        <a:ext cx="1833041" cy="1539754"/>
      </dsp:txXfrm>
    </dsp:sp>
    <dsp:sp modelId="{848EFA7C-2496-4BC8-932B-0B7EDC2C28ED}">
      <dsp:nvSpPr>
        <dsp:cNvPr id="0" name=""/>
        <dsp:cNvSpPr/>
      </dsp:nvSpPr>
      <dsp:spPr>
        <a:xfrm>
          <a:off x="2550238" y="947934"/>
          <a:ext cx="769877" cy="769877"/>
        </a:xfrm>
        <a:prstGeom prst="ellipse">
          <a:avLst/>
        </a:prstGeom>
        <a:solidFill>
          <a:schemeClr val="accent2">
            <a:hueOff val="-3079285"/>
            <a:satOff val="0"/>
            <a:lumOff val="0"/>
            <a:alphaOff val="0"/>
          </a:schemeClr>
        </a:solidFill>
        <a:ln w="6350" cap="flat" cmpd="sng" algn="ctr">
          <a:prstDash val="solid"/>
          <a:miter/>
        </a:ln>
        <a:effectLst/>
      </dsp:spPr>
      <dsp:style>
        <a:lnRef idx="2">
          <a:scrgbClr r="0" g="0" b="0"/>
        </a:lnRef>
        <a:fillRef idx="1">
          <a:scrgbClr r="0" g="0" b="0"/>
        </a:fillRef>
        <a:effectRef idx="0">
          <a:scrgbClr r="0" g="0" b="0"/>
        </a:effectRef>
        <a:fontRef idx="minor">
          <a:schemeClr val="lt1"/>
        </a:fontRef>
      </dsp:style>
      <dsp:txBody>
        <a:bodyPr spcFirstLastPara="0" vert="horz" wrap="square" lIns="60023" tIns="12700" rIns="60023" bIns="12700" numCol="1" spcCol="1270" anchor="ctr" anchorCtr="0">
          <a:noAutofit/>
        </a:bodyPr>
        <a:lstStyle/>
        <a:p>
          <a:pPr marL="0" lvl="0" indent="0" algn="ctr" defTabSz="1733550">
            <a:lnSpc>
              <a:spcPct val="90000"/>
            </a:lnSpc>
            <a:spcBef>
              <a:spcPct val="0"/>
            </a:spcBef>
            <a:spcAft>
              <a:spcPct val="35000"/>
            </a:spcAft>
            <a:buNone/>
          </a:pPr>
          <a:r>
            <a:rPr lang="en-US" sz="3900" kern="1200"/>
            <a:t>2</a:t>
          </a:r>
        </a:p>
      </dsp:txBody>
      <dsp:txXfrm>
        <a:off x="2662984" y="1060680"/>
        <a:ext cx="544385" cy="544385"/>
      </dsp:txXfrm>
    </dsp:sp>
    <dsp:sp modelId="{CE4BA8CC-80DC-41B9-BDB9-C3E9168F108F}">
      <dsp:nvSpPr>
        <dsp:cNvPr id="0" name=""/>
        <dsp:cNvSpPr/>
      </dsp:nvSpPr>
      <dsp:spPr>
        <a:xfrm>
          <a:off x="2018656" y="3257495"/>
          <a:ext cx="1833041" cy="72"/>
        </a:xfrm>
        <a:prstGeom prst="rect">
          <a:avLst/>
        </a:prstGeom>
        <a:solidFill>
          <a:schemeClr val="accent2">
            <a:hueOff val="-4618928"/>
            <a:satOff val="0"/>
            <a:lumOff val="0"/>
            <a:alphaOff val="0"/>
          </a:schemeClr>
        </a:solidFill>
        <a:ln w="6350" cap="flat" cmpd="sng" algn="ctr">
          <a:prstDash val="solid"/>
          <a:miter/>
        </a:ln>
        <a:effectLst/>
      </dsp:spPr>
      <dsp:style>
        <a:lnRef idx="2">
          <a:scrgbClr r="0" g="0" b="0"/>
        </a:lnRef>
        <a:fillRef idx="1">
          <a:scrgbClr r="0" g="0" b="0"/>
        </a:fillRef>
        <a:effectRef idx="0">
          <a:scrgbClr r="0" g="0" b="0"/>
        </a:effectRef>
        <a:fontRef idx="minor">
          <a:schemeClr val="lt1"/>
        </a:fontRef>
      </dsp:style>
    </dsp:sp>
    <dsp:sp modelId="{71006143-973F-4DBB-A676-2E9181F3E8D6}">
      <dsp:nvSpPr>
        <dsp:cNvPr id="0" name=""/>
        <dsp:cNvSpPr/>
      </dsp:nvSpPr>
      <dsp:spPr>
        <a:xfrm>
          <a:off x="4035002" y="691308"/>
          <a:ext cx="1833041" cy="2566258"/>
        </a:xfrm>
        <a:prstGeom prst="rect">
          <a:avLst/>
        </a:prstGeom>
        <a:solidFill>
          <a:schemeClr val="accent2">
            <a:tint val="40000"/>
            <a:alpha val="90000"/>
            <a:hueOff val="-8313060"/>
            <a:satOff val="0"/>
            <a:lumOff val="0"/>
            <a:alphaOff val="0"/>
          </a:schemeClr>
        </a:solidFill>
        <a:ln w="6350" cap="flat" cmpd="sng" algn="ctr">
          <a:prstDash val="solid"/>
          <a:miter/>
        </a:ln>
        <a:effectLst/>
      </dsp:spPr>
      <dsp:style>
        <a:lnRef idx="2">
          <a:scrgbClr r="0" g="0" b="0"/>
        </a:lnRef>
        <a:fillRef idx="1">
          <a:scrgbClr r="0" g="0" b="0"/>
        </a:fillRef>
        <a:effectRef idx="0">
          <a:scrgbClr r="0" g="0" b="0"/>
        </a:effectRef>
        <a:fontRef idx="minor"/>
      </dsp:style>
      <dsp:txBody>
        <a:bodyPr spcFirstLastPara="0" vert="horz" wrap="square" lIns="142911" tIns="330200" rIns="142911" bIns="330200" numCol="1" spcCol="1270" anchor="t" anchorCtr="0">
          <a:noAutofit/>
        </a:bodyPr>
        <a:lstStyle/>
        <a:p>
          <a:pPr marL="0" lvl="0" indent="0" algn="l" defTabSz="666750">
            <a:lnSpc>
              <a:spcPct val="90000"/>
            </a:lnSpc>
            <a:spcBef>
              <a:spcPct val="0"/>
            </a:spcBef>
            <a:spcAft>
              <a:spcPct val="35000"/>
            </a:spcAft>
            <a:buNone/>
          </a:pPr>
          <a:r>
            <a:rPr lang="en-GB" sz="1500" kern="1200"/>
            <a:t>Explain company meeting procedures</a:t>
          </a:r>
          <a:endParaRPr lang="en-US" sz="1500" kern="1200"/>
        </a:p>
      </dsp:txBody>
      <dsp:txXfrm>
        <a:off x="4035002" y="1666487"/>
        <a:ext cx="1833041" cy="1539754"/>
      </dsp:txXfrm>
    </dsp:sp>
    <dsp:sp modelId="{3E1D70B6-26CB-4344-9B0F-F6EC954BA0D6}">
      <dsp:nvSpPr>
        <dsp:cNvPr id="0" name=""/>
        <dsp:cNvSpPr/>
      </dsp:nvSpPr>
      <dsp:spPr>
        <a:xfrm>
          <a:off x="4566584" y="947934"/>
          <a:ext cx="769877" cy="769877"/>
        </a:xfrm>
        <a:prstGeom prst="ellipse">
          <a:avLst/>
        </a:prstGeom>
        <a:solidFill>
          <a:schemeClr val="accent2">
            <a:hueOff val="-6158571"/>
            <a:satOff val="0"/>
            <a:lumOff val="0"/>
            <a:alphaOff val="0"/>
          </a:schemeClr>
        </a:solidFill>
        <a:ln w="6350" cap="flat" cmpd="sng" algn="ctr">
          <a:prstDash val="solid"/>
          <a:miter/>
        </a:ln>
        <a:effectLst/>
      </dsp:spPr>
      <dsp:style>
        <a:lnRef idx="2">
          <a:scrgbClr r="0" g="0" b="0"/>
        </a:lnRef>
        <a:fillRef idx="1">
          <a:scrgbClr r="0" g="0" b="0"/>
        </a:fillRef>
        <a:effectRef idx="0">
          <a:scrgbClr r="0" g="0" b="0"/>
        </a:effectRef>
        <a:fontRef idx="minor">
          <a:schemeClr val="lt1"/>
        </a:fontRef>
      </dsp:style>
      <dsp:txBody>
        <a:bodyPr spcFirstLastPara="0" vert="horz" wrap="square" lIns="60023" tIns="12700" rIns="60023" bIns="12700" numCol="1" spcCol="1270" anchor="ctr" anchorCtr="0">
          <a:noAutofit/>
        </a:bodyPr>
        <a:lstStyle/>
        <a:p>
          <a:pPr marL="0" lvl="0" indent="0" algn="ctr" defTabSz="1733550">
            <a:lnSpc>
              <a:spcPct val="90000"/>
            </a:lnSpc>
            <a:spcBef>
              <a:spcPct val="0"/>
            </a:spcBef>
            <a:spcAft>
              <a:spcPct val="35000"/>
            </a:spcAft>
            <a:buNone/>
          </a:pPr>
          <a:r>
            <a:rPr lang="en-US" sz="3900" kern="1200"/>
            <a:t>3</a:t>
          </a:r>
        </a:p>
      </dsp:txBody>
      <dsp:txXfrm>
        <a:off x="4679330" y="1060680"/>
        <a:ext cx="544385" cy="544385"/>
      </dsp:txXfrm>
    </dsp:sp>
    <dsp:sp modelId="{8E1AF54C-13E9-462C-864B-E825F2A891C9}">
      <dsp:nvSpPr>
        <dsp:cNvPr id="0" name=""/>
        <dsp:cNvSpPr/>
      </dsp:nvSpPr>
      <dsp:spPr>
        <a:xfrm>
          <a:off x="4035002" y="3257495"/>
          <a:ext cx="1833041" cy="72"/>
        </a:xfrm>
        <a:prstGeom prst="rect">
          <a:avLst/>
        </a:prstGeom>
        <a:solidFill>
          <a:schemeClr val="accent2">
            <a:hueOff val="-7698214"/>
            <a:satOff val="0"/>
            <a:lumOff val="0"/>
            <a:alphaOff val="0"/>
          </a:schemeClr>
        </a:solidFill>
        <a:ln w="6350" cap="flat" cmpd="sng" algn="ctr">
          <a:prstDash val="solid"/>
          <a:miter/>
        </a:ln>
        <a:effectLst/>
      </dsp:spPr>
      <dsp:style>
        <a:lnRef idx="2">
          <a:scrgbClr r="0" g="0" b="0"/>
        </a:lnRef>
        <a:fillRef idx="1">
          <a:scrgbClr r="0" g="0" b="0"/>
        </a:fillRef>
        <a:effectRef idx="0">
          <a:scrgbClr r="0" g="0" b="0"/>
        </a:effectRef>
        <a:fontRef idx="minor">
          <a:schemeClr val="lt1"/>
        </a:fontRef>
      </dsp:style>
    </dsp:sp>
    <dsp:sp modelId="{B0CBB27D-D5CD-4197-89C0-7E779500FE65}">
      <dsp:nvSpPr>
        <dsp:cNvPr id="0" name=""/>
        <dsp:cNvSpPr/>
      </dsp:nvSpPr>
      <dsp:spPr>
        <a:xfrm>
          <a:off x="6051347" y="691308"/>
          <a:ext cx="1833041" cy="2566258"/>
        </a:xfrm>
        <a:prstGeom prst="rect">
          <a:avLst/>
        </a:prstGeom>
        <a:solidFill>
          <a:schemeClr val="accent2">
            <a:tint val="40000"/>
            <a:alpha val="90000"/>
            <a:hueOff val="-12469590"/>
            <a:satOff val="0"/>
            <a:lumOff val="0"/>
            <a:alphaOff val="0"/>
          </a:schemeClr>
        </a:solidFill>
        <a:ln w="6350" cap="flat" cmpd="sng" algn="ctr">
          <a:prstDash val="solid"/>
          <a:miter/>
        </a:ln>
        <a:effectLst/>
      </dsp:spPr>
      <dsp:style>
        <a:lnRef idx="2">
          <a:scrgbClr r="0" g="0" b="0"/>
        </a:lnRef>
        <a:fillRef idx="1">
          <a:scrgbClr r="0" g="0" b="0"/>
        </a:fillRef>
        <a:effectRef idx="0">
          <a:scrgbClr r="0" g="0" b="0"/>
        </a:effectRef>
        <a:fontRef idx="minor"/>
      </dsp:style>
      <dsp:txBody>
        <a:bodyPr spcFirstLastPara="0" vert="horz" wrap="square" lIns="142911" tIns="330200" rIns="142911" bIns="330200" numCol="1" spcCol="1270" anchor="t" anchorCtr="0">
          <a:noAutofit/>
        </a:bodyPr>
        <a:lstStyle/>
        <a:p>
          <a:pPr marL="0" lvl="0" indent="0" algn="l" defTabSz="666750">
            <a:lnSpc>
              <a:spcPct val="90000"/>
            </a:lnSpc>
            <a:spcBef>
              <a:spcPct val="0"/>
            </a:spcBef>
            <a:spcAft>
              <a:spcPct val="35000"/>
            </a:spcAft>
            <a:buNone/>
          </a:pPr>
          <a:r>
            <a:rPr lang="en-GB" sz="1500" kern="1200" dirty="0"/>
            <a:t>Apply Companies Act 2006 provisions</a:t>
          </a:r>
          <a:endParaRPr lang="en-US" sz="1500" kern="1200" dirty="0"/>
        </a:p>
      </dsp:txBody>
      <dsp:txXfrm>
        <a:off x="6051347" y="1666487"/>
        <a:ext cx="1833041" cy="1539754"/>
      </dsp:txXfrm>
    </dsp:sp>
    <dsp:sp modelId="{330FF713-37BB-40C4-A141-21BB3D32AAC9}">
      <dsp:nvSpPr>
        <dsp:cNvPr id="0" name=""/>
        <dsp:cNvSpPr/>
      </dsp:nvSpPr>
      <dsp:spPr>
        <a:xfrm>
          <a:off x="6582929" y="947934"/>
          <a:ext cx="769877" cy="769877"/>
        </a:xfrm>
        <a:prstGeom prst="ellipse">
          <a:avLst/>
        </a:prstGeom>
        <a:solidFill>
          <a:schemeClr val="accent2">
            <a:hueOff val="-9237856"/>
            <a:satOff val="0"/>
            <a:lumOff val="0"/>
            <a:alphaOff val="0"/>
          </a:schemeClr>
        </a:solidFill>
        <a:ln w="6350" cap="flat" cmpd="sng" algn="ctr">
          <a:prstDash val="solid"/>
          <a:miter/>
        </a:ln>
        <a:effectLst/>
      </dsp:spPr>
      <dsp:style>
        <a:lnRef idx="2">
          <a:scrgbClr r="0" g="0" b="0"/>
        </a:lnRef>
        <a:fillRef idx="1">
          <a:scrgbClr r="0" g="0" b="0"/>
        </a:fillRef>
        <a:effectRef idx="0">
          <a:scrgbClr r="0" g="0" b="0"/>
        </a:effectRef>
        <a:fontRef idx="minor">
          <a:schemeClr val="lt1"/>
        </a:fontRef>
      </dsp:style>
      <dsp:txBody>
        <a:bodyPr spcFirstLastPara="0" vert="horz" wrap="square" lIns="60023" tIns="12700" rIns="60023" bIns="12700" numCol="1" spcCol="1270" anchor="ctr" anchorCtr="0">
          <a:noAutofit/>
        </a:bodyPr>
        <a:lstStyle/>
        <a:p>
          <a:pPr marL="0" lvl="0" indent="0" algn="ctr" defTabSz="1733550">
            <a:lnSpc>
              <a:spcPct val="90000"/>
            </a:lnSpc>
            <a:spcBef>
              <a:spcPct val="0"/>
            </a:spcBef>
            <a:spcAft>
              <a:spcPct val="35000"/>
            </a:spcAft>
            <a:buNone/>
          </a:pPr>
          <a:r>
            <a:rPr lang="en-US" sz="3900" kern="1200"/>
            <a:t>4</a:t>
          </a:r>
        </a:p>
      </dsp:txBody>
      <dsp:txXfrm>
        <a:off x="6695675" y="1060680"/>
        <a:ext cx="544385" cy="544385"/>
      </dsp:txXfrm>
    </dsp:sp>
    <dsp:sp modelId="{7C269C22-2AFE-470C-AA3E-C5C91FB58C9F}">
      <dsp:nvSpPr>
        <dsp:cNvPr id="0" name=""/>
        <dsp:cNvSpPr/>
      </dsp:nvSpPr>
      <dsp:spPr>
        <a:xfrm>
          <a:off x="6051347" y="3257495"/>
          <a:ext cx="1833041" cy="72"/>
        </a:xfrm>
        <a:prstGeom prst="rect">
          <a:avLst/>
        </a:prstGeom>
        <a:solidFill>
          <a:schemeClr val="accent2">
            <a:hueOff val="-10777498"/>
            <a:satOff val="0"/>
            <a:lumOff val="0"/>
            <a:alphaOff val="0"/>
          </a:schemeClr>
        </a:solidFill>
        <a:ln w="6350" cap="flat" cmpd="sng" algn="ctr">
          <a:prstDash val="solid"/>
          <a:miter/>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C509B1-F6C2-40AE-8ECE-17EF773F06DC}">
      <dsp:nvSpPr>
        <dsp:cNvPr id="0" name=""/>
        <dsp:cNvSpPr/>
      </dsp:nvSpPr>
      <dsp:spPr>
        <a:xfrm>
          <a:off x="380974" y="43693"/>
          <a:ext cx="966177" cy="96617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592D10-69DE-4D79-85FF-CC0068E2D571}">
      <dsp:nvSpPr>
        <dsp:cNvPr id="0" name=""/>
        <dsp:cNvSpPr/>
      </dsp:nvSpPr>
      <dsp:spPr>
        <a:xfrm>
          <a:off x="583872" y="246590"/>
          <a:ext cx="560382" cy="5603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6350" cap="flat" cmpd="sng" algn="ctr">
          <a:prstDash val="solid"/>
          <a:miter/>
        </a:ln>
        <a:effectLst/>
      </dsp:spPr>
      <dsp:style>
        <a:lnRef idx="2">
          <a:scrgbClr r="0" g="0" b="0"/>
        </a:lnRef>
        <a:fillRef idx="1">
          <a:scrgbClr r="0" g="0" b="0"/>
        </a:fillRef>
        <a:effectRef idx="0">
          <a:scrgbClr r="0" g="0" b="0"/>
        </a:effectRef>
        <a:fontRef idx="minor">
          <a:schemeClr val="lt1"/>
        </a:fontRef>
      </dsp:style>
    </dsp:sp>
    <dsp:sp modelId="{EC8CABB3-DB02-4378-B16A-A7B83E780B58}">
      <dsp:nvSpPr>
        <dsp:cNvPr id="0" name=""/>
        <dsp:cNvSpPr/>
      </dsp:nvSpPr>
      <dsp:spPr>
        <a:xfrm>
          <a:off x="1554190" y="43693"/>
          <a:ext cx="2277418" cy="966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a:t>Changes to Articles – </a:t>
          </a:r>
          <a:r>
            <a:rPr lang="en-US" sz="1100" b="0" kern="1200"/>
            <a:t>s21 CA 2006 – Special Resolution (75%)</a:t>
          </a:r>
          <a:endParaRPr lang="en-US" sz="1100" kern="1200"/>
        </a:p>
      </dsp:txBody>
      <dsp:txXfrm>
        <a:off x="1554190" y="43693"/>
        <a:ext cx="2277418" cy="966177"/>
      </dsp:txXfrm>
    </dsp:sp>
    <dsp:sp modelId="{E28515FF-0600-4ADC-AAB9-7D170B483DBB}">
      <dsp:nvSpPr>
        <dsp:cNvPr id="0" name=""/>
        <dsp:cNvSpPr/>
      </dsp:nvSpPr>
      <dsp:spPr>
        <a:xfrm>
          <a:off x="4228431" y="43693"/>
          <a:ext cx="966177" cy="96617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5A249E-0016-48FA-8C57-C0F9A85FAFE7}">
      <dsp:nvSpPr>
        <dsp:cNvPr id="0" name=""/>
        <dsp:cNvSpPr/>
      </dsp:nvSpPr>
      <dsp:spPr>
        <a:xfrm>
          <a:off x="4431328" y="246590"/>
          <a:ext cx="560382" cy="5603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6350" cap="flat" cmpd="sng" algn="ctr">
          <a:prstDash val="solid"/>
          <a:miter/>
        </a:ln>
        <a:effectLst/>
      </dsp:spPr>
      <dsp:style>
        <a:lnRef idx="2">
          <a:scrgbClr r="0" g="0" b="0"/>
        </a:lnRef>
        <a:fillRef idx="1">
          <a:scrgbClr r="0" g="0" b="0"/>
        </a:fillRef>
        <a:effectRef idx="0">
          <a:scrgbClr r="0" g="0" b="0"/>
        </a:effectRef>
        <a:fontRef idx="minor">
          <a:schemeClr val="lt1"/>
        </a:fontRef>
      </dsp:style>
    </dsp:sp>
    <dsp:sp modelId="{6AAFA194-CCE6-4D08-AFA1-B3A68FC9D073}">
      <dsp:nvSpPr>
        <dsp:cNvPr id="0" name=""/>
        <dsp:cNvSpPr/>
      </dsp:nvSpPr>
      <dsp:spPr>
        <a:xfrm>
          <a:off x="5401646" y="43693"/>
          <a:ext cx="2277418" cy="966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dirty="0"/>
            <a:t>Removal of Directors – </a:t>
          </a:r>
          <a:r>
            <a:rPr lang="en-US" sz="1100" b="0" kern="1200" dirty="0"/>
            <a:t>s168 CA 2006 – Ordinary Resolution (&gt;50%) + special notice (28 days notice must be given to the company before the meeting, company must notify director concerned and the direction has the right to make written representations to the members and to speak at the meeting before the vote. Shareholders then vote on ordinary resolution to remove the director)</a:t>
          </a:r>
          <a:endParaRPr lang="en-US" sz="1100" kern="1200" dirty="0"/>
        </a:p>
      </dsp:txBody>
      <dsp:txXfrm>
        <a:off x="5401646" y="43693"/>
        <a:ext cx="2277418" cy="966177"/>
      </dsp:txXfrm>
    </dsp:sp>
    <dsp:sp modelId="{1BAA9A58-B2CB-4D2C-BE62-8BBA0104EE75}">
      <dsp:nvSpPr>
        <dsp:cNvPr id="0" name=""/>
        <dsp:cNvSpPr/>
      </dsp:nvSpPr>
      <dsp:spPr>
        <a:xfrm>
          <a:off x="380974" y="1778971"/>
          <a:ext cx="966177" cy="96617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F1D35C-5701-43AF-88BB-9FC256A15A52}">
      <dsp:nvSpPr>
        <dsp:cNvPr id="0" name=""/>
        <dsp:cNvSpPr/>
      </dsp:nvSpPr>
      <dsp:spPr>
        <a:xfrm>
          <a:off x="583872" y="1981868"/>
          <a:ext cx="560382" cy="5603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6350" cap="flat" cmpd="sng" algn="ctr">
          <a:prstDash val="solid"/>
          <a:miter/>
        </a:ln>
        <a:effectLst/>
      </dsp:spPr>
      <dsp:style>
        <a:lnRef idx="2">
          <a:scrgbClr r="0" g="0" b="0"/>
        </a:lnRef>
        <a:fillRef idx="1">
          <a:scrgbClr r="0" g="0" b="0"/>
        </a:fillRef>
        <a:effectRef idx="0">
          <a:scrgbClr r="0" g="0" b="0"/>
        </a:effectRef>
        <a:fontRef idx="minor">
          <a:schemeClr val="lt1"/>
        </a:fontRef>
      </dsp:style>
    </dsp:sp>
    <dsp:sp modelId="{B94771B0-4937-48D7-B5AD-C1DC5D394B5D}">
      <dsp:nvSpPr>
        <dsp:cNvPr id="0" name=""/>
        <dsp:cNvSpPr/>
      </dsp:nvSpPr>
      <dsp:spPr>
        <a:xfrm>
          <a:off x="1554190" y="1778971"/>
          <a:ext cx="2277418" cy="966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a:t>Appointment of Directors (Art 17(a)) – </a:t>
          </a:r>
          <a:r>
            <a:rPr lang="en-US" sz="1100" b="0" kern="1200"/>
            <a:t>need to check the Articles, may be by members ordinary resolution or directors</a:t>
          </a:r>
          <a:endParaRPr lang="en-US" sz="1100" kern="1200"/>
        </a:p>
      </dsp:txBody>
      <dsp:txXfrm>
        <a:off x="1554190" y="1778971"/>
        <a:ext cx="2277418" cy="966177"/>
      </dsp:txXfrm>
    </dsp:sp>
    <dsp:sp modelId="{1CDBC61E-DDD7-4D0E-9953-05F3EC686690}">
      <dsp:nvSpPr>
        <dsp:cNvPr id="0" name=""/>
        <dsp:cNvSpPr/>
      </dsp:nvSpPr>
      <dsp:spPr>
        <a:xfrm>
          <a:off x="4228431" y="1778971"/>
          <a:ext cx="966177" cy="96617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F9C70C-EADF-404D-821F-E37DB6C2FA8A}">
      <dsp:nvSpPr>
        <dsp:cNvPr id="0" name=""/>
        <dsp:cNvSpPr/>
      </dsp:nvSpPr>
      <dsp:spPr>
        <a:xfrm>
          <a:off x="4431328" y="1981868"/>
          <a:ext cx="560382" cy="5603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6350" cap="flat" cmpd="sng" algn="ctr">
          <a:prstDash val="solid"/>
          <a:miter/>
        </a:ln>
        <a:effectLst/>
      </dsp:spPr>
      <dsp:style>
        <a:lnRef idx="2">
          <a:scrgbClr r="0" g="0" b="0"/>
        </a:lnRef>
        <a:fillRef idx="1">
          <a:scrgbClr r="0" g="0" b="0"/>
        </a:fillRef>
        <a:effectRef idx="0">
          <a:scrgbClr r="0" g="0" b="0"/>
        </a:effectRef>
        <a:fontRef idx="minor">
          <a:schemeClr val="lt1"/>
        </a:fontRef>
      </dsp:style>
    </dsp:sp>
    <dsp:sp modelId="{8762A473-BDE2-4BE2-A001-3A8B835ED2AE}">
      <dsp:nvSpPr>
        <dsp:cNvPr id="0" name=""/>
        <dsp:cNvSpPr/>
      </dsp:nvSpPr>
      <dsp:spPr>
        <a:xfrm>
          <a:off x="5401646" y="1778971"/>
          <a:ext cx="2277418" cy="966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a:t>Substantial Property Transactions </a:t>
          </a:r>
          <a:r>
            <a:rPr lang="en-US" sz="1100" b="0" kern="1200"/>
            <a:t>- S190 CA 2006 – Ordinary resolution, substantial is defined in s191, usually when value exceeds 10% of company's asset value and is more than £5,000 or exceeds £100,000</a:t>
          </a:r>
          <a:endParaRPr lang="en-US" sz="1100" kern="1200"/>
        </a:p>
      </dsp:txBody>
      <dsp:txXfrm>
        <a:off x="5401646" y="1778971"/>
        <a:ext cx="2277418" cy="966177"/>
      </dsp:txXfrm>
    </dsp:sp>
    <dsp:sp modelId="{289B15C9-94DB-4AF4-935D-992D6E09C605}">
      <dsp:nvSpPr>
        <dsp:cNvPr id="0" name=""/>
        <dsp:cNvSpPr/>
      </dsp:nvSpPr>
      <dsp:spPr>
        <a:xfrm>
          <a:off x="380974" y="3514249"/>
          <a:ext cx="966177" cy="96617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2D4F9A-214E-4E74-A3AE-9975F5BE7AD1}">
      <dsp:nvSpPr>
        <dsp:cNvPr id="0" name=""/>
        <dsp:cNvSpPr/>
      </dsp:nvSpPr>
      <dsp:spPr>
        <a:xfrm>
          <a:off x="583872" y="3717146"/>
          <a:ext cx="560382" cy="5603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6350" cap="flat" cmpd="sng" algn="ctr">
          <a:prstDash val="solid"/>
          <a:miter/>
        </a:ln>
        <a:effectLst/>
      </dsp:spPr>
      <dsp:style>
        <a:lnRef idx="2">
          <a:scrgbClr r="0" g="0" b="0"/>
        </a:lnRef>
        <a:fillRef idx="1">
          <a:scrgbClr r="0" g="0" b="0"/>
        </a:fillRef>
        <a:effectRef idx="0">
          <a:scrgbClr r="0" g="0" b="0"/>
        </a:effectRef>
        <a:fontRef idx="minor">
          <a:schemeClr val="lt1"/>
        </a:fontRef>
      </dsp:style>
    </dsp:sp>
    <dsp:sp modelId="{8A7FD204-7016-4EE9-A5B7-12BBC6664091}">
      <dsp:nvSpPr>
        <dsp:cNvPr id="0" name=""/>
        <dsp:cNvSpPr/>
      </dsp:nvSpPr>
      <dsp:spPr>
        <a:xfrm>
          <a:off x="1554190" y="3514249"/>
          <a:ext cx="2277418" cy="966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a:t>Voluntary Winding up – </a:t>
          </a:r>
          <a:r>
            <a:rPr lang="en-US" sz="1100" b="0" kern="1200"/>
            <a:t>Insolvency Act 1986 s.84 – Special Resolution (75%) </a:t>
          </a:r>
          <a:endParaRPr lang="en-US" sz="1100" kern="1200"/>
        </a:p>
      </dsp:txBody>
      <dsp:txXfrm>
        <a:off x="1554190" y="3514249"/>
        <a:ext cx="2277418" cy="96617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4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Rectangle 12"/>
          <p:cNvSpPr/>
          <p:nvPr/>
        </p:nvSpPr>
        <p:spPr>
          <a:xfrm>
            <a:off x="0" y="0"/>
            <a:ext cx="6670800" cy="9752400"/>
          </a:xfrm>
          <a:prstGeom prst="rect">
            <a:avLst/>
          </a:prstGeom>
          <a:solidFill>
            <a:srgbClr val="FFFFFF"/>
          </a:solidFill>
          <a:ln w="0">
            <a:noFill/>
          </a:ln>
        </p:spPr>
        <p:txBody>
          <a:bodyPr lIns="90000" tIns="45000" rIns="90000" bIns="45000" anchor="ctr" anchorCtr="1">
            <a:noAutofit/>
          </a:bodyPr>
          <a:lstStyle/>
          <a:p>
            <a:endParaRPr lang="en-US" sz="1800" b="0" u="none" strike="noStrike">
              <a:solidFill>
                <a:srgbClr val="000000"/>
              </a:solidFill>
              <a:effectLst/>
              <a:uFillTx/>
              <a:latin typeface="Aptos"/>
            </a:endParaRPr>
          </a:p>
        </p:txBody>
      </p:sp>
      <p:sp>
        <p:nvSpPr>
          <p:cNvPr id="14" name="PlaceHolder 1"/>
          <p:cNvSpPr>
            <a:spLocks noGrp="1"/>
          </p:cNvSpPr>
          <p:nvPr>
            <p:ph type="hdr"/>
          </p:nvPr>
        </p:nvSpPr>
        <p:spPr>
          <a:xfrm>
            <a:off x="0" y="0"/>
            <a:ext cx="2889360" cy="487440"/>
          </a:xfrm>
          <a:prstGeom prst="rect">
            <a:avLst/>
          </a:prstGeom>
          <a:noFill/>
          <a:ln w="0">
            <a:noFill/>
          </a:ln>
        </p:spPr>
        <p:txBody>
          <a:bodyPr lIns="90000" tIns="46800" rIns="90000" bIns="46800" anchor="t">
            <a:noAutofit/>
          </a:bodyPr>
          <a:lstStyle/>
          <a:p>
            <a:pPr indent="0">
              <a:buNone/>
            </a:pPr>
            <a:endParaRPr lang="en-US" sz="2400" b="0" u="none" strike="noStrike">
              <a:solidFill>
                <a:srgbClr val="000000"/>
              </a:solidFill>
              <a:effectLst/>
              <a:uFillTx/>
              <a:latin typeface="Times New Roman"/>
            </a:endParaRPr>
          </a:p>
        </p:txBody>
      </p:sp>
      <p:sp>
        <p:nvSpPr>
          <p:cNvPr id="15" name="PlaceHolder 2"/>
          <p:cNvSpPr>
            <a:spLocks noGrp="1"/>
          </p:cNvSpPr>
          <p:nvPr>
            <p:ph type="dt" idx="7"/>
          </p:nvPr>
        </p:nvSpPr>
        <p:spPr>
          <a:xfrm>
            <a:off x="3778200" y="0"/>
            <a:ext cx="2889360" cy="487440"/>
          </a:xfrm>
          <a:prstGeom prst="rect">
            <a:avLst/>
          </a:prstGeom>
          <a:noFill/>
          <a:ln w="0">
            <a:noFill/>
          </a:ln>
        </p:spPr>
        <p:txBody>
          <a:bodyPr lIns="90000" tIns="46800" rIns="90000" bIns="46800" anchor="t">
            <a:noAutofit/>
          </a:bodyPr>
          <a:lstStyle>
            <a:lvl1pPr indent="0" algn="r">
              <a:lnSpc>
                <a:spcPct val="100000"/>
              </a:lnSpc>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lang="en-US" sz="1200" b="0" u="none" strike="noStrike">
                <a:solidFill>
                  <a:srgbClr val="000000"/>
                </a:solidFill>
                <a:effectLst/>
                <a:uFillTx/>
                <a:latin typeface="Arial"/>
              </a:defRPr>
            </a:lvl1pPr>
          </a:lstStyle>
          <a:p>
            <a:pPr indent="0" algn="r">
              <a:lnSpc>
                <a:spcPct val="100000"/>
              </a:lnSpc>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200" b="0" u="none" strike="noStrike">
                <a:solidFill>
                  <a:srgbClr val="000000"/>
                </a:solidFill>
                <a:effectLst/>
                <a:uFillTx/>
                <a:latin typeface="Arial"/>
              </a:rPr>
              <a:t>&lt;date/time&gt;</a:t>
            </a:r>
            <a:endParaRPr lang="en-US" sz="1200" b="0" u="none" strike="noStrike">
              <a:solidFill>
                <a:srgbClr val="000000"/>
              </a:solidFill>
              <a:effectLst/>
              <a:uFillTx/>
              <a:latin typeface="Times New Roman"/>
            </a:endParaRPr>
          </a:p>
        </p:txBody>
      </p:sp>
      <p:sp>
        <p:nvSpPr>
          <p:cNvPr id="16" name="PlaceHolder 3"/>
          <p:cNvSpPr>
            <a:spLocks noGrp="1" noRot="1" noChangeAspect="1"/>
          </p:cNvSpPr>
          <p:nvPr>
            <p:ph type="sldImg"/>
          </p:nvPr>
        </p:nvSpPr>
        <p:spPr>
          <a:xfrm>
            <a:off x="896400" y="731880"/>
            <a:ext cx="4875480" cy="3657600"/>
          </a:xfrm>
          <a:prstGeom prst="rect">
            <a:avLst/>
          </a:prstGeom>
          <a:noFill/>
          <a:ln w="12600">
            <a:solidFill>
              <a:srgbClr val="000000"/>
            </a:solidFill>
            <a:miter/>
          </a:ln>
        </p:spPr>
        <p:txBody>
          <a:bodyPr lIns="90000" tIns="46800" rIns="90000" bIns="4680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4400" b="0" u="none" strike="noStrike">
                <a:solidFill>
                  <a:srgbClr val="000000"/>
                </a:solidFill>
                <a:effectLst/>
                <a:uFillTx/>
                <a:latin typeface="Aptos Display"/>
              </a:rPr>
              <a:t>Click to move the slide</a:t>
            </a:r>
          </a:p>
        </p:txBody>
      </p:sp>
      <p:sp>
        <p:nvSpPr>
          <p:cNvPr id="17" name="PlaceHolder 4"/>
          <p:cNvSpPr>
            <a:spLocks noGrp="1"/>
          </p:cNvSpPr>
          <p:nvPr>
            <p:ph type="body"/>
          </p:nvPr>
        </p:nvSpPr>
        <p:spPr>
          <a:xfrm>
            <a:off x="666360" y="4632480"/>
            <a:ext cx="5335560" cy="4389120"/>
          </a:xfrm>
          <a:prstGeom prst="rect">
            <a:avLst/>
          </a:prstGeom>
          <a:noFill/>
          <a:ln w="0">
            <a:noFill/>
          </a:ln>
        </p:spPr>
        <p:txBody>
          <a:bodyPr lIns="90000" tIns="46800" rIns="90000" bIns="46800" anchor="t">
            <a:noAutofit/>
          </a:bodyPr>
          <a:lstStyle/>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1200" b="0" u="none" strike="noStrike">
                <a:solidFill>
                  <a:srgbClr val="000000"/>
                </a:solidFill>
                <a:effectLst/>
                <a:uFillTx/>
                <a:latin typeface="Calibri"/>
              </a:rPr>
              <a:t>Click to edit the notes format</a:t>
            </a:r>
          </a:p>
        </p:txBody>
      </p:sp>
      <p:sp>
        <p:nvSpPr>
          <p:cNvPr id="18" name="PlaceHolder 5"/>
          <p:cNvSpPr>
            <a:spLocks noGrp="1"/>
          </p:cNvSpPr>
          <p:nvPr>
            <p:ph type="ftr" idx="8"/>
          </p:nvPr>
        </p:nvSpPr>
        <p:spPr>
          <a:xfrm>
            <a:off x="0" y="9264600"/>
            <a:ext cx="2889360" cy="487440"/>
          </a:xfrm>
          <a:prstGeom prst="rect">
            <a:avLst/>
          </a:prstGeom>
          <a:noFill/>
          <a:ln w="0">
            <a:noFill/>
          </a:ln>
        </p:spPr>
        <p:txBody>
          <a:bodyPr lIns="90000" tIns="46800" rIns="90000" bIns="46800" anchor="b">
            <a:noAutofit/>
          </a:bodyPr>
          <a:lstStyle/>
          <a:p>
            <a:pPr indent="0">
              <a:buNone/>
            </a:pPr>
            <a:endParaRPr lang="en-US" sz="2400" b="0" u="none" strike="noStrike">
              <a:solidFill>
                <a:srgbClr val="000000"/>
              </a:solidFill>
              <a:effectLst/>
              <a:uFillTx/>
              <a:latin typeface="Times New Roman"/>
            </a:endParaRPr>
          </a:p>
        </p:txBody>
      </p:sp>
      <p:sp>
        <p:nvSpPr>
          <p:cNvPr id="19" name="PlaceHolder 6"/>
          <p:cNvSpPr>
            <a:spLocks noGrp="1"/>
          </p:cNvSpPr>
          <p:nvPr>
            <p:ph type="sldNum" idx="9"/>
          </p:nvPr>
        </p:nvSpPr>
        <p:spPr>
          <a:xfrm>
            <a:off x="3778200" y="9264600"/>
            <a:ext cx="2889360" cy="487440"/>
          </a:xfrm>
          <a:prstGeom prst="rect">
            <a:avLst/>
          </a:prstGeom>
          <a:noFill/>
          <a:ln w="0">
            <a:noFill/>
          </a:ln>
        </p:spPr>
        <p:txBody>
          <a:bodyPr lIns="90000" tIns="46800" rIns="90000" bIns="46800" anchor="b">
            <a:noAutofit/>
          </a:bodyPr>
          <a:lstStyle>
            <a:lvl1pPr indent="0" algn="r">
              <a:lnSpc>
                <a:spcPct val="100000"/>
              </a:lnSpc>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lang="en-GB" sz="1200" b="0" u="none" strike="noStrike">
                <a:solidFill>
                  <a:srgbClr val="000000"/>
                </a:solidFill>
                <a:effectLst/>
                <a:uFillTx/>
                <a:latin typeface="Calibri"/>
              </a:defRPr>
            </a:lvl1pPr>
          </a:lstStyle>
          <a:p>
            <a:pPr indent="0" algn="r">
              <a:lnSpc>
                <a:spcPct val="100000"/>
              </a:lnSpc>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F0D8DDFB-510C-48EE-B8B0-A3CD209B04D7}" type="slidenum">
              <a:rPr lang="en-GB" sz="1200" b="0" u="none" strike="noStrike">
                <a:solidFill>
                  <a:srgbClr val="000000"/>
                </a:solidFill>
                <a:effectLst/>
                <a:uFillTx/>
                <a:latin typeface="Calibri"/>
              </a:rPr>
              <a:t>‹#›</a:t>
            </a:fld>
            <a:endParaRPr lang="en-US" sz="1200" b="0" u="none" strike="noStrike">
              <a:solidFill>
                <a:srgbClr val="000000"/>
              </a:solidFill>
              <a:effectLst/>
              <a:uFillTx/>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 name="Rectangle 2"/>
          <p:cNvSpPr/>
          <p:nvPr/>
        </p:nvSpPr>
        <p:spPr>
          <a:xfrm>
            <a:off x="3780000" y="0"/>
            <a:ext cx="288900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37" name="Rectangle 4"/>
          <p:cNvSpPr/>
          <p:nvPr/>
        </p:nvSpPr>
        <p:spPr>
          <a:xfrm>
            <a:off x="0" y="9266400"/>
            <a:ext cx="2889360" cy="48708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38" name="Rectangle 5"/>
          <p:cNvSpPr/>
          <p:nvPr/>
        </p:nvSpPr>
        <p:spPr>
          <a:xfrm>
            <a:off x="0" y="0"/>
            <a:ext cx="288936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39" name="PlaceHolder 1"/>
          <p:cNvSpPr>
            <a:spLocks noGrp="1"/>
          </p:cNvSpPr>
          <p:nvPr>
            <p:ph type="body"/>
          </p:nvPr>
        </p:nvSpPr>
        <p:spPr>
          <a:xfrm>
            <a:off x="666360" y="4632480"/>
            <a:ext cx="5335560" cy="4389120"/>
          </a:xfrm>
          <a:prstGeom prst="rect">
            <a:avLst/>
          </a:prstGeom>
          <a:noFill/>
          <a:ln w="0">
            <a:noFill/>
          </a:ln>
        </p:spPr>
        <p:txBody>
          <a:bodyPr lIns="0" tIns="0" rIns="0" bIns="0" anchor="t">
            <a:noAutofit/>
          </a:bodyPr>
          <a:lstStyle/>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200" b="0" u="none" strike="noStrike">
              <a:solidFill>
                <a:srgbClr val="000000"/>
              </a:solidFill>
              <a:effectLst/>
              <a:uFillTx/>
              <a:latin typeface="Calibri"/>
            </a:endParaRPr>
          </a:p>
        </p:txBody>
      </p:sp>
      <p:sp>
        <p:nvSpPr>
          <p:cNvPr id="240" name="PlaceHolder 2"/>
          <p:cNvSpPr>
            <a:spLocks noGrp="1" noRot="1" noChangeAspect="1"/>
          </p:cNvSpPr>
          <p:nvPr>
            <p:ph type="sldImg"/>
          </p:nvPr>
        </p:nvSpPr>
        <p:spPr>
          <a:xfrm>
            <a:off x="904875" y="738188"/>
            <a:ext cx="4859338" cy="3644900"/>
          </a:xfrm>
          <a:prstGeom prst="rect">
            <a:avLst/>
          </a:prstGeom>
          <a:ln w="0">
            <a:noFill/>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 name="Rectangle 2"/>
          <p:cNvSpPr/>
          <p:nvPr/>
        </p:nvSpPr>
        <p:spPr>
          <a:xfrm>
            <a:off x="3780000" y="0"/>
            <a:ext cx="288900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42" name="Rectangle 4"/>
          <p:cNvSpPr/>
          <p:nvPr/>
        </p:nvSpPr>
        <p:spPr>
          <a:xfrm>
            <a:off x="0" y="9266400"/>
            <a:ext cx="2889360" cy="48708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43" name="Rectangle 5"/>
          <p:cNvSpPr/>
          <p:nvPr/>
        </p:nvSpPr>
        <p:spPr>
          <a:xfrm>
            <a:off x="0" y="0"/>
            <a:ext cx="288936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44" name="PlaceHolder 1"/>
          <p:cNvSpPr>
            <a:spLocks noGrp="1"/>
          </p:cNvSpPr>
          <p:nvPr>
            <p:ph type="body"/>
          </p:nvPr>
        </p:nvSpPr>
        <p:spPr>
          <a:xfrm>
            <a:off x="666360" y="4632480"/>
            <a:ext cx="5335560" cy="4389120"/>
          </a:xfrm>
          <a:prstGeom prst="rect">
            <a:avLst/>
          </a:prstGeom>
          <a:noFill/>
          <a:ln w="0">
            <a:noFill/>
          </a:ln>
        </p:spPr>
        <p:txBody>
          <a:bodyPr lIns="0" tIns="0" rIns="0" bIns="0" anchor="t">
            <a:noAutofit/>
          </a:bodyPr>
          <a:lstStyle/>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200" b="0" u="none" strike="noStrike">
              <a:solidFill>
                <a:srgbClr val="000000"/>
              </a:solidFill>
              <a:effectLst/>
              <a:uFillTx/>
              <a:latin typeface="Calibri"/>
            </a:endParaRPr>
          </a:p>
        </p:txBody>
      </p:sp>
      <p:sp>
        <p:nvSpPr>
          <p:cNvPr id="245" name="PlaceHolder 2"/>
          <p:cNvSpPr>
            <a:spLocks noGrp="1" noRot="1" noChangeAspect="1"/>
          </p:cNvSpPr>
          <p:nvPr>
            <p:ph type="sldImg"/>
          </p:nvPr>
        </p:nvSpPr>
        <p:spPr>
          <a:xfrm>
            <a:off x="904875" y="738188"/>
            <a:ext cx="4859338" cy="3644900"/>
          </a:xfrm>
          <a:prstGeom prst="rect">
            <a:avLst/>
          </a:prstGeom>
          <a:ln w="0">
            <a:noFill/>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 name="Rectangle 2"/>
          <p:cNvSpPr/>
          <p:nvPr/>
        </p:nvSpPr>
        <p:spPr>
          <a:xfrm>
            <a:off x="3780000" y="0"/>
            <a:ext cx="288900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47" name="Rectangle 4"/>
          <p:cNvSpPr/>
          <p:nvPr/>
        </p:nvSpPr>
        <p:spPr>
          <a:xfrm>
            <a:off x="0" y="9266400"/>
            <a:ext cx="2889360" cy="48708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48" name="Rectangle 5"/>
          <p:cNvSpPr/>
          <p:nvPr/>
        </p:nvSpPr>
        <p:spPr>
          <a:xfrm>
            <a:off x="0" y="0"/>
            <a:ext cx="288936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49" name="PlaceHolder 1"/>
          <p:cNvSpPr>
            <a:spLocks noGrp="1"/>
          </p:cNvSpPr>
          <p:nvPr>
            <p:ph type="body"/>
          </p:nvPr>
        </p:nvSpPr>
        <p:spPr>
          <a:xfrm>
            <a:off x="592200" y="4795560"/>
            <a:ext cx="5632560" cy="4389480"/>
          </a:xfrm>
          <a:prstGeom prst="rect">
            <a:avLst/>
          </a:prstGeom>
          <a:noFill/>
          <a:ln w="0">
            <a:noFill/>
          </a:ln>
        </p:spPr>
        <p:txBody>
          <a:bodyPr lIns="0" tIns="0" rIns="0" bIns="0" anchor="t">
            <a:noAutofit/>
          </a:bodyPr>
          <a:lstStyle/>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200" b="0" u="none" strike="noStrike">
              <a:solidFill>
                <a:srgbClr val="000000"/>
              </a:solidFill>
              <a:effectLst/>
              <a:uFillTx/>
              <a:latin typeface="Calibri"/>
            </a:endParaRPr>
          </a:p>
        </p:txBody>
      </p:sp>
      <p:sp>
        <p:nvSpPr>
          <p:cNvPr id="250" name="PlaceHolder 2"/>
          <p:cNvSpPr>
            <a:spLocks noGrp="1" noRot="1" noChangeAspect="1"/>
          </p:cNvSpPr>
          <p:nvPr>
            <p:ph type="sldImg"/>
          </p:nvPr>
        </p:nvSpPr>
        <p:spPr>
          <a:xfrm>
            <a:off x="904875" y="738188"/>
            <a:ext cx="4859338" cy="3644900"/>
          </a:xfrm>
          <a:prstGeom prst="rect">
            <a:avLst/>
          </a:prstGeom>
          <a:ln w="0">
            <a:noFill/>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Weighted voting rights and a chairperson's casting vote fundamentally shift power by removing the possibility of a true 50/50 deadlock. In a standard 50/50 split, the company can experience total paralysis, as neither side can secure the 50% needed for an ordinary resolution or the 75% for a special resolution. If you introduce weighted voting, it essentially acknowledges an imbalance in power before the vote even happens, allowing one side to reliably prevail. Similarly, a chairperson's casting vote provides a tie-breaker. This shifts the dynamic by </a:t>
            </a:r>
            <a:r>
              <a:rPr lang="en-GB" sz="1200" b="0" i="0" kern="1200" dirty="0" err="1">
                <a:solidFill>
                  <a:schemeClr val="tx1"/>
                </a:solidFill>
                <a:effectLst/>
                <a:latin typeface="+mn-lt"/>
                <a:ea typeface="+mn-ea"/>
                <a:cs typeface="+mn-cs"/>
              </a:rPr>
              <a:t>centering</a:t>
            </a:r>
            <a:r>
              <a:rPr lang="en-GB" sz="1200" b="0" i="0" kern="1200" dirty="0">
                <a:solidFill>
                  <a:schemeClr val="tx1"/>
                </a:solidFill>
                <a:effectLst/>
                <a:latin typeface="+mn-lt"/>
                <a:ea typeface="+mn-ea"/>
                <a:cs typeface="+mn-cs"/>
              </a:rPr>
              <a:t> power on the person in the chair, which can lead to intense lobbying to ensure a </a:t>
            </a:r>
            <a:r>
              <a:rPr lang="en-GB" sz="1200" b="0" i="0" kern="1200" dirty="0" err="1">
                <a:solidFill>
                  <a:schemeClr val="tx1"/>
                </a:solidFill>
                <a:effectLst/>
                <a:latin typeface="+mn-lt"/>
                <a:ea typeface="+mn-ea"/>
                <a:cs typeface="+mn-cs"/>
              </a:rPr>
              <a:t>favorable</a:t>
            </a:r>
            <a:r>
              <a:rPr lang="en-GB" sz="1200" b="0" i="0" kern="1200" dirty="0">
                <a:solidFill>
                  <a:schemeClr val="tx1"/>
                </a:solidFill>
                <a:effectLst/>
                <a:latin typeface="+mn-lt"/>
                <a:ea typeface="+mn-ea"/>
                <a:cs typeface="+mn-cs"/>
              </a:rPr>
              <a:t> person is appointed as chair, or potentially create conflict if shareholders feel the chairperson is using their casting vote to </a:t>
            </a:r>
            <a:r>
              <a:rPr lang="en-GB" sz="1200" b="0" i="0" kern="1200" dirty="0" err="1">
                <a:solidFill>
                  <a:schemeClr val="tx1"/>
                </a:solidFill>
                <a:effectLst/>
                <a:latin typeface="+mn-lt"/>
                <a:ea typeface="+mn-ea"/>
                <a:cs typeface="+mn-cs"/>
              </a:rPr>
              <a:t>favor</a:t>
            </a:r>
            <a:r>
              <a:rPr lang="en-GB" sz="1200" b="0" i="0" kern="1200" dirty="0">
                <a:solidFill>
                  <a:schemeClr val="tx1"/>
                </a:solidFill>
                <a:effectLst/>
                <a:latin typeface="+mn-lt"/>
                <a:ea typeface="+mn-ea"/>
                <a:cs typeface="+mn-cs"/>
              </a:rPr>
              <a:t> their own interests over the company’s collective </a:t>
            </a:r>
            <a:r>
              <a:rPr lang="en-GB" sz="1200" b="0" i="0" kern="1200" dirty="0" err="1">
                <a:solidFill>
                  <a:schemeClr val="tx1"/>
                </a:solidFill>
                <a:effectLst/>
                <a:latin typeface="+mn-lt"/>
                <a:ea typeface="+mn-ea"/>
                <a:cs typeface="+mn-cs"/>
              </a:rPr>
              <a:t>interes</a:t>
            </a:r>
            <a:endParaRPr lang="en-GB" dirty="0"/>
          </a:p>
        </p:txBody>
      </p:sp>
      <p:sp>
        <p:nvSpPr>
          <p:cNvPr id="4" name="Slide Number Placeholder 3"/>
          <p:cNvSpPr>
            <a:spLocks noGrp="1"/>
          </p:cNvSpPr>
          <p:nvPr>
            <p:ph type="sldNum" idx="9"/>
          </p:nvPr>
        </p:nvSpPr>
        <p:spPr/>
        <p:txBody>
          <a:bodyPr/>
          <a:lstStyle/>
          <a:p>
            <a:pPr indent="0" algn="r">
              <a:lnSpc>
                <a:spcPct val="100000"/>
              </a:lnSpc>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F0D8DDFB-510C-48EE-B8B0-A3CD209B04D7}" type="slidenum">
              <a:rPr lang="en-GB" sz="1200" b="0" u="none" strike="noStrike" smtClean="0">
                <a:solidFill>
                  <a:srgbClr val="000000"/>
                </a:solidFill>
                <a:effectLst/>
                <a:uFillTx/>
                <a:latin typeface="Calibri"/>
              </a:rPr>
              <a:t>18</a:t>
            </a:fld>
            <a:endParaRPr lang="en-US" sz="1200" b="0" u="none" strike="noStrike">
              <a:solidFill>
                <a:srgbClr val="000000"/>
              </a:solidFill>
              <a:effectLst/>
              <a:uFillTx/>
              <a:latin typeface="Times New Roman"/>
            </a:endParaRPr>
          </a:p>
        </p:txBody>
      </p:sp>
    </p:spTree>
    <p:extLst>
      <p:ext uri="{BB962C8B-B14F-4D97-AF65-F5344CB8AC3E}">
        <p14:creationId xmlns:p14="http://schemas.microsoft.com/office/powerpoint/2010/main" val="32696389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There are several key legal and practical reasons for this practice:</a:t>
            </a:r>
          </a:p>
          <a:p>
            <a:pPr lvl="0"/>
            <a:r>
              <a:rPr lang="en-GB" sz="1200" b="1" i="0" kern="1200" dirty="0">
                <a:solidFill>
                  <a:schemeClr val="tx1"/>
                </a:solidFill>
                <a:effectLst/>
                <a:latin typeface="+mn-lt"/>
                <a:ea typeface="+mn-ea"/>
                <a:cs typeface="+mn-cs"/>
              </a:rPr>
              <a:t>Authority and Protection (s40 Companies Act 2006):</a:t>
            </a:r>
            <a:r>
              <a:rPr lang="en-GB" sz="1200" b="0" i="0" kern="1200" dirty="0">
                <a:solidFill>
                  <a:schemeClr val="tx1"/>
                </a:solidFill>
                <a:effectLst/>
                <a:latin typeface="+mn-lt"/>
                <a:ea typeface="+mn-ea"/>
                <a:cs typeface="+mn-cs"/>
              </a:rPr>
              <a:t> While the board can authorize anyone to sign, having a director sign provides certainty that the act is within the company’s capacity. Section 40 offers critical protection to third parties, ensuring the company is bound by the acts of a director even if they exceeded their internal authority.</a:t>
            </a:r>
          </a:p>
          <a:p>
            <a:pPr lvl="0"/>
            <a:r>
              <a:rPr lang="en-GB" sz="1200" b="1" i="0" kern="1200" dirty="0">
                <a:solidFill>
                  <a:schemeClr val="tx1"/>
                </a:solidFill>
                <a:effectLst/>
                <a:latin typeface="+mn-lt"/>
                <a:ea typeface="+mn-ea"/>
                <a:cs typeface="+mn-cs"/>
              </a:rPr>
              <a:t>Evidential Strength:</a:t>
            </a:r>
            <a:r>
              <a:rPr lang="en-GB" sz="1200" b="0" i="0" kern="1200" dirty="0">
                <a:solidFill>
                  <a:schemeClr val="tx1"/>
                </a:solidFill>
                <a:effectLst/>
                <a:latin typeface="+mn-lt"/>
                <a:ea typeface="+mn-ea"/>
                <a:cs typeface="+mn-cs"/>
              </a:rPr>
              <a:t> Formal execution, such as using the company seal or specific witnessing procedures, creates a clear, verifiable record. This minimizes the risk of future disputes regarding the validity of the contract or the authorization of the signatory.</a:t>
            </a:r>
          </a:p>
          <a:p>
            <a:pPr lvl="0"/>
            <a:r>
              <a:rPr lang="en-GB" sz="1200" b="1" i="0" kern="1200" dirty="0">
                <a:solidFill>
                  <a:schemeClr val="tx1"/>
                </a:solidFill>
                <a:effectLst/>
                <a:latin typeface="+mn-lt"/>
                <a:ea typeface="+mn-ea"/>
                <a:cs typeface="+mn-cs"/>
              </a:rPr>
              <a:t>Legal Requirements:</a:t>
            </a:r>
            <a:r>
              <a:rPr lang="en-GB" sz="1200" b="0" i="0" kern="1200" dirty="0">
                <a:solidFill>
                  <a:schemeClr val="tx1"/>
                </a:solidFill>
                <a:effectLst/>
                <a:latin typeface="+mn-lt"/>
                <a:ea typeface="+mn-ea"/>
                <a:cs typeface="+mn-cs"/>
              </a:rPr>
              <a:t> Certain transactions, such as the transfer of land, must legally be executed as deeds. These require specific formalities, such as the signature of two authorized signatories or a director in the presence of a witness, as outlined in section 44 of the Companies Act 2006</a:t>
            </a:r>
          </a:p>
          <a:p>
            <a:endParaRPr lang="en-GB" dirty="0"/>
          </a:p>
        </p:txBody>
      </p:sp>
      <p:sp>
        <p:nvSpPr>
          <p:cNvPr id="4" name="Slide Number Placeholder 3"/>
          <p:cNvSpPr>
            <a:spLocks noGrp="1"/>
          </p:cNvSpPr>
          <p:nvPr>
            <p:ph type="sldNum" idx="9"/>
          </p:nvPr>
        </p:nvSpPr>
        <p:spPr/>
        <p:txBody>
          <a:bodyPr/>
          <a:lstStyle/>
          <a:p>
            <a:pPr indent="0" algn="r">
              <a:lnSpc>
                <a:spcPct val="100000"/>
              </a:lnSpc>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F0D8DDFB-510C-48EE-B8B0-A3CD209B04D7}" type="slidenum">
              <a:rPr lang="en-GB" sz="1200" b="0" u="none" strike="noStrike" smtClean="0">
                <a:solidFill>
                  <a:srgbClr val="000000"/>
                </a:solidFill>
                <a:effectLst/>
                <a:uFillTx/>
                <a:latin typeface="Calibri"/>
              </a:rPr>
              <a:t>26</a:t>
            </a:fld>
            <a:endParaRPr lang="en-US" sz="1200" b="0" u="none" strike="noStrike">
              <a:solidFill>
                <a:srgbClr val="000000"/>
              </a:solidFill>
              <a:effectLst/>
              <a:uFillTx/>
              <a:latin typeface="Times New Roman"/>
            </a:endParaRPr>
          </a:p>
        </p:txBody>
      </p:sp>
    </p:spTree>
    <p:extLst>
      <p:ext uri="{BB962C8B-B14F-4D97-AF65-F5344CB8AC3E}">
        <p14:creationId xmlns:p14="http://schemas.microsoft.com/office/powerpoint/2010/main" val="26168614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idx="9"/>
          </p:nvPr>
        </p:nvSpPr>
        <p:spPr/>
        <p:txBody>
          <a:bodyPr/>
          <a:lstStyle/>
          <a:p>
            <a:pPr indent="0" algn="r">
              <a:lnSpc>
                <a:spcPct val="100000"/>
              </a:lnSpc>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F0D8DDFB-510C-48EE-B8B0-A3CD209B04D7}" type="slidenum">
              <a:rPr lang="en-GB" sz="1200" b="0" u="none" strike="noStrike" smtClean="0">
                <a:solidFill>
                  <a:srgbClr val="000000"/>
                </a:solidFill>
                <a:effectLst/>
                <a:uFillTx/>
                <a:latin typeface="Calibri"/>
              </a:rPr>
              <a:t>27</a:t>
            </a:fld>
            <a:endParaRPr lang="en-US" sz="1200" b="0" u="none" strike="noStrike">
              <a:solidFill>
                <a:srgbClr val="000000"/>
              </a:solidFill>
              <a:effectLst/>
              <a:uFillTx/>
              <a:latin typeface="Times New Roman"/>
            </a:endParaRPr>
          </a:p>
        </p:txBody>
      </p:sp>
    </p:spTree>
    <p:extLst>
      <p:ext uri="{BB962C8B-B14F-4D97-AF65-F5344CB8AC3E}">
        <p14:creationId xmlns:p14="http://schemas.microsoft.com/office/powerpoint/2010/main" val="37821563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9" name="Rectangle 2"/>
          <p:cNvSpPr/>
          <p:nvPr/>
        </p:nvSpPr>
        <p:spPr>
          <a:xfrm>
            <a:off x="3780000" y="0"/>
            <a:ext cx="288900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60" name="Rectangle 3"/>
          <p:cNvSpPr/>
          <p:nvPr/>
        </p:nvSpPr>
        <p:spPr>
          <a:xfrm>
            <a:off x="3780000" y="9266400"/>
            <a:ext cx="2889000" cy="487080"/>
          </a:xfrm>
          <a:prstGeom prst="rect">
            <a:avLst/>
          </a:prstGeom>
          <a:noFill/>
          <a:ln w="0">
            <a:noFill/>
          </a:ln>
        </p:spPr>
        <p:style>
          <a:lnRef idx="0">
            <a:scrgbClr r="0" g="0" b="0"/>
          </a:lnRef>
          <a:fillRef idx="0">
            <a:scrgbClr r="0" g="0" b="0"/>
          </a:fillRef>
          <a:effectRef idx="0">
            <a:scrgbClr r="0" g="0" b="0"/>
          </a:effectRef>
          <a:fontRef idx="minor"/>
        </p:style>
        <p:txBody>
          <a:bodyPr lIns="19080" tIns="0" rIns="19080" bIns="0" anchor="b">
            <a:no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61" name="Rectangle 4"/>
          <p:cNvSpPr/>
          <p:nvPr/>
        </p:nvSpPr>
        <p:spPr>
          <a:xfrm>
            <a:off x="0" y="9266400"/>
            <a:ext cx="2889360" cy="48708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62" name="Rectangle 5"/>
          <p:cNvSpPr/>
          <p:nvPr/>
        </p:nvSpPr>
        <p:spPr>
          <a:xfrm>
            <a:off x="0" y="0"/>
            <a:ext cx="288936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63" name="PlaceHolder 1"/>
          <p:cNvSpPr>
            <a:spLocks noGrp="1"/>
          </p:cNvSpPr>
          <p:nvPr>
            <p:ph type="body"/>
          </p:nvPr>
        </p:nvSpPr>
        <p:spPr>
          <a:xfrm>
            <a:off x="1036800" y="4794120"/>
            <a:ext cx="4890960" cy="4632480"/>
          </a:xfrm>
          <a:prstGeom prst="rect">
            <a:avLst/>
          </a:prstGeom>
          <a:noFill/>
          <a:ln w="0">
            <a:noFill/>
          </a:ln>
        </p:spPr>
        <p:txBody>
          <a:bodyPr lIns="0" tIns="0" rIns="0" bIns="0" anchor="t">
            <a:noAutofit/>
          </a:bodyPr>
          <a:lstStyle/>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200" b="0" u="none" strike="noStrike">
              <a:solidFill>
                <a:srgbClr val="000000"/>
              </a:solidFill>
              <a:effectLst/>
              <a:uFillTx/>
              <a:latin typeface="Calibri"/>
            </a:endParaRPr>
          </a:p>
        </p:txBody>
      </p:sp>
      <p:sp>
        <p:nvSpPr>
          <p:cNvPr id="264" name="PlaceHolder 2"/>
          <p:cNvSpPr>
            <a:spLocks noGrp="1" noRot="1" noChangeAspect="1"/>
          </p:cNvSpPr>
          <p:nvPr>
            <p:ph type="sldImg"/>
          </p:nvPr>
        </p:nvSpPr>
        <p:spPr>
          <a:xfrm>
            <a:off x="904875" y="738188"/>
            <a:ext cx="4859338" cy="3644900"/>
          </a:xfrm>
          <a:prstGeom prst="rect">
            <a:avLst/>
          </a:prstGeom>
          <a:ln w="0">
            <a:noFill/>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 name="Rectangle 2"/>
          <p:cNvSpPr/>
          <p:nvPr/>
        </p:nvSpPr>
        <p:spPr>
          <a:xfrm>
            <a:off x="3780000" y="0"/>
            <a:ext cx="288900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66" name="Rectangle 4"/>
          <p:cNvSpPr/>
          <p:nvPr/>
        </p:nvSpPr>
        <p:spPr>
          <a:xfrm>
            <a:off x="0" y="9266400"/>
            <a:ext cx="2889360" cy="48708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67" name="Rectangle 5"/>
          <p:cNvSpPr/>
          <p:nvPr/>
        </p:nvSpPr>
        <p:spPr>
          <a:xfrm>
            <a:off x="0" y="0"/>
            <a:ext cx="288936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68" name="PlaceHolder 1"/>
          <p:cNvSpPr>
            <a:spLocks noGrp="1"/>
          </p:cNvSpPr>
          <p:nvPr>
            <p:ph type="body"/>
          </p:nvPr>
        </p:nvSpPr>
        <p:spPr>
          <a:xfrm>
            <a:off x="184320" y="5182920"/>
            <a:ext cx="6300720" cy="3919320"/>
          </a:xfrm>
          <a:prstGeom prst="rect">
            <a:avLst/>
          </a:prstGeom>
          <a:noFill/>
          <a:ln w="0">
            <a:noFill/>
          </a:ln>
        </p:spPr>
        <p:txBody>
          <a:bodyPr lIns="0" tIns="0" rIns="0" bIns="0" anchor="t">
            <a:noAutofit/>
          </a:bodyPr>
          <a:lstStyle/>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800" b="1" u="none" strike="noStrike">
              <a:solidFill>
                <a:srgbClr val="000000"/>
              </a:solidFill>
              <a:effectLst/>
              <a:uFillTx/>
              <a:latin typeface="Arial"/>
            </a:endParaRPr>
          </a:p>
        </p:txBody>
      </p:sp>
      <p:sp>
        <p:nvSpPr>
          <p:cNvPr id="269" name="PlaceHolder 2"/>
          <p:cNvSpPr>
            <a:spLocks noGrp="1" noRot="1" noChangeAspect="1"/>
          </p:cNvSpPr>
          <p:nvPr>
            <p:ph type="sldImg"/>
          </p:nvPr>
        </p:nvSpPr>
        <p:spPr>
          <a:xfrm>
            <a:off x="904875" y="738188"/>
            <a:ext cx="4859338" cy="3644900"/>
          </a:xfrm>
          <a:prstGeom prst="rect">
            <a:avLst/>
          </a:prstGeom>
          <a:ln w="0">
            <a:noFill/>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 name="Rectangle 2"/>
          <p:cNvSpPr/>
          <p:nvPr/>
        </p:nvSpPr>
        <p:spPr>
          <a:xfrm>
            <a:off x="3780000" y="0"/>
            <a:ext cx="288900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71" name="Rectangle 4"/>
          <p:cNvSpPr/>
          <p:nvPr/>
        </p:nvSpPr>
        <p:spPr>
          <a:xfrm>
            <a:off x="0" y="9266400"/>
            <a:ext cx="2889360" cy="48708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72" name="Rectangle 5"/>
          <p:cNvSpPr/>
          <p:nvPr/>
        </p:nvSpPr>
        <p:spPr>
          <a:xfrm>
            <a:off x="0" y="0"/>
            <a:ext cx="288936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73" name="PlaceHolder 1"/>
          <p:cNvSpPr>
            <a:spLocks noGrp="1"/>
          </p:cNvSpPr>
          <p:nvPr>
            <p:ph type="body"/>
          </p:nvPr>
        </p:nvSpPr>
        <p:spPr>
          <a:xfrm>
            <a:off x="888480" y="4144680"/>
            <a:ext cx="4891320" cy="5283000"/>
          </a:xfrm>
          <a:prstGeom prst="rect">
            <a:avLst/>
          </a:prstGeom>
          <a:noFill/>
          <a:ln w="0">
            <a:noFill/>
          </a:ln>
        </p:spPr>
        <p:txBody>
          <a:bodyPr lIns="91440" tIns="45720" rIns="91440" bIns="45720" anchor="t">
            <a:noAutofit/>
          </a:bodyPr>
          <a:lstStyle/>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u="none" strike="noStrike">
                <a:solidFill>
                  <a:srgbClr val="000000"/>
                </a:solidFill>
                <a:effectLst/>
                <a:uFillTx/>
                <a:latin typeface="Calibri"/>
              </a:rPr>
              <a:t>NB – ordinary &gt;50%, special &gt;75%</a:t>
            </a:r>
            <a:endParaRPr lang="en-US" sz="1200" b="0" u="none" strike="noStrike">
              <a:solidFill>
                <a:srgbClr val="000000"/>
              </a:solidFill>
              <a:effectLst/>
              <a:uFillTx/>
              <a:latin typeface="Calibri"/>
            </a:endParaRPr>
          </a:p>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200" b="0" u="none" strike="noStrike">
              <a:solidFill>
                <a:srgbClr val="000000"/>
              </a:solidFill>
              <a:effectLst/>
              <a:uFillTx/>
              <a:latin typeface="Calibri"/>
            </a:endParaRPr>
          </a:p>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u="none" strike="noStrike">
                <a:solidFill>
                  <a:srgbClr val="000000"/>
                </a:solidFill>
                <a:effectLst/>
                <a:uFillTx/>
                <a:latin typeface="Calibri"/>
              </a:rPr>
              <a:t>The percentages refer to votes actually cast, as opposed to simply the percentage of all shareholders. </a:t>
            </a:r>
            <a:endParaRPr lang="en-US" sz="1200" b="0" u="none" strike="noStrike">
              <a:solidFill>
                <a:srgbClr val="000000"/>
              </a:solidFill>
              <a:effectLst/>
              <a:uFillTx/>
              <a:latin typeface="Calibri"/>
            </a:endParaRPr>
          </a:p>
        </p:txBody>
      </p:sp>
      <p:sp>
        <p:nvSpPr>
          <p:cNvPr id="274" name="PlaceHolder 2"/>
          <p:cNvSpPr>
            <a:spLocks noGrp="1" noRot="1" noChangeAspect="1"/>
          </p:cNvSpPr>
          <p:nvPr>
            <p:ph type="sldImg"/>
          </p:nvPr>
        </p:nvSpPr>
        <p:spPr>
          <a:xfrm>
            <a:off x="904875" y="738188"/>
            <a:ext cx="4859338" cy="3644900"/>
          </a:xfrm>
          <a:prstGeom prst="rect">
            <a:avLst/>
          </a:prstGeom>
          <a:ln w="0">
            <a:noFill/>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 name="Rectangle 2"/>
          <p:cNvSpPr/>
          <p:nvPr/>
        </p:nvSpPr>
        <p:spPr>
          <a:xfrm>
            <a:off x="3780000" y="0"/>
            <a:ext cx="288900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76" name="Rectangle 4"/>
          <p:cNvSpPr/>
          <p:nvPr/>
        </p:nvSpPr>
        <p:spPr>
          <a:xfrm>
            <a:off x="0" y="9266400"/>
            <a:ext cx="2889360" cy="48708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77" name="Rectangle 5"/>
          <p:cNvSpPr/>
          <p:nvPr/>
        </p:nvSpPr>
        <p:spPr>
          <a:xfrm>
            <a:off x="0" y="0"/>
            <a:ext cx="288936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78" name="PlaceHolder 1"/>
          <p:cNvSpPr>
            <a:spLocks noGrp="1"/>
          </p:cNvSpPr>
          <p:nvPr>
            <p:ph type="body"/>
          </p:nvPr>
        </p:nvSpPr>
        <p:spPr>
          <a:xfrm>
            <a:off x="888480" y="4632480"/>
            <a:ext cx="4891320" cy="4633920"/>
          </a:xfrm>
          <a:prstGeom prst="rect">
            <a:avLst/>
          </a:prstGeom>
          <a:noFill/>
          <a:ln w="0">
            <a:noFill/>
          </a:ln>
        </p:spPr>
        <p:txBody>
          <a:bodyPr lIns="0" tIns="0" rIns="0" bIns="0" anchor="t">
            <a:noAutofit/>
          </a:bodyPr>
          <a:lstStyle/>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200" b="0" u="none" strike="noStrike">
              <a:solidFill>
                <a:srgbClr val="000000"/>
              </a:solidFill>
              <a:effectLst/>
              <a:uFillTx/>
              <a:latin typeface="Calibri"/>
            </a:endParaRPr>
          </a:p>
        </p:txBody>
      </p:sp>
      <p:sp>
        <p:nvSpPr>
          <p:cNvPr id="279" name="PlaceHolder 2"/>
          <p:cNvSpPr>
            <a:spLocks noGrp="1" noRot="1" noChangeAspect="1"/>
          </p:cNvSpPr>
          <p:nvPr>
            <p:ph type="sldImg"/>
          </p:nvPr>
        </p:nvSpPr>
        <p:spPr>
          <a:xfrm>
            <a:off x="904875" y="738188"/>
            <a:ext cx="4859338" cy="3644900"/>
          </a:xfrm>
          <a:prstGeom prst="rect">
            <a:avLst/>
          </a:prstGeom>
          <a:ln w="0">
            <a:noFill/>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Rectangle 2"/>
          <p:cNvSpPr/>
          <p:nvPr/>
        </p:nvSpPr>
        <p:spPr>
          <a:xfrm>
            <a:off x="3780000" y="0"/>
            <a:ext cx="288900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81" name="Rectangle 4"/>
          <p:cNvSpPr/>
          <p:nvPr/>
        </p:nvSpPr>
        <p:spPr>
          <a:xfrm>
            <a:off x="0" y="9266400"/>
            <a:ext cx="2889360" cy="48708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82" name="Rectangle 5"/>
          <p:cNvSpPr/>
          <p:nvPr/>
        </p:nvSpPr>
        <p:spPr>
          <a:xfrm>
            <a:off x="0" y="0"/>
            <a:ext cx="288936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83" name="PlaceHolder 1"/>
          <p:cNvSpPr>
            <a:spLocks noGrp="1"/>
          </p:cNvSpPr>
          <p:nvPr>
            <p:ph type="body"/>
          </p:nvPr>
        </p:nvSpPr>
        <p:spPr>
          <a:xfrm>
            <a:off x="184320" y="5030640"/>
            <a:ext cx="6232320" cy="4235760"/>
          </a:xfrm>
          <a:prstGeom prst="rect">
            <a:avLst/>
          </a:prstGeom>
          <a:noFill/>
          <a:ln w="0">
            <a:noFill/>
          </a:ln>
        </p:spPr>
        <p:txBody>
          <a:bodyPr lIns="0" tIns="0" rIns="0" bIns="0" anchor="t">
            <a:noAutofit/>
          </a:bodyPr>
          <a:lstStyle/>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4000" b="1" u="none" strike="noStrike">
              <a:solidFill>
                <a:srgbClr val="000000"/>
              </a:solidFill>
              <a:effectLst/>
              <a:uFillTx/>
              <a:latin typeface="Arial"/>
            </a:endParaRPr>
          </a:p>
        </p:txBody>
      </p:sp>
      <p:sp>
        <p:nvSpPr>
          <p:cNvPr id="284" name="PlaceHolder 2"/>
          <p:cNvSpPr>
            <a:spLocks noGrp="1" noRot="1" noChangeAspect="1"/>
          </p:cNvSpPr>
          <p:nvPr>
            <p:ph type="sldImg"/>
          </p:nvPr>
        </p:nvSpPr>
        <p:spPr>
          <a:xfrm>
            <a:off x="904875" y="738188"/>
            <a:ext cx="4859338" cy="3644900"/>
          </a:xfrm>
          <a:prstGeom prst="rect">
            <a:avLst/>
          </a:prstGeom>
          <a:ln w="0">
            <a:noFill/>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 name="Rectangle 2"/>
          <p:cNvSpPr/>
          <p:nvPr/>
        </p:nvSpPr>
        <p:spPr>
          <a:xfrm>
            <a:off x="3780000" y="0"/>
            <a:ext cx="288900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86" name="Rectangle 4"/>
          <p:cNvSpPr/>
          <p:nvPr/>
        </p:nvSpPr>
        <p:spPr>
          <a:xfrm>
            <a:off x="0" y="9266400"/>
            <a:ext cx="2889360" cy="48708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87" name="Rectangle 5"/>
          <p:cNvSpPr/>
          <p:nvPr/>
        </p:nvSpPr>
        <p:spPr>
          <a:xfrm>
            <a:off x="0" y="0"/>
            <a:ext cx="288936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88" name="PlaceHolder 1"/>
          <p:cNvSpPr>
            <a:spLocks noGrp="1"/>
          </p:cNvSpPr>
          <p:nvPr>
            <p:ph type="body"/>
          </p:nvPr>
        </p:nvSpPr>
        <p:spPr>
          <a:xfrm>
            <a:off x="888480" y="4876560"/>
            <a:ext cx="4891320" cy="4389480"/>
          </a:xfrm>
          <a:prstGeom prst="rect">
            <a:avLst/>
          </a:prstGeom>
          <a:noFill/>
          <a:ln w="0">
            <a:noFill/>
          </a:ln>
        </p:spPr>
        <p:txBody>
          <a:bodyPr lIns="0" tIns="0" rIns="0" bIns="0" anchor="t">
            <a:noAutofit/>
          </a:bodyPr>
          <a:lstStyle/>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200" b="0" u="none" strike="noStrike">
              <a:solidFill>
                <a:srgbClr val="000000"/>
              </a:solidFill>
              <a:effectLst/>
              <a:uFillTx/>
              <a:latin typeface="Calibri"/>
            </a:endParaRPr>
          </a:p>
        </p:txBody>
      </p:sp>
      <p:sp>
        <p:nvSpPr>
          <p:cNvPr id="289" name="PlaceHolder 2"/>
          <p:cNvSpPr>
            <a:spLocks noGrp="1" noRot="1" noChangeAspect="1"/>
          </p:cNvSpPr>
          <p:nvPr>
            <p:ph type="sldImg"/>
          </p:nvPr>
        </p:nvSpPr>
        <p:spPr>
          <a:xfrm>
            <a:off x="904875" y="738188"/>
            <a:ext cx="4859338" cy="3644900"/>
          </a:xfrm>
          <a:prstGeom prst="rect">
            <a:avLst/>
          </a:prstGeom>
          <a:ln w="0">
            <a:noFill/>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 name="Rectangle 2"/>
          <p:cNvSpPr/>
          <p:nvPr/>
        </p:nvSpPr>
        <p:spPr>
          <a:xfrm>
            <a:off x="3780000" y="0"/>
            <a:ext cx="288900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91" name="Rectangle 4"/>
          <p:cNvSpPr/>
          <p:nvPr/>
        </p:nvSpPr>
        <p:spPr>
          <a:xfrm>
            <a:off x="0" y="9266400"/>
            <a:ext cx="2889360" cy="48708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92" name="Rectangle 5"/>
          <p:cNvSpPr/>
          <p:nvPr/>
        </p:nvSpPr>
        <p:spPr>
          <a:xfrm>
            <a:off x="0" y="0"/>
            <a:ext cx="288936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93" name="PlaceHolder 1"/>
          <p:cNvSpPr>
            <a:spLocks noGrp="1"/>
          </p:cNvSpPr>
          <p:nvPr>
            <p:ph type="body"/>
          </p:nvPr>
        </p:nvSpPr>
        <p:spPr>
          <a:xfrm>
            <a:off x="888480" y="4470120"/>
            <a:ext cx="4891320" cy="4714920"/>
          </a:xfrm>
          <a:prstGeom prst="rect">
            <a:avLst/>
          </a:prstGeom>
          <a:noFill/>
          <a:ln w="0">
            <a:noFill/>
          </a:ln>
        </p:spPr>
        <p:txBody>
          <a:bodyPr lIns="0" tIns="0" rIns="0" bIns="0" anchor="t">
            <a:noAutofit/>
          </a:bodyPr>
          <a:lstStyle/>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200" b="0" u="none" strike="noStrike">
              <a:solidFill>
                <a:srgbClr val="000000"/>
              </a:solidFill>
              <a:effectLst/>
              <a:uFillTx/>
              <a:latin typeface="Calibri"/>
            </a:endParaRPr>
          </a:p>
        </p:txBody>
      </p:sp>
      <p:sp>
        <p:nvSpPr>
          <p:cNvPr id="294" name="PlaceHolder 2"/>
          <p:cNvSpPr>
            <a:spLocks noGrp="1" noRot="1" noChangeAspect="1"/>
          </p:cNvSpPr>
          <p:nvPr>
            <p:ph type="sldImg"/>
          </p:nvPr>
        </p:nvSpPr>
        <p:spPr>
          <a:xfrm>
            <a:off x="904875" y="738188"/>
            <a:ext cx="4859338" cy="3644900"/>
          </a:xfrm>
          <a:prstGeom prst="rect">
            <a:avLst/>
          </a:prstGeom>
          <a:ln w="0">
            <a:noFill/>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 name="Rectangle 2"/>
          <p:cNvSpPr/>
          <p:nvPr/>
        </p:nvSpPr>
        <p:spPr>
          <a:xfrm>
            <a:off x="3780000" y="0"/>
            <a:ext cx="288900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96" name="Rectangle 4"/>
          <p:cNvSpPr/>
          <p:nvPr/>
        </p:nvSpPr>
        <p:spPr>
          <a:xfrm>
            <a:off x="0" y="9266400"/>
            <a:ext cx="2889360" cy="48708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97" name="Rectangle 5"/>
          <p:cNvSpPr/>
          <p:nvPr/>
        </p:nvSpPr>
        <p:spPr>
          <a:xfrm>
            <a:off x="0" y="0"/>
            <a:ext cx="288936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98" name="PlaceHolder 1"/>
          <p:cNvSpPr>
            <a:spLocks noGrp="1"/>
          </p:cNvSpPr>
          <p:nvPr>
            <p:ph type="body"/>
          </p:nvPr>
        </p:nvSpPr>
        <p:spPr>
          <a:xfrm>
            <a:off x="666360" y="4632480"/>
            <a:ext cx="5335560" cy="4389120"/>
          </a:xfrm>
          <a:prstGeom prst="rect">
            <a:avLst/>
          </a:prstGeom>
          <a:noFill/>
          <a:ln w="0">
            <a:noFill/>
          </a:ln>
        </p:spPr>
        <p:txBody>
          <a:bodyPr lIns="0" tIns="0" rIns="0" bIns="0" anchor="t">
            <a:noAutofit/>
          </a:bodyPr>
          <a:lstStyle/>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200" b="0" u="none" strike="noStrike">
              <a:solidFill>
                <a:srgbClr val="000000"/>
              </a:solidFill>
              <a:effectLst/>
              <a:uFillTx/>
              <a:latin typeface="Calibri"/>
            </a:endParaRPr>
          </a:p>
        </p:txBody>
      </p:sp>
      <p:sp>
        <p:nvSpPr>
          <p:cNvPr id="299" name="PlaceHolder 2"/>
          <p:cNvSpPr>
            <a:spLocks noGrp="1" noRot="1" noChangeAspect="1"/>
          </p:cNvSpPr>
          <p:nvPr>
            <p:ph type="sldImg"/>
          </p:nvPr>
        </p:nvSpPr>
        <p:spPr>
          <a:xfrm>
            <a:off x="904875" y="738188"/>
            <a:ext cx="4859338" cy="3644900"/>
          </a:xfrm>
          <a:prstGeom prst="rect">
            <a:avLst/>
          </a:prstGeom>
          <a:ln w="0">
            <a:noFill/>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0" name="PlaceHolder 1"/>
          <p:cNvSpPr>
            <a:spLocks noGrp="1" noRot="1" noChangeAspect="1"/>
          </p:cNvSpPr>
          <p:nvPr>
            <p:ph type="sldImg"/>
          </p:nvPr>
        </p:nvSpPr>
        <p:spPr>
          <a:xfrm>
            <a:off x="896938" y="731838"/>
            <a:ext cx="4875212" cy="3657600"/>
          </a:xfrm>
          <a:prstGeom prst="rect">
            <a:avLst/>
          </a:prstGeom>
          <a:ln w="0">
            <a:noFill/>
          </a:ln>
        </p:spPr>
      </p:sp>
      <p:sp>
        <p:nvSpPr>
          <p:cNvPr id="301" name="PlaceHolder 2"/>
          <p:cNvSpPr>
            <a:spLocks noGrp="1"/>
          </p:cNvSpPr>
          <p:nvPr>
            <p:ph type="body"/>
          </p:nvPr>
        </p:nvSpPr>
        <p:spPr>
          <a:xfrm>
            <a:off x="666360" y="4632480"/>
            <a:ext cx="5335560" cy="4389120"/>
          </a:xfrm>
          <a:prstGeom prst="rect">
            <a:avLst/>
          </a:prstGeom>
          <a:noFill/>
          <a:ln w="0">
            <a:noFill/>
          </a:ln>
        </p:spPr>
        <p:txBody>
          <a:bodyPr lIns="0" tIns="0" rIns="0" bIns="0" anchor="t">
            <a:noAutofit/>
          </a:bodyPr>
          <a:lstStyle/>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200" b="0" u="none" strike="noStrike">
              <a:solidFill>
                <a:srgbClr val="000000"/>
              </a:solidFill>
              <a:effectLst/>
              <a:uFillTx/>
              <a:latin typeface="Calibri"/>
            </a:endParaRPr>
          </a:p>
        </p:txBody>
      </p:sp>
      <p:sp>
        <p:nvSpPr>
          <p:cNvPr id="302" name="Slide Number Placeholder 3"/>
          <p:cNvSpPr/>
          <p:nvPr/>
        </p:nvSpPr>
        <p:spPr>
          <a:xfrm>
            <a:off x="3778200" y="9264600"/>
            <a:ext cx="2889360" cy="4874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b">
            <a:no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8C46453E-167A-412D-A9A0-2F8AC297CBC5}" type="slidenum">
              <a:rPr lang="en-GB" sz="1200" b="0" u="none" strike="noStrike">
                <a:solidFill>
                  <a:srgbClr val="000000"/>
                </a:solidFill>
                <a:effectLst/>
                <a:uFillTx/>
                <a:latin typeface="Arial"/>
              </a:rPr>
              <a:t>38</a:t>
            </a:fld>
            <a:endParaRPr lang="en-US" sz="1200" b="0" u="none" strike="noStrike">
              <a:solidFill>
                <a:srgbClr val="000000"/>
              </a:solidFill>
              <a:effectLst/>
              <a:uFillTx/>
              <a:latin typeface="Aptos"/>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 name="Rectangle 2"/>
          <p:cNvSpPr/>
          <p:nvPr/>
        </p:nvSpPr>
        <p:spPr>
          <a:xfrm>
            <a:off x="3780000" y="0"/>
            <a:ext cx="288900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04" name="Rectangle 4"/>
          <p:cNvSpPr/>
          <p:nvPr/>
        </p:nvSpPr>
        <p:spPr>
          <a:xfrm>
            <a:off x="0" y="9266400"/>
            <a:ext cx="2889360" cy="48708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05" name="Rectangle 5"/>
          <p:cNvSpPr/>
          <p:nvPr/>
        </p:nvSpPr>
        <p:spPr>
          <a:xfrm>
            <a:off x="0" y="0"/>
            <a:ext cx="288936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06" name="PlaceHolder 1"/>
          <p:cNvSpPr>
            <a:spLocks noGrp="1"/>
          </p:cNvSpPr>
          <p:nvPr>
            <p:ph type="body"/>
          </p:nvPr>
        </p:nvSpPr>
        <p:spPr>
          <a:xfrm>
            <a:off x="252000" y="5030640"/>
            <a:ext cx="6232680" cy="4530960"/>
          </a:xfrm>
          <a:prstGeom prst="rect">
            <a:avLst/>
          </a:prstGeom>
          <a:noFill/>
          <a:ln w="0">
            <a:noFill/>
          </a:ln>
        </p:spPr>
        <p:txBody>
          <a:bodyPr lIns="0" tIns="0" rIns="0" bIns="0" anchor="t">
            <a:noAutofit/>
          </a:bodyPr>
          <a:lstStyle/>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800" b="1" u="none" strike="noStrike">
              <a:solidFill>
                <a:srgbClr val="000000"/>
              </a:solidFill>
              <a:effectLst/>
              <a:uFillTx/>
              <a:latin typeface="Arial"/>
            </a:endParaRPr>
          </a:p>
        </p:txBody>
      </p:sp>
      <p:sp>
        <p:nvSpPr>
          <p:cNvPr id="307" name="PlaceHolder 2"/>
          <p:cNvSpPr>
            <a:spLocks noGrp="1" noRot="1" noChangeAspect="1"/>
          </p:cNvSpPr>
          <p:nvPr>
            <p:ph type="sldImg"/>
          </p:nvPr>
        </p:nvSpPr>
        <p:spPr>
          <a:xfrm>
            <a:off x="904875" y="738188"/>
            <a:ext cx="4859338" cy="3644900"/>
          </a:xfrm>
          <a:prstGeom prst="rect">
            <a:avLst/>
          </a:prstGeom>
          <a:ln w="0">
            <a:noFill/>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 name="Rectangle 2"/>
          <p:cNvSpPr/>
          <p:nvPr/>
        </p:nvSpPr>
        <p:spPr>
          <a:xfrm>
            <a:off x="3780000" y="0"/>
            <a:ext cx="288900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09" name="Rectangle 4"/>
          <p:cNvSpPr/>
          <p:nvPr/>
        </p:nvSpPr>
        <p:spPr>
          <a:xfrm>
            <a:off x="0" y="9266400"/>
            <a:ext cx="2889360" cy="48708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10" name="Rectangle 5"/>
          <p:cNvSpPr/>
          <p:nvPr/>
        </p:nvSpPr>
        <p:spPr>
          <a:xfrm>
            <a:off x="0" y="0"/>
            <a:ext cx="288936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11" name="PlaceHolder 1"/>
          <p:cNvSpPr>
            <a:spLocks noGrp="1"/>
          </p:cNvSpPr>
          <p:nvPr>
            <p:ph type="body"/>
          </p:nvPr>
        </p:nvSpPr>
        <p:spPr>
          <a:xfrm>
            <a:off x="888480" y="3738240"/>
            <a:ext cx="4891320" cy="5283000"/>
          </a:xfrm>
          <a:prstGeom prst="rect">
            <a:avLst/>
          </a:prstGeom>
          <a:noFill/>
          <a:ln w="0">
            <a:noFill/>
          </a:ln>
        </p:spPr>
        <p:txBody>
          <a:bodyPr lIns="0" tIns="0" rIns="0" bIns="0" anchor="t">
            <a:noAutofit/>
          </a:bodyPr>
          <a:lstStyle/>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200" b="0" u="none" strike="noStrike">
              <a:solidFill>
                <a:srgbClr val="000000"/>
              </a:solidFill>
              <a:effectLst/>
              <a:uFillTx/>
              <a:latin typeface="Calibri"/>
            </a:endParaRPr>
          </a:p>
        </p:txBody>
      </p:sp>
      <p:sp>
        <p:nvSpPr>
          <p:cNvPr id="312" name="PlaceHolder 2"/>
          <p:cNvSpPr>
            <a:spLocks noGrp="1" noRot="1" noChangeAspect="1"/>
          </p:cNvSpPr>
          <p:nvPr>
            <p:ph type="sldImg"/>
          </p:nvPr>
        </p:nvSpPr>
        <p:spPr>
          <a:xfrm>
            <a:off x="904875" y="738188"/>
            <a:ext cx="4859338" cy="3644900"/>
          </a:xfrm>
          <a:prstGeom prst="rect">
            <a:avLst/>
          </a:prstGeom>
          <a:ln w="0">
            <a:noFill/>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3" name="Rectangle 2"/>
          <p:cNvSpPr/>
          <p:nvPr/>
        </p:nvSpPr>
        <p:spPr>
          <a:xfrm>
            <a:off x="3780000" y="0"/>
            <a:ext cx="288900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14" name="Rectangle 4"/>
          <p:cNvSpPr/>
          <p:nvPr/>
        </p:nvSpPr>
        <p:spPr>
          <a:xfrm>
            <a:off x="0" y="9266400"/>
            <a:ext cx="2889360" cy="48708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15" name="Rectangle 5"/>
          <p:cNvSpPr/>
          <p:nvPr/>
        </p:nvSpPr>
        <p:spPr>
          <a:xfrm>
            <a:off x="0" y="0"/>
            <a:ext cx="288936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16" name="PlaceHolder 1"/>
          <p:cNvSpPr>
            <a:spLocks noGrp="1"/>
          </p:cNvSpPr>
          <p:nvPr>
            <p:ph type="body"/>
          </p:nvPr>
        </p:nvSpPr>
        <p:spPr>
          <a:xfrm>
            <a:off x="888480" y="3738240"/>
            <a:ext cx="4891320" cy="5283000"/>
          </a:xfrm>
          <a:prstGeom prst="rect">
            <a:avLst/>
          </a:prstGeom>
          <a:noFill/>
          <a:ln w="0">
            <a:noFill/>
          </a:ln>
        </p:spPr>
        <p:txBody>
          <a:bodyPr lIns="0" tIns="0" rIns="0" bIns="0" anchor="t">
            <a:noAutofit/>
          </a:bodyPr>
          <a:lstStyle/>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200" b="0" u="none" strike="noStrike">
              <a:solidFill>
                <a:srgbClr val="000000"/>
              </a:solidFill>
              <a:effectLst/>
              <a:uFillTx/>
              <a:latin typeface="Calibri"/>
            </a:endParaRPr>
          </a:p>
        </p:txBody>
      </p:sp>
      <p:sp>
        <p:nvSpPr>
          <p:cNvPr id="317" name="PlaceHolder 2"/>
          <p:cNvSpPr>
            <a:spLocks noGrp="1" noRot="1" noChangeAspect="1"/>
          </p:cNvSpPr>
          <p:nvPr>
            <p:ph type="sldImg"/>
          </p:nvPr>
        </p:nvSpPr>
        <p:spPr>
          <a:xfrm>
            <a:off x="904875" y="738188"/>
            <a:ext cx="4859338" cy="3644900"/>
          </a:xfrm>
          <a:prstGeom prst="rect">
            <a:avLst/>
          </a:prstGeom>
          <a:ln w="0">
            <a:noFill/>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8" name="PlaceHolder 1"/>
          <p:cNvSpPr>
            <a:spLocks noGrp="1" noRot="1" noChangeAspect="1"/>
          </p:cNvSpPr>
          <p:nvPr>
            <p:ph type="sldImg"/>
          </p:nvPr>
        </p:nvSpPr>
        <p:spPr>
          <a:xfrm>
            <a:off x="896938" y="731838"/>
            <a:ext cx="4875212" cy="3657600"/>
          </a:xfrm>
          <a:prstGeom prst="rect">
            <a:avLst/>
          </a:prstGeom>
          <a:ln w="0">
            <a:noFill/>
          </a:ln>
        </p:spPr>
      </p:sp>
      <p:sp>
        <p:nvSpPr>
          <p:cNvPr id="319" name="PlaceHolder 2"/>
          <p:cNvSpPr>
            <a:spLocks noGrp="1"/>
          </p:cNvSpPr>
          <p:nvPr>
            <p:ph type="body"/>
          </p:nvPr>
        </p:nvSpPr>
        <p:spPr>
          <a:xfrm>
            <a:off x="666360" y="4632480"/>
            <a:ext cx="5335560" cy="4389120"/>
          </a:xfrm>
          <a:prstGeom prst="rect">
            <a:avLst/>
          </a:prstGeom>
          <a:noFill/>
          <a:ln w="0">
            <a:noFill/>
          </a:ln>
        </p:spPr>
        <p:txBody>
          <a:bodyPr lIns="0" tIns="0" rIns="0" bIns="0" anchor="t">
            <a:noAutofit/>
          </a:bodyPr>
          <a:lstStyle/>
          <a:p>
            <a:pPr fontAlgn="t"/>
            <a:r>
              <a:rPr lang="en-GB" sz="1200" b="1" i="0" kern="1200" dirty="0">
                <a:solidFill>
                  <a:schemeClr val="tx1"/>
                </a:solidFill>
                <a:effectLst/>
                <a:latin typeface="+mn-lt"/>
                <a:ea typeface="+mn-ea"/>
                <a:cs typeface="+mn-cs"/>
              </a:rPr>
              <a:t>No, not on his own.</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An ordinary resolution requires </a:t>
            </a:r>
            <a:r>
              <a:rPr lang="en-GB" sz="1200" b="1" i="0" kern="1200" dirty="0">
                <a:solidFill>
                  <a:schemeClr val="tx1"/>
                </a:solidFill>
                <a:effectLst/>
                <a:latin typeface="+mn-lt"/>
                <a:ea typeface="+mn-ea"/>
                <a:cs typeface="+mn-cs"/>
              </a:rPr>
              <a:t>more than 50%</a:t>
            </a:r>
            <a:r>
              <a:rPr lang="en-GB" sz="1200" b="0" i="0" kern="1200" dirty="0">
                <a:solidFill>
                  <a:schemeClr val="tx1"/>
                </a:solidFill>
                <a:effectLst/>
                <a:latin typeface="+mn-lt"/>
                <a:ea typeface="+mn-ea"/>
                <a:cs typeface="+mn-cs"/>
              </a:rPr>
              <a:t> of the votes cast.</a:t>
            </a:r>
          </a:p>
          <a:p>
            <a:pPr fontAlgn="t"/>
            <a:r>
              <a:rPr lang="en-GB" sz="1200" b="0" i="0" kern="1200" dirty="0">
                <a:solidFill>
                  <a:schemeClr val="tx1"/>
                </a:solidFill>
                <a:effectLst/>
                <a:latin typeface="+mn-lt"/>
                <a:ea typeface="+mn-ea"/>
                <a:cs typeface="+mn-cs"/>
              </a:rPr>
              <a:t>Mr Jones holds exactly </a:t>
            </a:r>
            <a:r>
              <a:rPr lang="en-GB" sz="1200" b="1" i="0" kern="1200" dirty="0">
                <a:solidFill>
                  <a:schemeClr val="tx1"/>
                </a:solidFill>
                <a:effectLst/>
                <a:latin typeface="+mn-lt"/>
                <a:ea typeface="+mn-ea"/>
                <a:cs typeface="+mn-cs"/>
              </a:rPr>
              <a:t>50%</a:t>
            </a:r>
            <a:r>
              <a:rPr lang="en-GB" sz="1200" b="0" i="0" kern="1200" dirty="0">
                <a:solidFill>
                  <a:schemeClr val="tx1"/>
                </a:solidFill>
                <a:effectLst/>
                <a:latin typeface="+mn-lt"/>
                <a:ea typeface="+mn-ea"/>
                <a:cs typeface="+mn-cs"/>
              </a:rPr>
              <a:t>, not more than 50%.</a:t>
            </a:r>
          </a:p>
          <a:p>
            <a:pPr fontAlgn="t"/>
            <a:r>
              <a:rPr lang="en-GB" sz="1200" b="0" i="0" kern="1200" dirty="0">
                <a:solidFill>
                  <a:schemeClr val="tx1"/>
                </a:solidFill>
                <a:effectLst/>
                <a:latin typeface="+mn-lt"/>
                <a:ea typeface="+mn-ea"/>
                <a:cs typeface="+mn-cs"/>
              </a:rPr>
              <a:t>He would need either:</a:t>
            </a:r>
          </a:p>
          <a:p>
            <a:pPr lvl="0" fontAlgn="t"/>
            <a:r>
              <a:rPr lang="en-GB" sz="1200" b="0" i="0" kern="1200" dirty="0">
                <a:solidFill>
                  <a:schemeClr val="tx1"/>
                </a:solidFill>
                <a:effectLst/>
                <a:latin typeface="+mn-lt"/>
                <a:ea typeface="+mn-ea"/>
                <a:cs typeface="+mn-cs"/>
              </a:rPr>
              <a:t>Ms Morris to support him, or</a:t>
            </a:r>
          </a:p>
          <a:p>
            <a:pPr lvl="0" fontAlgn="t"/>
            <a:r>
              <a:rPr lang="en-GB" sz="1200" b="0" i="0" kern="1200" dirty="0">
                <a:solidFill>
                  <a:schemeClr val="tx1"/>
                </a:solidFill>
                <a:effectLst/>
                <a:latin typeface="+mn-lt"/>
                <a:ea typeface="+mn-ea"/>
                <a:cs typeface="+mn-cs"/>
              </a:rPr>
              <a:t>Mr Smith to support him.</a:t>
            </a:r>
          </a:p>
          <a:p>
            <a:pPr fontAlgn="t"/>
            <a:r>
              <a:rPr lang="en-GB" sz="1200" b="0" i="0" kern="1200" dirty="0">
                <a:solidFill>
                  <a:schemeClr val="tx1"/>
                </a:solidFill>
                <a:effectLst/>
                <a:latin typeface="+mn-lt"/>
                <a:ea typeface="+mn-ea"/>
                <a:cs typeface="+mn-cs"/>
              </a:rPr>
              <a:t>Therefore, acting alone, </a:t>
            </a:r>
            <a:r>
              <a:rPr lang="en-GB" sz="1200" b="1" i="0" kern="1200" dirty="0">
                <a:solidFill>
                  <a:schemeClr val="tx1"/>
                </a:solidFill>
                <a:effectLst/>
                <a:latin typeface="+mn-lt"/>
                <a:ea typeface="+mn-ea"/>
                <a:cs typeface="+mn-cs"/>
              </a:rPr>
              <a:t>Mr Jones cannot pass an ordinary resolution</a:t>
            </a:r>
            <a:r>
              <a:rPr lang="en-GB" sz="1200" b="0" i="0" kern="1200" dirty="0">
                <a:solidFill>
                  <a:schemeClr val="tx1"/>
                </a:solidFill>
                <a:effectLst/>
                <a:latin typeface="+mn-lt"/>
                <a:ea typeface="+mn-ea"/>
                <a:cs typeface="+mn-cs"/>
              </a:rPr>
              <a:t>.</a:t>
            </a:r>
          </a:p>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200" b="0" u="none" strike="noStrike" dirty="0">
              <a:solidFill>
                <a:srgbClr val="000000"/>
              </a:solidFill>
              <a:effectLst/>
              <a:uFillTx/>
              <a:latin typeface="Calibri"/>
            </a:endParaRPr>
          </a:p>
        </p:txBody>
      </p:sp>
      <p:sp>
        <p:nvSpPr>
          <p:cNvPr id="320" name="Slide Number Placeholder 3"/>
          <p:cNvSpPr/>
          <p:nvPr/>
        </p:nvSpPr>
        <p:spPr>
          <a:xfrm>
            <a:off x="3778200" y="9264600"/>
            <a:ext cx="2889360" cy="4874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b">
            <a:no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9809952D-5E23-42CB-AF39-F55CDE4E2810}" type="slidenum">
              <a:rPr lang="en-GB" sz="1200" b="0" u="none" strike="noStrike">
                <a:solidFill>
                  <a:srgbClr val="000000"/>
                </a:solidFill>
                <a:effectLst/>
                <a:uFillTx/>
                <a:latin typeface="Arial"/>
              </a:rPr>
              <a:t>42</a:t>
            </a:fld>
            <a:endParaRPr lang="en-US" sz="1200" b="0" u="none" strike="noStrike">
              <a:solidFill>
                <a:srgbClr val="000000"/>
              </a:solidFill>
              <a:effectLst/>
              <a:uFillTx/>
              <a:latin typeface="Aptos"/>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1" name="PlaceHolder 1"/>
          <p:cNvSpPr>
            <a:spLocks noGrp="1" noRot="1" noChangeAspect="1"/>
          </p:cNvSpPr>
          <p:nvPr>
            <p:ph type="sldImg"/>
          </p:nvPr>
        </p:nvSpPr>
        <p:spPr>
          <a:xfrm>
            <a:off x="896938" y="731838"/>
            <a:ext cx="4875212" cy="3657600"/>
          </a:xfrm>
          <a:prstGeom prst="rect">
            <a:avLst/>
          </a:prstGeom>
          <a:ln w="0">
            <a:noFill/>
          </a:ln>
        </p:spPr>
      </p:sp>
      <p:sp>
        <p:nvSpPr>
          <p:cNvPr id="322" name="PlaceHolder 2"/>
          <p:cNvSpPr>
            <a:spLocks noGrp="1"/>
          </p:cNvSpPr>
          <p:nvPr>
            <p:ph type="body"/>
          </p:nvPr>
        </p:nvSpPr>
        <p:spPr>
          <a:xfrm>
            <a:off x="666360" y="4632480"/>
            <a:ext cx="5335560" cy="4389120"/>
          </a:xfrm>
          <a:prstGeom prst="rect">
            <a:avLst/>
          </a:prstGeom>
          <a:noFill/>
          <a:ln w="0">
            <a:noFill/>
          </a:ln>
        </p:spPr>
        <p:txBody>
          <a:bodyPr lIns="0" tIns="0" rIns="0" bIns="0" anchor="t">
            <a:noAutofit/>
          </a:bodyPr>
          <a:lstStyle/>
          <a:p>
            <a:pPr fontAlgn="t"/>
            <a:r>
              <a:rPr lang="en-GB" sz="1200" b="0" i="0" kern="1200" dirty="0">
                <a:solidFill>
                  <a:schemeClr val="tx1"/>
                </a:solidFill>
                <a:effectLst/>
                <a:latin typeface="+mn-lt"/>
                <a:ea typeface="+mn-ea"/>
                <a:cs typeface="+mn-cs"/>
              </a:rPr>
              <a:t>An ordinary resolution requires </a:t>
            </a:r>
            <a:r>
              <a:rPr lang="en-GB" sz="1200" b="1" i="0" kern="1200" dirty="0">
                <a:solidFill>
                  <a:schemeClr val="tx1"/>
                </a:solidFill>
                <a:effectLst/>
                <a:latin typeface="+mn-lt"/>
                <a:ea typeface="+mn-ea"/>
                <a:cs typeface="+mn-cs"/>
              </a:rPr>
              <a:t>more than 50%</a:t>
            </a:r>
            <a:r>
              <a:rPr lang="en-GB" sz="1200" b="0" i="0" kern="1200" dirty="0">
                <a:solidFill>
                  <a:schemeClr val="tx1"/>
                </a:solidFill>
                <a:effectLst/>
                <a:latin typeface="+mn-lt"/>
                <a:ea typeface="+mn-ea"/>
                <a:cs typeface="+mn-cs"/>
              </a:rPr>
              <a:t> of the votes cast.</a:t>
            </a:r>
          </a:p>
          <a:p>
            <a:pPr fontAlgn="t"/>
            <a:r>
              <a:rPr lang="en-GB" sz="1200" b="0" i="0" kern="1200" dirty="0">
                <a:solidFill>
                  <a:schemeClr val="tx1"/>
                </a:solidFill>
                <a:effectLst/>
                <a:latin typeface="+mn-lt"/>
                <a:ea typeface="+mn-ea"/>
                <a:cs typeface="+mn-cs"/>
              </a:rPr>
              <a:t>Mr Jones holds exactly </a:t>
            </a:r>
            <a:r>
              <a:rPr lang="en-GB" sz="1200" b="1" i="0" kern="1200" dirty="0">
                <a:solidFill>
                  <a:schemeClr val="tx1"/>
                </a:solidFill>
                <a:effectLst/>
                <a:latin typeface="+mn-lt"/>
                <a:ea typeface="+mn-ea"/>
                <a:cs typeface="+mn-cs"/>
              </a:rPr>
              <a:t>50%</a:t>
            </a:r>
            <a:r>
              <a:rPr lang="en-GB" sz="1200" b="0" i="0" kern="1200" dirty="0">
                <a:solidFill>
                  <a:schemeClr val="tx1"/>
                </a:solidFill>
                <a:effectLst/>
                <a:latin typeface="+mn-lt"/>
                <a:ea typeface="+mn-ea"/>
                <a:cs typeface="+mn-cs"/>
              </a:rPr>
              <a:t>, not more than 50%.</a:t>
            </a:r>
          </a:p>
          <a:p>
            <a:pPr fontAlgn="t"/>
            <a:r>
              <a:rPr lang="en-GB" sz="1200" b="0" i="0" kern="1200" dirty="0">
                <a:solidFill>
                  <a:schemeClr val="tx1"/>
                </a:solidFill>
                <a:effectLst/>
                <a:latin typeface="+mn-lt"/>
                <a:ea typeface="+mn-ea"/>
                <a:cs typeface="+mn-cs"/>
              </a:rPr>
              <a:t>He would need either:</a:t>
            </a:r>
          </a:p>
          <a:p>
            <a:pPr lvl="0" fontAlgn="t"/>
            <a:r>
              <a:rPr lang="en-GB" sz="1200" b="0" i="0" kern="1200" dirty="0">
                <a:solidFill>
                  <a:schemeClr val="tx1"/>
                </a:solidFill>
                <a:effectLst/>
                <a:latin typeface="+mn-lt"/>
                <a:ea typeface="+mn-ea"/>
                <a:cs typeface="+mn-cs"/>
              </a:rPr>
              <a:t>Ms Morris to support him, or</a:t>
            </a:r>
          </a:p>
          <a:p>
            <a:pPr lvl="0" fontAlgn="t"/>
            <a:r>
              <a:rPr lang="en-GB" sz="1200" b="0" i="0" kern="1200" dirty="0">
                <a:solidFill>
                  <a:schemeClr val="tx1"/>
                </a:solidFill>
                <a:effectLst/>
                <a:latin typeface="+mn-lt"/>
                <a:ea typeface="+mn-ea"/>
                <a:cs typeface="+mn-cs"/>
              </a:rPr>
              <a:t>Mr Smith to support him.</a:t>
            </a:r>
          </a:p>
          <a:p>
            <a:pPr fontAlgn="t"/>
            <a:r>
              <a:rPr lang="en-GB" sz="1200" b="0" i="0" kern="1200" dirty="0">
                <a:solidFill>
                  <a:schemeClr val="tx1"/>
                </a:solidFill>
                <a:effectLst/>
                <a:latin typeface="+mn-lt"/>
                <a:ea typeface="+mn-ea"/>
                <a:cs typeface="+mn-cs"/>
              </a:rPr>
              <a:t>Therefore, acting alone, </a:t>
            </a:r>
            <a:r>
              <a:rPr lang="en-GB" sz="1200" b="1" i="0" kern="1200" dirty="0">
                <a:solidFill>
                  <a:schemeClr val="tx1"/>
                </a:solidFill>
                <a:effectLst/>
                <a:latin typeface="+mn-lt"/>
                <a:ea typeface="+mn-ea"/>
                <a:cs typeface="+mn-cs"/>
              </a:rPr>
              <a:t>Mr Jones cannot pass an ordinary resolution</a:t>
            </a:r>
            <a:r>
              <a:rPr lang="en-GB" sz="1200" b="0" i="0" kern="1200" dirty="0">
                <a:solidFill>
                  <a:schemeClr val="tx1"/>
                </a:solidFill>
                <a:effectLst/>
                <a:latin typeface="+mn-lt"/>
                <a:ea typeface="+mn-ea"/>
                <a:cs typeface="+mn-cs"/>
              </a:rPr>
              <a:t>.</a:t>
            </a:r>
          </a:p>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200" b="1" u="none" strike="noStrike" dirty="0">
              <a:solidFill>
                <a:srgbClr val="000000"/>
              </a:solidFill>
              <a:effectLst/>
              <a:uFillTx/>
              <a:latin typeface="Calibri"/>
            </a:endParaRPr>
          </a:p>
          <a:p>
            <a:pPr lvl="0" fontAlgn="t"/>
            <a:r>
              <a:rPr lang="en-GB" sz="1200" b="1" i="0" kern="1200" dirty="0">
                <a:solidFill>
                  <a:schemeClr val="tx1"/>
                </a:solidFill>
                <a:effectLst/>
                <a:latin typeface="+mn-lt"/>
                <a:ea typeface="+mn-ea"/>
                <a:cs typeface="+mn-cs"/>
              </a:rPr>
              <a:t>Without a specific article</a:t>
            </a:r>
            <a:r>
              <a:rPr lang="en-GB" sz="1200" b="0" i="0" kern="1200" dirty="0">
                <a:solidFill>
                  <a:schemeClr val="tx1"/>
                </a:solidFill>
                <a:effectLst/>
                <a:latin typeface="+mn-lt"/>
                <a:ea typeface="+mn-ea"/>
                <a:cs typeface="+mn-cs"/>
              </a:rPr>
              <a:t>: the ordinary resolution </a:t>
            </a:r>
            <a:r>
              <a:rPr lang="en-GB" sz="1200" b="1" i="0" kern="1200" dirty="0">
                <a:solidFill>
                  <a:schemeClr val="tx1"/>
                </a:solidFill>
                <a:effectLst/>
                <a:latin typeface="+mn-lt"/>
                <a:ea typeface="+mn-ea"/>
                <a:cs typeface="+mn-cs"/>
              </a:rPr>
              <a:t>fails</a:t>
            </a:r>
            <a:r>
              <a:rPr lang="en-GB" sz="1200" b="0" i="0" kern="1200" dirty="0">
                <a:solidFill>
                  <a:schemeClr val="tx1"/>
                </a:solidFill>
                <a:effectLst/>
                <a:latin typeface="+mn-lt"/>
                <a:ea typeface="+mn-ea"/>
                <a:cs typeface="+mn-cs"/>
              </a:rPr>
              <a:t> because it has not obtained a majority.</a:t>
            </a:r>
          </a:p>
          <a:p>
            <a:pPr lvl="0" fontAlgn="t"/>
            <a:r>
              <a:rPr lang="en-GB" sz="1200" b="1" i="0" kern="1200" dirty="0">
                <a:solidFill>
                  <a:schemeClr val="tx1"/>
                </a:solidFill>
                <a:effectLst/>
                <a:latin typeface="+mn-lt"/>
                <a:ea typeface="+mn-ea"/>
                <a:cs typeface="+mn-cs"/>
              </a:rPr>
              <a:t>With an article giving the chairman a casting vote at a general meeting</a:t>
            </a:r>
            <a:r>
              <a:rPr lang="en-GB" sz="1200" b="0" i="0" kern="1200" dirty="0">
                <a:solidFill>
                  <a:schemeClr val="tx1"/>
                </a:solidFill>
                <a:effectLst/>
                <a:latin typeface="+mn-lt"/>
                <a:ea typeface="+mn-ea"/>
                <a:cs typeface="+mn-cs"/>
              </a:rPr>
              <a:t>: Mr Jones could use the casting vote to break the tie and the resolution would pass.</a:t>
            </a:r>
          </a:p>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200" b="1" u="none" strike="noStrike" dirty="0">
              <a:solidFill>
                <a:srgbClr val="000000"/>
              </a:solidFill>
              <a:effectLst/>
              <a:uFillTx/>
              <a:latin typeface="Calibri"/>
            </a:endParaRPr>
          </a:p>
        </p:txBody>
      </p:sp>
      <p:sp>
        <p:nvSpPr>
          <p:cNvPr id="323" name="Slide Number Placeholder 3"/>
          <p:cNvSpPr/>
          <p:nvPr/>
        </p:nvSpPr>
        <p:spPr>
          <a:xfrm>
            <a:off x="3778200" y="9264600"/>
            <a:ext cx="2889360" cy="4874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b">
            <a:no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A71A5DB6-E0A5-4190-8280-9EF7F01FD203}" type="slidenum">
              <a:rPr lang="en-GB" sz="1200" b="0" u="none" strike="noStrike">
                <a:solidFill>
                  <a:srgbClr val="000000"/>
                </a:solidFill>
                <a:effectLst/>
                <a:uFillTx/>
                <a:latin typeface="Arial"/>
              </a:rPr>
              <a:t>43</a:t>
            </a:fld>
            <a:endParaRPr lang="en-US" sz="1200" b="0" u="none" strike="noStrike">
              <a:solidFill>
                <a:srgbClr val="000000"/>
              </a:solidFill>
              <a:effectLst/>
              <a:uFillTx/>
              <a:latin typeface="Aptos"/>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 name="PlaceHolder 1"/>
          <p:cNvSpPr>
            <a:spLocks noGrp="1" noRot="1" noChangeAspect="1"/>
          </p:cNvSpPr>
          <p:nvPr>
            <p:ph type="sldImg"/>
          </p:nvPr>
        </p:nvSpPr>
        <p:spPr>
          <a:xfrm>
            <a:off x="896938" y="731838"/>
            <a:ext cx="4875212" cy="3657600"/>
          </a:xfrm>
          <a:prstGeom prst="rect">
            <a:avLst/>
          </a:prstGeom>
          <a:ln w="0">
            <a:noFill/>
          </a:ln>
        </p:spPr>
      </p:sp>
      <p:sp>
        <p:nvSpPr>
          <p:cNvPr id="325" name="PlaceHolder 2"/>
          <p:cNvSpPr>
            <a:spLocks noGrp="1"/>
          </p:cNvSpPr>
          <p:nvPr>
            <p:ph type="body"/>
          </p:nvPr>
        </p:nvSpPr>
        <p:spPr>
          <a:xfrm>
            <a:off x="666360" y="4632480"/>
            <a:ext cx="5335560" cy="4389120"/>
          </a:xfrm>
          <a:prstGeom prst="rect">
            <a:avLst/>
          </a:prstGeom>
          <a:noFill/>
          <a:ln w="0">
            <a:noFill/>
          </a:ln>
        </p:spPr>
        <p:txBody>
          <a:bodyPr lIns="0" tIns="0" rIns="0" bIns="0" anchor="t">
            <a:noAutofit/>
          </a:bodyPr>
          <a:lstStyle/>
          <a:p>
            <a:pPr lvl="0" fontAlgn="t"/>
            <a:r>
              <a:rPr lang="en-GB" sz="1200" b="1" i="0" kern="1200" dirty="0">
                <a:solidFill>
                  <a:schemeClr val="tx1"/>
                </a:solidFill>
                <a:effectLst/>
                <a:latin typeface="+mn-lt"/>
                <a:ea typeface="+mn-ea"/>
                <a:cs typeface="+mn-cs"/>
              </a:rPr>
              <a:t>If Ms Smith does not turn up?</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Yes.</a:t>
            </a:r>
            <a:r>
              <a:rPr lang="en-GB" sz="1200" b="0" i="0" kern="1200" dirty="0">
                <a:solidFill>
                  <a:schemeClr val="tx1"/>
                </a:solidFill>
                <a:effectLst/>
                <a:latin typeface="+mn-lt"/>
                <a:ea typeface="+mn-ea"/>
                <a:cs typeface="+mn-cs"/>
              </a:rPr>
              <a:t> If Mr Jones votes (50 shares) and Ms Morris votes against (25 shares), Mr Jones has </a:t>
            </a:r>
            <a:r>
              <a:rPr lang="en-GB" sz="1200" b="1" i="0" kern="1200" dirty="0">
                <a:solidFill>
                  <a:schemeClr val="tx1"/>
                </a:solidFill>
                <a:effectLst/>
                <a:latin typeface="+mn-lt"/>
                <a:ea typeface="+mn-ea"/>
                <a:cs typeface="+mn-cs"/>
              </a:rPr>
              <a:t>50 out of 75 votes cast (66.7%)</a:t>
            </a:r>
            <a:r>
              <a:rPr lang="en-GB" sz="1200" b="0" i="0" kern="1200" dirty="0">
                <a:solidFill>
                  <a:schemeClr val="tx1"/>
                </a:solidFill>
                <a:effectLst/>
                <a:latin typeface="+mn-lt"/>
                <a:ea typeface="+mn-ea"/>
                <a:cs typeface="+mn-cs"/>
              </a:rPr>
              <a:t>, so the ordinary resolution passes.</a:t>
            </a:r>
          </a:p>
          <a:p>
            <a:pPr lvl="0" fontAlgn="t"/>
            <a:r>
              <a:rPr lang="en-GB" sz="1200" b="1" i="0" kern="1200" dirty="0">
                <a:solidFill>
                  <a:schemeClr val="tx1"/>
                </a:solidFill>
                <a:effectLst/>
                <a:latin typeface="+mn-lt"/>
                <a:ea typeface="+mn-ea"/>
                <a:cs typeface="+mn-cs"/>
              </a:rPr>
              <a:t>If neither Ms Smith nor Ms Morris turns up?</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Yes.</a:t>
            </a:r>
            <a:r>
              <a:rPr lang="en-GB" sz="1200" b="0" i="0" kern="1200" dirty="0">
                <a:solidFill>
                  <a:schemeClr val="tx1"/>
                </a:solidFill>
                <a:effectLst/>
                <a:latin typeface="+mn-lt"/>
                <a:ea typeface="+mn-ea"/>
                <a:cs typeface="+mn-cs"/>
              </a:rPr>
              <a:t> Mr Jones is the only shareholder voting, so he has </a:t>
            </a:r>
            <a:r>
              <a:rPr lang="en-GB" sz="1200" b="1" i="0" kern="1200" dirty="0">
                <a:solidFill>
                  <a:schemeClr val="tx1"/>
                </a:solidFill>
                <a:effectLst/>
                <a:latin typeface="+mn-lt"/>
                <a:ea typeface="+mn-ea"/>
                <a:cs typeface="+mn-cs"/>
              </a:rPr>
              <a:t>100% of the votes cast</a:t>
            </a:r>
            <a:r>
              <a:rPr lang="en-GB" sz="1200" b="0" i="0" kern="1200" dirty="0">
                <a:solidFill>
                  <a:schemeClr val="tx1"/>
                </a:solidFill>
                <a:effectLst/>
                <a:latin typeface="+mn-lt"/>
                <a:ea typeface="+mn-ea"/>
                <a:cs typeface="+mn-cs"/>
              </a:rPr>
              <a:t> and the ordinary resolution passes.</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 shareholder with </a:t>
            </a:r>
            <a:r>
              <a:rPr lang="en-GB" sz="1200" b="1" i="0" kern="1200" dirty="0">
                <a:solidFill>
                  <a:schemeClr val="tx1"/>
                </a:solidFill>
                <a:effectLst/>
                <a:latin typeface="+mn-lt"/>
                <a:ea typeface="+mn-ea"/>
                <a:cs typeface="+mn-cs"/>
              </a:rPr>
              <a:t>50% of all shares cannot pass an ordinary resolution on their own</a:t>
            </a:r>
            <a:r>
              <a:rPr lang="en-GB" sz="1200" b="0" i="0" kern="1200" dirty="0">
                <a:solidFill>
                  <a:schemeClr val="tx1"/>
                </a:solidFill>
                <a:effectLst/>
                <a:latin typeface="+mn-lt"/>
                <a:ea typeface="+mn-ea"/>
                <a:cs typeface="+mn-cs"/>
              </a:rPr>
              <a:t>, but they may be able to do so if other shareholders are absent or do not vote.</a:t>
            </a:r>
          </a:p>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200" b="0" u="none" strike="noStrike" dirty="0">
              <a:solidFill>
                <a:srgbClr val="000000"/>
              </a:solidFill>
              <a:effectLst/>
              <a:uFillTx/>
              <a:latin typeface="Calibri"/>
            </a:endParaRPr>
          </a:p>
        </p:txBody>
      </p:sp>
      <p:sp>
        <p:nvSpPr>
          <p:cNvPr id="326" name="Slide Number Placeholder 3"/>
          <p:cNvSpPr/>
          <p:nvPr/>
        </p:nvSpPr>
        <p:spPr>
          <a:xfrm>
            <a:off x="3778200" y="9264600"/>
            <a:ext cx="2889360" cy="4874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b">
            <a:no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4EFD0AD9-8D87-48C4-BF36-3824DE8B8DF9}" type="slidenum">
              <a:rPr lang="en-GB" sz="1200" b="0" u="none" strike="noStrike">
                <a:solidFill>
                  <a:srgbClr val="000000"/>
                </a:solidFill>
                <a:effectLst/>
                <a:uFillTx/>
                <a:latin typeface="Arial"/>
              </a:rPr>
              <a:t>44</a:t>
            </a:fld>
            <a:endParaRPr lang="en-US" sz="1200" b="0" u="none" strike="noStrike">
              <a:solidFill>
                <a:srgbClr val="000000"/>
              </a:solidFill>
              <a:effectLst/>
              <a:uFillTx/>
              <a:latin typeface="Aptos"/>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 name="Rectangle 2"/>
          <p:cNvSpPr/>
          <p:nvPr/>
        </p:nvSpPr>
        <p:spPr>
          <a:xfrm>
            <a:off x="3780000" y="0"/>
            <a:ext cx="288900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28" name="Rectangle 4"/>
          <p:cNvSpPr/>
          <p:nvPr/>
        </p:nvSpPr>
        <p:spPr>
          <a:xfrm>
            <a:off x="0" y="9266400"/>
            <a:ext cx="2889360" cy="48708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29" name="Rectangle 5"/>
          <p:cNvSpPr/>
          <p:nvPr/>
        </p:nvSpPr>
        <p:spPr>
          <a:xfrm>
            <a:off x="0" y="0"/>
            <a:ext cx="288936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30" name="PlaceHolder 1"/>
          <p:cNvSpPr>
            <a:spLocks noGrp="1"/>
          </p:cNvSpPr>
          <p:nvPr>
            <p:ph type="body"/>
          </p:nvPr>
        </p:nvSpPr>
        <p:spPr>
          <a:xfrm>
            <a:off x="518760" y="4570200"/>
            <a:ext cx="5705640" cy="4857480"/>
          </a:xfrm>
          <a:prstGeom prst="rect">
            <a:avLst/>
          </a:prstGeom>
          <a:noFill/>
          <a:ln w="0">
            <a:noFill/>
          </a:ln>
        </p:spPr>
        <p:txBody>
          <a:bodyPr lIns="0" tIns="0" rIns="0" bIns="0" anchor="t">
            <a:noAutofit/>
          </a:bodyPr>
          <a:lstStyle/>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200" b="0" u="none" strike="noStrike">
              <a:solidFill>
                <a:srgbClr val="000000"/>
              </a:solidFill>
              <a:effectLst/>
              <a:uFillTx/>
              <a:latin typeface="Calibri"/>
            </a:endParaRPr>
          </a:p>
        </p:txBody>
      </p:sp>
      <p:sp>
        <p:nvSpPr>
          <p:cNvPr id="331" name="PlaceHolder 2"/>
          <p:cNvSpPr>
            <a:spLocks noGrp="1" noRot="1" noChangeAspect="1"/>
          </p:cNvSpPr>
          <p:nvPr>
            <p:ph type="sldImg"/>
          </p:nvPr>
        </p:nvSpPr>
        <p:spPr>
          <a:xfrm>
            <a:off x="904875" y="738188"/>
            <a:ext cx="4859338" cy="3644900"/>
          </a:xfrm>
          <a:prstGeom prst="rect">
            <a:avLst/>
          </a:prstGeom>
          <a:ln w="0">
            <a:noFill/>
          </a:ln>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2" name="Rectangle 2"/>
          <p:cNvSpPr/>
          <p:nvPr/>
        </p:nvSpPr>
        <p:spPr>
          <a:xfrm>
            <a:off x="3780000" y="0"/>
            <a:ext cx="288900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33" name="Rectangle 4"/>
          <p:cNvSpPr/>
          <p:nvPr/>
        </p:nvSpPr>
        <p:spPr>
          <a:xfrm>
            <a:off x="0" y="9266400"/>
            <a:ext cx="2889360" cy="48708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34" name="Rectangle 5"/>
          <p:cNvSpPr/>
          <p:nvPr/>
        </p:nvSpPr>
        <p:spPr>
          <a:xfrm>
            <a:off x="0" y="0"/>
            <a:ext cx="288936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35" name="PlaceHolder 1"/>
          <p:cNvSpPr>
            <a:spLocks noGrp="1"/>
          </p:cNvSpPr>
          <p:nvPr>
            <p:ph type="body"/>
          </p:nvPr>
        </p:nvSpPr>
        <p:spPr>
          <a:xfrm>
            <a:off x="184320" y="5030640"/>
            <a:ext cx="6372000" cy="3990960"/>
          </a:xfrm>
          <a:prstGeom prst="rect">
            <a:avLst/>
          </a:prstGeom>
          <a:noFill/>
          <a:ln w="0">
            <a:noFill/>
          </a:ln>
        </p:spPr>
        <p:txBody>
          <a:bodyPr lIns="0" tIns="0" rIns="0" bIns="0" anchor="t">
            <a:noAutofit/>
          </a:bodyPr>
          <a:lstStyle/>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4000" b="1" u="none" strike="noStrike">
              <a:solidFill>
                <a:srgbClr val="000000"/>
              </a:solidFill>
              <a:effectLst/>
              <a:uFillTx/>
              <a:latin typeface="Arial"/>
            </a:endParaRPr>
          </a:p>
        </p:txBody>
      </p:sp>
      <p:sp>
        <p:nvSpPr>
          <p:cNvPr id="336" name="PlaceHolder 2"/>
          <p:cNvSpPr>
            <a:spLocks noGrp="1" noRot="1" noChangeAspect="1"/>
          </p:cNvSpPr>
          <p:nvPr>
            <p:ph type="sldImg"/>
          </p:nvPr>
        </p:nvSpPr>
        <p:spPr>
          <a:xfrm>
            <a:off x="904875" y="738188"/>
            <a:ext cx="4859338" cy="3644900"/>
          </a:xfrm>
          <a:prstGeom prst="rect">
            <a:avLst/>
          </a:prstGeom>
          <a:ln w="0">
            <a:noFill/>
          </a:ln>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 name="Rectangle 2"/>
          <p:cNvSpPr/>
          <p:nvPr/>
        </p:nvSpPr>
        <p:spPr>
          <a:xfrm>
            <a:off x="3780000" y="0"/>
            <a:ext cx="288900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38" name="Rectangle 4"/>
          <p:cNvSpPr/>
          <p:nvPr/>
        </p:nvSpPr>
        <p:spPr>
          <a:xfrm>
            <a:off x="0" y="9266400"/>
            <a:ext cx="2889360" cy="48708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39" name="Rectangle 5"/>
          <p:cNvSpPr/>
          <p:nvPr/>
        </p:nvSpPr>
        <p:spPr>
          <a:xfrm>
            <a:off x="0" y="0"/>
            <a:ext cx="288936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40" name="PlaceHolder 1"/>
          <p:cNvSpPr>
            <a:spLocks noGrp="1"/>
          </p:cNvSpPr>
          <p:nvPr>
            <p:ph type="body"/>
          </p:nvPr>
        </p:nvSpPr>
        <p:spPr>
          <a:xfrm>
            <a:off x="666360" y="4632480"/>
            <a:ext cx="5335560" cy="4389120"/>
          </a:xfrm>
          <a:prstGeom prst="rect">
            <a:avLst/>
          </a:prstGeom>
          <a:noFill/>
          <a:ln w="0">
            <a:noFill/>
          </a:ln>
        </p:spPr>
        <p:txBody>
          <a:bodyPr lIns="0" tIns="0" rIns="0" bIns="0" anchor="t">
            <a:noAutofit/>
          </a:bodyPr>
          <a:lstStyle/>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200" b="0" u="none" strike="noStrike">
              <a:solidFill>
                <a:srgbClr val="000000"/>
              </a:solidFill>
              <a:effectLst/>
              <a:uFillTx/>
              <a:latin typeface="Calibri"/>
            </a:endParaRPr>
          </a:p>
        </p:txBody>
      </p:sp>
      <p:sp>
        <p:nvSpPr>
          <p:cNvPr id="341" name="PlaceHolder 2"/>
          <p:cNvSpPr>
            <a:spLocks noGrp="1" noRot="1" noChangeAspect="1"/>
          </p:cNvSpPr>
          <p:nvPr>
            <p:ph type="sldImg"/>
          </p:nvPr>
        </p:nvSpPr>
        <p:spPr>
          <a:xfrm>
            <a:off x="904875" y="738188"/>
            <a:ext cx="4859338" cy="3644900"/>
          </a:xfrm>
          <a:prstGeom prst="rect">
            <a:avLst/>
          </a:prstGeom>
          <a:ln w="0">
            <a:noFill/>
          </a:ln>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2" name="Rectangle 2"/>
          <p:cNvSpPr/>
          <p:nvPr/>
        </p:nvSpPr>
        <p:spPr>
          <a:xfrm>
            <a:off x="3780000" y="0"/>
            <a:ext cx="288900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43" name="Rectangle 4"/>
          <p:cNvSpPr/>
          <p:nvPr/>
        </p:nvSpPr>
        <p:spPr>
          <a:xfrm>
            <a:off x="0" y="9266400"/>
            <a:ext cx="2889360" cy="48708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44" name="Rectangle 5"/>
          <p:cNvSpPr/>
          <p:nvPr/>
        </p:nvSpPr>
        <p:spPr>
          <a:xfrm>
            <a:off x="0" y="0"/>
            <a:ext cx="288936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45" name="PlaceHolder 1"/>
          <p:cNvSpPr>
            <a:spLocks noGrp="1"/>
          </p:cNvSpPr>
          <p:nvPr>
            <p:ph type="body"/>
          </p:nvPr>
        </p:nvSpPr>
        <p:spPr>
          <a:xfrm>
            <a:off x="444600" y="3983040"/>
            <a:ext cx="5927760" cy="5038560"/>
          </a:xfrm>
          <a:prstGeom prst="rect">
            <a:avLst/>
          </a:prstGeom>
          <a:noFill/>
          <a:ln w="0">
            <a:noFill/>
          </a:ln>
        </p:spPr>
        <p:txBody>
          <a:bodyPr lIns="0" tIns="0" rIns="0" bIns="0" anchor="t">
            <a:noAutofit/>
          </a:bodyPr>
          <a:lstStyle/>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200" b="0" u="none" strike="noStrike">
              <a:solidFill>
                <a:srgbClr val="000000"/>
              </a:solidFill>
              <a:effectLst/>
              <a:uFillTx/>
              <a:latin typeface="Calibri"/>
            </a:endParaRPr>
          </a:p>
        </p:txBody>
      </p:sp>
      <p:sp>
        <p:nvSpPr>
          <p:cNvPr id="346" name="PlaceHolder 2"/>
          <p:cNvSpPr>
            <a:spLocks noGrp="1" noRot="1" noChangeAspect="1"/>
          </p:cNvSpPr>
          <p:nvPr>
            <p:ph type="sldImg"/>
          </p:nvPr>
        </p:nvSpPr>
        <p:spPr>
          <a:xfrm>
            <a:off x="904875" y="738188"/>
            <a:ext cx="4859338" cy="3644900"/>
          </a:xfrm>
          <a:prstGeom prst="rect">
            <a:avLst/>
          </a:prstGeom>
          <a:ln w="0">
            <a:noFill/>
          </a:ln>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7" name="Rectangle 2"/>
          <p:cNvSpPr/>
          <p:nvPr/>
        </p:nvSpPr>
        <p:spPr>
          <a:xfrm>
            <a:off x="3780000" y="0"/>
            <a:ext cx="288900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48" name="Rectangle 4"/>
          <p:cNvSpPr/>
          <p:nvPr/>
        </p:nvSpPr>
        <p:spPr>
          <a:xfrm>
            <a:off x="0" y="9266400"/>
            <a:ext cx="2889360" cy="48708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49" name="Rectangle 5"/>
          <p:cNvSpPr/>
          <p:nvPr/>
        </p:nvSpPr>
        <p:spPr>
          <a:xfrm>
            <a:off x="0" y="0"/>
            <a:ext cx="288936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50" name="PlaceHolder 1"/>
          <p:cNvSpPr>
            <a:spLocks noGrp="1"/>
          </p:cNvSpPr>
          <p:nvPr>
            <p:ph type="body"/>
          </p:nvPr>
        </p:nvSpPr>
        <p:spPr>
          <a:xfrm>
            <a:off x="444600" y="3983040"/>
            <a:ext cx="5927760" cy="5038560"/>
          </a:xfrm>
          <a:prstGeom prst="rect">
            <a:avLst/>
          </a:prstGeom>
          <a:noFill/>
          <a:ln w="0">
            <a:noFill/>
          </a:ln>
        </p:spPr>
        <p:txBody>
          <a:bodyPr lIns="0" tIns="0" rIns="0" bIns="0" anchor="t">
            <a:noAutofit/>
          </a:bodyPr>
          <a:lstStyle/>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200" b="0" u="none" strike="noStrike">
              <a:solidFill>
                <a:srgbClr val="000000"/>
              </a:solidFill>
              <a:effectLst/>
              <a:uFillTx/>
              <a:latin typeface="Calibri"/>
            </a:endParaRPr>
          </a:p>
        </p:txBody>
      </p:sp>
      <p:sp>
        <p:nvSpPr>
          <p:cNvPr id="351" name="PlaceHolder 2"/>
          <p:cNvSpPr>
            <a:spLocks noGrp="1" noRot="1" noChangeAspect="1"/>
          </p:cNvSpPr>
          <p:nvPr>
            <p:ph type="sldImg"/>
          </p:nvPr>
        </p:nvSpPr>
        <p:spPr>
          <a:xfrm>
            <a:off x="904875" y="738188"/>
            <a:ext cx="4859338" cy="3644900"/>
          </a:xfrm>
          <a:prstGeom prst="rect">
            <a:avLst/>
          </a:prstGeom>
          <a:ln w="0">
            <a:noFill/>
          </a:ln>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2" name="Rectangle 2"/>
          <p:cNvSpPr/>
          <p:nvPr/>
        </p:nvSpPr>
        <p:spPr>
          <a:xfrm>
            <a:off x="3780000" y="0"/>
            <a:ext cx="288900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53" name="Rectangle 4"/>
          <p:cNvSpPr/>
          <p:nvPr/>
        </p:nvSpPr>
        <p:spPr>
          <a:xfrm>
            <a:off x="0" y="9266400"/>
            <a:ext cx="2889360" cy="48708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54" name="Rectangle 5"/>
          <p:cNvSpPr/>
          <p:nvPr/>
        </p:nvSpPr>
        <p:spPr>
          <a:xfrm>
            <a:off x="0" y="0"/>
            <a:ext cx="2889360" cy="48744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55" name="PlaceHolder 1"/>
          <p:cNvSpPr>
            <a:spLocks noGrp="1"/>
          </p:cNvSpPr>
          <p:nvPr>
            <p:ph type="body"/>
          </p:nvPr>
        </p:nvSpPr>
        <p:spPr>
          <a:xfrm>
            <a:off x="444600" y="3983040"/>
            <a:ext cx="5927760" cy="5038560"/>
          </a:xfrm>
          <a:prstGeom prst="rect">
            <a:avLst/>
          </a:prstGeom>
          <a:noFill/>
          <a:ln w="0">
            <a:noFill/>
          </a:ln>
        </p:spPr>
        <p:txBody>
          <a:bodyPr lIns="0" tIns="0" rIns="0" bIns="0" anchor="t">
            <a:noAutofit/>
          </a:bodyPr>
          <a:lstStyle/>
          <a:p>
            <a:pPr indent="0">
              <a:spcBef>
                <a:spcPts val="451"/>
              </a:spcBef>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200" b="0" u="none" strike="noStrike">
              <a:solidFill>
                <a:srgbClr val="000000"/>
              </a:solidFill>
              <a:effectLst/>
              <a:uFillTx/>
              <a:latin typeface="Calibri"/>
            </a:endParaRPr>
          </a:p>
        </p:txBody>
      </p:sp>
      <p:sp>
        <p:nvSpPr>
          <p:cNvPr id="356" name="PlaceHolder 2"/>
          <p:cNvSpPr>
            <a:spLocks noGrp="1" noRot="1" noChangeAspect="1"/>
          </p:cNvSpPr>
          <p:nvPr>
            <p:ph type="sldImg"/>
          </p:nvPr>
        </p:nvSpPr>
        <p:spPr>
          <a:xfrm>
            <a:off x="904875" y="738188"/>
            <a:ext cx="4859338" cy="3644900"/>
          </a:xfrm>
          <a:prstGeom prst="rect">
            <a:avLst/>
          </a:prstGeom>
          <a:ln w="0">
            <a:noFill/>
          </a:ln>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idx="9"/>
          </p:nvPr>
        </p:nvSpPr>
        <p:spPr/>
        <p:txBody>
          <a:bodyPr/>
          <a:lstStyle/>
          <a:p>
            <a:pPr indent="0" algn="r">
              <a:lnSpc>
                <a:spcPct val="100000"/>
              </a:lnSpc>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F0D8DDFB-510C-48EE-B8B0-A3CD209B04D7}" type="slidenum">
              <a:rPr lang="en-GB" sz="1200" b="0" u="none" strike="noStrike" smtClean="0">
                <a:solidFill>
                  <a:srgbClr val="000000"/>
                </a:solidFill>
                <a:effectLst/>
                <a:uFillTx/>
                <a:latin typeface="Calibri"/>
              </a:rPr>
              <a:t>51</a:t>
            </a:fld>
            <a:endParaRPr lang="en-US" sz="1200" b="0" u="none" strike="noStrike">
              <a:solidFill>
                <a:srgbClr val="000000"/>
              </a:solidFill>
              <a:effectLst/>
              <a:uFillTx/>
              <a:latin typeface="Times New Roman"/>
            </a:endParaRPr>
          </a:p>
        </p:txBody>
      </p:sp>
    </p:spTree>
    <p:extLst>
      <p:ext uri="{BB962C8B-B14F-4D97-AF65-F5344CB8AC3E}">
        <p14:creationId xmlns:p14="http://schemas.microsoft.com/office/powerpoint/2010/main" val="38744033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oleObject" Target="../embeddings/oleObject1.bin"/><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blank" preserve="1">
  <p:cSld name="Default">
    <p:spTree>
      <p:nvGrpSpPr>
        <p:cNvPr id="1" name=""/>
        <p:cNvGrpSpPr/>
        <p:nvPr/>
      </p:nvGrpSpPr>
      <p:grpSpPr>
        <a:xfrm>
          <a:off x="0" y="0"/>
          <a:ext cx="0" cy="0"/>
          <a:chOff x="0" y="0"/>
          <a:chExt cx="0" cy="0"/>
        </a:xfrm>
      </p:grpSpPr>
      <p:sp>
        <p:nvSpPr>
          <p:cNvPr id="5" name="PlaceHolder 1"/>
          <p:cNvSpPr>
            <a:spLocks noGrp="1"/>
          </p:cNvSpPr>
          <p:nvPr>
            <p:ph type="title"/>
          </p:nvPr>
        </p:nvSpPr>
        <p:spPr>
          <a:xfrm>
            <a:off x="628560" y="365040"/>
            <a:ext cx="7886880" cy="1325520"/>
          </a:xfrm>
          <a:prstGeom prst="rect">
            <a:avLst/>
          </a:prstGeom>
          <a:noFill/>
          <a:ln w="0">
            <a:noFill/>
          </a:ln>
        </p:spPr>
        <p:txBody>
          <a:bodyPr lIns="90000" tIns="46800" rIns="90000" bIns="4680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4400" b="0" u="none" strike="noStrike">
                <a:solidFill>
                  <a:srgbClr val="000000"/>
                </a:solidFill>
                <a:effectLst/>
                <a:uFillTx/>
                <a:latin typeface="Aptos Display"/>
              </a:rPr>
              <a:t>Click to edit the title text format</a:t>
            </a:r>
          </a:p>
        </p:txBody>
      </p:sp>
      <p:sp>
        <p:nvSpPr>
          <p:cNvPr id="6" name="PlaceHolder 2"/>
          <p:cNvSpPr>
            <a:spLocks noGrp="1"/>
          </p:cNvSpPr>
          <p:nvPr>
            <p:ph type="body"/>
          </p:nvPr>
        </p:nvSpPr>
        <p:spPr>
          <a:xfrm>
            <a:off x="628560" y="1825200"/>
            <a:ext cx="7886880" cy="4351320"/>
          </a:xfrm>
          <a:prstGeom prst="rect">
            <a:avLst/>
          </a:prstGeom>
          <a:noFill/>
          <a:ln w="0">
            <a:noFill/>
          </a:ln>
        </p:spPr>
        <p:txBody>
          <a:bodyPr lIns="90000" tIns="46800" rIns="90000" bIns="46800" anchor="t">
            <a:normAutofit/>
          </a:bodyPr>
          <a:lstStyle/>
          <a:p>
            <a:pPr marL="228600"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0" u="none" strike="noStrike">
                <a:solidFill>
                  <a:srgbClr val="000000"/>
                </a:solidFill>
                <a:effectLst/>
                <a:uFillTx/>
                <a:latin typeface="Aptos"/>
              </a:rPr>
              <a:t>Click to edit the outline text format</a:t>
            </a:r>
          </a:p>
          <a:p>
            <a:pPr marL="685800" lvl="1"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0" u="none" strike="noStrike">
                <a:solidFill>
                  <a:srgbClr val="000000"/>
                </a:solidFill>
                <a:effectLst/>
                <a:uFillTx/>
                <a:latin typeface="Aptos"/>
              </a:rPr>
              <a:t>Second Outline Level</a:t>
            </a:r>
          </a:p>
          <a:p>
            <a:pPr marL="1143000" lvl="2"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0" u="none" strike="noStrike">
                <a:solidFill>
                  <a:srgbClr val="000000"/>
                </a:solidFill>
                <a:effectLst/>
                <a:uFillTx/>
                <a:latin typeface="Aptos"/>
              </a:rPr>
              <a:t>Third Outline Level</a:t>
            </a:r>
          </a:p>
          <a:p>
            <a:pPr marL="1600200" lvl="3"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0" u="none" strike="noStrike">
                <a:solidFill>
                  <a:srgbClr val="000000"/>
                </a:solidFill>
                <a:effectLst/>
                <a:uFillTx/>
                <a:latin typeface="Aptos"/>
              </a:rPr>
              <a:t>Fourth Outline Level</a:t>
            </a:r>
          </a:p>
          <a:p>
            <a:pPr marL="2057400" lvl="4"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0" u="none" strike="noStrike">
                <a:solidFill>
                  <a:srgbClr val="000000"/>
                </a:solidFill>
                <a:effectLst/>
                <a:uFillTx/>
                <a:latin typeface="Aptos"/>
              </a:rPr>
              <a:t>Fifth Outline Level</a:t>
            </a:r>
          </a:p>
          <a:p>
            <a:pPr marL="2057400" lvl="5"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0" u="none" strike="noStrike">
                <a:solidFill>
                  <a:srgbClr val="000000"/>
                </a:solidFill>
                <a:effectLst/>
                <a:uFillTx/>
                <a:latin typeface="Aptos"/>
              </a:rPr>
              <a:t>Sixth Outline Level</a:t>
            </a:r>
          </a:p>
          <a:p>
            <a:pPr marL="2057400" lvl="6"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0" u="none" strike="noStrike">
                <a:solidFill>
                  <a:srgbClr val="000000"/>
                </a:solidFill>
                <a:effectLst/>
                <a:uFillTx/>
                <a:latin typeface="Aptos"/>
              </a:rPr>
              <a:t>Seventh Outline Level</a:t>
            </a:r>
          </a:p>
        </p:txBody>
      </p:sp>
      <p:sp>
        <p:nvSpPr>
          <p:cNvPr id="2" name="PlaceHolder 3"/>
          <p:cNvSpPr>
            <a:spLocks noGrp="1"/>
          </p:cNvSpPr>
          <p:nvPr>
            <p:ph type="dt" idx="1"/>
          </p:nvPr>
        </p:nvSpPr>
        <p:spPr>
          <a:xfrm>
            <a:off x="628200" y="6356520"/>
            <a:ext cx="2057400" cy="365040"/>
          </a:xfrm>
          <a:prstGeom prst="rect">
            <a:avLst/>
          </a:prstGeom>
          <a:noFill/>
          <a:ln w="0">
            <a:noFill/>
          </a:ln>
        </p:spPr>
        <p:txBody>
          <a:bodyPr lIns="90000" tIns="46800" rIns="90000" bIns="46800" anchor="ctr">
            <a:noAutofit/>
          </a:bodyPr>
          <a:lstStyle/>
          <a:p>
            <a:pPr indent="0">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 name="PlaceHolder 4"/>
          <p:cNvSpPr>
            <a:spLocks noGrp="1"/>
          </p:cNvSpPr>
          <p:nvPr>
            <p:ph type="ftr" idx="2"/>
          </p:nvPr>
        </p:nvSpPr>
        <p:spPr>
          <a:xfrm>
            <a:off x="3029040" y="6356520"/>
            <a:ext cx="3085920" cy="365040"/>
          </a:xfrm>
          <a:prstGeom prst="rect">
            <a:avLst/>
          </a:prstGeom>
          <a:noFill/>
          <a:ln w="0">
            <a:noFill/>
          </a:ln>
        </p:spPr>
        <p:txBody>
          <a:bodyPr lIns="90000" tIns="46800" rIns="90000" bIns="46800" anchor="ctr">
            <a:noAutofit/>
          </a:bodyPr>
          <a:lstStyle/>
          <a:p>
            <a:pPr indent="0">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4" name="PlaceHolder 5"/>
          <p:cNvSpPr>
            <a:spLocks noGrp="1"/>
          </p:cNvSpPr>
          <p:nvPr>
            <p:ph type="sldNum" idx="3"/>
          </p:nvPr>
        </p:nvSpPr>
        <p:spPr>
          <a:xfrm>
            <a:off x="6457680" y="6356520"/>
            <a:ext cx="2057400" cy="365040"/>
          </a:xfrm>
          <a:prstGeom prst="rect">
            <a:avLst/>
          </a:prstGeom>
          <a:noFill/>
          <a:ln w="0">
            <a:noFill/>
          </a:ln>
        </p:spPr>
        <p:txBody>
          <a:bodyPr lIns="90000" tIns="46800" rIns="90000" bIns="46800" anchor="ctr">
            <a:noAutofit/>
          </a:bodyPr>
          <a:lstStyle>
            <a:lvl1pPr indent="0" algn="r">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lang="en-GB" sz="1200" b="0" u="none" strike="noStrike">
                <a:solidFill>
                  <a:srgbClr val="767676"/>
                </a:solidFill>
                <a:effectLst/>
                <a:uFillTx/>
                <a:latin typeface="Times New Roman"/>
              </a:defRPr>
            </a:lvl1pPr>
          </a:lstStyle>
          <a:p>
            <a:pPr indent="0" algn="r">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AC4456F7-1F0B-4C44-A70B-75CF7289E193}" type="slidenum">
              <a:rPr lang="en-GB" sz="1200" b="0" u="none" strike="noStrike">
                <a:solidFill>
                  <a:srgbClr val="767676"/>
                </a:solidFill>
                <a:effectLst/>
                <a:uFillTx/>
                <a:latin typeface="Times New Roman"/>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blank" preserve="1">
  <p:cSld name="Title1">
    <p:spTree>
      <p:nvGrpSpPr>
        <p:cNvPr id="1" name=""/>
        <p:cNvGrpSpPr/>
        <p:nvPr/>
      </p:nvGrpSpPr>
      <p:grpSpPr>
        <a:xfrm>
          <a:off x="0" y="0"/>
          <a:ext cx="0" cy="0"/>
          <a:chOff x="0" y="0"/>
          <a:chExt cx="0" cy="0"/>
        </a:xfrm>
      </p:grpSpPr>
      <p:sp>
        <p:nvSpPr>
          <p:cNvPr id="5" name="TextBox 6"/>
          <p:cNvSpPr/>
          <p:nvPr/>
        </p:nvSpPr>
        <p:spPr>
          <a:xfrm>
            <a:off x="6786720" y="6143760"/>
            <a:ext cx="2000160" cy="58140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t">
            <a:spAutoFit/>
          </a:bodyPr>
          <a:lstStyle/>
          <a:p>
            <a:pPr algn="ct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GB" sz="1600" b="1" u="none" strike="noStrike">
                <a:solidFill>
                  <a:srgbClr val="000000"/>
                </a:solidFill>
                <a:effectLst/>
                <a:uFillTx/>
                <a:latin typeface="Arial"/>
              </a:rPr>
              <a:t>Leicester Institute</a:t>
            </a:r>
            <a:endParaRPr lang="en-US" sz="1600" b="0" u="none" strike="noStrike">
              <a:solidFill>
                <a:srgbClr val="000000"/>
              </a:solidFill>
              <a:effectLst/>
              <a:uFillTx/>
              <a:latin typeface="Aptos"/>
            </a:endParaRPr>
          </a:p>
          <a:p>
            <a:pPr algn="ct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GB" sz="1600" b="1" u="none" strike="noStrike">
                <a:solidFill>
                  <a:srgbClr val="000000"/>
                </a:solidFill>
                <a:effectLst/>
                <a:uFillTx/>
                <a:latin typeface="Arial"/>
              </a:rPr>
              <a:t>of Legal Practice</a:t>
            </a:r>
            <a:endParaRPr lang="en-US" sz="1600" b="0" u="none" strike="noStrike">
              <a:solidFill>
                <a:srgbClr val="000000"/>
              </a:solidFill>
              <a:effectLst/>
              <a:uFillTx/>
              <a:latin typeface="Aptos"/>
            </a:endParaRPr>
          </a:p>
        </p:txBody>
      </p:sp>
      <p:graphicFrame>
        <p:nvGraphicFramePr>
          <p:cNvPr id="6" name="Object 5"/>
          <p:cNvGraphicFramePr/>
          <p:nvPr/>
        </p:nvGraphicFramePr>
        <p:xfrm>
          <a:off x="179280" y="6165720"/>
          <a:ext cx="1224000" cy="692280"/>
        </p:xfrm>
        <a:graphic>
          <a:graphicData uri="http://schemas.openxmlformats.org/presentationml/2006/ole">
            <mc:AlternateContent xmlns:mc="http://schemas.openxmlformats.org/markup-compatibility/2006">
              <mc:Choice xmlns:v="urn:schemas-microsoft-com:vml" Requires="v">
                <p:oleObj r:id="rId2" imgW="0" imgH="0" progId="">
                  <p:embed/>
                </p:oleObj>
              </mc:Choice>
              <mc:Fallback>
                <p:oleObj r:id="rId2" imgW="0" imgH="0" progId="">
                  <p:embed/>
                  <p:pic>
                    <p:nvPicPr>
                      <p:cNvPr id="6" name="Object 5"/>
                      <p:cNvPicPr/>
                      <p:nvPr/>
                    </p:nvPicPr>
                    <p:blipFill>
                      <a:blip r:embed="rId3"/>
                      <a:stretch/>
                    </p:blipFill>
                    <p:spPr>
                      <a:xfrm>
                        <a:off x="179280" y="6165720"/>
                        <a:ext cx="1224000" cy="692280"/>
                      </a:xfrm>
                      <a:prstGeom prst="rect">
                        <a:avLst/>
                      </a:prstGeom>
                      <a:noFill/>
                      <a:ln w="0">
                        <a:noFill/>
                      </a:ln>
                    </p:spPr>
                  </p:pic>
                </p:oleObj>
              </mc:Fallback>
            </mc:AlternateContent>
          </a:graphicData>
        </a:graphic>
      </p:graphicFrame>
      <p:sp>
        <p:nvSpPr>
          <p:cNvPr id="8" name="PlaceHolder 1"/>
          <p:cNvSpPr>
            <a:spLocks noGrp="1"/>
          </p:cNvSpPr>
          <p:nvPr>
            <p:ph type="title"/>
          </p:nvPr>
        </p:nvSpPr>
        <p:spPr>
          <a:xfrm>
            <a:off x="628560" y="365040"/>
            <a:ext cx="7886880" cy="1325520"/>
          </a:xfrm>
          <a:prstGeom prst="rect">
            <a:avLst/>
          </a:prstGeom>
          <a:noFill/>
          <a:ln w="0">
            <a:noFill/>
          </a:ln>
        </p:spPr>
        <p:txBody>
          <a:bodyPr lIns="90000" tIns="46800" rIns="90000" bIns="4680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4400" b="0" u="none" strike="noStrike">
                <a:solidFill>
                  <a:srgbClr val="000000"/>
                </a:solidFill>
                <a:effectLst/>
                <a:uFillTx/>
                <a:latin typeface="Aptos Display"/>
              </a:rPr>
              <a:t>Click to edit the title text format</a:t>
            </a:r>
          </a:p>
        </p:txBody>
      </p:sp>
      <p:sp>
        <p:nvSpPr>
          <p:cNvPr id="9" name="PlaceHolder 2"/>
          <p:cNvSpPr>
            <a:spLocks noGrp="1"/>
          </p:cNvSpPr>
          <p:nvPr>
            <p:ph type="body"/>
          </p:nvPr>
        </p:nvSpPr>
        <p:spPr>
          <a:xfrm>
            <a:off x="628560" y="1825200"/>
            <a:ext cx="7886880" cy="4351320"/>
          </a:xfrm>
          <a:prstGeom prst="rect">
            <a:avLst/>
          </a:prstGeom>
          <a:noFill/>
          <a:ln w="0">
            <a:noFill/>
          </a:ln>
        </p:spPr>
        <p:txBody>
          <a:bodyPr lIns="90000" tIns="46800" rIns="90000" bIns="46800" anchor="t">
            <a:normAutofit/>
          </a:bodyPr>
          <a:lstStyle/>
          <a:p>
            <a:pPr marL="228600"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0" u="none" strike="noStrike">
                <a:solidFill>
                  <a:srgbClr val="000000"/>
                </a:solidFill>
                <a:effectLst/>
                <a:uFillTx/>
                <a:latin typeface="Aptos"/>
              </a:rPr>
              <a:t>Click to edit the outline text format</a:t>
            </a:r>
          </a:p>
          <a:p>
            <a:pPr marL="685800" lvl="1"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0" u="none" strike="noStrike">
                <a:solidFill>
                  <a:srgbClr val="000000"/>
                </a:solidFill>
                <a:effectLst/>
                <a:uFillTx/>
                <a:latin typeface="Aptos"/>
              </a:rPr>
              <a:t>Second Outline Level</a:t>
            </a:r>
          </a:p>
          <a:p>
            <a:pPr marL="1143000" lvl="2"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0" u="none" strike="noStrike">
                <a:solidFill>
                  <a:srgbClr val="000000"/>
                </a:solidFill>
                <a:effectLst/>
                <a:uFillTx/>
                <a:latin typeface="Aptos"/>
              </a:rPr>
              <a:t>Third Outline Level</a:t>
            </a:r>
          </a:p>
          <a:p>
            <a:pPr marL="1600200" lvl="3"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0" u="none" strike="noStrike">
                <a:solidFill>
                  <a:srgbClr val="000000"/>
                </a:solidFill>
                <a:effectLst/>
                <a:uFillTx/>
                <a:latin typeface="Aptos"/>
              </a:rPr>
              <a:t>Fourth Outline Level</a:t>
            </a:r>
          </a:p>
          <a:p>
            <a:pPr marL="2057400" lvl="4"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0" u="none" strike="noStrike">
                <a:solidFill>
                  <a:srgbClr val="000000"/>
                </a:solidFill>
                <a:effectLst/>
                <a:uFillTx/>
                <a:latin typeface="Aptos"/>
              </a:rPr>
              <a:t>Fifth Outline Level</a:t>
            </a:r>
          </a:p>
          <a:p>
            <a:pPr marL="2057400" lvl="5"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0" u="none" strike="noStrike">
                <a:solidFill>
                  <a:srgbClr val="000000"/>
                </a:solidFill>
                <a:effectLst/>
                <a:uFillTx/>
                <a:latin typeface="Aptos"/>
              </a:rPr>
              <a:t>Sixth Outline Level</a:t>
            </a:r>
          </a:p>
          <a:p>
            <a:pPr marL="2057400" lvl="6"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0" u="none" strike="noStrike">
                <a:solidFill>
                  <a:srgbClr val="000000"/>
                </a:solidFill>
                <a:effectLst/>
                <a:uFillTx/>
                <a:latin typeface="Aptos"/>
              </a:rPr>
              <a:t>Seventh Outline Level</a:t>
            </a:r>
          </a:p>
        </p:txBody>
      </p:sp>
      <p:sp>
        <p:nvSpPr>
          <p:cNvPr id="10" name="PlaceHolder 3"/>
          <p:cNvSpPr>
            <a:spLocks noGrp="1"/>
          </p:cNvSpPr>
          <p:nvPr>
            <p:ph type="dt" idx="4"/>
          </p:nvPr>
        </p:nvSpPr>
        <p:spPr>
          <a:xfrm>
            <a:off x="628200" y="6356520"/>
            <a:ext cx="2057400" cy="365040"/>
          </a:xfrm>
          <a:prstGeom prst="rect">
            <a:avLst/>
          </a:prstGeom>
          <a:noFill/>
          <a:ln w="0">
            <a:noFill/>
          </a:ln>
        </p:spPr>
        <p:txBody>
          <a:bodyPr lIns="90000" tIns="46800" rIns="90000" bIns="46800" anchor="ctr">
            <a:noAutofit/>
          </a:bodyPr>
          <a:lstStyle>
            <a:lvl1pPr indent="0">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lang="en-GB" sz="1200" b="0" u="none" strike="noStrike">
                <a:solidFill>
                  <a:srgbClr val="767676"/>
                </a:solidFill>
                <a:effectLst/>
                <a:uFillTx/>
                <a:latin typeface="Times New Roman"/>
              </a:defRPr>
            </a:lvl1pPr>
          </a:lstStyle>
          <a:p>
            <a:pPr indent="0">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GB" sz="1200" b="0" u="none" strike="noStrike">
                <a:solidFill>
                  <a:srgbClr val="767676"/>
                </a:solidFill>
                <a:effectLst/>
                <a:uFillTx/>
                <a:latin typeface="Times New Roman"/>
              </a:rPr>
              <a:t>&lt;date/time&gt;</a:t>
            </a:r>
            <a:endParaRPr lang="en-US" sz="1200" b="0" u="none" strike="noStrike">
              <a:solidFill>
                <a:srgbClr val="000000"/>
              </a:solidFill>
              <a:effectLst/>
              <a:uFillTx/>
              <a:latin typeface="Times New Roman"/>
            </a:endParaRPr>
          </a:p>
        </p:txBody>
      </p:sp>
      <p:sp>
        <p:nvSpPr>
          <p:cNvPr id="11" name="PlaceHolder 4"/>
          <p:cNvSpPr>
            <a:spLocks noGrp="1"/>
          </p:cNvSpPr>
          <p:nvPr>
            <p:ph type="ftr" idx="5"/>
          </p:nvPr>
        </p:nvSpPr>
        <p:spPr>
          <a:xfrm>
            <a:off x="3029040" y="6356520"/>
            <a:ext cx="3085920" cy="365040"/>
          </a:xfrm>
          <a:prstGeom prst="rect">
            <a:avLst/>
          </a:prstGeom>
          <a:noFill/>
          <a:ln w="0">
            <a:noFill/>
          </a:ln>
        </p:spPr>
        <p:txBody>
          <a:bodyPr lIns="90000" tIns="46800" rIns="90000" bIns="46800" anchor="ctr">
            <a:noAutofit/>
          </a:bodyPr>
          <a:lstStyle/>
          <a:p>
            <a:pPr indent="0">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2" name="PlaceHolder 5"/>
          <p:cNvSpPr>
            <a:spLocks noGrp="1"/>
          </p:cNvSpPr>
          <p:nvPr>
            <p:ph type="sldNum" idx="6"/>
          </p:nvPr>
        </p:nvSpPr>
        <p:spPr>
          <a:xfrm>
            <a:off x="6457680" y="6356520"/>
            <a:ext cx="2057400" cy="365040"/>
          </a:xfrm>
          <a:prstGeom prst="rect">
            <a:avLst/>
          </a:prstGeom>
          <a:noFill/>
          <a:ln w="0">
            <a:noFill/>
          </a:ln>
        </p:spPr>
        <p:txBody>
          <a:bodyPr lIns="90000" tIns="46800" rIns="90000" bIns="46800" anchor="ctr">
            <a:noAutofit/>
          </a:bodyPr>
          <a:lstStyle>
            <a:lvl1pPr indent="0" algn="r">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lang="en-GB" sz="1200" b="0" u="none" strike="noStrike">
                <a:solidFill>
                  <a:srgbClr val="767676"/>
                </a:solidFill>
                <a:effectLst/>
                <a:uFillTx/>
                <a:latin typeface="Times New Roman"/>
              </a:defRPr>
            </a:lvl1pPr>
          </a:lstStyle>
          <a:p>
            <a:pPr indent="0" algn="r">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66A57075-EA8A-4038-81D5-799377B2F9AF}" type="slidenum">
              <a:rPr lang="en-GB" sz="1200" b="0" u="none" strike="noStrike">
                <a:solidFill>
                  <a:srgbClr val="767676"/>
                </a:solidFill>
                <a:effectLst/>
                <a:uFillTx/>
                <a:latin typeface="Times New Roman"/>
              </a:rPr>
              <a:t>‹#›</a:t>
            </a:fld>
            <a:endParaRPr lang="en-US" sz="1200" b="0" u="none" strike="noStrike">
              <a:solidFill>
                <a:srgbClr val="000000"/>
              </a:solidFill>
              <a:effectLst/>
              <a:uFillTx/>
              <a:latin typeface="Times New Roman"/>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14.wmf"/><Relationship Id="rId5" Type="http://schemas.openxmlformats.org/officeDocument/2006/relationships/oleObject" Target="../embeddings/oleObject2.bin"/><Relationship Id="rId4" Type="http://schemas.openxmlformats.org/officeDocument/2006/relationships/image" Target="../media/image13.wmf"/></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5.wmf"/></Relationships>
</file>

<file path=ppt/slides/_rels/slide4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5.wmf"/></Relationships>
</file>

<file path=ppt/slides/_rels/slide4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5.wmf"/></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3.xml"/><Relationship Id="rId1" Type="http://schemas.openxmlformats.org/officeDocument/2006/relationships/slideLayout" Target="../slideLayouts/slideLayout1.xml"/><Relationship Id="rId4" Type="http://schemas.openxmlformats.org/officeDocument/2006/relationships/image" Target="../media/image16.wmf"/></Relationships>
</file>

<file path=ppt/slides/_rels/slide4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17.wmf"/></Relationships>
</file>

<file path=ppt/slides/_rels/slide4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17.wmf"/></Relationships>
</file>

<file path=ppt/slides/_rels/slide4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17.wmf"/></Relationships>
</file>

<file path=ppt/slides/_rels/slide5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17.wmf"/></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 name="Rectangle 2"/>
          <p:cNvSpPr/>
          <p:nvPr/>
        </p:nvSpPr>
        <p:spPr>
          <a:xfrm>
            <a:off x="703440" y="6248520"/>
            <a:ext cx="18986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1" name="Rectangle 3"/>
          <p:cNvSpPr/>
          <p:nvPr/>
        </p:nvSpPr>
        <p:spPr>
          <a:xfrm>
            <a:off x="3165480" y="6248520"/>
            <a:ext cx="28130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2" name="PlaceHolder 1"/>
          <p:cNvSpPr>
            <a:spLocks noGrp="1"/>
          </p:cNvSpPr>
          <p:nvPr>
            <p:ph type="title"/>
          </p:nvPr>
        </p:nvSpPr>
        <p:spPr>
          <a:xfrm>
            <a:off x="423360" y="503280"/>
            <a:ext cx="8286840" cy="1071360"/>
          </a:xfrm>
          <a:prstGeom prst="rect">
            <a:avLst/>
          </a:prstGeom>
          <a:noFill/>
          <a:ln w="0">
            <a:noFill/>
          </a:ln>
        </p:spPr>
        <p:txBody>
          <a:bodyPr lIns="90360" tIns="44280" rIns="90360" bIns="4428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br>
              <a:rPr sz="3600"/>
            </a:br>
            <a:br>
              <a:rPr sz="3600"/>
            </a:br>
            <a:br>
              <a:rPr sz="3600"/>
            </a:br>
            <a:br>
              <a:rPr sz="3600"/>
            </a:br>
            <a:br>
              <a:rPr sz="3600"/>
            </a:br>
            <a:br>
              <a:rPr sz="3600"/>
            </a:br>
            <a:br>
              <a:rPr sz="3600"/>
            </a:br>
            <a:br>
              <a:rPr sz="3600"/>
            </a:br>
            <a:br>
              <a:rPr sz="3600"/>
            </a:br>
            <a:br>
              <a:rPr sz="3600"/>
            </a:br>
            <a:br>
              <a:rPr sz="3600"/>
            </a:br>
            <a:br>
              <a:rPr sz="3600"/>
            </a:br>
            <a:br>
              <a:rPr sz="3600"/>
            </a:br>
            <a:br>
              <a:rPr sz="3600"/>
            </a:br>
            <a:br>
              <a:rPr sz="3600"/>
            </a:br>
            <a:br>
              <a:rPr sz="3600"/>
            </a:br>
            <a:r>
              <a:rPr lang="en-US" sz="3200" b="0" u="none" strike="noStrike">
                <a:solidFill>
                  <a:srgbClr val="000000"/>
                </a:solidFill>
                <a:effectLst/>
                <a:uFillTx/>
                <a:latin typeface="Aptos Display"/>
              </a:rPr>
              <a:t>BUSINESS LAW AND PRACTICE</a:t>
            </a:r>
            <a:br>
              <a:rPr sz="3200"/>
            </a:br>
            <a:endParaRPr lang="en-US" sz="3200" b="0" u="none" strike="noStrike">
              <a:solidFill>
                <a:srgbClr val="000000"/>
              </a:solidFill>
              <a:effectLst/>
              <a:uFillTx/>
              <a:latin typeface="Aptos Display"/>
            </a:endParaRPr>
          </a:p>
        </p:txBody>
      </p:sp>
      <p:sp>
        <p:nvSpPr>
          <p:cNvPr id="24" name="Slide Number Placeholder 5"/>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7A3B603D-0940-491F-B477-3073C48E54FC}" type="slidenum">
              <a:rPr lang="en-GB" sz="1200" b="0" u="none" strike="noStrike">
                <a:solidFill>
                  <a:srgbClr val="000000"/>
                </a:solidFill>
                <a:effectLst/>
                <a:uFillTx/>
                <a:latin typeface="Calibri"/>
              </a:rPr>
              <a:t>1</a:t>
            </a:fld>
            <a:endParaRPr lang="en-US" sz="1200" b="0" u="none" strike="noStrike">
              <a:solidFill>
                <a:srgbClr val="000000"/>
              </a:solidFill>
              <a:effectLst/>
              <a:uFillTx/>
              <a:latin typeface="Aptos"/>
            </a:endParaRPr>
          </a:p>
        </p:txBody>
      </p:sp>
      <p:graphicFrame>
        <p:nvGraphicFramePr>
          <p:cNvPr id="26" name="TextBox 22">
            <a:extLst>
              <a:ext uri="{FF2B5EF4-FFF2-40B4-BE49-F238E27FC236}">
                <a16:creationId xmlns:a16="http://schemas.microsoft.com/office/drawing/2014/main" id="{8B5F9574-0F05-8FF9-E18A-5F59974DF8AF}"/>
              </a:ext>
            </a:extLst>
          </p:cNvPr>
          <p:cNvGraphicFramePr/>
          <p:nvPr/>
        </p:nvGraphicFramePr>
        <p:xfrm>
          <a:off x="252000" y="1628280"/>
          <a:ext cx="7907400" cy="446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PlaceHolder 1"/>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pPr indent="0">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4700" b="0" u="none" strike="noStrike" kern="1200" dirty="0">
                <a:solidFill>
                  <a:schemeClr val="tx1"/>
                </a:solidFill>
                <a:effectLst/>
                <a:uFillTx/>
                <a:latin typeface="+mj-lt"/>
                <a:ea typeface="+mj-ea"/>
                <a:cs typeface="+mj-cs"/>
              </a:rPr>
              <a:t>Outline</a:t>
            </a:r>
          </a:p>
        </p:txBody>
      </p:sp>
      <p:sp>
        <p:nvSpPr>
          <p:cNvPr id="37"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sX0" fmla="*/ 0 w 7818120"/>
              <a:gd name="csY0" fmla="*/ 0 h 18288"/>
              <a:gd name="csX1" fmla="*/ 416966 w 7818120"/>
              <a:gd name="csY1" fmla="*/ 0 h 18288"/>
              <a:gd name="csX2" fmla="*/ 1146658 w 7818120"/>
              <a:gd name="csY2" fmla="*/ 0 h 18288"/>
              <a:gd name="csX3" fmla="*/ 1563624 w 7818120"/>
              <a:gd name="csY3" fmla="*/ 0 h 18288"/>
              <a:gd name="csX4" fmla="*/ 2136953 w 7818120"/>
              <a:gd name="csY4" fmla="*/ 0 h 18288"/>
              <a:gd name="csX5" fmla="*/ 2944825 w 7818120"/>
              <a:gd name="csY5" fmla="*/ 0 h 18288"/>
              <a:gd name="csX6" fmla="*/ 3596335 w 7818120"/>
              <a:gd name="csY6" fmla="*/ 0 h 18288"/>
              <a:gd name="csX7" fmla="*/ 4326026 w 7818120"/>
              <a:gd name="csY7" fmla="*/ 0 h 18288"/>
              <a:gd name="csX8" fmla="*/ 4899355 w 7818120"/>
              <a:gd name="csY8" fmla="*/ 0 h 18288"/>
              <a:gd name="csX9" fmla="*/ 5550865 w 7818120"/>
              <a:gd name="csY9" fmla="*/ 0 h 18288"/>
              <a:gd name="csX10" fmla="*/ 6358738 w 7818120"/>
              <a:gd name="csY10" fmla="*/ 0 h 18288"/>
              <a:gd name="csX11" fmla="*/ 6853885 w 7818120"/>
              <a:gd name="csY11" fmla="*/ 0 h 18288"/>
              <a:gd name="csX12" fmla="*/ 7818120 w 7818120"/>
              <a:gd name="csY12" fmla="*/ 0 h 18288"/>
              <a:gd name="csX13" fmla="*/ 7818120 w 7818120"/>
              <a:gd name="csY13" fmla="*/ 18288 h 18288"/>
              <a:gd name="csX14" fmla="*/ 7244791 w 7818120"/>
              <a:gd name="csY14" fmla="*/ 18288 h 18288"/>
              <a:gd name="csX15" fmla="*/ 6827825 w 7818120"/>
              <a:gd name="csY15" fmla="*/ 18288 h 18288"/>
              <a:gd name="csX16" fmla="*/ 6176315 w 7818120"/>
              <a:gd name="csY16" fmla="*/ 18288 h 18288"/>
              <a:gd name="csX17" fmla="*/ 5681167 w 7818120"/>
              <a:gd name="csY17" fmla="*/ 18288 h 18288"/>
              <a:gd name="csX18" fmla="*/ 5029657 w 7818120"/>
              <a:gd name="csY18" fmla="*/ 18288 h 18288"/>
              <a:gd name="csX19" fmla="*/ 4378147 w 7818120"/>
              <a:gd name="csY19" fmla="*/ 18288 h 18288"/>
              <a:gd name="csX20" fmla="*/ 3726637 w 7818120"/>
              <a:gd name="csY20" fmla="*/ 18288 h 18288"/>
              <a:gd name="csX21" fmla="*/ 3075127 w 7818120"/>
              <a:gd name="csY21" fmla="*/ 18288 h 18288"/>
              <a:gd name="csX22" fmla="*/ 2501798 w 7818120"/>
              <a:gd name="csY22" fmla="*/ 18288 h 18288"/>
              <a:gd name="csX23" fmla="*/ 1772107 w 7818120"/>
              <a:gd name="csY23" fmla="*/ 18288 h 18288"/>
              <a:gd name="csX24" fmla="*/ 1120597 w 7818120"/>
              <a:gd name="csY24" fmla="*/ 18288 h 18288"/>
              <a:gd name="csX25" fmla="*/ 0 w 7818120"/>
              <a:gd name="csY25" fmla="*/ 18288 h 18288"/>
              <a:gd name="csX26" fmla="*/ 0 w 7818120"/>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p:cNvSpPr/>
          <p:nvPr/>
        </p:nvSpPr>
        <p:spPr>
          <a:xfrm>
            <a:off x="703440" y="6248520"/>
            <a:ext cx="18986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6" name="Rectangle 3"/>
          <p:cNvSpPr/>
          <p:nvPr/>
        </p:nvSpPr>
        <p:spPr>
          <a:xfrm>
            <a:off x="3165480" y="6248520"/>
            <a:ext cx="28130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9" name="Slide Number Placeholder 5"/>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spcAft>
                <a:spcPts val="60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B26977D8-2035-4138-82EA-AA16A6C060BB}" type="slidenum">
              <a:rPr lang="en-GB" sz="1200" b="0" u="none" strike="noStrike">
                <a:solidFill>
                  <a:srgbClr val="000000"/>
                </a:solidFill>
                <a:effectLst/>
                <a:uFillTx/>
                <a:latin typeface="Calibri"/>
              </a:rPr>
              <a:pPr algn="r">
                <a:spcAft>
                  <a:spcPts val="600"/>
                </a:spcAft>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t>2</a:t>
            </a:fld>
            <a:endParaRPr lang="en-US" sz="1200" b="0" u="none" strike="noStrike">
              <a:solidFill>
                <a:srgbClr val="000000"/>
              </a:solidFill>
              <a:effectLst/>
              <a:uFillTx/>
              <a:latin typeface="Aptos"/>
            </a:endParaRPr>
          </a:p>
        </p:txBody>
      </p:sp>
      <p:graphicFrame>
        <p:nvGraphicFramePr>
          <p:cNvPr id="31" name="TextBox 27">
            <a:extLst>
              <a:ext uri="{FF2B5EF4-FFF2-40B4-BE49-F238E27FC236}">
                <a16:creationId xmlns:a16="http://schemas.microsoft.com/office/drawing/2014/main" id="{7E610FEB-0C6A-024F-F4D6-890B775C3DCB}"/>
              </a:ext>
            </a:extLst>
          </p:cNvPr>
          <p:cNvGraphicFramePr/>
          <p:nvPr>
            <p:extLst>
              <p:ext uri="{D42A27DB-BD31-4B8C-83A1-F6EECF244321}">
                <p14:modId xmlns:p14="http://schemas.microsoft.com/office/powerpoint/2010/main" val="1655728883"/>
              </p:ext>
            </p:extLst>
          </p:nvPr>
        </p:nvGraphicFramePr>
        <p:xfrm>
          <a:off x="628650" y="2228087"/>
          <a:ext cx="78867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 name="Rectangle 2"/>
          <p:cNvSpPr/>
          <p:nvPr/>
        </p:nvSpPr>
        <p:spPr>
          <a:xfrm>
            <a:off x="703440" y="6248520"/>
            <a:ext cx="18986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1" name="Rectangle 3"/>
          <p:cNvSpPr/>
          <p:nvPr/>
        </p:nvSpPr>
        <p:spPr>
          <a:xfrm>
            <a:off x="3165480" y="6248520"/>
            <a:ext cx="28130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32" name="PlaceHolder 1"/>
          <p:cNvSpPr>
            <a:spLocks noGrp="1"/>
          </p:cNvSpPr>
          <p:nvPr>
            <p:ph type="title"/>
          </p:nvPr>
        </p:nvSpPr>
        <p:spPr>
          <a:xfrm>
            <a:off x="428760" y="213840"/>
            <a:ext cx="8286480" cy="1071720"/>
          </a:xfrm>
          <a:prstGeom prst="rect">
            <a:avLst/>
          </a:prstGeom>
          <a:noFill/>
          <a:ln w="0">
            <a:noFill/>
          </a:ln>
        </p:spPr>
        <p:txBody>
          <a:bodyPr lIns="90360" tIns="44280" rIns="90360" bIns="4428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4800" b="0" u="none" strike="noStrike">
                <a:solidFill>
                  <a:srgbClr val="000000"/>
                </a:solidFill>
                <a:effectLst/>
                <a:uFillTx/>
                <a:latin typeface="Aptos Display"/>
              </a:rPr>
              <a:t>Terminology</a:t>
            </a:r>
          </a:p>
        </p:txBody>
      </p:sp>
      <p:sp>
        <p:nvSpPr>
          <p:cNvPr id="33" name="TextBox 32"/>
          <p:cNvSpPr txBox="1"/>
          <p:nvPr/>
        </p:nvSpPr>
        <p:spPr>
          <a:xfrm>
            <a:off x="716040" y="1989000"/>
            <a:ext cx="3789360" cy="4114800"/>
          </a:xfrm>
          <a:prstGeom prst="rect">
            <a:avLst/>
          </a:prstGeom>
          <a:noFill/>
          <a:ln w="0">
            <a:noFill/>
          </a:ln>
        </p:spPr>
        <p:txBody>
          <a:bodyPr lIns="90360" tIns="44280" rIns="90360" bIns="44280" anchor="t">
            <a:normAutofit/>
          </a:bodyPr>
          <a:lstStyle/>
          <a:p>
            <a:pPr marL="228600" indent="-228600">
              <a:lnSpc>
                <a:spcPct val="8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sng" strike="noStrike">
                <a:solidFill>
                  <a:srgbClr val="000000"/>
                </a:solidFill>
                <a:effectLst/>
                <a:uFillTx/>
                <a:latin typeface="Arial"/>
                <a:ea typeface="Arial"/>
              </a:rPr>
              <a:t>DIRECTORS</a:t>
            </a:r>
            <a:endParaRPr lang="en-US" sz="2800" b="0" u="none" strike="noStrike">
              <a:solidFill>
                <a:srgbClr val="000000"/>
              </a:solidFill>
              <a:effectLst/>
              <a:uFillTx/>
              <a:latin typeface="Aptos"/>
            </a:endParaRPr>
          </a:p>
          <a:p>
            <a:pPr marL="228600" indent="-228600">
              <a:lnSpc>
                <a:spcPct val="8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800" b="0" u="none" strike="noStrike">
              <a:solidFill>
                <a:srgbClr val="000000"/>
              </a:solidFill>
              <a:effectLst/>
              <a:uFillTx/>
              <a:latin typeface="Aptos"/>
            </a:endParaRPr>
          </a:p>
          <a:p>
            <a:pPr marL="228600" indent="-228600">
              <a:lnSpc>
                <a:spcPct val="8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none" strike="noStrike">
                <a:solidFill>
                  <a:srgbClr val="000000"/>
                </a:solidFill>
                <a:effectLst/>
                <a:uFillTx/>
                <a:latin typeface="Arial"/>
                <a:ea typeface="Arial"/>
              </a:rPr>
              <a:t>Directors Meeting</a:t>
            </a:r>
            <a:endParaRPr lang="en-US" sz="2800" b="0" u="none" strike="noStrike">
              <a:solidFill>
                <a:srgbClr val="000000"/>
              </a:solidFill>
              <a:effectLst/>
              <a:uFillTx/>
              <a:latin typeface="Aptos"/>
            </a:endParaRPr>
          </a:p>
          <a:p>
            <a:pPr marL="228600" indent="-228600">
              <a:lnSpc>
                <a:spcPct val="8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none" strike="noStrike">
                <a:solidFill>
                  <a:srgbClr val="000000"/>
                </a:solidFill>
                <a:effectLst/>
                <a:uFillTx/>
                <a:latin typeface="Arial"/>
                <a:ea typeface="Arial"/>
              </a:rPr>
              <a:t>Board Meeting</a:t>
            </a:r>
            <a:endParaRPr lang="en-US" sz="2800" b="0" u="none" strike="noStrike">
              <a:solidFill>
                <a:srgbClr val="000000"/>
              </a:solidFill>
              <a:effectLst/>
              <a:uFillTx/>
              <a:latin typeface="Aptos"/>
            </a:endParaRPr>
          </a:p>
          <a:p>
            <a:pPr marL="228600" indent="-228600">
              <a:lnSpc>
                <a:spcPct val="8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800" b="0" u="none" strike="noStrike">
              <a:solidFill>
                <a:srgbClr val="000000"/>
              </a:solidFill>
              <a:effectLst/>
              <a:uFillTx/>
              <a:latin typeface="Aptos"/>
            </a:endParaRPr>
          </a:p>
        </p:txBody>
      </p:sp>
      <p:sp>
        <p:nvSpPr>
          <p:cNvPr id="34" name="TextBox 33"/>
          <p:cNvSpPr txBox="1"/>
          <p:nvPr/>
        </p:nvSpPr>
        <p:spPr>
          <a:xfrm>
            <a:off x="4647960" y="1981080"/>
            <a:ext cx="3809880" cy="4114800"/>
          </a:xfrm>
          <a:prstGeom prst="rect">
            <a:avLst/>
          </a:prstGeom>
          <a:noFill/>
          <a:ln w="0">
            <a:noFill/>
          </a:ln>
        </p:spPr>
        <p:txBody>
          <a:bodyPr lIns="90360" tIns="44280" rIns="90360" bIns="44280" anchor="t">
            <a:normAutofit/>
          </a:bodyPr>
          <a:lstStyle/>
          <a:p>
            <a:pPr marL="228600" indent="-228600">
              <a:lnSpc>
                <a:spcPct val="8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sng" strike="noStrike">
                <a:solidFill>
                  <a:srgbClr val="000000"/>
                </a:solidFill>
                <a:effectLst/>
                <a:uFillTx/>
                <a:latin typeface="Arial"/>
                <a:ea typeface="Arial"/>
              </a:rPr>
              <a:t>SHAREHOLDERS</a:t>
            </a:r>
            <a:endParaRPr lang="en-US" sz="2800" b="0" u="none" strike="noStrike">
              <a:solidFill>
                <a:srgbClr val="000000"/>
              </a:solidFill>
              <a:effectLst/>
              <a:uFillTx/>
              <a:latin typeface="Aptos"/>
            </a:endParaRPr>
          </a:p>
          <a:p>
            <a:pPr marL="228600" indent="-228600">
              <a:lnSpc>
                <a:spcPct val="8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800" b="0" u="none" strike="noStrike">
              <a:solidFill>
                <a:srgbClr val="000000"/>
              </a:solidFill>
              <a:effectLst/>
              <a:uFillTx/>
              <a:latin typeface="Aptos"/>
            </a:endParaRPr>
          </a:p>
          <a:p>
            <a:pPr marL="228600" indent="-228600">
              <a:lnSpc>
                <a:spcPct val="8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none" strike="noStrike">
                <a:solidFill>
                  <a:srgbClr val="000000"/>
                </a:solidFill>
                <a:effectLst/>
                <a:uFillTx/>
                <a:latin typeface="Arial"/>
                <a:ea typeface="Arial"/>
              </a:rPr>
              <a:t>Members Meeting</a:t>
            </a:r>
            <a:endParaRPr lang="en-US" sz="2800" b="0" u="none" strike="noStrike">
              <a:solidFill>
                <a:srgbClr val="000000"/>
              </a:solidFill>
              <a:effectLst/>
              <a:uFillTx/>
              <a:latin typeface="Aptos"/>
            </a:endParaRPr>
          </a:p>
          <a:p>
            <a:pPr marL="228600" indent="-228600">
              <a:lnSpc>
                <a:spcPct val="8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none" strike="noStrike">
                <a:solidFill>
                  <a:srgbClr val="000000"/>
                </a:solidFill>
                <a:effectLst/>
                <a:uFillTx/>
                <a:latin typeface="Arial"/>
                <a:ea typeface="Arial"/>
              </a:rPr>
              <a:t>Shareholders Meeting</a:t>
            </a:r>
            <a:endParaRPr lang="en-US" sz="2800" b="0" u="none" strike="noStrike">
              <a:solidFill>
                <a:srgbClr val="000000"/>
              </a:solidFill>
              <a:effectLst/>
              <a:uFillTx/>
              <a:latin typeface="Aptos"/>
            </a:endParaRPr>
          </a:p>
          <a:p>
            <a:pPr marL="228600" indent="-228600">
              <a:lnSpc>
                <a:spcPct val="8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none" strike="noStrike">
                <a:solidFill>
                  <a:srgbClr val="000000"/>
                </a:solidFill>
                <a:effectLst/>
                <a:uFillTx/>
                <a:latin typeface="Arial"/>
                <a:ea typeface="Arial"/>
              </a:rPr>
              <a:t>General Meeting</a:t>
            </a:r>
            <a:endParaRPr lang="en-US" sz="2800" b="0" u="none" strike="noStrike">
              <a:solidFill>
                <a:srgbClr val="000000"/>
              </a:solidFill>
              <a:effectLst/>
              <a:uFillTx/>
              <a:latin typeface="Aptos"/>
            </a:endParaRPr>
          </a:p>
          <a:p>
            <a:pPr marL="228600" indent="-228600">
              <a:lnSpc>
                <a:spcPct val="8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none" strike="noStrike">
                <a:solidFill>
                  <a:srgbClr val="000000"/>
                </a:solidFill>
                <a:effectLst/>
                <a:uFillTx/>
                <a:latin typeface="Arial"/>
                <a:ea typeface="Arial"/>
              </a:rPr>
              <a:t>AGM or GM</a:t>
            </a:r>
            <a:endParaRPr lang="en-US" sz="2800" b="0" u="none" strike="noStrike">
              <a:solidFill>
                <a:srgbClr val="000000"/>
              </a:solidFill>
              <a:effectLst/>
              <a:uFillTx/>
              <a:latin typeface="Aptos"/>
            </a:endParaRPr>
          </a:p>
          <a:p>
            <a:pPr marL="228600" indent="-228600">
              <a:lnSpc>
                <a:spcPct val="8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none" strike="noStrike">
                <a:solidFill>
                  <a:srgbClr val="000000"/>
                </a:solidFill>
                <a:effectLst/>
                <a:uFillTx/>
                <a:latin typeface="Arial"/>
                <a:ea typeface="Arial"/>
              </a:rPr>
              <a:t>“The Company in General Meeting”</a:t>
            </a:r>
            <a:endParaRPr lang="en-US" sz="2800" b="0" u="none" strike="noStrike">
              <a:solidFill>
                <a:srgbClr val="000000"/>
              </a:solidFill>
              <a:effectLst/>
              <a:uFillTx/>
              <a:latin typeface="Aptos"/>
            </a:endParaRPr>
          </a:p>
          <a:p>
            <a:pPr marL="228600" indent="-228600">
              <a:lnSpc>
                <a:spcPct val="8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800" b="0" u="none" strike="noStrike">
              <a:solidFill>
                <a:srgbClr val="000000"/>
              </a:solidFill>
              <a:effectLst/>
              <a:uFillTx/>
              <a:latin typeface="Aptos"/>
            </a:endParaRPr>
          </a:p>
          <a:p>
            <a:pPr marL="228600" indent="-228600">
              <a:lnSpc>
                <a:spcPct val="8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800" b="0" u="none" strike="noStrike">
              <a:solidFill>
                <a:srgbClr val="000000"/>
              </a:solidFill>
              <a:effectLst/>
              <a:uFillTx/>
              <a:latin typeface="Aptos"/>
            </a:endParaRPr>
          </a:p>
          <a:p>
            <a:pPr marL="228600" indent="-228600">
              <a:lnSpc>
                <a:spcPct val="8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800" b="0" u="none" strike="noStrike">
              <a:solidFill>
                <a:srgbClr val="000000"/>
              </a:solidFill>
              <a:effectLst/>
              <a:uFillTx/>
              <a:latin typeface="Aptos"/>
            </a:endParaRPr>
          </a:p>
          <a:p>
            <a:pPr marL="228600" indent="-228600">
              <a:lnSpc>
                <a:spcPct val="8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800" b="0" u="none" strike="noStrike">
              <a:solidFill>
                <a:srgbClr val="000000"/>
              </a:solidFill>
              <a:effectLst/>
              <a:uFillTx/>
              <a:latin typeface="Aptos"/>
            </a:endParaRPr>
          </a:p>
          <a:p>
            <a:pPr marL="228600" indent="-228600">
              <a:lnSpc>
                <a:spcPct val="8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800" b="0" u="none" strike="noStrike">
              <a:solidFill>
                <a:srgbClr val="000000"/>
              </a:solidFill>
              <a:effectLst/>
              <a:uFillTx/>
              <a:latin typeface="Aptos"/>
            </a:endParaRPr>
          </a:p>
        </p:txBody>
      </p:sp>
      <p:sp>
        <p:nvSpPr>
          <p:cNvPr id="35" name="Slide Number Placeholder 6"/>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3905BDF6-8F9C-40DB-8B96-DBCB5A91EDEF}" type="slidenum">
              <a:rPr lang="en-GB" sz="1200" b="0" u="none" strike="noStrike">
                <a:solidFill>
                  <a:srgbClr val="000000"/>
                </a:solidFill>
                <a:effectLst/>
                <a:uFillTx/>
                <a:latin typeface="Calibri"/>
              </a:rPr>
              <a:t>3</a:t>
            </a:fld>
            <a:endParaRPr lang="en-US" sz="1200" b="0" u="none" strike="noStrike">
              <a:solidFill>
                <a:srgbClr val="000000"/>
              </a:solidFill>
              <a:effectLst/>
              <a:uFillTx/>
              <a:latin typeface="Apto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0C1593-1288-1D64-F1FE-CE203064B285}"/>
              </a:ext>
            </a:extLst>
          </p:cNvPr>
          <p:cNvSpPr>
            <a:spLocks noGrp="1"/>
          </p:cNvSpPr>
          <p:nvPr>
            <p:ph type="title"/>
          </p:nvPr>
        </p:nvSpPr>
        <p:spPr>
          <a:xfrm>
            <a:off x="515125" y="1153572"/>
            <a:ext cx="2400300" cy="4461163"/>
          </a:xfrm>
        </p:spPr>
        <p:txBody>
          <a:bodyPr vert="horz" lIns="91440" tIns="45720" rIns="91440" bIns="45720" rtlCol="0" anchor="ctr">
            <a:normAutofit/>
          </a:bodyPr>
          <a:lstStyle/>
          <a:p>
            <a:r>
              <a:rPr lang="en-US" sz="2800" kern="1200">
                <a:solidFill>
                  <a:srgbClr val="FFFFFF"/>
                </a:solidFill>
                <a:latin typeface="+mj-lt"/>
                <a:ea typeface="+mj-ea"/>
                <a:cs typeface="+mj-cs"/>
              </a:rPr>
              <a:t>Shareholders and Directors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017C8267-6D86-C523-0233-8C3DA2469A6F}"/>
              </a:ext>
            </a:extLst>
          </p:cNvPr>
          <p:cNvSpPr>
            <a:spLocks noGrp="1"/>
          </p:cNvSpPr>
          <p:nvPr>
            <p:ph type="body"/>
          </p:nvPr>
        </p:nvSpPr>
        <p:spPr>
          <a:xfrm>
            <a:off x="3335481" y="591344"/>
            <a:ext cx="5179868" cy="5585619"/>
          </a:xfrm>
        </p:spPr>
        <p:txBody>
          <a:bodyPr vert="horz" lIns="91440" tIns="45720" rIns="91440" bIns="45720" rtlCol="0" anchor="ctr">
            <a:normAutofit/>
          </a:bodyPr>
          <a:lstStyle/>
          <a:p>
            <a:pPr indent="-228600">
              <a:spcAft>
                <a:spcPts val="600"/>
              </a:spcAft>
              <a:buFont typeface="Arial" panose="020B0604020202020204" pitchFamily="34" charset="0"/>
              <a:buChar char="•"/>
            </a:pPr>
            <a:r>
              <a:rPr lang="en-US" sz="1400">
                <a:latin typeface="+mn-lt"/>
                <a:ea typeface="+mn-ea"/>
                <a:cs typeface="+mn-cs"/>
              </a:rPr>
              <a:t>The fundamental distinction between </a:t>
            </a:r>
            <a:r>
              <a:rPr lang="en-US" sz="1400" b="1">
                <a:latin typeface="+mn-lt"/>
                <a:ea typeface="+mn-ea"/>
                <a:cs typeface="+mn-cs"/>
              </a:rPr>
              <a:t>shareholders</a:t>
            </a:r>
            <a:r>
              <a:rPr lang="en-US" sz="1400">
                <a:latin typeface="+mn-lt"/>
                <a:ea typeface="+mn-ea"/>
                <a:cs typeface="+mn-cs"/>
              </a:rPr>
              <a:t> and </a:t>
            </a:r>
            <a:r>
              <a:rPr lang="en-US" sz="1400" b="1">
                <a:latin typeface="+mn-lt"/>
                <a:ea typeface="+mn-ea"/>
                <a:cs typeface="+mn-cs"/>
              </a:rPr>
              <a:t>directors</a:t>
            </a:r>
            <a:r>
              <a:rPr lang="en-US" sz="1400">
                <a:latin typeface="+mn-lt"/>
                <a:ea typeface="+mn-ea"/>
                <a:cs typeface="+mn-cs"/>
              </a:rPr>
              <a:t> is that </a:t>
            </a:r>
            <a:r>
              <a:rPr lang="en-US" sz="1400" b="1">
                <a:latin typeface="+mn-lt"/>
                <a:ea typeface="+mn-ea"/>
                <a:cs typeface="+mn-cs"/>
              </a:rPr>
              <a:t>shareholders</a:t>
            </a:r>
            <a:r>
              <a:rPr lang="en-US" sz="1400">
                <a:latin typeface="+mn-lt"/>
                <a:ea typeface="+mn-ea"/>
                <a:cs typeface="+mn-cs"/>
              </a:rPr>
              <a:t> </a:t>
            </a:r>
            <a:r>
              <a:rPr lang="en-US" sz="1400" b="1">
                <a:latin typeface="+mn-lt"/>
                <a:ea typeface="+mn-ea"/>
                <a:cs typeface="+mn-cs"/>
              </a:rPr>
              <a:t>own</a:t>
            </a:r>
            <a:r>
              <a:rPr lang="en-US" sz="1400">
                <a:latin typeface="+mn-lt"/>
                <a:ea typeface="+mn-ea"/>
                <a:cs typeface="+mn-cs"/>
              </a:rPr>
              <a:t> the company, while </a:t>
            </a:r>
            <a:r>
              <a:rPr lang="en-US" sz="1400" b="1">
                <a:latin typeface="+mn-lt"/>
                <a:ea typeface="+mn-ea"/>
                <a:cs typeface="+mn-cs"/>
              </a:rPr>
              <a:t>directors</a:t>
            </a:r>
            <a:r>
              <a:rPr lang="en-US" sz="1400">
                <a:latin typeface="+mn-lt"/>
                <a:ea typeface="+mn-ea"/>
                <a:cs typeface="+mn-cs"/>
              </a:rPr>
              <a:t> </a:t>
            </a:r>
            <a:r>
              <a:rPr lang="en-US" sz="1400" b="1">
                <a:latin typeface="+mn-lt"/>
                <a:ea typeface="+mn-ea"/>
                <a:cs typeface="+mn-cs"/>
              </a:rPr>
              <a:t>manage</a:t>
            </a:r>
            <a:r>
              <a:rPr lang="en-US" sz="1400">
                <a:latin typeface="+mn-lt"/>
                <a:ea typeface="+mn-ea"/>
                <a:cs typeface="+mn-cs"/>
              </a:rPr>
              <a:t> it. This separation ensures that the company's day-to-day operations are handled by those with management responsibility, while owners retain ultimate control through key decisions. </a:t>
            </a:r>
          </a:p>
          <a:p>
            <a:pPr indent="-228600">
              <a:spcAft>
                <a:spcPts val="600"/>
              </a:spcAft>
              <a:buFont typeface="Arial" panose="020B0604020202020204" pitchFamily="34" charset="0"/>
              <a:buChar char="•"/>
            </a:pPr>
            <a:r>
              <a:rPr lang="en-US" sz="1400">
                <a:latin typeface="+mn-lt"/>
                <a:ea typeface="+mn-ea"/>
                <a:cs typeface="+mn-cs"/>
              </a:rPr>
              <a:t>The </a:t>
            </a:r>
            <a:r>
              <a:rPr lang="en-US" sz="1400" b="1">
                <a:latin typeface="+mn-lt"/>
                <a:ea typeface="+mn-ea"/>
                <a:cs typeface="+mn-cs"/>
              </a:rPr>
              <a:t>directors</a:t>
            </a:r>
            <a:r>
              <a:rPr lang="en-US" sz="1400">
                <a:latin typeface="+mn-lt"/>
                <a:ea typeface="+mn-ea"/>
                <a:cs typeface="+mn-cs"/>
              </a:rPr>
              <a:t> are responsible for the day-to-day management of the company's business. Their powers are generally derived from the company's articles of association, allowing them to make collective decisions as a board to pursue the company's business objectives. </a:t>
            </a:r>
          </a:p>
          <a:p>
            <a:pPr indent="-228600">
              <a:spcAft>
                <a:spcPts val="600"/>
              </a:spcAft>
              <a:buFont typeface="Arial" panose="020B0604020202020204" pitchFamily="34" charset="0"/>
              <a:buChar char="•"/>
            </a:pPr>
            <a:r>
              <a:rPr lang="en-US" sz="1400">
                <a:latin typeface="+mn-lt"/>
                <a:ea typeface="+mn-ea"/>
                <a:cs typeface="+mn-cs"/>
              </a:rPr>
              <a:t>Conversely, </a:t>
            </a:r>
            <a:r>
              <a:rPr lang="en-US" sz="1400" b="1">
                <a:latin typeface="+mn-lt"/>
                <a:ea typeface="+mn-ea"/>
                <a:cs typeface="+mn-cs"/>
              </a:rPr>
              <a:t>shareholders</a:t>
            </a:r>
            <a:r>
              <a:rPr lang="en-US" sz="1400">
                <a:latin typeface="+mn-lt"/>
                <a:ea typeface="+mn-ea"/>
                <a:cs typeface="+mn-cs"/>
              </a:rPr>
              <a:t> hold a more limited, specific set of powers. While they generally do not involve themselves in daily operations, they retain authority over major constitutional matters, such as altering the articles of association, changing the company name, authorizing significant transactions, and the power to appoint or remove </a:t>
            </a:r>
            <a:r>
              <a:rPr lang="en-US" sz="1400" b="1">
                <a:latin typeface="+mn-lt"/>
                <a:ea typeface="+mn-ea"/>
                <a:cs typeface="+mn-cs"/>
              </a:rPr>
              <a:t>directors</a:t>
            </a:r>
            <a:r>
              <a:rPr lang="en-US" sz="1400">
                <a:latin typeface="+mn-lt"/>
                <a:ea typeface="+mn-ea"/>
                <a:cs typeface="+mn-cs"/>
              </a:rPr>
              <a:t>.</a:t>
            </a:r>
          </a:p>
          <a:p>
            <a:pPr indent="-228600">
              <a:spcAft>
                <a:spcPts val="600"/>
              </a:spcAft>
              <a:buFont typeface="Arial" panose="020B0604020202020204" pitchFamily="34" charset="0"/>
              <a:buChar char="•"/>
            </a:pPr>
            <a:endParaRPr lang="en-US" sz="1400">
              <a:latin typeface="+mn-lt"/>
              <a:ea typeface="+mn-ea"/>
              <a:cs typeface="+mn-cs"/>
            </a:endParaRPr>
          </a:p>
        </p:txBody>
      </p:sp>
    </p:spTree>
    <p:extLst>
      <p:ext uri="{BB962C8B-B14F-4D97-AF65-F5344CB8AC3E}">
        <p14:creationId xmlns:p14="http://schemas.microsoft.com/office/powerpoint/2010/main" val="2963575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89A11-7DFD-626E-500B-6425CC8F658F}"/>
              </a:ext>
            </a:extLst>
          </p:cNvPr>
          <p:cNvSpPr>
            <a:spLocks noGrp="1"/>
          </p:cNvSpPr>
          <p:nvPr>
            <p:ph type="title"/>
          </p:nvPr>
        </p:nvSpPr>
        <p:spPr/>
        <p:txBody>
          <a:bodyPr/>
          <a:lstStyle/>
          <a:p>
            <a:r>
              <a:rPr lang="en-GB" dirty="0"/>
              <a:t>Separation of Powers</a:t>
            </a:r>
          </a:p>
        </p:txBody>
      </p:sp>
      <p:graphicFrame>
        <p:nvGraphicFramePr>
          <p:cNvPr id="4" name="Table 3">
            <a:extLst>
              <a:ext uri="{FF2B5EF4-FFF2-40B4-BE49-F238E27FC236}">
                <a16:creationId xmlns:a16="http://schemas.microsoft.com/office/drawing/2014/main" id="{80469835-059D-DCA0-315F-8225D80D04CE}"/>
              </a:ext>
            </a:extLst>
          </p:cNvPr>
          <p:cNvGraphicFramePr>
            <a:graphicFrameLocks noGrp="1"/>
          </p:cNvGraphicFramePr>
          <p:nvPr>
            <p:extLst>
              <p:ext uri="{D42A27DB-BD31-4B8C-83A1-F6EECF244321}">
                <p14:modId xmlns:p14="http://schemas.microsoft.com/office/powerpoint/2010/main" val="3409555192"/>
              </p:ext>
            </p:extLst>
          </p:nvPr>
        </p:nvGraphicFramePr>
        <p:xfrm>
          <a:off x="628650" y="2877947"/>
          <a:ext cx="7886700" cy="2246694"/>
        </p:xfrm>
        <a:graphic>
          <a:graphicData uri="http://schemas.openxmlformats.org/drawingml/2006/table">
            <a:tbl>
              <a:tblPr>
                <a:tableStyleId>{5C22544A-7EE6-4342-B048-85BDC9FD1C3A}</a:tableStyleId>
              </a:tblPr>
              <a:tblGrid>
                <a:gridCol w="3943350">
                  <a:extLst>
                    <a:ext uri="{9D8B030D-6E8A-4147-A177-3AD203B41FA5}">
                      <a16:colId xmlns:a16="http://schemas.microsoft.com/office/drawing/2014/main" val="1204631931"/>
                    </a:ext>
                  </a:extLst>
                </a:gridCol>
                <a:gridCol w="3943350">
                  <a:extLst>
                    <a:ext uri="{9D8B030D-6E8A-4147-A177-3AD203B41FA5}">
                      <a16:colId xmlns:a16="http://schemas.microsoft.com/office/drawing/2014/main" val="1806950153"/>
                    </a:ext>
                  </a:extLst>
                </a:gridCol>
              </a:tblGrid>
              <a:tr h="0">
                <a:tc>
                  <a:txBody>
                    <a:bodyPr/>
                    <a:lstStyle/>
                    <a:p>
                      <a:pPr fontAlgn="t">
                        <a:lnSpc>
                          <a:spcPct val="119048"/>
                        </a:lnSpc>
                        <a:buNone/>
                      </a:pPr>
                      <a:endParaRPr lang="en-GB" sz="1050" b="1" i="0" dirty="0">
                        <a:effectLst/>
                        <a:latin typeface="Segoe UI" panose="020B0502040204020203" pitchFamily="34" charset="0"/>
                      </a:endParaRPr>
                    </a:p>
                  </a:txBody>
                  <a:tcPr/>
                </a:tc>
                <a:tc>
                  <a:txBody>
                    <a:bodyPr/>
                    <a:lstStyle/>
                    <a:p>
                      <a:endParaRPr lang="en-GB"/>
                    </a:p>
                  </a:txBody>
                  <a:tcPr/>
                </a:tc>
                <a:extLst>
                  <a:ext uri="{0D108BD9-81ED-4DB2-BD59-A6C34878D82A}">
                    <a16:rowId xmlns:a16="http://schemas.microsoft.com/office/drawing/2014/main" val="3525257808"/>
                  </a:ext>
                </a:extLst>
              </a:tr>
              <a:tr h="0">
                <a:tc>
                  <a:txBody>
                    <a:bodyPr/>
                    <a:lstStyle/>
                    <a:p>
                      <a:pPr>
                        <a:buNone/>
                      </a:pPr>
                      <a:r>
                        <a:rPr lang="en-GB" b="1" dirty="0">
                          <a:effectLst/>
                        </a:rPr>
                        <a:t>Shareholders</a:t>
                      </a:r>
                    </a:p>
                  </a:txBody>
                  <a:tcPr anchor="ctr"/>
                </a:tc>
                <a:tc>
                  <a:txBody>
                    <a:bodyPr/>
                    <a:lstStyle/>
                    <a:p>
                      <a:pPr>
                        <a:buNone/>
                      </a:pPr>
                      <a:r>
                        <a:rPr lang="en-GB" b="1" dirty="0">
                          <a:effectLst/>
                        </a:rPr>
                        <a:t>Directors</a:t>
                      </a:r>
                    </a:p>
                  </a:txBody>
                  <a:tcPr anchor="ctr"/>
                </a:tc>
                <a:extLst>
                  <a:ext uri="{0D108BD9-81ED-4DB2-BD59-A6C34878D82A}">
                    <a16:rowId xmlns:a16="http://schemas.microsoft.com/office/drawing/2014/main" val="3584730978"/>
                  </a:ext>
                </a:extLst>
              </a:tr>
              <a:tr h="0">
                <a:tc>
                  <a:txBody>
                    <a:bodyPr/>
                    <a:lstStyle/>
                    <a:p>
                      <a:pPr>
                        <a:buNone/>
                      </a:pPr>
                      <a:r>
                        <a:rPr lang="en-GB">
                          <a:effectLst/>
                        </a:rPr>
                        <a:t>Owners</a:t>
                      </a:r>
                    </a:p>
                  </a:txBody>
                  <a:tcPr anchor="ctr"/>
                </a:tc>
                <a:tc>
                  <a:txBody>
                    <a:bodyPr/>
                    <a:lstStyle/>
                    <a:p>
                      <a:pPr>
                        <a:buNone/>
                      </a:pPr>
                      <a:r>
                        <a:rPr lang="en-GB">
                          <a:effectLst/>
                        </a:rPr>
                        <a:t>Managers</a:t>
                      </a:r>
                    </a:p>
                  </a:txBody>
                  <a:tcPr anchor="ctr"/>
                </a:tc>
                <a:extLst>
                  <a:ext uri="{0D108BD9-81ED-4DB2-BD59-A6C34878D82A}">
                    <a16:rowId xmlns:a16="http://schemas.microsoft.com/office/drawing/2014/main" val="4179393685"/>
                  </a:ext>
                </a:extLst>
              </a:tr>
              <a:tr h="0">
                <a:tc>
                  <a:txBody>
                    <a:bodyPr/>
                    <a:lstStyle/>
                    <a:p>
                      <a:pPr>
                        <a:buNone/>
                      </a:pPr>
                      <a:r>
                        <a:rPr lang="en-GB">
                          <a:effectLst/>
                        </a:rPr>
                        <a:t>Vote on major decisions</a:t>
                      </a:r>
                    </a:p>
                  </a:txBody>
                  <a:tcPr anchor="ctr"/>
                </a:tc>
                <a:tc>
                  <a:txBody>
                    <a:bodyPr/>
                    <a:lstStyle/>
                    <a:p>
                      <a:pPr>
                        <a:buNone/>
                      </a:pPr>
                      <a:r>
                        <a:rPr lang="en-GB">
                          <a:effectLst/>
                        </a:rPr>
                        <a:t>Run day-to-day business</a:t>
                      </a:r>
                    </a:p>
                  </a:txBody>
                  <a:tcPr anchor="ctr"/>
                </a:tc>
                <a:extLst>
                  <a:ext uri="{0D108BD9-81ED-4DB2-BD59-A6C34878D82A}">
                    <a16:rowId xmlns:a16="http://schemas.microsoft.com/office/drawing/2014/main" val="1722830215"/>
                  </a:ext>
                </a:extLst>
              </a:tr>
              <a:tr h="0">
                <a:tc>
                  <a:txBody>
                    <a:bodyPr/>
                    <a:lstStyle/>
                    <a:p>
                      <a:pPr>
                        <a:buNone/>
                      </a:pPr>
                      <a:r>
                        <a:rPr lang="en-GB">
                          <a:effectLst/>
                        </a:rPr>
                        <a:t>Appoint/remove directors</a:t>
                      </a:r>
                    </a:p>
                  </a:txBody>
                  <a:tcPr anchor="ctr"/>
                </a:tc>
                <a:tc>
                  <a:txBody>
                    <a:bodyPr/>
                    <a:lstStyle/>
                    <a:p>
                      <a:pPr>
                        <a:buNone/>
                      </a:pPr>
                      <a:r>
                        <a:rPr lang="en-GB">
                          <a:effectLst/>
                        </a:rPr>
                        <a:t>Exercise management powers</a:t>
                      </a:r>
                    </a:p>
                  </a:txBody>
                  <a:tcPr anchor="ctr"/>
                </a:tc>
                <a:extLst>
                  <a:ext uri="{0D108BD9-81ED-4DB2-BD59-A6C34878D82A}">
                    <a16:rowId xmlns:a16="http://schemas.microsoft.com/office/drawing/2014/main" val="3276700784"/>
                  </a:ext>
                </a:extLst>
              </a:tr>
              <a:tr h="0">
                <a:tc>
                  <a:txBody>
                    <a:bodyPr/>
                    <a:lstStyle/>
                    <a:p>
                      <a:pPr>
                        <a:buNone/>
                      </a:pPr>
                      <a:r>
                        <a:rPr lang="en-GB">
                          <a:effectLst/>
                        </a:rPr>
                        <a:t>Receive dividends</a:t>
                      </a:r>
                    </a:p>
                  </a:txBody>
                  <a:tcPr anchor="ctr"/>
                </a:tc>
                <a:tc>
                  <a:txBody>
                    <a:bodyPr/>
                    <a:lstStyle/>
                    <a:p>
                      <a:pPr fontAlgn="t">
                        <a:lnSpc>
                          <a:spcPct val="119048"/>
                        </a:lnSpc>
                        <a:buNone/>
                      </a:pPr>
                      <a:r>
                        <a:rPr lang="en-GB" dirty="0">
                          <a:effectLst/>
                        </a:rPr>
                        <a:t>Owe statutory duties</a:t>
                      </a:r>
                      <a:endParaRPr lang="en-GB" sz="1050" b="0" i="0" dirty="0">
                        <a:effectLst/>
                        <a:latin typeface="Segoe UI" panose="020B0502040204020203" pitchFamily="34" charset="0"/>
                      </a:endParaRPr>
                    </a:p>
                  </a:txBody>
                  <a:tcPr anchor="ctr"/>
                </a:tc>
                <a:extLst>
                  <a:ext uri="{0D108BD9-81ED-4DB2-BD59-A6C34878D82A}">
                    <a16:rowId xmlns:a16="http://schemas.microsoft.com/office/drawing/2014/main" val="765455224"/>
                  </a:ext>
                </a:extLst>
              </a:tr>
            </a:tbl>
          </a:graphicData>
        </a:graphic>
      </p:graphicFrame>
    </p:spTree>
    <p:extLst>
      <p:ext uri="{BB962C8B-B14F-4D97-AF65-F5344CB8AC3E}">
        <p14:creationId xmlns:p14="http://schemas.microsoft.com/office/powerpoint/2010/main" val="3954351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Domino effect white cutouts and one blue cutout">
            <a:extLst>
              <a:ext uri="{FF2B5EF4-FFF2-40B4-BE49-F238E27FC236}">
                <a16:creationId xmlns:a16="http://schemas.microsoft.com/office/drawing/2014/main" id="{41359F7F-60EF-3BC4-4A6D-265143CFCEE5}"/>
              </a:ext>
            </a:extLst>
          </p:cNvPr>
          <p:cNvPicPr>
            <a:picLocks noChangeAspect="1"/>
          </p:cNvPicPr>
          <p:nvPr/>
        </p:nvPicPr>
        <p:blipFill>
          <a:blip r:embed="rId2">
            <a:duotone>
              <a:schemeClr val="bg2">
                <a:shade val="45000"/>
                <a:satMod val="135000"/>
              </a:schemeClr>
              <a:prstClr val="white"/>
            </a:duotone>
          </a:blip>
          <a:srcRect l="11000" r="-1" b="-1"/>
          <a:stretch>
            <a:fillRect/>
          </a:stretch>
        </p:blipFill>
        <p:spPr>
          <a:xfrm>
            <a:off x="20" y="10"/>
            <a:ext cx="9143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27D093-0ACF-C2B5-1BA8-2A04832C7020}"/>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a:t>Decision making by directors</a:t>
            </a:r>
          </a:p>
        </p:txBody>
      </p:sp>
      <p:sp>
        <p:nvSpPr>
          <p:cNvPr id="3" name="Text Placeholder 2">
            <a:extLst>
              <a:ext uri="{FF2B5EF4-FFF2-40B4-BE49-F238E27FC236}">
                <a16:creationId xmlns:a16="http://schemas.microsoft.com/office/drawing/2014/main" id="{BE74907A-992C-EAB6-3C7F-309F8E448E70}"/>
              </a:ext>
            </a:extLst>
          </p:cNvPr>
          <p:cNvSpPr>
            <a:spLocks noGrp="1"/>
          </p:cNvSpPr>
          <p:nvPr>
            <p:ph type="body"/>
          </p:nvPr>
        </p:nvSpPr>
        <p:spPr>
          <a:xfrm>
            <a:off x="628650" y="1825625"/>
            <a:ext cx="7886700" cy="4351338"/>
          </a:xfrm>
        </p:spPr>
        <p:txBody>
          <a:bodyPr vert="horz" lIns="91440" tIns="45720" rIns="91440" bIns="45720" rtlCol="0">
            <a:normAutofit/>
          </a:bodyPr>
          <a:lstStyle/>
          <a:p>
            <a:pPr indent="-228600">
              <a:spcAft>
                <a:spcPts val="600"/>
              </a:spcAft>
              <a:buFont typeface="Arial" panose="020B0604020202020204" pitchFamily="34" charset="0"/>
              <a:buChar char="•"/>
            </a:pPr>
            <a:r>
              <a:rPr lang="en-US" sz="1400" dirty="0">
                <a:latin typeface="+mn-lt"/>
                <a:ea typeface="+mn-ea"/>
                <a:cs typeface="+mn-cs"/>
              </a:rPr>
              <a:t>Directors are required to take decisions collectively, acting as a board. These decisions are typically made by passing resolutions at a board meeting, although they can also act through unanimous written decisions.</a:t>
            </a:r>
          </a:p>
          <a:p>
            <a:pPr indent="-228600">
              <a:spcAft>
                <a:spcPts val="600"/>
              </a:spcAft>
              <a:buFont typeface="Arial" panose="020B0604020202020204" pitchFamily="34" charset="0"/>
              <a:buChar char="•"/>
            </a:pPr>
            <a:r>
              <a:rPr lang="en-US" sz="1400" dirty="0">
                <a:latin typeface="+mn-lt"/>
                <a:ea typeface="+mn-ea"/>
                <a:cs typeface="+mn-cs"/>
              </a:rPr>
              <a:t>Key aspects of the board's decision-making process include:</a:t>
            </a:r>
          </a:p>
          <a:p>
            <a:pPr indent="-228600">
              <a:spcAft>
                <a:spcPts val="600"/>
              </a:spcAft>
              <a:buFont typeface="Arial" panose="020B0604020202020204" pitchFamily="34" charset="0"/>
              <a:buChar char="•"/>
            </a:pPr>
            <a:r>
              <a:rPr lang="en-US" sz="1400" b="1" dirty="0">
                <a:latin typeface="+mn-lt"/>
                <a:ea typeface="+mn-ea"/>
                <a:cs typeface="+mn-cs"/>
              </a:rPr>
              <a:t>Calling the meeting: </a:t>
            </a:r>
            <a:r>
              <a:rPr lang="en-US" sz="1400" dirty="0">
                <a:latin typeface="+mn-lt"/>
                <a:ea typeface="+mn-ea"/>
                <a:cs typeface="+mn-cs"/>
              </a:rPr>
              <a:t>Any director can call a board meeting by giving reasonable notice to the others. </a:t>
            </a:r>
          </a:p>
          <a:p>
            <a:pPr indent="-228600">
              <a:spcAft>
                <a:spcPts val="600"/>
              </a:spcAft>
              <a:buFont typeface="Arial" panose="020B0604020202020204" pitchFamily="34" charset="0"/>
              <a:buChar char="•"/>
            </a:pPr>
            <a:r>
              <a:rPr lang="en-US" sz="1400" b="1" dirty="0">
                <a:latin typeface="+mn-lt"/>
                <a:ea typeface="+mn-ea"/>
                <a:cs typeface="+mn-cs"/>
              </a:rPr>
              <a:t>Quorum: </a:t>
            </a:r>
            <a:r>
              <a:rPr lang="en-US" sz="1400" dirty="0">
                <a:latin typeface="+mn-lt"/>
                <a:ea typeface="+mn-ea"/>
                <a:cs typeface="+mn-cs"/>
              </a:rPr>
              <a:t>A meeting cannot vote unless a minimum number of directors, called a quorum, is present. This is usually two directors, unless they decide otherwise. </a:t>
            </a:r>
          </a:p>
          <a:p>
            <a:pPr indent="-228600">
              <a:spcAft>
                <a:spcPts val="600"/>
              </a:spcAft>
              <a:buFont typeface="Arial" panose="020B0604020202020204" pitchFamily="34" charset="0"/>
              <a:buChar char="•"/>
            </a:pPr>
            <a:r>
              <a:rPr lang="en-US" sz="1400" b="1" dirty="0">
                <a:latin typeface="+mn-lt"/>
                <a:ea typeface="+mn-ea"/>
                <a:cs typeface="+mn-cs"/>
              </a:rPr>
              <a:t>Voting: </a:t>
            </a:r>
            <a:r>
              <a:rPr lang="en-US" sz="1400" dirty="0">
                <a:latin typeface="+mn-lt"/>
                <a:ea typeface="+mn-ea"/>
                <a:cs typeface="+mn-cs"/>
              </a:rPr>
              <a:t>Decisions are taken by a simple majority vote. If votes are equal, the resolution fails unless the chair has a casting vote, which allows them to pass a tied resolution. </a:t>
            </a:r>
          </a:p>
          <a:p>
            <a:pPr indent="-228600">
              <a:spcAft>
                <a:spcPts val="600"/>
              </a:spcAft>
              <a:buFont typeface="Arial" panose="020B0604020202020204" pitchFamily="34" charset="0"/>
              <a:buChar char="•"/>
            </a:pPr>
            <a:r>
              <a:rPr lang="en-US" sz="1400" b="1" dirty="0">
                <a:latin typeface="+mn-lt"/>
                <a:ea typeface="+mn-ea"/>
                <a:cs typeface="+mn-cs"/>
              </a:rPr>
              <a:t>Conflicts of interest</a:t>
            </a:r>
            <a:r>
              <a:rPr lang="en-US" sz="1400" dirty="0">
                <a:latin typeface="+mn-lt"/>
                <a:ea typeface="+mn-ea"/>
                <a:cs typeface="+mn-cs"/>
              </a:rPr>
              <a:t>: A director with a personal interest in a proposed decision generally cannot be counted in the quorum or vote on that decision, though there are specific exceptions. </a:t>
            </a:r>
          </a:p>
          <a:p>
            <a:pPr indent="-228600">
              <a:spcAft>
                <a:spcPts val="600"/>
              </a:spcAft>
              <a:buFont typeface="Arial" panose="020B0604020202020204" pitchFamily="34" charset="0"/>
              <a:buChar char="•"/>
            </a:pPr>
            <a:r>
              <a:rPr lang="en-US" sz="1400" b="1" dirty="0">
                <a:latin typeface="+mn-lt"/>
                <a:ea typeface="+mn-ea"/>
                <a:cs typeface="+mn-cs"/>
              </a:rPr>
              <a:t>Remote participation: </a:t>
            </a:r>
            <a:r>
              <a:rPr lang="en-US" sz="1400" dirty="0">
                <a:latin typeface="+mn-lt"/>
                <a:ea typeface="+mn-ea"/>
                <a:cs typeface="+mn-cs"/>
              </a:rPr>
              <a:t>Directors can participate in board meetings remotely, such as by telephone or video conference, if this is specified in the notice.</a:t>
            </a:r>
          </a:p>
          <a:p>
            <a:pPr indent="-228600">
              <a:spcAft>
                <a:spcPts val="600"/>
              </a:spcAft>
              <a:buFont typeface="Arial" panose="020B0604020202020204" pitchFamily="34" charset="0"/>
              <a:buChar char="•"/>
            </a:pPr>
            <a:endParaRPr lang="en-US" sz="1400" dirty="0">
              <a:latin typeface="+mn-lt"/>
              <a:ea typeface="+mn-ea"/>
              <a:cs typeface="+mn-cs"/>
            </a:endParaRPr>
          </a:p>
        </p:txBody>
      </p:sp>
    </p:spTree>
    <p:extLst>
      <p:ext uri="{BB962C8B-B14F-4D97-AF65-F5344CB8AC3E}">
        <p14:creationId xmlns:p14="http://schemas.microsoft.com/office/powerpoint/2010/main" val="1860343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21439CA-4185-AD3F-AAAB-36D92EAC4D1F}"/>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sz="4100" kern="1200">
                <a:solidFill>
                  <a:schemeClr val="tx1"/>
                </a:solidFill>
                <a:latin typeface="+mj-lt"/>
                <a:ea typeface="+mj-ea"/>
                <a:cs typeface="+mj-cs"/>
              </a:rPr>
              <a:t>Directors’ power of management</a:t>
            </a:r>
            <a:br>
              <a:rPr lang="en-US" sz="4100" kern="1200">
                <a:solidFill>
                  <a:schemeClr val="tx1"/>
                </a:solidFill>
                <a:latin typeface="+mj-lt"/>
                <a:ea typeface="+mj-ea"/>
                <a:cs typeface="+mj-cs"/>
              </a:rPr>
            </a:br>
            <a:endParaRPr lang="en-US" sz="4100" kern="1200">
              <a:solidFill>
                <a:schemeClr val="tx1"/>
              </a:solidFill>
              <a:latin typeface="+mj-lt"/>
              <a:ea typeface="+mj-ea"/>
              <a:cs typeface="+mj-cs"/>
            </a:endParaRP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89823004-3A84-7078-2548-9D3B90465864}"/>
              </a:ext>
            </a:extLst>
          </p:cNvPr>
          <p:cNvSpPr>
            <a:spLocks noGrp="1"/>
          </p:cNvSpPr>
          <p:nvPr>
            <p:ph type="body"/>
          </p:nvPr>
        </p:nvSpPr>
        <p:spPr>
          <a:xfrm>
            <a:off x="628650" y="1825625"/>
            <a:ext cx="7886700" cy="4351338"/>
          </a:xfrm>
        </p:spPr>
        <p:txBody>
          <a:bodyPr vert="horz" lIns="91440" tIns="45720" rIns="91440" bIns="45720" rtlCol="0">
            <a:normAutofit lnSpcReduction="10000"/>
          </a:bodyPr>
          <a:lstStyle/>
          <a:p>
            <a:pPr indent="-228600">
              <a:spcAft>
                <a:spcPts val="600"/>
              </a:spcAft>
              <a:buFont typeface="Arial" panose="020B0604020202020204" pitchFamily="34" charset="0"/>
              <a:buChar char="•"/>
            </a:pPr>
            <a:r>
              <a:rPr lang="en-US" sz="1800">
                <a:latin typeface="+mn-lt"/>
                <a:ea typeface="+mn-ea"/>
                <a:cs typeface="+mn-cs"/>
              </a:rPr>
              <a:t>The directors’ power of management is contained in the articles. MA3 says:</a:t>
            </a:r>
          </a:p>
          <a:p>
            <a:pPr indent="-228600">
              <a:spcAft>
                <a:spcPts val="600"/>
              </a:spcAft>
              <a:buFont typeface="Arial" panose="020B0604020202020204" pitchFamily="34" charset="0"/>
              <a:buChar char="•"/>
            </a:pPr>
            <a:endParaRPr lang="en-US" sz="1800">
              <a:latin typeface="+mn-lt"/>
              <a:ea typeface="+mn-ea"/>
              <a:cs typeface="+mn-cs"/>
            </a:endParaRPr>
          </a:p>
          <a:p>
            <a:pPr indent="-228600">
              <a:spcAft>
                <a:spcPts val="600"/>
              </a:spcAft>
              <a:buFont typeface="Arial" panose="020B0604020202020204" pitchFamily="34" charset="0"/>
              <a:buChar char="•"/>
            </a:pPr>
            <a:r>
              <a:rPr lang="en-US" sz="1800">
                <a:latin typeface="+mn-lt"/>
                <a:ea typeface="+mn-ea"/>
                <a:cs typeface="+mn-cs"/>
              </a:rPr>
              <a:t>Subject to the articles, the directors are responsible for the management of the company’s business, for which purpose they may exercise all the powers of the company.</a:t>
            </a:r>
          </a:p>
          <a:p>
            <a:pPr indent="-228600">
              <a:spcAft>
                <a:spcPts val="600"/>
              </a:spcAft>
              <a:buFont typeface="Arial" panose="020B0604020202020204" pitchFamily="34" charset="0"/>
              <a:buChar char="•"/>
            </a:pPr>
            <a:endParaRPr lang="en-US" sz="1800">
              <a:latin typeface="+mn-lt"/>
              <a:ea typeface="+mn-ea"/>
              <a:cs typeface="+mn-cs"/>
            </a:endParaRPr>
          </a:p>
          <a:p>
            <a:pPr indent="-228600">
              <a:spcAft>
                <a:spcPts val="600"/>
              </a:spcAft>
              <a:buFont typeface="Arial" panose="020B0604020202020204" pitchFamily="34" charset="0"/>
              <a:buChar char="•"/>
            </a:pPr>
            <a:r>
              <a:rPr lang="en-US" sz="1800">
                <a:latin typeface="+mn-lt"/>
                <a:ea typeface="+mn-ea"/>
                <a:cs typeface="+mn-cs"/>
              </a:rPr>
              <a:t>Most companies’ articles contain a provision similar to MA3, although some companies will include restrictions on the directors’ power to enter into certain transactions. It is long-established that a provision such as MA3 has the effect of excluding the shareholders from the company’s management. MA4 does allow the shareholders to require the directors to take, or not take, a specified action, but such articles tend to be construed restrictively.</a:t>
            </a:r>
          </a:p>
        </p:txBody>
      </p:sp>
    </p:spTree>
    <p:extLst>
      <p:ext uri="{BB962C8B-B14F-4D97-AF65-F5344CB8AC3E}">
        <p14:creationId xmlns:p14="http://schemas.microsoft.com/office/powerpoint/2010/main" val="1278358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Blue arrows pointing at a red button">
            <a:extLst>
              <a:ext uri="{FF2B5EF4-FFF2-40B4-BE49-F238E27FC236}">
                <a16:creationId xmlns:a16="http://schemas.microsoft.com/office/drawing/2014/main" id="{C94C6EA6-5870-1E09-573F-270EFF4198F4}"/>
              </a:ext>
            </a:extLst>
          </p:cNvPr>
          <p:cNvPicPr>
            <a:picLocks noChangeAspect="1"/>
          </p:cNvPicPr>
          <p:nvPr/>
        </p:nvPicPr>
        <p:blipFill>
          <a:blip r:embed="rId2">
            <a:duotone>
              <a:schemeClr val="bg2">
                <a:shade val="45000"/>
                <a:satMod val="135000"/>
              </a:schemeClr>
              <a:prstClr val="white"/>
            </a:duotone>
          </a:blip>
          <a:srcRect r="10999" b="-1"/>
          <a:stretch>
            <a:fillRect/>
          </a:stretch>
        </p:blipFill>
        <p:spPr>
          <a:xfrm>
            <a:off x="20" y="10"/>
            <a:ext cx="9143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D8721E-13F1-973F-72DA-F434D4229CA4}"/>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a:t>Shareholder powers</a:t>
            </a:r>
          </a:p>
        </p:txBody>
      </p:sp>
      <p:sp>
        <p:nvSpPr>
          <p:cNvPr id="3" name="Text Placeholder 2">
            <a:extLst>
              <a:ext uri="{FF2B5EF4-FFF2-40B4-BE49-F238E27FC236}">
                <a16:creationId xmlns:a16="http://schemas.microsoft.com/office/drawing/2014/main" id="{DE1A663E-7264-EE12-44B6-973470C17B26}"/>
              </a:ext>
            </a:extLst>
          </p:cNvPr>
          <p:cNvSpPr>
            <a:spLocks noGrp="1"/>
          </p:cNvSpPr>
          <p:nvPr>
            <p:ph type="body"/>
          </p:nvPr>
        </p:nvSpPr>
        <p:spPr>
          <a:xfrm>
            <a:off x="628650" y="1825625"/>
            <a:ext cx="7886700" cy="4351338"/>
          </a:xfrm>
        </p:spPr>
        <p:txBody>
          <a:bodyPr vert="horz" lIns="91440" tIns="45720" rIns="91440" bIns="45720" rtlCol="0">
            <a:normAutofit/>
          </a:bodyPr>
          <a:lstStyle/>
          <a:p>
            <a:pPr indent="-228600">
              <a:spcAft>
                <a:spcPts val="600"/>
              </a:spcAft>
              <a:buFont typeface="Arial" panose="020B0604020202020204" pitchFamily="34" charset="0"/>
              <a:buChar char="•"/>
            </a:pPr>
            <a:r>
              <a:rPr lang="en-US" sz="1400">
                <a:latin typeface="+mn-lt"/>
                <a:ea typeface="+mn-ea"/>
                <a:cs typeface="+mn-cs"/>
              </a:rPr>
              <a:t>Shareholders generally only have the power to act when specifically provided for by the Companies Act 2006 or the company's articles of association. </a:t>
            </a:r>
          </a:p>
          <a:p>
            <a:pPr indent="-228600">
              <a:spcAft>
                <a:spcPts val="600"/>
              </a:spcAft>
              <a:buFont typeface="Arial" panose="020B0604020202020204" pitchFamily="34" charset="0"/>
              <a:buChar char="•"/>
            </a:pPr>
            <a:r>
              <a:rPr lang="en-US" sz="1400">
                <a:latin typeface="+mn-lt"/>
                <a:ea typeface="+mn-ea"/>
                <a:cs typeface="+mn-cs"/>
              </a:rPr>
              <a:t>Their powers are generally grouped into three main categories: Constitutional decisions: These are matters typically reserved for shareholders, such as altering the company’s articles of association or changing its name. </a:t>
            </a:r>
          </a:p>
          <a:p>
            <a:pPr indent="-228600">
              <a:spcAft>
                <a:spcPts val="600"/>
              </a:spcAft>
              <a:buFont typeface="Arial" panose="020B0604020202020204" pitchFamily="34" charset="0"/>
              <a:buChar char="•"/>
            </a:pPr>
            <a:r>
              <a:rPr lang="en-US" sz="1400">
                <a:latin typeface="+mn-lt"/>
                <a:ea typeface="+mn-ea"/>
                <a:cs typeface="+mn-cs"/>
              </a:rPr>
              <a:t>Decisions requiring shareholder approval: In certain cases, the Companies Act 2006 requires directors to obtain shareholder authorization before proceeding with specific actions. Examples include substantial property transactions with a director (s190), loans to a director (s197), or issuing new shares (s551). </a:t>
            </a:r>
          </a:p>
          <a:p>
            <a:pPr indent="-228600">
              <a:spcAft>
                <a:spcPts val="600"/>
              </a:spcAft>
              <a:buFont typeface="Arial" panose="020B0604020202020204" pitchFamily="34" charset="0"/>
              <a:buChar char="•"/>
            </a:pPr>
            <a:r>
              <a:rPr lang="en-US" sz="1400">
                <a:latin typeface="+mn-lt"/>
                <a:ea typeface="+mn-ea"/>
                <a:cs typeface="+mn-cs"/>
              </a:rPr>
              <a:t>Decisions belonging to shareholders: These include powers that can or must be exercised by shareholders, most notably the power to remove a director under s168 and the power to declare a dividend. While shareholders have limited day-to-day management power, they can use their ability to remove directors (s168) as leverage to influence company direction and hold directors accountable.</a:t>
            </a:r>
          </a:p>
          <a:p>
            <a:pPr indent="-228600">
              <a:spcAft>
                <a:spcPts val="600"/>
              </a:spcAft>
              <a:buFont typeface="Arial" panose="020B0604020202020204" pitchFamily="34" charset="0"/>
              <a:buChar char="•"/>
            </a:pPr>
            <a:endParaRPr lang="en-US" sz="1400">
              <a:latin typeface="+mn-lt"/>
              <a:ea typeface="+mn-ea"/>
              <a:cs typeface="+mn-cs"/>
            </a:endParaRPr>
          </a:p>
        </p:txBody>
      </p:sp>
    </p:spTree>
    <p:extLst>
      <p:ext uri="{BB962C8B-B14F-4D97-AF65-F5344CB8AC3E}">
        <p14:creationId xmlns:p14="http://schemas.microsoft.com/office/powerpoint/2010/main" val="1932695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4DA766-1C1D-8C36-D838-410EE8851F0B}"/>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sz="4300" kern="1200">
                <a:solidFill>
                  <a:schemeClr val="tx1"/>
                </a:solidFill>
                <a:latin typeface="+mj-lt"/>
                <a:ea typeface="+mj-ea"/>
                <a:cs typeface="+mj-cs"/>
              </a:rPr>
              <a:t>Decision making by Directors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7B4788BB-E2ED-60FC-C0D9-4AC4BB716970}"/>
              </a:ext>
            </a:extLst>
          </p:cNvPr>
          <p:cNvSpPr>
            <a:spLocks noGrp="1"/>
          </p:cNvSpPr>
          <p:nvPr>
            <p:ph type="body"/>
          </p:nvPr>
        </p:nvSpPr>
        <p:spPr>
          <a:xfrm>
            <a:off x="628650" y="1929384"/>
            <a:ext cx="7886700" cy="4251960"/>
          </a:xfrm>
        </p:spPr>
        <p:txBody>
          <a:bodyPr vert="horz" lIns="91440" tIns="45720" rIns="91440" bIns="45720" rtlCol="0">
            <a:normAutofit/>
          </a:bodyPr>
          <a:lstStyle/>
          <a:p>
            <a:pPr indent="-228600">
              <a:spcAft>
                <a:spcPts val="600"/>
              </a:spcAft>
              <a:buFont typeface="Arial" panose="020B0604020202020204" pitchFamily="34" charset="0"/>
              <a:buChar char="•"/>
            </a:pPr>
            <a:r>
              <a:rPr lang="en-US" sz="1900">
                <a:latin typeface="+mn-lt"/>
                <a:ea typeface="+mn-ea"/>
                <a:cs typeface="+mn-cs"/>
              </a:rPr>
              <a:t>MA7 says that the directors must take decisions collectively, in other words together, acting as a board. The directors take decisions by passing resolutions, usually at a board meeting. If there is only one director, MA7 allows that director to take decisions without regard to the usual rules on decision-making by the directors. MA10 allows directors to take part in a board meeting remotely – for example, by telephone or video conference.</a:t>
            </a:r>
          </a:p>
        </p:txBody>
      </p:sp>
    </p:spTree>
    <p:extLst>
      <p:ext uri="{BB962C8B-B14F-4D97-AF65-F5344CB8AC3E}">
        <p14:creationId xmlns:p14="http://schemas.microsoft.com/office/powerpoint/2010/main" val="799406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EDCEB-28D6-8F69-E6E0-3288CF5DF42D}"/>
              </a:ext>
            </a:extLst>
          </p:cNvPr>
          <p:cNvSpPr>
            <a:spLocks noGrp="1"/>
          </p:cNvSpPr>
          <p:nvPr>
            <p:ph type="title"/>
          </p:nvPr>
        </p:nvSpPr>
        <p:spPr/>
        <p:txBody>
          <a:bodyPr/>
          <a:lstStyle/>
          <a:p>
            <a:r>
              <a:rPr lang="en-GB" dirty="0"/>
              <a:t>Calling the board meeting</a:t>
            </a:r>
          </a:p>
        </p:txBody>
      </p:sp>
      <p:sp>
        <p:nvSpPr>
          <p:cNvPr id="3" name="Text Placeholder 2">
            <a:extLst>
              <a:ext uri="{FF2B5EF4-FFF2-40B4-BE49-F238E27FC236}">
                <a16:creationId xmlns:a16="http://schemas.microsoft.com/office/drawing/2014/main" id="{83F49770-A570-D0AD-9AF6-6572F9CE323C}"/>
              </a:ext>
            </a:extLst>
          </p:cNvPr>
          <p:cNvSpPr>
            <a:spLocks noGrp="1"/>
          </p:cNvSpPr>
          <p:nvPr>
            <p:ph type="body"/>
          </p:nvPr>
        </p:nvSpPr>
        <p:spPr/>
        <p:txBody>
          <a:bodyPr>
            <a:normAutofit fontScale="47500" lnSpcReduction="20000"/>
          </a:bodyPr>
          <a:lstStyle/>
          <a:p>
            <a:r>
              <a:rPr lang="en-GB" b="1" dirty="0"/>
              <a:t>How is a board meeting called? You need to consider who can call the meeting, how much notice they must give and how many directors must take part.</a:t>
            </a:r>
          </a:p>
          <a:p>
            <a:endParaRPr lang="en-GB" dirty="0"/>
          </a:p>
          <a:p>
            <a:r>
              <a:rPr lang="en-GB" dirty="0"/>
              <a:t>MA9 provides that any director may call a board meeting, either by giving notice to the other directors or by authorising the company secretary (if there is one) to do so.</a:t>
            </a:r>
          </a:p>
          <a:p>
            <a:endParaRPr lang="en-GB" dirty="0"/>
          </a:p>
          <a:p>
            <a:r>
              <a:rPr lang="en-GB" dirty="0"/>
              <a:t>The Model Articles do not specify how much notice is required. Case law has established that notice of a board meeting must be reasonable (see Re Homer Consolidated Gold Mines Ltd [1888]). How much notice is reasonable will depend on the circumstances. If all the directors are available, and not much preparation is required, it could be reasonable to give notice of a meeting to take place immediately. If one or more directors are away, or busy, or if the meeting requires substantial preparation, much more notice may be necessary.</a:t>
            </a:r>
          </a:p>
          <a:p>
            <a:endParaRPr lang="en-GB" dirty="0"/>
          </a:p>
          <a:p>
            <a:r>
              <a:rPr lang="en-GB" dirty="0"/>
              <a:t>MA11 says that the meeting cannot vote on any proposed decision unless a minimum number of directors is present. This minimum number is called a quorum. MA11 says that the quorum for board meetings is two directors, unless the directors decide otherwise.</a:t>
            </a:r>
          </a:p>
          <a:p>
            <a:endParaRPr lang="en-GB" dirty="0"/>
          </a:p>
          <a:p>
            <a:r>
              <a:rPr lang="en-GB" dirty="0"/>
              <a:t>The requirement for a quorum can cause difficulties where one or more directors have an interest in a proposed transaction.</a:t>
            </a:r>
          </a:p>
          <a:p>
            <a:r>
              <a:rPr lang="en-GB" dirty="0"/>
              <a:t>MA10(2) says that the directors can hold a “meeting” even if they are not in the same place. So a meeting by telephone or video conference is acceptable, as long as this is specified in the notice of the meeting.</a:t>
            </a:r>
          </a:p>
        </p:txBody>
      </p:sp>
    </p:spTree>
    <p:extLst>
      <p:ext uri="{BB962C8B-B14F-4D97-AF65-F5344CB8AC3E}">
        <p14:creationId xmlns:p14="http://schemas.microsoft.com/office/powerpoint/2010/main" val="1249815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Hand holding a pen shading number on a sheet">
            <a:extLst>
              <a:ext uri="{FF2B5EF4-FFF2-40B4-BE49-F238E27FC236}">
                <a16:creationId xmlns:a16="http://schemas.microsoft.com/office/drawing/2014/main" id="{11D7C59F-4E10-9DA8-1A18-2F2EEF3FAE3E}"/>
              </a:ext>
            </a:extLst>
          </p:cNvPr>
          <p:cNvPicPr>
            <a:picLocks noChangeAspect="1"/>
          </p:cNvPicPr>
          <p:nvPr/>
        </p:nvPicPr>
        <p:blipFill>
          <a:blip r:embed="rId2">
            <a:duotone>
              <a:schemeClr val="bg2">
                <a:shade val="45000"/>
                <a:satMod val="135000"/>
              </a:schemeClr>
              <a:prstClr val="white"/>
            </a:duotone>
          </a:blip>
          <a:srcRect l="11000" r="-1" b="-1"/>
          <a:stretch>
            <a:fillRect/>
          </a:stretch>
        </p:blipFill>
        <p:spPr>
          <a:xfrm>
            <a:off x="20" y="10"/>
            <a:ext cx="9143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07F624-4377-67D5-8198-B7DABB1ABE5F}"/>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a:t>Voting at board meetings</a:t>
            </a:r>
          </a:p>
        </p:txBody>
      </p:sp>
      <p:sp>
        <p:nvSpPr>
          <p:cNvPr id="3" name="Text Placeholder 2">
            <a:extLst>
              <a:ext uri="{FF2B5EF4-FFF2-40B4-BE49-F238E27FC236}">
                <a16:creationId xmlns:a16="http://schemas.microsoft.com/office/drawing/2014/main" id="{94F54A6A-D624-2C1C-2C09-392D315C5CA2}"/>
              </a:ext>
            </a:extLst>
          </p:cNvPr>
          <p:cNvSpPr>
            <a:spLocks noGrp="1"/>
          </p:cNvSpPr>
          <p:nvPr>
            <p:ph type="body"/>
          </p:nvPr>
        </p:nvSpPr>
        <p:spPr>
          <a:xfrm>
            <a:off x="628650" y="1825625"/>
            <a:ext cx="7886700" cy="4351338"/>
          </a:xfrm>
        </p:spPr>
        <p:txBody>
          <a:bodyPr vert="horz" lIns="91440" tIns="45720" rIns="91440" bIns="45720" rtlCol="0">
            <a:normAutofit lnSpcReduction="10000"/>
          </a:bodyPr>
          <a:lstStyle/>
          <a:p>
            <a:pPr indent="-228600">
              <a:spcAft>
                <a:spcPts val="600"/>
              </a:spcAft>
              <a:buFont typeface="Arial" panose="020B0604020202020204" pitchFamily="34" charset="0"/>
              <a:buChar char="•"/>
            </a:pPr>
            <a:r>
              <a:rPr lang="en-US" sz="1800">
                <a:latin typeface="+mn-lt"/>
                <a:ea typeface="+mn-ea"/>
                <a:cs typeface="+mn-cs"/>
              </a:rPr>
              <a:t>Decisions on resolutions at board meetings are taken by a simple majority vote. Each director has one vote.</a:t>
            </a:r>
          </a:p>
          <a:p>
            <a:pPr indent="-228600">
              <a:spcAft>
                <a:spcPts val="600"/>
              </a:spcAft>
              <a:buFont typeface="Arial" panose="020B0604020202020204" pitchFamily="34" charset="0"/>
              <a:buChar char="•"/>
            </a:pPr>
            <a:endParaRPr lang="en-US" sz="1800">
              <a:latin typeface="+mn-lt"/>
              <a:ea typeface="+mn-ea"/>
              <a:cs typeface="+mn-cs"/>
            </a:endParaRPr>
          </a:p>
          <a:p>
            <a:pPr indent="-228600">
              <a:spcAft>
                <a:spcPts val="600"/>
              </a:spcAft>
              <a:buFont typeface="Arial" panose="020B0604020202020204" pitchFamily="34" charset="0"/>
              <a:buChar char="•"/>
            </a:pPr>
            <a:r>
              <a:rPr lang="en-US" sz="1800">
                <a:latin typeface="+mn-lt"/>
                <a:ea typeface="+mn-ea"/>
                <a:cs typeface="+mn-cs"/>
              </a:rPr>
              <a:t>A resolution will pass if there are more votes in favour than against. If the votes are equal, the resolution will fail (it is sometimes said that “the negative view prevails”). If there are only two directors, this means that both must vote in favour or the resolution will fail.</a:t>
            </a:r>
          </a:p>
          <a:p>
            <a:pPr indent="-228600">
              <a:spcAft>
                <a:spcPts val="600"/>
              </a:spcAft>
              <a:buFont typeface="Arial" panose="020B0604020202020204" pitchFamily="34" charset="0"/>
              <a:buChar char="•"/>
            </a:pPr>
            <a:endParaRPr lang="en-US" sz="1800">
              <a:latin typeface="+mn-lt"/>
              <a:ea typeface="+mn-ea"/>
              <a:cs typeface="+mn-cs"/>
            </a:endParaRPr>
          </a:p>
          <a:p>
            <a:pPr indent="-228600">
              <a:spcAft>
                <a:spcPts val="600"/>
              </a:spcAft>
              <a:buFont typeface="Arial" panose="020B0604020202020204" pitchFamily="34" charset="0"/>
              <a:buChar char="•"/>
            </a:pPr>
            <a:r>
              <a:rPr lang="en-US" sz="1800">
                <a:latin typeface="+mn-lt"/>
                <a:ea typeface="+mn-ea"/>
                <a:cs typeface="+mn-cs"/>
              </a:rPr>
              <a:t>MA13 gives the chair an additional casting vote if the votes are equal. The chair can use their casting vote to pass a resolution which would otherwise fail because the votes are tied. (If the chair is opposed to the resolution, it will fail in any case and so there is no need for them to use their casting vote.) The casting vote can be controversial in small companies, and many companies either exclude MA13 from their articles, or avoid it by not appointing a chair.</a:t>
            </a:r>
          </a:p>
        </p:txBody>
      </p:sp>
    </p:spTree>
    <p:extLst>
      <p:ext uri="{BB962C8B-B14F-4D97-AF65-F5344CB8AC3E}">
        <p14:creationId xmlns:p14="http://schemas.microsoft.com/office/powerpoint/2010/main" val="37915715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520F9-70BD-1C6B-786A-7C5DAB5C91A1}"/>
              </a:ext>
            </a:extLst>
          </p:cNvPr>
          <p:cNvSpPr>
            <a:spLocks noGrp="1"/>
          </p:cNvSpPr>
          <p:nvPr>
            <p:ph type="title"/>
          </p:nvPr>
        </p:nvSpPr>
        <p:spPr/>
        <p:txBody>
          <a:bodyPr/>
          <a:lstStyle/>
          <a:p>
            <a:r>
              <a:rPr lang="en-GB" dirty="0"/>
              <a:t>Conflicts of interest</a:t>
            </a:r>
          </a:p>
        </p:txBody>
      </p:sp>
      <p:sp>
        <p:nvSpPr>
          <p:cNvPr id="3" name="Text Placeholder 2">
            <a:extLst>
              <a:ext uri="{FF2B5EF4-FFF2-40B4-BE49-F238E27FC236}">
                <a16:creationId xmlns:a16="http://schemas.microsoft.com/office/drawing/2014/main" id="{1784E39E-3A3B-B51C-2198-CDA157E57D28}"/>
              </a:ext>
            </a:extLst>
          </p:cNvPr>
          <p:cNvSpPr>
            <a:spLocks noGrp="1"/>
          </p:cNvSpPr>
          <p:nvPr>
            <p:ph type="body"/>
          </p:nvPr>
        </p:nvSpPr>
        <p:spPr/>
        <p:txBody>
          <a:bodyPr>
            <a:normAutofit fontScale="55000" lnSpcReduction="20000"/>
          </a:bodyPr>
          <a:lstStyle/>
          <a:p>
            <a:r>
              <a:rPr lang="en-GB" dirty="0"/>
              <a:t>MA14 says that a director who has a personal interest in a proposed decision cannot be counted in the quorum in relation to that decision, and cannot vote on it.</a:t>
            </a:r>
          </a:p>
          <a:p>
            <a:endParaRPr lang="en-GB" dirty="0"/>
          </a:p>
          <a:p>
            <a:r>
              <a:rPr lang="en-GB" dirty="0"/>
              <a:t>There are exceptions to the prohibition in MA14. Thus, it does not apply if the director’s interest arises because:</a:t>
            </a:r>
          </a:p>
          <a:p>
            <a:endParaRPr lang="en-GB" dirty="0"/>
          </a:p>
          <a:p>
            <a:r>
              <a:rPr lang="en-GB" dirty="0"/>
              <a:t>they are giving a guarantee of an obligation by the company – normally if the director is guaranteeing a loan to the company; or</a:t>
            </a:r>
          </a:p>
          <a:p>
            <a:endParaRPr lang="en-GB" dirty="0"/>
          </a:p>
          <a:p>
            <a:r>
              <a:rPr lang="en-GB" dirty="0"/>
              <a:t>they are investing in (subscribing for) new shares being issued by the company; or</a:t>
            </a:r>
          </a:p>
          <a:p>
            <a:endParaRPr lang="en-GB" dirty="0"/>
          </a:p>
          <a:p>
            <a:r>
              <a:rPr lang="en-GB" dirty="0"/>
              <a:t>the company is making arrangements for benefits which will be available to all its employees and directors.</a:t>
            </a:r>
          </a:p>
          <a:p>
            <a:endParaRPr lang="en-GB" dirty="0"/>
          </a:p>
          <a:p>
            <a:r>
              <a:rPr lang="en-GB" dirty="0"/>
              <a:t>MA14 can cause difficulties, particularly in companies with a small number of directors. To avoid these problems, its operation can be suspended by an ordinary resolution of the shareholders. However, this procedure can be cumbersome and so some companies exclude MA14 from their articles.</a:t>
            </a:r>
          </a:p>
        </p:txBody>
      </p:sp>
    </p:spTree>
    <p:extLst>
      <p:ext uri="{BB962C8B-B14F-4D97-AF65-F5344CB8AC3E}">
        <p14:creationId xmlns:p14="http://schemas.microsoft.com/office/powerpoint/2010/main" val="2793020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9144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F76E83-6BEA-9DF7-291A-403858CECCEB}"/>
              </a:ext>
            </a:extLst>
          </p:cNvPr>
          <p:cNvSpPr>
            <a:spLocks noGrp="1"/>
          </p:cNvSpPr>
          <p:nvPr>
            <p:ph type="title"/>
          </p:nvPr>
        </p:nvSpPr>
        <p:spPr>
          <a:xfrm>
            <a:off x="852777" y="548640"/>
            <a:ext cx="7157553" cy="1188720"/>
          </a:xfrm>
        </p:spPr>
        <p:txBody>
          <a:bodyPr vert="horz" lIns="91440" tIns="45720" rIns="91440" bIns="45720" rtlCol="0" anchor="ctr">
            <a:normAutofit/>
          </a:bodyPr>
          <a:lstStyle/>
          <a:p>
            <a:r>
              <a:rPr lang="en-US" kern="1200">
                <a:solidFill>
                  <a:schemeClr val="tx1">
                    <a:lumMod val="85000"/>
                    <a:lumOff val="15000"/>
                  </a:schemeClr>
                </a:solidFill>
                <a:latin typeface="+mj-lt"/>
                <a:ea typeface="+mj-ea"/>
                <a:cs typeface="+mj-cs"/>
              </a:rPr>
              <a:t>Minutes of board meeting	</a:t>
            </a:r>
          </a:p>
        </p:txBody>
      </p:sp>
      <p:sp>
        <p:nvSpPr>
          <p:cNvPr id="3" name="Text Placeholder 2">
            <a:extLst>
              <a:ext uri="{FF2B5EF4-FFF2-40B4-BE49-F238E27FC236}">
                <a16:creationId xmlns:a16="http://schemas.microsoft.com/office/drawing/2014/main" id="{FE574EC2-910B-9114-C1BC-DA9E05110067}"/>
              </a:ext>
            </a:extLst>
          </p:cNvPr>
          <p:cNvSpPr>
            <a:spLocks noGrp="1"/>
          </p:cNvSpPr>
          <p:nvPr>
            <p:ph type="body"/>
          </p:nvPr>
        </p:nvSpPr>
        <p:spPr>
          <a:xfrm>
            <a:off x="1468490" y="2431765"/>
            <a:ext cx="6207019" cy="3320031"/>
          </a:xfrm>
        </p:spPr>
        <p:txBody>
          <a:bodyPr vert="horz" lIns="91440" tIns="45720" rIns="91440" bIns="45720" rtlCol="0" anchor="ctr">
            <a:normAutofit/>
          </a:bodyPr>
          <a:lstStyle/>
          <a:p>
            <a:pPr indent="-228600">
              <a:spcAft>
                <a:spcPts val="600"/>
              </a:spcAft>
              <a:buFont typeface="Arial" panose="020B0604020202020204" pitchFamily="34" charset="0"/>
              <a:buChar char="•"/>
            </a:pPr>
            <a:r>
              <a:rPr lang="en-US" sz="1700">
                <a:solidFill>
                  <a:schemeClr val="tx1">
                    <a:lumMod val="85000"/>
                    <a:lumOff val="15000"/>
                  </a:schemeClr>
                </a:solidFill>
                <a:latin typeface="+mn-lt"/>
                <a:ea typeface="+mn-ea"/>
                <a:cs typeface="+mn-cs"/>
              </a:rPr>
              <a:t>MA15 and s248 both require the company to keep a written record of proceedings at board meetings (usually referred to as minutes), for at least 10 years</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439" y="5970896"/>
            <a:ext cx="7475562"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140833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60D3C2-A69D-636A-AD2B-339312BBABA1}"/>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sz="4000" kern="1200">
                <a:solidFill>
                  <a:schemeClr val="tx1"/>
                </a:solidFill>
                <a:latin typeface="+mj-lt"/>
                <a:ea typeface="+mj-ea"/>
                <a:cs typeface="+mj-cs"/>
              </a:rPr>
              <a:t>Unanimous decisions by directors</a:t>
            </a:r>
            <a:br>
              <a:rPr lang="en-US" sz="4000" kern="1200">
                <a:solidFill>
                  <a:schemeClr val="tx1"/>
                </a:solidFill>
                <a:latin typeface="+mj-lt"/>
                <a:ea typeface="+mj-ea"/>
                <a:cs typeface="+mj-cs"/>
              </a:rPr>
            </a:br>
            <a:endParaRPr lang="en-US" sz="4000" kern="1200">
              <a:solidFill>
                <a:schemeClr val="tx1"/>
              </a:solidFill>
              <a:latin typeface="+mj-lt"/>
              <a:ea typeface="+mj-ea"/>
              <a:cs typeface="+mj-cs"/>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CC530BBA-FA65-2A17-916A-2BA0428F86ED}"/>
              </a:ext>
            </a:extLst>
          </p:cNvPr>
          <p:cNvSpPr>
            <a:spLocks noGrp="1"/>
          </p:cNvSpPr>
          <p:nvPr>
            <p:ph type="body"/>
          </p:nvPr>
        </p:nvSpPr>
        <p:spPr>
          <a:xfrm>
            <a:off x="628650" y="1929384"/>
            <a:ext cx="7886700" cy="4251960"/>
          </a:xfrm>
        </p:spPr>
        <p:txBody>
          <a:bodyPr vert="horz" lIns="91440" tIns="45720" rIns="91440" bIns="45720" rtlCol="0">
            <a:normAutofit/>
          </a:bodyPr>
          <a:lstStyle/>
          <a:p>
            <a:pPr indent="-228600">
              <a:spcAft>
                <a:spcPts val="600"/>
              </a:spcAft>
              <a:buFont typeface="Arial" panose="020B0604020202020204" pitchFamily="34" charset="0"/>
              <a:buChar char="•"/>
            </a:pPr>
            <a:r>
              <a:rPr lang="en-US" sz="1900" dirty="0">
                <a:latin typeface="+mn-lt"/>
                <a:ea typeface="+mn-ea"/>
                <a:cs typeface="+mn-cs"/>
              </a:rPr>
              <a:t>MA8 allows the directors to take a decision without a board meeting, as long as they agree to it unanimously. </a:t>
            </a:r>
          </a:p>
          <a:p>
            <a:pPr indent="-228600">
              <a:spcAft>
                <a:spcPts val="600"/>
              </a:spcAft>
              <a:buFont typeface="Arial" panose="020B0604020202020204" pitchFamily="34" charset="0"/>
              <a:buChar char="•"/>
            </a:pPr>
            <a:r>
              <a:rPr lang="en-US" sz="1900" dirty="0">
                <a:latin typeface="+mn-lt"/>
                <a:ea typeface="+mn-ea"/>
                <a:cs typeface="+mn-cs"/>
              </a:rPr>
              <a:t>MA8 specifically says that such a unanimous decision can be made in writing, as long as each director signs it or otherwise indicates their agreement to it in writing. MA15 requires the company to keep a written record of unanimous decisions in the same way as for minutes of board meetings. (There is no equivalent requirement under s248, so a company wishing to avoid this requirement can do so by adopting an amended version of MA15.)</a:t>
            </a:r>
          </a:p>
        </p:txBody>
      </p:sp>
    </p:spTree>
    <p:extLst>
      <p:ext uri="{BB962C8B-B14F-4D97-AF65-F5344CB8AC3E}">
        <p14:creationId xmlns:p14="http://schemas.microsoft.com/office/powerpoint/2010/main" val="18001573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D3ADC90-2334-60D9-3828-742851D94D78}"/>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kern="1200">
                <a:solidFill>
                  <a:schemeClr val="tx1"/>
                </a:solidFill>
                <a:latin typeface="+mj-lt"/>
                <a:ea typeface="+mj-ea"/>
                <a:cs typeface="+mj-cs"/>
              </a:rPr>
              <a:t>Decision making by shareholders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73783C09-7DD8-7206-52AF-FDA6FCA08610}"/>
              </a:ext>
            </a:extLst>
          </p:cNvPr>
          <p:cNvSpPr>
            <a:spLocks noGrp="1"/>
          </p:cNvSpPr>
          <p:nvPr>
            <p:ph type="body"/>
          </p:nvPr>
        </p:nvSpPr>
        <p:spPr>
          <a:xfrm>
            <a:off x="628650" y="1825625"/>
            <a:ext cx="7886700" cy="4351338"/>
          </a:xfrm>
        </p:spPr>
        <p:txBody>
          <a:bodyPr vert="horz" lIns="91440" tIns="45720" rIns="91440" bIns="45720" rtlCol="0">
            <a:normAutofit/>
          </a:bodyPr>
          <a:lstStyle/>
          <a:p>
            <a:pPr indent="-228600">
              <a:spcAft>
                <a:spcPts val="600"/>
              </a:spcAft>
              <a:buFont typeface="Arial" panose="020B0604020202020204" pitchFamily="34" charset="0"/>
              <a:buChar char="•"/>
            </a:pPr>
            <a:r>
              <a:rPr lang="en-US" sz="3100">
                <a:latin typeface="+mn-lt"/>
                <a:ea typeface="+mn-ea"/>
                <a:cs typeface="+mn-cs"/>
              </a:rPr>
              <a:t>Decision-making by the shareholders is regulated mainly by CA 2006 rather than the articles.</a:t>
            </a:r>
          </a:p>
          <a:p>
            <a:pPr indent="-228600">
              <a:spcAft>
                <a:spcPts val="600"/>
              </a:spcAft>
              <a:buFont typeface="Arial" panose="020B0604020202020204" pitchFamily="34" charset="0"/>
              <a:buChar char="•"/>
            </a:pPr>
            <a:endParaRPr lang="en-US" sz="3100">
              <a:latin typeface="+mn-lt"/>
              <a:ea typeface="+mn-ea"/>
              <a:cs typeface="+mn-cs"/>
            </a:endParaRPr>
          </a:p>
          <a:p>
            <a:pPr indent="-228600">
              <a:spcAft>
                <a:spcPts val="600"/>
              </a:spcAft>
              <a:buFont typeface="Arial" panose="020B0604020202020204" pitchFamily="34" charset="0"/>
              <a:buChar char="•"/>
            </a:pPr>
            <a:r>
              <a:rPr lang="en-US" sz="3100">
                <a:latin typeface="+mn-lt"/>
                <a:ea typeface="+mn-ea"/>
                <a:cs typeface="+mn-cs"/>
              </a:rPr>
              <a:t>Like directors, shareholders take decisions by passing resolutions. Shareholder resolutions can be passed either at a general meeting (GM) or as written resolutions (WRs).</a:t>
            </a:r>
          </a:p>
        </p:txBody>
      </p:sp>
    </p:spTree>
    <p:extLst>
      <p:ext uri="{BB962C8B-B14F-4D97-AF65-F5344CB8AC3E}">
        <p14:creationId xmlns:p14="http://schemas.microsoft.com/office/powerpoint/2010/main" val="13732064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7CC125-9450-11AE-B6D3-3EB7510DFB4D}"/>
              </a:ext>
            </a:extLst>
          </p:cNvPr>
          <p:cNvSpPr>
            <a:spLocks noGrp="1"/>
          </p:cNvSpPr>
          <p:nvPr>
            <p:ph type="title"/>
          </p:nvPr>
        </p:nvSpPr>
        <p:spPr>
          <a:xfrm>
            <a:off x="515125" y="1153572"/>
            <a:ext cx="2400300" cy="4461163"/>
          </a:xfrm>
        </p:spPr>
        <p:txBody>
          <a:bodyPr vert="horz" lIns="91440" tIns="45720" rIns="91440" bIns="45720" rtlCol="0" anchor="ctr">
            <a:normAutofit/>
          </a:bodyPr>
          <a:lstStyle/>
          <a:p>
            <a:r>
              <a:rPr lang="en-US" sz="3400" kern="1200">
                <a:solidFill>
                  <a:srgbClr val="FFFFFF"/>
                </a:solidFill>
                <a:latin typeface="+mj-lt"/>
                <a:ea typeface="+mj-ea"/>
                <a:cs typeface="+mj-cs"/>
              </a:rPr>
              <a:t>Ordinary and special resolutions</a:t>
            </a:r>
            <a:br>
              <a:rPr lang="en-US" sz="3400" kern="1200">
                <a:solidFill>
                  <a:srgbClr val="FFFFFF"/>
                </a:solidFill>
                <a:latin typeface="+mj-lt"/>
                <a:ea typeface="+mj-ea"/>
                <a:cs typeface="+mj-cs"/>
              </a:rPr>
            </a:br>
            <a:endParaRPr lang="en-US" sz="3400" kern="1200">
              <a:solidFill>
                <a:srgbClr val="FFFFFF"/>
              </a:solidFill>
              <a:latin typeface="+mj-lt"/>
              <a:ea typeface="+mj-ea"/>
              <a:cs typeface="+mj-cs"/>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A6A256AB-33D6-4E38-0242-CBFF71684812}"/>
              </a:ext>
            </a:extLst>
          </p:cNvPr>
          <p:cNvSpPr>
            <a:spLocks noGrp="1"/>
          </p:cNvSpPr>
          <p:nvPr>
            <p:ph type="body"/>
          </p:nvPr>
        </p:nvSpPr>
        <p:spPr>
          <a:xfrm>
            <a:off x="3335481" y="591344"/>
            <a:ext cx="5179868" cy="5585619"/>
          </a:xfrm>
        </p:spPr>
        <p:txBody>
          <a:bodyPr vert="horz" lIns="91440" tIns="45720" rIns="91440" bIns="45720" rtlCol="0" anchor="ctr">
            <a:normAutofit/>
          </a:bodyPr>
          <a:lstStyle/>
          <a:p>
            <a:pPr indent="-228600">
              <a:spcAft>
                <a:spcPts val="600"/>
              </a:spcAft>
              <a:buFont typeface="Arial" panose="020B0604020202020204" pitchFamily="34" charset="0"/>
              <a:buChar char="•"/>
            </a:pPr>
            <a:r>
              <a:rPr lang="en-US" sz="1400" dirty="0">
                <a:latin typeface="+mn-lt"/>
                <a:ea typeface="+mn-ea"/>
                <a:cs typeface="+mn-cs"/>
              </a:rPr>
              <a:t>There are two types of shareholder resolution. The main difference between them is the majority required to pass them.</a:t>
            </a:r>
          </a:p>
          <a:p>
            <a:pPr indent="-228600">
              <a:spcAft>
                <a:spcPts val="600"/>
              </a:spcAft>
              <a:buFont typeface="Arial" panose="020B0604020202020204" pitchFamily="34" charset="0"/>
              <a:buChar char="•"/>
            </a:pPr>
            <a:r>
              <a:rPr lang="en-US" sz="1400" b="1" dirty="0">
                <a:latin typeface="+mn-lt"/>
                <a:ea typeface="+mn-ea"/>
                <a:cs typeface="+mn-cs"/>
              </a:rPr>
              <a:t>Ordinary resolutions (ORs) </a:t>
            </a:r>
            <a:r>
              <a:rPr lang="en-US" sz="1400" dirty="0">
                <a:latin typeface="+mn-lt"/>
                <a:ea typeface="+mn-ea"/>
                <a:cs typeface="+mn-cs"/>
              </a:rPr>
              <a:t>require a simple majority of votes – that is, more than 50 per cent. As with board resolutions, if a company has only two shareholders and each holds 50 per cent of the shares, both shareholders will need to vote in </a:t>
            </a:r>
            <a:r>
              <a:rPr lang="en-US" sz="1400" dirty="0" err="1">
                <a:latin typeface="+mn-lt"/>
                <a:ea typeface="+mn-ea"/>
                <a:cs typeface="+mn-cs"/>
              </a:rPr>
              <a:t>favour</a:t>
            </a:r>
            <a:r>
              <a:rPr lang="en-US" sz="1400" dirty="0">
                <a:latin typeface="+mn-lt"/>
                <a:ea typeface="+mn-ea"/>
                <a:cs typeface="+mn-cs"/>
              </a:rPr>
              <a:t> of the resolution for it to pass.</a:t>
            </a:r>
          </a:p>
          <a:p>
            <a:pPr indent="-228600">
              <a:spcAft>
                <a:spcPts val="600"/>
              </a:spcAft>
              <a:buFont typeface="Arial" panose="020B0604020202020204" pitchFamily="34" charset="0"/>
              <a:buChar char="•"/>
            </a:pPr>
            <a:endParaRPr lang="en-US" sz="1400" dirty="0">
              <a:latin typeface="+mn-lt"/>
              <a:ea typeface="+mn-ea"/>
              <a:cs typeface="+mn-cs"/>
            </a:endParaRPr>
          </a:p>
          <a:p>
            <a:pPr indent="-228600">
              <a:spcAft>
                <a:spcPts val="600"/>
              </a:spcAft>
              <a:buFont typeface="Arial" panose="020B0604020202020204" pitchFamily="34" charset="0"/>
              <a:buChar char="•"/>
            </a:pPr>
            <a:r>
              <a:rPr lang="en-US" sz="1400" b="1" dirty="0">
                <a:latin typeface="+mn-lt"/>
                <a:ea typeface="+mn-ea"/>
                <a:cs typeface="+mn-cs"/>
              </a:rPr>
              <a:t>Special resolutions (SRs) </a:t>
            </a:r>
            <a:r>
              <a:rPr lang="en-US" sz="1400" dirty="0">
                <a:latin typeface="+mn-lt"/>
                <a:ea typeface="+mn-ea"/>
                <a:cs typeface="+mn-cs"/>
              </a:rPr>
              <a:t>are required for some of the more important decisions – for example, altering the articles or changing the company’s name. An SR will pass only if at least 75 per cent of the votes are cast in </a:t>
            </a:r>
            <a:r>
              <a:rPr lang="en-US" sz="1400" dirty="0" err="1">
                <a:latin typeface="+mn-lt"/>
                <a:ea typeface="+mn-ea"/>
                <a:cs typeface="+mn-cs"/>
              </a:rPr>
              <a:t>favour</a:t>
            </a:r>
            <a:r>
              <a:rPr lang="en-US" sz="1400" dirty="0">
                <a:latin typeface="+mn-lt"/>
                <a:ea typeface="+mn-ea"/>
                <a:cs typeface="+mn-cs"/>
              </a:rPr>
              <a:t> of the resolution. Also, copies of all SRs must be sent to Companies House (see Chapter 10).</a:t>
            </a:r>
          </a:p>
          <a:p>
            <a:pPr indent="-228600">
              <a:spcAft>
                <a:spcPts val="600"/>
              </a:spcAft>
              <a:buFont typeface="Arial" panose="020B0604020202020204" pitchFamily="34" charset="0"/>
              <a:buChar char="•"/>
            </a:pPr>
            <a:br>
              <a:rPr lang="en-US" sz="1400" dirty="0">
                <a:latin typeface="+mn-lt"/>
                <a:ea typeface="+mn-ea"/>
                <a:cs typeface="+mn-cs"/>
              </a:rPr>
            </a:br>
            <a:r>
              <a:rPr lang="en-US" sz="1400" dirty="0">
                <a:latin typeface="+mn-lt"/>
                <a:ea typeface="+mn-ea"/>
                <a:cs typeface="+mn-cs"/>
              </a:rPr>
              <a:t>If an SR is required, this will be stipulated by either CA 2006 or the articles. If a resolution is required but the type of resolution is not specified, an OR is needed.</a:t>
            </a:r>
          </a:p>
        </p:txBody>
      </p:sp>
    </p:spTree>
    <p:extLst>
      <p:ext uri="{BB962C8B-B14F-4D97-AF65-F5344CB8AC3E}">
        <p14:creationId xmlns:p14="http://schemas.microsoft.com/office/powerpoint/2010/main" val="3990629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8C5D2-619E-D2C8-800D-C31DDFA58F09}"/>
              </a:ext>
            </a:extLst>
          </p:cNvPr>
          <p:cNvSpPr>
            <a:spLocks noGrp="1"/>
          </p:cNvSpPr>
          <p:nvPr>
            <p:ph type="title"/>
          </p:nvPr>
        </p:nvSpPr>
        <p:spPr>
          <a:xfrm>
            <a:off x="840699" y="687480"/>
            <a:ext cx="5605629" cy="994172"/>
          </a:xfrm>
        </p:spPr>
        <p:txBody>
          <a:bodyPr vert="horz" lIns="91440" tIns="45720" rIns="91440" bIns="45720" rtlCol="0" anchor="ctr">
            <a:normAutofit/>
          </a:bodyPr>
          <a:lstStyle/>
          <a:p>
            <a:r>
              <a:rPr lang="en-US" sz="3850" kern="1200">
                <a:solidFill>
                  <a:schemeClr val="tx1"/>
                </a:solidFill>
                <a:latin typeface="+mj-lt"/>
                <a:ea typeface="+mj-ea"/>
                <a:cs typeface="+mj-cs"/>
              </a:rPr>
              <a:t>General Meeting</a:t>
            </a:r>
          </a:p>
        </p:txBody>
      </p:sp>
      <p:sp>
        <p:nvSpPr>
          <p:cNvPr id="3" name="Text Placeholder 2">
            <a:extLst>
              <a:ext uri="{FF2B5EF4-FFF2-40B4-BE49-F238E27FC236}">
                <a16:creationId xmlns:a16="http://schemas.microsoft.com/office/drawing/2014/main" id="{F0FCB78E-7D49-54F0-06F5-B3F2B0CB6735}"/>
              </a:ext>
            </a:extLst>
          </p:cNvPr>
          <p:cNvSpPr>
            <a:spLocks noGrp="1"/>
          </p:cNvSpPr>
          <p:nvPr>
            <p:ph type="body"/>
          </p:nvPr>
        </p:nvSpPr>
        <p:spPr>
          <a:xfrm>
            <a:off x="129093" y="1775013"/>
            <a:ext cx="5756450" cy="4241158"/>
          </a:xfrm>
        </p:spPr>
        <p:txBody>
          <a:bodyPr vert="horz" lIns="91440" tIns="45720" rIns="91440" bIns="45720" rtlCol="0" anchor="ctr">
            <a:normAutofit/>
          </a:bodyPr>
          <a:lstStyle/>
          <a:p>
            <a:pPr indent="-228600">
              <a:spcAft>
                <a:spcPts val="600"/>
              </a:spcAft>
              <a:buFont typeface="Arial" panose="020B0604020202020204" pitchFamily="34" charset="0"/>
              <a:buChar char="•"/>
            </a:pPr>
            <a:r>
              <a:rPr lang="en-US" sz="1000" dirty="0">
                <a:latin typeface="+mn-lt"/>
                <a:ea typeface="+mn-ea"/>
                <a:cs typeface="+mn-cs"/>
              </a:rPr>
              <a:t>General meetings (GMs) serve as a forum where shareholders make collective decisions through voting on resolutions. </a:t>
            </a:r>
          </a:p>
          <a:p>
            <a:pPr indent="-228600">
              <a:spcAft>
                <a:spcPts val="600"/>
              </a:spcAft>
              <a:buFont typeface="Arial" panose="020B0604020202020204" pitchFamily="34" charset="0"/>
              <a:buChar char="•"/>
            </a:pPr>
            <a:r>
              <a:rPr lang="en-US" sz="1000" dirty="0">
                <a:latin typeface="+mn-lt"/>
                <a:ea typeface="+mn-ea"/>
                <a:cs typeface="+mn-cs"/>
              </a:rPr>
              <a:t>Here is a summary of the key procedures involved:</a:t>
            </a:r>
          </a:p>
          <a:p>
            <a:pPr lvl="0" indent="-228600">
              <a:spcAft>
                <a:spcPts val="600"/>
              </a:spcAft>
              <a:buFont typeface="Arial" panose="020B0604020202020204" pitchFamily="34" charset="0"/>
              <a:buChar char="•"/>
            </a:pPr>
            <a:r>
              <a:rPr lang="en-US" sz="1000" b="1" dirty="0">
                <a:latin typeface="+mn-lt"/>
                <a:ea typeface="+mn-ea"/>
                <a:cs typeface="+mn-cs"/>
              </a:rPr>
              <a:t>Calling a Meeting:</a:t>
            </a:r>
            <a:r>
              <a:rPr lang="en-US" sz="1000" dirty="0">
                <a:latin typeface="+mn-lt"/>
                <a:ea typeface="+mn-ea"/>
                <a:cs typeface="+mn-cs"/>
              </a:rPr>
              <a:t> Typically, the directors initiate a GM by resolving to call the meeting and approving the notice sent to shareholders.</a:t>
            </a:r>
          </a:p>
          <a:p>
            <a:pPr lvl="0" indent="-228600">
              <a:spcAft>
                <a:spcPts val="600"/>
              </a:spcAft>
              <a:buFont typeface="Arial" panose="020B0604020202020204" pitchFamily="34" charset="0"/>
              <a:buChar char="•"/>
            </a:pPr>
            <a:r>
              <a:rPr lang="en-US" sz="1000" b="1" dirty="0">
                <a:latin typeface="+mn-lt"/>
                <a:ea typeface="+mn-ea"/>
                <a:cs typeface="+mn-cs"/>
              </a:rPr>
              <a:t>Notice:</a:t>
            </a:r>
            <a:r>
              <a:rPr lang="en-US" sz="1000" dirty="0">
                <a:latin typeface="+mn-lt"/>
                <a:ea typeface="+mn-ea"/>
                <a:cs typeface="+mn-cs"/>
              </a:rPr>
              <a:t> Shareholders, directors, and auditors must generally receive at least 14 clear days' notice. Notice can be provided in hard copy, electronically, or via a company website, provided the shareholders have consented to those methods.</a:t>
            </a:r>
          </a:p>
          <a:p>
            <a:pPr lvl="0" indent="-228600">
              <a:spcAft>
                <a:spcPts val="600"/>
              </a:spcAft>
              <a:buFont typeface="Arial" panose="020B0604020202020204" pitchFamily="34" charset="0"/>
              <a:buChar char="•"/>
            </a:pPr>
            <a:r>
              <a:rPr lang="en-US" sz="1000" b="1" dirty="0">
                <a:latin typeface="+mn-lt"/>
                <a:ea typeface="+mn-ea"/>
                <a:cs typeface="+mn-cs"/>
              </a:rPr>
              <a:t>Content of Notice:</a:t>
            </a:r>
            <a:r>
              <a:rPr lang="en-US" sz="1000" dirty="0">
                <a:latin typeface="+mn-lt"/>
                <a:ea typeface="+mn-ea"/>
                <a:cs typeface="+mn-cs"/>
              </a:rPr>
              <a:t> The notice must state the time, date, and place of the meeting, the general nature of the business, the precise wording of any proposed special resolution, and inform shareholders of their right to appoint a proxy.</a:t>
            </a:r>
          </a:p>
          <a:p>
            <a:pPr lvl="0" indent="-228600">
              <a:spcAft>
                <a:spcPts val="600"/>
              </a:spcAft>
              <a:buFont typeface="Arial" panose="020B0604020202020204" pitchFamily="34" charset="0"/>
              <a:buChar char="•"/>
            </a:pPr>
            <a:r>
              <a:rPr lang="en-US" sz="1000" b="1" dirty="0">
                <a:latin typeface="+mn-lt"/>
                <a:ea typeface="+mn-ea"/>
                <a:cs typeface="+mn-cs"/>
              </a:rPr>
              <a:t>Attendance and Quorum:</a:t>
            </a:r>
            <a:r>
              <a:rPr lang="en-US" sz="1000" dirty="0">
                <a:latin typeface="+mn-lt"/>
                <a:ea typeface="+mn-ea"/>
                <a:cs typeface="+mn-cs"/>
              </a:rPr>
              <a:t> Every shareholder is entitled to attend or appoint a proxy. A GM requires a quorum to proceed, which is generally a minimum of two members (or their proxies) unless the articles stipulate otherwise.</a:t>
            </a:r>
          </a:p>
          <a:p>
            <a:pPr lvl="0" indent="-228600">
              <a:spcAft>
                <a:spcPts val="600"/>
              </a:spcAft>
              <a:buFont typeface="Arial" panose="020B0604020202020204" pitchFamily="34" charset="0"/>
              <a:buChar char="•"/>
            </a:pPr>
            <a:r>
              <a:rPr lang="en-US" sz="1000" b="1" dirty="0">
                <a:latin typeface="+mn-lt"/>
                <a:ea typeface="+mn-ea"/>
                <a:cs typeface="+mn-cs"/>
              </a:rPr>
              <a:t>Voting:</a:t>
            </a:r>
            <a:r>
              <a:rPr lang="en-US" sz="1000" dirty="0">
                <a:latin typeface="+mn-lt"/>
                <a:ea typeface="+mn-ea"/>
                <a:cs typeface="+mn-cs"/>
              </a:rPr>
              <a:t> Voting can be done by a show of hands (one vote per person) or, if requested, by a poll vote (one vote per share held). Abstentions are not counted in the final majority.</a:t>
            </a:r>
          </a:p>
          <a:p>
            <a:pPr lvl="0" indent="-228600">
              <a:spcAft>
                <a:spcPts val="600"/>
              </a:spcAft>
              <a:buFont typeface="Arial" panose="020B0604020202020204" pitchFamily="34" charset="0"/>
              <a:buChar char="•"/>
            </a:pPr>
            <a:r>
              <a:rPr lang="en-US" sz="1000" b="1" dirty="0">
                <a:latin typeface="+mn-lt"/>
                <a:ea typeface="+mn-ea"/>
                <a:cs typeface="+mn-cs"/>
              </a:rPr>
              <a:t>Annual General Meetings:</a:t>
            </a:r>
            <a:r>
              <a:rPr lang="en-US" sz="1000" dirty="0">
                <a:latin typeface="+mn-lt"/>
                <a:ea typeface="+mn-ea"/>
                <a:cs typeface="+mn-cs"/>
              </a:rPr>
              <a:t> Private companies are no longer required to hold an annual general meeting unless specifically mandated by their articles. </a:t>
            </a:r>
          </a:p>
          <a:p>
            <a:pPr indent="-228600">
              <a:spcAft>
                <a:spcPts val="600"/>
              </a:spcAft>
              <a:buFont typeface="Arial" panose="020B0604020202020204" pitchFamily="34" charset="0"/>
              <a:buChar char="•"/>
            </a:pPr>
            <a:endParaRPr lang="en-US" sz="1000" dirty="0">
              <a:latin typeface="+mn-lt"/>
              <a:ea typeface="+mn-ea"/>
              <a:cs typeface="+mn-cs"/>
            </a:endParaRPr>
          </a:p>
        </p:txBody>
      </p:sp>
      <p:sp>
        <p:nvSpPr>
          <p:cNvPr id="17" name="Rectangle 16">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9" name="Oval 18">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Meeting">
            <a:extLst>
              <a:ext uri="{FF2B5EF4-FFF2-40B4-BE49-F238E27FC236}">
                <a16:creationId xmlns:a16="http://schemas.microsoft.com/office/drawing/2014/main" id="{C53A0526-DB8E-DDEB-354B-7BE6F70BB1F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21805020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D25B637-BB98-CA91-FC14-C52122BE8D25}"/>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kern="1200">
                <a:solidFill>
                  <a:schemeClr val="tx1"/>
                </a:solidFill>
                <a:latin typeface="+mj-lt"/>
                <a:ea typeface="+mj-ea"/>
                <a:cs typeface="+mj-cs"/>
              </a:rPr>
              <a:t>Voting</a:t>
            </a: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80847AC6-F370-7183-19F5-C244375728B4}"/>
              </a:ext>
            </a:extLst>
          </p:cNvPr>
          <p:cNvSpPr>
            <a:spLocks noGrp="1"/>
          </p:cNvSpPr>
          <p:nvPr>
            <p:ph type="body"/>
          </p:nvPr>
        </p:nvSpPr>
        <p:spPr>
          <a:xfrm>
            <a:off x="628650" y="1825625"/>
            <a:ext cx="7886700" cy="4351338"/>
          </a:xfrm>
        </p:spPr>
        <p:txBody>
          <a:bodyPr vert="horz" lIns="91440" tIns="45720" rIns="91440" bIns="45720" rtlCol="0">
            <a:normAutofit/>
          </a:bodyPr>
          <a:lstStyle/>
          <a:p>
            <a:pPr indent="-228600">
              <a:spcAft>
                <a:spcPts val="600"/>
              </a:spcAft>
              <a:buFont typeface="Arial" panose="020B0604020202020204" pitchFamily="34" charset="0"/>
              <a:buChar char="•"/>
            </a:pPr>
            <a:r>
              <a:rPr lang="en-US" sz="1400">
                <a:latin typeface="+mn-lt"/>
                <a:ea typeface="+mn-ea"/>
                <a:cs typeface="+mn-cs"/>
              </a:rPr>
              <a:t>When shareholders vote, their influence depends on the voting mechanism used. A show of hands counts each person present as one vote, regardless of the number of shares they own. Conversely, a poll vote is share-weighted, meaning the number of votes corresponds to the number of shares held, which is often more reflective of economic ownership.</a:t>
            </a:r>
          </a:p>
          <a:p>
            <a:pPr indent="-228600">
              <a:spcAft>
                <a:spcPts val="600"/>
              </a:spcAft>
              <a:buFont typeface="Arial" panose="020B0604020202020204" pitchFamily="34" charset="0"/>
              <a:buChar char="•"/>
            </a:pPr>
            <a:r>
              <a:rPr lang="en-US" sz="1400">
                <a:latin typeface="+mn-lt"/>
                <a:ea typeface="+mn-ea"/>
                <a:cs typeface="+mn-cs"/>
              </a:rPr>
              <a:t>Deadlock occurs when there is a split, such as a 50/50 division in voting power, preventing a resolution from passing. This can be problematic if a special resolution, which requires a 75% majority, cannot reach the necessary threshold. To mitigate this, companies often use:</a:t>
            </a:r>
          </a:p>
          <a:p>
            <a:pPr lvl="0" indent="-228600">
              <a:spcAft>
                <a:spcPts val="600"/>
              </a:spcAft>
              <a:buFont typeface="Arial" panose="020B0604020202020204" pitchFamily="34" charset="0"/>
              <a:buChar char="•"/>
            </a:pPr>
            <a:r>
              <a:rPr lang="en-US" sz="1400" b="1">
                <a:latin typeface="+mn-lt"/>
                <a:ea typeface="+mn-ea"/>
                <a:cs typeface="+mn-cs"/>
              </a:rPr>
              <a:t>Weighted Voting Rights:</a:t>
            </a:r>
            <a:r>
              <a:rPr lang="en-US" sz="1400">
                <a:latin typeface="+mn-lt"/>
                <a:ea typeface="+mn-ea"/>
                <a:cs typeface="+mn-cs"/>
              </a:rPr>
              <a:t> Articles may grant specific shareholders additional votes to break ties.</a:t>
            </a:r>
          </a:p>
          <a:p>
            <a:pPr lvl="0" indent="-228600">
              <a:spcAft>
                <a:spcPts val="600"/>
              </a:spcAft>
              <a:buFont typeface="Arial" panose="020B0604020202020204" pitchFamily="34" charset="0"/>
              <a:buChar char="•"/>
            </a:pPr>
            <a:r>
              <a:rPr lang="en-US" sz="1400" b="1">
                <a:latin typeface="+mn-lt"/>
                <a:ea typeface="+mn-ea"/>
                <a:cs typeface="+mn-cs"/>
              </a:rPr>
              <a:t>Casting Vote:</a:t>
            </a:r>
            <a:r>
              <a:rPr lang="en-US" sz="1400">
                <a:latin typeface="+mn-lt"/>
                <a:ea typeface="+mn-ea"/>
                <a:cs typeface="+mn-cs"/>
              </a:rPr>
              <a:t> The chairperson may be given a second or 'casting vote' in the event of a tie, though this must be explicitly authorized in the company's articles.</a:t>
            </a:r>
          </a:p>
          <a:p>
            <a:pPr lvl="0" indent="-228600">
              <a:spcAft>
                <a:spcPts val="600"/>
              </a:spcAft>
              <a:buFont typeface="Arial" panose="020B0604020202020204" pitchFamily="34" charset="0"/>
              <a:buChar char="•"/>
            </a:pPr>
            <a:r>
              <a:rPr lang="en-US" sz="1400" b="1">
                <a:latin typeface="+mn-lt"/>
                <a:ea typeface="+mn-ea"/>
                <a:cs typeface="+mn-cs"/>
              </a:rPr>
              <a:t>Shareholders' Agreements:</a:t>
            </a:r>
            <a:r>
              <a:rPr lang="en-US" sz="1400">
                <a:latin typeface="+mn-lt"/>
                <a:ea typeface="+mn-ea"/>
                <a:cs typeface="+mn-cs"/>
              </a:rPr>
              <a:t> Parties may enter into external contracts that pre-determine how they will vote to avoid deadlock, or define mechanisms such as 'buy-sell' provisions if an impasse occurs. </a:t>
            </a:r>
          </a:p>
          <a:p>
            <a:pPr indent="-228600">
              <a:spcAft>
                <a:spcPts val="600"/>
              </a:spcAft>
              <a:buFont typeface="Arial" panose="020B0604020202020204" pitchFamily="34" charset="0"/>
              <a:buChar char="•"/>
            </a:pPr>
            <a:r>
              <a:rPr lang="en-US" sz="1400" b="1">
                <a:latin typeface="+mn-lt"/>
                <a:ea typeface="+mn-ea"/>
                <a:cs typeface="+mn-cs"/>
              </a:rPr>
              <a:t>How do you think weighted voting rights or a chairperson's casting vote might change the dynamic of a general meeting compared to a standard 50/50 split? </a:t>
            </a:r>
          </a:p>
          <a:p>
            <a:pPr indent="-228600">
              <a:spcAft>
                <a:spcPts val="600"/>
              </a:spcAft>
              <a:buFont typeface="Arial" panose="020B0604020202020204" pitchFamily="34" charset="0"/>
              <a:buChar char="•"/>
            </a:pPr>
            <a:endParaRPr lang="en-US" sz="1400">
              <a:latin typeface="+mn-lt"/>
              <a:ea typeface="+mn-ea"/>
              <a:cs typeface="+mn-cs"/>
            </a:endParaRPr>
          </a:p>
        </p:txBody>
      </p:sp>
    </p:spTree>
    <p:extLst>
      <p:ext uri="{BB962C8B-B14F-4D97-AF65-F5344CB8AC3E}">
        <p14:creationId xmlns:p14="http://schemas.microsoft.com/office/powerpoint/2010/main" val="29883192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DB5A05-5ED1-84D7-3F51-AF9EC664A221}"/>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sz="4300" kern="1200">
                <a:solidFill>
                  <a:schemeClr val="tx1"/>
                </a:solidFill>
                <a:latin typeface="+mj-lt"/>
                <a:ea typeface="+mj-ea"/>
                <a:cs typeface="+mj-cs"/>
              </a:rPr>
              <a:t>Annual General Meeting ‘AGM’</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0888E35E-BBBD-5D97-9D21-5943C39B13D6}"/>
              </a:ext>
            </a:extLst>
          </p:cNvPr>
          <p:cNvSpPr>
            <a:spLocks noGrp="1"/>
          </p:cNvSpPr>
          <p:nvPr>
            <p:ph type="body"/>
          </p:nvPr>
        </p:nvSpPr>
        <p:spPr>
          <a:xfrm>
            <a:off x="628650" y="1929384"/>
            <a:ext cx="7886700" cy="4251960"/>
          </a:xfrm>
        </p:spPr>
        <p:txBody>
          <a:bodyPr vert="horz" lIns="91440" tIns="45720" rIns="91440" bIns="45720" rtlCol="0">
            <a:normAutofit/>
          </a:bodyPr>
          <a:lstStyle/>
          <a:p>
            <a:pPr indent="-228600">
              <a:spcAft>
                <a:spcPts val="600"/>
              </a:spcAft>
              <a:buFont typeface="Arial" panose="020B0604020202020204" pitchFamily="34" charset="0"/>
              <a:buChar char="•"/>
            </a:pPr>
            <a:r>
              <a:rPr lang="en-US" sz="1900">
                <a:latin typeface="+mn-lt"/>
                <a:ea typeface="+mn-ea"/>
                <a:cs typeface="+mn-cs"/>
              </a:rPr>
              <a:t>All companies used to be required to hold an annual general meeting (AGM), at which the company’s accounts were approved and the shareholders could hold the directors to account. Private companies no longer need to hold an AGM unless their articles require it. It may still be sensible to require an AGM if there are many shareholders who are not also directors.</a:t>
            </a:r>
          </a:p>
          <a:p>
            <a:pPr indent="-228600">
              <a:spcAft>
                <a:spcPts val="600"/>
              </a:spcAft>
              <a:buFont typeface="Arial" panose="020B0604020202020204" pitchFamily="34" charset="0"/>
              <a:buChar char="•"/>
            </a:pPr>
            <a:r>
              <a:rPr lang="en-US" sz="1900" b="1">
                <a:latin typeface="+mn-lt"/>
                <a:ea typeface="+mn-ea"/>
                <a:cs typeface="+mn-cs"/>
              </a:rPr>
              <a:t>Minutes of general meetings - </a:t>
            </a:r>
            <a:r>
              <a:rPr lang="en-US" sz="1900">
                <a:latin typeface="+mn-lt"/>
                <a:ea typeface="+mn-ea"/>
                <a:cs typeface="+mn-cs"/>
              </a:rPr>
              <a:t>Just as for board meetings, minutes must be taken of the proceedings of GMs, and kept for ten years. For GMs, the requirement is contained in s355.</a:t>
            </a:r>
          </a:p>
        </p:txBody>
      </p:sp>
    </p:spTree>
    <p:extLst>
      <p:ext uri="{BB962C8B-B14F-4D97-AF65-F5344CB8AC3E}">
        <p14:creationId xmlns:p14="http://schemas.microsoft.com/office/powerpoint/2010/main" val="40571510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11580-1F8C-3E50-AE1C-D72DF15CAB10}"/>
              </a:ext>
            </a:extLst>
          </p:cNvPr>
          <p:cNvSpPr>
            <a:spLocks noGrp="1"/>
          </p:cNvSpPr>
          <p:nvPr>
            <p:ph type="title"/>
          </p:nvPr>
        </p:nvSpPr>
        <p:spPr/>
        <p:txBody>
          <a:bodyPr/>
          <a:lstStyle/>
          <a:p>
            <a:r>
              <a:rPr lang="en-GB" dirty="0"/>
              <a:t>Written Resolution ‘WR’</a:t>
            </a:r>
          </a:p>
        </p:txBody>
      </p:sp>
      <p:sp>
        <p:nvSpPr>
          <p:cNvPr id="3" name="Text Placeholder 2">
            <a:extLst>
              <a:ext uri="{FF2B5EF4-FFF2-40B4-BE49-F238E27FC236}">
                <a16:creationId xmlns:a16="http://schemas.microsoft.com/office/drawing/2014/main" id="{6B1509B1-E5E0-F18B-0DE1-4F999D16D47D}"/>
              </a:ext>
            </a:extLst>
          </p:cNvPr>
          <p:cNvSpPr>
            <a:spLocks noGrp="1"/>
          </p:cNvSpPr>
          <p:nvPr>
            <p:ph type="body"/>
          </p:nvPr>
        </p:nvSpPr>
        <p:spPr/>
        <p:txBody>
          <a:bodyPr>
            <a:normAutofit lnSpcReduction="10000"/>
          </a:bodyPr>
          <a:lstStyle/>
          <a:p>
            <a:r>
              <a:rPr lang="en-GB" dirty="0"/>
              <a:t>CA 2006 also allows shareholder decisions to be taken as WRs. The procedure to pass a WR is simpler than holding a GM. It will sometimes be quicker too. </a:t>
            </a:r>
          </a:p>
          <a:p>
            <a:r>
              <a:rPr lang="en-GB" dirty="0"/>
              <a:t>The only resolutions which cannot be passed as WRs are resolutions to remove a director under s168, or to remove the company’s auditor. The reason is that the director or auditor needs to be allowed an opportunity to make their case to the members, and it is thought that that needs to happen at a GM.</a:t>
            </a:r>
          </a:p>
        </p:txBody>
      </p:sp>
    </p:spTree>
    <p:extLst>
      <p:ext uri="{BB962C8B-B14F-4D97-AF65-F5344CB8AC3E}">
        <p14:creationId xmlns:p14="http://schemas.microsoft.com/office/powerpoint/2010/main" val="4337864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037C6-FF5B-806C-F0F7-FABC22754DD5}"/>
              </a:ext>
            </a:extLst>
          </p:cNvPr>
          <p:cNvSpPr>
            <a:spLocks noGrp="1"/>
          </p:cNvSpPr>
          <p:nvPr>
            <p:ph type="title"/>
          </p:nvPr>
        </p:nvSpPr>
        <p:spPr/>
        <p:txBody>
          <a:bodyPr/>
          <a:lstStyle/>
          <a:p>
            <a:r>
              <a:rPr lang="en-GB" dirty="0"/>
              <a:t>Written Resolution</a:t>
            </a:r>
          </a:p>
        </p:txBody>
      </p:sp>
      <p:sp>
        <p:nvSpPr>
          <p:cNvPr id="3" name="Text Placeholder 2">
            <a:extLst>
              <a:ext uri="{FF2B5EF4-FFF2-40B4-BE49-F238E27FC236}">
                <a16:creationId xmlns:a16="http://schemas.microsoft.com/office/drawing/2014/main" id="{515B0EAE-4CE1-EDD2-9F66-0E2016CDDE27}"/>
              </a:ext>
            </a:extLst>
          </p:cNvPr>
          <p:cNvSpPr>
            <a:spLocks noGrp="1"/>
          </p:cNvSpPr>
          <p:nvPr>
            <p:ph type="body"/>
          </p:nvPr>
        </p:nvSpPr>
        <p:spPr/>
        <p:txBody>
          <a:bodyPr>
            <a:normAutofit fontScale="70000" lnSpcReduction="20000"/>
          </a:bodyPr>
          <a:lstStyle/>
          <a:p>
            <a:pPr lvl="0"/>
            <a:r>
              <a:rPr lang="en-GB" b="1" dirty="0"/>
              <a:t>Circulation (s291):</a:t>
            </a:r>
            <a:r>
              <a:rPr lang="en-GB" dirty="0"/>
              <a:t> Directors must resolve to circulate the WR, which must be sent to all eligible members in hard copy, electronically, or via the company's website. It must include instructions on how to signify agreement and the date on which the resolution will lapse.</a:t>
            </a:r>
          </a:p>
          <a:p>
            <a:pPr lvl="0"/>
            <a:r>
              <a:rPr lang="en-GB" b="1" dirty="0"/>
              <a:t>Lapse Date:</a:t>
            </a:r>
            <a:r>
              <a:rPr lang="en-GB" dirty="0"/>
              <a:t> If not specified in the articles (the Model Articles are silent), a WR lapses 28 days after the circulation date.</a:t>
            </a:r>
          </a:p>
          <a:p>
            <a:pPr lvl="0"/>
            <a:r>
              <a:rPr lang="en-GB" b="1" dirty="0"/>
              <a:t>Voting Thresholds:</a:t>
            </a:r>
            <a:r>
              <a:rPr lang="en-GB" dirty="0"/>
              <a:t> The majority requirements (simple majority for ordinary resolutions, 75% for special resolutions) are identical to those at a GM, but calculated differently: they are based on the total votes of </a:t>
            </a:r>
            <a:r>
              <a:rPr lang="en-GB" i="1" dirty="0"/>
              <a:t>all eligible members</a:t>
            </a:r>
            <a:r>
              <a:rPr lang="en-GB" dirty="0"/>
              <a:t>, not just those who cast a vote. Consequently, abstentions or failing to return a vote effectively count as votes against the resolution.</a:t>
            </a:r>
          </a:p>
          <a:p>
            <a:pPr lvl="0"/>
            <a:r>
              <a:rPr lang="en-GB" b="1" dirty="0"/>
              <a:t>Record Keeping (s355):</a:t>
            </a:r>
            <a:r>
              <a:rPr lang="en-GB" dirty="0"/>
              <a:t> Companies are required to keep copies of all written resolutions for at least 10 years, mirroring the requirement for GMs</a:t>
            </a:r>
          </a:p>
          <a:p>
            <a:endParaRPr lang="en-GB" dirty="0"/>
          </a:p>
        </p:txBody>
      </p:sp>
    </p:spTree>
    <p:extLst>
      <p:ext uri="{BB962C8B-B14F-4D97-AF65-F5344CB8AC3E}">
        <p14:creationId xmlns:p14="http://schemas.microsoft.com/office/powerpoint/2010/main" val="1032996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9BB4E40-BF65-D361-6F6F-6880A97394CC}"/>
              </a:ext>
            </a:extLst>
          </p:cNvPr>
          <p:cNvPicPr>
            <a:picLocks noChangeAspect="1"/>
          </p:cNvPicPr>
          <p:nvPr/>
        </p:nvPicPr>
        <p:blipFill>
          <a:blip r:embed="rId2">
            <a:duotone>
              <a:schemeClr val="bg2">
                <a:shade val="45000"/>
                <a:satMod val="135000"/>
              </a:schemeClr>
              <a:prstClr val="white"/>
            </a:duotone>
          </a:blip>
          <a:srcRect r="10999" b="-1"/>
          <a:stretch>
            <a:fillRect/>
          </a:stretch>
        </p:blipFill>
        <p:spPr>
          <a:xfrm>
            <a:off x="20" y="10"/>
            <a:ext cx="9143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0914B8-CB22-C8B0-ED98-A7A5A726839F}"/>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a:t>GM or WR?</a:t>
            </a:r>
          </a:p>
        </p:txBody>
      </p:sp>
      <p:sp>
        <p:nvSpPr>
          <p:cNvPr id="3" name="Text Placeholder 2">
            <a:extLst>
              <a:ext uri="{FF2B5EF4-FFF2-40B4-BE49-F238E27FC236}">
                <a16:creationId xmlns:a16="http://schemas.microsoft.com/office/drawing/2014/main" id="{B01633A7-5559-2F93-C949-80434948DA3B}"/>
              </a:ext>
            </a:extLst>
          </p:cNvPr>
          <p:cNvSpPr>
            <a:spLocks noGrp="1"/>
          </p:cNvSpPr>
          <p:nvPr>
            <p:ph type="body"/>
          </p:nvPr>
        </p:nvSpPr>
        <p:spPr>
          <a:xfrm>
            <a:off x="628650" y="1825625"/>
            <a:ext cx="7886700" cy="4351338"/>
          </a:xfrm>
        </p:spPr>
        <p:txBody>
          <a:bodyPr vert="horz" lIns="91440" tIns="45720" rIns="91440" bIns="45720" rtlCol="0">
            <a:normAutofit/>
          </a:bodyPr>
          <a:lstStyle/>
          <a:p>
            <a:pPr indent="-228600">
              <a:spcAft>
                <a:spcPts val="600"/>
              </a:spcAft>
              <a:buFont typeface="Arial" panose="020B0604020202020204" pitchFamily="34" charset="0"/>
              <a:buChar char="•"/>
            </a:pPr>
            <a:r>
              <a:rPr lang="en-US" sz="1400">
                <a:latin typeface="+mn-lt"/>
                <a:ea typeface="+mn-ea"/>
                <a:cs typeface="+mn-cs"/>
              </a:rPr>
              <a:t>The choice between a General Meeting (GM) and a Written Resolution (WR) depends on factors like timing, complexity, and the nature of the decision. Each method has distinct advantages and disadvantages:</a:t>
            </a:r>
          </a:p>
          <a:p>
            <a:pPr lvl="0" indent="-228600">
              <a:spcAft>
                <a:spcPts val="600"/>
              </a:spcAft>
              <a:buFont typeface="Arial" panose="020B0604020202020204" pitchFamily="34" charset="0"/>
              <a:buChar char="•"/>
            </a:pPr>
            <a:r>
              <a:rPr lang="en-US" sz="1400" b="1">
                <a:latin typeface="+mn-lt"/>
                <a:ea typeface="+mn-ea"/>
                <a:cs typeface="+mn-cs"/>
              </a:rPr>
              <a:t>Flexibility and Debate:</a:t>
            </a:r>
            <a:r>
              <a:rPr lang="en-US" sz="1400">
                <a:latin typeface="+mn-lt"/>
                <a:ea typeface="+mn-ea"/>
                <a:cs typeface="+mn-cs"/>
              </a:rPr>
              <a:t> A GM is better for complex decisions that may require discussion or clarification. It allows shareholders to debate issues in real-time, whereas a WR is 'take it or leave it,' offering no space for deliberation.</a:t>
            </a:r>
          </a:p>
          <a:p>
            <a:pPr lvl="0" indent="-228600">
              <a:spcAft>
                <a:spcPts val="600"/>
              </a:spcAft>
              <a:buFont typeface="Arial" panose="020B0604020202020204" pitchFamily="34" charset="0"/>
              <a:buChar char="•"/>
            </a:pPr>
            <a:r>
              <a:rPr lang="en-US" sz="1400" b="1">
                <a:latin typeface="+mn-lt"/>
                <a:ea typeface="+mn-ea"/>
                <a:cs typeface="+mn-cs"/>
              </a:rPr>
              <a:t>Efficiency:</a:t>
            </a:r>
            <a:r>
              <a:rPr lang="en-US" sz="1400">
                <a:latin typeface="+mn-lt"/>
                <a:ea typeface="+mn-ea"/>
                <a:cs typeface="+mn-cs"/>
              </a:rPr>
              <a:t> WRs are often faster and cheaper for straightforward, non-controversial decisions, as they avoid the procedural requirements of notice, quorum, and venues.</a:t>
            </a:r>
          </a:p>
          <a:p>
            <a:pPr lvl="0" indent="-228600">
              <a:spcAft>
                <a:spcPts val="600"/>
              </a:spcAft>
              <a:buFont typeface="Arial" panose="020B0604020202020204" pitchFamily="34" charset="0"/>
              <a:buChar char="•"/>
            </a:pPr>
            <a:r>
              <a:rPr lang="en-US" sz="1400" b="1">
                <a:latin typeface="+mn-lt"/>
                <a:ea typeface="+mn-ea"/>
                <a:cs typeface="+mn-cs"/>
              </a:rPr>
              <a:t>Threshold Impacts:</a:t>
            </a:r>
            <a:r>
              <a:rPr lang="en-US" sz="1400">
                <a:latin typeface="+mn-lt"/>
                <a:ea typeface="+mn-ea"/>
                <a:cs typeface="+mn-cs"/>
              </a:rPr>
              <a:t> WRs require approval from the total percentage of </a:t>
            </a:r>
            <a:r>
              <a:rPr lang="en-US" sz="1400" i="1">
                <a:latin typeface="+mn-lt"/>
                <a:ea typeface="+mn-ea"/>
                <a:cs typeface="+mn-cs"/>
              </a:rPr>
              <a:t>all</a:t>
            </a:r>
            <a:r>
              <a:rPr lang="en-US" sz="1400">
                <a:latin typeface="+mn-lt"/>
                <a:ea typeface="+mn-ea"/>
                <a:cs typeface="+mn-cs"/>
              </a:rPr>
              <a:t> eligible members. This makes WRs difficult if you have passive or unengaged shareholders. In contrast, at a GM, you only need the required majority of those </a:t>
            </a:r>
            <a:r>
              <a:rPr lang="en-US" sz="1400" i="1">
                <a:latin typeface="+mn-lt"/>
                <a:ea typeface="+mn-ea"/>
                <a:cs typeface="+mn-cs"/>
              </a:rPr>
              <a:t>actually voting</a:t>
            </a:r>
            <a:r>
              <a:rPr lang="en-US" sz="1400">
                <a:latin typeface="+mn-lt"/>
                <a:ea typeface="+mn-ea"/>
                <a:cs typeface="+mn-cs"/>
              </a:rPr>
              <a:t>, which can be easier to achieve if some shareholders do not show up.</a:t>
            </a:r>
          </a:p>
          <a:p>
            <a:pPr lvl="0" indent="-228600">
              <a:spcAft>
                <a:spcPts val="600"/>
              </a:spcAft>
              <a:buFont typeface="Arial" panose="020B0604020202020204" pitchFamily="34" charset="0"/>
              <a:buChar char="•"/>
            </a:pPr>
            <a:r>
              <a:rPr lang="en-US" sz="1400" b="1">
                <a:latin typeface="+mn-lt"/>
                <a:ea typeface="+mn-ea"/>
                <a:cs typeface="+mn-cs"/>
              </a:rPr>
              <a:t>Legal Restrictions:</a:t>
            </a:r>
            <a:r>
              <a:rPr lang="en-US" sz="1400">
                <a:latin typeface="+mn-lt"/>
                <a:ea typeface="+mn-ea"/>
                <a:cs typeface="+mn-cs"/>
              </a:rPr>
              <a:t> Remember that certain fundamental decisions—such as the removal of a director or an auditor—</a:t>
            </a:r>
            <a:r>
              <a:rPr lang="en-US" sz="1400" i="1">
                <a:latin typeface="+mn-lt"/>
                <a:ea typeface="+mn-ea"/>
                <a:cs typeface="+mn-cs"/>
              </a:rPr>
              <a:t>must</a:t>
            </a:r>
            <a:r>
              <a:rPr lang="en-US" sz="1400">
                <a:latin typeface="+mn-lt"/>
                <a:ea typeface="+mn-ea"/>
                <a:cs typeface="+mn-cs"/>
              </a:rPr>
              <a:t> be done via a GM, meaning a WR is not an option in those specific scenarios</a:t>
            </a:r>
          </a:p>
          <a:p>
            <a:pPr indent="-228600">
              <a:spcAft>
                <a:spcPts val="600"/>
              </a:spcAft>
              <a:buFont typeface="Arial" panose="020B0604020202020204" pitchFamily="34" charset="0"/>
              <a:buChar char="•"/>
            </a:pPr>
            <a:endParaRPr lang="en-US" sz="1400">
              <a:latin typeface="+mn-lt"/>
              <a:ea typeface="+mn-ea"/>
              <a:cs typeface="+mn-cs"/>
            </a:endParaRPr>
          </a:p>
        </p:txBody>
      </p:sp>
    </p:spTree>
    <p:extLst>
      <p:ext uri="{BB962C8B-B14F-4D97-AF65-F5344CB8AC3E}">
        <p14:creationId xmlns:p14="http://schemas.microsoft.com/office/powerpoint/2010/main" val="24994769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882BCA3-5885-4104-AAA7-3538D4F4A31A}"/>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kern="1200">
                <a:solidFill>
                  <a:schemeClr val="tx1"/>
                </a:solidFill>
                <a:latin typeface="+mj-lt"/>
                <a:ea typeface="+mj-ea"/>
                <a:cs typeface="+mj-cs"/>
              </a:rPr>
              <a:t>Decision making in practice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7450BDBF-C5C0-ABC2-2030-708AECD82D38}"/>
              </a:ext>
            </a:extLst>
          </p:cNvPr>
          <p:cNvSpPr>
            <a:spLocks noGrp="1"/>
          </p:cNvSpPr>
          <p:nvPr>
            <p:ph type="body"/>
          </p:nvPr>
        </p:nvSpPr>
        <p:spPr>
          <a:xfrm>
            <a:off x="628650" y="1825625"/>
            <a:ext cx="7886700" cy="4351338"/>
          </a:xfrm>
        </p:spPr>
        <p:txBody>
          <a:bodyPr vert="horz" lIns="91440" tIns="45720" rIns="91440" bIns="45720" rtlCol="0">
            <a:normAutofit fontScale="92500" lnSpcReduction="10000"/>
          </a:bodyPr>
          <a:lstStyle/>
          <a:p>
            <a:pPr indent="-228600">
              <a:spcAft>
                <a:spcPts val="600"/>
              </a:spcAft>
              <a:buFont typeface="Arial" panose="020B0604020202020204" pitchFamily="34" charset="0"/>
              <a:buChar char="•"/>
            </a:pPr>
            <a:r>
              <a:rPr lang="en-US" sz="1800">
                <a:latin typeface="+mn-lt"/>
                <a:ea typeface="+mn-ea"/>
                <a:cs typeface="+mn-cs"/>
              </a:rPr>
              <a:t>In practice, in situations where a shareholder resolution is required, a three-stage process must often be followed.</a:t>
            </a:r>
          </a:p>
          <a:p>
            <a:pPr indent="-228600">
              <a:spcAft>
                <a:spcPts val="600"/>
              </a:spcAft>
              <a:buFont typeface="Arial" panose="020B0604020202020204" pitchFamily="34" charset="0"/>
              <a:buChar char="•"/>
            </a:pPr>
            <a:endParaRPr lang="en-US" sz="1800">
              <a:latin typeface="+mn-lt"/>
              <a:ea typeface="+mn-ea"/>
              <a:cs typeface="+mn-cs"/>
            </a:endParaRPr>
          </a:p>
          <a:p>
            <a:pPr indent="-228600">
              <a:spcAft>
                <a:spcPts val="600"/>
              </a:spcAft>
              <a:buFont typeface="Arial" panose="020B0604020202020204" pitchFamily="34" charset="0"/>
              <a:buChar char="•"/>
            </a:pPr>
            <a:r>
              <a:rPr lang="en-US" sz="1800">
                <a:latin typeface="+mn-lt"/>
                <a:ea typeface="+mn-ea"/>
                <a:cs typeface="+mn-cs"/>
              </a:rPr>
              <a:t>(1)   First, the directors will consider the proposal and resolve to call a GM or circulate a WR. This is usually done at a board meeting.</a:t>
            </a:r>
          </a:p>
          <a:p>
            <a:pPr indent="-228600">
              <a:spcAft>
                <a:spcPts val="600"/>
              </a:spcAft>
              <a:buFont typeface="Arial" panose="020B0604020202020204" pitchFamily="34" charset="0"/>
              <a:buChar char="•"/>
            </a:pPr>
            <a:endParaRPr lang="en-US" sz="1800">
              <a:latin typeface="+mn-lt"/>
              <a:ea typeface="+mn-ea"/>
              <a:cs typeface="+mn-cs"/>
            </a:endParaRPr>
          </a:p>
          <a:p>
            <a:pPr indent="-228600">
              <a:spcAft>
                <a:spcPts val="600"/>
              </a:spcAft>
              <a:buFont typeface="Arial" panose="020B0604020202020204" pitchFamily="34" charset="0"/>
              <a:buChar char="•"/>
            </a:pPr>
            <a:r>
              <a:rPr lang="en-US" sz="1800">
                <a:latin typeface="+mn-lt"/>
                <a:ea typeface="+mn-ea"/>
                <a:cs typeface="+mn-cs"/>
              </a:rPr>
              <a:t>(2)   Next, the shareholders will vote on the shareholder resolution.</a:t>
            </a:r>
          </a:p>
          <a:p>
            <a:pPr indent="-228600">
              <a:spcAft>
                <a:spcPts val="600"/>
              </a:spcAft>
              <a:buFont typeface="Arial" panose="020B0604020202020204" pitchFamily="34" charset="0"/>
              <a:buChar char="•"/>
            </a:pPr>
            <a:endParaRPr lang="en-US" sz="1800">
              <a:latin typeface="+mn-lt"/>
              <a:ea typeface="+mn-ea"/>
              <a:cs typeface="+mn-cs"/>
            </a:endParaRPr>
          </a:p>
          <a:p>
            <a:pPr indent="-228600">
              <a:spcAft>
                <a:spcPts val="600"/>
              </a:spcAft>
              <a:buFont typeface="Arial" panose="020B0604020202020204" pitchFamily="34" charset="0"/>
              <a:buChar char="•"/>
            </a:pPr>
            <a:r>
              <a:rPr lang="en-US" sz="1800">
                <a:latin typeface="+mn-lt"/>
                <a:ea typeface="+mn-ea"/>
                <a:cs typeface="+mn-cs"/>
              </a:rPr>
              <a:t>(3)   The directors are now in a position to complete the transaction. Even if the shareholders have already passed all the necessary resolutions themselves (this will be the case, for example, if the shareholder resolution is a resolution to change the articles or the company’s name), so that there is no need for further decisions by the directors, the directors may nonetheless reconvene to deal with the administration following the shareholders’ decision.</a:t>
            </a:r>
          </a:p>
        </p:txBody>
      </p:sp>
    </p:spTree>
    <p:extLst>
      <p:ext uri="{BB962C8B-B14F-4D97-AF65-F5344CB8AC3E}">
        <p14:creationId xmlns:p14="http://schemas.microsoft.com/office/powerpoint/2010/main" val="1282066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C32DF3D-3F59-481D-A237-77C31AD49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6713B-2EA4-680A-4912-C68A4F897F3B}"/>
              </a:ext>
            </a:extLst>
          </p:cNvPr>
          <p:cNvSpPr>
            <a:spLocks noGrp="1"/>
          </p:cNvSpPr>
          <p:nvPr>
            <p:ph type="title"/>
          </p:nvPr>
        </p:nvSpPr>
        <p:spPr>
          <a:xfrm>
            <a:off x="630936" y="643467"/>
            <a:ext cx="2880360" cy="5571066"/>
          </a:xfrm>
        </p:spPr>
        <p:txBody>
          <a:bodyPr vert="horz" lIns="91440" tIns="45720" rIns="91440" bIns="45720" rtlCol="0" anchor="ctr">
            <a:normAutofit/>
          </a:bodyPr>
          <a:lstStyle/>
          <a:p>
            <a:r>
              <a:rPr lang="en-US" sz="3600" kern="1200" dirty="0">
                <a:solidFill>
                  <a:schemeClr val="tx1"/>
                </a:solidFill>
                <a:latin typeface="+mj-lt"/>
                <a:ea typeface="+mj-ea"/>
                <a:cs typeface="+mj-cs"/>
              </a:rPr>
              <a:t>What if shareholders want a resolution passed?</a:t>
            </a:r>
          </a:p>
        </p:txBody>
      </p:sp>
      <p:sp>
        <p:nvSpPr>
          <p:cNvPr id="15" name="Freeform: Shape 14">
            <a:extLst>
              <a:ext uri="{FF2B5EF4-FFF2-40B4-BE49-F238E27FC236}">
                <a16:creationId xmlns:a16="http://schemas.microsoft.com/office/drawing/2014/main" id="{32F02326-30C4-4095-988F-932A425AE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79764" y="0"/>
            <a:ext cx="5364236" cy="6858000"/>
          </a:xfrm>
          <a:custGeom>
            <a:avLst/>
            <a:gdLst>
              <a:gd name="connsiteX0" fmla="*/ 17101 w 7152315"/>
              <a:gd name="connsiteY0" fmla="*/ 0 h 6858000"/>
              <a:gd name="connsiteX1" fmla="*/ 7152315 w 7152315"/>
              <a:gd name="connsiteY1" fmla="*/ 0 h 6858000"/>
              <a:gd name="connsiteX2" fmla="*/ 7152315 w 7152315"/>
              <a:gd name="connsiteY2" fmla="*/ 6858000 h 6858000"/>
              <a:gd name="connsiteX3" fmla="*/ 15999 w 7152315"/>
              <a:gd name="connsiteY3" fmla="*/ 6858000 h 6858000"/>
              <a:gd name="connsiteX4" fmla="*/ 9729 w 7152315"/>
              <a:gd name="connsiteY4" fmla="*/ 6734157 h 6858000"/>
              <a:gd name="connsiteX5" fmla="*/ 15819 w 7152315"/>
              <a:gd name="connsiteY5" fmla="*/ 6122264 h 6858000"/>
              <a:gd name="connsiteX6" fmla="*/ 11379 w 7152315"/>
              <a:gd name="connsiteY6" fmla="*/ 5614784 h 6858000"/>
              <a:gd name="connsiteX7" fmla="*/ 20006 w 7152315"/>
              <a:gd name="connsiteY7" fmla="*/ 5204359 h 6858000"/>
              <a:gd name="connsiteX8" fmla="*/ 16962 w 7152315"/>
              <a:gd name="connsiteY8" fmla="*/ 4811696 h 6858000"/>
              <a:gd name="connsiteX9" fmla="*/ 13409 w 7152315"/>
              <a:gd name="connsiteY9" fmla="*/ 4358135 h 6858000"/>
              <a:gd name="connsiteX10" fmla="*/ 12774 w 7152315"/>
              <a:gd name="connsiteY10" fmla="*/ 4038423 h 6858000"/>
              <a:gd name="connsiteX11" fmla="*/ 10110 w 7152315"/>
              <a:gd name="connsiteY11" fmla="*/ 3630663 h 6858000"/>
              <a:gd name="connsiteX12" fmla="*/ 16581 w 7152315"/>
              <a:gd name="connsiteY12" fmla="*/ 3275427 h 6858000"/>
              <a:gd name="connsiteX13" fmla="*/ 27872 w 7152315"/>
              <a:gd name="connsiteY13" fmla="*/ 2871219 h 6858000"/>
              <a:gd name="connsiteX14" fmla="*/ 17596 w 7152315"/>
              <a:gd name="connsiteY14" fmla="*/ 2235600 h 6858000"/>
              <a:gd name="connsiteX15" fmla="*/ 14170 w 7152315"/>
              <a:gd name="connsiteY15" fmla="*/ 1894827 h 6858000"/>
              <a:gd name="connsiteX16" fmla="*/ 11632 w 7152315"/>
              <a:gd name="connsiteY16" fmla="*/ 1603026 h 6858000"/>
              <a:gd name="connsiteX17" fmla="*/ 14551 w 7152315"/>
              <a:gd name="connsiteY17" fmla="*/ 1307799 h 6858000"/>
              <a:gd name="connsiteX18" fmla="*/ 14551 w 7152315"/>
              <a:gd name="connsiteY18" fmla="*/ 887733 h 6858000"/>
              <a:gd name="connsiteX19" fmla="*/ 849 w 7152315"/>
              <a:gd name="connsiteY19" fmla="*/ 349169 h 6858000"/>
              <a:gd name="connsiteX20" fmla="*/ 1404 w 7152315"/>
              <a:gd name="connsiteY20" fmla="*/ 1605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52315" h="6858000">
                <a:moveTo>
                  <a:pt x="17101" y="0"/>
                </a:moveTo>
                <a:lnTo>
                  <a:pt x="7152315" y="0"/>
                </a:lnTo>
                <a:lnTo>
                  <a:pt x="7152315" y="6858000"/>
                </a:lnTo>
                <a:lnTo>
                  <a:pt x="15999" y="6858000"/>
                </a:lnTo>
                <a:lnTo>
                  <a:pt x="9729" y="6734157"/>
                </a:lnTo>
                <a:cubicBezTo>
                  <a:pt x="5924" y="6530150"/>
                  <a:pt x="12521" y="6326271"/>
                  <a:pt x="15819" y="6122264"/>
                </a:cubicBezTo>
                <a:cubicBezTo>
                  <a:pt x="18484" y="5952766"/>
                  <a:pt x="-1689" y="5783013"/>
                  <a:pt x="11379" y="5614784"/>
                </a:cubicBezTo>
                <a:cubicBezTo>
                  <a:pt x="22112" y="5478259"/>
                  <a:pt x="24992" y="5341214"/>
                  <a:pt x="20006" y="5204359"/>
                </a:cubicBezTo>
                <a:cubicBezTo>
                  <a:pt x="14932" y="5073429"/>
                  <a:pt x="13917" y="4942537"/>
                  <a:pt x="16962" y="4811696"/>
                </a:cubicBezTo>
                <a:cubicBezTo>
                  <a:pt x="20640" y="4660467"/>
                  <a:pt x="16962" y="4509238"/>
                  <a:pt x="13409" y="4358135"/>
                </a:cubicBezTo>
                <a:cubicBezTo>
                  <a:pt x="10872" y="4251565"/>
                  <a:pt x="10998" y="4144994"/>
                  <a:pt x="12774" y="4038423"/>
                </a:cubicBezTo>
                <a:cubicBezTo>
                  <a:pt x="15185" y="3902545"/>
                  <a:pt x="19879" y="3766540"/>
                  <a:pt x="10110" y="3630663"/>
                </a:cubicBezTo>
                <a:cubicBezTo>
                  <a:pt x="1178" y="3512306"/>
                  <a:pt x="3347" y="3393378"/>
                  <a:pt x="16581" y="3275427"/>
                </a:cubicBezTo>
                <a:cubicBezTo>
                  <a:pt x="33403" y="3141377"/>
                  <a:pt x="37183" y="3006006"/>
                  <a:pt x="27872" y="2871219"/>
                </a:cubicBezTo>
                <a:cubicBezTo>
                  <a:pt x="11315" y="2659765"/>
                  <a:pt x="7890" y="2447486"/>
                  <a:pt x="17596" y="2235600"/>
                </a:cubicBezTo>
                <a:cubicBezTo>
                  <a:pt x="22797" y="2122038"/>
                  <a:pt x="21655" y="2008261"/>
                  <a:pt x="14170" y="1894827"/>
                </a:cubicBezTo>
                <a:cubicBezTo>
                  <a:pt x="8144" y="1797670"/>
                  <a:pt x="7294" y="1700272"/>
                  <a:pt x="11632" y="1603026"/>
                </a:cubicBezTo>
                <a:cubicBezTo>
                  <a:pt x="15566" y="1504575"/>
                  <a:pt x="17215" y="1406124"/>
                  <a:pt x="14551" y="1307799"/>
                </a:cubicBezTo>
                <a:cubicBezTo>
                  <a:pt x="10872" y="1168242"/>
                  <a:pt x="10110" y="1027798"/>
                  <a:pt x="14551" y="887733"/>
                </a:cubicBezTo>
                <a:cubicBezTo>
                  <a:pt x="20894" y="708085"/>
                  <a:pt x="3132" y="528817"/>
                  <a:pt x="849" y="349169"/>
                </a:cubicBezTo>
                <a:cubicBezTo>
                  <a:pt x="24" y="286241"/>
                  <a:pt x="-769" y="223346"/>
                  <a:pt x="1404" y="160593"/>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 Placeholder 2">
            <a:extLst>
              <a:ext uri="{FF2B5EF4-FFF2-40B4-BE49-F238E27FC236}">
                <a16:creationId xmlns:a16="http://schemas.microsoft.com/office/drawing/2014/main" id="{104EC557-287C-90F2-B1B6-DB5E4F4896BF}"/>
              </a:ext>
            </a:extLst>
          </p:cNvPr>
          <p:cNvSpPr>
            <a:spLocks noGrp="1"/>
          </p:cNvSpPr>
          <p:nvPr>
            <p:ph type="body"/>
          </p:nvPr>
        </p:nvSpPr>
        <p:spPr>
          <a:xfrm>
            <a:off x="4176522" y="643467"/>
            <a:ext cx="4341114" cy="5571066"/>
          </a:xfrm>
        </p:spPr>
        <p:txBody>
          <a:bodyPr vert="horz" lIns="91440" tIns="45720" rIns="91440" bIns="45720" rtlCol="0" anchor="ctr">
            <a:normAutofit fontScale="92500" lnSpcReduction="10000"/>
          </a:bodyPr>
          <a:lstStyle/>
          <a:p>
            <a:pPr indent="-228600">
              <a:spcAft>
                <a:spcPts val="600"/>
              </a:spcAft>
              <a:buFont typeface="Arial" panose="020B0604020202020204" pitchFamily="34" charset="0"/>
              <a:buChar char="•"/>
            </a:pPr>
            <a:r>
              <a:rPr lang="en-US" sz="1200" dirty="0">
                <a:solidFill>
                  <a:srgbClr val="FFFFFF"/>
                </a:solidFill>
                <a:latin typeface="+mn-lt"/>
                <a:ea typeface="+mn-ea"/>
                <a:cs typeface="+mn-cs"/>
              </a:rPr>
              <a:t>Occasionally, it happens that some or all of the shareholders want a resolution passed, but a majority of the directors are opposed. In that situation, the directors are unlikely to call a GM or circulate a WR. The classic situation where this can happen is when shareholders wish to pass a resolution to remove a director or directors.</a:t>
            </a:r>
          </a:p>
          <a:p>
            <a:pPr indent="-228600">
              <a:spcAft>
                <a:spcPts val="600"/>
              </a:spcAft>
              <a:buFont typeface="Arial" panose="020B0604020202020204" pitchFamily="34" charset="0"/>
              <a:buChar char="•"/>
            </a:pPr>
            <a:r>
              <a:rPr lang="en-US" sz="1200" dirty="0">
                <a:solidFill>
                  <a:srgbClr val="FFFFFF"/>
                </a:solidFill>
                <a:latin typeface="+mn-lt"/>
                <a:ea typeface="+mn-ea"/>
                <a:cs typeface="+mn-cs"/>
              </a:rPr>
              <a:t>The shareholders may nonetheless be able to requisition a GM, or to require circulation of a members’ WR.</a:t>
            </a:r>
          </a:p>
          <a:p>
            <a:pPr indent="-228600">
              <a:spcAft>
                <a:spcPts val="600"/>
              </a:spcAft>
              <a:buFont typeface="Arial" panose="020B0604020202020204" pitchFamily="34" charset="0"/>
              <a:buChar char="•"/>
            </a:pPr>
            <a:r>
              <a:rPr lang="en-US" sz="1200" b="1" dirty="0">
                <a:solidFill>
                  <a:srgbClr val="FFFFFF"/>
                </a:solidFill>
                <a:latin typeface="+mn-lt"/>
                <a:ea typeface="+mn-ea"/>
                <a:cs typeface="+mn-cs"/>
              </a:rPr>
              <a:t>Requisitioning a GM</a:t>
            </a:r>
          </a:p>
          <a:p>
            <a:pPr indent="-228600">
              <a:spcAft>
                <a:spcPts val="600"/>
              </a:spcAft>
              <a:buFont typeface="Arial" panose="020B0604020202020204" pitchFamily="34" charset="0"/>
              <a:buChar char="•"/>
            </a:pPr>
            <a:r>
              <a:rPr lang="en-US" sz="1200" dirty="0">
                <a:solidFill>
                  <a:srgbClr val="FFFFFF"/>
                </a:solidFill>
                <a:latin typeface="+mn-lt"/>
                <a:ea typeface="+mn-ea"/>
                <a:cs typeface="+mn-cs"/>
              </a:rPr>
              <a:t>This is governed by ss303–305. s303 allows shareholders who together hold at least 5 per cent of the shares in the company to require (requisition) the directors to call a GM, stating the nature of the business which they wish the GM to consider.</a:t>
            </a:r>
          </a:p>
          <a:p>
            <a:pPr indent="-228600">
              <a:spcAft>
                <a:spcPts val="600"/>
              </a:spcAft>
              <a:buFont typeface="Arial" panose="020B0604020202020204" pitchFamily="34" charset="0"/>
              <a:buChar char="•"/>
            </a:pPr>
            <a:r>
              <a:rPr lang="en-US" sz="1200" dirty="0">
                <a:solidFill>
                  <a:srgbClr val="FFFFFF"/>
                </a:solidFill>
                <a:latin typeface="+mn-lt"/>
                <a:ea typeface="+mn-ea"/>
                <a:cs typeface="+mn-cs"/>
              </a:rPr>
              <a:t>The directors must then send out a notice of GM within 21 days of being notified of the shareholders’ requisition. The notice must call a GM to take place no more than 28 days from the date of the notice. Thus, the GM should take place no more than 49 days – seven weeks – from the shareholders’ requisition. If the directors fail to call the GM, s305 allows the shareholders who requisitioned it to call a GM at the company’s expense. s305 expressly allows the cost of the GM to be deducted from any money due from the company to the directors who failed to call the GM – including their salaries.</a:t>
            </a:r>
          </a:p>
          <a:p>
            <a:pPr indent="-228600">
              <a:spcAft>
                <a:spcPts val="600"/>
              </a:spcAft>
              <a:buFont typeface="Arial" panose="020B0604020202020204" pitchFamily="34" charset="0"/>
              <a:buChar char="•"/>
            </a:pPr>
            <a:r>
              <a:rPr lang="en-US" sz="1200" b="1" dirty="0">
                <a:solidFill>
                  <a:srgbClr val="FFFFFF"/>
                </a:solidFill>
                <a:latin typeface="+mn-lt"/>
                <a:ea typeface="+mn-ea"/>
                <a:cs typeface="+mn-cs"/>
              </a:rPr>
              <a:t>Members’ WR</a:t>
            </a:r>
          </a:p>
          <a:p>
            <a:pPr indent="-228600">
              <a:spcAft>
                <a:spcPts val="600"/>
              </a:spcAft>
              <a:buFont typeface="Arial" panose="020B0604020202020204" pitchFamily="34" charset="0"/>
              <a:buChar char="•"/>
            </a:pPr>
            <a:r>
              <a:rPr lang="en-US" sz="1200" dirty="0">
                <a:solidFill>
                  <a:srgbClr val="FFFFFF"/>
                </a:solidFill>
                <a:latin typeface="+mn-lt"/>
                <a:ea typeface="+mn-ea"/>
                <a:cs typeface="+mn-cs"/>
              </a:rPr>
              <a:t>There are similar – but not identical – provisions in ss292–295 under which shareholders together holding at least 5 per cent of the shares in the company can require the directors to circulate a WR. One difference is that shareholders have no power to circulate a WR if the directors do not do so. However, failure by the directors to circulate a WR in response to such a request is a criminal offence.</a:t>
            </a:r>
          </a:p>
        </p:txBody>
      </p:sp>
    </p:spTree>
    <p:extLst>
      <p:ext uri="{BB962C8B-B14F-4D97-AF65-F5344CB8AC3E}">
        <p14:creationId xmlns:p14="http://schemas.microsoft.com/office/powerpoint/2010/main" val="13416379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3A79D37-9A8C-8178-148E-2A8A791E6F04}"/>
              </a:ext>
            </a:extLst>
          </p:cNvPr>
          <p:cNvSpPr>
            <a:spLocks noGrp="1"/>
          </p:cNvSpPr>
          <p:nvPr>
            <p:ph type="title"/>
          </p:nvPr>
        </p:nvSpPr>
        <p:spPr>
          <a:xfrm>
            <a:off x="628650" y="401221"/>
            <a:ext cx="7886700" cy="1348065"/>
          </a:xfrm>
        </p:spPr>
        <p:txBody>
          <a:bodyPr vert="horz" lIns="91440" tIns="45720" rIns="91440" bIns="45720" rtlCol="0" anchor="ctr">
            <a:normAutofit/>
          </a:bodyPr>
          <a:lstStyle/>
          <a:p>
            <a:r>
              <a:rPr lang="en-US" sz="4700" kern="1200">
                <a:solidFill>
                  <a:srgbClr val="FFFFFF"/>
                </a:solidFill>
                <a:latin typeface="+mj-lt"/>
                <a:ea typeface="+mj-ea"/>
                <a:cs typeface="+mj-cs"/>
              </a:rPr>
              <a:t>Entering contracts</a:t>
            </a:r>
          </a:p>
        </p:txBody>
      </p:sp>
      <p:sp>
        <p:nvSpPr>
          <p:cNvPr id="3" name="Text Placeholder 2">
            <a:extLst>
              <a:ext uri="{FF2B5EF4-FFF2-40B4-BE49-F238E27FC236}">
                <a16:creationId xmlns:a16="http://schemas.microsoft.com/office/drawing/2014/main" id="{FF241D4E-6F01-D0E8-709D-596236F8209C}"/>
              </a:ext>
            </a:extLst>
          </p:cNvPr>
          <p:cNvSpPr>
            <a:spLocks noGrp="1"/>
          </p:cNvSpPr>
          <p:nvPr>
            <p:ph type="body"/>
          </p:nvPr>
        </p:nvSpPr>
        <p:spPr>
          <a:xfrm>
            <a:off x="628650" y="2586789"/>
            <a:ext cx="7886700" cy="3590174"/>
          </a:xfrm>
        </p:spPr>
        <p:txBody>
          <a:bodyPr vert="horz" lIns="91440" tIns="45720" rIns="91440" bIns="45720" rtlCol="0">
            <a:normAutofit/>
          </a:bodyPr>
          <a:lstStyle/>
          <a:p>
            <a:pPr indent="-228600">
              <a:spcAft>
                <a:spcPts val="600"/>
              </a:spcAft>
              <a:buFont typeface="Arial" panose="020B0604020202020204" pitchFamily="34" charset="0"/>
              <a:buChar char="•"/>
            </a:pPr>
            <a:r>
              <a:rPr lang="en-US" sz="1600">
                <a:latin typeface="+mn-lt"/>
                <a:ea typeface="+mn-ea"/>
                <a:cs typeface="+mn-cs"/>
              </a:rPr>
              <a:t>A company can enter into contracts through two main methods under the Companies Act 2006:</a:t>
            </a:r>
          </a:p>
          <a:p>
            <a:pPr lvl="0" indent="-228600">
              <a:spcAft>
                <a:spcPts val="600"/>
              </a:spcAft>
              <a:buFont typeface="Arial" panose="020B0604020202020204" pitchFamily="34" charset="0"/>
              <a:buChar char="•"/>
            </a:pPr>
            <a:r>
              <a:rPr lang="en-US" sz="1600" b="1">
                <a:latin typeface="+mn-lt"/>
                <a:ea typeface="+mn-ea"/>
                <a:cs typeface="+mn-cs"/>
              </a:rPr>
              <a:t>Simple Contracts (s43):</a:t>
            </a:r>
            <a:r>
              <a:rPr lang="en-US" sz="1600">
                <a:latin typeface="+mn-lt"/>
                <a:ea typeface="+mn-ea"/>
                <a:cs typeface="+mn-cs"/>
              </a:rPr>
              <a:t> These can be made by writing under the company's common seal or on behalf of the company by any person acting under its authority, whether express or implied. Critically, being a director does not automatically grant authority; this must be conferred by the board of directors as part of their management power.</a:t>
            </a:r>
          </a:p>
          <a:p>
            <a:pPr lvl="0" indent="-228600">
              <a:spcAft>
                <a:spcPts val="600"/>
              </a:spcAft>
              <a:buFont typeface="Arial" panose="020B0604020202020204" pitchFamily="34" charset="0"/>
              <a:buChar char="•"/>
            </a:pPr>
            <a:r>
              <a:rPr lang="en-US" sz="1600" b="1">
                <a:latin typeface="+mn-lt"/>
                <a:ea typeface="+mn-ea"/>
                <a:cs typeface="+mn-cs"/>
              </a:rPr>
              <a:t>Execution of Documents (s44):</a:t>
            </a:r>
            <a:r>
              <a:rPr lang="en-US" sz="1600">
                <a:latin typeface="+mn-lt"/>
                <a:ea typeface="+mn-ea"/>
                <a:cs typeface="+mn-cs"/>
              </a:rPr>
              <a:t> More formal documents, such as deeds or share transfer forms, require execution. This can be done using the company seal, or by signature by a director in the presence of a witness, or by two authorised signatories (which include directors and the company secretary).</a:t>
            </a:r>
          </a:p>
          <a:p>
            <a:pPr indent="-228600">
              <a:spcAft>
                <a:spcPts val="600"/>
              </a:spcAft>
              <a:buFont typeface="Arial" panose="020B0604020202020204" pitchFamily="34" charset="0"/>
              <a:buChar char="•"/>
            </a:pPr>
            <a:r>
              <a:rPr lang="en-US" sz="1600">
                <a:latin typeface="+mn-lt"/>
                <a:ea typeface="+mn-ea"/>
                <a:cs typeface="+mn-cs"/>
              </a:rPr>
              <a:t>If the company uses a seal, its use must be authorised by a board resolution</a:t>
            </a:r>
          </a:p>
          <a:p>
            <a:pPr indent="-228600">
              <a:spcAft>
                <a:spcPts val="600"/>
              </a:spcAft>
              <a:buFont typeface="Arial" panose="020B0604020202020204" pitchFamily="34" charset="0"/>
              <a:buChar char="•"/>
            </a:pPr>
            <a:endParaRPr lang="en-US" sz="1600">
              <a:latin typeface="+mn-lt"/>
              <a:ea typeface="+mn-ea"/>
              <a:cs typeface="+mn-cs"/>
            </a:endParaRPr>
          </a:p>
        </p:txBody>
      </p:sp>
    </p:spTree>
    <p:extLst>
      <p:ext uri="{BB962C8B-B14F-4D97-AF65-F5344CB8AC3E}">
        <p14:creationId xmlns:p14="http://schemas.microsoft.com/office/powerpoint/2010/main" val="871747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4EEC378-16D2-97DD-C70E-270A162BE710}"/>
              </a:ext>
            </a:extLst>
          </p:cNvPr>
          <p:cNvSpPr>
            <a:spLocks noGrp="1"/>
          </p:cNvSpPr>
          <p:nvPr>
            <p:ph type="title"/>
          </p:nvPr>
        </p:nvSpPr>
        <p:spPr>
          <a:xfrm>
            <a:off x="628650" y="401221"/>
            <a:ext cx="7886700" cy="1348065"/>
          </a:xfrm>
        </p:spPr>
        <p:txBody>
          <a:bodyPr vert="horz" lIns="91440" tIns="45720" rIns="91440" bIns="45720" rtlCol="0" anchor="ctr">
            <a:normAutofit/>
          </a:bodyPr>
          <a:lstStyle/>
          <a:p>
            <a:r>
              <a:rPr lang="en-US" sz="4700" kern="1200">
                <a:solidFill>
                  <a:srgbClr val="FFFFFF"/>
                </a:solidFill>
                <a:latin typeface="+mj-lt"/>
                <a:ea typeface="+mj-ea"/>
                <a:cs typeface="+mj-cs"/>
              </a:rPr>
              <a:t>Think…</a:t>
            </a:r>
          </a:p>
        </p:txBody>
      </p:sp>
      <p:sp>
        <p:nvSpPr>
          <p:cNvPr id="3" name="Text Placeholder 2">
            <a:extLst>
              <a:ext uri="{FF2B5EF4-FFF2-40B4-BE49-F238E27FC236}">
                <a16:creationId xmlns:a16="http://schemas.microsoft.com/office/drawing/2014/main" id="{D6CBF3A8-AB84-6149-171C-7086FB0DB444}"/>
              </a:ext>
            </a:extLst>
          </p:cNvPr>
          <p:cNvSpPr>
            <a:spLocks noGrp="1"/>
          </p:cNvSpPr>
          <p:nvPr>
            <p:ph type="body"/>
          </p:nvPr>
        </p:nvSpPr>
        <p:spPr>
          <a:xfrm>
            <a:off x="628650" y="2586789"/>
            <a:ext cx="7886700" cy="3590174"/>
          </a:xfrm>
        </p:spPr>
        <p:txBody>
          <a:bodyPr vert="horz" lIns="91440" tIns="45720" rIns="91440" bIns="45720" rtlCol="0">
            <a:normAutofit/>
          </a:bodyPr>
          <a:lstStyle/>
          <a:p>
            <a:pPr indent="-228600">
              <a:spcAft>
                <a:spcPts val="600"/>
              </a:spcAft>
              <a:buFont typeface="Arial" panose="020B0604020202020204" pitchFamily="34" charset="0"/>
              <a:buChar char="•"/>
            </a:pPr>
            <a:r>
              <a:rPr lang="en-US" sz="1900">
                <a:latin typeface="+mn-lt"/>
                <a:ea typeface="+mn-ea"/>
                <a:cs typeface="+mn-cs"/>
              </a:rPr>
              <a:t>Given that anyone authorised by the board can sign a simple contract, why do you think it is still common practice for important contracts to be signed by directors or formally executed?</a:t>
            </a:r>
          </a:p>
        </p:txBody>
      </p:sp>
    </p:spTree>
    <p:extLst>
      <p:ext uri="{BB962C8B-B14F-4D97-AF65-F5344CB8AC3E}">
        <p14:creationId xmlns:p14="http://schemas.microsoft.com/office/powerpoint/2010/main" val="12322271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F4710A-67E8-E1BC-7299-DD038BE81238}"/>
              </a:ext>
            </a:extLst>
          </p:cNvPr>
          <p:cNvSpPr>
            <a:spLocks noGrp="1"/>
          </p:cNvSpPr>
          <p:nvPr>
            <p:ph type="title"/>
          </p:nvPr>
        </p:nvSpPr>
        <p:spPr>
          <a:xfrm>
            <a:off x="1028699" y="294538"/>
            <a:ext cx="7421963" cy="1033669"/>
          </a:xfrm>
        </p:spPr>
        <p:txBody>
          <a:bodyPr vert="horz" lIns="91440" tIns="45720" rIns="91440" bIns="45720" rtlCol="0" anchor="ctr">
            <a:normAutofit/>
          </a:bodyPr>
          <a:lstStyle/>
          <a:p>
            <a:r>
              <a:rPr lang="en-US" sz="3500" kern="1200">
                <a:solidFill>
                  <a:srgbClr val="FFFFFF"/>
                </a:solidFill>
                <a:latin typeface="+mj-lt"/>
                <a:ea typeface="+mj-ea"/>
                <a:cs typeface="+mj-cs"/>
              </a:rPr>
              <a:t>Examples of company decisions</a:t>
            </a:r>
          </a:p>
        </p:txBody>
      </p:sp>
      <p:sp>
        <p:nvSpPr>
          <p:cNvPr id="3" name="Text Placeholder 2">
            <a:extLst>
              <a:ext uri="{FF2B5EF4-FFF2-40B4-BE49-F238E27FC236}">
                <a16:creationId xmlns:a16="http://schemas.microsoft.com/office/drawing/2014/main" id="{AF126D6C-201A-4F7A-9101-3A204CA515FC}"/>
              </a:ext>
            </a:extLst>
          </p:cNvPr>
          <p:cNvSpPr>
            <a:spLocks noGrp="1"/>
          </p:cNvSpPr>
          <p:nvPr>
            <p:ph type="body"/>
          </p:nvPr>
        </p:nvSpPr>
        <p:spPr>
          <a:xfrm>
            <a:off x="344513" y="2318197"/>
            <a:ext cx="7977210" cy="4114876"/>
          </a:xfrm>
        </p:spPr>
        <p:txBody>
          <a:bodyPr vert="horz" lIns="91440" tIns="45720" rIns="91440" bIns="45720" rtlCol="0" anchor="ctr">
            <a:normAutofit fontScale="92500" lnSpcReduction="10000"/>
          </a:bodyPr>
          <a:lstStyle/>
          <a:p>
            <a:pPr indent="-228600">
              <a:spcAft>
                <a:spcPts val="600"/>
              </a:spcAft>
              <a:buFont typeface="Arial" panose="020B0604020202020204" pitchFamily="34" charset="0"/>
              <a:buChar char="•"/>
            </a:pPr>
            <a:r>
              <a:rPr lang="en-US" sz="1400" dirty="0">
                <a:latin typeface="+mn-lt"/>
                <a:ea typeface="+mn-ea"/>
                <a:cs typeface="+mn-cs"/>
              </a:rPr>
              <a:t>These are significant corporate changes that involve specific procedures, often requiring shareholder action. Here is a summary of how these decisions are typically handled:</a:t>
            </a:r>
          </a:p>
          <a:p>
            <a:pPr lvl="0" indent="-228600">
              <a:spcAft>
                <a:spcPts val="600"/>
              </a:spcAft>
              <a:buFont typeface="Arial" panose="020B0604020202020204" pitchFamily="34" charset="0"/>
              <a:buChar char="•"/>
            </a:pPr>
            <a:r>
              <a:rPr lang="en-US" sz="1400" b="1" dirty="0">
                <a:latin typeface="+mn-lt"/>
                <a:ea typeface="+mn-ea"/>
                <a:cs typeface="+mn-cs"/>
              </a:rPr>
              <a:t>Changing the Company Name:</a:t>
            </a:r>
            <a:r>
              <a:rPr lang="en-US" sz="1400" dirty="0">
                <a:latin typeface="+mn-lt"/>
                <a:ea typeface="+mn-ea"/>
                <a:cs typeface="+mn-cs"/>
              </a:rPr>
              <a:t> This requires a special resolution by the shareholders. Once passed, the company must notify the Registrar of Companies to receive a new certificate of incorporation. Until the new certificate is issued, the change is not officially effective.</a:t>
            </a:r>
          </a:p>
          <a:p>
            <a:pPr lvl="0" indent="-228600">
              <a:spcAft>
                <a:spcPts val="600"/>
              </a:spcAft>
              <a:buFont typeface="Arial" panose="020B0604020202020204" pitchFamily="34" charset="0"/>
              <a:buChar char="•"/>
            </a:pPr>
            <a:r>
              <a:rPr lang="en-US" sz="1400" b="1" dirty="0">
                <a:latin typeface="+mn-lt"/>
                <a:ea typeface="+mn-ea"/>
                <a:cs typeface="+mn-cs"/>
              </a:rPr>
              <a:t>Changing the Articles of Association:</a:t>
            </a:r>
            <a:r>
              <a:rPr lang="en-US" sz="1400" dirty="0">
                <a:latin typeface="+mn-lt"/>
                <a:ea typeface="+mn-ea"/>
                <a:cs typeface="+mn-cs"/>
              </a:rPr>
              <a:t> This is a constitutional amendment that requires a special resolution (75% majority). The updated articles must be filed with the Registrar of Companies.</a:t>
            </a:r>
          </a:p>
          <a:p>
            <a:pPr lvl="0" indent="-228600">
              <a:spcAft>
                <a:spcPts val="600"/>
              </a:spcAft>
              <a:buFont typeface="Arial" panose="020B0604020202020204" pitchFamily="34" charset="0"/>
              <a:buChar char="•"/>
            </a:pPr>
            <a:r>
              <a:rPr lang="en-US" sz="1400" b="1" dirty="0">
                <a:latin typeface="+mn-lt"/>
                <a:ea typeface="+mn-ea"/>
                <a:cs typeface="+mn-cs"/>
              </a:rPr>
              <a:t>Transfer of Shares:</a:t>
            </a:r>
            <a:r>
              <a:rPr lang="en-US" sz="1400" dirty="0">
                <a:latin typeface="+mn-lt"/>
                <a:ea typeface="+mn-ea"/>
                <a:cs typeface="+mn-cs"/>
              </a:rPr>
              <a:t> This involves a voluntary act where a member sells or gifts their shares. The process requires a stock transfer form signed by both the transferor and the transferee. The transfer is only effective once the directors approve it and update the register of members.</a:t>
            </a:r>
          </a:p>
          <a:p>
            <a:pPr lvl="0" indent="-228600">
              <a:spcAft>
                <a:spcPts val="600"/>
              </a:spcAft>
              <a:buFont typeface="Arial" panose="020B0604020202020204" pitchFamily="34" charset="0"/>
              <a:buChar char="•"/>
            </a:pPr>
            <a:r>
              <a:rPr lang="en-US" sz="1400" b="1" dirty="0">
                <a:latin typeface="+mn-lt"/>
                <a:ea typeface="+mn-ea"/>
                <a:cs typeface="+mn-cs"/>
              </a:rPr>
              <a:t>Registering a Transfer:</a:t>
            </a:r>
            <a:r>
              <a:rPr lang="en-US" sz="1400" dirty="0">
                <a:latin typeface="+mn-lt"/>
                <a:ea typeface="+mn-ea"/>
                <a:cs typeface="+mn-cs"/>
              </a:rPr>
              <a:t> Directors have the power to refuse the registration of a transfer if they have proper grounds, as specified in the company’s articles. Once approved, the company must enter the new shareholder's name in the register of members.</a:t>
            </a:r>
          </a:p>
          <a:p>
            <a:pPr lvl="0" indent="-228600">
              <a:spcAft>
                <a:spcPts val="600"/>
              </a:spcAft>
              <a:buFont typeface="Arial" panose="020B0604020202020204" pitchFamily="34" charset="0"/>
              <a:buChar char="•"/>
            </a:pPr>
            <a:r>
              <a:rPr lang="en-US" sz="1400" b="1" dirty="0">
                <a:latin typeface="+mn-lt"/>
                <a:ea typeface="+mn-ea"/>
                <a:cs typeface="+mn-cs"/>
              </a:rPr>
              <a:t>Transmission on Death or Bankruptcy:</a:t>
            </a:r>
            <a:r>
              <a:rPr lang="en-US" sz="1400" dirty="0">
                <a:latin typeface="+mn-lt"/>
                <a:ea typeface="+mn-ea"/>
                <a:cs typeface="+mn-cs"/>
              </a:rPr>
              <a:t> Unlike a transfer, this is an involuntary change of ownership. When a shareholder dies, their shares transmit to their personal representatives; in the case of bankruptcy, they transmit to the trustee in bankruptcy. These individuals can either become the new registered member or elect to have the shares transferred to another person. </a:t>
            </a:r>
          </a:p>
          <a:p>
            <a:pPr indent="-228600">
              <a:spcAft>
                <a:spcPts val="600"/>
              </a:spcAft>
              <a:buFont typeface="Arial" panose="020B0604020202020204" pitchFamily="34" charset="0"/>
              <a:buChar char="•"/>
            </a:pPr>
            <a:endParaRPr lang="en-US" sz="1400" dirty="0">
              <a:latin typeface="+mn-lt"/>
              <a:ea typeface="+mn-ea"/>
              <a:cs typeface="+mn-cs"/>
            </a:endParaRPr>
          </a:p>
        </p:txBody>
      </p:sp>
    </p:spTree>
    <p:extLst>
      <p:ext uri="{BB962C8B-B14F-4D97-AF65-F5344CB8AC3E}">
        <p14:creationId xmlns:p14="http://schemas.microsoft.com/office/powerpoint/2010/main" val="31466510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4" name="Rectangle 2"/>
          <p:cNvSpPr/>
          <p:nvPr/>
        </p:nvSpPr>
        <p:spPr>
          <a:xfrm>
            <a:off x="703440" y="6248520"/>
            <a:ext cx="18986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45" name="Rectangle 3"/>
          <p:cNvSpPr/>
          <p:nvPr/>
        </p:nvSpPr>
        <p:spPr>
          <a:xfrm>
            <a:off x="3165480" y="6248520"/>
            <a:ext cx="28130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46" name="PlaceHolder 1"/>
          <p:cNvSpPr>
            <a:spLocks noGrp="1"/>
          </p:cNvSpPr>
          <p:nvPr>
            <p:ph type="title"/>
          </p:nvPr>
        </p:nvSpPr>
        <p:spPr>
          <a:xfrm>
            <a:off x="428760" y="214200"/>
            <a:ext cx="8286480" cy="1285920"/>
          </a:xfrm>
          <a:prstGeom prst="rect">
            <a:avLst/>
          </a:prstGeom>
          <a:noFill/>
          <a:ln w="0">
            <a:noFill/>
          </a:ln>
        </p:spPr>
        <p:txBody>
          <a:bodyPr lIns="90360" tIns="44280" rIns="90360" bIns="4428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4000" b="0" u="none" strike="noStrike">
                <a:solidFill>
                  <a:srgbClr val="000000"/>
                </a:solidFill>
                <a:effectLst/>
                <a:uFillTx/>
                <a:latin typeface="Aptos Display"/>
              </a:rPr>
              <a:t>Identical Basic Structure for all Companies</a:t>
            </a:r>
          </a:p>
        </p:txBody>
      </p:sp>
      <p:sp>
        <p:nvSpPr>
          <p:cNvPr id="47" name="TextBox 46"/>
          <p:cNvSpPr txBox="1"/>
          <p:nvPr/>
        </p:nvSpPr>
        <p:spPr>
          <a:xfrm>
            <a:off x="357120" y="1928880"/>
            <a:ext cx="4143600" cy="4114800"/>
          </a:xfrm>
          <a:prstGeom prst="rect">
            <a:avLst/>
          </a:prstGeom>
          <a:noFill/>
          <a:ln w="0">
            <a:noFill/>
          </a:ln>
        </p:spPr>
        <p:txBody>
          <a:bodyPr lIns="90360" tIns="44280" rIns="90360" bIns="44280" anchor="t">
            <a:normAutofit/>
          </a:bodyPr>
          <a:lstStyle/>
          <a:p>
            <a:pPr marL="228600" indent="-228600">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sng" strike="noStrike">
                <a:solidFill>
                  <a:srgbClr val="000000"/>
                </a:solidFill>
                <a:effectLst/>
                <a:uFillTx/>
                <a:latin typeface="Arial"/>
                <a:ea typeface="Arial"/>
              </a:rPr>
              <a:t>SMITH &amp; JONES LTD</a:t>
            </a:r>
            <a:endParaRPr lang="en-US" sz="2800" b="0" u="none" strike="noStrike">
              <a:solidFill>
                <a:srgbClr val="000000"/>
              </a:solidFill>
              <a:effectLst/>
              <a:uFillTx/>
              <a:latin typeface="Aptos"/>
            </a:endParaRPr>
          </a:p>
          <a:p>
            <a:pPr marL="228600"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none" strike="noStrike">
                <a:solidFill>
                  <a:srgbClr val="000000"/>
                </a:solidFill>
                <a:effectLst/>
                <a:uFillTx/>
                <a:latin typeface="Arial"/>
                <a:ea typeface="Arial"/>
              </a:rPr>
              <a:t>Directors:</a:t>
            </a:r>
            <a:endParaRPr lang="en-US" sz="2800" b="0" u="none" strike="noStrike">
              <a:solidFill>
                <a:srgbClr val="000000"/>
              </a:solidFill>
              <a:effectLst/>
              <a:uFillTx/>
              <a:latin typeface="Aptos"/>
            </a:endParaRPr>
          </a:p>
          <a:p>
            <a:pPr marL="6858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400" b="1" u="none" strike="noStrike">
                <a:solidFill>
                  <a:srgbClr val="000000"/>
                </a:solidFill>
                <a:effectLst/>
                <a:uFillTx/>
                <a:latin typeface="Arial"/>
                <a:ea typeface="Arial"/>
              </a:rPr>
              <a:t>Mr Jones</a:t>
            </a:r>
            <a:endParaRPr lang="en-US" sz="2400" b="0" u="none" strike="noStrike">
              <a:solidFill>
                <a:srgbClr val="000000"/>
              </a:solidFill>
              <a:effectLst/>
              <a:uFillTx/>
              <a:latin typeface="Aptos"/>
            </a:endParaRPr>
          </a:p>
          <a:p>
            <a:pPr marL="6858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400" b="1" u="none" strike="noStrike">
                <a:solidFill>
                  <a:srgbClr val="000000"/>
                </a:solidFill>
                <a:effectLst/>
                <a:uFillTx/>
                <a:latin typeface="Arial"/>
                <a:ea typeface="Arial"/>
              </a:rPr>
              <a:t>Ms Smith</a:t>
            </a:r>
            <a:endParaRPr lang="en-US" sz="2400" b="0" u="none" strike="noStrike">
              <a:solidFill>
                <a:srgbClr val="000000"/>
              </a:solidFill>
              <a:effectLst/>
              <a:uFillTx/>
              <a:latin typeface="Aptos"/>
            </a:endParaRPr>
          </a:p>
          <a:p>
            <a:pPr marL="228600"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none" strike="noStrike">
                <a:solidFill>
                  <a:srgbClr val="000000"/>
                </a:solidFill>
                <a:effectLst/>
                <a:uFillTx/>
                <a:latin typeface="Arial"/>
                <a:ea typeface="Arial"/>
              </a:rPr>
              <a:t>Shareholders: </a:t>
            </a:r>
            <a:endParaRPr lang="en-US" sz="2800" b="0" u="none" strike="noStrike">
              <a:solidFill>
                <a:srgbClr val="000000"/>
              </a:solidFill>
              <a:effectLst/>
              <a:uFillTx/>
              <a:latin typeface="Aptos"/>
            </a:endParaRPr>
          </a:p>
          <a:p>
            <a:pPr marL="6858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400" b="1" u="none" strike="noStrike">
                <a:solidFill>
                  <a:srgbClr val="000000"/>
                </a:solidFill>
                <a:effectLst/>
                <a:uFillTx/>
                <a:latin typeface="Arial"/>
                <a:ea typeface="Arial"/>
              </a:rPr>
              <a:t>Mr Jones - 50 shares</a:t>
            </a:r>
            <a:endParaRPr lang="en-US" sz="2400" b="0" u="none" strike="noStrike">
              <a:solidFill>
                <a:srgbClr val="000000"/>
              </a:solidFill>
              <a:effectLst/>
              <a:uFillTx/>
              <a:latin typeface="Aptos"/>
            </a:endParaRPr>
          </a:p>
          <a:p>
            <a:pPr marL="6858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400" b="1" u="none" strike="noStrike">
                <a:solidFill>
                  <a:srgbClr val="000000"/>
                </a:solidFill>
                <a:effectLst/>
                <a:uFillTx/>
                <a:latin typeface="Arial"/>
                <a:ea typeface="Arial"/>
              </a:rPr>
              <a:t>Ms Smith - 25 shares</a:t>
            </a:r>
            <a:endParaRPr lang="en-US" sz="2400" b="0" u="none" strike="noStrike">
              <a:solidFill>
                <a:srgbClr val="000000"/>
              </a:solidFill>
              <a:effectLst/>
              <a:uFillTx/>
              <a:latin typeface="Aptos"/>
            </a:endParaRPr>
          </a:p>
          <a:p>
            <a:pPr marL="6858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400" b="1" u="none" strike="noStrike">
                <a:solidFill>
                  <a:srgbClr val="000000"/>
                </a:solidFill>
                <a:effectLst/>
                <a:uFillTx/>
                <a:latin typeface="Arial"/>
                <a:ea typeface="Arial"/>
              </a:rPr>
              <a:t>Mr Morris - 25 shares</a:t>
            </a:r>
            <a:endParaRPr lang="en-US" sz="2400" b="0" u="none" strike="noStrike">
              <a:solidFill>
                <a:srgbClr val="000000"/>
              </a:solidFill>
              <a:effectLst/>
              <a:uFillTx/>
              <a:latin typeface="Aptos"/>
            </a:endParaRPr>
          </a:p>
        </p:txBody>
      </p:sp>
      <p:sp>
        <p:nvSpPr>
          <p:cNvPr id="48" name="TextBox 47"/>
          <p:cNvSpPr txBox="1"/>
          <p:nvPr/>
        </p:nvSpPr>
        <p:spPr>
          <a:xfrm>
            <a:off x="4714920" y="1928880"/>
            <a:ext cx="4191120" cy="4114800"/>
          </a:xfrm>
          <a:prstGeom prst="rect">
            <a:avLst/>
          </a:prstGeom>
          <a:noFill/>
          <a:ln w="0">
            <a:noFill/>
          </a:ln>
        </p:spPr>
        <p:txBody>
          <a:bodyPr lIns="90360" tIns="44280" rIns="90360" bIns="44280" anchor="t">
            <a:normAutofit/>
          </a:bodyPr>
          <a:lstStyle/>
          <a:p>
            <a:pPr marL="228600" indent="-228600">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sng" strike="noStrike" dirty="0">
                <a:solidFill>
                  <a:srgbClr val="000000"/>
                </a:solidFill>
                <a:effectLst/>
                <a:uFillTx/>
                <a:latin typeface="Arial"/>
                <a:ea typeface="Arial"/>
              </a:rPr>
              <a:t>LISTED COMPANY PLC</a:t>
            </a:r>
            <a:endParaRPr lang="en-US" sz="2800" b="0" u="none" strike="noStrike" dirty="0">
              <a:solidFill>
                <a:srgbClr val="000000"/>
              </a:solidFill>
              <a:effectLst/>
              <a:uFillTx/>
              <a:latin typeface="Aptos"/>
            </a:endParaRPr>
          </a:p>
          <a:p>
            <a:pPr marL="228600"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none" strike="noStrike" dirty="0">
                <a:solidFill>
                  <a:srgbClr val="000000"/>
                </a:solidFill>
                <a:effectLst/>
                <a:uFillTx/>
                <a:latin typeface="Arial"/>
                <a:ea typeface="Arial"/>
              </a:rPr>
              <a:t>Directors:</a:t>
            </a:r>
            <a:endParaRPr lang="en-US" sz="2800" b="0" u="none" strike="noStrike" dirty="0">
              <a:solidFill>
                <a:srgbClr val="000000"/>
              </a:solidFill>
              <a:effectLst/>
              <a:uFillTx/>
              <a:latin typeface="Aptos"/>
            </a:endParaRPr>
          </a:p>
          <a:p>
            <a:pPr marL="6858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800" b="1" u="none" strike="noStrike" dirty="0">
                <a:solidFill>
                  <a:srgbClr val="000000"/>
                </a:solidFill>
                <a:effectLst/>
                <a:uFillTx/>
                <a:latin typeface="Arial"/>
                <a:ea typeface="Arial"/>
              </a:rPr>
              <a:t>Typically 10-20 </a:t>
            </a:r>
            <a:endParaRPr lang="en-US" sz="1800" b="0" u="none" strike="noStrike" dirty="0">
              <a:solidFill>
                <a:srgbClr val="000000"/>
              </a:solidFill>
              <a:effectLst/>
              <a:uFillTx/>
              <a:latin typeface="Aptos"/>
            </a:endParaRPr>
          </a:p>
          <a:p>
            <a:pPr marL="228600"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none" strike="noStrike" dirty="0">
                <a:solidFill>
                  <a:srgbClr val="000000"/>
                </a:solidFill>
                <a:effectLst/>
                <a:uFillTx/>
                <a:latin typeface="Arial"/>
                <a:ea typeface="Arial"/>
              </a:rPr>
              <a:t>Shareholders:</a:t>
            </a:r>
            <a:endParaRPr lang="en-US" sz="2800" b="0" u="none" strike="noStrike" dirty="0">
              <a:solidFill>
                <a:srgbClr val="000000"/>
              </a:solidFill>
              <a:effectLst/>
              <a:uFillTx/>
              <a:latin typeface="Aptos"/>
            </a:endParaRPr>
          </a:p>
          <a:p>
            <a:pPr marL="6858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400" b="1" dirty="0">
                <a:solidFill>
                  <a:srgbClr val="000000"/>
                </a:solidFill>
                <a:latin typeface="Arial"/>
                <a:ea typeface="Arial"/>
              </a:rPr>
              <a:t>L</a:t>
            </a:r>
            <a:r>
              <a:rPr lang="en-US" sz="2400" b="1" u="none" strike="noStrike" dirty="0">
                <a:solidFill>
                  <a:srgbClr val="000000"/>
                </a:solidFill>
                <a:effectLst/>
                <a:uFillTx/>
                <a:latin typeface="Arial"/>
                <a:ea typeface="Arial"/>
              </a:rPr>
              <a:t>oads of them</a:t>
            </a:r>
            <a:endParaRPr lang="en-US" sz="2400" b="0" u="none" strike="noStrike" dirty="0">
              <a:solidFill>
                <a:srgbClr val="000000"/>
              </a:solidFill>
              <a:effectLst/>
              <a:uFillTx/>
              <a:latin typeface="Aptos"/>
            </a:endParaRPr>
          </a:p>
          <a:p>
            <a:pPr marL="1143000" lvl="2" indent="-228600">
              <a:lnSpc>
                <a:spcPct val="90000"/>
              </a:lnSpc>
              <a:spcBef>
                <a:spcPts val="499"/>
              </a:spcBef>
              <a:buClr>
                <a:srgbClr val="000000"/>
              </a:buClr>
              <a:buFont typeface="Arial"/>
              <a:buChar char="•"/>
              <a:tabLst>
                <a:tab pos="1828800" algn="l"/>
                <a:tab pos="2743200" algn="l"/>
                <a:tab pos="3657600" algn="l"/>
                <a:tab pos="4572000" algn="l"/>
                <a:tab pos="5486400" algn="l"/>
                <a:tab pos="6400800" algn="l"/>
                <a:tab pos="7315200" algn="l"/>
                <a:tab pos="8229600" algn="l"/>
                <a:tab pos="9144000" algn="l"/>
                <a:tab pos="10058400" algn="l"/>
              </a:tabLst>
            </a:pPr>
            <a:r>
              <a:rPr lang="en-US" sz="2000" b="1" u="none" strike="noStrike" dirty="0">
                <a:solidFill>
                  <a:srgbClr val="000000"/>
                </a:solidFill>
                <a:effectLst/>
                <a:uFillTx/>
                <a:latin typeface="Arial"/>
                <a:ea typeface="Arial"/>
              </a:rPr>
              <a:t>Pension Funds</a:t>
            </a:r>
            <a:endParaRPr lang="en-US" sz="2000" b="0" u="none" strike="noStrike" dirty="0">
              <a:solidFill>
                <a:srgbClr val="000000"/>
              </a:solidFill>
              <a:effectLst/>
              <a:uFillTx/>
              <a:latin typeface="Aptos"/>
            </a:endParaRPr>
          </a:p>
          <a:p>
            <a:pPr marL="1143000" lvl="2" indent="-228600">
              <a:lnSpc>
                <a:spcPct val="90000"/>
              </a:lnSpc>
              <a:spcBef>
                <a:spcPts val="499"/>
              </a:spcBef>
              <a:buClr>
                <a:srgbClr val="000000"/>
              </a:buClr>
              <a:buFont typeface="Arial"/>
              <a:buChar char="•"/>
              <a:tabLst>
                <a:tab pos="1828800" algn="l"/>
                <a:tab pos="2743200" algn="l"/>
                <a:tab pos="3657600" algn="l"/>
                <a:tab pos="4572000" algn="l"/>
                <a:tab pos="5486400" algn="l"/>
                <a:tab pos="6400800" algn="l"/>
                <a:tab pos="7315200" algn="l"/>
                <a:tab pos="8229600" algn="l"/>
                <a:tab pos="9144000" algn="l"/>
                <a:tab pos="10058400" algn="l"/>
              </a:tabLst>
            </a:pPr>
            <a:r>
              <a:rPr lang="en-US" sz="2000" b="1" u="none" strike="noStrike" dirty="0">
                <a:solidFill>
                  <a:srgbClr val="000000"/>
                </a:solidFill>
                <a:effectLst/>
                <a:uFillTx/>
                <a:latin typeface="Arial"/>
                <a:ea typeface="Arial"/>
              </a:rPr>
              <a:t>Insurance Companies</a:t>
            </a:r>
            <a:endParaRPr lang="en-US" sz="2000" b="0" u="none" strike="noStrike" dirty="0">
              <a:solidFill>
                <a:srgbClr val="000000"/>
              </a:solidFill>
              <a:effectLst/>
              <a:uFillTx/>
              <a:latin typeface="Aptos"/>
            </a:endParaRPr>
          </a:p>
          <a:p>
            <a:pPr marL="1143000" lvl="2" indent="-228600">
              <a:lnSpc>
                <a:spcPct val="90000"/>
              </a:lnSpc>
              <a:spcBef>
                <a:spcPts val="499"/>
              </a:spcBef>
              <a:buClr>
                <a:srgbClr val="000000"/>
              </a:buClr>
              <a:buFont typeface="Arial"/>
              <a:buChar char="•"/>
              <a:tabLst>
                <a:tab pos="1828800" algn="l"/>
                <a:tab pos="2743200" algn="l"/>
                <a:tab pos="3657600" algn="l"/>
                <a:tab pos="4572000" algn="l"/>
                <a:tab pos="5486400" algn="l"/>
                <a:tab pos="6400800" algn="l"/>
                <a:tab pos="7315200" algn="l"/>
                <a:tab pos="8229600" algn="l"/>
                <a:tab pos="9144000" algn="l"/>
                <a:tab pos="10058400" algn="l"/>
              </a:tabLst>
            </a:pPr>
            <a:r>
              <a:rPr lang="en-US" sz="2000" b="1" u="none" strike="noStrike" dirty="0">
                <a:solidFill>
                  <a:srgbClr val="000000"/>
                </a:solidFill>
                <a:effectLst/>
                <a:uFillTx/>
                <a:latin typeface="Arial"/>
                <a:ea typeface="Arial"/>
              </a:rPr>
              <a:t>Private Investors</a:t>
            </a:r>
            <a:endParaRPr lang="en-US" sz="2000" b="0" u="none" strike="noStrike" dirty="0">
              <a:solidFill>
                <a:srgbClr val="000000"/>
              </a:solidFill>
              <a:effectLst/>
              <a:uFillTx/>
              <a:latin typeface="Aptos"/>
            </a:endParaRPr>
          </a:p>
        </p:txBody>
      </p:sp>
      <p:sp>
        <p:nvSpPr>
          <p:cNvPr id="49" name="Slide Number Placeholder 6"/>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C7CEA20F-5602-4C23-9953-2E903BA7C3A4}" type="slidenum">
              <a:rPr lang="en-GB" sz="1200" b="0" u="none" strike="noStrike">
                <a:solidFill>
                  <a:srgbClr val="000000"/>
                </a:solidFill>
                <a:effectLst/>
                <a:uFillTx/>
                <a:latin typeface="Calibri"/>
              </a:rPr>
              <a:t>28</a:t>
            </a:fld>
            <a:endParaRPr lang="en-US" sz="1200" b="0" u="none" strike="noStrike">
              <a:solidFill>
                <a:srgbClr val="000000"/>
              </a:solidFill>
              <a:effectLst/>
              <a:uFillTx/>
              <a:latin typeface="Aptos"/>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0" name="Rectangle 2"/>
          <p:cNvSpPr/>
          <p:nvPr/>
        </p:nvSpPr>
        <p:spPr>
          <a:xfrm>
            <a:off x="703440" y="6248520"/>
            <a:ext cx="18986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51" name="Rectangle 3"/>
          <p:cNvSpPr/>
          <p:nvPr/>
        </p:nvSpPr>
        <p:spPr>
          <a:xfrm>
            <a:off x="3165480" y="6248520"/>
            <a:ext cx="28130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52" name="PlaceHolder 1"/>
          <p:cNvSpPr>
            <a:spLocks noGrp="1"/>
          </p:cNvSpPr>
          <p:nvPr>
            <p:ph type="title"/>
          </p:nvPr>
        </p:nvSpPr>
        <p:spPr>
          <a:xfrm>
            <a:off x="428760" y="214200"/>
            <a:ext cx="8286480" cy="1285920"/>
          </a:xfrm>
          <a:prstGeom prst="rect">
            <a:avLst/>
          </a:prstGeom>
          <a:noFill/>
          <a:ln w="0">
            <a:noFill/>
          </a:ln>
        </p:spPr>
        <p:txBody>
          <a:bodyPr lIns="90360" tIns="44280" rIns="90360" bIns="4428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4400" b="0" u="none" strike="noStrike">
                <a:solidFill>
                  <a:srgbClr val="000000"/>
                </a:solidFill>
                <a:effectLst/>
                <a:uFillTx/>
                <a:latin typeface="Aptos Display"/>
              </a:rPr>
              <a:t>Article 3 - Delegation of Powers</a:t>
            </a:r>
          </a:p>
        </p:txBody>
      </p:sp>
      <p:sp>
        <p:nvSpPr>
          <p:cNvPr id="53" name="TextBox 52"/>
          <p:cNvSpPr txBox="1"/>
          <p:nvPr/>
        </p:nvSpPr>
        <p:spPr>
          <a:xfrm>
            <a:off x="341280" y="2716200"/>
            <a:ext cx="7886880" cy="4114800"/>
          </a:xfrm>
          <a:prstGeom prst="rect">
            <a:avLst/>
          </a:prstGeom>
          <a:noFill/>
          <a:ln w="0">
            <a:noFill/>
          </a:ln>
        </p:spPr>
        <p:txBody>
          <a:bodyPr lIns="90360" tIns="44280" rIns="90360" bIns="44280" anchor="t">
            <a:normAutofit/>
          </a:bodyPr>
          <a:lstStyle/>
          <a:p>
            <a:pPr marL="228600" indent="-228600">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300" b="0" u="none" strike="noStrike" dirty="0">
              <a:solidFill>
                <a:srgbClr val="000000"/>
              </a:solidFill>
              <a:effectLst/>
              <a:uFillTx/>
              <a:latin typeface="Aptos"/>
            </a:endParaRPr>
          </a:p>
          <a:p>
            <a:pPr marL="228600" indent="-228600">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300" b="0" u="none" strike="noStrike" dirty="0">
              <a:solidFill>
                <a:srgbClr val="000000"/>
              </a:solidFill>
              <a:effectLst/>
              <a:uFillTx/>
              <a:latin typeface="Aptos"/>
            </a:endParaRPr>
          </a:p>
          <a:p>
            <a:pPr marL="228600" indent="-228600">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300" b="0" u="none" strike="noStrike" dirty="0">
              <a:solidFill>
                <a:srgbClr val="000000"/>
              </a:solidFill>
              <a:effectLst/>
              <a:uFillTx/>
              <a:latin typeface="Aptos"/>
            </a:endParaRPr>
          </a:p>
          <a:p>
            <a:pPr marL="228600" indent="-228600">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300" b="0" u="none" strike="noStrike" dirty="0">
              <a:solidFill>
                <a:srgbClr val="000000"/>
              </a:solidFill>
              <a:effectLst/>
              <a:uFillTx/>
              <a:latin typeface="Aptos"/>
            </a:endParaRPr>
          </a:p>
          <a:p>
            <a:pPr marL="228600" indent="-228600">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1300" b="1" u="none" strike="noStrike" dirty="0">
                <a:solidFill>
                  <a:srgbClr val="000000"/>
                </a:solidFill>
                <a:effectLst/>
                <a:uFillTx/>
                <a:latin typeface="Aptos"/>
              </a:rPr>
              <a:t>Subject to......</a:t>
            </a:r>
            <a:endParaRPr lang="en-US" sz="1300" b="0" u="none" strike="noStrike" dirty="0">
              <a:solidFill>
                <a:srgbClr val="000000"/>
              </a:solidFill>
              <a:effectLst/>
              <a:uFillTx/>
              <a:latin typeface="Aptos"/>
            </a:endParaRPr>
          </a:p>
          <a:p>
            <a:pPr marL="228600"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none" strike="noStrike" dirty="0">
                <a:solidFill>
                  <a:srgbClr val="000000"/>
                </a:solidFill>
                <a:effectLst/>
                <a:uFillTx/>
                <a:latin typeface="Aptos"/>
              </a:rPr>
              <a:t>Companies Act 2006</a:t>
            </a:r>
            <a:endParaRPr lang="en-US" sz="2800" b="0" u="none" strike="noStrike" dirty="0">
              <a:solidFill>
                <a:srgbClr val="000000"/>
              </a:solidFill>
              <a:effectLst/>
              <a:uFillTx/>
              <a:latin typeface="Aptos"/>
            </a:endParaRPr>
          </a:p>
          <a:p>
            <a:pPr marL="228600"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none" strike="noStrike" dirty="0">
                <a:solidFill>
                  <a:srgbClr val="000000"/>
                </a:solidFill>
                <a:effectLst/>
                <a:uFillTx/>
                <a:latin typeface="Aptos"/>
              </a:rPr>
              <a:t>Articles of association</a:t>
            </a:r>
            <a:endParaRPr lang="en-US" sz="2800" b="0" u="none" strike="noStrike" dirty="0">
              <a:solidFill>
                <a:srgbClr val="000000"/>
              </a:solidFill>
              <a:effectLst/>
              <a:uFillTx/>
              <a:latin typeface="Aptos"/>
            </a:endParaRPr>
          </a:p>
          <a:p>
            <a:pPr marL="228600"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none" strike="noStrike" dirty="0">
                <a:solidFill>
                  <a:srgbClr val="000000"/>
                </a:solidFill>
                <a:effectLst/>
                <a:uFillTx/>
                <a:latin typeface="Aptos"/>
              </a:rPr>
              <a:t>Directions given by special resolution</a:t>
            </a:r>
            <a:endParaRPr lang="en-US" sz="2800" b="0" u="none" strike="noStrike" dirty="0">
              <a:solidFill>
                <a:srgbClr val="000000"/>
              </a:solidFill>
              <a:effectLst/>
              <a:uFillTx/>
              <a:latin typeface="Aptos"/>
            </a:endParaRPr>
          </a:p>
          <a:p>
            <a:pPr marL="228600" indent="-228600">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1300" b="0" u="none" strike="noStrike" dirty="0">
                <a:solidFill>
                  <a:srgbClr val="000000"/>
                </a:solidFill>
                <a:effectLst/>
                <a:uFillTx/>
                <a:latin typeface="Aptos"/>
              </a:rPr>
              <a:t>	</a:t>
            </a:r>
          </a:p>
        </p:txBody>
      </p:sp>
      <p:sp>
        <p:nvSpPr>
          <p:cNvPr id="54" name="Slide Number Placeholder 10"/>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BC2069DC-D17B-4536-AEF8-F8B202326F58}" type="slidenum">
              <a:rPr lang="en-GB" sz="1200" b="0" u="none" strike="noStrike">
                <a:solidFill>
                  <a:srgbClr val="000000"/>
                </a:solidFill>
                <a:effectLst/>
                <a:uFillTx/>
                <a:latin typeface="Calibri"/>
              </a:rPr>
              <a:t>29</a:t>
            </a:fld>
            <a:endParaRPr lang="en-US" sz="1200" b="0" u="none" strike="noStrike">
              <a:solidFill>
                <a:srgbClr val="000000"/>
              </a:solidFill>
              <a:effectLst/>
              <a:uFillTx/>
              <a:latin typeface="Aptos"/>
            </a:endParaRPr>
          </a:p>
        </p:txBody>
      </p:sp>
      <p:sp>
        <p:nvSpPr>
          <p:cNvPr id="55" name="Oval 6"/>
          <p:cNvSpPr/>
          <p:nvPr/>
        </p:nvSpPr>
        <p:spPr>
          <a:xfrm>
            <a:off x="928800" y="1785960"/>
            <a:ext cx="3570120" cy="1511280"/>
          </a:xfrm>
          <a:prstGeom prst="ellipse">
            <a:avLst/>
          </a:prstGeom>
          <a:solidFill>
            <a:srgbClr val="196B24"/>
          </a:solidFill>
          <a:ln w="12600">
            <a:solidFill>
              <a:srgbClr val="000000"/>
            </a:solidFill>
            <a:miter/>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56" name="Oval 7"/>
          <p:cNvSpPr/>
          <p:nvPr/>
        </p:nvSpPr>
        <p:spPr>
          <a:xfrm>
            <a:off x="6000840" y="3429000"/>
            <a:ext cx="2908080" cy="1511280"/>
          </a:xfrm>
          <a:prstGeom prst="ellipse">
            <a:avLst/>
          </a:prstGeom>
          <a:solidFill>
            <a:srgbClr val="196B24"/>
          </a:solidFill>
          <a:ln w="12600">
            <a:solidFill>
              <a:srgbClr val="000000"/>
            </a:solidFill>
            <a:miter/>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57" name="Rectangle 8"/>
          <p:cNvSpPr/>
          <p:nvPr/>
        </p:nvSpPr>
        <p:spPr>
          <a:xfrm>
            <a:off x="932040" y="2349360"/>
            <a:ext cx="3595320" cy="576720"/>
          </a:xfrm>
          <a:prstGeom prst="rect">
            <a:avLst/>
          </a:prstGeom>
          <a:noFill/>
          <a:ln w="0">
            <a:noFill/>
          </a:ln>
        </p:spPr>
        <p:style>
          <a:lnRef idx="0">
            <a:scrgbClr r="0" g="0" b="0"/>
          </a:lnRef>
          <a:fillRef idx="0">
            <a:scrgbClr r="0" g="0" b="0"/>
          </a:fillRef>
          <a:effectRef idx="0">
            <a:scrgbClr r="0" g="0" b="0"/>
          </a:effectRef>
          <a:fontRef idx="minor"/>
        </p:style>
        <p:txBody>
          <a:bodyPr wrap="none" lIns="90360" tIns="44280" rIns="90360" bIns="44280" anchor="t">
            <a:sp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3200" b="1" u="none" strike="noStrike">
                <a:solidFill>
                  <a:srgbClr val="000000"/>
                </a:solidFill>
                <a:effectLst/>
                <a:uFillTx/>
                <a:latin typeface="Arial"/>
              </a:rPr>
              <a:t>SHAREHOLDERS</a:t>
            </a:r>
            <a:endParaRPr lang="en-US" sz="3200" b="0" u="none" strike="noStrike">
              <a:solidFill>
                <a:srgbClr val="000000"/>
              </a:solidFill>
              <a:effectLst/>
              <a:uFillTx/>
              <a:latin typeface="Aptos"/>
            </a:endParaRPr>
          </a:p>
        </p:txBody>
      </p:sp>
      <p:sp>
        <p:nvSpPr>
          <p:cNvPr id="58" name="Rectangle 9"/>
          <p:cNvSpPr/>
          <p:nvPr/>
        </p:nvSpPr>
        <p:spPr>
          <a:xfrm>
            <a:off x="6241320" y="3933720"/>
            <a:ext cx="2577960" cy="576720"/>
          </a:xfrm>
          <a:prstGeom prst="rect">
            <a:avLst/>
          </a:prstGeom>
          <a:noFill/>
          <a:ln w="0">
            <a:noFill/>
          </a:ln>
        </p:spPr>
        <p:style>
          <a:lnRef idx="0">
            <a:scrgbClr r="0" g="0" b="0"/>
          </a:lnRef>
          <a:fillRef idx="0">
            <a:scrgbClr r="0" g="0" b="0"/>
          </a:fillRef>
          <a:effectRef idx="0">
            <a:scrgbClr r="0" g="0" b="0"/>
          </a:effectRef>
          <a:fontRef idx="minor"/>
        </p:style>
        <p:txBody>
          <a:bodyPr wrap="none" lIns="90360" tIns="44280" rIns="90360" bIns="44280" anchor="t">
            <a:sp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3200" b="1" u="none" strike="noStrike">
                <a:solidFill>
                  <a:srgbClr val="000000"/>
                </a:solidFill>
                <a:effectLst/>
                <a:uFillTx/>
                <a:latin typeface="Arial"/>
              </a:rPr>
              <a:t>DIRECTORS</a:t>
            </a:r>
            <a:endParaRPr lang="en-US" sz="3200" b="0" u="none" strike="noStrike">
              <a:solidFill>
                <a:srgbClr val="000000"/>
              </a:solidFill>
              <a:effectLst/>
              <a:uFillTx/>
              <a:latin typeface="Aptos"/>
            </a:endParaRPr>
          </a:p>
        </p:txBody>
      </p:sp>
      <p:sp>
        <p:nvSpPr>
          <p:cNvPr id="59" name="Line 10"/>
          <p:cNvSpPr/>
          <p:nvPr/>
        </p:nvSpPr>
        <p:spPr>
          <a:xfrm>
            <a:off x="4000680" y="3143160"/>
            <a:ext cx="2012760" cy="863640"/>
          </a:xfrm>
          <a:prstGeom prst="line">
            <a:avLst/>
          </a:prstGeom>
          <a:ln w="76320">
            <a:solidFill>
              <a:srgbClr val="000000"/>
            </a:solidFill>
            <a:miter/>
            <a:tailEnd type="triangle" w="med" len="med"/>
          </a:ln>
        </p:spPr>
        <p:style>
          <a:lnRef idx="0">
            <a:scrgbClr r="0" g="0" b="0"/>
          </a:lnRef>
          <a:fillRef idx="0">
            <a:scrgbClr r="0" g="0" b="0"/>
          </a:fillRef>
          <a:effectRef idx="0">
            <a:scrgbClr r="0" g="0" b="0"/>
          </a:effectRef>
          <a:fontRef idx="minor"/>
        </p:style>
        <p:txBody>
          <a:bodyPr lIns="90000" tIns="46800" rIns="90000" bIns="46800" anchor="ctr">
            <a:noAutofit/>
          </a:bodyPr>
          <a:lstStyle/>
          <a:p>
            <a:endParaRPr lang="en-US" sz="1800" b="0" u="none" strike="noStrike">
              <a:solidFill>
                <a:srgbClr val="000000"/>
              </a:solidFill>
              <a:effectLst/>
              <a:uFillTx/>
              <a:latin typeface="Aptos"/>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0" name="Rectangle 2"/>
          <p:cNvSpPr/>
          <p:nvPr/>
        </p:nvSpPr>
        <p:spPr>
          <a:xfrm>
            <a:off x="703440" y="6248520"/>
            <a:ext cx="18986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61" name="Rectangle 3"/>
          <p:cNvSpPr/>
          <p:nvPr/>
        </p:nvSpPr>
        <p:spPr>
          <a:xfrm>
            <a:off x="3165480" y="6248520"/>
            <a:ext cx="28130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62" name="PlaceHolder 1"/>
          <p:cNvSpPr>
            <a:spLocks noGrp="1"/>
          </p:cNvSpPr>
          <p:nvPr>
            <p:ph type="title"/>
          </p:nvPr>
        </p:nvSpPr>
        <p:spPr>
          <a:xfrm>
            <a:off x="428760" y="214200"/>
            <a:ext cx="8286480" cy="1214640"/>
          </a:xfrm>
          <a:prstGeom prst="rect">
            <a:avLst/>
          </a:prstGeom>
          <a:noFill/>
          <a:ln w="0">
            <a:noFill/>
          </a:ln>
        </p:spPr>
        <p:txBody>
          <a:bodyPr lIns="90360" tIns="44280" rIns="90360" bIns="4428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3600" b="0" u="none" strike="noStrike" dirty="0">
                <a:solidFill>
                  <a:srgbClr val="000000"/>
                </a:solidFill>
                <a:effectLst/>
                <a:uFillTx/>
                <a:latin typeface="Aptos Display"/>
              </a:rPr>
              <a:t>Shareholder Approval – Key Decisions</a:t>
            </a:r>
          </a:p>
        </p:txBody>
      </p:sp>
      <p:sp>
        <p:nvSpPr>
          <p:cNvPr id="64" name="Slide Number Placeholder 5"/>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24C244A5-287C-4720-9492-95A5837E8C00}" type="slidenum">
              <a:rPr lang="en-GB" sz="1200" b="0" u="none" strike="noStrike">
                <a:solidFill>
                  <a:srgbClr val="000000"/>
                </a:solidFill>
                <a:effectLst/>
                <a:uFillTx/>
                <a:latin typeface="Calibri"/>
              </a:rPr>
              <a:t>30</a:t>
            </a:fld>
            <a:endParaRPr lang="en-US" sz="1200" b="0" u="none" strike="noStrike">
              <a:solidFill>
                <a:srgbClr val="000000"/>
              </a:solidFill>
              <a:effectLst/>
              <a:uFillTx/>
              <a:latin typeface="Aptos"/>
            </a:endParaRPr>
          </a:p>
        </p:txBody>
      </p:sp>
      <p:graphicFrame>
        <p:nvGraphicFramePr>
          <p:cNvPr id="66" name="TextBox 62">
            <a:extLst>
              <a:ext uri="{FF2B5EF4-FFF2-40B4-BE49-F238E27FC236}">
                <a16:creationId xmlns:a16="http://schemas.microsoft.com/office/drawing/2014/main" id="{971F23D3-62F2-3279-1401-F6C0F0C1DE9B}"/>
              </a:ext>
            </a:extLst>
          </p:cNvPr>
          <p:cNvGraphicFramePr/>
          <p:nvPr/>
        </p:nvGraphicFramePr>
        <p:xfrm>
          <a:off x="450360" y="1571400"/>
          <a:ext cx="8060040" cy="4524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5" name="Rectangle 2"/>
          <p:cNvSpPr/>
          <p:nvPr/>
        </p:nvSpPr>
        <p:spPr>
          <a:xfrm>
            <a:off x="703440" y="6248520"/>
            <a:ext cx="18986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66" name="Rectangle 3"/>
          <p:cNvSpPr/>
          <p:nvPr/>
        </p:nvSpPr>
        <p:spPr>
          <a:xfrm>
            <a:off x="3165480" y="6248520"/>
            <a:ext cx="28130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67" name="PlaceHolder 1"/>
          <p:cNvSpPr>
            <a:spLocks noGrp="1"/>
          </p:cNvSpPr>
          <p:nvPr>
            <p:ph type="title"/>
          </p:nvPr>
        </p:nvSpPr>
        <p:spPr>
          <a:xfrm>
            <a:off x="428760" y="213840"/>
            <a:ext cx="8286480" cy="1157400"/>
          </a:xfrm>
          <a:prstGeom prst="rect">
            <a:avLst/>
          </a:prstGeom>
          <a:noFill/>
          <a:ln w="0">
            <a:noFill/>
          </a:ln>
        </p:spPr>
        <p:txBody>
          <a:bodyPr lIns="90360" tIns="44280" rIns="90360" bIns="4428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3600" b="0" u="none" strike="noStrike">
                <a:solidFill>
                  <a:srgbClr val="000000"/>
                </a:solidFill>
                <a:effectLst/>
                <a:uFillTx/>
                <a:latin typeface="Aptos Display"/>
              </a:rPr>
              <a:t>Directors’ Meetings </a:t>
            </a:r>
            <a:br>
              <a:rPr sz="3600"/>
            </a:br>
            <a:r>
              <a:rPr lang="en-US" sz="3600" b="0" u="none" strike="noStrike">
                <a:solidFill>
                  <a:srgbClr val="000000"/>
                </a:solidFill>
                <a:effectLst/>
                <a:uFillTx/>
                <a:latin typeface="Aptos Display"/>
              </a:rPr>
              <a:t>- Key Procedural Points (1)</a:t>
            </a:r>
          </a:p>
        </p:txBody>
      </p:sp>
      <p:sp>
        <p:nvSpPr>
          <p:cNvPr id="68" name="TextBox 67"/>
          <p:cNvSpPr txBox="1"/>
          <p:nvPr/>
        </p:nvSpPr>
        <p:spPr>
          <a:xfrm>
            <a:off x="428760" y="1676520"/>
            <a:ext cx="8286480" cy="4114800"/>
          </a:xfrm>
          <a:prstGeom prst="rect">
            <a:avLst/>
          </a:prstGeom>
          <a:noFill/>
          <a:ln w="0">
            <a:noFill/>
          </a:ln>
        </p:spPr>
        <p:txBody>
          <a:bodyPr lIns="90360" tIns="44280" rIns="90360" bIns="44280" anchor="t">
            <a:normAutofit/>
          </a:bodyPr>
          <a:lstStyle/>
          <a:p>
            <a:pPr marL="285840" indent="-28584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600" b="1" u="none" strike="noStrike">
                <a:solidFill>
                  <a:srgbClr val="000000"/>
                </a:solidFill>
                <a:effectLst/>
                <a:uFillTx/>
                <a:latin typeface="Aptos"/>
              </a:rPr>
              <a:t>Convening / notice: </a:t>
            </a:r>
            <a:endParaRPr lang="en-US" sz="1600" b="0" u="none" strike="noStrike">
              <a:solidFill>
                <a:srgbClr val="000000"/>
              </a:solidFill>
              <a:effectLst/>
              <a:uFillTx/>
              <a:latin typeface="Aptos"/>
            </a:endParaRPr>
          </a:p>
          <a:p>
            <a:pPr marL="6858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600" b="1" u="none" strike="noStrike">
                <a:solidFill>
                  <a:srgbClr val="000000"/>
                </a:solidFill>
                <a:effectLst/>
                <a:uFillTx/>
                <a:latin typeface="Aptos"/>
              </a:rPr>
              <a:t>No formalities - called by a director – Art 9 Model Articles </a:t>
            </a:r>
            <a:endParaRPr lang="en-US" sz="1600" b="0" u="none" strike="noStrike">
              <a:solidFill>
                <a:srgbClr val="000000"/>
              </a:solidFill>
              <a:effectLst/>
              <a:uFillTx/>
              <a:latin typeface="Aptos"/>
            </a:endParaRPr>
          </a:p>
          <a:p>
            <a:pPr marL="6858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600" b="1" u="none" strike="noStrike">
                <a:solidFill>
                  <a:srgbClr val="000000"/>
                </a:solidFill>
                <a:effectLst/>
                <a:uFillTx/>
                <a:latin typeface="Aptos"/>
              </a:rPr>
              <a:t>Notice – Art 9 – notice must state the date, time and place of the meeting, no specific number of days notice required</a:t>
            </a:r>
            <a:endParaRPr lang="en-US" sz="1600" b="0" u="none" strike="noStrike">
              <a:solidFill>
                <a:srgbClr val="000000"/>
              </a:solidFill>
              <a:effectLst/>
              <a:uFillTx/>
              <a:latin typeface="Aptos"/>
            </a:endParaRPr>
          </a:p>
          <a:p>
            <a:pPr marL="285840" indent="-28584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600" b="1" u="none" strike="noStrike">
                <a:solidFill>
                  <a:srgbClr val="000000"/>
                </a:solidFill>
                <a:effectLst/>
                <a:uFillTx/>
                <a:latin typeface="Aptos"/>
              </a:rPr>
              <a:t>Quorum = Default is 2 – Art 11 </a:t>
            </a:r>
            <a:endParaRPr lang="en-US" sz="1600" b="0" u="none" strike="noStrike">
              <a:solidFill>
                <a:srgbClr val="000000"/>
              </a:solidFill>
              <a:effectLst/>
              <a:uFillTx/>
              <a:latin typeface="Aptos"/>
            </a:endParaRPr>
          </a:p>
          <a:p>
            <a:pPr marL="285840" indent="-28584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600" b="1" u="none" strike="noStrike">
                <a:solidFill>
                  <a:srgbClr val="000000"/>
                </a:solidFill>
                <a:effectLst/>
                <a:uFillTx/>
                <a:latin typeface="Aptos"/>
              </a:rPr>
              <a:t>Quorum means the minimum number of people who must be present at a meeting for it to be legally conducted and vote.</a:t>
            </a:r>
            <a:endParaRPr lang="en-US" sz="1600" b="0" u="none" strike="noStrike">
              <a:solidFill>
                <a:srgbClr val="000000"/>
              </a:solidFill>
              <a:effectLst/>
              <a:uFillTx/>
              <a:latin typeface="Aptos"/>
            </a:endParaRPr>
          </a:p>
          <a:p>
            <a:pPr marL="285840" indent="-28584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600" b="0" u="none" strike="noStrike">
              <a:solidFill>
                <a:srgbClr val="000000"/>
              </a:solidFill>
              <a:effectLst/>
              <a:uFillTx/>
              <a:latin typeface="Aptos"/>
            </a:endParaRPr>
          </a:p>
        </p:txBody>
      </p:sp>
      <p:sp>
        <p:nvSpPr>
          <p:cNvPr id="69" name="Slide Number Placeholder 7"/>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FE898C1F-1603-4DD6-B8A0-97A9586607FC}" type="slidenum">
              <a:rPr lang="en-GB" sz="1200" b="0" u="none" strike="noStrike">
                <a:solidFill>
                  <a:srgbClr val="000000"/>
                </a:solidFill>
                <a:effectLst/>
                <a:uFillTx/>
                <a:latin typeface="Calibri"/>
              </a:rPr>
              <a:t>31</a:t>
            </a:fld>
            <a:endParaRPr lang="en-US" sz="1200" b="0" u="none" strike="noStrike">
              <a:solidFill>
                <a:srgbClr val="000000"/>
              </a:solidFill>
              <a:effectLst/>
              <a:uFillTx/>
              <a:latin typeface="Aptos"/>
            </a:endParaRPr>
          </a:p>
        </p:txBody>
      </p:sp>
      <p:sp>
        <p:nvSpPr>
          <p:cNvPr id="70" name="Oval 6"/>
          <p:cNvSpPr/>
          <p:nvPr/>
        </p:nvSpPr>
        <p:spPr>
          <a:xfrm>
            <a:off x="4286160" y="4000680"/>
            <a:ext cx="4103640" cy="1358640"/>
          </a:xfrm>
          <a:prstGeom prst="ellipse">
            <a:avLst/>
          </a:prstGeom>
          <a:solidFill>
            <a:srgbClr val="196B24"/>
          </a:solidFill>
          <a:ln w="12600">
            <a:solidFill>
              <a:srgbClr val="000000"/>
            </a:solidFill>
            <a:miter/>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71" name="Rectangle 7"/>
          <p:cNvSpPr/>
          <p:nvPr/>
        </p:nvSpPr>
        <p:spPr>
          <a:xfrm>
            <a:off x="4880520" y="4295880"/>
            <a:ext cx="3508200" cy="759240"/>
          </a:xfrm>
          <a:prstGeom prst="rect">
            <a:avLst/>
          </a:prstGeom>
          <a:noFill/>
          <a:ln w="0">
            <a:noFill/>
          </a:ln>
        </p:spPr>
        <p:style>
          <a:lnRef idx="0">
            <a:scrgbClr r="0" g="0" b="0"/>
          </a:lnRef>
          <a:fillRef idx="0">
            <a:scrgbClr r="0" g="0" b="0"/>
          </a:fillRef>
          <a:effectRef idx="0">
            <a:scrgbClr r="0" g="0" b="0"/>
          </a:effectRef>
          <a:fontRef idx="minor"/>
        </p:style>
        <p:txBody>
          <a:bodyPr wrap="none" lIns="90360" tIns="44280" rIns="90360" bIns="44280" anchor="t">
            <a:sp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4400" b="1" u="none" strike="noStrike">
                <a:solidFill>
                  <a:srgbClr val="000000"/>
                </a:solidFill>
                <a:effectLst/>
                <a:uFillTx/>
                <a:latin typeface="Arial"/>
              </a:rPr>
              <a:t>Articles 9-11</a:t>
            </a:r>
            <a:endParaRPr lang="en-US" sz="4400" b="0" u="none" strike="noStrike">
              <a:solidFill>
                <a:srgbClr val="000000"/>
              </a:solidFill>
              <a:effectLst/>
              <a:uFillTx/>
              <a:latin typeface="Aptos"/>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2" name="Rectangle 2"/>
          <p:cNvSpPr/>
          <p:nvPr/>
        </p:nvSpPr>
        <p:spPr>
          <a:xfrm>
            <a:off x="703440" y="6248520"/>
            <a:ext cx="18986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73" name="Rectangle 3"/>
          <p:cNvSpPr/>
          <p:nvPr/>
        </p:nvSpPr>
        <p:spPr>
          <a:xfrm>
            <a:off x="3165480" y="6248520"/>
            <a:ext cx="28130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74" name="PlaceHolder 1"/>
          <p:cNvSpPr>
            <a:spLocks noGrp="1"/>
          </p:cNvSpPr>
          <p:nvPr>
            <p:ph type="title"/>
          </p:nvPr>
        </p:nvSpPr>
        <p:spPr>
          <a:xfrm>
            <a:off x="499680" y="213840"/>
            <a:ext cx="8286840" cy="1157400"/>
          </a:xfrm>
          <a:prstGeom prst="rect">
            <a:avLst/>
          </a:prstGeom>
          <a:noFill/>
          <a:ln w="0">
            <a:noFill/>
          </a:ln>
        </p:spPr>
        <p:txBody>
          <a:bodyPr lIns="90360" tIns="44280" rIns="90360" bIns="4428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3600" b="0" u="none" strike="noStrike">
                <a:solidFill>
                  <a:srgbClr val="000000"/>
                </a:solidFill>
                <a:effectLst/>
                <a:uFillTx/>
                <a:latin typeface="Aptos Display"/>
              </a:rPr>
              <a:t>Directors’ Meetings </a:t>
            </a:r>
            <a:br>
              <a:rPr sz="3600"/>
            </a:br>
            <a:r>
              <a:rPr lang="en-US" sz="3600" b="0" u="none" strike="noStrike">
                <a:solidFill>
                  <a:srgbClr val="000000"/>
                </a:solidFill>
                <a:effectLst/>
                <a:uFillTx/>
                <a:latin typeface="Aptos Display"/>
              </a:rPr>
              <a:t>- Key Procedural Points (2)</a:t>
            </a:r>
          </a:p>
        </p:txBody>
      </p:sp>
      <p:sp>
        <p:nvSpPr>
          <p:cNvPr id="75" name="TextBox 74"/>
          <p:cNvSpPr txBox="1"/>
          <p:nvPr/>
        </p:nvSpPr>
        <p:spPr>
          <a:xfrm>
            <a:off x="317520" y="1676520"/>
            <a:ext cx="8158320" cy="4114800"/>
          </a:xfrm>
          <a:prstGeom prst="rect">
            <a:avLst/>
          </a:prstGeom>
          <a:noFill/>
          <a:ln w="0">
            <a:noFill/>
          </a:ln>
        </p:spPr>
        <p:txBody>
          <a:bodyPr lIns="90360" tIns="44280" rIns="90360" bIns="44280" anchor="t">
            <a:normAutofit/>
          </a:bodyPr>
          <a:lstStyle/>
          <a:p>
            <a:pPr marL="228600" indent="-228600">
              <a:lnSpc>
                <a:spcPct val="8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none" strike="noStrike" dirty="0">
                <a:solidFill>
                  <a:srgbClr val="000000"/>
                </a:solidFill>
                <a:effectLst/>
                <a:uFillTx/>
                <a:latin typeface="Aptos"/>
              </a:rPr>
              <a:t>Voting: </a:t>
            </a:r>
            <a:endParaRPr lang="en-US" sz="2800" b="0" u="none" strike="noStrike" dirty="0">
              <a:solidFill>
                <a:srgbClr val="000000"/>
              </a:solidFill>
              <a:effectLst/>
              <a:uFillTx/>
              <a:latin typeface="Aptos"/>
            </a:endParaRPr>
          </a:p>
          <a:p>
            <a:pPr marL="376200" lvl="1" indent="-228600">
              <a:lnSpc>
                <a:spcPct val="8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400" b="1" u="none" strike="noStrike" dirty="0">
                <a:solidFill>
                  <a:srgbClr val="000000"/>
                </a:solidFill>
                <a:effectLst/>
                <a:uFillTx/>
                <a:latin typeface="Aptos"/>
              </a:rPr>
              <a:t>One vote per director</a:t>
            </a:r>
            <a:endParaRPr lang="en-US" sz="2400" b="0" u="none" strike="noStrike" dirty="0">
              <a:solidFill>
                <a:srgbClr val="000000"/>
              </a:solidFill>
              <a:effectLst/>
              <a:uFillTx/>
              <a:latin typeface="Aptos"/>
            </a:endParaRPr>
          </a:p>
          <a:p>
            <a:pPr marL="376200" lvl="1" indent="-228600">
              <a:lnSpc>
                <a:spcPct val="8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400" b="1" u="none" strike="noStrike" dirty="0">
                <a:solidFill>
                  <a:srgbClr val="000000"/>
                </a:solidFill>
                <a:effectLst/>
                <a:uFillTx/>
                <a:latin typeface="Aptos"/>
              </a:rPr>
              <a:t>Majority vote or unanimity</a:t>
            </a:r>
            <a:endParaRPr lang="en-US" sz="2400" b="0" u="none" strike="noStrike" dirty="0">
              <a:solidFill>
                <a:srgbClr val="000000"/>
              </a:solidFill>
              <a:effectLst/>
              <a:uFillTx/>
              <a:latin typeface="Aptos"/>
            </a:endParaRPr>
          </a:p>
          <a:p>
            <a:pPr marL="615960" lvl="2" indent="-228600">
              <a:lnSpc>
                <a:spcPct val="8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000" b="1" u="none" strike="noStrike" dirty="0">
                <a:solidFill>
                  <a:srgbClr val="000000"/>
                </a:solidFill>
                <a:effectLst/>
                <a:uFillTx/>
                <a:latin typeface="Aptos"/>
              </a:rPr>
              <a:t>Unanimous</a:t>
            </a:r>
            <a:endParaRPr lang="en-US" sz="2000" b="0" u="none" strike="noStrike" dirty="0">
              <a:solidFill>
                <a:srgbClr val="000000"/>
              </a:solidFill>
              <a:effectLst/>
              <a:uFillTx/>
              <a:latin typeface="Aptos"/>
            </a:endParaRPr>
          </a:p>
          <a:p>
            <a:pPr marL="822240" lvl="3" indent="-228600">
              <a:lnSpc>
                <a:spcPct val="8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800" b="1" u="none" strike="noStrike" dirty="0">
                <a:solidFill>
                  <a:srgbClr val="000000"/>
                </a:solidFill>
                <a:effectLst/>
                <a:uFillTx/>
                <a:latin typeface="Aptos"/>
              </a:rPr>
              <a:t>Share common view</a:t>
            </a:r>
            <a:endParaRPr lang="en-US" sz="1800" b="0" u="none" strike="noStrike" dirty="0">
              <a:solidFill>
                <a:srgbClr val="000000"/>
              </a:solidFill>
              <a:effectLst/>
              <a:uFillTx/>
              <a:latin typeface="Aptos"/>
            </a:endParaRPr>
          </a:p>
          <a:p>
            <a:pPr marL="822240" lvl="3" indent="-228600">
              <a:lnSpc>
                <a:spcPct val="8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800" b="1" u="none" strike="noStrike" dirty="0">
                <a:solidFill>
                  <a:srgbClr val="000000"/>
                </a:solidFill>
                <a:effectLst/>
                <a:uFillTx/>
                <a:latin typeface="Aptos"/>
              </a:rPr>
              <a:t>No discussion necessary</a:t>
            </a:r>
            <a:endParaRPr lang="en-US" sz="1800" b="0" u="none" strike="noStrike" dirty="0">
              <a:solidFill>
                <a:srgbClr val="000000"/>
              </a:solidFill>
              <a:effectLst/>
              <a:uFillTx/>
              <a:latin typeface="Aptos"/>
            </a:endParaRPr>
          </a:p>
          <a:p>
            <a:pPr marL="822240" lvl="3" indent="-228600">
              <a:lnSpc>
                <a:spcPct val="8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800" b="1" u="none" strike="noStrike" dirty="0">
                <a:solidFill>
                  <a:srgbClr val="000000"/>
                </a:solidFill>
                <a:effectLst/>
                <a:uFillTx/>
                <a:latin typeface="Aptos"/>
              </a:rPr>
              <a:t>No meeting necessary</a:t>
            </a:r>
            <a:endParaRPr lang="en-US" sz="1800" b="0" u="none" strike="noStrike" dirty="0">
              <a:solidFill>
                <a:srgbClr val="000000"/>
              </a:solidFill>
              <a:effectLst/>
              <a:uFillTx/>
              <a:latin typeface="Aptos"/>
            </a:endParaRPr>
          </a:p>
          <a:p>
            <a:pPr marL="822240" lvl="3" indent="-228600">
              <a:lnSpc>
                <a:spcPct val="8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800" b="1" u="none" strike="noStrike" dirty="0">
                <a:solidFill>
                  <a:srgbClr val="000000"/>
                </a:solidFill>
                <a:effectLst/>
                <a:uFillTx/>
                <a:latin typeface="Aptos"/>
              </a:rPr>
              <a:t>Written resolution may be used</a:t>
            </a:r>
            <a:endParaRPr lang="en-US" sz="1800" b="0" u="none" strike="noStrike" dirty="0">
              <a:solidFill>
                <a:srgbClr val="000000"/>
              </a:solidFill>
              <a:effectLst/>
              <a:uFillTx/>
              <a:latin typeface="Aptos"/>
            </a:endParaRPr>
          </a:p>
          <a:p>
            <a:pPr marL="615960" lvl="2" indent="-228600">
              <a:lnSpc>
                <a:spcPct val="8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000" b="1" u="none" strike="noStrike" dirty="0">
                <a:solidFill>
                  <a:srgbClr val="000000"/>
                </a:solidFill>
                <a:effectLst/>
                <a:uFillTx/>
                <a:latin typeface="Aptos"/>
              </a:rPr>
              <a:t>Majority</a:t>
            </a:r>
            <a:endParaRPr lang="en-US" sz="2000" b="0" u="none" strike="noStrike" dirty="0">
              <a:solidFill>
                <a:srgbClr val="000000"/>
              </a:solidFill>
              <a:effectLst/>
              <a:uFillTx/>
              <a:latin typeface="Aptos"/>
            </a:endParaRPr>
          </a:p>
          <a:p>
            <a:pPr marL="822240" lvl="3" indent="-228600">
              <a:lnSpc>
                <a:spcPct val="8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800" b="1" u="none" strike="noStrike" dirty="0">
                <a:solidFill>
                  <a:srgbClr val="000000"/>
                </a:solidFill>
                <a:effectLst/>
                <a:uFillTx/>
                <a:latin typeface="Aptos"/>
              </a:rPr>
              <a:t>Reasonable opportunity to communicate views necessary</a:t>
            </a:r>
            <a:endParaRPr lang="en-US" sz="1800" b="0" u="none" strike="noStrike" dirty="0">
              <a:solidFill>
                <a:srgbClr val="000000"/>
              </a:solidFill>
              <a:effectLst/>
              <a:uFillTx/>
              <a:latin typeface="Aptos"/>
            </a:endParaRPr>
          </a:p>
          <a:p>
            <a:pPr marL="822240" lvl="3" indent="-228600">
              <a:lnSpc>
                <a:spcPct val="8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800" b="1" u="none" strike="noStrike" dirty="0">
                <a:solidFill>
                  <a:srgbClr val="000000"/>
                </a:solidFill>
                <a:effectLst/>
                <a:uFillTx/>
                <a:latin typeface="Aptos"/>
              </a:rPr>
              <a:t>Written resolution may not be used</a:t>
            </a:r>
            <a:endParaRPr lang="en-US" sz="1800" b="0" u="none" strike="noStrike" dirty="0">
              <a:solidFill>
                <a:srgbClr val="000000"/>
              </a:solidFill>
              <a:effectLst/>
              <a:uFillTx/>
              <a:latin typeface="Aptos"/>
            </a:endParaRPr>
          </a:p>
          <a:p>
            <a:pPr marL="822240" lvl="3" indent="-228600">
              <a:lnSpc>
                <a:spcPct val="8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800" b="1" u="none" strike="noStrike" dirty="0">
                <a:solidFill>
                  <a:srgbClr val="000000"/>
                </a:solidFill>
                <a:effectLst/>
                <a:uFillTx/>
                <a:latin typeface="Aptos"/>
              </a:rPr>
              <a:t>Must either be in a meeting or in communication with each other </a:t>
            </a:r>
            <a:r>
              <a:rPr lang="en-US" sz="1800" b="1" u="none" strike="noStrike" dirty="0" err="1">
                <a:solidFill>
                  <a:srgbClr val="000000"/>
                </a:solidFill>
                <a:effectLst/>
                <a:uFillTx/>
                <a:latin typeface="Aptos"/>
              </a:rPr>
              <a:t>e.g</a:t>
            </a:r>
            <a:r>
              <a:rPr lang="en-US" sz="1800" b="1" u="none" strike="noStrike" dirty="0">
                <a:solidFill>
                  <a:srgbClr val="000000"/>
                </a:solidFill>
                <a:effectLst/>
                <a:uFillTx/>
                <a:latin typeface="Aptos"/>
              </a:rPr>
              <a:t> telephone/email</a:t>
            </a:r>
            <a:endParaRPr lang="en-US" sz="1800" b="0" u="none" strike="noStrike" dirty="0">
              <a:solidFill>
                <a:srgbClr val="000000"/>
              </a:solidFill>
              <a:effectLst/>
              <a:uFillTx/>
              <a:latin typeface="Aptos"/>
            </a:endParaRPr>
          </a:p>
        </p:txBody>
      </p:sp>
      <p:sp>
        <p:nvSpPr>
          <p:cNvPr id="76" name="Slide Number Placeholder 7"/>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BFE2FDB0-A978-4327-9F8B-D096B14F910A}" type="slidenum">
              <a:rPr lang="en-GB" sz="1200" b="0" u="none" strike="noStrike">
                <a:solidFill>
                  <a:srgbClr val="000000"/>
                </a:solidFill>
                <a:effectLst/>
                <a:uFillTx/>
                <a:latin typeface="Calibri"/>
              </a:rPr>
              <a:t>32</a:t>
            </a:fld>
            <a:endParaRPr lang="en-US" sz="1200" b="0" u="none" strike="noStrike">
              <a:solidFill>
                <a:srgbClr val="000000"/>
              </a:solidFill>
              <a:effectLst/>
              <a:uFillTx/>
              <a:latin typeface="Aptos"/>
            </a:endParaRPr>
          </a:p>
        </p:txBody>
      </p:sp>
      <p:sp>
        <p:nvSpPr>
          <p:cNvPr id="77" name="Oval 6"/>
          <p:cNvSpPr/>
          <p:nvPr/>
        </p:nvSpPr>
        <p:spPr>
          <a:xfrm>
            <a:off x="5040360" y="2981160"/>
            <a:ext cx="4103640" cy="1359000"/>
          </a:xfrm>
          <a:prstGeom prst="ellipse">
            <a:avLst/>
          </a:prstGeom>
          <a:solidFill>
            <a:srgbClr val="196B24"/>
          </a:solidFill>
          <a:ln w="12600">
            <a:solidFill>
              <a:srgbClr val="000000"/>
            </a:solidFill>
            <a:miter/>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78" name="Rectangle 7"/>
          <p:cNvSpPr/>
          <p:nvPr/>
        </p:nvSpPr>
        <p:spPr>
          <a:xfrm>
            <a:off x="5649120" y="3276720"/>
            <a:ext cx="3197160" cy="759240"/>
          </a:xfrm>
          <a:prstGeom prst="rect">
            <a:avLst/>
          </a:prstGeom>
          <a:noFill/>
          <a:ln w="0">
            <a:noFill/>
          </a:ln>
        </p:spPr>
        <p:style>
          <a:lnRef idx="0">
            <a:scrgbClr r="0" g="0" b="0"/>
          </a:lnRef>
          <a:fillRef idx="0">
            <a:scrgbClr r="0" g="0" b="0"/>
          </a:fillRef>
          <a:effectRef idx="0">
            <a:scrgbClr r="0" g="0" b="0"/>
          </a:effectRef>
          <a:fontRef idx="minor"/>
        </p:style>
        <p:txBody>
          <a:bodyPr wrap="none" lIns="90360" tIns="44280" rIns="90360" bIns="44280" anchor="t">
            <a:sp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4400" b="1" u="none" strike="noStrike">
                <a:solidFill>
                  <a:srgbClr val="000000"/>
                </a:solidFill>
                <a:effectLst/>
                <a:uFillTx/>
                <a:latin typeface="Arial"/>
              </a:rPr>
              <a:t>Articles 7-8</a:t>
            </a:r>
            <a:endParaRPr lang="en-US" sz="4400" b="0" u="none" strike="noStrike">
              <a:solidFill>
                <a:srgbClr val="000000"/>
              </a:solidFill>
              <a:effectLst/>
              <a:uFillTx/>
              <a:latin typeface="Aptos"/>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9" name="Rectangle 2"/>
          <p:cNvSpPr/>
          <p:nvPr/>
        </p:nvSpPr>
        <p:spPr>
          <a:xfrm>
            <a:off x="703440" y="6248520"/>
            <a:ext cx="18986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80" name="Rectangle 3"/>
          <p:cNvSpPr/>
          <p:nvPr/>
        </p:nvSpPr>
        <p:spPr>
          <a:xfrm>
            <a:off x="3165480" y="6248520"/>
            <a:ext cx="28130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81" name="PlaceHolder 1"/>
          <p:cNvSpPr>
            <a:spLocks noGrp="1"/>
          </p:cNvSpPr>
          <p:nvPr>
            <p:ph type="title"/>
          </p:nvPr>
        </p:nvSpPr>
        <p:spPr>
          <a:xfrm>
            <a:off x="428760" y="213840"/>
            <a:ext cx="8286480" cy="1157400"/>
          </a:xfrm>
          <a:prstGeom prst="rect">
            <a:avLst/>
          </a:prstGeom>
          <a:noFill/>
          <a:ln w="0">
            <a:noFill/>
          </a:ln>
        </p:spPr>
        <p:txBody>
          <a:bodyPr lIns="90360" tIns="44280" rIns="90360" bIns="4428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3600" b="0" u="none" strike="noStrike">
                <a:solidFill>
                  <a:srgbClr val="000000"/>
                </a:solidFill>
                <a:effectLst/>
                <a:uFillTx/>
                <a:latin typeface="Aptos Display"/>
              </a:rPr>
              <a:t>Directors’ Meetings </a:t>
            </a:r>
            <a:br>
              <a:rPr sz="3600"/>
            </a:br>
            <a:r>
              <a:rPr lang="en-US" sz="3600" b="0" u="none" strike="noStrike">
                <a:solidFill>
                  <a:srgbClr val="000000"/>
                </a:solidFill>
                <a:effectLst/>
                <a:uFillTx/>
                <a:latin typeface="Aptos Display"/>
              </a:rPr>
              <a:t>- Key Procedural Points (3)</a:t>
            </a:r>
          </a:p>
        </p:txBody>
      </p:sp>
      <p:sp>
        <p:nvSpPr>
          <p:cNvPr id="82" name="TextBox 81"/>
          <p:cNvSpPr txBox="1"/>
          <p:nvPr/>
        </p:nvSpPr>
        <p:spPr>
          <a:xfrm>
            <a:off x="703440" y="1989000"/>
            <a:ext cx="7772400" cy="3802320"/>
          </a:xfrm>
          <a:prstGeom prst="rect">
            <a:avLst/>
          </a:prstGeom>
          <a:noFill/>
          <a:ln w="0">
            <a:noFill/>
          </a:ln>
        </p:spPr>
        <p:txBody>
          <a:bodyPr lIns="90360" tIns="44280" rIns="90360" bIns="44280" anchor="t">
            <a:normAutofit/>
          </a:bodyPr>
          <a:lstStyle/>
          <a:p>
            <a:pPr marL="3762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000" b="1" u="none" strike="noStrike" dirty="0">
                <a:solidFill>
                  <a:srgbClr val="000000"/>
                </a:solidFill>
                <a:effectLst/>
                <a:uFillTx/>
                <a:latin typeface="Aptos"/>
              </a:rPr>
              <a:t>Chairman’s casting vote</a:t>
            </a:r>
            <a:endParaRPr lang="en-US" sz="2000" b="0" u="none" strike="noStrike" dirty="0">
              <a:solidFill>
                <a:srgbClr val="000000"/>
              </a:solidFill>
              <a:effectLst/>
              <a:uFillTx/>
              <a:latin typeface="Aptos"/>
            </a:endParaRPr>
          </a:p>
          <a:p>
            <a:pPr marL="615960" lvl="2"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000" b="0" u="none" strike="noStrike" dirty="0">
                <a:solidFill>
                  <a:srgbClr val="000000"/>
                </a:solidFill>
                <a:effectLst/>
                <a:uFillTx/>
                <a:latin typeface="Aptos"/>
              </a:rPr>
              <a:t>If provided for in articles (</a:t>
            </a:r>
            <a:r>
              <a:rPr lang="en-US" sz="2000" b="0" u="none" strike="noStrike" dirty="0" err="1">
                <a:solidFill>
                  <a:srgbClr val="000000"/>
                </a:solidFill>
                <a:effectLst/>
                <a:uFillTx/>
                <a:latin typeface="Aptos"/>
              </a:rPr>
              <a:t>eg</a:t>
            </a:r>
            <a:r>
              <a:rPr lang="en-US" sz="2000" b="0" u="none" strike="noStrike" dirty="0">
                <a:solidFill>
                  <a:srgbClr val="000000"/>
                </a:solidFill>
                <a:effectLst/>
                <a:uFillTx/>
                <a:latin typeface="Aptos"/>
              </a:rPr>
              <a:t> Art 13 MAA)</a:t>
            </a:r>
          </a:p>
          <a:p>
            <a:pPr marL="615960" lvl="2" indent="-228600">
              <a:lnSpc>
                <a:spcPct val="90000"/>
              </a:lnSpc>
              <a:spcBef>
                <a:spcPts val="499"/>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000" b="0" u="none" strike="noStrike" dirty="0">
              <a:solidFill>
                <a:srgbClr val="000000"/>
              </a:solidFill>
              <a:effectLst/>
              <a:uFillTx/>
              <a:latin typeface="Aptos"/>
            </a:endParaRPr>
          </a:p>
          <a:p>
            <a:pPr marL="615960" lvl="2"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000" b="0" u="none" strike="noStrike" dirty="0">
                <a:solidFill>
                  <a:srgbClr val="000000"/>
                </a:solidFill>
                <a:effectLst/>
                <a:uFillTx/>
                <a:latin typeface="Aptos"/>
              </a:rPr>
              <a:t>Used if deliberative votes equal (the chairman will get an extra deciding vote if the directors are split equally)</a:t>
            </a:r>
          </a:p>
          <a:p>
            <a:pPr marL="615960" lvl="2"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000" b="0" u="none" strike="noStrike" dirty="0">
              <a:solidFill>
                <a:srgbClr val="000000"/>
              </a:solidFill>
              <a:effectLst/>
              <a:uFillTx/>
              <a:latin typeface="Aptos"/>
            </a:endParaRPr>
          </a:p>
          <a:p>
            <a:pPr marL="615960" lvl="2" indent="-228600">
              <a:lnSpc>
                <a:spcPct val="90000"/>
              </a:lnSpc>
              <a:spcBef>
                <a:spcPts val="499"/>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000" b="1" u="none" strike="noStrike" dirty="0">
                <a:solidFill>
                  <a:srgbClr val="000000"/>
                </a:solidFill>
                <a:effectLst/>
                <a:uFillTx/>
                <a:latin typeface="Aptos"/>
              </a:rPr>
              <a:t>EXAMPLE:</a:t>
            </a:r>
            <a:endParaRPr lang="en-US" sz="2000" b="0" u="none" strike="noStrike" dirty="0">
              <a:solidFill>
                <a:srgbClr val="000000"/>
              </a:solidFill>
              <a:effectLst/>
              <a:uFillTx/>
              <a:latin typeface="Aptos"/>
            </a:endParaRPr>
          </a:p>
          <a:p>
            <a:pPr marL="615960" lvl="2" indent="-228600">
              <a:lnSpc>
                <a:spcPct val="90000"/>
              </a:lnSpc>
              <a:spcBef>
                <a:spcPts val="499"/>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000" b="0" u="none" strike="noStrike" dirty="0">
                <a:solidFill>
                  <a:srgbClr val="000000"/>
                </a:solidFill>
                <a:effectLst/>
                <a:uFillTx/>
                <a:latin typeface="Aptos"/>
              </a:rPr>
              <a:t>4 directors vote, there are 2 in </a:t>
            </a:r>
            <a:r>
              <a:rPr lang="en-US" sz="2000" b="0" u="none" strike="noStrike" dirty="0" err="1">
                <a:solidFill>
                  <a:srgbClr val="000000"/>
                </a:solidFill>
                <a:effectLst/>
                <a:uFillTx/>
                <a:latin typeface="Aptos"/>
              </a:rPr>
              <a:t>favour</a:t>
            </a:r>
            <a:r>
              <a:rPr lang="en-US" sz="2000" b="0" u="none" strike="noStrike" dirty="0">
                <a:solidFill>
                  <a:srgbClr val="000000"/>
                </a:solidFill>
                <a:effectLst/>
                <a:uFillTx/>
                <a:latin typeface="Aptos"/>
              </a:rPr>
              <a:t> and 2 against &gt; chairman uses casting vote &gt; 3 vs 2 &gt; proposal will pass </a:t>
            </a:r>
          </a:p>
        </p:txBody>
      </p:sp>
      <p:sp>
        <p:nvSpPr>
          <p:cNvPr id="83" name="Slide Number Placeholder 5"/>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69CD6F69-EF9D-4DC1-A6C5-B0F76ED013AC}" type="slidenum">
              <a:rPr lang="en-GB" sz="1200" b="0" u="none" strike="noStrike">
                <a:solidFill>
                  <a:srgbClr val="000000"/>
                </a:solidFill>
                <a:effectLst/>
                <a:uFillTx/>
                <a:latin typeface="Calibri"/>
              </a:rPr>
              <a:t>33</a:t>
            </a:fld>
            <a:endParaRPr lang="en-US" sz="1200" b="0" u="none" strike="noStrike">
              <a:solidFill>
                <a:srgbClr val="000000"/>
              </a:solidFill>
              <a:effectLst/>
              <a:uFillTx/>
              <a:latin typeface="Aptos"/>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4" name="Rectangle 2"/>
          <p:cNvSpPr/>
          <p:nvPr/>
        </p:nvSpPr>
        <p:spPr>
          <a:xfrm>
            <a:off x="703440" y="6248520"/>
            <a:ext cx="18986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85" name="Rectangle 3"/>
          <p:cNvSpPr/>
          <p:nvPr/>
        </p:nvSpPr>
        <p:spPr>
          <a:xfrm>
            <a:off x="3165480" y="6248520"/>
            <a:ext cx="28130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86" name="PlaceHolder 1"/>
          <p:cNvSpPr>
            <a:spLocks noGrp="1"/>
          </p:cNvSpPr>
          <p:nvPr>
            <p:ph type="title"/>
          </p:nvPr>
        </p:nvSpPr>
        <p:spPr>
          <a:xfrm>
            <a:off x="428760" y="-360"/>
            <a:ext cx="8286480" cy="1413000"/>
          </a:xfrm>
          <a:prstGeom prst="rect">
            <a:avLst/>
          </a:prstGeom>
          <a:noFill/>
          <a:ln w="0">
            <a:noFill/>
          </a:ln>
        </p:spPr>
        <p:txBody>
          <a:bodyPr lIns="90360" tIns="44280" rIns="90360" bIns="4428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4800" b="0" u="none" strike="noStrike">
                <a:solidFill>
                  <a:srgbClr val="000000"/>
                </a:solidFill>
                <a:effectLst/>
                <a:uFillTx/>
                <a:latin typeface="Aptos Display"/>
              </a:rPr>
              <a:t>Types of General Meeting</a:t>
            </a:r>
          </a:p>
        </p:txBody>
      </p:sp>
      <p:sp>
        <p:nvSpPr>
          <p:cNvPr id="87" name="Slide Number Placeholder 11"/>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7D04FD57-E656-4939-83EB-82EB9B736CBD}" type="slidenum">
              <a:rPr lang="en-GB" sz="1200" b="0" u="none" strike="noStrike">
                <a:solidFill>
                  <a:srgbClr val="000000"/>
                </a:solidFill>
                <a:effectLst/>
                <a:uFillTx/>
                <a:latin typeface="Calibri"/>
              </a:rPr>
              <a:t>34</a:t>
            </a:fld>
            <a:endParaRPr lang="en-US" sz="1200" b="0" u="none" strike="noStrike">
              <a:solidFill>
                <a:srgbClr val="000000"/>
              </a:solidFill>
              <a:effectLst/>
              <a:uFillTx/>
              <a:latin typeface="Aptos"/>
            </a:endParaRPr>
          </a:p>
        </p:txBody>
      </p:sp>
      <p:sp>
        <p:nvSpPr>
          <p:cNvPr id="88" name="Oval 6"/>
          <p:cNvSpPr/>
          <p:nvPr/>
        </p:nvSpPr>
        <p:spPr>
          <a:xfrm>
            <a:off x="1073160" y="3130560"/>
            <a:ext cx="3035160" cy="1816200"/>
          </a:xfrm>
          <a:prstGeom prst="ellipse">
            <a:avLst/>
          </a:prstGeom>
          <a:solidFill>
            <a:srgbClr val="196B24"/>
          </a:solidFill>
          <a:ln w="12600">
            <a:solidFill>
              <a:srgbClr val="000000"/>
            </a:solidFill>
            <a:miter/>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89" name="Rectangle 7"/>
          <p:cNvSpPr/>
          <p:nvPr/>
        </p:nvSpPr>
        <p:spPr>
          <a:xfrm>
            <a:off x="1530360" y="3308400"/>
            <a:ext cx="2409480" cy="1307880"/>
          </a:xfrm>
          <a:prstGeom prst="rect">
            <a:avLst/>
          </a:prstGeom>
          <a:noFill/>
          <a:ln w="0">
            <a:noFill/>
          </a:ln>
        </p:spPr>
        <p:style>
          <a:lnRef idx="0">
            <a:scrgbClr r="0" g="0" b="0"/>
          </a:lnRef>
          <a:fillRef idx="0">
            <a:scrgbClr r="0" g="0" b="0"/>
          </a:fillRef>
          <a:effectRef idx="0">
            <a:scrgbClr r="0" g="0" b="0"/>
          </a:effectRef>
          <a:fontRef idx="minor"/>
        </p:style>
        <p:txBody>
          <a:bodyPr wrap="none" lIns="90360" tIns="44280" rIns="90360" bIns="44280" anchor="t">
            <a:sp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4000" b="1" u="none" strike="noStrike">
                <a:solidFill>
                  <a:srgbClr val="000000"/>
                </a:solidFill>
                <a:effectLst/>
                <a:uFillTx/>
                <a:latin typeface="Arial"/>
              </a:rPr>
              <a:t>General </a:t>
            </a:r>
            <a:endParaRPr lang="en-US" sz="4000" b="0" u="none" strike="noStrike">
              <a:solidFill>
                <a:srgbClr val="000000"/>
              </a:solidFill>
              <a:effectLst/>
              <a:uFillTx/>
              <a:latin typeface="Aptos"/>
            </a:endParaRPr>
          </a:p>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4000" b="1" u="none" strike="noStrike">
                <a:solidFill>
                  <a:srgbClr val="000000"/>
                </a:solidFill>
                <a:effectLst/>
                <a:uFillTx/>
                <a:latin typeface="Arial"/>
              </a:rPr>
              <a:t>meetings</a:t>
            </a:r>
            <a:endParaRPr lang="en-US" sz="4000" b="0" u="none" strike="noStrike">
              <a:solidFill>
                <a:srgbClr val="000000"/>
              </a:solidFill>
              <a:effectLst/>
              <a:uFillTx/>
              <a:latin typeface="Aptos"/>
            </a:endParaRPr>
          </a:p>
        </p:txBody>
      </p:sp>
      <p:sp>
        <p:nvSpPr>
          <p:cNvPr id="90" name="Line 8"/>
          <p:cNvSpPr/>
          <p:nvPr/>
        </p:nvSpPr>
        <p:spPr>
          <a:xfrm flipV="1">
            <a:off x="4138560" y="3327120"/>
            <a:ext cx="1704960" cy="584280"/>
          </a:xfrm>
          <a:prstGeom prst="line">
            <a:avLst/>
          </a:prstGeom>
          <a:ln w="50760">
            <a:solidFill>
              <a:srgbClr val="000000"/>
            </a:solidFill>
            <a:miter/>
            <a:tailEnd type="triangle" w="med" len="med"/>
          </a:ln>
        </p:spPr>
        <p:style>
          <a:lnRef idx="0">
            <a:scrgbClr r="0" g="0" b="0"/>
          </a:lnRef>
          <a:fillRef idx="0">
            <a:scrgbClr r="0" g="0" b="0"/>
          </a:fillRef>
          <a:effectRef idx="0">
            <a:scrgbClr r="0" g="0" b="0"/>
          </a:effectRef>
          <a:fontRef idx="minor"/>
        </p:style>
        <p:txBody>
          <a:bodyPr lIns="90000" tIns="46800" rIns="90000" bIns="46800" anchor="ctr">
            <a:noAutofit/>
          </a:bodyPr>
          <a:lstStyle/>
          <a:p>
            <a:endParaRPr lang="en-US" sz="1800" b="0" u="none" strike="noStrike">
              <a:solidFill>
                <a:srgbClr val="000000"/>
              </a:solidFill>
              <a:effectLst/>
              <a:uFillTx/>
              <a:latin typeface="Aptos"/>
            </a:endParaRPr>
          </a:p>
        </p:txBody>
      </p:sp>
      <p:sp>
        <p:nvSpPr>
          <p:cNvPr id="91" name="Line 9"/>
          <p:cNvSpPr/>
          <p:nvPr/>
        </p:nvSpPr>
        <p:spPr>
          <a:xfrm>
            <a:off x="4138560" y="4140360"/>
            <a:ext cx="1704960" cy="482400"/>
          </a:xfrm>
          <a:prstGeom prst="line">
            <a:avLst/>
          </a:prstGeom>
          <a:ln w="50760">
            <a:solidFill>
              <a:srgbClr val="000000"/>
            </a:solidFill>
            <a:miter/>
            <a:tailEnd type="triangle" w="med" len="med"/>
          </a:ln>
        </p:spPr>
        <p:style>
          <a:lnRef idx="0">
            <a:scrgbClr r="0" g="0" b="0"/>
          </a:lnRef>
          <a:fillRef idx="0">
            <a:scrgbClr r="0" g="0" b="0"/>
          </a:fillRef>
          <a:effectRef idx="0">
            <a:scrgbClr r="0" g="0" b="0"/>
          </a:effectRef>
          <a:fontRef idx="minor"/>
        </p:style>
        <p:txBody>
          <a:bodyPr lIns="90000" tIns="46800" rIns="90000" bIns="46800" anchor="ctr">
            <a:noAutofit/>
          </a:bodyPr>
          <a:lstStyle/>
          <a:p>
            <a:endParaRPr lang="en-US" sz="1800" b="0" u="none" strike="noStrike">
              <a:solidFill>
                <a:srgbClr val="000000"/>
              </a:solidFill>
              <a:effectLst/>
              <a:uFillTx/>
              <a:latin typeface="Aptos"/>
            </a:endParaRPr>
          </a:p>
        </p:txBody>
      </p:sp>
      <p:sp>
        <p:nvSpPr>
          <p:cNvPr id="92" name="Rectangle 10"/>
          <p:cNvSpPr/>
          <p:nvPr/>
        </p:nvSpPr>
        <p:spPr>
          <a:xfrm>
            <a:off x="5867280" y="2819520"/>
            <a:ext cx="2133720" cy="990360"/>
          </a:xfrm>
          <a:prstGeom prst="rect">
            <a:avLst/>
          </a:prstGeom>
          <a:noFill/>
          <a:ln w="0">
            <a:noFill/>
          </a:ln>
        </p:spPr>
        <p:style>
          <a:lnRef idx="0">
            <a:scrgbClr r="0" g="0" b="0"/>
          </a:lnRef>
          <a:fillRef idx="0">
            <a:scrgbClr r="0" g="0" b="0"/>
          </a:fillRef>
          <a:effectRef idx="0">
            <a:scrgbClr r="0" g="0" b="0"/>
          </a:effectRef>
          <a:fontRef idx="minor"/>
        </p:style>
        <p:txBody>
          <a:bodyPr wrap="none" lIns="90360" tIns="44280" rIns="90360" bIns="44280" anchor="ctr">
            <a:noAutofit/>
          </a:bodyPr>
          <a:lstStyle/>
          <a:p>
            <a:pPr algn="ct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7200" b="1" u="none" strike="noStrike">
                <a:solidFill>
                  <a:srgbClr val="000000"/>
                </a:solidFill>
                <a:effectLst/>
                <a:uFillTx/>
                <a:latin typeface="Arial"/>
              </a:rPr>
              <a:t>AGM</a:t>
            </a:r>
            <a:br>
              <a:rPr sz="7200"/>
            </a:br>
            <a:r>
              <a:rPr lang="en-US" sz="1200" b="1" u="none" strike="noStrike">
                <a:solidFill>
                  <a:srgbClr val="000000"/>
                </a:solidFill>
                <a:effectLst/>
                <a:uFillTx/>
                <a:latin typeface="Arial"/>
              </a:rPr>
              <a:t>Annual General Meeting </a:t>
            </a:r>
            <a:br>
              <a:rPr sz="1200"/>
            </a:br>
            <a:r>
              <a:rPr lang="en-US" sz="1200" b="1" u="none" strike="noStrike">
                <a:solidFill>
                  <a:srgbClr val="000000"/>
                </a:solidFill>
                <a:effectLst/>
                <a:uFillTx/>
                <a:latin typeface="Arial"/>
              </a:rPr>
              <a:t>(yearly meeting for routine/annual business)</a:t>
            </a:r>
            <a:endParaRPr lang="en-US" sz="1200" b="0" u="none" strike="noStrike">
              <a:solidFill>
                <a:srgbClr val="000000"/>
              </a:solidFill>
              <a:effectLst/>
              <a:uFillTx/>
              <a:latin typeface="Aptos"/>
            </a:endParaRPr>
          </a:p>
        </p:txBody>
      </p:sp>
      <p:sp>
        <p:nvSpPr>
          <p:cNvPr id="93" name="Rectangle 11"/>
          <p:cNvSpPr/>
          <p:nvPr/>
        </p:nvSpPr>
        <p:spPr>
          <a:xfrm>
            <a:off x="5791320" y="4191120"/>
            <a:ext cx="2133360" cy="990360"/>
          </a:xfrm>
          <a:prstGeom prst="rect">
            <a:avLst/>
          </a:prstGeom>
          <a:noFill/>
          <a:ln w="0">
            <a:noFill/>
          </a:ln>
        </p:spPr>
        <p:style>
          <a:lnRef idx="0">
            <a:scrgbClr r="0" g="0" b="0"/>
          </a:lnRef>
          <a:fillRef idx="0">
            <a:scrgbClr r="0" g="0" b="0"/>
          </a:fillRef>
          <a:effectRef idx="0">
            <a:scrgbClr r="0" g="0" b="0"/>
          </a:effectRef>
          <a:fontRef idx="minor"/>
        </p:style>
        <p:txBody>
          <a:bodyPr wrap="none" lIns="90360" tIns="44280" rIns="90360" bIns="44280" anchor="ctr">
            <a:noAutofit/>
          </a:bodyPr>
          <a:lstStyle/>
          <a:p>
            <a:pPr algn="ct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7200" b="1" u="none" strike="noStrike">
                <a:solidFill>
                  <a:srgbClr val="000000"/>
                </a:solidFill>
                <a:effectLst/>
                <a:uFillTx/>
                <a:latin typeface="Arial"/>
              </a:rPr>
              <a:t>GM</a:t>
            </a:r>
            <a:br>
              <a:rPr sz="7200"/>
            </a:br>
            <a:r>
              <a:rPr lang="en-US" sz="1200" b="1" u="none" strike="noStrike">
                <a:solidFill>
                  <a:srgbClr val="000000"/>
                </a:solidFill>
                <a:effectLst/>
                <a:uFillTx/>
                <a:latin typeface="Arial"/>
              </a:rPr>
              <a:t>General Meeting </a:t>
            </a:r>
            <a:br>
              <a:rPr sz="1200"/>
            </a:br>
            <a:r>
              <a:rPr lang="en-US" sz="1200" b="1" u="none" strike="noStrike">
                <a:solidFill>
                  <a:srgbClr val="000000"/>
                </a:solidFill>
                <a:effectLst/>
                <a:uFillTx/>
                <a:latin typeface="Arial"/>
              </a:rPr>
              <a:t>(meeting called when a particular decision needs to be made)</a:t>
            </a:r>
            <a:endParaRPr lang="en-US" sz="1200" b="0" u="none" strike="noStrike">
              <a:solidFill>
                <a:srgbClr val="000000"/>
              </a:solidFill>
              <a:effectLst/>
              <a:uFillTx/>
              <a:latin typeface="Aptos"/>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4" name="Rectangle 2"/>
          <p:cNvSpPr/>
          <p:nvPr/>
        </p:nvSpPr>
        <p:spPr>
          <a:xfrm>
            <a:off x="703440" y="6248520"/>
            <a:ext cx="18986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95" name="Rectangle 3"/>
          <p:cNvSpPr/>
          <p:nvPr/>
        </p:nvSpPr>
        <p:spPr>
          <a:xfrm>
            <a:off x="3165480" y="6248520"/>
            <a:ext cx="28130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96" name="PlaceHolder 1"/>
          <p:cNvSpPr>
            <a:spLocks noGrp="1"/>
          </p:cNvSpPr>
          <p:nvPr>
            <p:ph type="title"/>
          </p:nvPr>
        </p:nvSpPr>
        <p:spPr>
          <a:xfrm>
            <a:off x="428760" y="213840"/>
            <a:ext cx="8286480" cy="1233720"/>
          </a:xfrm>
          <a:prstGeom prst="rect">
            <a:avLst/>
          </a:prstGeom>
          <a:noFill/>
          <a:ln w="0">
            <a:noFill/>
          </a:ln>
        </p:spPr>
        <p:txBody>
          <a:bodyPr lIns="90360" tIns="44280" rIns="90360" bIns="4428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4000" b="0" u="none" strike="noStrike">
                <a:solidFill>
                  <a:srgbClr val="000000"/>
                </a:solidFill>
                <a:effectLst/>
                <a:uFillTx/>
                <a:latin typeface="Aptos Display"/>
              </a:rPr>
              <a:t>Types of Resolutions </a:t>
            </a:r>
            <a:br>
              <a:rPr sz="4000"/>
            </a:br>
            <a:r>
              <a:rPr lang="en-US" sz="4000" b="0" u="none" strike="noStrike">
                <a:solidFill>
                  <a:srgbClr val="000000"/>
                </a:solidFill>
                <a:effectLst/>
                <a:uFillTx/>
                <a:latin typeface="Aptos Display"/>
              </a:rPr>
              <a:t>at General Meetings </a:t>
            </a:r>
          </a:p>
        </p:txBody>
      </p:sp>
      <p:sp>
        <p:nvSpPr>
          <p:cNvPr id="97" name="Slide Number Placeholder 13"/>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D1231F76-C7B3-4613-90BA-9F38CF4B4427}" type="slidenum">
              <a:rPr lang="en-GB" sz="1200" b="0" u="none" strike="noStrike">
                <a:solidFill>
                  <a:srgbClr val="000000"/>
                </a:solidFill>
                <a:effectLst/>
                <a:uFillTx/>
                <a:latin typeface="Calibri"/>
              </a:rPr>
              <a:t>35</a:t>
            </a:fld>
            <a:endParaRPr lang="en-US" sz="1200" b="0" u="none" strike="noStrike">
              <a:solidFill>
                <a:srgbClr val="000000"/>
              </a:solidFill>
              <a:effectLst/>
              <a:uFillTx/>
              <a:latin typeface="Aptos"/>
            </a:endParaRPr>
          </a:p>
        </p:txBody>
      </p:sp>
      <p:sp>
        <p:nvSpPr>
          <p:cNvPr id="98" name="Oval 6"/>
          <p:cNvSpPr/>
          <p:nvPr/>
        </p:nvSpPr>
        <p:spPr>
          <a:xfrm>
            <a:off x="317520" y="2781360"/>
            <a:ext cx="4254480" cy="1816200"/>
          </a:xfrm>
          <a:prstGeom prst="ellipse">
            <a:avLst/>
          </a:prstGeom>
          <a:solidFill>
            <a:srgbClr val="196B24"/>
          </a:solidFill>
          <a:ln w="12600">
            <a:solidFill>
              <a:srgbClr val="000000"/>
            </a:solidFill>
            <a:miter/>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99" name="Rectangle 7"/>
          <p:cNvSpPr/>
          <p:nvPr/>
        </p:nvSpPr>
        <p:spPr>
          <a:xfrm>
            <a:off x="428760" y="3141720"/>
            <a:ext cx="4359240" cy="1064520"/>
          </a:xfrm>
          <a:prstGeom prst="rect">
            <a:avLst/>
          </a:prstGeom>
          <a:noFill/>
          <a:ln w="0">
            <a:noFill/>
          </a:ln>
        </p:spPr>
        <p:style>
          <a:lnRef idx="0">
            <a:scrgbClr r="0" g="0" b="0"/>
          </a:lnRef>
          <a:fillRef idx="0">
            <a:scrgbClr r="0" g="0" b="0"/>
          </a:fillRef>
          <a:effectRef idx="0">
            <a:scrgbClr r="0" g="0" b="0"/>
          </a:effectRef>
          <a:fontRef idx="minor"/>
        </p:style>
        <p:txBody>
          <a:bodyPr lIns="90360" tIns="44280" rIns="90360" bIns="44280" anchor="t">
            <a:sp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3200" b="1" u="none" strike="noStrike">
                <a:solidFill>
                  <a:srgbClr val="000000"/>
                </a:solidFill>
                <a:effectLst/>
                <a:uFillTx/>
                <a:latin typeface="Arial"/>
              </a:rPr>
              <a:t>Types of resolutions </a:t>
            </a:r>
            <a:endParaRPr lang="en-US" sz="3200" b="0" u="none" strike="noStrike">
              <a:solidFill>
                <a:srgbClr val="000000"/>
              </a:solidFill>
              <a:effectLst/>
              <a:uFillTx/>
              <a:latin typeface="Aptos"/>
            </a:endParaRPr>
          </a:p>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3200" b="1" u="none" strike="noStrike">
                <a:solidFill>
                  <a:srgbClr val="000000"/>
                </a:solidFill>
                <a:effectLst/>
                <a:uFillTx/>
                <a:latin typeface="Arial"/>
              </a:rPr>
              <a:t>at general meetings</a:t>
            </a:r>
            <a:endParaRPr lang="en-US" sz="3200" b="0" u="none" strike="noStrike">
              <a:solidFill>
                <a:srgbClr val="000000"/>
              </a:solidFill>
              <a:effectLst/>
              <a:uFillTx/>
              <a:latin typeface="Aptos"/>
            </a:endParaRPr>
          </a:p>
        </p:txBody>
      </p:sp>
      <p:sp>
        <p:nvSpPr>
          <p:cNvPr id="100" name="Rectangle 10"/>
          <p:cNvSpPr/>
          <p:nvPr/>
        </p:nvSpPr>
        <p:spPr>
          <a:xfrm>
            <a:off x="5767560" y="2637000"/>
            <a:ext cx="2971800" cy="990360"/>
          </a:xfrm>
          <a:prstGeom prst="rect">
            <a:avLst/>
          </a:prstGeom>
          <a:noFill/>
          <a:ln w="0">
            <a:noFill/>
          </a:ln>
        </p:spPr>
        <p:style>
          <a:lnRef idx="0">
            <a:scrgbClr r="0" g="0" b="0"/>
          </a:lnRef>
          <a:fillRef idx="0">
            <a:scrgbClr r="0" g="0" b="0"/>
          </a:fillRef>
          <a:effectRef idx="0">
            <a:scrgbClr r="0" g="0" b="0"/>
          </a:effectRef>
          <a:fontRef idx="minor"/>
        </p:style>
        <p:txBody>
          <a:bodyPr wrap="none" lIns="90360" tIns="44280" rIns="90360" bIns="44280" anchor="ctr">
            <a:noAutofit/>
          </a:bodyPr>
          <a:lstStyle/>
          <a:p>
            <a:pPr algn="ct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6000" b="1" u="none" strike="noStrike">
                <a:solidFill>
                  <a:srgbClr val="000000"/>
                </a:solidFill>
                <a:effectLst/>
                <a:uFillTx/>
                <a:latin typeface="Arial"/>
              </a:rPr>
              <a:t>ordinary</a:t>
            </a:r>
            <a:endParaRPr lang="en-US" sz="6000" b="0" u="none" strike="noStrike">
              <a:solidFill>
                <a:srgbClr val="000000"/>
              </a:solidFill>
              <a:effectLst/>
              <a:uFillTx/>
              <a:latin typeface="Aptos"/>
            </a:endParaRPr>
          </a:p>
        </p:txBody>
      </p:sp>
      <p:sp>
        <p:nvSpPr>
          <p:cNvPr id="101" name="Rectangle 11"/>
          <p:cNvSpPr/>
          <p:nvPr/>
        </p:nvSpPr>
        <p:spPr>
          <a:xfrm>
            <a:off x="6033960" y="3429000"/>
            <a:ext cx="2109960" cy="1143000"/>
          </a:xfrm>
          <a:prstGeom prst="rect">
            <a:avLst/>
          </a:prstGeom>
          <a:noFill/>
          <a:ln w="0">
            <a:noFill/>
          </a:ln>
        </p:spPr>
        <p:style>
          <a:lnRef idx="0">
            <a:scrgbClr r="0" g="0" b="0"/>
          </a:lnRef>
          <a:fillRef idx="0">
            <a:scrgbClr r="0" g="0" b="0"/>
          </a:fillRef>
          <a:effectRef idx="0">
            <a:scrgbClr r="0" g="0" b="0"/>
          </a:effectRef>
          <a:fontRef idx="minor"/>
        </p:style>
        <p:txBody>
          <a:bodyPr wrap="none" lIns="90360" tIns="44280" rIns="90360" bIns="44280" anchor="ctr">
            <a:noAutofit/>
          </a:bodyPr>
          <a:lstStyle/>
          <a:p>
            <a:pPr algn="ct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6000" b="1" u="none" strike="noStrike">
                <a:solidFill>
                  <a:srgbClr val="000000"/>
                </a:solidFill>
                <a:effectLst/>
                <a:uFillTx/>
                <a:latin typeface="Arial"/>
              </a:rPr>
              <a:t>special</a:t>
            </a:r>
            <a:endParaRPr lang="en-US" sz="6000" b="0" u="none" strike="noStrike">
              <a:solidFill>
                <a:srgbClr val="000000"/>
              </a:solidFill>
              <a:effectLst/>
              <a:uFillTx/>
              <a:latin typeface="Aptos"/>
            </a:endParaRPr>
          </a:p>
        </p:txBody>
      </p:sp>
      <p:sp>
        <p:nvSpPr>
          <p:cNvPr id="102" name="Rectangle 14"/>
          <p:cNvSpPr/>
          <p:nvPr/>
        </p:nvSpPr>
        <p:spPr>
          <a:xfrm>
            <a:off x="5181480" y="3962520"/>
            <a:ext cx="3581640" cy="990360"/>
          </a:xfrm>
          <a:prstGeom prst="rect">
            <a:avLst/>
          </a:prstGeom>
          <a:noFill/>
          <a:ln w="0">
            <a:noFill/>
          </a:ln>
        </p:spPr>
        <p:style>
          <a:lnRef idx="0">
            <a:scrgbClr r="0" g="0" b="0"/>
          </a:lnRef>
          <a:fillRef idx="0">
            <a:scrgbClr r="0" g="0" b="0"/>
          </a:fillRef>
          <a:effectRef idx="0">
            <a:scrgbClr r="0" g="0" b="0"/>
          </a:effectRef>
          <a:fontRef idx="minor"/>
        </p:style>
        <p:txBody>
          <a:bodyPr wrap="none" lIns="90360" tIns="44280" rIns="90360" bIns="44280" anchor="ctr">
            <a:noAutofit/>
          </a:bodyPr>
          <a:lstStyle/>
          <a:p>
            <a:pPr algn="ct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03" name="Rectangle 15"/>
          <p:cNvSpPr/>
          <p:nvPr/>
        </p:nvSpPr>
        <p:spPr>
          <a:xfrm>
            <a:off x="5257800" y="4876920"/>
            <a:ext cx="2895480" cy="990360"/>
          </a:xfrm>
          <a:prstGeom prst="rect">
            <a:avLst/>
          </a:prstGeom>
          <a:noFill/>
          <a:ln w="0">
            <a:noFill/>
          </a:ln>
        </p:spPr>
        <p:style>
          <a:lnRef idx="0">
            <a:scrgbClr r="0" g="0" b="0"/>
          </a:lnRef>
          <a:fillRef idx="0">
            <a:scrgbClr r="0" g="0" b="0"/>
          </a:fillRef>
          <a:effectRef idx="0">
            <a:scrgbClr r="0" g="0" b="0"/>
          </a:effectRef>
          <a:fontRef idx="minor"/>
        </p:style>
        <p:txBody>
          <a:bodyPr wrap="none" lIns="90360" tIns="44280" rIns="90360" bIns="44280" anchor="ctr">
            <a:noAutofit/>
          </a:bodyPr>
          <a:lstStyle/>
          <a:p>
            <a:pPr algn="ct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04" name="AutoShape 17"/>
          <p:cNvSpPr/>
          <p:nvPr/>
        </p:nvSpPr>
        <p:spPr>
          <a:xfrm>
            <a:off x="4502160" y="3962520"/>
            <a:ext cx="1125360" cy="304560"/>
          </a:xfrm>
          <a:prstGeom prst="rightArrow">
            <a:avLst>
              <a:gd name="adj1" fmla="val 50000"/>
              <a:gd name="adj2" fmla="val 100074"/>
            </a:avLst>
          </a:prstGeom>
          <a:solidFill>
            <a:srgbClr val="196B24"/>
          </a:solidFill>
          <a:ln w="12600">
            <a:solidFill>
              <a:srgbClr val="000000"/>
            </a:solidFill>
            <a:miter/>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05" name="AutoShape 18"/>
          <p:cNvSpPr/>
          <p:nvPr/>
        </p:nvSpPr>
        <p:spPr>
          <a:xfrm>
            <a:off x="4502160" y="3124080"/>
            <a:ext cx="1054080" cy="304920"/>
          </a:xfrm>
          <a:prstGeom prst="rightArrow">
            <a:avLst>
              <a:gd name="adj1" fmla="val 50000"/>
              <a:gd name="adj2" fmla="val 93624"/>
            </a:avLst>
          </a:prstGeom>
          <a:solidFill>
            <a:srgbClr val="196B24"/>
          </a:solidFill>
          <a:ln w="12600">
            <a:solidFill>
              <a:srgbClr val="000000"/>
            </a:solidFill>
            <a:miter/>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6" name="PlaceHolder 1"/>
          <p:cNvSpPr>
            <a:spLocks noGrp="1"/>
          </p:cNvSpPr>
          <p:nvPr>
            <p:ph type="title"/>
          </p:nvPr>
        </p:nvSpPr>
        <p:spPr>
          <a:xfrm>
            <a:off x="428760" y="214200"/>
            <a:ext cx="8286480" cy="1262160"/>
          </a:xfrm>
          <a:prstGeom prst="rect">
            <a:avLst/>
          </a:prstGeom>
          <a:noFill/>
          <a:ln w="0">
            <a:noFill/>
          </a:ln>
        </p:spPr>
        <p:txBody>
          <a:bodyPr lIns="91440" tIns="45720" rIns="91440" bIns="4572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4400" b="0" u="none" strike="noStrike">
                <a:solidFill>
                  <a:srgbClr val="000000"/>
                </a:solidFill>
                <a:effectLst/>
                <a:uFillTx/>
                <a:latin typeface="Aptos Display"/>
              </a:rPr>
              <a:t>Percentages Needed</a:t>
            </a:r>
            <a:endParaRPr lang="en-US" sz="4400" b="0" u="none" strike="noStrike">
              <a:solidFill>
                <a:srgbClr val="000000"/>
              </a:solidFill>
              <a:effectLst/>
              <a:uFillTx/>
              <a:latin typeface="Aptos Display"/>
            </a:endParaRPr>
          </a:p>
        </p:txBody>
      </p:sp>
      <p:sp>
        <p:nvSpPr>
          <p:cNvPr id="107" name="TextBox 106"/>
          <p:cNvSpPr txBox="1"/>
          <p:nvPr/>
        </p:nvSpPr>
        <p:spPr>
          <a:xfrm>
            <a:off x="1314000" y="1989000"/>
            <a:ext cx="8458200" cy="4114800"/>
          </a:xfrm>
          <a:prstGeom prst="rect">
            <a:avLst/>
          </a:prstGeom>
          <a:noFill/>
          <a:ln w="0">
            <a:noFill/>
          </a:ln>
        </p:spPr>
        <p:txBody>
          <a:bodyPr anchor="t">
            <a:normAutofit/>
          </a:bodyPr>
          <a:lstStyle/>
          <a:p>
            <a:pPr marL="609480" indent="-609480">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300" b="1" u="none" strike="noStrike" dirty="0">
                <a:solidFill>
                  <a:srgbClr val="000000"/>
                </a:solidFill>
                <a:effectLst/>
                <a:uFillTx/>
                <a:latin typeface="Aptos"/>
              </a:rPr>
              <a:t>TYPE OF 		% TO PASS</a:t>
            </a:r>
            <a:endParaRPr lang="en-US" sz="1300" b="0" u="none" strike="noStrike" dirty="0">
              <a:solidFill>
                <a:srgbClr val="000000"/>
              </a:solidFill>
              <a:effectLst/>
              <a:uFillTx/>
              <a:latin typeface="Aptos"/>
            </a:endParaRPr>
          </a:p>
          <a:p>
            <a:pPr marL="609480" indent="-609480">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300" b="1" u="none" strike="noStrike" dirty="0">
                <a:solidFill>
                  <a:srgbClr val="000000"/>
                </a:solidFill>
                <a:effectLst/>
                <a:uFillTx/>
                <a:latin typeface="Aptos"/>
              </a:rPr>
              <a:t>RESOLUTION</a:t>
            </a:r>
            <a:endParaRPr lang="en-US" sz="1300" b="0" u="none" strike="noStrike" dirty="0">
              <a:solidFill>
                <a:srgbClr val="000000"/>
              </a:solidFill>
              <a:effectLst/>
              <a:uFillTx/>
              <a:latin typeface="Aptos"/>
            </a:endParaRPr>
          </a:p>
          <a:p>
            <a:pPr marL="609480" indent="-609480">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300" b="0" u="none" strike="noStrike" dirty="0">
              <a:solidFill>
                <a:srgbClr val="000000"/>
              </a:solidFill>
              <a:effectLst/>
              <a:uFillTx/>
              <a:latin typeface="Aptos"/>
            </a:endParaRPr>
          </a:p>
          <a:p>
            <a:pPr marL="609480" indent="-609480">
              <a:lnSpc>
                <a:spcPct val="90000"/>
              </a:lnSpc>
              <a:spcBef>
                <a:spcPts val="1001"/>
              </a:spcBef>
              <a:buClr>
                <a:srgbClr val="000000"/>
              </a:buClr>
              <a:buFont typeface="Aptos"/>
              <a:buAutoNum type="arabicPeriod"/>
              <a:tabLst>
                <a:tab pos="914400" algn="l"/>
                <a:tab pos="1828800" algn="l"/>
                <a:tab pos="2743200" algn="l"/>
                <a:tab pos="3657600" algn="l"/>
                <a:tab pos="4572000" algn="l"/>
                <a:tab pos="5486400" algn="l"/>
                <a:tab pos="6400800" algn="l"/>
                <a:tab pos="7315200" algn="l"/>
                <a:tab pos="8229600" algn="l"/>
                <a:tab pos="9144000" algn="l"/>
                <a:tab pos="10058400" algn="l"/>
              </a:tabLst>
            </a:pPr>
            <a:r>
              <a:rPr lang="en-GB" sz="1300" b="1" u="none" strike="noStrike" dirty="0">
                <a:solidFill>
                  <a:srgbClr val="000000"/>
                </a:solidFill>
                <a:effectLst/>
                <a:uFillTx/>
                <a:latin typeface="Aptos"/>
              </a:rPr>
              <a:t>Ordinary		&gt;50%</a:t>
            </a:r>
            <a:endParaRPr lang="en-US" sz="1300" b="0" u="none" strike="noStrike" dirty="0">
              <a:solidFill>
                <a:srgbClr val="000000"/>
              </a:solidFill>
              <a:effectLst/>
              <a:uFillTx/>
              <a:latin typeface="Aptos"/>
            </a:endParaRPr>
          </a:p>
          <a:p>
            <a:pPr marL="609480" indent="-609480">
              <a:lnSpc>
                <a:spcPct val="90000"/>
              </a:lnSpc>
              <a:spcBef>
                <a:spcPts val="1001"/>
              </a:spcBef>
              <a:buClr>
                <a:srgbClr val="000000"/>
              </a:buClr>
              <a:buFont typeface="Aptos"/>
              <a:buAutoNum type="arabicPeriod"/>
              <a:tabLst>
                <a:tab pos="914400" algn="l"/>
                <a:tab pos="1828800" algn="l"/>
                <a:tab pos="2743200" algn="l"/>
                <a:tab pos="3657600" algn="l"/>
                <a:tab pos="4572000" algn="l"/>
                <a:tab pos="5486400" algn="l"/>
                <a:tab pos="6400800" algn="l"/>
                <a:tab pos="7315200" algn="l"/>
                <a:tab pos="8229600" algn="l"/>
                <a:tab pos="9144000" algn="l"/>
                <a:tab pos="10058400" algn="l"/>
              </a:tabLst>
            </a:pPr>
            <a:r>
              <a:rPr lang="en-GB" sz="1300" b="1" u="none" strike="noStrike" dirty="0">
                <a:solidFill>
                  <a:srgbClr val="000000"/>
                </a:solidFill>
                <a:effectLst/>
                <a:uFillTx/>
                <a:latin typeface="Aptos"/>
              </a:rPr>
              <a:t>Special		75%</a:t>
            </a:r>
          </a:p>
          <a:p>
            <a:pPr marL="609480" indent="-609480">
              <a:lnSpc>
                <a:spcPct val="90000"/>
              </a:lnSpc>
              <a:spcBef>
                <a:spcPts val="1001"/>
              </a:spcBef>
              <a:buClr>
                <a:srgbClr val="000000"/>
              </a:buClr>
              <a:buFont typeface="Aptos"/>
              <a:buAutoNum type="arabicPeriod"/>
              <a:tabLst>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300" b="1" dirty="0">
              <a:solidFill>
                <a:srgbClr val="000000"/>
              </a:solidFill>
              <a:latin typeface="Aptos"/>
            </a:endParaRPr>
          </a:p>
          <a:p>
            <a:pPr marL="609480" indent="-609480">
              <a:lnSpc>
                <a:spcPct val="90000"/>
              </a:lnSpc>
              <a:spcBef>
                <a:spcPts val="1001"/>
              </a:spcBef>
              <a:buClr>
                <a:srgbClr val="000000"/>
              </a:buClr>
              <a:buFont typeface="Aptos"/>
              <a:buAutoNum type="arabicPeriod"/>
              <a:tabLst>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300" b="1" u="none" strike="noStrike" dirty="0">
              <a:solidFill>
                <a:srgbClr val="000000"/>
              </a:solidFill>
              <a:effectLst/>
              <a:uFillTx/>
              <a:latin typeface="Aptos"/>
            </a:endParaRPr>
          </a:p>
          <a:p>
            <a:pPr marL="609480" indent="-609480">
              <a:lnSpc>
                <a:spcPct val="90000"/>
              </a:lnSpc>
              <a:spcBef>
                <a:spcPts val="1001"/>
              </a:spcBef>
              <a:buClr>
                <a:srgbClr val="000000"/>
              </a:buClr>
              <a:buFont typeface="Aptos"/>
              <a:buAutoNum type="arabicPeriod"/>
              <a:tabLst>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300" b="0" u="none" strike="noStrike" dirty="0">
              <a:solidFill>
                <a:srgbClr val="000000"/>
              </a:solidFill>
              <a:effectLst/>
              <a:uFillTx/>
              <a:latin typeface="Aptos"/>
            </a:endParaRPr>
          </a:p>
          <a:p>
            <a:pPr marL="609480" indent="-60948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300" b="0" u="none" strike="noStrike" dirty="0">
              <a:solidFill>
                <a:srgbClr val="000000"/>
              </a:solidFill>
              <a:effectLst/>
              <a:uFillTx/>
              <a:latin typeface="Aptos"/>
            </a:endParaRPr>
          </a:p>
          <a:p>
            <a:pPr marL="609480" indent="-609480">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300" b="0" u="none" strike="noStrike" dirty="0">
              <a:solidFill>
                <a:srgbClr val="000000"/>
              </a:solidFill>
              <a:effectLst/>
              <a:uFillTx/>
              <a:latin typeface="Aptos"/>
            </a:endParaRPr>
          </a:p>
        </p:txBody>
      </p:sp>
      <p:sp>
        <p:nvSpPr>
          <p:cNvPr id="108" name="Slide Number Placeholder 3"/>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78E27E33-853B-41E7-BD7F-1EF64D3E295B}" type="slidenum">
              <a:rPr lang="en-GB" sz="1200" b="0" u="none" strike="noStrike">
                <a:solidFill>
                  <a:srgbClr val="000000"/>
                </a:solidFill>
                <a:effectLst/>
                <a:uFillTx/>
                <a:latin typeface="Calibri"/>
              </a:rPr>
              <a:t>36</a:t>
            </a:fld>
            <a:endParaRPr lang="en-US" sz="1200" b="0" u="none" strike="noStrike">
              <a:solidFill>
                <a:srgbClr val="000000"/>
              </a:solidFill>
              <a:effectLst/>
              <a:uFillTx/>
              <a:latin typeface="Aptos"/>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09935-C075-A139-5D8F-719CC864402D}"/>
              </a:ext>
            </a:extLst>
          </p:cNvPr>
          <p:cNvSpPr>
            <a:spLocks noGrp="1"/>
          </p:cNvSpPr>
          <p:nvPr>
            <p:ph type="title"/>
          </p:nvPr>
        </p:nvSpPr>
        <p:spPr/>
        <p:txBody>
          <a:bodyPr/>
          <a:lstStyle/>
          <a:p>
            <a:r>
              <a:rPr lang="en-GB" dirty="0"/>
              <a:t>Examples</a:t>
            </a:r>
          </a:p>
        </p:txBody>
      </p:sp>
      <p:sp>
        <p:nvSpPr>
          <p:cNvPr id="3" name="Text Placeholder 2">
            <a:extLst>
              <a:ext uri="{FF2B5EF4-FFF2-40B4-BE49-F238E27FC236}">
                <a16:creationId xmlns:a16="http://schemas.microsoft.com/office/drawing/2014/main" id="{9EC79E10-E4EC-6961-BEBB-5F8DAF6B06EE}"/>
              </a:ext>
            </a:extLst>
          </p:cNvPr>
          <p:cNvSpPr>
            <a:spLocks noGrp="1"/>
          </p:cNvSpPr>
          <p:nvPr>
            <p:ph type="body"/>
          </p:nvPr>
        </p:nvSpPr>
        <p:spPr/>
        <p:txBody>
          <a:bodyPr>
            <a:normAutofit/>
          </a:bodyPr>
          <a:lstStyle/>
          <a:p>
            <a:r>
              <a:rPr lang="en-GB" sz="2000" dirty="0"/>
              <a:t>Ordinary resolutions help run the company whilst special resolutions change the company.</a:t>
            </a:r>
          </a:p>
          <a:p>
            <a:endParaRPr lang="en-GB" sz="2000" dirty="0"/>
          </a:p>
        </p:txBody>
      </p:sp>
      <p:graphicFrame>
        <p:nvGraphicFramePr>
          <p:cNvPr id="4" name="Table 3">
            <a:extLst>
              <a:ext uri="{FF2B5EF4-FFF2-40B4-BE49-F238E27FC236}">
                <a16:creationId xmlns:a16="http://schemas.microsoft.com/office/drawing/2014/main" id="{0204F88B-B8E4-B1D5-F898-1658F7C3124D}"/>
              </a:ext>
            </a:extLst>
          </p:cNvPr>
          <p:cNvGraphicFramePr>
            <a:graphicFrameLocks noGrp="1"/>
          </p:cNvGraphicFramePr>
          <p:nvPr>
            <p:extLst>
              <p:ext uri="{D42A27DB-BD31-4B8C-83A1-F6EECF244321}">
                <p14:modId xmlns:p14="http://schemas.microsoft.com/office/powerpoint/2010/main" val="2796103100"/>
              </p:ext>
            </p:extLst>
          </p:nvPr>
        </p:nvGraphicFramePr>
        <p:xfrm>
          <a:off x="628650" y="2512187"/>
          <a:ext cx="7886700" cy="2978214"/>
        </p:xfrm>
        <a:graphic>
          <a:graphicData uri="http://schemas.openxmlformats.org/drawingml/2006/table">
            <a:tbl>
              <a:tblPr>
                <a:tableStyleId>{5C22544A-7EE6-4342-B048-85BDC9FD1C3A}</a:tableStyleId>
              </a:tblPr>
              <a:tblGrid>
                <a:gridCol w="3943350">
                  <a:extLst>
                    <a:ext uri="{9D8B030D-6E8A-4147-A177-3AD203B41FA5}">
                      <a16:colId xmlns:a16="http://schemas.microsoft.com/office/drawing/2014/main" val="3959379169"/>
                    </a:ext>
                  </a:extLst>
                </a:gridCol>
                <a:gridCol w="3943350">
                  <a:extLst>
                    <a:ext uri="{9D8B030D-6E8A-4147-A177-3AD203B41FA5}">
                      <a16:colId xmlns:a16="http://schemas.microsoft.com/office/drawing/2014/main" val="2092117634"/>
                    </a:ext>
                  </a:extLst>
                </a:gridCol>
              </a:tblGrid>
              <a:tr h="0">
                <a:tc>
                  <a:txBody>
                    <a:bodyPr/>
                    <a:lstStyle/>
                    <a:p>
                      <a:endParaRPr lang="en-GB"/>
                    </a:p>
                  </a:txBody>
                  <a:tcPr/>
                </a:tc>
                <a:tc>
                  <a:txBody>
                    <a:bodyPr/>
                    <a:lstStyle/>
                    <a:p>
                      <a:endParaRPr lang="en-GB"/>
                    </a:p>
                  </a:txBody>
                  <a:tcPr/>
                </a:tc>
                <a:extLst>
                  <a:ext uri="{0D108BD9-81ED-4DB2-BD59-A6C34878D82A}">
                    <a16:rowId xmlns:a16="http://schemas.microsoft.com/office/drawing/2014/main" val="2538230457"/>
                  </a:ext>
                </a:extLst>
              </a:tr>
              <a:tr h="0">
                <a:tc>
                  <a:txBody>
                    <a:bodyPr/>
                    <a:lstStyle/>
                    <a:p>
                      <a:pPr>
                        <a:buNone/>
                      </a:pPr>
                      <a:r>
                        <a:rPr lang="en-GB" b="1" dirty="0">
                          <a:effectLst/>
                        </a:rPr>
                        <a:t>Business Decision</a:t>
                      </a:r>
                    </a:p>
                  </a:txBody>
                  <a:tcPr anchor="ctr"/>
                </a:tc>
                <a:tc>
                  <a:txBody>
                    <a:bodyPr/>
                    <a:lstStyle/>
                    <a:p>
                      <a:pPr>
                        <a:buNone/>
                      </a:pPr>
                      <a:r>
                        <a:rPr lang="en-GB" b="1" dirty="0">
                          <a:effectLst/>
                        </a:rPr>
                        <a:t>Ordinary or Special?</a:t>
                      </a:r>
                    </a:p>
                  </a:txBody>
                  <a:tcPr anchor="ctr"/>
                </a:tc>
                <a:extLst>
                  <a:ext uri="{0D108BD9-81ED-4DB2-BD59-A6C34878D82A}">
                    <a16:rowId xmlns:a16="http://schemas.microsoft.com/office/drawing/2014/main" val="692298237"/>
                  </a:ext>
                </a:extLst>
              </a:tr>
              <a:tr h="0">
                <a:tc>
                  <a:txBody>
                    <a:bodyPr/>
                    <a:lstStyle/>
                    <a:p>
                      <a:pPr>
                        <a:buNone/>
                      </a:pPr>
                      <a:r>
                        <a:rPr lang="en-GB">
                          <a:effectLst/>
                        </a:rPr>
                        <a:t>Appoint a new director</a:t>
                      </a:r>
                    </a:p>
                  </a:txBody>
                  <a:tcPr anchor="ctr"/>
                </a:tc>
                <a:tc>
                  <a:txBody>
                    <a:bodyPr/>
                    <a:lstStyle/>
                    <a:p>
                      <a:pPr>
                        <a:buNone/>
                      </a:pPr>
                      <a:r>
                        <a:rPr lang="en-GB" dirty="0">
                          <a:effectLst/>
                        </a:rPr>
                        <a:t>Ordinary</a:t>
                      </a:r>
                    </a:p>
                  </a:txBody>
                  <a:tcPr anchor="ctr"/>
                </a:tc>
                <a:extLst>
                  <a:ext uri="{0D108BD9-81ED-4DB2-BD59-A6C34878D82A}">
                    <a16:rowId xmlns:a16="http://schemas.microsoft.com/office/drawing/2014/main" val="2527441497"/>
                  </a:ext>
                </a:extLst>
              </a:tr>
              <a:tr h="0">
                <a:tc>
                  <a:txBody>
                    <a:bodyPr/>
                    <a:lstStyle/>
                    <a:p>
                      <a:pPr>
                        <a:buNone/>
                      </a:pPr>
                      <a:r>
                        <a:rPr lang="en-GB">
                          <a:effectLst/>
                        </a:rPr>
                        <a:t>Remove a director</a:t>
                      </a:r>
                    </a:p>
                  </a:txBody>
                  <a:tcPr anchor="ctr"/>
                </a:tc>
                <a:tc>
                  <a:txBody>
                    <a:bodyPr/>
                    <a:lstStyle/>
                    <a:p>
                      <a:pPr>
                        <a:buNone/>
                      </a:pPr>
                      <a:r>
                        <a:rPr lang="en-GB">
                          <a:effectLst/>
                        </a:rPr>
                        <a:t>Ordinary</a:t>
                      </a:r>
                    </a:p>
                  </a:txBody>
                  <a:tcPr anchor="ctr"/>
                </a:tc>
                <a:extLst>
                  <a:ext uri="{0D108BD9-81ED-4DB2-BD59-A6C34878D82A}">
                    <a16:rowId xmlns:a16="http://schemas.microsoft.com/office/drawing/2014/main" val="3956013387"/>
                  </a:ext>
                </a:extLst>
              </a:tr>
              <a:tr h="0">
                <a:tc>
                  <a:txBody>
                    <a:bodyPr/>
                    <a:lstStyle/>
                    <a:p>
                      <a:pPr>
                        <a:buNone/>
                      </a:pPr>
                      <a:r>
                        <a:rPr lang="en-GB">
                          <a:effectLst/>
                        </a:rPr>
                        <a:t>Change company name</a:t>
                      </a:r>
                    </a:p>
                  </a:txBody>
                  <a:tcPr anchor="ctr"/>
                </a:tc>
                <a:tc>
                  <a:txBody>
                    <a:bodyPr/>
                    <a:lstStyle/>
                    <a:p>
                      <a:pPr>
                        <a:buNone/>
                      </a:pPr>
                      <a:r>
                        <a:rPr lang="en-GB">
                          <a:effectLst/>
                        </a:rPr>
                        <a:t>Special</a:t>
                      </a:r>
                    </a:p>
                  </a:txBody>
                  <a:tcPr anchor="ctr"/>
                </a:tc>
                <a:extLst>
                  <a:ext uri="{0D108BD9-81ED-4DB2-BD59-A6C34878D82A}">
                    <a16:rowId xmlns:a16="http://schemas.microsoft.com/office/drawing/2014/main" val="3630369000"/>
                  </a:ext>
                </a:extLst>
              </a:tr>
              <a:tr h="0">
                <a:tc>
                  <a:txBody>
                    <a:bodyPr/>
                    <a:lstStyle/>
                    <a:p>
                      <a:pPr>
                        <a:buNone/>
                      </a:pPr>
                      <a:r>
                        <a:rPr lang="en-GB">
                          <a:effectLst/>
                        </a:rPr>
                        <a:t>Amend Articles of Association</a:t>
                      </a:r>
                    </a:p>
                  </a:txBody>
                  <a:tcPr anchor="ctr"/>
                </a:tc>
                <a:tc>
                  <a:txBody>
                    <a:bodyPr/>
                    <a:lstStyle/>
                    <a:p>
                      <a:pPr>
                        <a:buNone/>
                      </a:pPr>
                      <a:r>
                        <a:rPr lang="en-GB">
                          <a:effectLst/>
                        </a:rPr>
                        <a:t>Special</a:t>
                      </a:r>
                    </a:p>
                  </a:txBody>
                  <a:tcPr anchor="ctr"/>
                </a:tc>
                <a:extLst>
                  <a:ext uri="{0D108BD9-81ED-4DB2-BD59-A6C34878D82A}">
                    <a16:rowId xmlns:a16="http://schemas.microsoft.com/office/drawing/2014/main" val="2259287934"/>
                  </a:ext>
                </a:extLst>
              </a:tr>
              <a:tr h="0">
                <a:tc>
                  <a:txBody>
                    <a:bodyPr/>
                    <a:lstStyle/>
                    <a:p>
                      <a:pPr>
                        <a:buNone/>
                      </a:pPr>
                      <a:r>
                        <a:rPr lang="en-GB">
                          <a:effectLst/>
                        </a:rPr>
                        <a:t>Approve dividend</a:t>
                      </a:r>
                    </a:p>
                  </a:txBody>
                  <a:tcPr anchor="ctr"/>
                </a:tc>
                <a:tc>
                  <a:txBody>
                    <a:bodyPr/>
                    <a:lstStyle/>
                    <a:p>
                      <a:pPr>
                        <a:buNone/>
                      </a:pPr>
                      <a:r>
                        <a:rPr lang="en-GB">
                          <a:effectLst/>
                        </a:rPr>
                        <a:t>Ordinary</a:t>
                      </a:r>
                    </a:p>
                  </a:txBody>
                  <a:tcPr anchor="ctr"/>
                </a:tc>
                <a:extLst>
                  <a:ext uri="{0D108BD9-81ED-4DB2-BD59-A6C34878D82A}">
                    <a16:rowId xmlns:a16="http://schemas.microsoft.com/office/drawing/2014/main" val="1144160351"/>
                  </a:ext>
                </a:extLst>
              </a:tr>
              <a:tr h="0">
                <a:tc>
                  <a:txBody>
                    <a:bodyPr/>
                    <a:lstStyle/>
                    <a:p>
                      <a:pPr>
                        <a:buNone/>
                      </a:pPr>
                      <a:r>
                        <a:rPr lang="en-GB">
                          <a:effectLst/>
                        </a:rPr>
                        <a:t>Wind up the company voluntarily</a:t>
                      </a:r>
                    </a:p>
                  </a:txBody>
                  <a:tcPr anchor="ctr"/>
                </a:tc>
                <a:tc>
                  <a:txBody>
                    <a:bodyPr/>
                    <a:lstStyle/>
                    <a:p>
                      <a:pPr fontAlgn="t">
                        <a:lnSpc>
                          <a:spcPct val="119048"/>
                        </a:lnSpc>
                        <a:buNone/>
                      </a:pPr>
                      <a:r>
                        <a:rPr lang="en-GB" dirty="0">
                          <a:effectLst/>
                        </a:rPr>
                        <a:t>Special</a:t>
                      </a:r>
                      <a:endParaRPr lang="en-GB" sz="1050" b="0" i="0" dirty="0">
                        <a:effectLst/>
                        <a:latin typeface="Segoe UI" panose="020B0502040204020203" pitchFamily="34" charset="0"/>
                      </a:endParaRPr>
                    </a:p>
                  </a:txBody>
                  <a:tcPr anchor="ctr"/>
                </a:tc>
                <a:extLst>
                  <a:ext uri="{0D108BD9-81ED-4DB2-BD59-A6C34878D82A}">
                    <a16:rowId xmlns:a16="http://schemas.microsoft.com/office/drawing/2014/main" val="2654769096"/>
                  </a:ext>
                </a:extLst>
              </a:tr>
            </a:tbl>
          </a:graphicData>
        </a:graphic>
      </p:graphicFrame>
    </p:spTree>
    <p:extLst>
      <p:ext uri="{BB962C8B-B14F-4D97-AF65-F5344CB8AC3E}">
        <p14:creationId xmlns:p14="http://schemas.microsoft.com/office/powerpoint/2010/main" val="12294372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9" name="PlaceHolder 1"/>
          <p:cNvSpPr>
            <a:spLocks noGrp="1"/>
          </p:cNvSpPr>
          <p:nvPr>
            <p:ph type="title"/>
          </p:nvPr>
        </p:nvSpPr>
        <p:spPr>
          <a:xfrm>
            <a:off x="628560" y="365040"/>
            <a:ext cx="7886880" cy="1325520"/>
          </a:xfrm>
          <a:prstGeom prst="rect">
            <a:avLst/>
          </a:prstGeom>
          <a:noFill/>
          <a:ln w="0">
            <a:noFill/>
          </a:ln>
        </p:spPr>
        <p:txBody>
          <a:bodyPr lIns="91440" tIns="45720" rIns="91440" bIns="4572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4000" b="0" u="none" strike="noStrike">
                <a:solidFill>
                  <a:srgbClr val="000000"/>
                </a:solidFill>
                <a:effectLst/>
                <a:uFillTx/>
                <a:latin typeface="Aptos Display"/>
              </a:rPr>
              <a:t>Methods of Casting Votes </a:t>
            </a:r>
            <a:br>
              <a:rPr sz="4000"/>
            </a:br>
            <a:r>
              <a:rPr lang="en-US" sz="4000" b="0" u="none" strike="noStrike">
                <a:solidFill>
                  <a:srgbClr val="000000"/>
                </a:solidFill>
                <a:effectLst/>
                <a:uFillTx/>
                <a:latin typeface="Aptos Display"/>
              </a:rPr>
              <a:t>at General Meetings</a:t>
            </a:r>
          </a:p>
        </p:txBody>
      </p:sp>
      <p:sp>
        <p:nvSpPr>
          <p:cNvPr id="110" name="TextBox 109"/>
          <p:cNvSpPr txBox="1"/>
          <p:nvPr/>
        </p:nvSpPr>
        <p:spPr>
          <a:xfrm>
            <a:off x="628200" y="1825200"/>
            <a:ext cx="3886200" cy="4351320"/>
          </a:xfrm>
          <a:prstGeom prst="rect">
            <a:avLst/>
          </a:prstGeom>
          <a:noFill/>
          <a:ln w="0">
            <a:noFill/>
          </a:ln>
        </p:spPr>
        <p:txBody>
          <a:bodyPr anchor="t">
            <a:normAutofit/>
          </a:bodyPr>
          <a:lstStyle/>
          <a:p>
            <a:pPr marL="228600" indent="-228600">
              <a:lnSpc>
                <a:spcPct val="8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1900" b="1" u="sng" strike="noStrike">
                <a:solidFill>
                  <a:srgbClr val="000000"/>
                </a:solidFill>
                <a:effectLst/>
                <a:uFillTx/>
                <a:latin typeface="Arial"/>
                <a:ea typeface="Arial"/>
              </a:rPr>
              <a:t>2 ways of casting votes at</a:t>
            </a:r>
            <a:endParaRPr lang="en-US" sz="1900" b="0" u="none" strike="noStrike">
              <a:solidFill>
                <a:srgbClr val="000000"/>
              </a:solidFill>
              <a:effectLst/>
              <a:uFillTx/>
              <a:latin typeface="Aptos"/>
            </a:endParaRPr>
          </a:p>
          <a:p>
            <a:pPr marL="228600" indent="-228600">
              <a:lnSpc>
                <a:spcPct val="8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1900" b="1" u="sng" strike="noStrike">
                <a:solidFill>
                  <a:srgbClr val="000000"/>
                </a:solidFill>
                <a:effectLst/>
                <a:uFillTx/>
                <a:latin typeface="Arial"/>
                <a:ea typeface="Arial"/>
              </a:rPr>
              <a:t>general meetings</a:t>
            </a:r>
            <a:endParaRPr lang="en-US" sz="1900" b="0" u="none" strike="noStrike">
              <a:solidFill>
                <a:srgbClr val="000000"/>
              </a:solidFill>
              <a:effectLst/>
              <a:uFillTx/>
              <a:latin typeface="Aptos"/>
            </a:endParaRPr>
          </a:p>
          <a:p>
            <a:pPr marL="228600" indent="-228600">
              <a:lnSpc>
                <a:spcPct val="8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900" b="0" u="none" strike="noStrike">
              <a:solidFill>
                <a:srgbClr val="000000"/>
              </a:solidFill>
              <a:effectLst/>
              <a:uFillTx/>
              <a:latin typeface="Aptos"/>
            </a:endParaRPr>
          </a:p>
          <a:p>
            <a:pPr marL="228600" indent="-228600">
              <a:lnSpc>
                <a:spcPct val="8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900" b="1" u="none" strike="noStrike">
                <a:solidFill>
                  <a:srgbClr val="000000"/>
                </a:solidFill>
                <a:effectLst/>
                <a:uFillTx/>
                <a:latin typeface="Arial"/>
                <a:ea typeface="Arial"/>
              </a:rPr>
              <a:t>Show of hands</a:t>
            </a:r>
            <a:endParaRPr lang="en-US" sz="1900" b="0" u="none" strike="noStrike">
              <a:solidFill>
                <a:srgbClr val="000000"/>
              </a:solidFill>
              <a:effectLst/>
              <a:uFillTx/>
              <a:latin typeface="Aptos"/>
            </a:endParaRPr>
          </a:p>
          <a:p>
            <a:pPr marL="228600" indent="-228600">
              <a:lnSpc>
                <a:spcPct val="8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900" b="1" u="none" strike="noStrike">
                <a:solidFill>
                  <a:srgbClr val="000000"/>
                </a:solidFill>
                <a:effectLst/>
                <a:uFillTx/>
                <a:latin typeface="Arial"/>
                <a:ea typeface="Arial"/>
              </a:rPr>
              <a:t>Poll</a:t>
            </a:r>
            <a:endParaRPr lang="en-US" sz="1900" b="0" u="none" strike="noStrike">
              <a:solidFill>
                <a:srgbClr val="000000"/>
              </a:solidFill>
              <a:effectLst/>
              <a:uFillTx/>
              <a:latin typeface="Aptos"/>
            </a:endParaRPr>
          </a:p>
          <a:p>
            <a:pPr marL="228600" indent="-228600">
              <a:lnSpc>
                <a:spcPct val="8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900" b="0" u="none" strike="noStrike">
              <a:solidFill>
                <a:srgbClr val="000000"/>
              </a:solidFill>
              <a:effectLst/>
              <a:uFillTx/>
              <a:latin typeface="Aptos"/>
            </a:endParaRPr>
          </a:p>
          <a:p>
            <a:pPr marL="228600" indent="-228600">
              <a:lnSpc>
                <a:spcPct val="8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1900" b="1" u="sng" strike="noStrike">
                <a:solidFill>
                  <a:srgbClr val="000000"/>
                </a:solidFill>
                <a:effectLst/>
                <a:uFillTx/>
                <a:latin typeface="Arial"/>
                <a:ea typeface="Arial"/>
              </a:rPr>
              <a:t>Who can call a poll? – Art </a:t>
            </a:r>
            <a:endParaRPr lang="en-US" sz="1900" b="0" u="none" strike="noStrike">
              <a:solidFill>
                <a:srgbClr val="000000"/>
              </a:solidFill>
              <a:effectLst/>
              <a:uFillTx/>
              <a:latin typeface="Aptos"/>
            </a:endParaRPr>
          </a:p>
          <a:p>
            <a:pPr marL="228600" indent="-228600">
              <a:lnSpc>
                <a:spcPct val="8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1900" b="1" u="sng" strike="noStrike">
                <a:solidFill>
                  <a:srgbClr val="000000"/>
                </a:solidFill>
                <a:effectLst/>
                <a:uFillTx/>
                <a:latin typeface="Arial"/>
                <a:ea typeface="Arial"/>
              </a:rPr>
              <a:t>44(2)</a:t>
            </a:r>
            <a:endParaRPr lang="en-US" sz="1900" b="0" u="none" strike="noStrike">
              <a:solidFill>
                <a:srgbClr val="000000"/>
              </a:solidFill>
              <a:effectLst/>
              <a:uFillTx/>
              <a:latin typeface="Aptos"/>
            </a:endParaRPr>
          </a:p>
          <a:p>
            <a:pPr marL="228600" indent="-228600">
              <a:lnSpc>
                <a:spcPct val="8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900" b="1" u="none" strike="noStrike">
                <a:solidFill>
                  <a:srgbClr val="000000"/>
                </a:solidFill>
                <a:effectLst/>
                <a:uFillTx/>
                <a:latin typeface="Arial"/>
                <a:ea typeface="Arial"/>
              </a:rPr>
              <a:t>Chairman</a:t>
            </a:r>
            <a:endParaRPr lang="en-US" sz="1900" b="0" u="none" strike="noStrike">
              <a:solidFill>
                <a:srgbClr val="000000"/>
              </a:solidFill>
              <a:effectLst/>
              <a:uFillTx/>
              <a:latin typeface="Aptos"/>
            </a:endParaRPr>
          </a:p>
          <a:p>
            <a:pPr marL="228600" indent="-228600">
              <a:lnSpc>
                <a:spcPct val="8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900" b="1" u="none" strike="noStrike">
                <a:solidFill>
                  <a:srgbClr val="000000"/>
                </a:solidFill>
                <a:effectLst/>
                <a:uFillTx/>
                <a:latin typeface="Arial"/>
                <a:ea typeface="Arial"/>
              </a:rPr>
              <a:t>Directors</a:t>
            </a:r>
            <a:endParaRPr lang="en-US" sz="1900" b="0" u="none" strike="noStrike">
              <a:solidFill>
                <a:srgbClr val="000000"/>
              </a:solidFill>
              <a:effectLst/>
              <a:uFillTx/>
              <a:latin typeface="Aptos"/>
            </a:endParaRPr>
          </a:p>
          <a:p>
            <a:pPr marL="228600" indent="-228600">
              <a:lnSpc>
                <a:spcPct val="8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900" b="1" u="none" strike="noStrike">
                <a:solidFill>
                  <a:srgbClr val="000000"/>
                </a:solidFill>
                <a:effectLst/>
                <a:uFillTx/>
                <a:latin typeface="Arial"/>
                <a:ea typeface="Arial"/>
              </a:rPr>
              <a:t>2/more members</a:t>
            </a:r>
            <a:endParaRPr lang="en-US" sz="1900" b="0" u="none" strike="noStrike">
              <a:solidFill>
                <a:srgbClr val="000000"/>
              </a:solidFill>
              <a:effectLst/>
              <a:uFillTx/>
              <a:latin typeface="Aptos"/>
            </a:endParaRPr>
          </a:p>
          <a:p>
            <a:pPr marL="228600" indent="-228600">
              <a:lnSpc>
                <a:spcPct val="8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900" b="1" u="none" strike="noStrike">
                <a:solidFill>
                  <a:srgbClr val="000000"/>
                </a:solidFill>
                <a:effectLst/>
                <a:uFillTx/>
                <a:latin typeface="Arial"/>
                <a:ea typeface="Arial"/>
              </a:rPr>
              <a:t>A member with 10% of votes</a:t>
            </a:r>
            <a:endParaRPr lang="en-US" sz="1900" b="0" u="none" strike="noStrike">
              <a:solidFill>
                <a:srgbClr val="000000"/>
              </a:solidFill>
              <a:effectLst/>
              <a:uFillTx/>
              <a:latin typeface="Aptos"/>
            </a:endParaRPr>
          </a:p>
          <a:p>
            <a:pPr marL="228600" indent="-228600">
              <a:lnSpc>
                <a:spcPct val="8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900" b="0" u="none" strike="noStrike">
              <a:solidFill>
                <a:srgbClr val="000000"/>
              </a:solidFill>
              <a:effectLst/>
              <a:uFillTx/>
              <a:latin typeface="Aptos"/>
            </a:endParaRPr>
          </a:p>
        </p:txBody>
      </p:sp>
      <p:graphicFrame>
        <p:nvGraphicFramePr>
          <p:cNvPr id="111" name="Object 6"/>
          <p:cNvGraphicFramePr/>
          <p:nvPr/>
        </p:nvGraphicFramePr>
        <p:xfrm>
          <a:off x="6276960" y="1785960"/>
          <a:ext cx="1146240" cy="1519200"/>
        </p:xfrm>
        <a:graphic>
          <a:graphicData uri="http://schemas.openxmlformats.org/presentationml/2006/ole">
            <mc:AlternateContent xmlns:mc="http://schemas.openxmlformats.org/markup-compatibility/2006">
              <mc:Choice xmlns:v="urn:schemas-microsoft-com:vml" Requires="v">
                <p:oleObj r:id="rId3" imgW="0" imgH="0" progId="">
                  <p:embed/>
                </p:oleObj>
              </mc:Choice>
              <mc:Fallback>
                <p:oleObj r:id="rId3" imgW="0" imgH="0" progId="">
                  <p:embed/>
                  <p:pic>
                    <p:nvPicPr>
                      <p:cNvPr id="111" name="Object 6"/>
                      <p:cNvPicPr/>
                      <p:nvPr/>
                    </p:nvPicPr>
                    <p:blipFill>
                      <a:blip r:embed="rId4"/>
                      <a:stretch/>
                    </p:blipFill>
                    <p:spPr>
                      <a:xfrm>
                        <a:off x="6276960" y="1785960"/>
                        <a:ext cx="1146240" cy="1519200"/>
                      </a:xfrm>
                      <a:prstGeom prst="rect">
                        <a:avLst/>
                      </a:prstGeom>
                      <a:noFill/>
                      <a:ln w="12600">
                        <a:solidFill>
                          <a:srgbClr val="000000"/>
                        </a:solidFill>
                        <a:miter/>
                      </a:ln>
                    </p:spPr>
                  </p:pic>
                </p:oleObj>
              </mc:Fallback>
            </mc:AlternateContent>
          </a:graphicData>
        </a:graphic>
      </p:graphicFrame>
      <p:sp>
        <p:nvSpPr>
          <p:cNvPr id="113" name="Slide Number Placeholder 7"/>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DA04CEA0-9EE7-449A-9CBE-09CB55CCF444}" type="slidenum">
              <a:rPr lang="en-GB" sz="1200" b="0" u="none" strike="noStrike">
                <a:solidFill>
                  <a:srgbClr val="000000"/>
                </a:solidFill>
                <a:effectLst/>
                <a:uFillTx/>
                <a:latin typeface="Calibri"/>
              </a:rPr>
              <a:t>38</a:t>
            </a:fld>
            <a:endParaRPr lang="en-US" sz="1200" b="0" u="none" strike="noStrike">
              <a:solidFill>
                <a:srgbClr val="000000"/>
              </a:solidFill>
              <a:effectLst/>
              <a:uFillTx/>
              <a:latin typeface="Aptos"/>
            </a:endParaRPr>
          </a:p>
        </p:txBody>
      </p:sp>
      <p:graphicFrame>
        <p:nvGraphicFramePr>
          <p:cNvPr id="114" name="Object 7"/>
          <p:cNvGraphicFramePr/>
          <p:nvPr/>
        </p:nvGraphicFramePr>
        <p:xfrm>
          <a:off x="5635800" y="3789360"/>
          <a:ext cx="2286000" cy="2087640"/>
        </p:xfrm>
        <a:graphic>
          <a:graphicData uri="http://schemas.openxmlformats.org/presentationml/2006/ole">
            <mc:AlternateContent xmlns:mc="http://schemas.openxmlformats.org/markup-compatibility/2006">
              <mc:Choice xmlns:v="urn:schemas-microsoft-com:vml" Requires="v">
                <p:oleObj r:id="rId5" imgW="0" imgH="0" progId="">
                  <p:embed/>
                </p:oleObj>
              </mc:Choice>
              <mc:Fallback>
                <p:oleObj r:id="rId5" imgW="0" imgH="0" progId="">
                  <p:embed/>
                  <p:pic>
                    <p:nvPicPr>
                      <p:cNvPr id="114" name="Object 7"/>
                      <p:cNvPicPr/>
                      <p:nvPr/>
                    </p:nvPicPr>
                    <p:blipFill>
                      <a:blip r:embed="rId6"/>
                      <a:stretch/>
                    </p:blipFill>
                    <p:spPr>
                      <a:xfrm>
                        <a:off x="5635800" y="3789360"/>
                        <a:ext cx="2286000" cy="2087640"/>
                      </a:xfrm>
                      <a:prstGeom prst="rect">
                        <a:avLst/>
                      </a:prstGeom>
                      <a:noFill/>
                      <a:ln w="12600">
                        <a:solidFill>
                          <a:srgbClr val="000000"/>
                        </a:solidFill>
                        <a:miter/>
                      </a:ln>
                    </p:spPr>
                  </p:pic>
                </p:oleObj>
              </mc:Fallback>
            </mc:AlternateContent>
          </a:graphicData>
        </a:graphic>
      </p:graphicFrame>
      <p:sp>
        <p:nvSpPr>
          <p:cNvPr id="116" name="Line 8"/>
          <p:cNvSpPr/>
          <p:nvPr/>
        </p:nvSpPr>
        <p:spPr>
          <a:xfrm flipV="1">
            <a:off x="3143160" y="2357280"/>
            <a:ext cx="2643120" cy="508320"/>
          </a:xfrm>
          <a:prstGeom prst="line">
            <a:avLst/>
          </a:prstGeom>
          <a:ln w="50760">
            <a:solidFill>
              <a:srgbClr val="000000"/>
            </a:solidFill>
            <a:miter/>
            <a:tailEnd type="triangle" w="med" len="med"/>
          </a:ln>
        </p:spPr>
        <p:style>
          <a:lnRef idx="0">
            <a:scrgbClr r="0" g="0" b="0"/>
          </a:lnRef>
          <a:fillRef idx="0">
            <a:scrgbClr r="0" g="0" b="0"/>
          </a:fillRef>
          <a:effectRef idx="0">
            <a:scrgbClr r="0" g="0" b="0"/>
          </a:effectRef>
          <a:fontRef idx="minor"/>
        </p:style>
        <p:txBody>
          <a:bodyPr lIns="90000" tIns="46800" rIns="90000" bIns="46800" anchor="ctr">
            <a:noAutofit/>
          </a:bodyPr>
          <a:lstStyle/>
          <a:p>
            <a:endParaRPr lang="en-US" sz="1800" b="0" u="none" strike="noStrike">
              <a:solidFill>
                <a:srgbClr val="000000"/>
              </a:solidFill>
              <a:effectLst/>
              <a:uFillTx/>
              <a:latin typeface="Aptos"/>
            </a:endParaRPr>
          </a:p>
        </p:txBody>
      </p:sp>
      <p:sp>
        <p:nvSpPr>
          <p:cNvPr id="117" name="Line 9"/>
          <p:cNvSpPr/>
          <p:nvPr/>
        </p:nvSpPr>
        <p:spPr>
          <a:xfrm>
            <a:off x="3906720" y="4797360"/>
            <a:ext cx="1595520" cy="0"/>
          </a:xfrm>
          <a:prstGeom prst="line">
            <a:avLst/>
          </a:prstGeom>
          <a:ln w="50760">
            <a:solidFill>
              <a:srgbClr val="000000"/>
            </a:solidFill>
            <a:miter/>
            <a:tailEnd type="triangle" w="med" len="med"/>
          </a:ln>
        </p:spPr>
        <p:style>
          <a:lnRef idx="0">
            <a:scrgbClr r="0" g="0" b="0"/>
          </a:lnRef>
          <a:fillRef idx="0">
            <a:scrgbClr r="0" g="0" b="0"/>
          </a:fillRef>
          <a:effectRef idx="0">
            <a:scrgbClr r="0" g="0" b="0"/>
          </a:effectRef>
          <a:fontRef idx="minor"/>
        </p:style>
        <p:txBody>
          <a:bodyPr lIns="90000" tIns="-46800" rIns="90000" bIns="-46800" anchor="ctr">
            <a:noAutofit/>
          </a:bodyPr>
          <a:lstStyle/>
          <a:p>
            <a:endParaRPr lang="en-US" sz="1800" b="0" u="none" strike="noStrike">
              <a:solidFill>
                <a:srgbClr val="000000"/>
              </a:solidFill>
              <a:effectLst/>
              <a:uFillTx/>
              <a:latin typeface="Aptos"/>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8" name="Rectangle 2"/>
          <p:cNvSpPr/>
          <p:nvPr/>
        </p:nvSpPr>
        <p:spPr>
          <a:xfrm>
            <a:off x="703440" y="6248520"/>
            <a:ext cx="18986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19" name="Rectangle 3"/>
          <p:cNvSpPr/>
          <p:nvPr/>
        </p:nvSpPr>
        <p:spPr>
          <a:xfrm>
            <a:off x="3165480" y="6248520"/>
            <a:ext cx="28130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20" name="PlaceHolder 1"/>
          <p:cNvSpPr>
            <a:spLocks noGrp="1"/>
          </p:cNvSpPr>
          <p:nvPr>
            <p:ph type="title"/>
          </p:nvPr>
        </p:nvSpPr>
        <p:spPr>
          <a:xfrm>
            <a:off x="500040" y="213840"/>
            <a:ext cx="8215200" cy="1127160"/>
          </a:xfrm>
          <a:prstGeom prst="rect">
            <a:avLst/>
          </a:prstGeom>
          <a:noFill/>
          <a:ln w="0">
            <a:noFill/>
          </a:ln>
        </p:spPr>
        <p:txBody>
          <a:bodyPr lIns="90360" tIns="44280" rIns="90360" bIns="4428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3600" b="0" u="none" strike="noStrike">
                <a:solidFill>
                  <a:srgbClr val="000000"/>
                </a:solidFill>
                <a:effectLst/>
                <a:uFillTx/>
                <a:latin typeface="Aptos Display"/>
              </a:rPr>
              <a:t>Shareholders’ Meetings</a:t>
            </a:r>
            <a:br>
              <a:rPr sz="3600"/>
            </a:br>
            <a:r>
              <a:rPr lang="en-US" sz="3600" b="0" u="none" strike="noStrike">
                <a:solidFill>
                  <a:srgbClr val="000000"/>
                </a:solidFill>
                <a:effectLst/>
                <a:uFillTx/>
                <a:latin typeface="Aptos Display"/>
              </a:rPr>
              <a:t>- Key Procedural Points (1)</a:t>
            </a:r>
          </a:p>
        </p:txBody>
      </p:sp>
      <p:sp>
        <p:nvSpPr>
          <p:cNvPr id="121" name="TextBox 120"/>
          <p:cNvSpPr txBox="1"/>
          <p:nvPr/>
        </p:nvSpPr>
        <p:spPr>
          <a:xfrm>
            <a:off x="317160" y="1773000"/>
            <a:ext cx="8442360" cy="4322520"/>
          </a:xfrm>
          <a:prstGeom prst="rect">
            <a:avLst/>
          </a:prstGeom>
          <a:noFill/>
          <a:ln w="0">
            <a:noFill/>
          </a:ln>
        </p:spPr>
        <p:txBody>
          <a:bodyPr lIns="90360" tIns="44280" rIns="90360" bIns="44280" anchor="t">
            <a:normAutofit/>
          </a:bodyPr>
          <a:lstStyle/>
          <a:p>
            <a:pPr marL="228600"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600" b="1" u="sng" strike="noStrike" dirty="0">
                <a:solidFill>
                  <a:srgbClr val="000000"/>
                </a:solidFill>
                <a:effectLst/>
                <a:uFillTx/>
                <a:latin typeface="Aptos"/>
              </a:rPr>
              <a:t>Convening</a:t>
            </a:r>
            <a:r>
              <a:rPr lang="en-US" sz="3600" b="1" u="none" strike="noStrike" dirty="0">
                <a:solidFill>
                  <a:srgbClr val="000000"/>
                </a:solidFill>
                <a:effectLst/>
                <a:uFillTx/>
                <a:latin typeface="Aptos"/>
              </a:rPr>
              <a:t>:</a:t>
            </a:r>
            <a:endParaRPr lang="en-US" sz="3600" b="0" u="none" strike="noStrike" dirty="0">
              <a:solidFill>
                <a:srgbClr val="000000"/>
              </a:solidFill>
              <a:effectLst/>
              <a:uFillTx/>
              <a:latin typeface="Aptos"/>
            </a:endParaRPr>
          </a:p>
          <a:p>
            <a:pPr marL="6858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400" b="1" u="none" strike="noStrike" dirty="0">
                <a:solidFill>
                  <a:srgbClr val="000000"/>
                </a:solidFill>
                <a:effectLst/>
                <a:uFillTx/>
                <a:latin typeface="Aptos"/>
              </a:rPr>
              <a:t>Resolution of directors  - s302 (USUALLY)</a:t>
            </a:r>
            <a:endParaRPr lang="en-US" sz="2400" b="0" u="none" strike="noStrike" dirty="0">
              <a:solidFill>
                <a:srgbClr val="000000"/>
              </a:solidFill>
              <a:effectLst/>
              <a:uFillTx/>
              <a:latin typeface="Aptos"/>
            </a:endParaRPr>
          </a:p>
          <a:p>
            <a:pPr marL="6858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400" b="1" u="none" strike="noStrike" dirty="0">
                <a:solidFill>
                  <a:srgbClr val="000000"/>
                </a:solidFill>
                <a:effectLst/>
                <a:uFillTx/>
                <a:latin typeface="Aptos"/>
              </a:rPr>
              <a:t>Requisition of members – s303</a:t>
            </a:r>
            <a:endParaRPr lang="en-US" sz="2400" b="0" u="none" strike="noStrike" dirty="0">
              <a:solidFill>
                <a:srgbClr val="000000"/>
              </a:solidFill>
              <a:effectLst/>
              <a:uFillTx/>
              <a:latin typeface="Aptos"/>
            </a:endParaRPr>
          </a:p>
          <a:p>
            <a:pPr marL="6858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400" b="1" u="none" strike="noStrike" dirty="0">
                <a:solidFill>
                  <a:srgbClr val="000000"/>
                </a:solidFill>
                <a:effectLst/>
                <a:uFillTx/>
                <a:latin typeface="Aptos"/>
              </a:rPr>
              <a:t>Court power to order meeting - s306</a:t>
            </a:r>
            <a:endParaRPr lang="en-US" sz="2400" b="0" u="none" strike="noStrike" dirty="0">
              <a:solidFill>
                <a:srgbClr val="000000"/>
              </a:solidFill>
              <a:effectLst/>
              <a:uFillTx/>
              <a:latin typeface="Aptos"/>
            </a:endParaRPr>
          </a:p>
          <a:p>
            <a:pPr marL="685800" lvl="1" indent="-228600">
              <a:lnSpc>
                <a:spcPct val="90000"/>
              </a:lnSpc>
              <a:spcBef>
                <a:spcPts val="499"/>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400" b="0" u="none" strike="noStrike" dirty="0">
              <a:solidFill>
                <a:srgbClr val="000000"/>
              </a:solidFill>
              <a:effectLst/>
              <a:uFillTx/>
              <a:latin typeface="Aptos"/>
            </a:endParaRPr>
          </a:p>
          <a:p>
            <a:pPr marL="228600"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600" b="1" u="sng" strike="noStrike" dirty="0">
                <a:solidFill>
                  <a:srgbClr val="000000"/>
                </a:solidFill>
                <a:effectLst/>
                <a:uFillTx/>
                <a:latin typeface="Aptos"/>
              </a:rPr>
              <a:t>Who notice served on</a:t>
            </a:r>
            <a:r>
              <a:rPr lang="en-US" sz="3600" b="1" u="none" strike="noStrike" dirty="0">
                <a:solidFill>
                  <a:srgbClr val="000000"/>
                </a:solidFill>
                <a:effectLst/>
                <a:uFillTx/>
                <a:latin typeface="Aptos"/>
              </a:rPr>
              <a:t>:</a:t>
            </a:r>
            <a:endParaRPr lang="en-US" sz="3600" b="0" u="none" strike="noStrike" dirty="0">
              <a:solidFill>
                <a:srgbClr val="000000"/>
              </a:solidFill>
              <a:effectLst/>
              <a:uFillTx/>
              <a:latin typeface="Aptos"/>
            </a:endParaRPr>
          </a:p>
          <a:p>
            <a:pPr marL="6858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400" b="1" u="none" strike="noStrike" dirty="0">
                <a:solidFill>
                  <a:srgbClr val="000000"/>
                </a:solidFill>
                <a:effectLst/>
                <a:uFillTx/>
                <a:latin typeface="Aptos"/>
              </a:rPr>
              <a:t>Members, directors</a:t>
            </a:r>
            <a:r>
              <a:rPr lang="en-US" sz="2400" b="0" u="none" strike="noStrike" dirty="0">
                <a:solidFill>
                  <a:srgbClr val="000000"/>
                </a:solidFill>
                <a:effectLst/>
                <a:uFillTx/>
                <a:latin typeface="Aptos"/>
              </a:rPr>
              <a:t> </a:t>
            </a:r>
          </a:p>
          <a:p>
            <a:pPr marL="228600" indent="-228600">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800" b="0" u="none" strike="noStrike" dirty="0">
              <a:solidFill>
                <a:srgbClr val="000000"/>
              </a:solidFill>
              <a:effectLst/>
              <a:uFillTx/>
              <a:latin typeface="Aptos"/>
            </a:endParaRPr>
          </a:p>
        </p:txBody>
      </p:sp>
      <p:sp>
        <p:nvSpPr>
          <p:cNvPr id="122" name="Slide Number Placeholder 5"/>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46D3610A-AF80-4C56-AE34-C3802133750F}" type="slidenum">
              <a:rPr lang="en-GB" sz="1200" b="0" u="none" strike="noStrike">
                <a:solidFill>
                  <a:srgbClr val="000000"/>
                </a:solidFill>
                <a:effectLst/>
                <a:uFillTx/>
                <a:latin typeface="Calibri"/>
              </a:rPr>
              <a:t>39</a:t>
            </a:fld>
            <a:endParaRPr lang="en-US" sz="1200" b="0" u="none" strike="noStrike">
              <a:solidFill>
                <a:srgbClr val="000000"/>
              </a:solidFill>
              <a:effectLst/>
              <a:uFillTx/>
              <a:latin typeface="Aptos"/>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3" name="Rectangle 2"/>
          <p:cNvSpPr/>
          <p:nvPr/>
        </p:nvSpPr>
        <p:spPr>
          <a:xfrm>
            <a:off x="703440" y="6248520"/>
            <a:ext cx="18986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24" name="Rectangle 3"/>
          <p:cNvSpPr/>
          <p:nvPr/>
        </p:nvSpPr>
        <p:spPr>
          <a:xfrm>
            <a:off x="3165480" y="6248520"/>
            <a:ext cx="28130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25" name="PlaceHolder 1"/>
          <p:cNvSpPr>
            <a:spLocks noGrp="1"/>
          </p:cNvSpPr>
          <p:nvPr>
            <p:ph type="title"/>
          </p:nvPr>
        </p:nvSpPr>
        <p:spPr>
          <a:xfrm>
            <a:off x="428760" y="214200"/>
            <a:ext cx="8286480" cy="1054080"/>
          </a:xfrm>
          <a:prstGeom prst="rect">
            <a:avLst/>
          </a:prstGeom>
          <a:noFill/>
          <a:ln w="0">
            <a:noFill/>
          </a:ln>
        </p:spPr>
        <p:txBody>
          <a:bodyPr lIns="90360" tIns="44280" rIns="90360" bIns="4428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0" u="none" strike="noStrike">
                <a:solidFill>
                  <a:srgbClr val="000000"/>
                </a:solidFill>
                <a:effectLst/>
                <a:uFillTx/>
                <a:latin typeface="Aptos Display"/>
              </a:rPr>
              <a:t>Shareholders’ Meetings</a:t>
            </a:r>
            <a:br>
              <a:rPr sz="3200"/>
            </a:br>
            <a:r>
              <a:rPr lang="en-US" sz="3200" b="0" u="none" strike="noStrike">
                <a:solidFill>
                  <a:srgbClr val="000000"/>
                </a:solidFill>
                <a:effectLst/>
                <a:uFillTx/>
                <a:latin typeface="Aptos Display"/>
              </a:rPr>
              <a:t>- Key Procedural Points (2)</a:t>
            </a:r>
          </a:p>
        </p:txBody>
      </p:sp>
      <p:sp>
        <p:nvSpPr>
          <p:cNvPr id="126" name="TextBox 125"/>
          <p:cNvSpPr txBox="1"/>
          <p:nvPr/>
        </p:nvSpPr>
        <p:spPr>
          <a:xfrm>
            <a:off x="450720" y="1828440"/>
            <a:ext cx="8375760" cy="3886200"/>
          </a:xfrm>
          <a:prstGeom prst="rect">
            <a:avLst/>
          </a:prstGeom>
          <a:noFill/>
          <a:ln w="0">
            <a:noFill/>
          </a:ln>
        </p:spPr>
        <p:txBody>
          <a:bodyPr lIns="90360" tIns="44280" rIns="90360" bIns="44280" anchor="t">
            <a:normAutofit/>
          </a:bodyPr>
          <a:lstStyle/>
          <a:p>
            <a:pPr marL="228600"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600" b="1" u="sng" strike="noStrike">
                <a:solidFill>
                  <a:srgbClr val="000000"/>
                </a:solidFill>
                <a:effectLst/>
                <a:uFillTx/>
                <a:latin typeface="Aptos"/>
              </a:rPr>
              <a:t>When deemed received</a:t>
            </a:r>
            <a:endParaRPr lang="en-US" sz="3600" b="0" u="none" strike="noStrike">
              <a:solidFill>
                <a:srgbClr val="000000"/>
              </a:solidFill>
              <a:effectLst/>
              <a:uFillTx/>
              <a:latin typeface="Aptos"/>
            </a:endParaRPr>
          </a:p>
          <a:p>
            <a:pPr marL="3762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1" u="none" strike="noStrike">
                <a:solidFill>
                  <a:srgbClr val="000000"/>
                </a:solidFill>
                <a:effectLst/>
                <a:uFillTx/>
                <a:latin typeface="Aptos"/>
              </a:rPr>
              <a:t>S1147 – deemed delivery</a:t>
            </a:r>
            <a:r>
              <a:rPr lang="en-US" sz="2400" b="1" u="none" strike="noStrike">
                <a:solidFill>
                  <a:srgbClr val="000000"/>
                </a:solidFill>
                <a:effectLst/>
                <a:uFillTx/>
                <a:latin typeface="Aptos"/>
              </a:rPr>
              <a:t> </a:t>
            </a:r>
            <a:endParaRPr lang="en-US" sz="2400" b="0" u="none" strike="noStrike">
              <a:solidFill>
                <a:srgbClr val="000000"/>
              </a:solidFill>
              <a:effectLst/>
              <a:uFillTx/>
              <a:latin typeface="Aptos"/>
            </a:endParaRPr>
          </a:p>
          <a:p>
            <a:pPr marL="376200" lvl="1" indent="-228600">
              <a:lnSpc>
                <a:spcPct val="90000"/>
              </a:lnSpc>
              <a:spcBef>
                <a:spcPts val="499"/>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400" b="0" u="none" strike="noStrike">
              <a:solidFill>
                <a:srgbClr val="000000"/>
              </a:solidFill>
              <a:effectLst/>
              <a:uFillTx/>
              <a:latin typeface="Aptos"/>
            </a:endParaRPr>
          </a:p>
          <a:p>
            <a:pPr marL="228600"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300" b="1" u="sng" strike="noStrike">
                <a:solidFill>
                  <a:srgbClr val="000000"/>
                </a:solidFill>
                <a:effectLst/>
                <a:uFillTx/>
                <a:latin typeface="Aptos"/>
              </a:rPr>
              <a:t>Length of notice</a:t>
            </a:r>
            <a:r>
              <a:rPr lang="en-US" sz="1300" b="1" u="none" strike="noStrike">
                <a:solidFill>
                  <a:srgbClr val="000000"/>
                </a:solidFill>
                <a:effectLst/>
                <a:uFillTx/>
                <a:latin typeface="Aptos"/>
              </a:rPr>
              <a:t>:</a:t>
            </a:r>
            <a:endParaRPr lang="en-US" sz="1300" b="0" u="none" strike="noStrike">
              <a:solidFill>
                <a:srgbClr val="000000"/>
              </a:solidFill>
              <a:effectLst/>
              <a:uFillTx/>
              <a:latin typeface="Aptos"/>
            </a:endParaRPr>
          </a:p>
          <a:p>
            <a:pPr marL="3762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1" u="none" strike="noStrike">
                <a:solidFill>
                  <a:srgbClr val="000000"/>
                </a:solidFill>
                <a:effectLst/>
                <a:uFillTx/>
                <a:latin typeface="Aptos"/>
              </a:rPr>
              <a:t>14 clear days</a:t>
            </a:r>
            <a:endParaRPr lang="en-US" sz="3200" b="0" u="none" strike="noStrike">
              <a:solidFill>
                <a:srgbClr val="000000"/>
              </a:solidFill>
              <a:effectLst/>
              <a:uFillTx/>
              <a:latin typeface="Aptos"/>
            </a:endParaRPr>
          </a:p>
          <a:p>
            <a:pPr marL="3762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1" u="none" strike="noStrike">
                <a:solidFill>
                  <a:srgbClr val="000000"/>
                </a:solidFill>
                <a:effectLst/>
                <a:uFillTx/>
                <a:latin typeface="Aptos"/>
              </a:rPr>
              <a:t>S360 – clear day rule</a:t>
            </a:r>
            <a:endParaRPr lang="en-US" sz="3200" b="0" u="none" strike="noStrike">
              <a:solidFill>
                <a:srgbClr val="000000"/>
              </a:solidFill>
              <a:effectLst/>
              <a:uFillTx/>
              <a:latin typeface="Aptos"/>
            </a:endParaRPr>
          </a:p>
        </p:txBody>
      </p:sp>
      <p:sp>
        <p:nvSpPr>
          <p:cNvPr id="127" name="Slide Number Placeholder 5"/>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55B312C6-B15F-4682-8D3D-C246151C7A54}" type="slidenum">
              <a:rPr lang="en-GB" sz="1200" b="0" u="none" strike="noStrike">
                <a:solidFill>
                  <a:srgbClr val="000000"/>
                </a:solidFill>
                <a:effectLst/>
                <a:uFillTx/>
                <a:latin typeface="Calibri"/>
              </a:rPr>
              <a:t>40</a:t>
            </a:fld>
            <a:endParaRPr lang="en-US" sz="1200" b="0" u="none" strike="noStrike">
              <a:solidFill>
                <a:srgbClr val="000000"/>
              </a:solidFill>
              <a:effectLst/>
              <a:uFillTx/>
              <a:latin typeface="Aptos"/>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8" name="Rectangle 2"/>
          <p:cNvSpPr/>
          <p:nvPr/>
        </p:nvSpPr>
        <p:spPr>
          <a:xfrm>
            <a:off x="703440" y="6248520"/>
            <a:ext cx="18986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29" name="Rectangle 3"/>
          <p:cNvSpPr/>
          <p:nvPr/>
        </p:nvSpPr>
        <p:spPr>
          <a:xfrm>
            <a:off x="3165480" y="6248520"/>
            <a:ext cx="28130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30" name="PlaceHolder 1"/>
          <p:cNvSpPr>
            <a:spLocks noGrp="1"/>
          </p:cNvSpPr>
          <p:nvPr>
            <p:ph type="title"/>
          </p:nvPr>
        </p:nvSpPr>
        <p:spPr>
          <a:xfrm>
            <a:off x="428760" y="213840"/>
            <a:ext cx="8286480" cy="1143000"/>
          </a:xfrm>
          <a:prstGeom prst="rect">
            <a:avLst/>
          </a:prstGeom>
          <a:noFill/>
          <a:ln w="0">
            <a:noFill/>
          </a:ln>
        </p:spPr>
        <p:txBody>
          <a:bodyPr lIns="90360" tIns="44280" rIns="90360" bIns="4428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3600" b="0" u="none" strike="noStrike">
                <a:solidFill>
                  <a:srgbClr val="000000"/>
                </a:solidFill>
                <a:effectLst/>
                <a:uFillTx/>
                <a:latin typeface="Aptos Display"/>
              </a:rPr>
              <a:t>Shareholders’ Meetings</a:t>
            </a:r>
            <a:br>
              <a:rPr sz="3600"/>
            </a:br>
            <a:r>
              <a:rPr lang="en-US" sz="3600" b="0" u="none" strike="noStrike">
                <a:solidFill>
                  <a:srgbClr val="000000"/>
                </a:solidFill>
                <a:effectLst/>
                <a:uFillTx/>
                <a:latin typeface="Aptos Display"/>
              </a:rPr>
              <a:t>- Key Procedural Points (3)</a:t>
            </a:r>
          </a:p>
        </p:txBody>
      </p:sp>
      <p:sp>
        <p:nvSpPr>
          <p:cNvPr id="131" name="TextBox 130"/>
          <p:cNvSpPr txBox="1"/>
          <p:nvPr/>
        </p:nvSpPr>
        <p:spPr>
          <a:xfrm>
            <a:off x="450720" y="1714320"/>
            <a:ext cx="7709040" cy="4305240"/>
          </a:xfrm>
          <a:prstGeom prst="rect">
            <a:avLst/>
          </a:prstGeom>
          <a:noFill/>
          <a:ln w="0">
            <a:noFill/>
          </a:ln>
        </p:spPr>
        <p:txBody>
          <a:bodyPr lIns="90360" tIns="44280" rIns="90360" bIns="44280" anchor="t">
            <a:normAutofit/>
          </a:bodyPr>
          <a:lstStyle/>
          <a:p>
            <a:pPr marL="228600"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600" b="1" u="none" strike="noStrike" dirty="0">
                <a:solidFill>
                  <a:srgbClr val="000000"/>
                </a:solidFill>
                <a:effectLst/>
                <a:uFillTx/>
                <a:latin typeface="Aptos"/>
              </a:rPr>
              <a:t>Contents of notice – s311</a:t>
            </a:r>
            <a:endParaRPr lang="en-US" sz="1600" b="0" u="none" strike="noStrike" dirty="0">
              <a:solidFill>
                <a:srgbClr val="000000"/>
              </a:solidFill>
              <a:effectLst/>
              <a:uFillTx/>
              <a:latin typeface="Aptos"/>
            </a:endParaRPr>
          </a:p>
          <a:p>
            <a:pPr marL="3762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1" u="none" strike="noStrike" dirty="0">
                <a:solidFill>
                  <a:srgbClr val="000000"/>
                </a:solidFill>
                <a:effectLst/>
                <a:uFillTx/>
                <a:latin typeface="Aptos"/>
              </a:rPr>
              <a:t>Date, time and place</a:t>
            </a:r>
            <a:endParaRPr lang="en-US" sz="3200" b="0" u="none" strike="noStrike" dirty="0">
              <a:solidFill>
                <a:srgbClr val="000000"/>
              </a:solidFill>
              <a:effectLst/>
              <a:uFillTx/>
              <a:latin typeface="Aptos"/>
            </a:endParaRPr>
          </a:p>
          <a:p>
            <a:pPr marL="3762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1" u="none" strike="noStrike" dirty="0">
                <a:solidFill>
                  <a:srgbClr val="000000"/>
                </a:solidFill>
                <a:effectLst/>
                <a:uFillTx/>
                <a:latin typeface="Aptos"/>
              </a:rPr>
              <a:t>Business to be transacted</a:t>
            </a:r>
            <a:endParaRPr lang="en-US" sz="3200" b="0" u="none" strike="noStrike" dirty="0">
              <a:solidFill>
                <a:srgbClr val="000000"/>
              </a:solidFill>
              <a:effectLst/>
              <a:uFillTx/>
              <a:latin typeface="Aptos"/>
            </a:endParaRPr>
          </a:p>
          <a:p>
            <a:pPr marL="3762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1" u="none" strike="noStrike" dirty="0">
                <a:solidFill>
                  <a:srgbClr val="000000"/>
                </a:solidFill>
                <a:effectLst/>
                <a:uFillTx/>
                <a:latin typeface="Aptos"/>
              </a:rPr>
              <a:t>State entitled to appoint proxy – (s325)</a:t>
            </a:r>
            <a:endParaRPr lang="en-US" sz="3200" b="0" u="none" strike="noStrike" dirty="0">
              <a:solidFill>
                <a:srgbClr val="000000"/>
              </a:solidFill>
              <a:effectLst/>
              <a:uFillTx/>
              <a:latin typeface="Aptos"/>
            </a:endParaRPr>
          </a:p>
          <a:p>
            <a:pPr marL="228600"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600" b="1" u="none" strike="noStrike" dirty="0">
                <a:solidFill>
                  <a:srgbClr val="000000"/>
                </a:solidFill>
                <a:effectLst/>
                <a:uFillTx/>
                <a:latin typeface="Aptos"/>
              </a:rPr>
              <a:t>Quorum = 2 - (s318(2))</a:t>
            </a:r>
            <a:endParaRPr lang="en-US" sz="1600" b="0" u="none" strike="noStrike" dirty="0">
              <a:solidFill>
                <a:srgbClr val="000000"/>
              </a:solidFill>
              <a:effectLst/>
              <a:uFillTx/>
              <a:latin typeface="Aptos"/>
            </a:endParaRPr>
          </a:p>
          <a:p>
            <a:pPr marL="228600"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600" b="1" u="none" strike="noStrike" dirty="0">
                <a:solidFill>
                  <a:srgbClr val="000000"/>
                </a:solidFill>
                <a:effectLst/>
                <a:uFillTx/>
                <a:latin typeface="Aptos"/>
              </a:rPr>
              <a:t>Proxies – s324</a:t>
            </a:r>
            <a:endParaRPr lang="en-US" sz="1600" b="0" u="none" strike="noStrike" dirty="0">
              <a:solidFill>
                <a:srgbClr val="000000"/>
              </a:solidFill>
              <a:effectLst/>
              <a:uFillTx/>
              <a:latin typeface="Aptos"/>
            </a:endParaRPr>
          </a:p>
          <a:p>
            <a:pPr marL="228600" indent="-228600">
              <a:lnSpc>
                <a:spcPct val="9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1600" b="1" u="none" strike="noStrike" dirty="0">
                <a:solidFill>
                  <a:srgbClr val="000000"/>
                </a:solidFill>
                <a:effectLst/>
                <a:uFillTx/>
                <a:latin typeface="Aptos"/>
              </a:rPr>
              <a:t>Voting</a:t>
            </a:r>
            <a:endParaRPr lang="en-US" sz="1600" b="0" u="none" strike="noStrike" dirty="0">
              <a:solidFill>
                <a:srgbClr val="000000"/>
              </a:solidFill>
              <a:effectLst/>
              <a:uFillTx/>
              <a:latin typeface="Aptos"/>
            </a:endParaRPr>
          </a:p>
          <a:p>
            <a:pPr marL="3762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1" u="none" strike="noStrike" dirty="0">
                <a:solidFill>
                  <a:srgbClr val="000000"/>
                </a:solidFill>
                <a:effectLst/>
                <a:uFillTx/>
                <a:latin typeface="Aptos"/>
              </a:rPr>
              <a:t>Show of hands and poll – Art 42</a:t>
            </a:r>
            <a:endParaRPr lang="en-US" sz="3200" b="0" u="none" strike="noStrike" dirty="0">
              <a:solidFill>
                <a:srgbClr val="000000"/>
              </a:solidFill>
              <a:effectLst/>
              <a:uFillTx/>
              <a:latin typeface="Aptos"/>
            </a:endParaRPr>
          </a:p>
          <a:p>
            <a:pPr marL="3762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1" u="none" strike="noStrike" dirty="0">
                <a:solidFill>
                  <a:srgbClr val="000000"/>
                </a:solidFill>
                <a:effectLst/>
                <a:uFillTx/>
                <a:latin typeface="Aptos"/>
              </a:rPr>
              <a:t>Chairman can be given a casting vote </a:t>
            </a:r>
            <a:endParaRPr lang="en-US" sz="3200" b="0" u="none" strike="noStrike" dirty="0">
              <a:solidFill>
                <a:srgbClr val="000000"/>
              </a:solidFill>
              <a:effectLst/>
              <a:uFillTx/>
              <a:latin typeface="Aptos"/>
            </a:endParaRPr>
          </a:p>
          <a:p>
            <a:pPr marL="615960" lvl="2" indent="-228600">
              <a:lnSpc>
                <a:spcPct val="90000"/>
              </a:lnSpc>
              <a:spcBef>
                <a:spcPts val="499"/>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800" b="0" u="none" strike="noStrike" dirty="0">
              <a:solidFill>
                <a:srgbClr val="000000"/>
              </a:solidFill>
              <a:effectLst/>
              <a:uFillTx/>
              <a:latin typeface="Aptos"/>
            </a:endParaRPr>
          </a:p>
        </p:txBody>
      </p:sp>
      <p:sp>
        <p:nvSpPr>
          <p:cNvPr id="132" name="Slide Number Placeholder 5"/>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A216EDEC-711F-4887-B4D0-51B7F38B6073}" type="slidenum">
              <a:rPr lang="en-GB" sz="1200" b="0" u="none" strike="noStrike">
                <a:solidFill>
                  <a:srgbClr val="000000"/>
                </a:solidFill>
                <a:effectLst/>
                <a:uFillTx/>
                <a:latin typeface="Calibri"/>
              </a:rPr>
              <a:t>41</a:t>
            </a:fld>
            <a:endParaRPr lang="en-US" sz="1200" b="0" u="none" strike="noStrike">
              <a:solidFill>
                <a:srgbClr val="000000"/>
              </a:solidFill>
              <a:effectLst/>
              <a:uFillTx/>
              <a:latin typeface="Aptos"/>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 name="PlaceHolder 1"/>
          <p:cNvSpPr>
            <a:spLocks noGrp="1"/>
          </p:cNvSpPr>
          <p:nvPr>
            <p:ph type="title"/>
          </p:nvPr>
        </p:nvSpPr>
        <p:spPr>
          <a:xfrm>
            <a:off x="428760" y="215640"/>
            <a:ext cx="8286480" cy="1284120"/>
          </a:xfrm>
          <a:prstGeom prst="rect">
            <a:avLst/>
          </a:prstGeom>
          <a:noFill/>
          <a:ln w="0">
            <a:noFill/>
          </a:ln>
        </p:spPr>
        <p:txBody>
          <a:bodyPr lIns="91440" tIns="45720" rIns="91440" bIns="4572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4000" b="0" u="sng" strike="noStrike">
                <a:solidFill>
                  <a:srgbClr val="000000"/>
                </a:solidFill>
                <a:effectLst/>
                <a:uFillTx/>
                <a:latin typeface="Aptos Display"/>
              </a:rPr>
              <a:t>Example 1: Smith &amp; Jones Ltd</a:t>
            </a:r>
            <a:r>
              <a:rPr lang="en-US" sz="4000" b="0" u="none" strike="noStrike">
                <a:solidFill>
                  <a:srgbClr val="000000"/>
                </a:solidFill>
                <a:effectLst/>
                <a:uFillTx/>
                <a:latin typeface="Aptos Display"/>
              </a:rPr>
              <a:t>   Show of hands and poll</a:t>
            </a:r>
          </a:p>
        </p:txBody>
      </p:sp>
      <p:sp>
        <p:nvSpPr>
          <p:cNvPr id="134" name="TextBox 133"/>
          <p:cNvSpPr txBox="1"/>
          <p:nvPr/>
        </p:nvSpPr>
        <p:spPr>
          <a:xfrm>
            <a:off x="457200" y="1600200"/>
            <a:ext cx="8229600" cy="46080"/>
          </a:xfrm>
          <a:prstGeom prst="rect">
            <a:avLst/>
          </a:prstGeom>
          <a:noFill/>
          <a:ln w="0">
            <a:noFill/>
          </a:ln>
        </p:spPr>
        <p:txBody>
          <a:bodyPr tIns="360" bIns="360" anchor="t">
            <a:normAutofit fontScale="25000" lnSpcReduction="20000"/>
          </a:bodyPr>
          <a:lstStyle/>
          <a:p>
            <a:pPr marL="228600" indent="-228600">
              <a:lnSpc>
                <a:spcPct val="7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800" b="0" u="none" strike="noStrike">
              <a:solidFill>
                <a:srgbClr val="000000"/>
              </a:solidFill>
              <a:effectLst/>
              <a:uFillTx/>
              <a:latin typeface="Aptos"/>
            </a:endParaRPr>
          </a:p>
        </p:txBody>
      </p:sp>
      <p:sp>
        <p:nvSpPr>
          <p:cNvPr id="135" name="Slide Number Placeholder 14"/>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4DDADB41-05D9-450C-A1B2-5618A5BB49A1}" type="slidenum">
              <a:rPr lang="en-GB" sz="1200" b="0" u="none" strike="noStrike">
                <a:solidFill>
                  <a:srgbClr val="000000"/>
                </a:solidFill>
                <a:effectLst/>
                <a:uFillTx/>
                <a:latin typeface="Calibri"/>
              </a:rPr>
              <a:t>42</a:t>
            </a:fld>
            <a:endParaRPr lang="en-US" sz="1200" b="0" u="none" strike="noStrike">
              <a:solidFill>
                <a:srgbClr val="000000"/>
              </a:solidFill>
              <a:effectLst/>
              <a:uFillTx/>
              <a:latin typeface="Aptos"/>
            </a:endParaRPr>
          </a:p>
        </p:txBody>
      </p:sp>
      <p:graphicFrame>
        <p:nvGraphicFramePr>
          <p:cNvPr id="136" name="Object 6"/>
          <p:cNvGraphicFramePr/>
          <p:nvPr/>
        </p:nvGraphicFramePr>
        <p:xfrm>
          <a:off x="2143080" y="2286000"/>
          <a:ext cx="4365720" cy="2341440"/>
        </p:xfrm>
        <a:graphic>
          <a:graphicData uri="http://schemas.openxmlformats.org/presentationml/2006/ole">
            <mc:AlternateContent xmlns:mc="http://schemas.openxmlformats.org/markup-compatibility/2006">
              <mc:Choice xmlns:v="urn:schemas-microsoft-com:vml" Requires="v">
                <p:oleObj r:id="rId3" imgW="0" imgH="0" progId="">
                  <p:embed/>
                </p:oleObj>
              </mc:Choice>
              <mc:Fallback>
                <p:oleObj r:id="rId3" imgW="0" imgH="0" progId="">
                  <p:embed/>
                  <p:pic>
                    <p:nvPicPr>
                      <p:cNvPr id="136" name="Object 6"/>
                      <p:cNvPicPr/>
                      <p:nvPr/>
                    </p:nvPicPr>
                    <p:blipFill>
                      <a:blip r:embed="rId4"/>
                      <a:stretch/>
                    </p:blipFill>
                    <p:spPr>
                      <a:xfrm>
                        <a:off x="2143080" y="2286000"/>
                        <a:ext cx="4365720" cy="2341440"/>
                      </a:xfrm>
                      <a:prstGeom prst="rect">
                        <a:avLst/>
                      </a:prstGeom>
                      <a:noFill/>
                      <a:ln w="0">
                        <a:noFill/>
                      </a:ln>
                    </p:spPr>
                  </p:pic>
                </p:oleObj>
              </mc:Fallback>
            </mc:AlternateContent>
          </a:graphicData>
        </a:graphic>
      </p:graphicFrame>
      <p:sp>
        <p:nvSpPr>
          <p:cNvPr id="138" name="Rectangle 10"/>
          <p:cNvSpPr/>
          <p:nvPr/>
        </p:nvSpPr>
        <p:spPr>
          <a:xfrm>
            <a:off x="357120" y="3143160"/>
            <a:ext cx="1741680" cy="825480"/>
          </a:xfrm>
          <a:prstGeom prst="rect">
            <a:avLst/>
          </a:prstGeom>
          <a:noFill/>
          <a:ln w="12600">
            <a:solidFill>
              <a:srgbClr val="000000"/>
            </a:solidFill>
            <a:miter/>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39" name="Rectangle 11"/>
          <p:cNvSpPr/>
          <p:nvPr/>
        </p:nvSpPr>
        <p:spPr>
          <a:xfrm>
            <a:off x="357120" y="3214800"/>
            <a:ext cx="1733760" cy="637560"/>
          </a:xfrm>
          <a:prstGeom prst="rect">
            <a:avLst/>
          </a:prstGeom>
          <a:noFill/>
          <a:ln w="0">
            <a:noFill/>
          </a:ln>
        </p:spPr>
        <p:style>
          <a:lnRef idx="0">
            <a:scrgbClr r="0" g="0" b="0"/>
          </a:lnRef>
          <a:fillRef idx="0">
            <a:scrgbClr r="0" g="0" b="0"/>
          </a:fillRef>
          <a:effectRef idx="0">
            <a:scrgbClr r="0" g="0" b="0"/>
          </a:effectRef>
          <a:fontRef idx="minor"/>
        </p:style>
        <p:txBody>
          <a:bodyPr lIns="90360" tIns="44280" rIns="90360" bIns="44280" anchor="t">
            <a:sp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MS SMITH</a:t>
            </a:r>
            <a:endParaRPr lang="en-US" sz="1800" b="0" u="none" strike="noStrike">
              <a:solidFill>
                <a:srgbClr val="000000"/>
              </a:solidFill>
              <a:effectLst/>
              <a:uFillTx/>
              <a:latin typeface="Aptos"/>
            </a:endParaRPr>
          </a:p>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25 SHARES</a:t>
            </a:r>
            <a:endParaRPr lang="en-US" sz="1800" b="0" u="none" strike="noStrike">
              <a:solidFill>
                <a:srgbClr val="000000"/>
              </a:solidFill>
              <a:effectLst/>
              <a:uFillTx/>
              <a:latin typeface="Aptos"/>
            </a:endParaRPr>
          </a:p>
        </p:txBody>
      </p:sp>
      <p:sp>
        <p:nvSpPr>
          <p:cNvPr id="140" name="Arc 8"/>
          <p:cNvSpPr/>
          <p:nvPr/>
        </p:nvSpPr>
        <p:spPr>
          <a:xfrm rot="10620000">
            <a:off x="1295280" y="2608200"/>
            <a:ext cx="1425600" cy="432000"/>
          </a:xfrm>
          <a:custGeom>
            <a:avLst/>
            <a:gdLst>
              <a:gd name="textAreaLeft" fmla="*/ 0 w 1425600"/>
              <a:gd name="textAreaRight" fmla="*/ 1425960 w 1425600"/>
              <a:gd name="textAreaTop" fmla="*/ 0 h 432000"/>
              <a:gd name="textAreaBottom" fmla="*/ 432360 h 432000"/>
              <a:gd name="GluePoint1X" fmla="*/ 2147483646 w 21600"/>
              <a:gd name="GluePoint1Y" fmla="*/ 0 h 21600"/>
              <a:gd name="GluePoint2X" fmla="*/ 0 w 21600"/>
              <a:gd name="GluePoint2Y" fmla="*/ 2147483646 h 21600"/>
              <a:gd name="GluePoint3X" fmla="*/ 0 w 21600"/>
              <a:gd name="GluePoint3Y" fmla="*/ 0 h 21600"/>
            </a:gdLst>
            <a:ahLst/>
            <a:cxnLst>
              <a:cxn ang="0">
                <a:pos x="GluePoint1X" y="GluePoint1Y"/>
              </a:cxn>
              <a:cxn ang="0">
                <a:pos x="GluePoint2X" y="GluePoint2Y"/>
              </a:cxn>
              <a:cxn ang="0">
                <a:pos x="GluePoint3X" y="GluePoint3Y"/>
              </a:cxn>
            </a:cxnLst>
            <a:rect l="textAreaLeft" t="textAreaTop" r="textAreaRight" b="textAreaBottom"/>
            <a:pathLst>
              <a:path w="21600" h="21600" fill="none">
                <a:moveTo>
                  <a:pt x="21600" y="0"/>
                </a:moveTo>
                <a:cubicBezTo>
                  <a:pt x="21600" y="11929"/>
                  <a:pt x="11929" y="21599"/>
                  <a:pt x="0" y="21600"/>
                </a:cubicBezTo>
              </a:path>
              <a:path w="21600" h="21600" stroke="0">
                <a:moveTo>
                  <a:pt x="21600" y="0"/>
                </a:moveTo>
                <a:cubicBezTo>
                  <a:pt x="21600" y="11929"/>
                  <a:pt x="11929" y="21599"/>
                  <a:pt x="0" y="21600"/>
                </a:cubicBezTo>
                <a:lnTo>
                  <a:pt x="0" y="0"/>
                </a:lnTo>
                <a:lnTo>
                  <a:pt x="21600" y="0"/>
                </a:lnTo>
                <a:close/>
              </a:path>
            </a:pathLst>
          </a:custGeom>
          <a:noFill/>
          <a:ln w="50760" cap="rnd">
            <a:solidFill>
              <a:srgbClr val="000000"/>
            </a:solidFill>
            <a:round/>
            <a:tailEnd type="triangle" w="med" len="med"/>
          </a:ln>
        </p:spPr>
        <p:style>
          <a:lnRef idx="0">
            <a:scrgbClr r="0" g="0" b="0"/>
          </a:lnRef>
          <a:fillRef idx="0">
            <a:scrgbClr r="0" g="0" b="0"/>
          </a:fillRef>
          <a:effectRef idx="0">
            <a:scrgbClr r="0" g="0" b="0"/>
          </a:effectRef>
          <a:fontRef idx="minor"/>
        </p:style>
        <p:txBody>
          <a:bodyPr wrap="none" lIns="90000" tIns="46800" rIns="90000" bIns="46800" anchor="ctr">
            <a:noAutofit/>
          </a:bodyPr>
          <a:lstStyle/>
          <a:p>
            <a:endParaRPr lang="en-US" sz="1800" b="0" u="none" strike="noStrike">
              <a:solidFill>
                <a:srgbClr val="000000"/>
              </a:solidFill>
              <a:effectLst/>
              <a:uFillTx/>
              <a:latin typeface="Aptos"/>
            </a:endParaRPr>
          </a:p>
        </p:txBody>
      </p:sp>
      <p:sp>
        <p:nvSpPr>
          <p:cNvPr id="141" name="Rectangle 12"/>
          <p:cNvSpPr/>
          <p:nvPr/>
        </p:nvSpPr>
        <p:spPr>
          <a:xfrm>
            <a:off x="7093080" y="1987560"/>
            <a:ext cx="1663560" cy="825480"/>
          </a:xfrm>
          <a:prstGeom prst="rect">
            <a:avLst/>
          </a:prstGeom>
          <a:noFill/>
          <a:ln w="12600">
            <a:solidFill>
              <a:srgbClr val="000000"/>
            </a:solidFill>
            <a:miter/>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42" name="Rectangle 13"/>
          <p:cNvSpPr/>
          <p:nvPr/>
        </p:nvSpPr>
        <p:spPr>
          <a:xfrm>
            <a:off x="7095960" y="2044800"/>
            <a:ext cx="1927440" cy="637560"/>
          </a:xfrm>
          <a:prstGeom prst="rect">
            <a:avLst/>
          </a:prstGeom>
          <a:noFill/>
          <a:ln w="0">
            <a:noFill/>
          </a:ln>
        </p:spPr>
        <p:style>
          <a:lnRef idx="0">
            <a:scrgbClr r="0" g="0" b="0"/>
          </a:lnRef>
          <a:fillRef idx="0">
            <a:scrgbClr r="0" g="0" b="0"/>
          </a:fillRef>
          <a:effectRef idx="0">
            <a:scrgbClr r="0" g="0" b="0"/>
          </a:effectRef>
          <a:fontRef idx="minor"/>
        </p:style>
        <p:txBody>
          <a:bodyPr lIns="90360" tIns="44280" rIns="90360" bIns="44280" anchor="t">
            <a:sp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MR JONES</a:t>
            </a:r>
            <a:endParaRPr lang="en-US" sz="1800" b="0" u="none" strike="noStrike">
              <a:solidFill>
                <a:srgbClr val="000000"/>
              </a:solidFill>
              <a:effectLst/>
              <a:uFillTx/>
              <a:latin typeface="Aptos"/>
            </a:endParaRPr>
          </a:p>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50 SHARES</a:t>
            </a:r>
            <a:endParaRPr lang="en-US" sz="1800" b="0" u="none" strike="noStrike">
              <a:solidFill>
                <a:srgbClr val="000000"/>
              </a:solidFill>
              <a:effectLst/>
              <a:uFillTx/>
              <a:latin typeface="Aptos"/>
            </a:endParaRPr>
          </a:p>
        </p:txBody>
      </p:sp>
      <p:sp>
        <p:nvSpPr>
          <p:cNvPr id="143" name="Arc 7"/>
          <p:cNvSpPr/>
          <p:nvPr/>
        </p:nvSpPr>
        <p:spPr>
          <a:xfrm rot="10740000">
            <a:off x="4721400" y="1991880"/>
            <a:ext cx="2341440" cy="349200"/>
          </a:xfrm>
          <a:custGeom>
            <a:avLst/>
            <a:gdLst>
              <a:gd name="textAreaLeft" fmla="*/ 0 w 2341440"/>
              <a:gd name="textAreaRight" fmla="*/ 2341800 w 2341440"/>
              <a:gd name="textAreaTop" fmla="*/ 0 h 349200"/>
              <a:gd name="textAreaBottom" fmla="*/ 349560 h 349200"/>
              <a:gd name="GluePoint1X" fmla="*/ 2147483646 w 21600"/>
              <a:gd name="GluePoint1Y" fmla="*/ 0 h 21600"/>
              <a:gd name="GluePoint2X" fmla="*/ 0 w 21600"/>
              <a:gd name="GluePoint2Y" fmla="*/ 2147483646 h 21600"/>
              <a:gd name="GluePoint3X" fmla="*/ 0 w 21600"/>
              <a:gd name="GluePoint3Y" fmla="*/ 0 h 21600"/>
            </a:gdLst>
            <a:ahLst/>
            <a:cxnLst>
              <a:cxn ang="0">
                <a:pos x="GluePoint1X" y="GluePoint1Y"/>
              </a:cxn>
              <a:cxn ang="0">
                <a:pos x="GluePoint2X" y="GluePoint2Y"/>
              </a:cxn>
              <a:cxn ang="0">
                <a:pos x="GluePoint3X" y="GluePoint3Y"/>
              </a:cxn>
            </a:cxnLst>
            <a:rect l="textAreaLeft" t="textAreaTop" r="textAreaRight" b="textAreaBottom"/>
            <a:pathLst>
              <a:path w="21600" h="21600" fill="none">
                <a:moveTo>
                  <a:pt x="21600" y="0"/>
                </a:moveTo>
                <a:cubicBezTo>
                  <a:pt x="21600" y="11929"/>
                  <a:pt x="11929" y="21599"/>
                  <a:pt x="0" y="21600"/>
                </a:cubicBezTo>
              </a:path>
              <a:path w="21600" h="21600" stroke="0">
                <a:moveTo>
                  <a:pt x="21600" y="0"/>
                </a:moveTo>
                <a:cubicBezTo>
                  <a:pt x="21600" y="11929"/>
                  <a:pt x="11929" y="21599"/>
                  <a:pt x="0" y="21600"/>
                </a:cubicBezTo>
                <a:lnTo>
                  <a:pt x="0" y="0"/>
                </a:lnTo>
                <a:lnTo>
                  <a:pt x="21600" y="0"/>
                </a:lnTo>
                <a:close/>
              </a:path>
            </a:pathLst>
          </a:custGeom>
          <a:noFill/>
          <a:ln w="50760" cap="rnd">
            <a:solidFill>
              <a:srgbClr val="000000"/>
            </a:solidFill>
            <a:round/>
            <a:headEnd type="triangle" w="med" len="med"/>
          </a:ln>
        </p:spPr>
        <p:style>
          <a:lnRef idx="0">
            <a:scrgbClr r="0" g="0" b="0"/>
          </a:lnRef>
          <a:fillRef idx="0">
            <a:scrgbClr r="0" g="0" b="0"/>
          </a:fillRef>
          <a:effectRef idx="0">
            <a:scrgbClr r="0" g="0" b="0"/>
          </a:effectRef>
          <a:fontRef idx="minor"/>
        </p:style>
        <p:txBody>
          <a:bodyPr wrap="none" lIns="90000" tIns="46800" rIns="90000" bIns="46800" anchor="ctr">
            <a:noAutofit/>
          </a:bodyPr>
          <a:lstStyle/>
          <a:p>
            <a:endParaRPr lang="en-US" sz="1800" b="0" u="none" strike="noStrike">
              <a:solidFill>
                <a:srgbClr val="000000"/>
              </a:solidFill>
              <a:effectLst/>
              <a:uFillTx/>
              <a:latin typeface="Aptos"/>
            </a:endParaRPr>
          </a:p>
        </p:txBody>
      </p:sp>
      <p:sp>
        <p:nvSpPr>
          <p:cNvPr id="144" name="Rectangle 14"/>
          <p:cNvSpPr/>
          <p:nvPr/>
        </p:nvSpPr>
        <p:spPr>
          <a:xfrm>
            <a:off x="7000920" y="3571920"/>
            <a:ext cx="1893960" cy="825480"/>
          </a:xfrm>
          <a:prstGeom prst="rect">
            <a:avLst/>
          </a:prstGeom>
          <a:noFill/>
          <a:ln w="12600">
            <a:solidFill>
              <a:srgbClr val="000000"/>
            </a:solidFill>
            <a:miter/>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45" name="Rectangle 15"/>
          <p:cNvSpPr/>
          <p:nvPr/>
        </p:nvSpPr>
        <p:spPr>
          <a:xfrm>
            <a:off x="7172280" y="3643200"/>
            <a:ext cx="2021040" cy="637560"/>
          </a:xfrm>
          <a:prstGeom prst="rect">
            <a:avLst/>
          </a:prstGeom>
          <a:noFill/>
          <a:ln w="0">
            <a:noFill/>
          </a:ln>
        </p:spPr>
        <p:style>
          <a:lnRef idx="0">
            <a:scrgbClr r="0" g="0" b="0"/>
          </a:lnRef>
          <a:fillRef idx="0">
            <a:scrgbClr r="0" g="0" b="0"/>
          </a:fillRef>
          <a:effectRef idx="0">
            <a:scrgbClr r="0" g="0" b="0"/>
          </a:effectRef>
          <a:fontRef idx="minor"/>
        </p:style>
        <p:txBody>
          <a:bodyPr lIns="90360" tIns="44280" rIns="90360" bIns="44280" anchor="t">
            <a:sp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MR MORRIS</a:t>
            </a:r>
            <a:endParaRPr lang="en-US" sz="1800" b="0" u="none" strike="noStrike">
              <a:solidFill>
                <a:srgbClr val="000000"/>
              </a:solidFill>
              <a:effectLst/>
              <a:uFillTx/>
              <a:latin typeface="Aptos"/>
            </a:endParaRPr>
          </a:p>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25 SHARES</a:t>
            </a:r>
            <a:endParaRPr lang="en-US" sz="1800" b="0" u="none" strike="noStrike">
              <a:solidFill>
                <a:srgbClr val="000000"/>
              </a:solidFill>
              <a:effectLst/>
              <a:uFillTx/>
              <a:latin typeface="Aptos"/>
            </a:endParaRPr>
          </a:p>
        </p:txBody>
      </p:sp>
      <p:sp>
        <p:nvSpPr>
          <p:cNvPr id="146" name="Arc 9"/>
          <p:cNvSpPr/>
          <p:nvPr/>
        </p:nvSpPr>
        <p:spPr>
          <a:xfrm>
            <a:off x="6143760" y="2714760"/>
            <a:ext cx="1247760" cy="965160"/>
          </a:xfrm>
          <a:custGeom>
            <a:avLst/>
            <a:gdLst>
              <a:gd name="textAreaLeft" fmla="*/ 0 w 1247760"/>
              <a:gd name="textAreaRight" fmla="*/ 1247760 w 1247760"/>
              <a:gd name="textAreaTop" fmla="*/ 0 h 965160"/>
              <a:gd name="textAreaBottom" fmla="*/ 965520 h 965160"/>
              <a:gd name="GluePoint1X" fmla="*/ 0 w 21211"/>
              <a:gd name="GluePoint1Y" fmla="*/ 0 h 21600"/>
              <a:gd name="GluePoint2X" fmla="*/ 2147483646 w 21211"/>
              <a:gd name="GluePoint2Y" fmla="*/ 2147483646 h 21600"/>
              <a:gd name="GluePoint3X" fmla="*/ 0 w 21211"/>
              <a:gd name="GluePoint3Y" fmla="*/ 2147483646 h 21600"/>
            </a:gdLst>
            <a:ahLst/>
            <a:cxnLst>
              <a:cxn ang="0">
                <a:pos x="GluePoint1X" y="GluePoint1Y"/>
              </a:cxn>
              <a:cxn ang="0">
                <a:pos x="GluePoint2X" y="GluePoint2Y"/>
              </a:cxn>
              <a:cxn ang="0">
                <a:pos x="GluePoint3X" y="GluePoint3Y"/>
              </a:cxn>
            </a:cxnLst>
            <a:rect l="textAreaLeft" t="textAreaTop" r="textAreaRight" b="textAreaBottom"/>
            <a:pathLst>
              <a:path w="21211" h="21600" fill="none">
                <a:moveTo>
                  <a:pt x="-1" y="0"/>
                </a:moveTo>
                <a:cubicBezTo>
                  <a:pt x="10355" y="0"/>
                  <a:pt x="19253" y="7348"/>
                  <a:pt x="21210" y="17517"/>
                </a:cubicBezTo>
              </a:path>
              <a:path w="21211" h="21600" stroke="0">
                <a:moveTo>
                  <a:pt x="-1" y="0"/>
                </a:moveTo>
                <a:cubicBezTo>
                  <a:pt x="10355" y="0"/>
                  <a:pt x="19253" y="7348"/>
                  <a:pt x="21210" y="17517"/>
                </a:cubicBezTo>
                <a:lnTo>
                  <a:pt x="0" y="21600"/>
                </a:lnTo>
                <a:lnTo>
                  <a:pt x="-1" y="0"/>
                </a:lnTo>
                <a:close/>
              </a:path>
            </a:pathLst>
          </a:custGeom>
          <a:noFill/>
          <a:ln w="50760" cap="rnd">
            <a:solidFill>
              <a:srgbClr val="000000"/>
            </a:solidFill>
            <a:round/>
            <a:headEnd type="triangle" w="med" len="med"/>
          </a:ln>
        </p:spPr>
        <p:style>
          <a:lnRef idx="0">
            <a:scrgbClr r="0" g="0" b="0"/>
          </a:lnRef>
          <a:fillRef idx="0">
            <a:scrgbClr r="0" g="0" b="0"/>
          </a:fillRef>
          <a:effectRef idx="0">
            <a:scrgbClr r="0" g="0" b="0"/>
          </a:effectRef>
          <a:fontRef idx="minor"/>
        </p:style>
        <p:txBody>
          <a:bodyPr wrap="none" lIns="90000" tIns="46800" rIns="90000" bIns="46800" anchor="ctr">
            <a:noAutofit/>
          </a:bodyPr>
          <a:lstStyle/>
          <a:p>
            <a:endParaRPr lang="en-US" sz="1800" b="0" u="none" strike="noStrike">
              <a:solidFill>
                <a:srgbClr val="000000"/>
              </a:solidFill>
              <a:effectLst/>
              <a:uFillTx/>
              <a:latin typeface="Aptos"/>
            </a:endParaRPr>
          </a:p>
        </p:txBody>
      </p:sp>
      <p:sp>
        <p:nvSpPr>
          <p:cNvPr id="147" name="Rectangle 5"/>
          <p:cNvSpPr/>
          <p:nvPr/>
        </p:nvSpPr>
        <p:spPr>
          <a:xfrm>
            <a:off x="428760" y="4714920"/>
            <a:ext cx="8429400" cy="1306440"/>
          </a:xfrm>
          <a:prstGeom prst="rect">
            <a:avLst/>
          </a:prstGeom>
          <a:noFill/>
          <a:ln w="12600">
            <a:solidFill>
              <a:srgbClr val="000000"/>
            </a:solidFill>
            <a:miter/>
          </a:ln>
        </p:spPr>
        <p:style>
          <a:lnRef idx="0">
            <a:scrgbClr r="0" g="0" b="0"/>
          </a:lnRef>
          <a:fillRef idx="0">
            <a:scrgbClr r="0" g="0" b="0"/>
          </a:fillRef>
          <a:effectRef idx="0">
            <a:scrgbClr r="0" g="0" b="0"/>
          </a:effectRef>
          <a:fontRef idx="minor"/>
        </p:style>
        <p:txBody>
          <a:bodyPr lIns="90360" tIns="44280" rIns="90360" bIns="44280" anchor="t">
            <a:normAutofit lnSpcReduction="10000"/>
          </a:bodyPr>
          <a:lstStyle/>
          <a:p>
            <a:pPr marL="343080" indent="-343080">
              <a:lnSpc>
                <a:spcPct val="90000"/>
              </a:lnSpc>
              <a:spcBef>
                <a:spcPts val="700"/>
              </a:spcBef>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2800" b="1" u="sng" strike="noStrike" dirty="0">
                <a:solidFill>
                  <a:srgbClr val="000000"/>
                </a:solidFill>
                <a:effectLst/>
                <a:uFillTx/>
                <a:latin typeface="Arial"/>
                <a:ea typeface="Arial"/>
              </a:rPr>
              <a:t>Can </a:t>
            </a:r>
            <a:r>
              <a:rPr lang="en-US" sz="2800" b="1" u="sng" strike="noStrike" dirty="0" err="1">
                <a:solidFill>
                  <a:srgbClr val="000000"/>
                </a:solidFill>
                <a:effectLst/>
                <a:uFillTx/>
                <a:latin typeface="Arial"/>
                <a:ea typeface="Arial"/>
              </a:rPr>
              <a:t>Mr</a:t>
            </a:r>
            <a:r>
              <a:rPr lang="en-US" sz="2800" b="1" u="sng" strike="noStrike" dirty="0">
                <a:solidFill>
                  <a:srgbClr val="000000"/>
                </a:solidFill>
                <a:effectLst/>
                <a:uFillTx/>
                <a:latin typeface="Arial"/>
                <a:ea typeface="Arial"/>
              </a:rPr>
              <a:t> Jones pass an ordinary resolution?</a:t>
            </a:r>
            <a:endParaRPr lang="en-US" sz="2800" b="0" u="none" strike="noStrike" dirty="0">
              <a:solidFill>
                <a:srgbClr val="000000"/>
              </a:solidFill>
              <a:effectLst/>
              <a:uFillTx/>
              <a:latin typeface="Aptos"/>
            </a:endParaRPr>
          </a:p>
          <a:p>
            <a:pPr marL="343080" indent="-343080">
              <a:lnSpc>
                <a:spcPct val="90000"/>
              </a:lnSpc>
              <a:spcBef>
                <a:spcPts val="700"/>
              </a:spcBef>
              <a:buClr>
                <a:srgbClr val="000000"/>
              </a:buClr>
              <a:buFont typeface="Arial"/>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2800" b="1" u="none" strike="noStrike" dirty="0">
                <a:solidFill>
                  <a:srgbClr val="000000"/>
                </a:solidFill>
                <a:effectLst/>
                <a:uFillTx/>
                <a:latin typeface="Arial"/>
                <a:ea typeface="Arial"/>
              </a:rPr>
              <a:t>What is the counting on a show of hands?</a:t>
            </a:r>
            <a:endParaRPr lang="en-US" sz="2800" b="0" u="none" strike="noStrike" dirty="0">
              <a:solidFill>
                <a:srgbClr val="000000"/>
              </a:solidFill>
              <a:effectLst/>
              <a:uFillTx/>
              <a:latin typeface="Aptos"/>
            </a:endParaRPr>
          </a:p>
          <a:p>
            <a:pPr marL="343080" indent="-343080">
              <a:lnSpc>
                <a:spcPct val="90000"/>
              </a:lnSpc>
              <a:spcBef>
                <a:spcPts val="700"/>
              </a:spcBef>
              <a:buClr>
                <a:srgbClr val="000000"/>
              </a:buClr>
              <a:buFont typeface="Arial"/>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2800" b="1" u="none" strike="noStrike" dirty="0">
                <a:solidFill>
                  <a:srgbClr val="000000"/>
                </a:solidFill>
                <a:effectLst/>
                <a:uFillTx/>
                <a:latin typeface="Arial"/>
                <a:ea typeface="Arial"/>
              </a:rPr>
              <a:t>What is the counting on a poll?</a:t>
            </a:r>
            <a:endParaRPr lang="en-US" sz="2800" b="0" u="none" strike="noStrike" dirty="0">
              <a:solidFill>
                <a:srgbClr val="000000"/>
              </a:solidFill>
              <a:effectLst/>
              <a:uFillTx/>
              <a:latin typeface="Aptos"/>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8" name="PlaceHolder 1"/>
          <p:cNvSpPr>
            <a:spLocks noGrp="1"/>
          </p:cNvSpPr>
          <p:nvPr>
            <p:ph type="title"/>
          </p:nvPr>
        </p:nvSpPr>
        <p:spPr>
          <a:xfrm>
            <a:off x="428760" y="215640"/>
            <a:ext cx="8286480" cy="1284120"/>
          </a:xfrm>
          <a:prstGeom prst="rect">
            <a:avLst/>
          </a:prstGeom>
          <a:noFill/>
          <a:ln w="0">
            <a:noFill/>
          </a:ln>
        </p:spPr>
        <p:txBody>
          <a:bodyPr lIns="91440" tIns="45720" rIns="91440" bIns="4572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4000" b="0" u="sng" strike="noStrike">
                <a:solidFill>
                  <a:srgbClr val="000000"/>
                </a:solidFill>
                <a:effectLst/>
                <a:uFillTx/>
                <a:latin typeface="Aptos Display"/>
              </a:rPr>
              <a:t>Example 2: Smith &amp; Jones Ltd</a:t>
            </a:r>
            <a:r>
              <a:rPr lang="en-US" sz="4000" b="0" u="none" strike="noStrike">
                <a:solidFill>
                  <a:srgbClr val="000000"/>
                </a:solidFill>
                <a:effectLst/>
                <a:uFillTx/>
                <a:latin typeface="Aptos Display"/>
              </a:rPr>
              <a:t>   Casting Vote</a:t>
            </a:r>
          </a:p>
        </p:txBody>
      </p:sp>
      <p:sp>
        <p:nvSpPr>
          <p:cNvPr id="149" name="TextBox 148"/>
          <p:cNvSpPr txBox="1"/>
          <p:nvPr/>
        </p:nvSpPr>
        <p:spPr>
          <a:xfrm>
            <a:off x="457200" y="1600200"/>
            <a:ext cx="8229600" cy="46080"/>
          </a:xfrm>
          <a:prstGeom prst="rect">
            <a:avLst/>
          </a:prstGeom>
          <a:noFill/>
          <a:ln w="0">
            <a:noFill/>
          </a:ln>
        </p:spPr>
        <p:txBody>
          <a:bodyPr tIns="360" bIns="360" anchor="t">
            <a:normAutofit fontScale="25000" lnSpcReduction="20000"/>
          </a:bodyPr>
          <a:lstStyle/>
          <a:p>
            <a:pPr marL="228600" indent="-228600">
              <a:lnSpc>
                <a:spcPct val="7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800" b="0" u="none" strike="noStrike">
              <a:solidFill>
                <a:srgbClr val="000000"/>
              </a:solidFill>
              <a:effectLst/>
              <a:uFillTx/>
              <a:latin typeface="Aptos"/>
            </a:endParaRPr>
          </a:p>
        </p:txBody>
      </p:sp>
      <p:sp>
        <p:nvSpPr>
          <p:cNvPr id="150" name="Slide Number Placeholder 15"/>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0ED9D823-9DE6-435A-8839-D23DFDDEE80F}" type="slidenum">
              <a:rPr lang="en-GB" sz="1200" b="0" u="none" strike="noStrike">
                <a:solidFill>
                  <a:srgbClr val="000000"/>
                </a:solidFill>
                <a:effectLst/>
                <a:uFillTx/>
                <a:latin typeface="Calibri"/>
              </a:rPr>
              <a:t>43</a:t>
            </a:fld>
            <a:endParaRPr lang="en-US" sz="1200" b="0" u="none" strike="noStrike">
              <a:solidFill>
                <a:srgbClr val="000000"/>
              </a:solidFill>
              <a:effectLst/>
              <a:uFillTx/>
              <a:latin typeface="Aptos"/>
            </a:endParaRPr>
          </a:p>
        </p:txBody>
      </p:sp>
      <p:graphicFrame>
        <p:nvGraphicFramePr>
          <p:cNvPr id="151" name="Object 6"/>
          <p:cNvGraphicFramePr/>
          <p:nvPr/>
        </p:nvGraphicFramePr>
        <p:xfrm>
          <a:off x="2143080" y="2286000"/>
          <a:ext cx="4365720" cy="2341440"/>
        </p:xfrm>
        <a:graphic>
          <a:graphicData uri="http://schemas.openxmlformats.org/presentationml/2006/ole">
            <mc:AlternateContent xmlns:mc="http://schemas.openxmlformats.org/markup-compatibility/2006">
              <mc:Choice xmlns:v="urn:schemas-microsoft-com:vml" Requires="v">
                <p:oleObj r:id="rId3" imgW="0" imgH="0" progId="">
                  <p:embed/>
                </p:oleObj>
              </mc:Choice>
              <mc:Fallback>
                <p:oleObj r:id="rId3" imgW="0" imgH="0" progId="">
                  <p:embed/>
                  <p:pic>
                    <p:nvPicPr>
                      <p:cNvPr id="151" name="Object 6"/>
                      <p:cNvPicPr/>
                      <p:nvPr/>
                    </p:nvPicPr>
                    <p:blipFill>
                      <a:blip r:embed="rId4"/>
                      <a:stretch/>
                    </p:blipFill>
                    <p:spPr>
                      <a:xfrm>
                        <a:off x="2143080" y="2286000"/>
                        <a:ext cx="4365720" cy="2341440"/>
                      </a:xfrm>
                      <a:prstGeom prst="rect">
                        <a:avLst/>
                      </a:prstGeom>
                      <a:noFill/>
                      <a:ln w="0">
                        <a:noFill/>
                      </a:ln>
                    </p:spPr>
                  </p:pic>
                </p:oleObj>
              </mc:Fallback>
            </mc:AlternateContent>
          </a:graphicData>
        </a:graphic>
      </p:graphicFrame>
      <p:sp>
        <p:nvSpPr>
          <p:cNvPr id="153" name="Rectangle 10"/>
          <p:cNvSpPr/>
          <p:nvPr/>
        </p:nvSpPr>
        <p:spPr>
          <a:xfrm>
            <a:off x="357120" y="3143160"/>
            <a:ext cx="1741680" cy="825480"/>
          </a:xfrm>
          <a:prstGeom prst="rect">
            <a:avLst/>
          </a:prstGeom>
          <a:noFill/>
          <a:ln w="12600">
            <a:solidFill>
              <a:srgbClr val="000000"/>
            </a:solidFill>
            <a:miter/>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54" name="Rectangle 11"/>
          <p:cNvSpPr/>
          <p:nvPr/>
        </p:nvSpPr>
        <p:spPr>
          <a:xfrm>
            <a:off x="357120" y="3214800"/>
            <a:ext cx="1733760" cy="637560"/>
          </a:xfrm>
          <a:prstGeom prst="rect">
            <a:avLst/>
          </a:prstGeom>
          <a:noFill/>
          <a:ln w="0">
            <a:noFill/>
          </a:ln>
        </p:spPr>
        <p:style>
          <a:lnRef idx="0">
            <a:scrgbClr r="0" g="0" b="0"/>
          </a:lnRef>
          <a:fillRef idx="0">
            <a:scrgbClr r="0" g="0" b="0"/>
          </a:fillRef>
          <a:effectRef idx="0">
            <a:scrgbClr r="0" g="0" b="0"/>
          </a:effectRef>
          <a:fontRef idx="minor"/>
        </p:style>
        <p:txBody>
          <a:bodyPr lIns="90360" tIns="44280" rIns="90360" bIns="44280" anchor="t">
            <a:sp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MS SMITH</a:t>
            </a:r>
            <a:endParaRPr lang="en-US" sz="1800" b="0" u="none" strike="noStrike">
              <a:solidFill>
                <a:srgbClr val="000000"/>
              </a:solidFill>
              <a:effectLst/>
              <a:uFillTx/>
              <a:latin typeface="Aptos"/>
            </a:endParaRPr>
          </a:p>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25 SHARES</a:t>
            </a:r>
            <a:endParaRPr lang="en-US" sz="1800" b="0" u="none" strike="noStrike">
              <a:solidFill>
                <a:srgbClr val="000000"/>
              </a:solidFill>
              <a:effectLst/>
              <a:uFillTx/>
              <a:latin typeface="Aptos"/>
            </a:endParaRPr>
          </a:p>
        </p:txBody>
      </p:sp>
      <p:sp>
        <p:nvSpPr>
          <p:cNvPr id="155" name="Arc 8"/>
          <p:cNvSpPr/>
          <p:nvPr/>
        </p:nvSpPr>
        <p:spPr>
          <a:xfrm rot="10620000">
            <a:off x="1295280" y="2608200"/>
            <a:ext cx="1425600" cy="432000"/>
          </a:xfrm>
          <a:custGeom>
            <a:avLst/>
            <a:gdLst>
              <a:gd name="textAreaLeft" fmla="*/ 0 w 1425600"/>
              <a:gd name="textAreaRight" fmla="*/ 1425960 w 1425600"/>
              <a:gd name="textAreaTop" fmla="*/ 0 h 432000"/>
              <a:gd name="textAreaBottom" fmla="*/ 432360 h 432000"/>
              <a:gd name="GluePoint1X" fmla="*/ 2147483646 w 21600"/>
              <a:gd name="GluePoint1Y" fmla="*/ 0 h 21600"/>
              <a:gd name="GluePoint2X" fmla="*/ 0 w 21600"/>
              <a:gd name="GluePoint2Y" fmla="*/ 2147483646 h 21600"/>
              <a:gd name="GluePoint3X" fmla="*/ 0 w 21600"/>
              <a:gd name="GluePoint3Y" fmla="*/ 0 h 21600"/>
            </a:gdLst>
            <a:ahLst/>
            <a:cxnLst>
              <a:cxn ang="0">
                <a:pos x="GluePoint1X" y="GluePoint1Y"/>
              </a:cxn>
              <a:cxn ang="0">
                <a:pos x="GluePoint2X" y="GluePoint2Y"/>
              </a:cxn>
              <a:cxn ang="0">
                <a:pos x="GluePoint3X" y="GluePoint3Y"/>
              </a:cxn>
            </a:cxnLst>
            <a:rect l="textAreaLeft" t="textAreaTop" r="textAreaRight" b="textAreaBottom"/>
            <a:pathLst>
              <a:path w="21600" h="21600" fill="none">
                <a:moveTo>
                  <a:pt x="21600" y="0"/>
                </a:moveTo>
                <a:cubicBezTo>
                  <a:pt x="21600" y="11929"/>
                  <a:pt x="11929" y="21599"/>
                  <a:pt x="0" y="21600"/>
                </a:cubicBezTo>
              </a:path>
              <a:path w="21600" h="21600" stroke="0">
                <a:moveTo>
                  <a:pt x="21600" y="0"/>
                </a:moveTo>
                <a:cubicBezTo>
                  <a:pt x="21600" y="11929"/>
                  <a:pt x="11929" y="21599"/>
                  <a:pt x="0" y="21600"/>
                </a:cubicBezTo>
                <a:lnTo>
                  <a:pt x="0" y="0"/>
                </a:lnTo>
                <a:lnTo>
                  <a:pt x="21600" y="0"/>
                </a:lnTo>
                <a:close/>
              </a:path>
            </a:pathLst>
          </a:custGeom>
          <a:noFill/>
          <a:ln w="50760" cap="rnd">
            <a:solidFill>
              <a:srgbClr val="000000"/>
            </a:solidFill>
            <a:round/>
            <a:tailEnd type="triangle" w="med" len="med"/>
          </a:ln>
        </p:spPr>
        <p:style>
          <a:lnRef idx="0">
            <a:scrgbClr r="0" g="0" b="0"/>
          </a:lnRef>
          <a:fillRef idx="0">
            <a:scrgbClr r="0" g="0" b="0"/>
          </a:fillRef>
          <a:effectRef idx="0">
            <a:scrgbClr r="0" g="0" b="0"/>
          </a:effectRef>
          <a:fontRef idx="minor"/>
        </p:style>
        <p:txBody>
          <a:bodyPr wrap="none" lIns="90000" tIns="46800" rIns="90000" bIns="46800" anchor="ctr">
            <a:noAutofit/>
          </a:bodyPr>
          <a:lstStyle/>
          <a:p>
            <a:endParaRPr lang="en-US" sz="1800" b="0" u="none" strike="noStrike">
              <a:solidFill>
                <a:srgbClr val="000000"/>
              </a:solidFill>
              <a:effectLst/>
              <a:uFillTx/>
              <a:latin typeface="Aptos"/>
            </a:endParaRPr>
          </a:p>
        </p:txBody>
      </p:sp>
      <p:sp>
        <p:nvSpPr>
          <p:cNvPr id="156" name="Rectangle 12"/>
          <p:cNvSpPr/>
          <p:nvPr/>
        </p:nvSpPr>
        <p:spPr>
          <a:xfrm>
            <a:off x="7093080" y="1987560"/>
            <a:ext cx="1663560" cy="825480"/>
          </a:xfrm>
          <a:prstGeom prst="rect">
            <a:avLst/>
          </a:prstGeom>
          <a:noFill/>
          <a:ln w="12600">
            <a:solidFill>
              <a:srgbClr val="000000"/>
            </a:solidFill>
            <a:miter/>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57" name="Rectangle 13"/>
          <p:cNvSpPr/>
          <p:nvPr/>
        </p:nvSpPr>
        <p:spPr>
          <a:xfrm>
            <a:off x="7095960" y="2044800"/>
            <a:ext cx="1927440" cy="637560"/>
          </a:xfrm>
          <a:prstGeom prst="rect">
            <a:avLst/>
          </a:prstGeom>
          <a:noFill/>
          <a:ln w="0">
            <a:noFill/>
          </a:ln>
        </p:spPr>
        <p:style>
          <a:lnRef idx="0">
            <a:scrgbClr r="0" g="0" b="0"/>
          </a:lnRef>
          <a:fillRef idx="0">
            <a:scrgbClr r="0" g="0" b="0"/>
          </a:fillRef>
          <a:effectRef idx="0">
            <a:scrgbClr r="0" g="0" b="0"/>
          </a:effectRef>
          <a:fontRef idx="minor"/>
        </p:style>
        <p:txBody>
          <a:bodyPr lIns="90360" tIns="44280" rIns="90360" bIns="44280" anchor="t">
            <a:sp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MR JONES</a:t>
            </a:r>
            <a:endParaRPr lang="en-US" sz="1800" b="0" u="none" strike="noStrike">
              <a:solidFill>
                <a:srgbClr val="000000"/>
              </a:solidFill>
              <a:effectLst/>
              <a:uFillTx/>
              <a:latin typeface="Aptos"/>
            </a:endParaRPr>
          </a:p>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50 SHARES</a:t>
            </a:r>
            <a:endParaRPr lang="en-US" sz="1800" b="0" u="none" strike="noStrike">
              <a:solidFill>
                <a:srgbClr val="000000"/>
              </a:solidFill>
              <a:effectLst/>
              <a:uFillTx/>
              <a:latin typeface="Aptos"/>
            </a:endParaRPr>
          </a:p>
        </p:txBody>
      </p:sp>
      <p:sp>
        <p:nvSpPr>
          <p:cNvPr id="158" name="Arc 7"/>
          <p:cNvSpPr/>
          <p:nvPr/>
        </p:nvSpPr>
        <p:spPr>
          <a:xfrm rot="10740000">
            <a:off x="4721400" y="1991880"/>
            <a:ext cx="2341440" cy="349200"/>
          </a:xfrm>
          <a:custGeom>
            <a:avLst/>
            <a:gdLst>
              <a:gd name="textAreaLeft" fmla="*/ 0 w 2341440"/>
              <a:gd name="textAreaRight" fmla="*/ 2341800 w 2341440"/>
              <a:gd name="textAreaTop" fmla="*/ 0 h 349200"/>
              <a:gd name="textAreaBottom" fmla="*/ 349560 h 349200"/>
              <a:gd name="GluePoint1X" fmla="*/ 2147483646 w 21600"/>
              <a:gd name="GluePoint1Y" fmla="*/ 0 h 21600"/>
              <a:gd name="GluePoint2X" fmla="*/ 0 w 21600"/>
              <a:gd name="GluePoint2Y" fmla="*/ 2147483646 h 21600"/>
              <a:gd name="GluePoint3X" fmla="*/ 0 w 21600"/>
              <a:gd name="GluePoint3Y" fmla="*/ 0 h 21600"/>
            </a:gdLst>
            <a:ahLst/>
            <a:cxnLst>
              <a:cxn ang="0">
                <a:pos x="GluePoint1X" y="GluePoint1Y"/>
              </a:cxn>
              <a:cxn ang="0">
                <a:pos x="GluePoint2X" y="GluePoint2Y"/>
              </a:cxn>
              <a:cxn ang="0">
                <a:pos x="GluePoint3X" y="GluePoint3Y"/>
              </a:cxn>
            </a:cxnLst>
            <a:rect l="textAreaLeft" t="textAreaTop" r="textAreaRight" b="textAreaBottom"/>
            <a:pathLst>
              <a:path w="21600" h="21600" fill="none">
                <a:moveTo>
                  <a:pt x="21600" y="0"/>
                </a:moveTo>
                <a:cubicBezTo>
                  <a:pt x="21600" y="11929"/>
                  <a:pt x="11929" y="21599"/>
                  <a:pt x="0" y="21600"/>
                </a:cubicBezTo>
              </a:path>
              <a:path w="21600" h="21600" stroke="0">
                <a:moveTo>
                  <a:pt x="21600" y="0"/>
                </a:moveTo>
                <a:cubicBezTo>
                  <a:pt x="21600" y="11929"/>
                  <a:pt x="11929" y="21599"/>
                  <a:pt x="0" y="21600"/>
                </a:cubicBezTo>
                <a:lnTo>
                  <a:pt x="0" y="0"/>
                </a:lnTo>
                <a:lnTo>
                  <a:pt x="21600" y="0"/>
                </a:lnTo>
                <a:close/>
              </a:path>
            </a:pathLst>
          </a:custGeom>
          <a:noFill/>
          <a:ln w="50760" cap="rnd">
            <a:solidFill>
              <a:srgbClr val="000000"/>
            </a:solidFill>
            <a:round/>
            <a:headEnd type="triangle" w="med" len="med"/>
          </a:ln>
        </p:spPr>
        <p:style>
          <a:lnRef idx="0">
            <a:scrgbClr r="0" g="0" b="0"/>
          </a:lnRef>
          <a:fillRef idx="0">
            <a:scrgbClr r="0" g="0" b="0"/>
          </a:fillRef>
          <a:effectRef idx="0">
            <a:scrgbClr r="0" g="0" b="0"/>
          </a:effectRef>
          <a:fontRef idx="minor"/>
        </p:style>
        <p:txBody>
          <a:bodyPr wrap="none" lIns="90000" tIns="46800" rIns="90000" bIns="46800" anchor="ctr">
            <a:noAutofit/>
          </a:bodyPr>
          <a:lstStyle/>
          <a:p>
            <a:endParaRPr lang="en-US" sz="1800" b="0" u="none" strike="noStrike">
              <a:solidFill>
                <a:srgbClr val="000000"/>
              </a:solidFill>
              <a:effectLst/>
              <a:uFillTx/>
              <a:latin typeface="Aptos"/>
            </a:endParaRPr>
          </a:p>
        </p:txBody>
      </p:sp>
      <p:sp>
        <p:nvSpPr>
          <p:cNvPr id="159" name="Rectangle 14"/>
          <p:cNvSpPr/>
          <p:nvPr/>
        </p:nvSpPr>
        <p:spPr>
          <a:xfrm>
            <a:off x="7000920" y="3571920"/>
            <a:ext cx="1893960" cy="825480"/>
          </a:xfrm>
          <a:prstGeom prst="rect">
            <a:avLst/>
          </a:prstGeom>
          <a:noFill/>
          <a:ln w="12600">
            <a:solidFill>
              <a:srgbClr val="000000"/>
            </a:solidFill>
            <a:miter/>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60" name="Rectangle 15"/>
          <p:cNvSpPr/>
          <p:nvPr/>
        </p:nvSpPr>
        <p:spPr>
          <a:xfrm>
            <a:off x="7172280" y="3643200"/>
            <a:ext cx="2021040" cy="637560"/>
          </a:xfrm>
          <a:prstGeom prst="rect">
            <a:avLst/>
          </a:prstGeom>
          <a:noFill/>
          <a:ln w="0">
            <a:noFill/>
          </a:ln>
        </p:spPr>
        <p:style>
          <a:lnRef idx="0">
            <a:scrgbClr r="0" g="0" b="0"/>
          </a:lnRef>
          <a:fillRef idx="0">
            <a:scrgbClr r="0" g="0" b="0"/>
          </a:fillRef>
          <a:effectRef idx="0">
            <a:scrgbClr r="0" g="0" b="0"/>
          </a:effectRef>
          <a:fontRef idx="minor"/>
        </p:style>
        <p:txBody>
          <a:bodyPr lIns="90360" tIns="44280" rIns="90360" bIns="44280" anchor="t">
            <a:sp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MR MORRIS</a:t>
            </a:r>
            <a:endParaRPr lang="en-US" sz="1800" b="0" u="none" strike="noStrike">
              <a:solidFill>
                <a:srgbClr val="000000"/>
              </a:solidFill>
              <a:effectLst/>
              <a:uFillTx/>
              <a:latin typeface="Aptos"/>
            </a:endParaRPr>
          </a:p>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25 SHARES</a:t>
            </a:r>
            <a:endParaRPr lang="en-US" sz="1800" b="0" u="none" strike="noStrike">
              <a:solidFill>
                <a:srgbClr val="000000"/>
              </a:solidFill>
              <a:effectLst/>
              <a:uFillTx/>
              <a:latin typeface="Aptos"/>
            </a:endParaRPr>
          </a:p>
        </p:txBody>
      </p:sp>
      <p:sp>
        <p:nvSpPr>
          <p:cNvPr id="161" name="Arc 9"/>
          <p:cNvSpPr/>
          <p:nvPr/>
        </p:nvSpPr>
        <p:spPr>
          <a:xfrm>
            <a:off x="6143760" y="2714760"/>
            <a:ext cx="1247760" cy="965160"/>
          </a:xfrm>
          <a:custGeom>
            <a:avLst/>
            <a:gdLst>
              <a:gd name="textAreaLeft" fmla="*/ 0 w 1247760"/>
              <a:gd name="textAreaRight" fmla="*/ 1247760 w 1247760"/>
              <a:gd name="textAreaTop" fmla="*/ 0 h 965160"/>
              <a:gd name="textAreaBottom" fmla="*/ 965520 h 965160"/>
              <a:gd name="GluePoint1X" fmla="*/ 0 w 21211"/>
              <a:gd name="GluePoint1Y" fmla="*/ 0 h 21600"/>
              <a:gd name="GluePoint2X" fmla="*/ 2147483646 w 21211"/>
              <a:gd name="GluePoint2Y" fmla="*/ 2147483646 h 21600"/>
              <a:gd name="GluePoint3X" fmla="*/ 0 w 21211"/>
              <a:gd name="GluePoint3Y" fmla="*/ 2147483646 h 21600"/>
            </a:gdLst>
            <a:ahLst/>
            <a:cxnLst>
              <a:cxn ang="0">
                <a:pos x="GluePoint1X" y="GluePoint1Y"/>
              </a:cxn>
              <a:cxn ang="0">
                <a:pos x="GluePoint2X" y="GluePoint2Y"/>
              </a:cxn>
              <a:cxn ang="0">
                <a:pos x="GluePoint3X" y="GluePoint3Y"/>
              </a:cxn>
            </a:cxnLst>
            <a:rect l="textAreaLeft" t="textAreaTop" r="textAreaRight" b="textAreaBottom"/>
            <a:pathLst>
              <a:path w="21211" h="21600" fill="none">
                <a:moveTo>
                  <a:pt x="-1" y="0"/>
                </a:moveTo>
                <a:cubicBezTo>
                  <a:pt x="10355" y="0"/>
                  <a:pt x="19253" y="7348"/>
                  <a:pt x="21210" y="17517"/>
                </a:cubicBezTo>
              </a:path>
              <a:path w="21211" h="21600" stroke="0">
                <a:moveTo>
                  <a:pt x="-1" y="0"/>
                </a:moveTo>
                <a:cubicBezTo>
                  <a:pt x="10355" y="0"/>
                  <a:pt x="19253" y="7348"/>
                  <a:pt x="21210" y="17517"/>
                </a:cubicBezTo>
                <a:lnTo>
                  <a:pt x="0" y="21600"/>
                </a:lnTo>
                <a:lnTo>
                  <a:pt x="-1" y="0"/>
                </a:lnTo>
                <a:close/>
              </a:path>
            </a:pathLst>
          </a:custGeom>
          <a:noFill/>
          <a:ln w="50760" cap="rnd">
            <a:solidFill>
              <a:srgbClr val="000000"/>
            </a:solidFill>
            <a:round/>
            <a:headEnd type="triangle" w="med" len="med"/>
          </a:ln>
        </p:spPr>
        <p:style>
          <a:lnRef idx="0">
            <a:scrgbClr r="0" g="0" b="0"/>
          </a:lnRef>
          <a:fillRef idx="0">
            <a:scrgbClr r="0" g="0" b="0"/>
          </a:fillRef>
          <a:effectRef idx="0">
            <a:scrgbClr r="0" g="0" b="0"/>
          </a:effectRef>
          <a:fontRef idx="minor"/>
        </p:style>
        <p:txBody>
          <a:bodyPr wrap="none" lIns="90000" tIns="46800" rIns="90000" bIns="46800" anchor="ctr">
            <a:noAutofit/>
          </a:bodyPr>
          <a:lstStyle/>
          <a:p>
            <a:endParaRPr lang="en-US" sz="1800" b="0" u="none" strike="noStrike">
              <a:solidFill>
                <a:srgbClr val="000000"/>
              </a:solidFill>
              <a:effectLst/>
              <a:uFillTx/>
              <a:latin typeface="Aptos"/>
            </a:endParaRPr>
          </a:p>
        </p:txBody>
      </p:sp>
      <p:sp>
        <p:nvSpPr>
          <p:cNvPr id="162" name="Rectangle 5"/>
          <p:cNvSpPr/>
          <p:nvPr/>
        </p:nvSpPr>
        <p:spPr>
          <a:xfrm>
            <a:off x="428760" y="4857840"/>
            <a:ext cx="8429400" cy="1163520"/>
          </a:xfrm>
          <a:prstGeom prst="rect">
            <a:avLst/>
          </a:prstGeom>
          <a:noFill/>
          <a:ln w="12600">
            <a:solidFill>
              <a:srgbClr val="000000"/>
            </a:solidFill>
            <a:miter/>
          </a:ln>
        </p:spPr>
        <p:style>
          <a:lnRef idx="0">
            <a:scrgbClr r="0" g="0" b="0"/>
          </a:lnRef>
          <a:fillRef idx="0">
            <a:scrgbClr r="0" g="0" b="0"/>
          </a:fillRef>
          <a:effectRef idx="0">
            <a:scrgbClr r="0" g="0" b="0"/>
          </a:effectRef>
          <a:fontRef idx="minor"/>
        </p:style>
        <p:txBody>
          <a:bodyPr lIns="90360" tIns="44280" rIns="90360" bIns="44280" anchor="t">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2400" b="1" u="sng" strike="noStrike" dirty="0">
                <a:solidFill>
                  <a:srgbClr val="000000"/>
                </a:solidFill>
                <a:effectLst/>
                <a:uFillTx/>
                <a:latin typeface="Arial"/>
              </a:rPr>
              <a:t>Can </a:t>
            </a:r>
            <a:r>
              <a:rPr lang="en-US" sz="2400" b="1" u="sng" strike="noStrike" dirty="0" err="1">
                <a:solidFill>
                  <a:srgbClr val="000000"/>
                </a:solidFill>
                <a:effectLst/>
                <a:uFillTx/>
                <a:latin typeface="Arial"/>
              </a:rPr>
              <a:t>Mr</a:t>
            </a:r>
            <a:r>
              <a:rPr lang="en-US" sz="2400" b="1" u="sng" strike="noStrike" dirty="0">
                <a:solidFill>
                  <a:srgbClr val="000000"/>
                </a:solidFill>
                <a:effectLst/>
                <a:uFillTx/>
                <a:latin typeface="Arial"/>
              </a:rPr>
              <a:t> Jones pass an ordinary resolution?</a:t>
            </a:r>
            <a:endParaRPr lang="en-US" sz="2400" b="0" u="none" strike="noStrike" dirty="0">
              <a:solidFill>
                <a:srgbClr val="000000"/>
              </a:solidFill>
              <a:effectLst/>
              <a:uFillTx/>
              <a:latin typeface="Aptos"/>
            </a:endParaRPr>
          </a:p>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2400" b="1" u="none" strike="noStrike" dirty="0">
                <a:solidFill>
                  <a:srgbClr val="000000"/>
                </a:solidFill>
                <a:effectLst/>
                <a:uFillTx/>
                <a:latin typeface="Arial"/>
              </a:rPr>
              <a:t>What is the position if </a:t>
            </a:r>
            <a:r>
              <a:rPr lang="en-US" sz="2400" b="1" u="none" strike="noStrike" dirty="0" err="1">
                <a:solidFill>
                  <a:srgbClr val="000000"/>
                </a:solidFill>
                <a:effectLst/>
                <a:uFillTx/>
                <a:latin typeface="Arial"/>
              </a:rPr>
              <a:t>Mr</a:t>
            </a:r>
            <a:r>
              <a:rPr lang="en-US" sz="2400" b="1" u="none" strike="noStrike" dirty="0">
                <a:solidFill>
                  <a:srgbClr val="000000"/>
                </a:solidFill>
                <a:effectLst/>
                <a:uFillTx/>
                <a:latin typeface="Arial"/>
              </a:rPr>
              <a:t> Jones is chairman and has been given a casting vote?</a:t>
            </a:r>
            <a:endParaRPr lang="en-US" sz="2400" b="0" u="none" strike="noStrike" dirty="0">
              <a:solidFill>
                <a:srgbClr val="000000"/>
              </a:solidFill>
              <a:effectLst/>
              <a:uFillTx/>
              <a:latin typeface="Aptos"/>
            </a:endParaRPr>
          </a:p>
          <a:p>
            <a:pPr>
              <a:lnSpc>
                <a:spcPct val="90000"/>
              </a:lnSpc>
              <a:spcBef>
                <a:spcPts val="601"/>
              </a:spcBef>
              <a:buClr>
                <a:srgbClr val="000000"/>
              </a:buClr>
              <a:buFont typeface="Arial"/>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2400" b="0" u="none" strike="noStrike" dirty="0">
              <a:solidFill>
                <a:srgbClr val="000000"/>
              </a:solidFill>
              <a:effectLst/>
              <a:uFillTx/>
              <a:latin typeface="Aptos"/>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 name="PlaceHolder 1"/>
          <p:cNvSpPr>
            <a:spLocks noGrp="1"/>
          </p:cNvSpPr>
          <p:nvPr>
            <p:ph type="title"/>
          </p:nvPr>
        </p:nvSpPr>
        <p:spPr>
          <a:xfrm>
            <a:off x="428760" y="215640"/>
            <a:ext cx="8286480" cy="1284120"/>
          </a:xfrm>
          <a:prstGeom prst="rect">
            <a:avLst/>
          </a:prstGeom>
          <a:noFill/>
          <a:ln w="0">
            <a:noFill/>
          </a:ln>
        </p:spPr>
        <p:txBody>
          <a:bodyPr lIns="91440" tIns="45720" rIns="91440" bIns="4572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4000" b="0" u="sng" strike="noStrike">
                <a:solidFill>
                  <a:srgbClr val="000000"/>
                </a:solidFill>
                <a:effectLst/>
                <a:uFillTx/>
                <a:latin typeface="Aptos Display"/>
              </a:rPr>
              <a:t>Example 3: Smith &amp; Jones Ltd</a:t>
            </a:r>
            <a:r>
              <a:rPr lang="en-US" sz="4000" b="0" u="none" strike="noStrike">
                <a:solidFill>
                  <a:srgbClr val="000000"/>
                </a:solidFill>
                <a:effectLst/>
                <a:uFillTx/>
                <a:latin typeface="Aptos Display"/>
              </a:rPr>
              <a:t>   Quorum</a:t>
            </a:r>
          </a:p>
        </p:txBody>
      </p:sp>
      <p:sp>
        <p:nvSpPr>
          <p:cNvPr id="164" name="TextBox 163"/>
          <p:cNvSpPr txBox="1"/>
          <p:nvPr/>
        </p:nvSpPr>
        <p:spPr>
          <a:xfrm>
            <a:off x="457200" y="1600200"/>
            <a:ext cx="8229600" cy="46080"/>
          </a:xfrm>
          <a:prstGeom prst="rect">
            <a:avLst/>
          </a:prstGeom>
          <a:noFill/>
          <a:ln w="0">
            <a:noFill/>
          </a:ln>
        </p:spPr>
        <p:txBody>
          <a:bodyPr tIns="360" bIns="360" anchor="t">
            <a:normAutofit fontScale="25000" lnSpcReduction="20000"/>
          </a:bodyPr>
          <a:lstStyle/>
          <a:p>
            <a:pPr marL="228600" indent="-228600">
              <a:lnSpc>
                <a:spcPct val="70000"/>
              </a:lnSpc>
              <a:spcBef>
                <a:spcPts val="1001"/>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800" b="0" u="none" strike="noStrike">
              <a:solidFill>
                <a:srgbClr val="000000"/>
              </a:solidFill>
              <a:effectLst/>
              <a:uFillTx/>
              <a:latin typeface="Aptos"/>
            </a:endParaRPr>
          </a:p>
        </p:txBody>
      </p:sp>
      <p:sp>
        <p:nvSpPr>
          <p:cNvPr id="165" name="Slide Number Placeholder 15"/>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FD4F8E5E-3692-439B-A2E3-82B18C9214BB}" type="slidenum">
              <a:rPr lang="en-GB" sz="1200" b="0" u="none" strike="noStrike">
                <a:solidFill>
                  <a:srgbClr val="000000"/>
                </a:solidFill>
                <a:effectLst/>
                <a:uFillTx/>
                <a:latin typeface="Calibri"/>
              </a:rPr>
              <a:t>44</a:t>
            </a:fld>
            <a:endParaRPr lang="en-US" sz="1200" b="0" u="none" strike="noStrike">
              <a:solidFill>
                <a:srgbClr val="000000"/>
              </a:solidFill>
              <a:effectLst/>
              <a:uFillTx/>
              <a:latin typeface="Aptos"/>
            </a:endParaRPr>
          </a:p>
        </p:txBody>
      </p:sp>
      <p:graphicFrame>
        <p:nvGraphicFramePr>
          <p:cNvPr id="166" name="Object 6"/>
          <p:cNvGraphicFramePr/>
          <p:nvPr/>
        </p:nvGraphicFramePr>
        <p:xfrm>
          <a:off x="2143080" y="2286000"/>
          <a:ext cx="4365720" cy="2341440"/>
        </p:xfrm>
        <a:graphic>
          <a:graphicData uri="http://schemas.openxmlformats.org/presentationml/2006/ole">
            <mc:AlternateContent xmlns:mc="http://schemas.openxmlformats.org/markup-compatibility/2006">
              <mc:Choice xmlns:v="urn:schemas-microsoft-com:vml" Requires="v">
                <p:oleObj r:id="rId3" imgW="0" imgH="0" progId="">
                  <p:embed/>
                </p:oleObj>
              </mc:Choice>
              <mc:Fallback>
                <p:oleObj r:id="rId3" imgW="0" imgH="0" progId="">
                  <p:embed/>
                  <p:pic>
                    <p:nvPicPr>
                      <p:cNvPr id="166" name="Object 6"/>
                      <p:cNvPicPr/>
                      <p:nvPr/>
                    </p:nvPicPr>
                    <p:blipFill>
                      <a:blip r:embed="rId4"/>
                      <a:stretch/>
                    </p:blipFill>
                    <p:spPr>
                      <a:xfrm>
                        <a:off x="2143080" y="2286000"/>
                        <a:ext cx="4365720" cy="2341440"/>
                      </a:xfrm>
                      <a:prstGeom prst="rect">
                        <a:avLst/>
                      </a:prstGeom>
                      <a:noFill/>
                      <a:ln w="0">
                        <a:noFill/>
                      </a:ln>
                    </p:spPr>
                  </p:pic>
                </p:oleObj>
              </mc:Fallback>
            </mc:AlternateContent>
          </a:graphicData>
        </a:graphic>
      </p:graphicFrame>
      <p:sp>
        <p:nvSpPr>
          <p:cNvPr id="168" name="Rectangle 10"/>
          <p:cNvSpPr/>
          <p:nvPr/>
        </p:nvSpPr>
        <p:spPr>
          <a:xfrm>
            <a:off x="357120" y="3143160"/>
            <a:ext cx="1741680" cy="825480"/>
          </a:xfrm>
          <a:prstGeom prst="rect">
            <a:avLst/>
          </a:prstGeom>
          <a:noFill/>
          <a:ln w="12600">
            <a:solidFill>
              <a:srgbClr val="000000"/>
            </a:solidFill>
            <a:miter/>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69" name="Rectangle 11"/>
          <p:cNvSpPr/>
          <p:nvPr/>
        </p:nvSpPr>
        <p:spPr>
          <a:xfrm>
            <a:off x="357120" y="3214800"/>
            <a:ext cx="1733760" cy="637560"/>
          </a:xfrm>
          <a:prstGeom prst="rect">
            <a:avLst/>
          </a:prstGeom>
          <a:noFill/>
          <a:ln w="0">
            <a:noFill/>
          </a:ln>
        </p:spPr>
        <p:style>
          <a:lnRef idx="0">
            <a:scrgbClr r="0" g="0" b="0"/>
          </a:lnRef>
          <a:fillRef idx="0">
            <a:scrgbClr r="0" g="0" b="0"/>
          </a:fillRef>
          <a:effectRef idx="0">
            <a:scrgbClr r="0" g="0" b="0"/>
          </a:effectRef>
          <a:fontRef idx="minor"/>
        </p:style>
        <p:txBody>
          <a:bodyPr lIns="90360" tIns="44280" rIns="90360" bIns="44280" anchor="t">
            <a:sp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MS SMITH</a:t>
            </a:r>
            <a:endParaRPr lang="en-US" sz="1800" b="0" u="none" strike="noStrike">
              <a:solidFill>
                <a:srgbClr val="000000"/>
              </a:solidFill>
              <a:effectLst/>
              <a:uFillTx/>
              <a:latin typeface="Aptos"/>
            </a:endParaRPr>
          </a:p>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25 SHARES</a:t>
            </a:r>
            <a:endParaRPr lang="en-US" sz="1800" b="0" u="none" strike="noStrike">
              <a:solidFill>
                <a:srgbClr val="000000"/>
              </a:solidFill>
              <a:effectLst/>
              <a:uFillTx/>
              <a:latin typeface="Aptos"/>
            </a:endParaRPr>
          </a:p>
        </p:txBody>
      </p:sp>
      <p:sp>
        <p:nvSpPr>
          <p:cNvPr id="170" name="Arc 8"/>
          <p:cNvSpPr/>
          <p:nvPr/>
        </p:nvSpPr>
        <p:spPr>
          <a:xfrm rot="10620000">
            <a:off x="1295280" y="2608200"/>
            <a:ext cx="1425600" cy="432000"/>
          </a:xfrm>
          <a:custGeom>
            <a:avLst/>
            <a:gdLst>
              <a:gd name="textAreaLeft" fmla="*/ 0 w 1425600"/>
              <a:gd name="textAreaRight" fmla="*/ 1425960 w 1425600"/>
              <a:gd name="textAreaTop" fmla="*/ 0 h 432000"/>
              <a:gd name="textAreaBottom" fmla="*/ 432360 h 432000"/>
              <a:gd name="GluePoint1X" fmla="*/ 2147483646 w 21600"/>
              <a:gd name="GluePoint1Y" fmla="*/ 0 h 21600"/>
              <a:gd name="GluePoint2X" fmla="*/ 0 w 21600"/>
              <a:gd name="GluePoint2Y" fmla="*/ 2147483646 h 21600"/>
              <a:gd name="GluePoint3X" fmla="*/ 0 w 21600"/>
              <a:gd name="GluePoint3Y" fmla="*/ 0 h 21600"/>
            </a:gdLst>
            <a:ahLst/>
            <a:cxnLst>
              <a:cxn ang="0">
                <a:pos x="GluePoint1X" y="GluePoint1Y"/>
              </a:cxn>
              <a:cxn ang="0">
                <a:pos x="GluePoint2X" y="GluePoint2Y"/>
              </a:cxn>
              <a:cxn ang="0">
                <a:pos x="GluePoint3X" y="GluePoint3Y"/>
              </a:cxn>
            </a:cxnLst>
            <a:rect l="textAreaLeft" t="textAreaTop" r="textAreaRight" b="textAreaBottom"/>
            <a:pathLst>
              <a:path w="21600" h="21600" fill="none">
                <a:moveTo>
                  <a:pt x="21600" y="0"/>
                </a:moveTo>
                <a:cubicBezTo>
                  <a:pt x="21600" y="11929"/>
                  <a:pt x="11929" y="21599"/>
                  <a:pt x="0" y="21600"/>
                </a:cubicBezTo>
              </a:path>
              <a:path w="21600" h="21600" stroke="0">
                <a:moveTo>
                  <a:pt x="21600" y="0"/>
                </a:moveTo>
                <a:cubicBezTo>
                  <a:pt x="21600" y="11929"/>
                  <a:pt x="11929" y="21599"/>
                  <a:pt x="0" y="21600"/>
                </a:cubicBezTo>
                <a:lnTo>
                  <a:pt x="0" y="0"/>
                </a:lnTo>
                <a:lnTo>
                  <a:pt x="21600" y="0"/>
                </a:lnTo>
                <a:close/>
              </a:path>
            </a:pathLst>
          </a:custGeom>
          <a:noFill/>
          <a:ln w="50760" cap="rnd">
            <a:solidFill>
              <a:srgbClr val="000000"/>
            </a:solidFill>
            <a:round/>
            <a:tailEnd type="triangle" w="med" len="med"/>
          </a:ln>
        </p:spPr>
        <p:style>
          <a:lnRef idx="0">
            <a:scrgbClr r="0" g="0" b="0"/>
          </a:lnRef>
          <a:fillRef idx="0">
            <a:scrgbClr r="0" g="0" b="0"/>
          </a:fillRef>
          <a:effectRef idx="0">
            <a:scrgbClr r="0" g="0" b="0"/>
          </a:effectRef>
          <a:fontRef idx="minor"/>
        </p:style>
        <p:txBody>
          <a:bodyPr wrap="none" lIns="90000" tIns="46800" rIns="90000" bIns="46800" anchor="ctr">
            <a:noAutofit/>
          </a:bodyPr>
          <a:lstStyle/>
          <a:p>
            <a:endParaRPr lang="en-US" sz="1800" b="0" u="none" strike="noStrike">
              <a:solidFill>
                <a:srgbClr val="000000"/>
              </a:solidFill>
              <a:effectLst/>
              <a:uFillTx/>
              <a:latin typeface="Aptos"/>
            </a:endParaRPr>
          </a:p>
        </p:txBody>
      </p:sp>
      <p:sp>
        <p:nvSpPr>
          <p:cNvPr id="171" name="Rectangle 12"/>
          <p:cNvSpPr/>
          <p:nvPr/>
        </p:nvSpPr>
        <p:spPr>
          <a:xfrm>
            <a:off x="7093080" y="1987560"/>
            <a:ext cx="1663560" cy="825480"/>
          </a:xfrm>
          <a:prstGeom prst="rect">
            <a:avLst/>
          </a:prstGeom>
          <a:noFill/>
          <a:ln w="12600">
            <a:solidFill>
              <a:srgbClr val="000000"/>
            </a:solidFill>
            <a:miter/>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72" name="Rectangle 13"/>
          <p:cNvSpPr/>
          <p:nvPr/>
        </p:nvSpPr>
        <p:spPr>
          <a:xfrm>
            <a:off x="7095960" y="2044800"/>
            <a:ext cx="1927440" cy="637560"/>
          </a:xfrm>
          <a:prstGeom prst="rect">
            <a:avLst/>
          </a:prstGeom>
          <a:noFill/>
          <a:ln w="0">
            <a:noFill/>
          </a:ln>
        </p:spPr>
        <p:style>
          <a:lnRef idx="0">
            <a:scrgbClr r="0" g="0" b="0"/>
          </a:lnRef>
          <a:fillRef idx="0">
            <a:scrgbClr r="0" g="0" b="0"/>
          </a:fillRef>
          <a:effectRef idx="0">
            <a:scrgbClr r="0" g="0" b="0"/>
          </a:effectRef>
          <a:fontRef idx="minor"/>
        </p:style>
        <p:txBody>
          <a:bodyPr lIns="90360" tIns="44280" rIns="90360" bIns="44280" anchor="t">
            <a:sp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MR JONES</a:t>
            </a:r>
            <a:endParaRPr lang="en-US" sz="1800" b="0" u="none" strike="noStrike">
              <a:solidFill>
                <a:srgbClr val="000000"/>
              </a:solidFill>
              <a:effectLst/>
              <a:uFillTx/>
              <a:latin typeface="Aptos"/>
            </a:endParaRPr>
          </a:p>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50 SHARES</a:t>
            </a:r>
            <a:endParaRPr lang="en-US" sz="1800" b="0" u="none" strike="noStrike">
              <a:solidFill>
                <a:srgbClr val="000000"/>
              </a:solidFill>
              <a:effectLst/>
              <a:uFillTx/>
              <a:latin typeface="Aptos"/>
            </a:endParaRPr>
          </a:p>
        </p:txBody>
      </p:sp>
      <p:sp>
        <p:nvSpPr>
          <p:cNvPr id="173" name="Arc 7"/>
          <p:cNvSpPr/>
          <p:nvPr/>
        </p:nvSpPr>
        <p:spPr>
          <a:xfrm rot="10740000">
            <a:off x="4721400" y="1991880"/>
            <a:ext cx="2341440" cy="349200"/>
          </a:xfrm>
          <a:custGeom>
            <a:avLst/>
            <a:gdLst>
              <a:gd name="textAreaLeft" fmla="*/ 0 w 2341440"/>
              <a:gd name="textAreaRight" fmla="*/ 2341800 w 2341440"/>
              <a:gd name="textAreaTop" fmla="*/ 0 h 349200"/>
              <a:gd name="textAreaBottom" fmla="*/ 349560 h 349200"/>
              <a:gd name="GluePoint1X" fmla="*/ 2147483646 w 21600"/>
              <a:gd name="GluePoint1Y" fmla="*/ 0 h 21600"/>
              <a:gd name="GluePoint2X" fmla="*/ 0 w 21600"/>
              <a:gd name="GluePoint2Y" fmla="*/ 2147483646 h 21600"/>
              <a:gd name="GluePoint3X" fmla="*/ 0 w 21600"/>
              <a:gd name="GluePoint3Y" fmla="*/ 0 h 21600"/>
            </a:gdLst>
            <a:ahLst/>
            <a:cxnLst>
              <a:cxn ang="0">
                <a:pos x="GluePoint1X" y="GluePoint1Y"/>
              </a:cxn>
              <a:cxn ang="0">
                <a:pos x="GluePoint2X" y="GluePoint2Y"/>
              </a:cxn>
              <a:cxn ang="0">
                <a:pos x="GluePoint3X" y="GluePoint3Y"/>
              </a:cxn>
            </a:cxnLst>
            <a:rect l="textAreaLeft" t="textAreaTop" r="textAreaRight" b="textAreaBottom"/>
            <a:pathLst>
              <a:path w="21600" h="21600" fill="none">
                <a:moveTo>
                  <a:pt x="21600" y="0"/>
                </a:moveTo>
                <a:cubicBezTo>
                  <a:pt x="21600" y="11929"/>
                  <a:pt x="11929" y="21599"/>
                  <a:pt x="0" y="21600"/>
                </a:cubicBezTo>
              </a:path>
              <a:path w="21600" h="21600" stroke="0">
                <a:moveTo>
                  <a:pt x="21600" y="0"/>
                </a:moveTo>
                <a:cubicBezTo>
                  <a:pt x="21600" y="11929"/>
                  <a:pt x="11929" y="21599"/>
                  <a:pt x="0" y="21600"/>
                </a:cubicBezTo>
                <a:lnTo>
                  <a:pt x="0" y="0"/>
                </a:lnTo>
                <a:lnTo>
                  <a:pt x="21600" y="0"/>
                </a:lnTo>
                <a:close/>
              </a:path>
            </a:pathLst>
          </a:custGeom>
          <a:noFill/>
          <a:ln w="50760" cap="rnd">
            <a:solidFill>
              <a:srgbClr val="000000"/>
            </a:solidFill>
            <a:round/>
            <a:headEnd type="triangle" w="med" len="med"/>
          </a:ln>
        </p:spPr>
        <p:style>
          <a:lnRef idx="0">
            <a:scrgbClr r="0" g="0" b="0"/>
          </a:lnRef>
          <a:fillRef idx="0">
            <a:scrgbClr r="0" g="0" b="0"/>
          </a:fillRef>
          <a:effectRef idx="0">
            <a:scrgbClr r="0" g="0" b="0"/>
          </a:effectRef>
          <a:fontRef idx="minor"/>
        </p:style>
        <p:txBody>
          <a:bodyPr wrap="none" lIns="90000" tIns="46800" rIns="90000" bIns="46800" anchor="ctr">
            <a:noAutofit/>
          </a:bodyPr>
          <a:lstStyle/>
          <a:p>
            <a:endParaRPr lang="en-US" sz="1800" b="0" u="none" strike="noStrike">
              <a:solidFill>
                <a:srgbClr val="000000"/>
              </a:solidFill>
              <a:effectLst/>
              <a:uFillTx/>
              <a:latin typeface="Aptos"/>
            </a:endParaRPr>
          </a:p>
        </p:txBody>
      </p:sp>
      <p:sp>
        <p:nvSpPr>
          <p:cNvPr id="174" name="Rectangle 14"/>
          <p:cNvSpPr/>
          <p:nvPr/>
        </p:nvSpPr>
        <p:spPr>
          <a:xfrm>
            <a:off x="7000920" y="3571920"/>
            <a:ext cx="1893960" cy="825480"/>
          </a:xfrm>
          <a:prstGeom prst="rect">
            <a:avLst/>
          </a:prstGeom>
          <a:noFill/>
          <a:ln w="12600">
            <a:solidFill>
              <a:srgbClr val="000000"/>
            </a:solidFill>
            <a:miter/>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75" name="Rectangle 15"/>
          <p:cNvSpPr/>
          <p:nvPr/>
        </p:nvSpPr>
        <p:spPr>
          <a:xfrm>
            <a:off x="7172280" y="3643200"/>
            <a:ext cx="2021040" cy="637560"/>
          </a:xfrm>
          <a:prstGeom prst="rect">
            <a:avLst/>
          </a:prstGeom>
          <a:noFill/>
          <a:ln w="0">
            <a:noFill/>
          </a:ln>
        </p:spPr>
        <p:style>
          <a:lnRef idx="0">
            <a:scrgbClr r="0" g="0" b="0"/>
          </a:lnRef>
          <a:fillRef idx="0">
            <a:scrgbClr r="0" g="0" b="0"/>
          </a:fillRef>
          <a:effectRef idx="0">
            <a:scrgbClr r="0" g="0" b="0"/>
          </a:effectRef>
          <a:fontRef idx="minor"/>
        </p:style>
        <p:txBody>
          <a:bodyPr lIns="90360" tIns="44280" rIns="90360" bIns="44280" anchor="t">
            <a:sp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MR MORRIS</a:t>
            </a:r>
            <a:endParaRPr lang="en-US" sz="1800" b="0" u="none" strike="noStrike">
              <a:solidFill>
                <a:srgbClr val="000000"/>
              </a:solidFill>
              <a:effectLst/>
              <a:uFillTx/>
              <a:latin typeface="Aptos"/>
            </a:endParaRPr>
          </a:p>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25 SHARES</a:t>
            </a:r>
            <a:endParaRPr lang="en-US" sz="1800" b="0" u="none" strike="noStrike">
              <a:solidFill>
                <a:srgbClr val="000000"/>
              </a:solidFill>
              <a:effectLst/>
              <a:uFillTx/>
              <a:latin typeface="Aptos"/>
            </a:endParaRPr>
          </a:p>
        </p:txBody>
      </p:sp>
      <p:sp>
        <p:nvSpPr>
          <p:cNvPr id="176" name="Arc 9"/>
          <p:cNvSpPr/>
          <p:nvPr/>
        </p:nvSpPr>
        <p:spPr>
          <a:xfrm>
            <a:off x="6143760" y="2714760"/>
            <a:ext cx="1247760" cy="965160"/>
          </a:xfrm>
          <a:custGeom>
            <a:avLst/>
            <a:gdLst>
              <a:gd name="textAreaLeft" fmla="*/ 0 w 1247760"/>
              <a:gd name="textAreaRight" fmla="*/ 1247760 w 1247760"/>
              <a:gd name="textAreaTop" fmla="*/ 0 h 965160"/>
              <a:gd name="textAreaBottom" fmla="*/ 965520 h 965160"/>
              <a:gd name="GluePoint1X" fmla="*/ 0 w 21211"/>
              <a:gd name="GluePoint1Y" fmla="*/ 0 h 21600"/>
              <a:gd name="GluePoint2X" fmla="*/ 2147483646 w 21211"/>
              <a:gd name="GluePoint2Y" fmla="*/ 2147483646 h 21600"/>
              <a:gd name="GluePoint3X" fmla="*/ 0 w 21211"/>
              <a:gd name="GluePoint3Y" fmla="*/ 2147483646 h 21600"/>
            </a:gdLst>
            <a:ahLst/>
            <a:cxnLst>
              <a:cxn ang="0">
                <a:pos x="GluePoint1X" y="GluePoint1Y"/>
              </a:cxn>
              <a:cxn ang="0">
                <a:pos x="GluePoint2X" y="GluePoint2Y"/>
              </a:cxn>
              <a:cxn ang="0">
                <a:pos x="GluePoint3X" y="GluePoint3Y"/>
              </a:cxn>
            </a:cxnLst>
            <a:rect l="textAreaLeft" t="textAreaTop" r="textAreaRight" b="textAreaBottom"/>
            <a:pathLst>
              <a:path w="21211" h="21600" fill="none">
                <a:moveTo>
                  <a:pt x="-1" y="0"/>
                </a:moveTo>
                <a:cubicBezTo>
                  <a:pt x="10355" y="0"/>
                  <a:pt x="19253" y="7348"/>
                  <a:pt x="21210" y="17517"/>
                </a:cubicBezTo>
              </a:path>
              <a:path w="21211" h="21600" stroke="0">
                <a:moveTo>
                  <a:pt x="-1" y="0"/>
                </a:moveTo>
                <a:cubicBezTo>
                  <a:pt x="10355" y="0"/>
                  <a:pt x="19253" y="7348"/>
                  <a:pt x="21210" y="17517"/>
                </a:cubicBezTo>
                <a:lnTo>
                  <a:pt x="0" y="21600"/>
                </a:lnTo>
                <a:lnTo>
                  <a:pt x="-1" y="0"/>
                </a:lnTo>
                <a:close/>
              </a:path>
            </a:pathLst>
          </a:custGeom>
          <a:noFill/>
          <a:ln w="50760" cap="rnd">
            <a:solidFill>
              <a:srgbClr val="000000"/>
            </a:solidFill>
            <a:round/>
            <a:headEnd type="triangle" w="med" len="med"/>
          </a:ln>
        </p:spPr>
        <p:style>
          <a:lnRef idx="0">
            <a:scrgbClr r="0" g="0" b="0"/>
          </a:lnRef>
          <a:fillRef idx="0">
            <a:scrgbClr r="0" g="0" b="0"/>
          </a:fillRef>
          <a:effectRef idx="0">
            <a:scrgbClr r="0" g="0" b="0"/>
          </a:effectRef>
          <a:fontRef idx="minor"/>
        </p:style>
        <p:txBody>
          <a:bodyPr wrap="none" lIns="90000" tIns="46800" rIns="90000" bIns="46800" anchor="ctr">
            <a:noAutofit/>
          </a:bodyPr>
          <a:lstStyle/>
          <a:p>
            <a:endParaRPr lang="en-US" sz="1800" b="0" u="none" strike="noStrike">
              <a:solidFill>
                <a:srgbClr val="000000"/>
              </a:solidFill>
              <a:effectLst/>
              <a:uFillTx/>
              <a:latin typeface="Aptos"/>
            </a:endParaRPr>
          </a:p>
        </p:txBody>
      </p:sp>
      <p:sp>
        <p:nvSpPr>
          <p:cNvPr id="177" name="Rectangle 5"/>
          <p:cNvSpPr/>
          <p:nvPr/>
        </p:nvSpPr>
        <p:spPr>
          <a:xfrm>
            <a:off x="428760" y="4857840"/>
            <a:ext cx="8429400" cy="1163520"/>
          </a:xfrm>
          <a:prstGeom prst="rect">
            <a:avLst/>
          </a:prstGeom>
          <a:noFill/>
          <a:ln w="12600">
            <a:solidFill>
              <a:srgbClr val="000000"/>
            </a:solidFill>
            <a:miter/>
          </a:ln>
        </p:spPr>
        <p:style>
          <a:lnRef idx="0">
            <a:scrgbClr r="0" g="0" b="0"/>
          </a:lnRef>
          <a:fillRef idx="0">
            <a:scrgbClr r="0" g="0" b="0"/>
          </a:fillRef>
          <a:effectRef idx="0">
            <a:scrgbClr r="0" g="0" b="0"/>
          </a:effectRef>
          <a:fontRef idx="minor"/>
        </p:style>
        <p:txBody>
          <a:bodyPr lIns="90360" tIns="44280" rIns="90360" bIns="44280" anchor="t">
            <a:normAutofit/>
          </a:bodyPr>
          <a:lstStyle/>
          <a:p>
            <a:pPr marL="343080" indent="-343080">
              <a:lnSpc>
                <a:spcPct val="90000"/>
              </a:lnSpc>
              <a:spcBef>
                <a:spcPts val="700"/>
              </a:spcBef>
              <a:buClr>
                <a:srgbClr val="000000"/>
              </a:buClr>
              <a:buFont typeface="Arial"/>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78" name="PPTShape_0"/>
          <p:cNvSpPr/>
          <p:nvPr/>
        </p:nvSpPr>
        <p:spPr>
          <a:xfrm>
            <a:off x="428760" y="4857840"/>
            <a:ext cx="8429400" cy="91692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t">
            <a:spAutoFit/>
          </a:bodyPr>
          <a:lstStyle/>
          <a:p>
            <a:pPr>
              <a:lnSpc>
                <a:spcPct val="9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2000" b="1" u="sng" strike="noStrike" dirty="0">
                <a:solidFill>
                  <a:srgbClr val="000000"/>
                </a:solidFill>
                <a:effectLst/>
                <a:uFillTx/>
                <a:latin typeface="Arial"/>
              </a:rPr>
              <a:t>Can </a:t>
            </a:r>
            <a:r>
              <a:rPr lang="en-US" sz="2000" b="1" u="sng" strike="noStrike" dirty="0" err="1">
                <a:solidFill>
                  <a:srgbClr val="000000"/>
                </a:solidFill>
                <a:effectLst/>
                <a:uFillTx/>
                <a:latin typeface="Arial"/>
              </a:rPr>
              <a:t>Mr</a:t>
            </a:r>
            <a:r>
              <a:rPr lang="en-US" sz="2000" b="1" u="sng" strike="noStrike" dirty="0">
                <a:solidFill>
                  <a:srgbClr val="000000"/>
                </a:solidFill>
                <a:effectLst/>
                <a:uFillTx/>
                <a:latin typeface="Arial"/>
              </a:rPr>
              <a:t> Jones pass an ordinary resolution?</a:t>
            </a:r>
            <a:endParaRPr lang="en-US" sz="2000" b="0" u="none" strike="noStrike" dirty="0">
              <a:solidFill>
                <a:srgbClr val="000000"/>
              </a:solidFill>
              <a:effectLst/>
              <a:uFillTx/>
              <a:latin typeface="Aptos"/>
            </a:endParaRPr>
          </a:p>
          <a:p>
            <a:pPr>
              <a:lnSpc>
                <a:spcPct val="9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2000" b="1" u="none" strike="noStrike" dirty="0">
                <a:solidFill>
                  <a:srgbClr val="000000"/>
                </a:solidFill>
                <a:effectLst/>
                <a:uFillTx/>
                <a:latin typeface="Arial"/>
              </a:rPr>
              <a:t>What is the position if </a:t>
            </a:r>
            <a:r>
              <a:rPr lang="en-US" sz="2000" b="1" u="none" strike="noStrike" dirty="0" err="1">
                <a:solidFill>
                  <a:srgbClr val="000000"/>
                </a:solidFill>
                <a:effectLst/>
                <a:uFillTx/>
                <a:latin typeface="Arial"/>
              </a:rPr>
              <a:t>Ms</a:t>
            </a:r>
            <a:r>
              <a:rPr lang="en-US" sz="2000" b="1" u="none" strike="noStrike" dirty="0">
                <a:solidFill>
                  <a:srgbClr val="000000"/>
                </a:solidFill>
                <a:effectLst/>
                <a:uFillTx/>
                <a:latin typeface="Arial"/>
              </a:rPr>
              <a:t> Smith does not turn up?</a:t>
            </a:r>
            <a:endParaRPr lang="en-US" sz="2000" b="0" u="none" strike="noStrike" dirty="0">
              <a:solidFill>
                <a:srgbClr val="000000"/>
              </a:solidFill>
              <a:effectLst/>
              <a:uFillTx/>
              <a:latin typeface="Aptos"/>
            </a:endParaRPr>
          </a:p>
          <a:p>
            <a:pPr>
              <a:lnSpc>
                <a:spcPct val="9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2000" b="1" u="none" strike="noStrike" dirty="0">
                <a:solidFill>
                  <a:srgbClr val="000000"/>
                </a:solidFill>
                <a:effectLst/>
                <a:uFillTx/>
                <a:latin typeface="Arial"/>
              </a:rPr>
              <a:t>What is the position if neither </a:t>
            </a:r>
            <a:r>
              <a:rPr lang="en-US" sz="2000" b="1" u="none" strike="noStrike" dirty="0" err="1">
                <a:solidFill>
                  <a:srgbClr val="000000"/>
                </a:solidFill>
                <a:effectLst/>
                <a:uFillTx/>
                <a:latin typeface="Arial"/>
              </a:rPr>
              <a:t>Ms</a:t>
            </a:r>
            <a:r>
              <a:rPr lang="en-US" sz="2000" b="1" u="none" strike="noStrike" dirty="0">
                <a:solidFill>
                  <a:srgbClr val="000000"/>
                </a:solidFill>
                <a:effectLst/>
                <a:uFillTx/>
                <a:latin typeface="Arial"/>
              </a:rPr>
              <a:t> Smith nor </a:t>
            </a:r>
            <a:r>
              <a:rPr lang="en-US" sz="2000" b="1" u="none" strike="noStrike" dirty="0" err="1">
                <a:solidFill>
                  <a:srgbClr val="000000"/>
                </a:solidFill>
                <a:effectLst/>
                <a:uFillTx/>
                <a:latin typeface="Arial"/>
              </a:rPr>
              <a:t>Mr</a:t>
            </a:r>
            <a:r>
              <a:rPr lang="en-US" sz="2000" b="1" u="none" strike="noStrike" dirty="0">
                <a:solidFill>
                  <a:srgbClr val="000000"/>
                </a:solidFill>
                <a:effectLst/>
                <a:uFillTx/>
                <a:latin typeface="Arial"/>
              </a:rPr>
              <a:t> Morris turn up?</a:t>
            </a:r>
            <a:endParaRPr lang="en-US" sz="2000" b="0" u="none" strike="noStrike" dirty="0">
              <a:solidFill>
                <a:srgbClr val="000000"/>
              </a:solidFill>
              <a:effectLst/>
              <a:uFillTx/>
              <a:latin typeface="Aptos"/>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9" name="Rectangle 2"/>
          <p:cNvSpPr/>
          <p:nvPr/>
        </p:nvSpPr>
        <p:spPr>
          <a:xfrm>
            <a:off x="703440" y="6248520"/>
            <a:ext cx="18986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80" name="Rectangle 3"/>
          <p:cNvSpPr/>
          <p:nvPr/>
        </p:nvSpPr>
        <p:spPr>
          <a:xfrm>
            <a:off x="3165480" y="6248520"/>
            <a:ext cx="28130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81" name="PlaceHolder 1"/>
          <p:cNvSpPr>
            <a:spLocks noGrp="1"/>
          </p:cNvSpPr>
          <p:nvPr>
            <p:ph type="title"/>
          </p:nvPr>
        </p:nvSpPr>
        <p:spPr>
          <a:xfrm>
            <a:off x="428760" y="213840"/>
            <a:ext cx="8286480" cy="1143000"/>
          </a:xfrm>
          <a:prstGeom prst="rect">
            <a:avLst/>
          </a:prstGeom>
          <a:noFill/>
          <a:ln w="0">
            <a:noFill/>
          </a:ln>
        </p:spPr>
        <p:txBody>
          <a:bodyPr lIns="90360" tIns="44280" rIns="90360" bIns="4428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3600" b="0" u="none" strike="noStrike">
                <a:solidFill>
                  <a:srgbClr val="000000"/>
                </a:solidFill>
                <a:effectLst/>
                <a:uFillTx/>
                <a:latin typeface="Aptos Display"/>
              </a:rPr>
              <a:t>Passing Shareholder Resolutions: Procedure</a:t>
            </a:r>
          </a:p>
        </p:txBody>
      </p:sp>
      <p:sp>
        <p:nvSpPr>
          <p:cNvPr id="182" name="TextBox 181"/>
          <p:cNvSpPr txBox="1"/>
          <p:nvPr/>
        </p:nvSpPr>
        <p:spPr>
          <a:xfrm>
            <a:off x="650880" y="1699920"/>
            <a:ext cx="3797280" cy="4389480"/>
          </a:xfrm>
          <a:prstGeom prst="rect">
            <a:avLst/>
          </a:prstGeom>
          <a:noFill/>
          <a:ln w="12600">
            <a:solidFill>
              <a:srgbClr val="000000"/>
            </a:solidFill>
            <a:miter/>
          </a:ln>
        </p:spPr>
        <p:txBody>
          <a:bodyPr lIns="90360" tIns="44280" rIns="90360" bIns="44280" anchor="t">
            <a:normAutofit/>
          </a:bodyPr>
          <a:lstStyle/>
          <a:p>
            <a:pPr marL="228600" indent="-228600" algn="ctr">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sng" strike="noStrike">
                <a:solidFill>
                  <a:srgbClr val="000000"/>
                </a:solidFill>
                <a:effectLst/>
                <a:uFillTx/>
                <a:latin typeface="Arial"/>
                <a:ea typeface="Arial"/>
              </a:rPr>
              <a:t>BOARD MEETING</a:t>
            </a:r>
            <a:endParaRPr lang="en-US" sz="2800" b="0" u="none" strike="noStrike">
              <a:solidFill>
                <a:srgbClr val="000000"/>
              </a:solidFill>
              <a:effectLst/>
              <a:uFillTx/>
              <a:latin typeface="Aptos"/>
            </a:endParaRPr>
          </a:p>
          <a:p>
            <a:pPr marL="228600" indent="-228600" algn="ctr">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800" b="0" u="none" strike="noStrike">
              <a:solidFill>
                <a:srgbClr val="000000"/>
              </a:solidFill>
              <a:effectLst/>
              <a:uFillTx/>
              <a:latin typeface="Aptos"/>
            </a:endParaRPr>
          </a:p>
          <a:p>
            <a:pPr marL="228600" indent="-228600" algn="ctr">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none" strike="noStrike">
                <a:solidFill>
                  <a:srgbClr val="000000"/>
                </a:solidFill>
                <a:effectLst/>
                <a:uFillTx/>
                <a:latin typeface="Arial"/>
                <a:ea typeface="Arial"/>
              </a:rPr>
              <a:t>Resolve to </a:t>
            </a:r>
            <a:endParaRPr lang="en-US" sz="2800" b="0" u="none" strike="noStrike">
              <a:solidFill>
                <a:srgbClr val="000000"/>
              </a:solidFill>
              <a:effectLst/>
              <a:uFillTx/>
              <a:latin typeface="Aptos"/>
            </a:endParaRPr>
          </a:p>
          <a:p>
            <a:pPr marL="228600" indent="-228600" algn="ctr">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none" strike="noStrike">
                <a:solidFill>
                  <a:srgbClr val="000000"/>
                </a:solidFill>
                <a:effectLst/>
                <a:uFillTx/>
                <a:latin typeface="Arial"/>
                <a:ea typeface="Arial"/>
              </a:rPr>
              <a:t>convene GM</a:t>
            </a:r>
            <a:endParaRPr lang="en-US" sz="2800" b="0" u="none" strike="noStrike">
              <a:solidFill>
                <a:srgbClr val="000000"/>
              </a:solidFill>
              <a:effectLst/>
              <a:uFillTx/>
              <a:latin typeface="Aptos"/>
            </a:endParaRPr>
          </a:p>
          <a:p>
            <a:pPr marL="228600" indent="-228600" algn="ctr">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000" b="0" u="none" strike="noStrike">
              <a:solidFill>
                <a:srgbClr val="000000"/>
              </a:solidFill>
              <a:effectLst/>
              <a:uFillTx/>
              <a:latin typeface="Aptos"/>
            </a:endParaRPr>
          </a:p>
          <a:p>
            <a:pPr marL="228600" indent="-228600" algn="ctr">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800" b="0" u="none" strike="noStrike">
              <a:solidFill>
                <a:srgbClr val="000000"/>
              </a:solidFill>
              <a:effectLst/>
              <a:uFillTx/>
              <a:latin typeface="Aptos"/>
            </a:endParaRPr>
          </a:p>
          <a:p>
            <a:pPr marL="228600" indent="-228600" algn="ctr">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none" strike="noStrike">
                <a:solidFill>
                  <a:srgbClr val="000000"/>
                </a:solidFill>
                <a:effectLst/>
                <a:uFillTx/>
                <a:latin typeface="Arial"/>
                <a:ea typeface="Arial"/>
              </a:rPr>
              <a:t>Back for </a:t>
            </a:r>
            <a:endParaRPr lang="en-US" sz="2800" b="0" u="none" strike="noStrike">
              <a:solidFill>
                <a:srgbClr val="000000"/>
              </a:solidFill>
              <a:effectLst/>
              <a:uFillTx/>
              <a:latin typeface="Aptos"/>
            </a:endParaRPr>
          </a:p>
          <a:p>
            <a:pPr marL="228600" indent="-228600" algn="ctr">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none" strike="noStrike">
                <a:solidFill>
                  <a:srgbClr val="000000"/>
                </a:solidFill>
                <a:effectLst/>
                <a:uFillTx/>
                <a:latin typeface="Arial"/>
                <a:ea typeface="Arial"/>
              </a:rPr>
              <a:t>board resolution?</a:t>
            </a:r>
            <a:endParaRPr lang="en-US" sz="2800" b="0" u="none" strike="noStrike">
              <a:solidFill>
                <a:srgbClr val="000000"/>
              </a:solidFill>
              <a:effectLst/>
              <a:uFillTx/>
              <a:latin typeface="Aptos"/>
            </a:endParaRPr>
          </a:p>
        </p:txBody>
      </p:sp>
      <p:sp>
        <p:nvSpPr>
          <p:cNvPr id="183" name="TextBox 182"/>
          <p:cNvSpPr txBox="1"/>
          <p:nvPr/>
        </p:nvSpPr>
        <p:spPr>
          <a:xfrm>
            <a:off x="4505400" y="1699920"/>
            <a:ext cx="3951360" cy="4389480"/>
          </a:xfrm>
          <a:prstGeom prst="rect">
            <a:avLst/>
          </a:prstGeom>
          <a:noFill/>
          <a:ln w="12600">
            <a:solidFill>
              <a:srgbClr val="000000"/>
            </a:solidFill>
            <a:miter/>
          </a:ln>
        </p:spPr>
        <p:txBody>
          <a:bodyPr lIns="90360" tIns="44280" rIns="90360" bIns="44280" anchor="t">
            <a:normAutofit/>
          </a:bodyPr>
          <a:lstStyle/>
          <a:p>
            <a:pPr marL="228600" indent="-228600" algn="ctr">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sng" strike="noStrike">
                <a:solidFill>
                  <a:srgbClr val="000000"/>
                </a:solidFill>
                <a:effectLst/>
                <a:uFillTx/>
                <a:latin typeface="Arial"/>
                <a:ea typeface="Arial"/>
              </a:rPr>
              <a:t>GM</a:t>
            </a:r>
            <a:endParaRPr lang="en-US" sz="2800" b="0" u="none" strike="noStrike">
              <a:solidFill>
                <a:srgbClr val="000000"/>
              </a:solidFill>
              <a:effectLst/>
              <a:uFillTx/>
              <a:latin typeface="Aptos"/>
            </a:endParaRPr>
          </a:p>
          <a:p>
            <a:pPr marL="228600" indent="-228600" algn="ctr">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800" b="0" u="none" strike="noStrike">
              <a:solidFill>
                <a:srgbClr val="000000"/>
              </a:solidFill>
              <a:effectLst/>
              <a:uFillTx/>
              <a:latin typeface="Aptos"/>
            </a:endParaRPr>
          </a:p>
          <a:p>
            <a:pPr marL="228600" indent="-228600" algn="ctr">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800" b="0" u="none" strike="noStrike">
              <a:solidFill>
                <a:srgbClr val="000000"/>
              </a:solidFill>
              <a:effectLst/>
              <a:uFillTx/>
              <a:latin typeface="Aptos"/>
            </a:endParaRPr>
          </a:p>
          <a:p>
            <a:pPr marL="228600" indent="-228600" algn="ctr">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none" strike="noStrike">
                <a:solidFill>
                  <a:srgbClr val="000000"/>
                </a:solidFill>
                <a:effectLst/>
                <a:uFillTx/>
                <a:latin typeface="Arial"/>
                <a:ea typeface="Arial"/>
              </a:rPr>
              <a:t>Pass</a:t>
            </a:r>
            <a:endParaRPr lang="en-US" sz="2800" b="0" u="none" strike="noStrike">
              <a:solidFill>
                <a:srgbClr val="000000"/>
              </a:solidFill>
              <a:effectLst/>
              <a:uFillTx/>
              <a:latin typeface="Aptos"/>
            </a:endParaRPr>
          </a:p>
          <a:p>
            <a:pPr marL="228600" indent="-228600" algn="ctr">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none" strike="noStrike">
                <a:solidFill>
                  <a:srgbClr val="000000"/>
                </a:solidFill>
                <a:effectLst/>
                <a:uFillTx/>
                <a:latin typeface="Arial"/>
                <a:ea typeface="Arial"/>
              </a:rPr>
              <a:t>resolutions</a:t>
            </a:r>
            <a:endParaRPr lang="en-US" sz="2800" b="0" u="none" strike="noStrike">
              <a:solidFill>
                <a:srgbClr val="000000"/>
              </a:solidFill>
              <a:effectLst/>
              <a:uFillTx/>
              <a:latin typeface="Aptos"/>
            </a:endParaRPr>
          </a:p>
        </p:txBody>
      </p:sp>
      <p:sp>
        <p:nvSpPr>
          <p:cNvPr id="184" name="Slide Number Placeholder 16"/>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79424B2C-45E6-40B0-92BE-EE243B98BD7A}" type="slidenum">
              <a:rPr lang="en-GB" sz="1200" b="0" u="none" strike="noStrike">
                <a:solidFill>
                  <a:srgbClr val="000000"/>
                </a:solidFill>
                <a:effectLst/>
                <a:uFillTx/>
                <a:latin typeface="Calibri"/>
              </a:rPr>
              <a:t>45</a:t>
            </a:fld>
            <a:endParaRPr lang="en-US" sz="1200" b="0" u="none" strike="noStrike">
              <a:solidFill>
                <a:srgbClr val="000000"/>
              </a:solidFill>
              <a:effectLst/>
              <a:uFillTx/>
              <a:latin typeface="Aptos"/>
            </a:endParaRPr>
          </a:p>
        </p:txBody>
      </p:sp>
      <p:sp>
        <p:nvSpPr>
          <p:cNvPr id="185" name="Line 7"/>
          <p:cNvSpPr/>
          <p:nvPr/>
        </p:nvSpPr>
        <p:spPr>
          <a:xfrm>
            <a:off x="650880" y="2421000"/>
            <a:ext cx="7759800" cy="0"/>
          </a:xfrm>
          <a:prstGeom prst="line">
            <a:avLst/>
          </a:prstGeom>
          <a:ln w="12600">
            <a:solidFill>
              <a:srgbClr val="000000"/>
            </a:solidFill>
            <a:miter/>
          </a:ln>
        </p:spPr>
        <p:style>
          <a:lnRef idx="0">
            <a:scrgbClr r="0" g="0" b="0"/>
          </a:lnRef>
          <a:fillRef idx="0">
            <a:scrgbClr r="0" g="0" b="0"/>
          </a:fillRef>
          <a:effectRef idx="0">
            <a:scrgbClr r="0" g="0" b="0"/>
          </a:effectRef>
          <a:fontRef idx="minor"/>
        </p:style>
        <p:txBody>
          <a:bodyPr lIns="90000" tIns="-46800" rIns="90000" bIns="-46800" anchor="ctr">
            <a:noAutofit/>
          </a:bodyPr>
          <a:lstStyle/>
          <a:p>
            <a:endParaRPr lang="en-US" sz="1800" b="0" u="none" strike="noStrike">
              <a:solidFill>
                <a:srgbClr val="000000"/>
              </a:solidFill>
              <a:effectLst/>
              <a:uFillTx/>
              <a:latin typeface="Aptos"/>
            </a:endParaRPr>
          </a:p>
        </p:txBody>
      </p:sp>
      <p:sp>
        <p:nvSpPr>
          <p:cNvPr id="186" name="Oval 8"/>
          <p:cNvSpPr/>
          <p:nvPr/>
        </p:nvSpPr>
        <p:spPr>
          <a:xfrm>
            <a:off x="1182600" y="2708280"/>
            <a:ext cx="2960640" cy="1206360"/>
          </a:xfrm>
          <a:prstGeom prst="ellipse">
            <a:avLst/>
          </a:prstGeom>
          <a:noFill/>
          <a:ln w="12600">
            <a:solidFill>
              <a:srgbClr val="000000"/>
            </a:solidFill>
            <a:miter/>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87" name="Oval 9"/>
          <p:cNvSpPr/>
          <p:nvPr/>
        </p:nvSpPr>
        <p:spPr>
          <a:xfrm>
            <a:off x="5038560" y="3213000"/>
            <a:ext cx="2806920" cy="1282680"/>
          </a:xfrm>
          <a:prstGeom prst="ellipse">
            <a:avLst/>
          </a:prstGeom>
          <a:noFill/>
          <a:ln w="12600">
            <a:solidFill>
              <a:srgbClr val="000000"/>
            </a:solidFill>
            <a:miter/>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88" name="Oval 10"/>
          <p:cNvSpPr/>
          <p:nvPr/>
        </p:nvSpPr>
        <p:spPr>
          <a:xfrm>
            <a:off x="928800" y="4437000"/>
            <a:ext cx="3146400" cy="1368360"/>
          </a:xfrm>
          <a:prstGeom prst="ellipse">
            <a:avLst/>
          </a:prstGeom>
          <a:noFill/>
          <a:ln w="12600">
            <a:solidFill>
              <a:srgbClr val="000000"/>
            </a:solidFill>
            <a:miter/>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89" name="Line 11"/>
          <p:cNvSpPr/>
          <p:nvPr/>
        </p:nvSpPr>
        <p:spPr>
          <a:xfrm>
            <a:off x="4173480" y="3500280"/>
            <a:ext cx="790560" cy="254160"/>
          </a:xfrm>
          <a:prstGeom prst="line">
            <a:avLst/>
          </a:prstGeom>
          <a:ln w="50760">
            <a:solidFill>
              <a:srgbClr val="000000"/>
            </a:solidFill>
            <a:miter/>
            <a:tailEnd type="triangle" w="med" len="med"/>
          </a:ln>
        </p:spPr>
        <p:style>
          <a:lnRef idx="0">
            <a:scrgbClr r="0" g="0" b="0"/>
          </a:lnRef>
          <a:fillRef idx="0">
            <a:scrgbClr r="0" g="0" b="0"/>
          </a:fillRef>
          <a:effectRef idx="0">
            <a:scrgbClr r="0" g="0" b="0"/>
          </a:effectRef>
          <a:fontRef idx="minor"/>
        </p:style>
        <p:txBody>
          <a:bodyPr lIns="90000" tIns="46800" rIns="90000" bIns="46800" anchor="ctr">
            <a:noAutofit/>
          </a:bodyPr>
          <a:lstStyle/>
          <a:p>
            <a:endParaRPr lang="en-US" sz="1800" b="0" u="none" strike="noStrike">
              <a:solidFill>
                <a:srgbClr val="000000"/>
              </a:solidFill>
              <a:effectLst/>
              <a:uFillTx/>
              <a:latin typeface="Aptos"/>
            </a:endParaRPr>
          </a:p>
        </p:txBody>
      </p:sp>
      <p:sp>
        <p:nvSpPr>
          <p:cNvPr id="190" name="Line 12"/>
          <p:cNvSpPr/>
          <p:nvPr/>
        </p:nvSpPr>
        <p:spPr>
          <a:xfrm flipH="1">
            <a:off x="3973680" y="4221000"/>
            <a:ext cx="1263600" cy="503280"/>
          </a:xfrm>
          <a:prstGeom prst="line">
            <a:avLst/>
          </a:prstGeom>
          <a:ln w="50760">
            <a:solidFill>
              <a:srgbClr val="000000"/>
            </a:solidFill>
            <a:miter/>
            <a:tailEnd type="triangle" w="med" len="med"/>
          </a:ln>
        </p:spPr>
        <p:style>
          <a:lnRef idx="0">
            <a:scrgbClr r="0" g="0" b="0"/>
          </a:lnRef>
          <a:fillRef idx="0">
            <a:scrgbClr r="0" g="0" b="0"/>
          </a:fillRef>
          <a:effectRef idx="0">
            <a:scrgbClr r="0" g="0" b="0"/>
          </a:effectRef>
          <a:fontRef idx="minor"/>
        </p:style>
        <p:txBody>
          <a:bodyPr lIns="90000" tIns="46800" rIns="90000" bIns="46800" anchor="ctr">
            <a:noAutofit/>
          </a:bodyPr>
          <a:lstStyle/>
          <a:p>
            <a:endParaRPr lang="en-US" sz="1800" b="0" u="none" strike="noStrike">
              <a:solidFill>
                <a:srgbClr val="000000"/>
              </a:solidFill>
              <a:effectLst/>
              <a:uFillTx/>
              <a:latin typeface="Aptos"/>
            </a:endParaRPr>
          </a:p>
        </p:txBody>
      </p:sp>
      <p:sp>
        <p:nvSpPr>
          <p:cNvPr id="191" name="Rectangle 13"/>
          <p:cNvSpPr/>
          <p:nvPr/>
        </p:nvSpPr>
        <p:spPr>
          <a:xfrm>
            <a:off x="4105440" y="2492280"/>
            <a:ext cx="2046240" cy="520920"/>
          </a:xfrm>
          <a:prstGeom prst="rect">
            <a:avLst/>
          </a:prstGeom>
          <a:solidFill>
            <a:srgbClr val="196B24"/>
          </a:solidFill>
          <a:ln w="12600">
            <a:solidFill>
              <a:srgbClr val="000000"/>
            </a:solidFill>
            <a:miter/>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92" name="Rectangle 14"/>
          <p:cNvSpPr/>
          <p:nvPr/>
        </p:nvSpPr>
        <p:spPr>
          <a:xfrm>
            <a:off x="4179960" y="2565360"/>
            <a:ext cx="2047680" cy="393840"/>
          </a:xfrm>
          <a:prstGeom prst="rect">
            <a:avLst/>
          </a:prstGeom>
          <a:noFill/>
          <a:ln w="0">
            <a:noFill/>
          </a:ln>
        </p:spPr>
        <p:style>
          <a:lnRef idx="0">
            <a:scrgbClr r="0" g="0" b="0"/>
          </a:lnRef>
          <a:fillRef idx="0">
            <a:scrgbClr r="0" g="0" b="0"/>
          </a:fillRef>
          <a:effectRef idx="0">
            <a:scrgbClr r="0" g="0" b="0"/>
          </a:effectRef>
          <a:fontRef idx="minor"/>
        </p:style>
        <p:txBody>
          <a:bodyPr wrap="none" lIns="90360" tIns="44280" rIns="90360" bIns="44280" anchor="t">
            <a:sp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2000" b="1" u="none" strike="noStrike">
                <a:solidFill>
                  <a:srgbClr val="000000"/>
                </a:solidFill>
                <a:effectLst/>
                <a:uFillTx/>
                <a:latin typeface="Arial"/>
              </a:rPr>
              <a:t>NOTICE OF GM</a:t>
            </a:r>
            <a:endParaRPr lang="en-US" sz="2000" b="0" u="none" strike="noStrike">
              <a:solidFill>
                <a:srgbClr val="000000"/>
              </a:solidFill>
              <a:effectLst/>
              <a:uFillTx/>
              <a:latin typeface="Aptos"/>
            </a:endParaRPr>
          </a:p>
        </p:txBody>
      </p:sp>
      <p:sp>
        <p:nvSpPr>
          <p:cNvPr id="193" name="Rectangle 15"/>
          <p:cNvSpPr/>
          <p:nvPr/>
        </p:nvSpPr>
        <p:spPr>
          <a:xfrm>
            <a:off x="6367320" y="5300640"/>
            <a:ext cx="1739880" cy="444600"/>
          </a:xfrm>
          <a:prstGeom prst="rect">
            <a:avLst/>
          </a:prstGeom>
          <a:solidFill>
            <a:srgbClr val="196B24"/>
          </a:solidFill>
          <a:ln w="12600">
            <a:solidFill>
              <a:srgbClr val="000000"/>
            </a:solidFill>
            <a:miter/>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94" name="Rectangle 16"/>
          <p:cNvSpPr/>
          <p:nvPr/>
        </p:nvSpPr>
        <p:spPr>
          <a:xfrm>
            <a:off x="6566040" y="5300640"/>
            <a:ext cx="1407960" cy="363240"/>
          </a:xfrm>
          <a:prstGeom prst="rect">
            <a:avLst/>
          </a:prstGeom>
          <a:noFill/>
          <a:ln w="0">
            <a:noFill/>
          </a:ln>
        </p:spPr>
        <p:style>
          <a:lnRef idx="0">
            <a:scrgbClr r="0" g="0" b="0"/>
          </a:lnRef>
          <a:fillRef idx="0">
            <a:scrgbClr r="0" g="0" b="0"/>
          </a:fillRef>
          <a:effectRef idx="0">
            <a:scrgbClr r="0" g="0" b="0"/>
          </a:effectRef>
          <a:fontRef idx="minor"/>
        </p:style>
        <p:txBody>
          <a:bodyPr lIns="90360" tIns="44280" rIns="90360" bIns="44280" anchor="t">
            <a:sp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FILINGS</a:t>
            </a:r>
            <a:endParaRPr lang="en-US" sz="1800" b="0" u="none" strike="noStrike">
              <a:solidFill>
                <a:srgbClr val="000000"/>
              </a:solidFill>
              <a:effectLst/>
              <a:uFillTx/>
              <a:latin typeface="Aptos"/>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5" name="Rectangle 2"/>
          <p:cNvSpPr/>
          <p:nvPr/>
        </p:nvSpPr>
        <p:spPr>
          <a:xfrm>
            <a:off x="703440" y="6248520"/>
            <a:ext cx="18986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96" name="Rectangle 3"/>
          <p:cNvSpPr/>
          <p:nvPr/>
        </p:nvSpPr>
        <p:spPr>
          <a:xfrm>
            <a:off x="3165480" y="6248520"/>
            <a:ext cx="28130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197" name="PlaceHolder 1"/>
          <p:cNvSpPr>
            <a:spLocks noGrp="1"/>
          </p:cNvSpPr>
          <p:nvPr>
            <p:ph type="title"/>
          </p:nvPr>
        </p:nvSpPr>
        <p:spPr>
          <a:xfrm>
            <a:off x="500040" y="213840"/>
            <a:ext cx="8215200" cy="1157400"/>
          </a:xfrm>
          <a:prstGeom prst="rect">
            <a:avLst/>
          </a:prstGeom>
          <a:noFill/>
          <a:ln w="0">
            <a:noFill/>
          </a:ln>
        </p:spPr>
        <p:txBody>
          <a:bodyPr lIns="90360" tIns="44280" rIns="90360" bIns="4428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3600" b="0" u="none" strike="noStrike">
                <a:solidFill>
                  <a:srgbClr val="000000"/>
                </a:solidFill>
                <a:effectLst/>
                <a:uFillTx/>
                <a:latin typeface="Aptos Display"/>
              </a:rPr>
              <a:t>Timing for Passing Shareholder Resolution</a:t>
            </a:r>
          </a:p>
        </p:txBody>
      </p:sp>
      <p:graphicFrame>
        <p:nvGraphicFramePr>
          <p:cNvPr id="198" name="Object 5"/>
          <p:cNvGraphicFramePr/>
          <p:nvPr/>
        </p:nvGraphicFramePr>
        <p:xfrm>
          <a:off x="2747880" y="2019240"/>
          <a:ext cx="3508560" cy="2667240"/>
        </p:xfrm>
        <a:graphic>
          <a:graphicData uri="http://schemas.openxmlformats.org/presentationml/2006/ole">
            <mc:AlternateContent xmlns:mc="http://schemas.openxmlformats.org/markup-compatibility/2006">
              <mc:Choice xmlns:v="urn:schemas-microsoft-com:vml" Requires="v">
                <p:oleObj r:id="rId3" imgW="0" imgH="0" progId="">
                  <p:embed/>
                </p:oleObj>
              </mc:Choice>
              <mc:Fallback>
                <p:oleObj r:id="rId3" imgW="0" imgH="0" progId="">
                  <p:embed/>
                  <p:pic>
                    <p:nvPicPr>
                      <p:cNvPr id="198" name="Object 5"/>
                      <p:cNvPicPr/>
                      <p:nvPr/>
                    </p:nvPicPr>
                    <p:blipFill>
                      <a:blip r:embed="rId4"/>
                      <a:stretch/>
                    </p:blipFill>
                    <p:spPr>
                      <a:xfrm>
                        <a:off x="2747880" y="2019240"/>
                        <a:ext cx="3508560" cy="2667240"/>
                      </a:xfrm>
                      <a:prstGeom prst="rect">
                        <a:avLst/>
                      </a:prstGeom>
                      <a:noFill/>
                      <a:ln w="0">
                        <a:noFill/>
                      </a:ln>
                    </p:spPr>
                  </p:pic>
                </p:oleObj>
              </mc:Fallback>
            </mc:AlternateContent>
          </a:graphicData>
        </a:graphic>
      </p:graphicFrame>
      <p:sp>
        <p:nvSpPr>
          <p:cNvPr id="200" name="Slide Number Placeholder 12"/>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C1CC88ED-30CE-417D-AC9A-E8C44FCD69E8}" type="slidenum">
              <a:rPr lang="en-GB" sz="1200" b="0" u="none" strike="noStrike">
                <a:solidFill>
                  <a:srgbClr val="000000"/>
                </a:solidFill>
                <a:effectLst/>
                <a:uFillTx/>
                <a:latin typeface="Calibri"/>
              </a:rPr>
              <a:t>46</a:t>
            </a:fld>
            <a:endParaRPr lang="en-US" sz="1200" b="0" u="none" strike="noStrike">
              <a:solidFill>
                <a:srgbClr val="000000"/>
              </a:solidFill>
              <a:effectLst/>
              <a:uFillTx/>
              <a:latin typeface="Aptos"/>
            </a:endParaRPr>
          </a:p>
        </p:txBody>
      </p:sp>
      <p:sp>
        <p:nvSpPr>
          <p:cNvPr id="201" name="Rectangle 6"/>
          <p:cNvSpPr/>
          <p:nvPr/>
        </p:nvSpPr>
        <p:spPr>
          <a:xfrm>
            <a:off x="3968640" y="1987560"/>
            <a:ext cx="673200" cy="291960"/>
          </a:xfrm>
          <a:prstGeom prst="rect">
            <a:avLst/>
          </a:prstGeom>
          <a:solidFill>
            <a:srgbClr val="196B24"/>
          </a:solidFill>
          <a:ln w="12600">
            <a:solidFill>
              <a:srgbClr val="000000"/>
            </a:solidFill>
            <a:miter/>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02" name="Line 7"/>
          <p:cNvSpPr/>
          <p:nvPr/>
        </p:nvSpPr>
        <p:spPr>
          <a:xfrm>
            <a:off x="1547640" y="2540160"/>
            <a:ext cx="2695680" cy="406080"/>
          </a:xfrm>
          <a:prstGeom prst="line">
            <a:avLst/>
          </a:prstGeom>
          <a:ln w="50760">
            <a:solidFill>
              <a:srgbClr val="000000"/>
            </a:solidFill>
            <a:miter/>
            <a:tailEnd type="triangle" w="med" len="med"/>
          </a:ln>
        </p:spPr>
        <p:style>
          <a:lnRef idx="0">
            <a:scrgbClr r="0" g="0" b="0"/>
          </a:lnRef>
          <a:fillRef idx="0">
            <a:scrgbClr r="0" g="0" b="0"/>
          </a:fillRef>
          <a:effectRef idx="0">
            <a:scrgbClr r="0" g="0" b="0"/>
          </a:effectRef>
          <a:fontRef idx="minor"/>
        </p:style>
        <p:txBody>
          <a:bodyPr lIns="90000" tIns="46800" rIns="90000" bIns="46800" anchor="ctr">
            <a:noAutofit/>
          </a:bodyPr>
          <a:lstStyle/>
          <a:p>
            <a:endParaRPr lang="en-US" sz="1800" b="0" u="none" strike="noStrike">
              <a:solidFill>
                <a:srgbClr val="000000"/>
              </a:solidFill>
              <a:effectLst/>
              <a:uFillTx/>
              <a:latin typeface="Aptos"/>
            </a:endParaRPr>
          </a:p>
        </p:txBody>
      </p:sp>
      <p:sp>
        <p:nvSpPr>
          <p:cNvPr id="203" name="Rectangle 8"/>
          <p:cNvSpPr/>
          <p:nvPr/>
        </p:nvSpPr>
        <p:spPr>
          <a:xfrm>
            <a:off x="233280" y="2435400"/>
            <a:ext cx="1289160" cy="911880"/>
          </a:xfrm>
          <a:prstGeom prst="rect">
            <a:avLst/>
          </a:prstGeom>
          <a:noFill/>
          <a:ln w="12600">
            <a:solidFill>
              <a:srgbClr val="000000"/>
            </a:solidFill>
            <a:miter/>
          </a:ln>
        </p:spPr>
        <p:style>
          <a:lnRef idx="0">
            <a:scrgbClr r="0" g="0" b="0"/>
          </a:lnRef>
          <a:fillRef idx="0">
            <a:scrgbClr r="0" g="0" b="0"/>
          </a:fillRef>
          <a:effectRef idx="0">
            <a:scrgbClr r="0" g="0" b="0"/>
          </a:effectRef>
          <a:fontRef idx="minor"/>
        </p:style>
        <p:txBody>
          <a:bodyPr lIns="90360" tIns="44280" rIns="90360" bIns="44280" anchor="t">
            <a:spAutoFit/>
          </a:bodyPr>
          <a:lstStyle/>
          <a:p>
            <a:pPr>
              <a:lnSpc>
                <a:spcPct val="100000"/>
              </a:lnSpc>
              <a:spcBef>
                <a:spcPts val="1125"/>
              </a:spcBef>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Call board meeting</a:t>
            </a:r>
            <a:endParaRPr lang="en-US" sz="1800" b="0" u="none" strike="noStrike">
              <a:solidFill>
                <a:srgbClr val="000000"/>
              </a:solidFill>
              <a:effectLst/>
              <a:uFillTx/>
              <a:latin typeface="Aptos"/>
            </a:endParaRPr>
          </a:p>
        </p:txBody>
      </p:sp>
      <p:sp>
        <p:nvSpPr>
          <p:cNvPr id="204" name="Line 9"/>
          <p:cNvSpPr/>
          <p:nvPr/>
        </p:nvSpPr>
        <p:spPr>
          <a:xfrm flipV="1">
            <a:off x="1243080" y="3022560"/>
            <a:ext cx="3152880" cy="1346400"/>
          </a:xfrm>
          <a:prstGeom prst="line">
            <a:avLst/>
          </a:prstGeom>
          <a:ln w="50760">
            <a:solidFill>
              <a:srgbClr val="000000"/>
            </a:solidFill>
            <a:miter/>
            <a:tailEnd type="triangle" w="med" len="med"/>
          </a:ln>
        </p:spPr>
        <p:style>
          <a:lnRef idx="0">
            <a:scrgbClr r="0" g="0" b="0"/>
          </a:lnRef>
          <a:fillRef idx="0">
            <a:scrgbClr r="0" g="0" b="0"/>
          </a:fillRef>
          <a:effectRef idx="0">
            <a:scrgbClr r="0" g="0" b="0"/>
          </a:effectRef>
          <a:fontRef idx="minor"/>
        </p:style>
        <p:txBody>
          <a:bodyPr lIns="90000" tIns="46800" rIns="90000" bIns="46800" anchor="ctr">
            <a:noAutofit/>
          </a:bodyPr>
          <a:lstStyle/>
          <a:p>
            <a:endParaRPr lang="en-US" sz="1800" b="0" u="none" strike="noStrike">
              <a:solidFill>
                <a:srgbClr val="000000"/>
              </a:solidFill>
              <a:effectLst/>
              <a:uFillTx/>
              <a:latin typeface="Aptos"/>
            </a:endParaRPr>
          </a:p>
        </p:txBody>
      </p:sp>
      <p:sp>
        <p:nvSpPr>
          <p:cNvPr id="205" name="Rectangle 10"/>
          <p:cNvSpPr/>
          <p:nvPr/>
        </p:nvSpPr>
        <p:spPr>
          <a:xfrm>
            <a:off x="300600" y="4322880"/>
            <a:ext cx="1565640" cy="1186200"/>
          </a:xfrm>
          <a:prstGeom prst="rect">
            <a:avLst/>
          </a:prstGeom>
          <a:noFill/>
          <a:ln w="12600">
            <a:solidFill>
              <a:srgbClr val="000000"/>
            </a:solidFill>
            <a:miter/>
          </a:ln>
        </p:spPr>
        <p:style>
          <a:lnRef idx="0">
            <a:scrgbClr r="0" g="0" b="0"/>
          </a:lnRef>
          <a:fillRef idx="0">
            <a:scrgbClr r="0" g="0" b="0"/>
          </a:fillRef>
          <a:effectRef idx="0">
            <a:scrgbClr r="0" g="0" b="0"/>
          </a:effectRef>
          <a:fontRef idx="minor"/>
        </p:style>
        <p:txBody>
          <a:bodyPr wrap="none" lIns="90360" tIns="44280" rIns="90360" bIns="44280" anchor="t">
            <a:sp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Hold board </a:t>
            </a:r>
            <a:endParaRPr lang="en-US" sz="1800" b="0" u="none" strike="noStrike">
              <a:solidFill>
                <a:srgbClr val="000000"/>
              </a:solidFill>
              <a:effectLst/>
              <a:uFillTx/>
              <a:latin typeface="Aptos"/>
            </a:endParaRPr>
          </a:p>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meeting &amp; </a:t>
            </a:r>
            <a:endParaRPr lang="en-US" sz="1800" b="0" u="none" strike="noStrike">
              <a:solidFill>
                <a:srgbClr val="000000"/>
              </a:solidFill>
              <a:effectLst/>
              <a:uFillTx/>
              <a:latin typeface="Aptos"/>
            </a:endParaRPr>
          </a:p>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send out</a:t>
            </a:r>
            <a:endParaRPr lang="en-US" sz="1800" b="0" u="none" strike="noStrike">
              <a:solidFill>
                <a:srgbClr val="000000"/>
              </a:solidFill>
              <a:effectLst/>
              <a:uFillTx/>
              <a:latin typeface="Aptos"/>
            </a:endParaRPr>
          </a:p>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notice of GM</a:t>
            </a:r>
            <a:endParaRPr lang="en-US" sz="1800" b="0" u="none" strike="noStrike">
              <a:solidFill>
                <a:srgbClr val="000000"/>
              </a:solidFill>
              <a:effectLst/>
              <a:uFillTx/>
              <a:latin typeface="Aptos"/>
            </a:endParaRPr>
          </a:p>
        </p:txBody>
      </p:sp>
      <p:sp>
        <p:nvSpPr>
          <p:cNvPr id="206" name="Line 11"/>
          <p:cNvSpPr/>
          <p:nvPr/>
        </p:nvSpPr>
        <p:spPr>
          <a:xfrm>
            <a:off x="4853160" y="3733920"/>
            <a:ext cx="1190520" cy="1396800"/>
          </a:xfrm>
          <a:prstGeom prst="line">
            <a:avLst/>
          </a:prstGeom>
          <a:ln w="50760">
            <a:solidFill>
              <a:srgbClr val="000000"/>
            </a:solidFill>
            <a:prstDash val="dash"/>
            <a:miter/>
            <a:headEnd type="triangle" w="med" len="med"/>
          </a:ln>
        </p:spPr>
        <p:style>
          <a:lnRef idx="0">
            <a:scrgbClr r="0" g="0" b="0"/>
          </a:lnRef>
          <a:fillRef idx="0">
            <a:scrgbClr r="0" g="0" b="0"/>
          </a:fillRef>
          <a:effectRef idx="0">
            <a:scrgbClr r="0" g="0" b="0"/>
          </a:effectRef>
          <a:fontRef idx="minor"/>
        </p:style>
        <p:txBody>
          <a:bodyPr lIns="90000" tIns="46800" rIns="90000" bIns="46800" anchor="ctr">
            <a:noAutofit/>
          </a:bodyPr>
          <a:lstStyle/>
          <a:p>
            <a:endParaRPr lang="en-US" sz="1800" b="0" u="none" strike="noStrike">
              <a:solidFill>
                <a:srgbClr val="000000"/>
              </a:solidFill>
              <a:effectLst/>
              <a:uFillTx/>
              <a:latin typeface="Aptos"/>
            </a:endParaRPr>
          </a:p>
        </p:txBody>
      </p:sp>
      <p:sp>
        <p:nvSpPr>
          <p:cNvPr id="207" name="Rectangle 12"/>
          <p:cNvSpPr/>
          <p:nvPr/>
        </p:nvSpPr>
        <p:spPr>
          <a:xfrm>
            <a:off x="5908680" y="5105520"/>
            <a:ext cx="2584440" cy="637560"/>
          </a:xfrm>
          <a:prstGeom prst="rect">
            <a:avLst/>
          </a:prstGeom>
          <a:noFill/>
          <a:ln w="12600">
            <a:solidFill>
              <a:srgbClr val="000000"/>
            </a:solidFill>
            <a:miter/>
          </a:ln>
        </p:spPr>
        <p:style>
          <a:lnRef idx="0">
            <a:scrgbClr r="0" g="0" b="0"/>
          </a:lnRef>
          <a:fillRef idx="0">
            <a:scrgbClr r="0" g="0" b="0"/>
          </a:fillRef>
          <a:effectRef idx="0">
            <a:scrgbClr r="0" g="0" b="0"/>
          </a:effectRef>
          <a:fontRef idx="minor"/>
        </p:style>
        <p:txBody>
          <a:bodyPr lIns="90360" tIns="44280" rIns="90360" bIns="44280" anchor="t">
            <a:spAutoFit/>
          </a:bodyPr>
          <a:lstStyle/>
          <a:p>
            <a:pPr>
              <a:lnSpc>
                <a:spcPct val="100000"/>
              </a:lnSpc>
              <a:spcBef>
                <a:spcPts val="1125"/>
              </a:spcBef>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800" b="1" u="none" strike="noStrike">
                <a:solidFill>
                  <a:srgbClr val="000000"/>
                </a:solidFill>
                <a:effectLst/>
                <a:uFillTx/>
                <a:latin typeface="Arial"/>
              </a:rPr>
              <a:t>Hold GM and pass  resolution</a:t>
            </a:r>
            <a:endParaRPr lang="en-US" sz="1800" b="0" u="none" strike="noStrike">
              <a:solidFill>
                <a:srgbClr val="000000"/>
              </a:solidFill>
              <a:effectLst/>
              <a:uFillTx/>
              <a:latin typeface="Aptos"/>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8" name="Rectangle 2"/>
          <p:cNvSpPr/>
          <p:nvPr/>
        </p:nvSpPr>
        <p:spPr>
          <a:xfrm>
            <a:off x="703440" y="6248520"/>
            <a:ext cx="18986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09" name="Rectangle 3"/>
          <p:cNvSpPr/>
          <p:nvPr/>
        </p:nvSpPr>
        <p:spPr>
          <a:xfrm>
            <a:off x="3165480" y="6248520"/>
            <a:ext cx="28130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10" name="PlaceHolder 1"/>
          <p:cNvSpPr>
            <a:spLocks noGrp="1"/>
          </p:cNvSpPr>
          <p:nvPr>
            <p:ph type="title"/>
          </p:nvPr>
        </p:nvSpPr>
        <p:spPr>
          <a:xfrm>
            <a:off x="428760" y="285840"/>
            <a:ext cx="8286480" cy="1085760"/>
          </a:xfrm>
          <a:prstGeom prst="rect">
            <a:avLst/>
          </a:prstGeom>
          <a:noFill/>
          <a:ln w="0">
            <a:noFill/>
          </a:ln>
        </p:spPr>
        <p:txBody>
          <a:bodyPr lIns="90360" tIns="44280" rIns="90360" bIns="4428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0" u="none" strike="noStrike">
                <a:solidFill>
                  <a:srgbClr val="000000"/>
                </a:solidFill>
                <a:effectLst/>
                <a:uFillTx/>
                <a:latin typeface="Aptos Display"/>
              </a:rPr>
              <a:t>Short Cuts - Consent to Short Notice –s307(5) &amp; (6)</a:t>
            </a:r>
          </a:p>
        </p:txBody>
      </p:sp>
      <p:sp>
        <p:nvSpPr>
          <p:cNvPr id="211" name="TextBox 210"/>
          <p:cNvSpPr txBox="1"/>
          <p:nvPr/>
        </p:nvSpPr>
        <p:spPr>
          <a:xfrm>
            <a:off x="628560" y="1825200"/>
            <a:ext cx="7886880" cy="4351320"/>
          </a:xfrm>
          <a:prstGeom prst="rect">
            <a:avLst/>
          </a:prstGeom>
          <a:noFill/>
          <a:ln w="0">
            <a:noFill/>
          </a:ln>
        </p:spPr>
        <p:txBody>
          <a:bodyPr lIns="90360" tIns="44280" rIns="90360" bIns="44280" anchor="t">
            <a:normAutofit/>
          </a:bodyPr>
          <a:lstStyle/>
          <a:p>
            <a:pPr marL="228600" indent="-228600">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4400" b="1" u="none" strike="noStrike">
                <a:solidFill>
                  <a:srgbClr val="000000"/>
                </a:solidFill>
                <a:effectLst/>
                <a:uFillTx/>
                <a:latin typeface="Aptos"/>
              </a:rPr>
              <a:t>GM - 90%</a:t>
            </a:r>
            <a:endParaRPr lang="en-US" sz="4400" b="0" u="none" strike="noStrike">
              <a:solidFill>
                <a:srgbClr val="000000"/>
              </a:solidFill>
              <a:effectLst/>
              <a:uFillTx/>
              <a:latin typeface="Aptos"/>
            </a:endParaRPr>
          </a:p>
          <a:p>
            <a:pPr marL="228600" indent="-228600">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4400" b="0" u="none" strike="noStrike">
              <a:solidFill>
                <a:srgbClr val="000000"/>
              </a:solidFill>
              <a:effectLst/>
              <a:uFillTx/>
              <a:latin typeface="Aptos"/>
            </a:endParaRPr>
          </a:p>
          <a:p>
            <a:pPr marL="6858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4000" b="1" u="none" strike="noStrike">
                <a:solidFill>
                  <a:srgbClr val="000000"/>
                </a:solidFill>
                <a:effectLst/>
                <a:uFillTx/>
                <a:latin typeface="Aptos"/>
              </a:rPr>
              <a:t> “members entitled</a:t>
            </a:r>
            <a:endParaRPr lang="en-US" sz="4000" b="0" u="none" strike="noStrike">
              <a:solidFill>
                <a:srgbClr val="000000"/>
              </a:solidFill>
              <a:effectLst/>
              <a:uFillTx/>
              <a:latin typeface="Aptos"/>
            </a:endParaRPr>
          </a:p>
          <a:p>
            <a:pPr marL="685800" lvl="1" indent="-228600">
              <a:lnSpc>
                <a:spcPct val="90000"/>
              </a:lnSpc>
              <a:spcBef>
                <a:spcPts val="499"/>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4000" b="1" u="none" strike="noStrike">
                <a:solidFill>
                  <a:srgbClr val="000000"/>
                </a:solidFill>
                <a:effectLst/>
                <a:uFillTx/>
                <a:latin typeface="Aptos"/>
              </a:rPr>
              <a:t>to attend and vote”</a:t>
            </a:r>
            <a:endParaRPr lang="en-US" sz="4000" b="0" u="none" strike="noStrike">
              <a:solidFill>
                <a:srgbClr val="000000"/>
              </a:solidFill>
              <a:effectLst/>
              <a:uFillTx/>
              <a:latin typeface="Aptos"/>
            </a:endParaRPr>
          </a:p>
        </p:txBody>
      </p:sp>
      <p:sp>
        <p:nvSpPr>
          <p:cNvPr id="212" name="Slide Number Placeholder 6"/>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A0812F8C-C470-4921-955A-70EAF06AF473}" type="slidenum">
              <a:rPr lang="en-GB" sz="1200" b="0" u="none" strike="noStrike">
                <a:solidFill>
                  <a:srgbClr val="000000"/>
                </a:solidFill>
                <a:effectLst/>
                <a:uFillTx/>
                <a:latin typeface="Calibri"/>
              </a:rPr>
              <a:t>47</a:t>
            </a:fld>
            <a:endParaRPr lang="en-US" sz="1200" b="0" u="none" strike="noStrike">
              <a:solidFill>
                <a:srgbClr val="000000"/>
              </a:solidFill>
              <a:effectLst/>
              <a:uFillTx/>
              <a:latin typeface="Aptos"/>
            </a:endParaRPr>
          </a:p>
        </p:txBody>
      </p:sp>
      <p:graphicFrame>
        <p:nvGraphicFramePr>
          <p:cNvPr id="213" name="Object 6"/>
          <p:cNvGraphicFramePr/>
          <p:nvPr/>
        </p:nvGraphicFramePr>
        <p:xfrm>
          <a:off x="6299280" y="1989000"/>
          <a:ext cx="2365200" cy="3490920"/>
        </p:xfrm>
        <a:graphic>
          <a:graphicData uri="http://schemas.openxmlformats.org/presentationml/2006/ole">
            <mc:AlternateContent xmlns:mc="http://schemas.openxmlformats.org/markup-compatibility/2006">
              <mc:Choice xmlns:v="urn:schemas-microsoft-com:vml" Requires="v">
                <p:oleObj r:id="rId3" imgW="0" imgH="0" progId="">
                  <p:embed/>
                </p:oleObj>
              </mc:Choice>
              <mc:Fallback>
                <p:oleObj r:id="rId3" imgW="0" imgH="0" progId="">
                  <p:embed/>
                  <p:pic>
                    <p:nvPicPr>
                      <p:cNvPr id="213" name="Object 6"/>
                      <p:cNvPicPr/>
                      <p:nvPr/>
                    </p:nvPicPr>
                    <p:blipFill>
                      <a:blip r:embed="rId4"/>
                      <a:stretch/>
                    </p:blipFill>
                    <p:spPr>
                      <a:xfrm>
                        <a:off x="6299280" y="1989000"/>
                        <a:ext cx="2365200" cy="3490920"/>
                      </a:xfrm>
                      <a:prstGeom prst="rect">
                        <a:avLst/>
                      </a:prstGeom>
                      <a:noFill/>
                      <a:ln w="0">
                        <a:noFill/>
                      </a:ln>
                    </p:spPr>
                  </p:pic>
                </p:oleObj>
              </mc:Fallback>
            </mc:AlternateContent>
          </a:graphicData>
        </a:graphic>
      </p:graphicFrame>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 name="Rectangle 2"/>
          <p:cNvSpPr/>
          <p:nvPr/>
        </p:nvSpPr>
        <p:spPr>
          <a:xfrm>
            <a:off x="703440" y="6248520"/>
            <a:ext cx="18986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16" name="Rectangle 3"/>
          <p:cNvSpPr/>
          <p:nvPr/>
        </p:nvSpPr>
        <p:spPr>
          <a:xfrm>
            <a:off x="3165480" y="6248520"/>
            <a:ext cx="28130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17" name="PlaceHolder 1"/>
          <p:cNvSpPr>
            <a:spLocks noGrp="1"/>
          </p:cNvSpPr>
          <p:nvPr>
            <p:ph type="title"/>
          </p:nvPr>
        </p:nvSpPr>
        <p:spPr>
          <a:xfrm>
            <a:off x="428760" y="213840"/>
            <a:ext cx="8286480" cy="1357560"/>
          </a:xfrm>
          <a:prstGeom prst="rect">
            <a:avLst/>
          </a:prstGeom>
          <a:noFill/>
          <a:ln w="0">
            <a:noFill/>
          </a:ln>
        </p:spPr>
        <p:txBody>
          <a:bodyPr lIns="90360" tIns="44280" rIns="90360" bIns="4428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4400" b="0" u="none" strike="noStrike">
                <a:solidFill>
                  <a:srgbClr val="000000"/>
                </a:solidFill>
                <a:effectLst/>
                <a:uFillTx/>
                <a:latin typeface="Aptos Display"/>
              </a:rPr>
              <a:t>Short Cuts - Written Resolutions (1)</a:t>
            </a:r>
          </a:p>
        </p:txBody>
      </p:sp>
      <p:sp>
        <p:nvSpPr>
          <p:cNvPr id="218" name="TextBox 217"/>
          <p:cNvSpPr txBox="1"/>
          <p:nvPr/>
        </p:nvSpPr>
        <p:spPr>
          <a:xfrm>
            <a:off x="685440" y="1981080"/>
            <a:ext cx="4800600" cy="4114800"/>
          </a:xfrm>
          <a:prstGeom prst="rect">
            <a:avLst/>
          </a:prstGeom>
          <a:noFill/>
          <a:ln w="0">
            <a:noFill/>
          </a:ln>
        </p:spPr>
        <p:txBody>
          <a:bodyPr lIns="90360" tIns="44280" rIns="90360" bIns="44280" anchor="t">
            <a:normAutofit/>
          </a:bodyPr>
          <a:lstStyle/>
          <a:p>
            <a:pPr marL="228600" indent="-228600">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3600" b="1" u="none" strike="noStrike">
                <a:solidFill>
                  <a:srgbClr val="000000"/>
                </a:solidFill>
                <a:effectLst/>
                <a:uFillTx/>
                <a:latin typeface="Aptos"/>
              </a:rPr>
              <a:t>Board level </a:t>
            </a:r>
            <a:endParaRPr lang="en-US" sz="3600" b="0" u="none" strike="noStrike">
              <a:solidFill>
                <a:srgbClr val="000000"/>
              </a:solidFill>
              <a:effectLst/>
              <a:uFillTx/>
              <a:latin typeface="Aptos"/>
            </a:endParaRPr>
          </a:p>
          <a:p>
            <a:pPr marL="228600" indent="-228600">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3600" b="0" u="none" strike="noStrike">
              <a:solidFill>
                <a:srgbClr val="000000"/>
              </a:solidFill>
              <a:effectLst/>
              <a:uFillTx/>
              <a:latin typeface="Aptos"/>
            </a:endParaRPr>
          </a:p>
          <a:p>
            <a:pPr marL="3762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600" b="1" u="none" strike="noStrike">
                <a:solidFill>
                  <a:srgbClr val="000000"/>
                </a:solidFill>
                <a:effectLst/>
                <a:uFillTx/>
                <a:latin typeface="Aptos"/>
              </a:rPr>
              <a:t>Art 8(2)</a:t>
            </a:r>
            <a:endParaRPr lang="en-US" sz="3600" b="0" u="none" strike="noStrike">
              <a:solidFill>
                <a:srgbClr val="000000"/>
              </a:solidFill>
              <a:effectLst/>
              <a:uFillTx/>
              <a:latin typeface="Aptos"/>
            </a:endParaRPr>
          </a:p>
          <a:p>
            <a:pPr marL="3762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600" b="1" u="none" strike="noStrike">
                <a:solidFill>
                  <a:srgbClr val="000000"/>
                </a:solidFill>
                <a:effectLst/>
                <a:uFillTx/>
                <a:latin typeface="Aptos"/>
              </a:rPr>
              <a:t>Requires signature from all directors</a:t>
            </a:r>
            <a:endParaRPr lang="en-US" sz="3600" b="0" u="none" strike="noStrike">
              <a:solidFill>
                <a:srgbClr val="000000"/>
              </a:solidFill>
              <a:effectLst/>
              <a:uFillTx/>
              <a:latin typeface="Aptos"/>
            </a:endParaRPr>
          </a:p>
          <a:p>
            <a:pPr marL="228600" indent="-228600">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3600" b="0" u="none" strike="noStrike">
              <a:solidFill>
                <a:srgbClr val="000000"/>
              </a:solidFill>
              <a:effectLst/>
              <a:uFillTx/>
              <a:latin typeface="Aptos"/>
            </a:endParaRPr>
          </a:p>
          <a:p>
            <a:pPr marL="228600" indent="-228600">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3600" b="0" u="none" strike="noStrike">
              <a:solidFill>
                <a:srgbClr val="000000"/>
              </a:solidFill>
              <a:effectLst/>
              <a:uFillTx/>
              <a:latin typeface="Aptos"/>
            </a:endParaRPr>
          </a:p>
        </p:txBody>
      </p:sp>
      <p:sp>
        <p:nvSpPr>
          <p:cNvPr id="219" name="Slide Number Placeholder 6"/>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71C3AB8D-0B7D-4740-B898-64D9E09404F2}" type="slidenum">
              <a:rPr lang="en-GB" sz="1200" b="0" u="none" strike="noStrike">
                <a:solidFill>
                  <a:srgbClr val="000000"/>
                </a:solidFill>
                <a:effectLst/>
                <a:uFillTx/>
                <a:latin typeface="Calibri"/>
              </a:rPr>
              <a:t>48</a:t>
            </a:fld>
            <a:endParaRPr lang="en-US" sz="1200" b="0" u="none" strike="noStrike">
              <a:solidFill>
                <a:srgbClr val="000000"/>
              </a:solidFill>
              <a:effectLst/>
              <a:uFillTx/>
              <a:latin typeface="Aptos"/>
            </a:endParaRPr>
          </a:p>
        </p:txBody>
      </p:sp>
      <p:graphicFrame>
        <p:nvGraphicFramePr>
          <p:cNvPr id="220" name="Object 6"/>
          <p:cNvGraphicFramePr/>
          <p:nvPr/>
        </p:nvGraphicFramePr>
        <p:xfrm>
          <a:off x="6443640" y="2708280"/>
          <a:ext cx="1890720" cy="2771640"/>
        </p:xfrm>
        <a:graphic>
          <a:graphicData uri="http://schemas.openxmlformats.org/presentationml/2006/ole">
            <mc:AlternateContent xmlns:mc="http://schemas.openxmlformats.org/markup-compatibility/2006">
              <mc:Choice xmlns:v="urn:schemas-microsoft-com:vml" Requires="v">
                <p:oleObj r:id="rId3" imgW="0" imgH="0" progId="">
                  <p:embed/>
                </p:oleObj>
              </mc:Choice>
              <mc:Fallback>
                <p:oleObj r:id="rId3" imgW="0" imgH="0" progId="">
                  <p:embed/>
                  <p:pic>
                    <p:nvPicPr>
                      <p:cNvPr id="220" name="Object 6"/>
                      <p:cNvPicPr/>
                      <p:nvPr/>
                    </p:nvPicPr>
                    <p:blipFill>
                      <a:blip r:embed="rId4"/>
                      <a:stretch/>
                    </p:blipFill>
                    <p:spPr>
                      <a:xfrm>
                        <a:off x="6443640" y="2708280"/>
                        <a:ext cx="1890720" cy="2771640"/>
                      </a:xfrm>
                      <a:prstGeom prst="rect">
                        <a:avLst/>
                      </a:prstGeom>
                      <a:noFill/>
                      <a:ln w="0">
                        <a:noFill/>
                      </a:ln>
                    </p:spPr>
                  </p:pic>
                </p:oleObj>
              </mc:Fallback>
            </mc:AlternateContent>
          </a:graphicData>
        </a:graphic>
      </p:graphicFrame>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2" name="Rectangle 2"/>
          <p:cNvSpPr/>
          <p:nvPr/>
        </p:nvSpPr>
        <p:spPr>
          <a:xfrm>
            <a:off x="703440" y="6248520"/>
            <a:ext cx="18986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23" name="Rectangle 3"/>
          <p:cNvSpPr/>
          <p:nvPr/>
        </p:nvSpPr>
        <p:spPr>
          <a:xfrm>
            <a:off x="3165480" y="6248520"/>
            <a:ext cx="28130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24" name="PlaceHolder 1"/>
          <p:cNvSpPr>
            <a:spLocks noGrp="1"/>
          </p:cNvSpPr>
          <p:nvPr>
            <p:ph type="title"/>
          </p:nvPr>
        </p:nvSpPr>
        <p:spPr>
          <a:xfrm>
            <a:off x="428760" y="214200"/>
            <a:ext cx="8286480" cy="1285920"/>
          </a:xfrm>
          <a:prstGeom prst="rect">
            <a:avLst/>
          </a:prstGeom>
          <a:noFill/>
          <a:ln w="0">
            <a:noFill/>
          </a:ln>
        </p:spPr>
        <p:txBody>
          <a:bodyPr lIns="90360" tIns="44280" rIns="90360" bIns="4428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4400" b="0" u="none" strike="noStrike">
                <a:solidFill>
                  <a:srgbClr val="000000"/>
                </a:solidFill>
                <a:effectLst/>
                <a:uFillTx/>
                <a:latin typeface="Aptos Display"/>
              </a:rPr>
              <a:t>Short Cuts - Written Resolutions (2)</a:t>
            </a:r>
          </a:p>
        </p:txBody>
      </p:sp>
      <p:sp>
        <p:nvSpPr>
          <p:cNvPr id="225" name="TextBox 224"/>
          <p:cNvSpPr txBox="1"/>
          <p:nvPr/>
        </p:nvSpPr>
        <p:spPr>
          <a:xfrm>
            <a:off x="248760" y="1994040"/>
            <a:ext cx="6620040" cy="4752720"/>
          </a:xfrm>
          <a:prstGeom prst="rect">
            <a:avLst/>
          </a:prstGeom>
          <a:noFill/>
          <a:ln w="0">
            <a:noFill/>
          </a:ln>
        </p:spPr>
        <p:txBody>
          <a:bodyPr lIns="90360" tIns="44280" rIns="90360" bIns="44280" anchor="t">
            <a:normAutofit/>
          </a:bodyPr>
          <a:lstStyle/>
          <a:p>
            <a:pPr marL="228600" indent="-228600">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800" b="1" u="none" strike="noStrike">
                <a:solidFill>
                  <a:srgbClr val="000000"/>
                </a:solidFill>
                <a:effectLst/>
                <a:uFillTx/>
                <a:latin typeface="Aptos"/>
              </a:rPr>
              <a:t>Shareholder level </a:t>
            </a:r>
            <a:endParaRPr lang="en-US" sz="2800" b="0" u="none" strike="noStrike">
              <a:solidFill>
                <a:srgbClr val="000000"/>
              </a:solidFill>
              <a:effectLst/>
              <a:uFillTx/>
              <a:latin typeface="Aptos"/>
            </a:endParaRPr>
          </a:p>
          <a:p>
            <a:pPr marL="6858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400" b="1" u="none" strike="noStrike">
                <a:solidFill>
                  <a:srgbClr val="000000"/>
                </a:solidFill>
                <a:effectLst/>
                <a:uFillTx/>
                <a:latin typeface="Aptos"/>
              </a:rPr>
              <a:t>Act – S288-300 </a:t>
            </a:r>
            <a:endParaRPr lang="en-US" sz="2400" b="0" u="none" strike="noStrike">
              <a:solidFill>
                <a:srgbClr val="000000"/>
              </a:solidFill>
              <a:effectLst/>
              <a:uFillTx/>
              <a:latin typeface="Aptos"/>
            </a:endParaRPr>
          </a:p>
          <a:p>
            <a:pPr marL="6858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400" b="1" u="none" strike="noStrike">
                <a:solidFill>
                  <a:srgbClr val="000000"/>
                </a:solidFill>
                <a:effectLst/>
                <a:uFillTx/>
                <a:latin typeface="Aptos"/>
              </a:rPr>
              <a:t>Most resolutions may be passed by written resolution – s288(5)</a:t>
            </a:r>
            <a:endParaRPr lang="en-US" sz="2400" b="0" u="none" strike="noStrike">
              <a:solidFill>
                <a:srgbClr val="000000"/>
              </a:solidFill>
              <a:effectLst/>
              <a:uFillTx/>
              <a:latin typeface="Aptos"/>
            </a:endParaRPr>
          </a:p>
          <a:p>
            <a:pPr marL="1143000" lvl="2" indent="-228600">
              <a:lnSpc>
                <a:spcPct val="90000"/>
              </a:lnSpc>
              <a:spcBef>
                <a:spcPts val="499"/>
              </a:spcBef>
              <a:buClr>
                <a:srgbClr val="000000"/>
              </a:buClr>
              <a:buFont typeface="Arial"/>
              <a:buChar char="•"/>
              <a:tabLst>
                <a:tab pos="1828800" algn="l"/>
                <a:tab pos="2743200" algn="l"/>
                <a:tab pos="3657600" algn="l"/>
                <a:tab pos="4572000" algn="l"/>
                <a:tab pos="5486400" algn="l"/>
                <a:tab pos="6400800" algn="l"/>
                <a:tab pos="7315200" algn="l"/>
                <a:tab pos="8229600" algn="l"/>
                <a:tab pos="9144000" algn="l"/>
                <a:tab pos="10058400" algn="l"/>
              </a:tabLst>
            </a:pPr>
            <a:r>
              <a:rPr lang="en-US" sz="2000" b="1" u="none" strike="noStrike">
                <a:solidFill>
                  <a:srgbClr val="000000"/>
                </a:solidFill>
                <a:effectLst/>
                <a:uFillTx/>
                <a:latin typeface="Aptos"/>
              </a:rPr>
              <a:t>But see s288(2) – removing director</a:t>
            </a:r>
            <a:endParaRPr lang="en-US" sz="2000" b="0" u="none" strike="noStrike">
              <a:solidFill>
                <a:srgbClr val="000000"/>
              </a:solidFill>
              <a:effectLst/>
              <a:uFillTx/>
              <a:latin typeface="Aptos"/>
            </a:endParaRPr>
          </a:p>
          <a:p>
            <a:pPr marL="6858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400" b="1" u="none" strike="noStrike">
                <a:solidFill>
                  <a:srgbClr val="000000"/>
                </a:solidFill>
                <a:effectLst/>
                <a:uFillTx/>
                <a:latin typeface="Aptos"/>
              </a:rPr>
              <a:t>Cannot be overridden in Articles - s300</a:t>
            </a:r>
            <a:endParaRPr lang="en-US" sz="2400" b="0" u="none" strike="noStrike">
              <a:solidFill>
                <a:srgbClr val="000000"/>
              </a:solidFill>
              <a:effectLst/>
              <a:uFillTx/>
              <a:latin typeface="Aptos"/>
            </a:endParaRPr>
          </a:p>
          <a:p>
            <a:pPr marL="6858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400" b="1" u="none" strike="noStrike">
                <a:solidFill>
                  <a:srgbClr val="000000"/>
                </a:solidFill>
                <a:effectLst/>
                <a:uFillTx/>
                <a:latin typeface="Aptos"/>
              </a:rPr>
              <a:t>Resolution passed when requisite majority agreement of “eligible members” secured – s296(4) i.e. 75% SR, &gt;50% OR</a:t>
            </a:r>
            <a:endParaRPr lang="en-US" sz="2400" b="0" u="none" strike="noStrike">
              <a:solidFill>
                <a:srgbClr val="000000"/>
              </a:solidFill>
              <a:effectLst/>
              <a:uFillTx/>
              <a:latin typeface="Aptos"/>
            </a:endParaRPr>
          </a:p>
          <a:p>
            <a:pPr marL="228600" indent="-228600">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800" b="0" u="none" strike="noStrike">
              <a:solidFill>
                <a:srgbClr val="000000"/>
              </a:solidFill>
              <a:effectLst/>
              <a:uFillTx/>
              <a:latin typeface="Aptos"/>
            </a:endParaRPr>
          </a:p>
          <a:p>
            <a:pPr marL="228600" indent="-228600">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800" b="0" u="none" strike="noStrike">
              <a:solidFill>
                <a:srgbClr val="000000"/>
              </a:solidFill>
              <a:effectLst/>
              <a:uFillTx/>
              <a:latin typeface="Aptos"/>
            </a:endParaRPr>
          </a:p>
        </p:txBody>
      </p:sp>
      <p:sp>
        <p:nvSpPr>
          <p:cNvPr id="226" name="Slide Number Placeholder 6"/>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0A3779C8-D879-46B7-AE6D-3A59EB317408}" type="slidenum">
              <a:rPr lang="en-GB" sz="1200" b="0" u="none" strike="noStrike">
                <a:solidFill>
                  <a:srgbClr val="000000"/>
                </a:solidFill>
                <a:effectLst/>
                <a:uFillTx/>
                <a:latin typeface="Calibri"/>
              </a:rPr>
              <a:t>49</a:t>
            </a:fld>
            <a:endParaRPr lang="en-US" sz="1200" b="0" u="none" strike="noStrike">
              <a:solidFill>
                <a:srgbClr val="000000"/>
              </a:solidFill>
              <a:effectLst/>
              <a:uFillTx/>
              <a:latin typeface="Aptos"/>
            </a:endParaRPr>
          </a:p>
        </p:txBody>
      </p:sp>
      <p:graphicFrame>
        <p:nvGraphicFramePr>
          <p:cNvPr id="227" name="Object 6"/>
          <p:cNvGraphicFramePr/>
          <p:nvPr/>
        </p:nvGraphicFramePr>
        <p:xfrm>
          <a:off x="7020000" y="2781360"/>
          <a:ext cx="1846080" cy="2638440"/>
        </p:xfrm>
        <a:graphic>
          <a:graphicData uri="http://schemas.openxmlformats.org/presentationml/2006/ole">
            <mc:AlternateContent xmlns:mc="http://schemas.openxmlformats.org/markup-compatibility/2006">
              <mc:Choice xmlns:v="urn:schemas-microsoft-com:vml" Requires="v">
                <p:oleObj r:id="rId3" imgW="0" imgH="0" progId="">
                  <p:embed/>
                </p:oleObj>
              </mc:Choice>
              <mc:Fallback>
                <p:oleObj r:id="rId3" imgW="0" imgH="0" progId="">
                  <p:embed/>
                  <p:pic>
                    <p:nvPicPr>
                      <p:cNvPr id="227" name="Object 6"/>
                      <p:cNvPicPr/>
                      <p:nvPr/>
                    </p:nvPicPr>
                    <p:blipFill>
                      <a:blip r:embed="rId4"/>
                      <a:stretch/>
                    </p:blipFill>
                    <p:spPr>
                      <a:xfrm>
                        <a:off x="7020000" y="2781360"/>
                        <a:ext cx="1846080" cy="2638440"/>
                      </a:xfrm>
                      <a:prstGeom prst="rect">
                        <a:avLst/>
                      </a:prstGeom>
                      <a:noFill/>
                      <a:ln w="0">
                        <a:noFill/>
                      </a:ln>
                    </p:spPr>
                  </p:pic>
                </p:oleObj>
              </mc:Fallback>
            </mc:AlternateContent>
          </a:graphicData>
        </a:graphic>
      </p:graphicFrame>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9" name="Rectangle 2"/>
          <p:cNvSpPr/>
          <p:nvPr/>
        </p:nvSpPr>
        <p:spPr>
          <a:xfrm>
            <a:off x="703440" y="6248520"/>
            <a:ext cx="18986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30" name="Rectangle 3"/>
          <p:cNvSpPr/>
          <p:nvPr/>
        </p:nvSpPr>
        <p:spPr>
          <a:xfrm>
            <a:off x="3165480" y="6248520"/>
            <a:ext cx="2813040" cy="457200"/>
          </a:xfrm>
          <a:prstGeom prst="rect">
            <a:avLst/>
          </a:prstGeom>
          <a:noFill/>
          <a:ln w="0">
            <a:noFill/>
          </a:ln>
        </p:spPr>
        <p:style>
          <a:lnRef idx="0">
            <a:scrgbClr r="0" g="0" b="0"/>
          </a:lnRef>
          <a:fillRef idx="0">
            <a:scrgbClr r="0" g="0" b="0"/>
          </a:fillRef>
          <a:effectRef idx="0">
            <a:scrgbClr r="0" g="0" b="0"/>
          </a:effectRef>
          <a:fontRef idx="minor"/>
        </p:style>
        <p:txBody>
          <a:bodyPr wrap="none" lIns="90000" tIns="46800" rIns="90000" bIns="46800" anchor="ctr">
            <a:noAutofit/>
          </a:bodyPr>
          <a:lstStyle/>
          <a:p>
            <a:pP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sz="1800" b="0" u="none" strike="noStrike">
              <a:solidFill>
                <a:srgbClr val="000000"/>
              </a:solidFill>
              <a:effectLst/>
              <a:uFillTx/>
              <a:latin typeface="Aptos"/>
            </a:endParaRPr>
          </a:p>
        </p:txBody>
      </p:sp>
      <p:sp>
        <p:nvSpPr>
          <p:cNvPr id="231" name="PlaceHolder 1"/>
          <p:cNvSpPr>
            <a:spLocks noGrp="1"/>
          </p:cNvSpPr>
          <p:nvPr>
            <p:ph type="title"/>
          </p:nvPr>
        </p:nvSpPr>
        <p:spPr>
          <a:xfrm>
            <a:off x="500040" y="214200"/>
            <a:ext cx="8215200" cy="1198800"/>
          </a:xfrm>
          <a:prstGeom prst="rect">
            <a:avLst/>
          </a:prstGeom>
          <a:noFill/>
          <a:ln w="0">
            <a:noFill/>
          </a:ln>
        </p:spPr>
        <p:txBody>
          <a:bodyPr lIns="90360" tIns="44280" rIns="90360" bIns="44280" anchor="ctr">
            <a:noAutofit/>
          </a:bodyPr>
          <a:lstStyle/>
          <a:p>
            <a:pPr indent="0">
              <a:lnSpc>
                <a:spcPct val="9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4000" b="0" u="none" strike="noStrike">
                <a:solidFill>
                  <a:srgbClr val="000000"/>
                </a:solidFill>
                <a:effectLst/>
                <a:uFillTx/>
                <a:latin typeface="Aptos Display"/>
              </a:rPr>
              <a:t>Short Cuts - Written Resolutions (3)</a:t>
            </a:r>
          </a:p>
        </p:txBody>
      </p:sp>
      <p:sp>
        <p:nvSpPr>
          <p:cNvPr id="232" name="TextBox 231"/>
          <p:cNvSpPr txBox="1"/>
          <p:nvPr/>
        </p:nvSpPr>
        <p:spPr>
          <a:xfrm>
            <a:off x="179280" y="2077560"/>
            <a:ext cx="6764400" cy="4403880"/>
          </a:xfrm>
          <a:prstGeom prst="rect">
            <a:avLst/>
          </a:prstGeom>
          <a:noFill/>
          <a:ln w="0">
            <a:noFill/>
          </a:ln>
        </p:spPr>
        <p:txBody>
          <a:bodyPr lIns="90360" tIns="44280" rIns="90360" bIns="44280" anchor="t">
            <a:normAutofit/>
          </a:bodyPr>
          <a:lstStyle/>
          <a:p>
            <a:pPr marL="6858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400" b="1" u="none" strike="noStrike">
                <a:solidFill>
                  <a:srgbClr val="000000"/>
                </a:solidFill>
                <a:effectLst/>
                <a:uFillTx/>
                <a:latin typeface="Aptos"/>
              </a:rPr>
              <a:t>“eligible member” </a:t>
            </a:r>
            <a:endParaRPr lang="en-US" sz="2400" b="0" u="none" strike="noStrike">
              <a:solidFill>
                <a:srgbClr val="000000"/>
              </a:solidFill>
              <a:effectLst/>
              <a:uFillTx/>
              <a:latin typeface="Aptos"/>
            </a:endParaRPr>
          </a:p>
          <a:p>
            <a:pPr marL="1143000" lvl="2" indent="-228600">
              <a:lnSpc>
                <a:spcPct val="90000"/>
              </a:lnSpc>
              <a:spcBef>
                <a:spcPts val="499"/>
              </a:spcBef>
              <a:buClr>
                <a:srgbClr val="000000"/>
              </a:buClr>
              <a:buFont typeface="Arial"/>
              <a:buChar char="•"/>
              <a:tabLst>
                <a:tab pos="1828800" algn="l"/>
                <a:tab pos="2743200" algn="l"/>
                <a:tab pos="3657600" algn="l"/>
                <a:tab pos="4572000" algn="l"/>
                <a:tab pos="5486400" algn="l"/>
                <a:tab pos="6400800" algn="l"/>
                <a:tab pos="7315200" algn="l"/>
                <a:tab pos="8229600" algn="l"/>
                <a:tab pos="9144000" algn="l"/>
                <a:tab pos="10058400" algn="l"/>
              </a:tabLst>
            </a:pPr>
            <a:r>
              <a:rPr lang="en-US" sz="2000" b="1" u="none" strike="noStrike">
                <a:solidFill>
                  <a:srgbClr val="000000"/>
                </a:solidFill>
                <a:effectLst/>
                <a:uFillTx/>
                <a:latin typeface="Aptos"/>
              </a:rPr>
              <a:t> member who would be entitled to vote on the circulation date of the resolution – s289</a:t>
            </a:r>
            <a:endParaRPr lang="en-US" sz="2000" b="0" u="none" strike="noStrike">
              <a:solidFill>
                <a:srgbClr val="000000"/>
              </a:solidFill>
              <a:effectLst/>
              <a:uFillTx/>
              <a:latin typeface="Aptos"/>
            </a:endParaRPr>
          </a:p>
          <a:p>
            <a:pPr marL="6858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400" b="1" u="none" strike="noStrike">
                <a:solidFill>
                  <a:srgbClr val="000000"/>
                </a:solidFill>
                <a:effectLst/>
                <a:uFillTx/>
                <a:latin typeface="Aptos"/>
              </a:rPr>
              <a:t>“circulation date”</a:t>
            </a:r>
            <a:endParaRPr lang="en-US" sz="2400" b="0" u="none" strike="noStrike">
              <a:solidFill>
                <a:srgbClr val="000000"/>
              </a:solidFill>
              <a:effectLst/>
              <a:uFillTx/>
              <a:latin typeface="Aptos"/>
            </a:endParaRPr>
          </a:p>
          <a:p>
            <a:pPr marL="1143000" lvl="2" indent="-228600">
              <a:lnSpc>
                <a:spcPct val="90000"/>
              </a:lnSpc>
              <a:spcBef>
                <a:spcPts val="499"/>
              </a:spcBef>
              <a:buClr>
                <a:srgbClr val="000000"/>
              </a:buClr>
              <a:buFont typeface="Arial"/>
              <a:buChar char="•"/>
              <a:tabLst>
                <a:tab pos="1828800" algn="l"/>
                <a:tab pos="2743200" algn="l"/>
                <a:tab pos="3657600" algn="l"/>
                <a:tab pos="4572000" algn="l"/>
                <a:tab pos="5486400" algn="l"/>
                <a:tab pos="6400800" algn="l"/>
                <a:tab pos="7315200" algn="l"/>
                <a:tab pos="8229600" algn="l"/>
                <a:tab pos="9144000" algn="l"/>
                <a:tab pos="10058400" algn="l"/>
              </a:tabLst>
            </a:pPr>
            <a:r>
              <a:rPr lang="en-US" sz="2000" b="1" u="none" strike="noStrike">
                <a:solidFill>
                  <a:srgbClr val="000000"/>
                </a:solidFill>
                <a:effectLst/>
                <a:uFillTx/>
                <a:latin typeface="Aptos"/>
              </a:rPr>
              <a:t>Date on which copies are sent to members – s290</a:t>
            </a:r>
            <a:endParaRPr lang="en-US" sz="2000" b="0" u="none" strike="noStrike">
              <a:solidFill>
                <a:srgbClr val="000000"/>
              </a:solidFill>
              <a:effectLst/>
              <a:uFillTx/>
              <a:latin typeface="Aptos"/>
            </a:endParaRPr>
          </a:p>
          <a:p>
            <a:pPr marL="685800" lvl="1" indent="-228600">
              <a:lnSpc>
                <a:spcPct val="90000"/>
              </a:lnSpc>
              <a:spcBef>
                <a:spcPts val="4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2400" b="1" u="none" strike="noStrike">
                <a:solidFill>
                  <a:srgbClr val="000000"/>
                </a:solidFill>
                <a:effectLst/>
                <a:uFillTx/>
                <a:latin typeface="Aptos"/>
              </a:rPr>
              <a:t>Written resolution lapses if requisite majority not secured within 28 days of the circulation date – s297</a:t>
            </a:r>
            <a:endParaRPr lang="en-US" sz="2400" b="0" u="none" strike="noStrike">
              <a:solidFill>
                <a:srgbClr val="000000"/>
              </a:solidFill>
              <a:effectLst/>
              <a:uFillTx/>
              <a:latin typeface="Aptos"/>
            </a:endParaRPr>
          </a:p>
          <a:p>
            <a:pPr marL="1143000" lvl="2" indent="-228600">
              <a:lnSpc>
                <a:spcPct val="90000"/>
              </a:lnSpc>
              <a:spcBef>
                <a:spcPts val="499"/>
              </a:spcBef>
              <a:buClr>
                <a:srgbClr val="000000"/>
              </a:buClr>
              <a:buFont typeface="Arial"/>
              <a:buChar char="•"/>
              <a:tabLst>
                <a:tab pos="1828800" algn="l"/>
                <a:tab pos="2743200" algn="l"/>
                <a:tab pos="3657600" algn="l"/>
                <a:tab pos="4572000" algn="l"/>
                <a:tab pos="5486400" algn="l"/>
                <a:tab pos="6400800" algn="l"/>
                <a:tab pos="7315200" algn="l"/>
                <a:tab pos="8229600" algn="l"/>
                <a:tab pos="9144000" algn="l"/>
                <a:tab pos="10058400" algn="l"/>
              </a:tabLst>
            </a:pPr>
            <a:endParaRPr lang="en-US" sz="2000" b="0" u="none" strike="noStrike">
              <a:solidFill>
                <a:srgbClr val="000000"/>
              </a:solidFill>
              <a:effectLst/>
              <a:uFillTx/>
              <a:latin typeface="Aptos"/>
            </a:endParaRPr>
          </a:p>
          <a:p>
            <a:pPr marL="228600" indent="-228600">
              <a:lnSpc>
                <a:spcPct val="90000"/>
              </a:lnSpc>
              <a:spcBef>
                <a:spcPts val="10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2800" b="0" u="none" strike="noStrike">
              <a:solidFill>
                <a:srgbClr val="000000"/>
              </a:solidFill>
              <a:effectLst/>
              <a:uFillTx/>
              <a:latin typeface="Aptos"/>
            </a:endParaRPr>
          </a:p>
        </p:txBody>
      </p:sp>
      <p:sp>
        <p:nvSpPr>
          <p:cNvPr id="233" name="Slide Number Placeholder 6"/>
          <p:cNvSpPr/>
          <p:nvPr/>
        </p:nvSpPr>
        <p:spPr>
          <a:xfrm>
            <a:off x="6458040" y="6356520"/>
            <a:ext cx="2057400" cy="365040"/>
          </a:xfrm>
          <a:prstGeom prst="rect">
            <a:avLst/>
          </a:prstGeom>
          <a:noFill/>
          <a:ln w="0">
            <a:noFill/>
          </a:ln>
        </p:spPr>
        <p:style>
          <a:lnRef idx="0">
            <a:scrgbClr r="0" g="0" b="0"/>
          </a:lnRef>
          <a:fillRef idx="0">
            <a:scrgbClr r="0" g="0" b="0"/>
          </a:fillRef>
          <a:effectRef idx="0">
            <a:scrgbClr r="0" g="0" b="0"/>
          </a:effectRef>
          <a:fontRef idx="minor"/>
        </p:style>
        <p:txBody>
          <a:bodyPr lIns="90000" tIns="46800" rIns="90000" bIns="46800" anchor="ctr">
            <a:normAutofit/>
          </a:bodyPr>
          <a:lstStyle/>
          <a:p>
            <a:pPr algn="r">
              <a:lnSpc>
                <a:spcPct val="100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fld id="{66D70654-5678-40D5-9FC3-A8C03C2EED1A}" type="slidenum">
              <a:rPr lang="en-GB" sz="1200" b="0" u="none" strike="noStrike">
                <a:solidFill>
                  <a:srgbClr val="000000"/>
                </a:solidFill>
                <a:effectLst/>
                <a:uFillTx/>
                <a:latin typeface="Calibri"/>
              </a:rPr>
              <a:t>50</a:t>
            </a:fld>
            <a:endParaRPr lang="en-US" sz="1200" b="0" u="none" strike="noStrike">
              <a:solidFill>
                <a:srgbClr val="000000"/>
              </a:solidFill>
              <a:effectLst/>
              <a:uFillTx/>
              <a:latin typeface="Aptos"/>
            </a:endParaRPr>
          </a:p>
        </p:txBody>
      </p:sp>
      <p:graphicFrame>
        <p:nvGraphicFramePr>
          <p:cNvPr id="234" name="Object 6"/>
          <p:cNvGraphicFramePr/>
          <p:nvPr/>
        </p:nvGraphicFramePr>
        <p:xfrm>
          <a:off x="7020000" y="2708280"/>
          <a:ext cx="1379520" cy="2771640"/>
        </p:xfrm>
        <a:graphic>
          <a:graphicData uri="http://schemas.openxmlformats.org/presentationml/2006/ole">
            <mc:AlternateContent xmlns:mc="http://schemas.openxmlformats.org/markup-compatibility/2006">
              <mc:Choice xmlns:v="urn:schemas-microsoft-com:vml" Requires="v">
                <p:oleObj r:id="rId3" imgW="0" imgH="0" progId="">
                  <p:embed/>
                </p:oleObj>
              </mc:Choice>
              <mc:Fallback>
                <p:oleObj r:id="rId3" imgW="0" imgH="0" progId="">
                  <p:embed/>
                  <p:pic>
                    <p:nvPicPr>
                      <p:cNvPr id="234" name="Object 6"/>
                      <p:cNvPicPr/>
                      <p:nvPr/>
                    </p:nvPicPr>
                    <p:blipFill>
                      <a:blip r:embed="rId4"/>
                      <a:stretch/>
                    </p:blipFill>
                    <p:spPr>
                      <a:xfrm>
                        <a:off x="7020000" y="2708280"/>
                        <a:ext cx="1379520" cy="2771640"/>
                      </a:xfrm>
                      <a:prstGeom prst="rect">
                        <a:avLst/>
                      </a:prstGeom>
                      <a:noFill/>
                      <a:ln w="0">
                        <a:noFill/>
                      </a:ln>
                    </p:spPr>
                  </p:pic>
                </p:oleObj>
              </mc:Fallback>
            </mc:AlternateContent>
          </a:graphicData>
        </a:graphic>
      </p:graphicFrame>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vert="horz" lIns="91440" tIns="45720" rIns="91440" bIns="45720" rtlCol="0" anchor="ctr">
            <a:normAutofit/>
          </a:bodyPr>
          <a:lstStyle/>
          <a:p>
            <a:r>
              <a:rPr lang="en-US" sz="3500" kern="1200">
                <a:solidFill>
                  <a:srgbClr val="FFFFFF"/>
                </a:solidFill>
                <a:latin typeface="+mj-lt"/>
                <a:ea typeface="+mj-ea"/>
                <a:cs typeface="+mj-cs"/>
              </a:rPr>
              <a:t>Summary</a:t>
            </a:r>
          </a:p>
        </p:txBody>
      </p:sp>
      <p:sp>
        <p:nvSpPr>
          <p:cNvPr id="3" name="Text Placeholder 2">
            <a:extLst>
              <a:ext uri="{FF2B5EF4-FFF2-40B4-BE49-F238E27FC236}">
                <a16:creationId xmlns:a16="http://schemas.microsoft.com/office/drawing/2014/main" id="{034E09BF-D373-C205-9103-A70462D8E9D6}"/>
              </a:ext>
            </a:extLst>
          </p:cNvPr>
          <p:cNvSpPr>
            <a:spLocks noGrp="1"/>
          </p:cNvSpPr>
          <p:nvPr>
            <p:ph type="body"/>
          </p:nvPr>
        </p:nvSpPr>
        <p:spPr>
          <a:xfrm>
            <a:off x="344512" y="1891970"/>
            <a:ext cx="8003421" cy="4966030"/>
          </a:xfrm>
        </p:spPr>
        <p:txBody>
          <a:bodyPr vert="horz" lIns="91440" tIns="45720" rIns="91440" bIns="45720" rtlCol="0" anchor="ctr">
            <a:normAutofit/>
          </a:bodyPr>
          <a:lstStyle/>
          <a:p>
            <a:pPr indent="-228600">
              <a:spcAft>
                <a:spcPts val="600"/>
              </a:spcAft>
              <a:buFont typeface="Arial" panose="020B0604020202020204" pitchFamily="34" charset="0"/>
              <a:buChar char="•"/>
            </a:pPr>
            <a:r>
              <a:rPr lang="en-US" sz="1100" dirty="0">
                <a:latin typeface="+mn-lt"/>
                <a:ea typeface="+mn-ea"/>
                <a:cs typeface="+mn-cs"/>
              </a:rPr>
              <a:t>(1)   Because the company is a separate legal person, its shareholders and directors are not normally liable for its actions. However, in exceptional cases they may be liable, for example, if the corporate veil is pierced or if they have themselves committed a tort.</a:t>
            </a:r>
          </a:p>
          <a:p>
            <a:pPr indent="-228600">
              <a:spcAft>
                <a:spcPts val="600"/>
              </a:spcAft>
              <a:buFont typeface="Arial" panose="020B0604020202020204" pitchFamily="34" charset="0"/>
              <a:buChar char="•"/>
            </a:pPr>
            <a:r>
              <a:rPr lang="en-US" sz="1100" dirty="0">
                <a:latin typeface="+mn-lt"/>
                <a:ea typeface="+mn-ea"/>
                <a:cs typeface="+mn-cs"/>
              </a:rPr>
              <a:t>(2)   Most companies have unrestricted objects. Even if a company’s objects are restricted, the effect of s39 is that the restriction will not invalidate transactions with outsiders.</a:t>
            </a:r>
          </a:p>
          <a:p>
            <a:pPr indent="-228600">
              <a:spcAft>
                <a:spcPts val="600"/>
              </a:spcAft>
              <a:buFont typeface="Arial" panose="020B0604020202020204" pitchFamily="34" charset="0"/>
              <a:buChar char="•"/>
            </a:pPr>
            <a:r>
              <a:rPr lang="en-US" sz="1100" dirty="0">
                <a:latin typeface="+mn-lt"/>
                <a:ea typeface="+mn-ea"/>
                <a:cs typeface="+mn-cs"/>
              </a:rPr>
              <a:t>(3)   If the company purports to enter into a transaction which is beyond the directors’ powers, s40 may enable the other party to enforce the transaction.</a:t>
            </a:r>
          </a:p>
          <a:p>
            <a:pPr indent="-228600">
              <a:spcAft>
                <a:spcPts val="600"/>
              </a:spcAft>
              <a:buFont typeface="Arial" panose="020B0604020202020204" pitchFamily="34" charset="0"/>
              <a:buChar char="•"/>
            </a:pPr>
            <a:r>
              <a:rPr lang="en-US" sz="1100" dirty="0">
                <a:latin typeface="+mn-lt"/>
                <a:ea typeface="+mn-ea"/>
                <a:cs typeface="+mn-cs"/>
              </a:rPr>
              <a:t>(4)   Directors normally have full powers of management, for example, under MA3. Shareholders’ powers are limited to certain major decisions, but they can always remove a director under s168.</a:t>
            </a:r>
          </a:p>
          <a:p>
            <a:pPr indent="-228600">
              <a:spcAft>
                <a:spcPts val="600"/>
              </a:spcAft>
              <a:buFont typeface="Arial" panose="020B0604020202020204" pitchFamily="34" charset="0"/>
              <a:buChar char="•"/>
            </a:pPr>
            <a:r>
              <a:rPr lang="en-US" sz="1100" dirty="0">
                <a:latin typeface="+mn-lt"/>
                <a:ea typeface="+mn-ea"/>
                <a:cs typeface="+mn-cs"/>
              </a:rPr>
              <a:t>(5)   Directors normally make decisions by passing resolutions at a board meeting. Important issues in relation to board meetings include how it is called (including notice), quorum, voting and directors’ interests.</a:t>
            </a:r>
          </a:p>
          <a:p>
            <a:pPr indent="-228600">
              <a:spcAft>
                <a:spcPts val="600"/>
              </a:spcAft>
              <a:buFont typeface="Arial" panose="020B0604020202020204" pitchFamily="34" charset="0"/>
              <a:buChar char="•"/>
            </a:pPr>
            <a:r>
              <a:rPr lang="en-US" sz="1100" dirty="0">
                <a:latin typeface="+mn-lt"/>
                <a:ea typeface="+mn-ea"/>
                <a:cs typeface="+mn-cs"/>
              </a:rPr>
              <a:t>(6)   Shareholders make decisions by passing ordinary or special resolutions, either in general meeting or by written resolution.</a:t>
            </a:r>
          </a:p>
          <a:p>
            <a:pPr indent="-228600">
              <a:spcAft>
                <a:spcPts val="600"/>
              </a:spcAft>
              <a:buFont typeface="Arial" panose="020B0604020202020204" pitchFamily="34" charset="0"/>
              <a:buChar char="•"/>
            </a:pPr>
            <a:r>
              <a:rPr lang="en-US" sz="1100" dirty="0">
                <a:latin typeface="+mn-lt"/>
                <a:ea typeface="+mn-ea"/>
                <a:cs typeface="+mn-cs"/>
              </a:rPr>
              <a:t>(7)   Important issues in relation to general meetings include notice, quorum and voting. For written resolutions, important issues include how they are circulated and the lapse date.</a:t>
            </a:r>
          </a:p>
          <a:p>
            <a:pPr indent="-228600">
              <a:spcAft>
                <a:spcPts val="600"/>
              </a:spcAft>
              <a:buFont typeface="Arial" panose="020B0604020202020204" pitchFamily="34" charset="0"/>
              <a:buChar char="•"/>
            </a:pPr>
            <a:r>
              <a:rPr lang="en-US" sz="1100" dirty="0">
                <a:latin typeface="+mn-lt"/>
                <a:ea typeface="+mn-ea"/>
                <a:cs typeface="+mn-cs"/>
              </a:rPr>
              <a:t>(8)   Anyone authorised by the company can enter into a contract on its behalf under s43. Deeds must be executed in accordance with s44.</a:t>
            </a:r>
          </a:p>
          <a:p>
            <a:pPr indent="-228600">
              <a:spcAft>
                <a:spcPts val="600"/>
              </a:spcAft>
              <a:buFont typeface="Arial" panose="020B0604020202020204" pitchFamily="34" charset="0"/>
              <a:buChar char="•"/>
            </a:pPr>
            <a:r>
              <a:rPr lang="en-US" sz="1100" dirty="0">
                <a:latin typeface="+mn-lt"/>
                <a:ea typeface="+mn-ea"/>
                <a:cs typeface="+mn-cs"/>
              </a:rPr>
              <a:t>(9)   The company’s name and articles can be changed by special resolution, following which certain documents must be filed at Companies House. Shares are transferred when the transfer is registered by the directors following submission of a stock transfer form and share certificate.</a:t>
            </a:r>
          </a:p>
        </p:txBody>
      </p:sp>
      <p:sp>
        <p:nvSpPr>
          <p:cNvPr id="4" name="TextBox 3"/>
          <p:cNvSpPr txBox="1"/>
          <p:nvPr/>
        </p:nvSpPr>
        <p:spPr>
          <a:xfrm>
            <a:off x="628560" y="2501153"/>
            <a:ext cx="184731" cy="369332"/>
          </a:xfrm>
          <a:prstGeom prst="rect">
            <a:avLst/>
          </a:prstGeom>
          <a:noFill/>
        </p:spPr>
        <p:txBody>
          <a:bodyPr wrap="none">
            <a:spAutoFit/>
          </a:bodyPr>
          <a:lstStyle/>
          <a:p>
            <a:endParaRPr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2693"/>
            <a:ext cx="9143998"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84720" y="-2407841"/>
            <a:ext cx="4374557" cy="9144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55756" y="-2236808"/>
            <a:ext cx="4374128" cy="880235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2690"/>
            <a:ext cx="6406863"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4459073" y="-1032053"/>
            <a:ext cx="3742610"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3F37900-3296-EF9A-B747-D89DCCE31E55}"/>
              </a:ext>
            </a:extLst>
          </p:cNvPr>
          <p:cNvSpPr>
            <a:spLocks noGrp="1"/>
          </p:cNvSpPr>
          <p:nvPr>
            <p:ph type="title"/>
          </p:nvPr>
        </p:nvSpPr>
        <p:spPr>
          <a:xfrm>
            <a:off x="986118" y="735106"/>
            <a:ext cx="7540322" cy="2928470"/>
          </a:xfrm>
        </p:spPr>
        <p:txBody>
          <a:bodyPr vert="horz" lIns="91440" tIns="45720" rIns="91440" bIns="45720" rtlCol="0" anchor="b">
            <a:normAutofit/>
          </a:bodyPr>
          <a:lstStyle/>
          <a:p>
            <a:r>
              <a:rPr lang="en-US" sz="4200" kern="1200" dirty="0">
                <a:solidFill>
                  <a:srgbClr val="FFFFFF"/>
                </a:solidFill>
                <a:latin typeface="+mj-lt"/>
                <a:ea typeface="+mj-ea"/>
                <a:cs typeface="+mj-cs"/>
              </a:rPr>
              <a:t>Next Week</a:t>
            </a:r>
          </a:p>
        </p:txBody>
      </p:sp>
      <p:sp>
        <p:nvSpPr>
          <p:cNvPr id="3" name="Text Placeholder 2">
            <a:extLst>
              <a:ext uri="{FF2B5EF4-FFF2-40B4-BE49-F238E27FC236}">
                <a16:creationId xmlns:a16="http://schemas.microsoft.com/office/drawing/2014/main" id="{B9BBAABB-1A4B-1A67-C24D-12386B44C500}"/>
              </a:ext>
            </a:extLst>
          </p:cNvPr>
          <p:cNvSpPr>
            <a:spLocks noGrp="1"/>
          </p:cNvSpPr>
          <p:nvPr>
            <p:ph type="body"/>
          </p:nvPr>
        </p:nvSpPr>
        <p:spPr>
          <a:xfrm>
            <a:off x="1013011" y="4870824"/>
            <a:ext cx="7504463" cy="1458258"/>
          </a:xfrm>
        </p:spPr>
        <p:txBody>
          <a:bodyPr vert="horz" lIns="91440" tIns="45720" rIns="91440" bIns="45720" rtlCol="0" anchor="ctr">
            <a:normAutofit/>
          </a:bodyPr>
          <a:lstStyle/>
          <a:p>
            <a:pPr>
              <a:spcBef>
                <a:spcPts val="1000"/>
              </a:spcBef>
            </a:pPr>
            <a:r>
              <a:rPr lang="en-US" sz="2400" kern="1200">
                <a:solidFill>
                  <a:schemeClr val="tx1"/>
                </a:solidFill>
                <a:latin typeface="+mn-lt"/>
                <a:ea typeface="+mn-ea"/>
                <a:cs typeface="+mn-cs"/>
              </a:rPr>
              <a:t>We will be looking at the Appointment of Directors and Removal of Directors</a:t>
            </a:r>
          </a:p>
        </p:txBody>
      </p:sp>
    </p:spTree>
    <p:extLst>
      <p:ext uri="{BB962C8B-B14F-4D97-AF65-F5344CB8AC3E}">
        <p14:creationId xmlns:p14="http://schemas.microsoft.com/office/powerpoint/2010/main" val="816454698"/>
      </p:ext>
    </p:extLst>
  </p:cSld>
  <p:clrMapOvr>
    <a:masterClrMapping/>
  </p:clrMapOvr>
</p:sld>
</file>

<file path=ppt/theme/theme1.xml><?xml version="1.0" encoding="utf-8"?>
<a:theme xmlns:a="http://schemas.openxmlformats.org/drawingml/2006/main" name="Offic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ppt/theme/theme2.xml><?xml version="1.0" encoding="utf-8"?>
<a:theme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5988</Words>
  <Application>Microsoft Office PowerPoint</Application>
  <PresentationFormat>On-screen Show (4:3)</PresentationFormat>
  <Paragraphs>451</Paragraphs>
  <Slides>52</Slides>
  <Notes>28</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0</vt:i4>
      </vt:variant>
      <vt:variant>
        <vt:lpstr>Slide Titles</vt:lpstr>
      </vt:variant>
      <vt:variant>
        <vt:i4>52</vt:i4>
      </vt:variant>
    </vt:vector>
  </HeadingPairs>
  <TitlesOfParts>
    <vt:vector size="59" baseType="lpstr">
      <vt:lpstr>Aptos</vt:lpstr>
      <vt:lpstr>Aptos Display</vt:lpstr>
      <vt:lpstr>Arial</vt:lpstr>
      <vt:lpstr>Calibri</vt:lpstr>
      <vt:lpstr>Segoe UI</vt:lpstr>
      <vt:lpstr>Times New Roman</vt:lpstr>
      <vt:lpstr>Office</vt:lpstr>
      <vt:lpstr>                BUSINESS LAW AND PRACTICE </vt:lpstr>
      <vt:lpstr>Outline</vt:lpstr>
      <vt:lpstr>Terminology</vt:lpstr>
      <vt:lpstr>Shareholders and Directors</vt:lpstr>
      <vt:lpstr>Separation of Powers</vt:lpstr>
      <vt:lpstr>Decision making by directors</vt:lpstr>
      <vt:lpstr>Directors’ power of management </vt:lpstr>
      <vt:lpstr>Shareholder powers</vt:lpstr>
      <vt:lpstr>Decision making by Directors</vt:lpstr>
      <vt:lpstr>Calling the board meeting</vt:lpstr>
      <vt:lpstr>Voting at board meetings</vt:lpstr>
      <vt:lpstr>Conflicts of interest</vt:lpstr>
      <vt:lpstr>Minutes of board meeting </vt:lpstr>
      <vt:lpstr>Unanimous decisions by directors </vt:lpstr>
      <vt:lpstr>Decision making by shareholders</vt:lpstr>
      <vt:lpstr>Ordinary and special resolutions </vt:lpstr>
      <vt:lpstr>General Meeting</vt:lpstr>
      <vt:lpstr>Voting</vt:lpstr>
      <vt:lpstr>Annual General Meeting ‘AGM’</vt:lpstr>
      <vt:lpstr>Written Resolution ‘WR’</vt:lpstr>
      <vt:lpstr>Written Resolution</vt:lpstr>
      <vt:lpstr>GM or WR?</vt:lpstr>
      <vt:lpstr>Decision making in practice</vt:lpstr>
      <vt:lpstr>What if shareholders want a resolution passed?</vt:lpstr>
      <vt:lpstr>Entering contracts</vt:lpstr>
      <vt:lpstr>Think…</vt:lpstr>
      <vt:lpstr>Examples of company decisions</vt:lpstr>
      <vt:lpstr>Identical Basic Structure for all Companies</vt:lpstr>
      <vt:lpstr>Article 3 - Delegation of Powers</vt:lpstr>
      <vt:lpstr>Shareholder Approval – Key Decisions</vt:lpstr>
      <vt:lpstr>Directors’ Meetings  - Key Procedural Points (1)</vt:lpstr>
      <vt:lpstr>Directors’ Meetings  - Key Procedural Points (2)</vt:lpstr>
      <vt:lpstr>Directors’ Meetings  - Key Procedural Points (3)</vt:lpstr>
      <vt:lpstr>Types of General Meeting</vt:lpstr>
      <vt:lpstr>Types of Resolutions  at General Meetings </vt:lpstr>
      <vt:lpstr>Percentages Needed</vt:lpstr>
      <vt:lpstr>Examples</vt:lpstr>
      <vt:lpstr>Methods of Casting Votes  at General Meetings</vt:lpstr>
      <vt:lpstr>Shareholders’ Meetings - Key Procedural Points (1)</vt:lpstr>
      <vt:lpstr>Shareholders’ Meetings - Key Procedural Points (2)</vt:lpstr>
      <vt:lpstr>Shareholders’ Meetings - Key Procedural Points (3)</vt:lpstr>
      <vt:lpstr>Example 1: Smith &amp; Jones Ltd   Show of hands and poll</vt:lpstr>
      <vt:lpstr>Example 2: Smith &amp; Jones Ltd   Casting Vote</vt:lpstr>
      <vt:lpstr>Example 3: Smith &amp; Jones Ltd   Quorum</vt:lpstr>
      <vt:lpstr>Passing Shareholder Resolutions: Procedure</vt:lpstr>
      <vt:lpstr>Timing for Passing Shareholder Resolution</vt:lpstr>
      <vt:lpstr>Short Cuts - Consent to Short Notice –s307(5) &amp; (6)</vt:lpstr>
      <vt:lpstr>Short Cuts - Written Resolutions (1)</vt:lpstr>
      <vt:lpstr>Short Cuts - Written Resolutions (2)</vt:lpstr>
      <vt:lpstr>Short Cuts - Written Resolutions (3)</vt:lpstr>
      <vt:lpstr>Summary</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Ellie Brown</dc:creator>
  <cp:lastModifiedBy>Ellie Brown</cp:lastModifiedBy>
  <cp:revision>38</cp:revision>
  <dcterms:created xsi:type="dcterms:W3CDTF">2026-10-20T14:48:09Z</dcterms:created>
  <dcterms:modified xsi:type="dcterms:W3CDTF">2026-10-21T15:26:04Z</dcterms:modified>
</cp:coreProperties>
</file>

<file path=docProps/core0.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2009-06-03T10:01:58Z</dcterms:created>
  <dc:creator>imagetest</dc:creator>
  <dc:description/>
  <dc:language>en-US</dc:language>
  <cp:lastModifiedBy>Ellie Brown</cp:lastModifiedBy>
  <cp:lastPrinted>2024-02-14T11:34:20Z</cp:lastPrinted>
  <dcterms:modified xsi:type="dcterms:W3CDTF">2026-10-20T14:45:57Z</dcterms:modified>
  <cp:revision>52</cp:revision>
  <dc:subject/>
  <dc:title>Leicester Institute  of Legal Practice</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rticulateGUID">
    <vt:lpwstr>A2D06416-3F9C-4CDE-BC81-DF89C08B2921</vt:lpwstr>
  </property>
  <property fmtid="{D5CDD505-2E9C-101B-9397-08002B2CF9AE}" pid="3" name="ArticulatePath">
    <vt:lpwstr>Company Meetings</vt:lpwstr>
  </property>
  <property fmtid="{D5CDD505-2E9C-101B-9397-08002B2CF9AE}" pid="4" name="ArticulateProjectFull">
    <vt:lpwstr>L:\Legal Practice Course\BLP\LTGs - Sep 14 Issue\Company Meetings.ppta</vt:lpwstr>
  </property>
  <property fmtid="{D5CDD505-2E9C-101B-9397-08002B2CF9AE}" pid="5" name="ArticulateUseProject">
    <vt:lpwstr>1</vt:lpwstr>
  </property>
</Properties>
</file>