
<file path=[Content_Types].xml><?xml version="1.0" encoding="utf-8"?>
<Types xmlns="http://schemas.openxmlformats.org/package/2006/content-types">
  <Default Extension="png" ContentType="image/png"/>
  <Default Extension="mp3" ContentType="audio/mpe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7" r:id="rId3"/>
    <p:sldId id="259" r:id="rId4"/>
    <p:sldId id="260" r:id="rId5"/>
    <p:sldId id="262" r:id="rId6"/>
    <p:sldId id="261" r:id="rId7"/>
    <p:sldId id="272" r:id="rId8"/>
    <p:sldId id="273" r:id="rId9"/>
    <p:sldId id="265" r:id="rId10"/>
    <p:sldId id="266" r:id="rId11"/>
    <p:sldId id="267" r:id="rId12"/>
    <p:sldId id="264" r:id="rId13"/>
    <p:sldId id="263" r:id="rId14"/>
    <p:sldId id="258" r:id="rId15"/>
    <p:sldId id="268" r:id="rId16"/>
    <p:sldId id="274" r:id="rId17"/>
    <p:sldId id="270"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017" autoAdjust="0"/>
    <p:restoredTop sz="87467" autoAdjust="0"/>
  </p:normalViewPr>
  <p:slideViewPr>
    <p:cSldViewPr snapToGrid="0">
      <p:cViewPr varScale="1">
        <p:scale>
          <a:sx n="59" d="100"/>
          <a:sy n="59" d="100"/>
        </p:scale>
        <p:origin x="107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351569-2AF7-440B-B83B-DD6BA3A5557C}" type="datetimeFigureOut">
              <a:rPr lang="en-GB" smtClean="0"/>
              <a:t>15/01/2018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54FDB3-8E35-49EB-B384-AD147403CC28}" type="slidenum">
              <a:rPr lang="en-GB" smtClean="0"/>
              <a:t>‹#›</a:t>
            </a:fld>
            <a:endParaRPr lang="en-GB" dirty="0"/>
          </a:p>
        </p:txBody>
      </p:sp>
    </p:spTree>
    <p:extLst>
      <p:ext uri="{BB962C8B-B14F-4D97-AF65-F5344CB8AC3E}">
        <p14:creationId xmlns:p14="http://schemas.microsoft.com/office/powerpoint/2010/main" val="24339323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theguardian.com/business/2016/oct/18/tesco-boss-food-price-inflation-lethal-struggling-millions-matt-davie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Britain’s biggest supermarket has warned that dearer food prices triggered by the plunge in the value of the pound </a:t>
            </a:r>
            <a:r>
              <a:rPr lang="en-GB" dirty="0">
                <a:hlinkClick r:id="rId3"/>
              </a:rPr>
              <a:t>will have a lethal impact</a:t>
            </a:r>
            <a:r>
              <a:rPr lang="en-GB" dirty="0"/>
              <a:t> on poor families worst affected by the expected jump in inflation over the next two years.</a:t>
            </a:r>
          </a:p>
          <a:p>
            <a:r>
              <a:rPr lang="en-GB" dirty="0"/>
              <a:t>Although a price war among the leading food retailers has so far blunted the impact of more expensive imports on grocery bills, Tesco’s UK chief executive, Matt Davies, said rising prices would be “toxic” for consumers if stores found that they had to pass on extra costs.</a:t>
            </a:r>
          </a:p>
          <a:p>
            <a:r>
              <a:rPr lang="en-GB" dirty="0"/>
              <a:t>Official figures from the Office for National Statistics showed the annual inflation rate rising from 0.6% to 1% in September, its highest for almost two years.</a:t>
            </a:r>
          </a:p>
          <a:p>
            <a:endParaRPr lang="en-GB" dirty="0"/>
          </a:p>
        </p:txBody>
      </p:sp>
      <p:sp>
        <p:nvSpPr>
          <p:cNvPr id="4" name="Slide Number Placeholder 3"/>
          <p:cNvSpPr>
            <a:spLocks noGrp="1"/>
          </p:cNvSpPr>
          <p:nvPr>
            <p:ph type="sldNum" sz="quarter" idx="10"/>
          </p:nvPr>
        </p:nvSpPr>
        <p:spPr/>
        <p:txBody>
          <a:bodyPr/>
          <a:lstStyle/>
          <a:p>
            <a:fld id="{8454FDB3-8E35-49EB-B384-AD147403CC28}" type="slidenum">
              <a:rPr lang="en-GB" smtClean="0"/>
              <a:t>7</a:t>
            </a:fld>
            <a:endParaRPr lang="en-GB" dirty="0"/>
          </a:p>
        </p:txBody>
      </p:sp>
    </p:spTree>
    <p:extLst>
      <p:ext uri="{BB962C8B-B14F-4D97-AF65-F5344CB8AC3E}">
        <p14:creationId xmlns:p14="http://schemas.microsoft.com/office/powerpoint/2010/main" val="4005477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tx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tx1">
                    <a:lumMod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1/15/2018</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outerShdw blurRad="38100" dist="38100" dir="2700000" algn="tl">
              <a:srgbClr val="000000">
                <a:alpha val="43137"/>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outerShdw blurRad="47625" dist="12700" dir="2700000" algn="tl" rotWithShape="0">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outerShdw blurRad="47625" dist="12700" dir="2700000" algn="tl" rotWithShape="0">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outerShdw blurRad="47625" dist="12700" dir="2700000" algn="tl" rotWithShape="0">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sustainweb.org/childrensfoodcampaign/junk_food_marketin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slideLayout" Target="../slideLayouts/slideLayout2.xml"/><Relationship Id="rId7" Type="http://schemas.openxmlformats.org/officeDocument/2006/relationships/image" Target="../media/image10.jp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 Id="rId9"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slideLayout" Target="../slideLayouts/slideLayout2.xml"/><Relationship Id="rId7" Type="http://schemas.openxmlformats.org/officeDocument/2006/relationships/image" Target="../media/image15.jp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g"/><Relationship Id="rId9"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slideLayout" Target="../slideLayouts/slideLayout2.xml"/><Relationship Id="rId7" Type="http://schemas.openxmlformats.org/officeDocument/2006/relationships/image" Target="../media/image20.jp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g"/><Relationship Id="rId9"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bing.com/videos/search?q=mcdonald's+sponsoring+the+olympics&amp;&amp;view=detail&amp;mid=C5DFF41CD71EAB621922C5DFF41CD71EAB621922&amp;FORM=VRDGAR"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hse.gov.uk/myth/mar09.htm" TargetMode="External"/><Relationship Id="rId2" Type="http://schemas.openxmlformats.org/officeDocument/2006/relationships/hyperlink" Target="https://www.gov.uk/national-minimum-wage-rates" TargetMode="External"/><Relationship Id="rId1" Type="http://schemas.openxmlformats.org/officeDocument/2006/relationships/slideLayout" Target="../slideLayouts/slideLayout2.xml"/><Relationship Id="rId6" Type="http://schemas.openxmlformats.org/officeDocument/2006/relationships/hyperlink" Target="https://www.bing.com/videos/search?q=increase+in+food+prices+after+brexit&amp;&amp;view=detail&amp;mid=B0D9B2FFC5A601046E34B0D9B2FFC5A601046E34&amp;FORM=VRDGAR" TargetMode="External"/><Relationship Id="rId5" Type="http://schemas.openxmlformats.org/officeDocument/2006/relationships/hyperlink" Target="https://www.theguardian.com/business/2016/oct/18/uk-inflation-rises-near-two-year-high-consumer-price-index" TargetMode="External"/><Relationship Id="rId4" Type="http://schemas.openxmlformats.org/officeDocument/2006/relationships/hyperlink" Target="https://www.just-eat.co.uk/info-to-restaura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3B539-4BB1-4340-9946-E697B3D4FBDF}"/>
              </a:ext>
            </a:extLst>
          </p:cNvPr>
          <p:cNvSpPr>
            <a:spLocks noGrp="1"/>
          </p:cNvSpPr>
          <p:nvPr>
            <p:ph type="ctrTitle"/>
          </p:nvPr>
        </p:nvSpPr>
        <p:spPr>
          <a:xfrm>
            <a:off x="1303337" y="2543175"/>
            <a:ext cx="8689976" cy="1162048"/>
          </a:xfrm>
        </p:spPr>
        <p:txBody>
          <a:bodyPr/>
          <a:lstStyle/>
          <a:p>
            <a:r>
              <a:rPr lang="en-GB" dirty="0">
                <a:latin typeface="Times New Roman" panose="02020603050405020304" pitchFamily="18" charset="0"/>
                <a:cs typeface="Times New Roman" panose="02020603050405020304" pitchFamily="18" charset="0"/>
              </a:rPr>
              <a:t>WHO’S TO Blame</a:t>
            </a:r>
            <a:r>
              <a:rPr lang="en-GB" dirty="0">
                <a:effectLst/>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0406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D4EFD-AB1A-46AE-A3C6-16BB96DDB543}"/>
              </a:ext>
            </a:extLst>
          </p:cNvPr>
          <p:cNvSpPr>
            <a:spLocks noGrp="1"/>
          </p:cNvSpPr>
          <p:nvPr>
            <p:ph type="title"/>
          </p:nvPr>
        </p:nvSpPr>
        <p:spPr/>
        <p:txBody>
          <a:bodyPr/>
          <a:lstStyle/>
          <a:p>
            <a:r>
              <a:rPr lang="en-GB" dirty="0">
                <a:effectLst/>
                <a:latin typeface="Times New Roman" panose="02020603050405020304" pitchFamily="18" charset="0"/>
                <a:cs typeface="Times New Roman" panose="02020603050405020304" pitchFamily="18" charset="0"/>
              </a:rPr>
              <a:t>Diet and nutrition….</a:t>
            </a:r>
            <a:br>
              <a:rPr lang="en-GB" dirty="0">
                <a:effectLst/>
                <a:latin typeface="Times New Roman" panose="02020603050405020304" pitchFamily="18" charset="0"/>
                <a:cs typeface="Times New Roman" panose="02020603050405020304" pitchFamily="18" charset="0"/>
              </a:rPr>
            </a:br>
            <a:r>
              <a:rPr lang="en-GB" dirty="0">
                <a:effectLst/>
                <a:latin typeface="Times New Roman" panose="02020603050405020304" pitchFamily="18" charset="0"/>
                <a:cs typeface="Times New Roman" panose="02020603050405020304" pitchFamily="18" charset="0"/>
              </a:rPr>
              <a:t>Who’s to blame?</a:t>
            </a:r>
          </a:p>
        </p:txBody>
      </p:sp>
      <p:sp>
        <p:nvSpPr>
          <p:cNvPr id="3" name="Content Placeholder 2">
            <a:extLst>
              <a:ext uri="{FF2B5EF4-FFF2-40B4-BE49-F238E27FC236}">
                <a16:creationId xmlns:a16="http://schemas.microsoft.com/office/drawing/2014/main" id="{A21ACECE-77D0-4A93-8C24-78D24B824FBD}"/>
              </a:ext>
            </a:extLst>
          </p:cNvPr>
          <p:cNvSpPr>
            <a:spLocks noGrp="1"/>
          </p:cNvSpPr>
          <p:nvPr>
            <p:ph sz="quarter" idx="13"/>
          </p:nvPr>
        </p:nvSpPr>
        <p:spPr/>
        <p:txBody>
          <a:bodyPr/>
          <a:lstStyle/>
          <a:p>
            <a:r>
              <a:rPr lang="en-GB" dirty="0">
                <a:effectLst/>
              </a:rPr>
              <a:t>Parents </a:t>
            </a:r>
          </a:p>
          <a:p>
            <a:r>
              <a:rPr lang="en-GB" dirty="0">
                <a:effectLst/>
              </a:rPr>
              <a:t>Media </a:t>
            </a:r>
          </a:p>
          <a:p>
            <a:r>
              <a:rPr lang="en-GB" dirty="0">
                <a:effectLst/>
              </a:rPr>
              <a:t>Food prices  </a:t>
            </a:r>
          </a:p>
          <a:p>
            <a:r>
              <a:rPr lang="en-GB" dirty="0">
                <a:effectLst/>
              </a:rPr>
              <a:t>Minimum wage </a:t>
            </a:r>
          </a:p>
          <a:p>
            <a:r>
              <a:rPr lang="en-GB" dirty="0">
                <a:effectLst/>
              </a:rPr>
              <a:t>Assess ability </a:t>
            </a:r>
          </a:p>
          <a:p>
            <a:r>
              <a:rPr lang="en-GB" dirty="0">
                <a:effectLst/>
              </a:rPr>
              <a:t>Sponsorship  </a:t>
            </a:r>
          </a:p>
          <a:p>
            <a:endParaRPr lang="en-GB"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3860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B6398-DBCB-415F-9C3C-602DDD1F1F14}"/>
              </a:ext>
            </a:extLst>
          </p:cNvPr>
          <p:cNvSpPr>
            <a:spLocks noGrp="1"/>
          </p:cNvSpPr>
          <p:nvPr>
            <p:ph type="title"/>
          </p:nvPr>
        </p:nvSpPr>
        <p:spPr>
          <a:xfrm>
            <a:off x="802015" y="416560"/>
            <a:ext cx="10364451" cy="832934"/>
          </a:xfrm>
        </p:spPr>
        <p:txBody>
          <a:bodyPr/>
          <a:lstStyle/>
          <a:p>
            <a:r>
              <a:rPr lang="en-GB" dirty="0">
                <a:latin typeface="Times New Roman" panose="02020603050405020304" pitchFamily="18" charset="0"/>
                <a:cs typeface="Times New Roman" panose="02020603050405020304" pitchFamily="18" charset="0"/>
              </a:rPr>
              <a:t>Parents</a:t>
            </a:r>
            <a:r>
              <a:rPr lang="en-GB" dirty="0"/>
              <a:t> </a:t>
            </a:r>
          </a:p>
        </p:txBody>
      </p:sp>
      <p:sp>
        <p:nvSpPr>
          <p:cNvPr id="3" name="Content Placeholder 2">
            <a:extLst>
              <a:ext uri="{FF2B5EF4-FFF2-40B4-BE49-F238E27FC236}">
                <a16:creationId xmlns:a16="http://schemas.microsoft.com/office/drawing/2014/main" id="{1539C56D-E9BD-4BE9-983A-A2BD60637DE2}"/>
              </a:ext>
            </a:extLst>
          </p:cNvPr>
          <p:cNvSpPr>
            <a:spLocks noGrp="1"/>
          </p:cNvSpPr>
          <p:nvPr>
            <p:ph sz="quarter" idx="13"/>
          </p:nvPr>
        </p:nvSpPr>
        <p:spPr>
          <a:xfrm>
            <a:off x="294640" y="1249494"/>
            <a:ext cx="11470640" cy="5191946"/>
          </a:xfrm>
        </p:spPr>
        <p:txBody>
          <a:bodyPr/>
          <a:lstStyle/>
          <a:p>
            <a:endParaRPr lang="en-GB" sz="1800" dirty="0">
              <a:effectLst/>
              <a:latin typeface="Times New Roman" panose="02020603050405020304" pitchFamily="18" charset="0"/>
              <a:cs typeface="Times New Roman" panose="02020603050405020304" pitchFamily="18" charset="0"/>
            </a:endParaRPr>
          </a:p>
          <a:p>
            <a:r>
              <a:rPr lang="en-GB" sz="1800" dirty="0">
                <a:effectLst/>
                <a:latin typeface="Times New Roman" panose="02020603050405020304" pitchFamily="18" charset="0"/>
                <a:cs typeface="Times New Roman" panose="02020603050405020304" pitchFamily="18" charset="0"/>
              </a:rPr>
              <a:t>Is it fair to blame the parents? </a:t>
            </a:r>
          </a:p>
          <a:p>
            <a:r>
              <a:rPr lang="en-GB" sz="1800" dirty="0">
                <a:effectLst/>
                <a:latin typeface="Times New Roman" panose="02020603050405020304" pitchFamily="18" charset="0"/>
                <a:cs typeface="Times New Roman" panose="02020603050405020304" pitchFamily="18" charset="0"/>
              </a:rPr>
              <a:t>Some parents work very long hours and do not have time to cook when they are home.</a:t>
            </a:r>
          </a:p>
          <a:p>
            <a:r>
              <a:rPr lang="en-GB" sz="1800" dirty="0">
                <a:effectLst/>
                <a:latin typeface="Times New Roman" panose="02020603050405020304" pitchFamily="18" charset="0"/>
                <a:cs typeface="Times New Roman" panose="02020603050405020304" pitchFamily="18" charset="0"/>
              </a:rPr>
              <a:t>Parents do have a big influence on their children </a:t>
            </a:r>
          </a:p>
          <a:p>
            <a:r>
              <a:rPr lang="en-GB" sz="1800" dirty="0">
                <a:effectLst/>
                <a:latin typeface="Times New Roman" panose="02020603050405020304" pitchFamily="18" charset="0"/>
                <a:cs typeface="Times New Roman" panose="02020603050405020304" pitchFamily="18" charset="0"/>
              </a:rPr>
              <a:t>Some parents cant afford to buy healthy food all the time. </a:t>
            </a:r>
          </a:p>
          <a:p>
            <a:r>
              <a:rPr lang="en-GB" sz="1800" dirty="0">
                <a:effectLst/>
                <a:latin typeface="Times New Roman" panose="02020603050405020304" pitchFamily="18" charset="0"/>
                <a:cs typeface="Times New Roman" panose="02020603050405020304" pitchFamily="18" charset="0"/>
              </a:rPr>
              <a:t>bigger the family the more expensive eating healthy becomes.</a:t>
            </a:r>
          </a:p>
          <a:p>
            <a:endParaRPr lang="en-GB"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18135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A5100-B1D2-471E-A7CE-663495BFA424}"/>
              </a:ext>
            </a:extLst>
          </p:cNvPr>
          <p:cNvSpPr>
            <a:spLocks noGrp="1"/>
          </p:cNvSpPr>
          <p:nvPr>
            <p:ph type="title"/>
          </p:nvPr>
        </p:nvSpPr>
        <p:spPr>
          <a:xfrm>
            <a:off x="832495" y="304800"/>
            <a:ext cx="10364451" cy="893894"/>
          </a:xfrm>
        </p:spPr>
        <p:txBody>
          <a:bodyPr/>
          <a:lstStyle/>
          <a:p>
            <a:r>
              <a:rPr lang="en-GB" dirty="0">
                <a:latin typeface="Times New Roman" panose="02020603050405020304" pitchFamily="18" charset="0"/>
                <a:cs typeface="Times New Roman" panose="02020603050405020304" pitchFamily="18" charset="0"/>
              </a:rPr>
              <a:t>Media</a:t>
            </a:r>
          </a:p>
        </p:txBody>
      </p:sp>
      <p:sp>
        <p:nvSpPr>
          <p:cNvPr id="3" name="Content Placeholder 2">
            <a:extLst>
              <a:ext uri="{FF2B5EF4-FFF2-40B4-BE49-F238E27FC236}">
                <a16:creationId xmlns:a16="http://schemas.microsoft.com/office/drawing/2014/main" id="{79B5656D-6936-45E2-9AEC-7CFACC252E52}"/>
              </a:ext>
            </a:extLst>
          </p:cNvPr>
          <p:cNvSpPr>
            <a:spLocks noGrp="1"/>
          </p:cNvSpPr>
          <p:nvPr>
            <p:ph sz="quarter" idx="13"/>
          </p:nvPr>
        </p:nvSpPr>
        <p:spPr>
          <a:xfrm>
            <a:off x="913774" y="1198694"/>
            <a:ext cx="10363826" cy="4592505"/>
          </a:xfrm>
        </p:spPr>
        <p:txBody>
          <a:bodyPr>
            <a:normAutofit fontScale="77500" lnSpcReduction="20000"/>
          </a:bodyPr>
          <a:lstStyle/>
          <a:p>
            <a:r>
              <a:rPr lang="en-GB" dirty="0">
                <a:effectLst/>
              </a:rPr>
              <a:t>Children spend about 45 hours a week in front of a computer screen, TV screen or portable game console. At the same time, statistics show that 33.4% of children between the ages 12 to 19 are overweight and 15.3% of young people between the ages 12 to 19 are obese. (Andersen, R. et el. 2009, June) </a:t>
            </a:r>
          </a:p>
          <a:p>
            <a:endParaRPr lang="en-GB" dirty="0">
              <a:latin typeface="Times New Roman" panose="02020603050405020304" pitchFamily="18" charset="0"/>
              <a:cs typeface="Times New Roman" panose="02020603050405020304" pitchFamily="18" charset="0"/>
            </a:endParaRPr>
          </a:p>
          <a:p>
            <a:r>
              <a:rPr lang="en-GB" dirty="0">
                <a:effectLst/>
                <a:latin typeface="Times New Roman" panose="02020603050405020304" pitchFamily="18" charset="0"/>
                <a:cs typeface="Times New Roman" panose="02020603050405020304" pitchFamily="18" charset="0"/>
              </a:rPr>
              <a:t>Bbc news (2014) states that </a:t>
            </a:r>
            <a:r>
              <a:rPr lang="en-GB" dirty="0">
                <a:solidFill>
                  <a:schemeClr val="bg1"/>
                </a:solidFill>
                <a:effectLst/>
                <a:hlinkClick r:id="rId2"/>
              </a:rPr>
              <a:t>Action on Junk Food Marketing</a:t>
            </a:r>
            <a:r>
              <a:rPr lang="en-GB" dirty="0">
                <a:solidFill>
                  <a:schemeClr val="bg1"/>
                </a:solidFill>
                <a:effectLst/>
              </a:rPr>
              <a:t> </a:t>
            </a:r>
            <a:r>
              <a:rPr lang="en-GB" dirty="0">
                <a:effectLst/>
              </a:rPr>
              <a:t>analysed 750 adverts shown during the X Factor on ITV and the Simpsons and Hollyoaks on Channel 4 over 20 hours.</a:t>
            </a:r>
          </a:p>
          <a:p>
            <a:r>
              <a:rPr lang="en-GB" dirty="0">
                <a:effectLst/>
              </a:rPr>
              <a:t>It found one in 10 promoted fast food restaurants, confectionery or supermarket 'junk food'.</a:t>
            </a:r>
          </a:p>
          <a:p>
            <a:endParaRPr lang="en-GB" dirty="0">
              <a:effectLst/>
              <a:latin typeface="Times New Roman" panose="02020603050405020304" pitchFamily="18" charset="0"/>
              <a:cs typeface="Times New Roman" panose="02020603050405020304" pitchFamily="18" charset="0"/>
            </a:endParaRPr>
          </a:p>
          <a:p>
            <a:r>
              <a:rPr lang="en-GB" dirty="0">
                <a:effectLst/>
              </a:rPr>
              <a:t>The analysis, which was carried out by researchers at the University of Liverpool, found that unhealthy food items accounted for 11% of all adverts and around half of all food adverts.</a:t>
            </a:r>
          </a:p>
          <a:p>
            <a:endParaRPr lang="en-GB" dirty="0">
              <a:effectLst/>
              <a:latin typeface="Times New Roman" panose="02020603050405020304" pitchFamily="18" charset="0"/>
              <a:cs typeface="Times New Roman" panose="02020603050405020304" pitchFamily="18" charset="0"/>
            </a:endParaRPr>
          </a:p>
          <a:p>
            <a:r>
              <a:rPr lang="en-GB" dirty="0">
                <a:effectLst/>
                <a:latin typeface="Times New Roman" panose="02020603050405020304" pitchFamily="18" charset="0"/>
                <a:cs typeface="Times New Roman" panose="02020603050405020304" pitchFamily="18" charset="0"/>
              </a:rPr>
              <a:t>What needs to be done? Tv advertisement ban? Time schedules?</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36633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DE468-A03C-4D7F-8248-AAA0580EA107}"/>
              </a:ext>
            </a:extLst>
          </p:cNvPr>
          <p:cNvSpPr>
            <a:spLocks noGrp="1"/>
          </p:cNvSpPr>
          <p:nvPr>
            <p:ph type="title"/>
          </p:nvPr>
        </p:nvSpPr>
        <p:spPr>
          <a:xfrm>
            <a:off x="913774" y="280856"/>
            <a:ext cx="10364451" cy="785944"/>
          </a:xfrm>
        </p:spPr>
        <p:txBody>
          <a:bodyPr/>
          <a:lstStyle/>
          <a:p>
            <a:r>
              <a:rPr lang="en-GB" dirty="0"/>
              <a:t>Minimum Wage </a:t>
            </a:r>
          </a:p>
        </p:txBody>
      </p:sp>
      <p:graphicFrame>
        <p:nvGraphicFramePr>
          <p:cNvPr id="4" name="Content Placeholder 3">
            <a:extLst>
              <a:ext uri="{FF2B5EF4-FFF2-40B4-BE49-F238E27FC236}">
                <a16:creationId xmlns:a16="http://schemas.microsoft.com/office/drawing/2014/main" id="{465D1D08-6E28-43AD-9C22-5AF772A4BC92}"/>
              </a:ext>
            </a:extLst>
          </p:cNvPr>
          <p:cNvGraphicFramePr>
            <a:graphicFrameLocks noGrp="1"/>
          </p:cNvGraphicFramePr>
          <p:nvPr>
            <p:ph sz="quarter" idx="13"/>
            <p:extLst>
              <p:ext uri="{D42A27DB-BD31-4B8C-83A1-F6EECF244321}">
                <p14:modId xmlns:p14="http://schemas.microsoft.com/office/powerpoint/2010/main" val="2804023707"/>
              </p:ext>
            </p:extLst>
          </p:nvPr>
        </p:nvGraphicFramePr>
        <p:xfrm>
          <a:off x="309561" y="1066800"/>
          <a:ext cx="11644315" cy="2560320"/>
        </p:xfrm>
        <a:graphic>
          <a:graphicData uri="http://schemas.openxmlformats.org/drawingml/2006/table">
            <a:tbl>
              <a:tblPr/>
              <a:tblGrid>
                <a:gridCol w="2328863">
                  <a:extLst>
                    <a:ext uri="{9D8B030D-6E8A-4147-A177-3AD203B41FA5}">
                      <a16:colId xmlns:a16="http://schemas.microsoft.com/office/drawing/2014/main" val="2799285908"/>
                    </a:ext>
                  </a:extLst>
                </a:gridCol>
                <a:gridCol w="2328863">
                  <a:extLst>
                    <a:ext uri="{9D8B030D-6E8A-4147-A177-3AD203B41FA5}">
                      <a16:colId xmlns:a16="http://schemas.microsoft.com/office/drawing/2014/main" val="3438918445"/>
                    </a:ext>
                  </a:extLst>
                </a:gridCol>
                <a:gridCol w="2328863">
                  <a:extLst>
                    <a:ext uri="{9D8B030D-6E8A-4147-A177-3AD203B41FA5}">
                      <a16:colId xmlns:a16="http://schemas.microsoft.com/office/drawing/2014/main" val="4036756333"/>
                    </a:ext>
                  </a:extLst>
                </a:gridCol>
                <a:gridCol w="2328863">
                  <a:extLst>
                    <a:ext uri="{9D8B030D-6E8A-4147-A177-3AD203B41FA5}">
                      <a16:colId xmlns:a16="http://schemas.microsoft.com/office/drawing/2014/main" val="1954506024"/>
                    </a:ext>
                  </a:extLst>
                </a:gridCol>
                <a:gridCol w="2328863">
                  <a:extLst>
                    <a:ext uri="{9D8B030D-6E8A-4147-A177-3AD203B41FA5}">
                      <a16:colId xmlns:a16="http://schemas.microsoft.com/office/drawing/2014/main" val="3265468714"/>
                    </a:ext>
                  </a:extLst>
                </a:gridCol>
              </a:tblGrid>
              <a:tr h="321129">
                <a:tc>
                  <a:txBody>
                    <a:bodyPr/>
                    <a:lstStyle/>
                    <a:p>
                      <a:r>
                        <a:rPr lang="en-GB" dirty="0"/>
                        <a:t>Year</a:t>
                      </a:r>
                    </a:p>
                  </a:txBody>
                  <a:tcPr anchor="ctr">
                    <a:lnL>
                      <a:noFill/>
                    </a:lnL>
                    <a:lnR>
                      <a:noFill/>
                    </a:lnR>
                    <a:lnT>
                      <a:noFill/>
                    </a:lnT>
                    <a:lnB>
                      <a:noFill/>
                    </a:lnB>
                  </a:tcPr>
                </a:tc>
                <a:tc>
                  <a:txBody>
                    <a:bodyPr/>
                    <a:lstStyle/>
                    <a:p>
                      <a:r>
                        <a:rPr lang="en-GB" dirty="0"/>
                        <a:t>21 and over</a:t>
                      </a:r>
                    </a:p>
                  </a:txBody>
                  <a:tcPr anchor="ctr">
                    <a:lnL>
                      <a:noFill/>
                    </a:lnL>
                    <a:lnR>
                      <a:noFill/>
                    </a:lnR>
                    <a:lnT>
                      <a:noFill/>
                    </a:lnT>
                    <a:lnB>
                      <a:noFill/>
                    </a:lnB>
                  </a:tcPr>
                </a:tc>
                <a:tc>
                  <a:txBody>
                    <a:bodyPr/>
                    <a:lstStyle/>
                    <a:p>
                      <a:r>
                        <a:rPr lang="en-GB" dirty="0"/>
                        <a:t>18 to 20</a:t>
                      </a:r>
                    </a:p>
                  </a:txBody>
                  <a:tcPr anchor="ctr">
                    <a:lnL>
                      <a:noFill/>
                    </a:lnL>
                    <a:lnR>
                      <a:noFill/>
                    </a:lnR>
                    <a:lnT>
                      <a:noFill/>
                    </a:lnT>
                    <a:lnB>
                      <a:noFill/>
                    </a:lnB>
                  </a:tcPr>
                </a:tc>
                <a:tc>
                  <a:txBody>
                    <a:bodyPr/>
                    <a:lstStyle/>
                    <a:p>
                      <a:r>
                        <a:rPr lang="en-GB" dirty="0"/>
                        <a:t>Under 18</a:t>
                      </a:r>
                    </a:p>
                  </a:txBody>
                  <a:tcPr anchor="ctr">
                    <a:lnL>
                      <a:noFill/>
                    </a:lnL>
                    <a:lnR>
                      <a:noFill/>
                    </a:lnR>
                    <a:lnT>
                      <a:noFill/>
                    </a:lnT>
                    <a:lnB>
                      <a:noFill/>
                    </a:lnB>
                  </a:tcPr>
                </a:tc>
                <a:tc>
                  <a:txBody>
                    <a:bodyPr/>
                    <a:lstStyle/>
                    <a:p>
                      <a:r>
                        <a:rPr lang="en-GB" dirty="0"/>
                        <a:t>Apprentice</a:t>
                      </a:r>
                    </a:p>
                  </a:txBody>
                  <a:tcPr anchor="ctr">
                    <a:lnL>
                      <a:noFill/>
                    </a:lnL>
                    <a:lnR>
                      <a:noFill/>
                    </a:lnR>
                    <a:lnT>
                      <a:noFill/>
                    </a:lnT>
                    <a:lnB>
                      <a:noFill/>
                    </a:lnB>
                  </a:tcPr>
                </a:tc>
                <a:extLst>
                  <a:ext uri="{0D108BD9-81ED-4DB2-BD59-A6C34878D82A}">
                    <a16:rowId xmlns:a16="http://schemas.microsoft.com/office/drawing/2014/main" val="3690317316"/>
                  </a:ext>
                </a:extLst>
              </a:tr>
              <a:tr h="321129">
                <a:tc>
                  <a:txBody>
                    <a:bodyPr/>
                    <a:lstStyle/>
                    <a:p>
                      <a:r>
                        <a:rPr lang="en-GB" dirty="0"/>
                        <a:t>2015</a:t>
                      </a:r>
                    </a:p>
                  </a:txBody>
                  <a:tcPr anchor="ctr">
                    <a:lnL>
                      <a:noFill/>
                    </a:lnL>
                    <a:lnR>
                      <a:noFill/>
                    </a:lnR>
                    <a:lnT>
                      <a:noFill/>
                    </a:lnT>
                    <a:lnB>
                      <a:noFill/>
                    </a:lnB>
                  </a:tcPr>
                </a:tc>
                <a:tc>
                  <a:txBody>
                    <a:bodyPr/>
                    <a:lstStyle/>
                    <a:p>
                      <a:r>
                        <a:rPr lang="en-GB" dirty="0"/>
                        <a:t>£6.70</a:t>
                      </a:r>
                    </a:p>
                  </a:txBody>
                  <a:tcPr anchor="ctr">
                    <a:lnL>
                      <a:noFill/>
                    </a:lnL>
                    <a:lnR>
                      <a:noFill/>
                    </a:lnR>
                    <a:lnT>
                      <a:noFill/>
                    </a:lnT>
                    <a:lnB>
                      <a:noFill/>
                    </a:lnB>
                  </a:tcPr>
                </a:tc>
                <a:tc>
                  <a:txBody>
                    <a:bodyPr/>
                    <a:lstStyle/>
                    <a:p>
                      <a:r>
                        <a:rPr lang="en-GB" dirty="0"/>
                        <a:t>£5.30</a:t>
                      </a:r>
                    </a:p>
                  </a:txBody>
                  <a:tcPr anchor="ctr">
                    <a:lnL>
                      <a:noFill/>
                    </a:lnL>
                    <a:lnR>
                      <a:noFill/>
                    </a:lnR>
                    <a:lnT>
                      <a:noFill/>
                    </a:lnT>
                    <a:lnB>
                      <a:noFill/>
                    </a:lnB>
                  </a:tcPr>
                </a:tc>
                <a:tc>
                  <a:txBody>
                    <a:bodyPr/>
                    <a:lstStyle/>
                    <a:p>
                      <a:r>
                        <a:rPr lang="en-GB" dirty="0"/>
                        <a:t>£3.87</a:t>
                      </a:r>
                    </a:p>
                  </a:txBody>
                  <a:tcPr anchor="ctr">
                    <a:lnL>
                      <a:noFill/>
                    </a:lnL>
                    <a:lnR>
                      <a:noFill/>
                    </a:lnR>
                    <a:lnT>
                      <a:noFill/>
                    </a:lnT>
                    <a:lnB>
                      <a:noFill/>
                    </a:lnB>
                  </a:tcPr>
                </a:tc>
                <a:tc>
                  <a:txBody>
                    <a:bodyPr/>
                    <a:lstStyle/>
                    <a:p>
                      <a:r>
                        <a:rPr lang="en-GB" dirty="0"/>
                        <a:t>£3.30</a:t>
                      </a:r>
                    </a:p>
                  </a:txBody>
                  <a:tcPr anchor="ctr">
                    <a:lnL>
                      <a:noFill/>
                    </a:lnL>
                    <a:lnR>
                      <a:noFill/>
                    </a:lnR>
                    <a:lnT>
                      <a:noFill/>
                    </a:lnT>
                    <a:lnB>
                      <a:noFill/>
                    </a:lnB>
                  </a:tcPr>
                </a:tc>
                <a:extLst>
                  <a:ext uri="{0D108BD9-81ED-4DB2-BD59-A6C34878D82A}">
                    <a16:rowId xmlns:a16="http://schemas.microsoft.com/office/drawing/2014/main" val="2057234628"/>
                  </a:ext>
                </a:extLst>
              </a:tr>
              <a:tr h="321129">
                <a:tc>
                  <a:txBody>
                    <a:bodyPr/>
                    <a:lstStyle/>
                    <a:p>
                      <a:r>
                        <a:rPr lang="en-GB" dirty="0"/>
                        <a:t>2014</a:t>
                      </a:r>
                    </a:p>
                  </a:txBody>
                  <a:tcPr anchor="ctr">
                    <a:lnL>
                      <a:noFill/>
                    </a:lnL>
                    <a:lnR>
                      <a:noFill/>
                    </a:lnR>
                    <a:lnT>
                      <a:noFill/>
                    </a:lnT>
                    <a:lnB>
                      <a:noFill/>
                    </a:lnB>
                  </a:tcPr>
                </a:tc>
                <a:tc>
                  <a:txBody>
                    <a:bodyPr/>
                    <a:lstStyle/>
                    <a:p>
                      <a:r>
                        <a:rPr lang="en-GB" dirty="0"/>
                        <a:t>£6.50</a:t>
                      </a:r>
                    </a:p>
                  </a:txBody>
                  <a:tcPr anchor="ctr">
                    <a:lnL>
                      <a:noFill/>
                    </a:lnL>
                    <a:lnR>
                      <a:noFill/>
                    </a:lnR>
                    <a:lnT>
                      <a:noFill/>
                    </a:lnT>
                    <a:lnB>
                      <a:noFill/>
                    </a:lnB>
                  </a:tcPr>
                </a:tc>
                <a:tc>
                  <a:txBody>
                    <a:bodyPr/>
                    <a:lstStyle/>
                    <a:p>
                      <a:r>
                        <a:rPr lang="en-GB" dirty="0"/>
                        <a:t>£5.13</a:t>
                      </a:r>
                    </a:p>
                  </a:txBody>
                  <a:tcPr anchor="ctr">
                    <a:lnL>
                      <a:noFill/>
                    </a:lnL>
                    <a:lnR>
                      <a:noFill/>
                    </a:lnR>
                    <a:lnT>
                      <a:noFill/>
                    </a:lnT>
                    <a:lnB>
                      <a:noFill/>
                    </a:lnB>
                  </a:tcPr>
                </a:tc>
                <a:tc>
                  <a:txBody>
                    <a:bodyPr/>
                    <a:lstStyle/>
                    <a:p>
                      <a:r>
                        <a:rPr lang="en-GB" dirty="0"/>
                        <a:t>£3.79</a:t>
                      </a:r>
                    </a:p>
                  </a:txBody>
                  <a:tcPr anchor="ctr">
                    <a:lnL>
                      <a:noFill/>
                    </a:lnL>
                    <a:lnR>
                      <a:noFill/>
                    </a:lnR>
                    <a:lnT>
                      <a:noFill/>
                    </a:lnT>
                    <a:lnB>
                      <a:noFill/>
                    </a:lnB>
                  </a:tcPr>
                </a:tc>
                <a:tc>
                  <a:txBody>
                    <a:bodyPr/>
                    <a:lstStyle/>
                    <a:p>
                      <a:r>
                        <a:rPr lang="en-GB" dirty="0"/>
                        <a:t>£2.73</a:t>
                      </a:r>
                    </a:p>
                  </a:txBody>
                  <a:tcPr anchor="ctr">
                    <a:lnL>
                      <a:noFill/>
                    </a:lnL>
                    <a:lnR>
                      <a:noFill/>
                    </a:lnR>
                    <a:lnT>
                      <a:noFill/>
                    </a:lnT>
                    <a:lnB>
                      <a:noFill/>
                    </a:lnB>
                  </a:tcPr>
                </a:tc>
                <a:extLst>
                  <a:ext uri="{0D108BD9-81ED-4DB2-BD59-A6C34878D82A}">
                    <a16:rowId xmlns:a16="http://schemas.microsoft.com/office/drawing/2014/main" val="956558716"/>
                  </a:ext>
                </a:extLst>
              </a:tr>
              <a:tr h="321129">
                <a:tc>
                  <a:txBody>
                    <a:bodyPr/>
                    <a:lstStyle/>
                    <a:p>
                      <a:r>
                        <a:rPr lang="en-GB" dirty="0"/>
                        <a:t>2013</a:t>
                      </a:r>
                    </a:p>
                  </a:txBody>
                  <a:tcPr anchor="ctr">
                    <a:lnL>
                      <a:noFill/>
                    </a:lnL>
                    <a:lnR>
                      <a:noFill/>
                    </a:lnR>
                    <a:lnT>
                      <a:noFill/>
                    </a:lnT>
                    <a:lnB>
                      <a:noFill/>
                    </a:lnB>
                  </a:tcPr>
                </a:tc>
                <a:tc>
                  <a:txBody>
                    <a:bodyPr/>
                    <a:lstStyle/>
                    <a:p>
                      <a:r>
                        <a:rPr lang="en-GB" dirty="0"/>
                        <a:t>£6.31</a:t>
                      </a:r>
                    </a:p>
                  </a:txBody>
                  <a:tcPr anchor="ctr">
                    <a:lnL>
                      <a:noFill/>
                    </a:lnL>
                    <a:lnR>
                      <a:noFill/>
                    </a:lnR>
                    <a:lnT>
                      <a:noFill/>
                    </a:lnT>
                    <a:lnB>
                      <a:noFill/>
                    </a:lnB>
                  </a:tcPr>
                </a:tc>
                <a:tc>
                  <a:txBody>
                    <a:bodyPr/>
                    <a:lstStyle/>
                    <a:p>
                      <a:r>
                        <a:rPr lang="en-GB" dirty="0"/>
                        <a:t>£5.03</a:t>
                      </a:r>
                    </a:p>
                  </a:txBody>
                  <a:tcPr anchor="ctr">
                    <a:lnL>
                      <a:noFill/>
                    </a:lnL>
                    <a:lnR>
                      <a:noFill/>
                    </a:lnR>
                    <a:lnT>
                      <a:noFill/>
                    </a:lnT>
                    <a:lnB>
                      <a:noFill/>
                    </a:lnB>
                  </a:tcPr>
                </a:tc>
                <a:tc>
                  <a:txBody>
                    <a:bodyPr/>
                    <a:lstStyle/>
                    <a:p>
                      <a:r>
                        <a:rPr lang="en-GB" dirty="0"/>
                        <a:t>£3.72</a:t>
                      </a:r>
                    </a:p>
                  </a:txBody>
                  <a:tcPr anchor="ctr">
                    <a:lnL>
                      <a:noFill/>
                    </a:lnL>
                    <a:lnR>
                      <a:noFill/>
                    </a:lnR>
                    <a:lnT>
                      <a:noFill/>
                    </a:lnT>
                    <a:lnB>
                      <a:noFill/>
                    </a:lnB>
                  </a:tcPr>
                </a:tc>
                <a:tc>
                  <a:txBody>
                    <a:bodyPr/>
                    <a:lstStyle/>
                    <a:p>
                      <a:r>
                        <a:rPr lang="en-GB" dirty="0"/>
                        <a:t>£2.68</a:t>
                      </a:r>
                    </a:p>
                  </a:txBody>
                  <a:tcPr anchor="ctr">
                    <a:lnL>
                      <a:noFill/>
                    </a:lnL>
                    <a:lnR>
                      <a:noFill/>
                    </a:lnR>
                    <a:lnT>
                      <a:noFill/>
                    </a:lnT>
                    <a:lnB>
                      <a:noFill/>
                    </a:lnB>
                  </a:tcPr>
                </a:tc>
                <a:extLst>
                  <a:ext uri="{0D108BD9-81ED-4DB2-BD59-A6C34878D82A}">
                    <a16:rowId xmlns:a16="http://schemas.microsoft.com/office/drawing/2014/main" val="2060378320"/>
                  </a:ext>
                </a:extLst>
              </a:tr>
              <a:tr h="321129">
                <a:tc>
                  <a:txBody>
                    <a:bodyPr/>
                    <a:lstStyle/>
                    <a:p>
                      <a:r>
                        <a:rPr lang="en-GB" dirty="0"/>
                        <a:t>2012</a:t>
                      </a:r>
                    </a:p>
                  </a:txBody>
                  <a:tcPr anchor="ctr">
                    <a:lnL>
                      <a:noFill/>
                    </a:lnL>
                    <a:lnR>
                      <a:noFill/>
                    </a:lnR>
                    <a:lnT>
                      <a:noFill/>
                    </a:lnT>
                    <a:lnB>
                      <a:noFill/>
                    </a:lnB>
                  </a:tcPr>
                </a:tc>
                <a:tc>
                  <a:txBody>
                    <a:bodyPr/>
                    <a:lstStyle/>
                    <a:p>
                      <a:r>
                        <a:rPr lang="en-GB" dirty="0"/>
                        <a:t>£6.19</a:t>
                      </a:r>
                    </a:p>
                  </a:txBody>
                  <a:tcPr anchor="ctr">
                    <a:lnL>
                      <a:noFill/>
                    </a:lnL>
                    <a:lnR>
                      <a:noFill/>
                    </a:lnR>
                    <a:lnT>
                      <a:noFill/>
                    </a:lnT>
                    <a:lnB>
                      <a:noFill/>
                    </a:lnB>
                  </a:tcPr>
                </a:tc>
                <a:tc>
                  <a:txBody>
                    <a:bodyPr/>
                    <a:lstStyle/>
                    <a:p>
                      <a:r>
                        <a:rPr lang="en-GB" dirty="0"/>
                        <a:t>£4.98</a:t>
                      </a:r>
                    </a:p>
                  </a:txBody>
                  <a:tcPr anchor="ctr">
                    <a:lnL>
                      <a:noFill/>
                    </a:lnL>
                    <a:lnR>
                      <a:noFill/>
                    </a:lnR>
                    <a:lnT>
                      <a:noFill/>
                    </a:lnT>
                    <a:lnB>
                      <a:noFill/>
                    </a:lnB>
                  </a:tcPr>
                </a:tc>
                <a:tc>
                  <a:txBody>
                    <a:bodyPr/>
                    <a:lstStyle/>
                    <a:p>
                      <a:r>
                        <a:rPr lang="en-GB" dirty="0"/>
                        <a:t>£3.68</a:t>
                      </a:r>
                    </a:p>
                  </a:txBody>
                  <a:tcPr anchor="ctr">
                    <a:lnL>
                      <a:noFill/>
                    </a:lnL>
                    <a:lnR>
                      <a:noFill/>
                    </a:lnR>
                    <a:lnT>
                      <a:noFill/>
                    </a:lnT>
                    <a:lnB>
                      <a:noFill/>
                    </a:lnB>
                  </a:tcPr>
                </a:tc>
                <a:tc>
                  <a:txBody>
                    <a:bodyPr/>
                    <a:lstStyle/>
                    <a:p>
                      <a:r>
                        <a:rPr lang="en-GB" dirty="0"/>
                        <a:t>£2.65</a:t>
                      </a:r>
                    </a:p>
                  </a:txBody>
                  <a:tcPr anchor="ctr">
                    <a:lnL>
                      <a:noFill/>
                    </a:lnL>
                    <a:lnR>
                      <a:noFill/>
                    </a:lnR>
                    <a:lnT>
                      <a:noFill/>
                    </a:lnT>
                    <a:lnB>
                      <a:noFill/>
                    </a:lnB>
                  </a:tcPr>
                </a:tc>
                <a:extLst>
                  <a:ext uri="{0D108BD9-81ED-4DB2-BD59-A6C34878D82A}">
                    <a16:rowId xmlns:a16="http://schemas.microsoft.com/office/drawing/2014/main" val="3208339631"/>
                  </a:ext>
                </a:extLst>
              </a:tr>
              <a:tr h="321129">
                <a:tc>
                  <a:txBody>
                    <a:bodyPr/>
                    <a:lstStyle/>
                    <a:p>
                      <a:r>
                        <a:rPr lang="en-GB" dirty="0"/>
                        <a:t>2011</a:t>
                      </a:r>
                    </a:p>
                  </a:txBody>
                  <a:tcPr anchor="ctr">
                    <a:lnL>
                      <a:noFill/>
                    </a:lnL>
                    <a:lnR>
                      <a:noFill/>
                    </a:lnR>
                    <a:lnT>
                      <a:noFill/>
                    </a:lnT>
                    <a:lnB>
                      <a:noFill/>
                    </a:lnB>
                  </a:tcPr>
                </a:tc>
                <a:tc>
                  <a:txBody>
                    <a:bodyPr/>
                    <a:lstStyle/>
                    <a:p>
                      <a:r>
                        <a:rPr lang="en-GB" dirty="0"/>
                        <a:t>£6.08</a:t>
                      </a:r>
                    </a:p>
                  </a:txBody>
                  <a:tcPr anchor="ctr">
                    <a:lnL>
                      <a:noFill/>
                    </a:lnL>
                    <a:lnR>
                      <a:noFill/>
                    </a:lnR>
                    <a:lnT>
                      <a:noFill/>
                    </a:lnT>
                    <a:lnB>
                      <a:noFill/>
                    </a:lnB>
                  </a:tcPr>
                </a:tc>
                <a:tc>
                  <a:txBody>
                    <a:bodyPr/>
                    <a:lstStyle/>
                    <a:p>
                      <a:r>
                        <a:rPr lang="en-GB" dirty="0"/>
                        <a:t>£4.98</a:t>
                      </a:r>
                    </a:p>
                  </a:txBody>
                  <a:tcPr anchor="ctr">
                    <a:lnL>
                      <a:noFill/>
                    </a:lnL>
                    <a:lnR>
                      <a:noFill/>
                    </a:lnR>
                    <a:lnT>
                      <a:noFill/>
                    </a:lnT>
                    <a:lnB>
                      <a:noFill/>
                    </a:lnB>
                  </a:tcPr>
                </a:tc>
                <a:tc>
                  <a:txBody>
                    <a:bodyPr/>
                    <a:lstStyle/>
                    <a:p>
                      <a:r>
                        <a:rPr lang="en-GB" dirty="0"/>
                        <a:t>£3.68</a:t>
                      </a:r>
                    </a:p>
                  </a:txBody>
                  <a:tcPr anchor="ctr">
                    <a:lnL>
                      <a:noFill/>
                    </a:lnL>
                    <a:lnR>
                      <a:noFill/>
                    </a:lnR>
                    <a:lnT>
                      <a:noFill/>
                    </a:lnT>
                    <a:lnB>
                      <a:noFill/>
                    </a:lnB>
                  </a:tcPr>
                </a:tc>
                <a:tc>
                  <a:txBody>
                    <a:bodyPr/>
                    <a:lstStyle/>
                    <a:p>
                      <a:r>
                        <a:rPr lang="en-GB" dirty="0"/>
                        <a:t>£2.60</a:t>
                      </a:r>
                    </a:p>
                  </a:txBody>
                  <a:tcPr anchor="ctr">
                    <a:lnL>
                      <a:noFill/>
                    </a:lnL>
                    <a:lnR>
                      <a:noFill/>
                    </a:lnR>
                    <a:lnT>
                      <a:noFill/>
                    </a:lnT>
                    <a:lnB>
                      <a:noFill/>
                    </a:lnB>
                  </a:tcPr>
                </a:tc>
                <a:extLst>
                  <a:ext uri="{0D108BD9-81ED-4DB2-BD59-A6C34878D82A}">
                    <a16:rowId xmlns:a16="http://schemas.microsoft.com/office/drawing/2014/main" val="3946629803"/>
                  </a:ext>
                </a:extLst>
              </a:tr>
              <a:tr h="321129">
                <a:tc>
                  <a:txBody>
                    <a:bodyPr/>
                    <a:lstStyle/>
                    <a:p>
                      <a:r>
                        <a:rPr lang="en-GB" dirty="0"/>
                        <a:t>2010</a:t>
                      </a:r>
                    </a:p>
                  </a:txBody>
                  <a:tcPr anchor="ctr">
                    <a:lnL>
                      <a:noFill/>
                    </a:lnL>
                    <a:lnR>
                      <a:noFill/>
                    </a:lnR>
                    <a:lnT>
                      <a:noFill/>
                    </a:lnT>
                    <a:lnB>
                      <a:noFill/>
                    </a:lnB>
                  </a:tcPr>
                </a:tc>
                <a:tc>
                  <a:txBody>
                    <a:bodyPr/>
                    <a:lstStyle/>
                    <a:p>
                      <a:r>
                        <a:rPr lang="en-GB" dirty="0"/>
                        <a:t>£5.93</a:t>
                      </a:r>
                    </a:p>
                  </a:txBody>
                  <a:tcPr anchor="ctr">
                    <a:lnL>
                      <a:noFill/>
                    </a:lnL>
                    <a:lnR>
                      <a:noFill/>
                    </a:lnR>
                    <a:lnT>
                      <a:noFill/>
                    </a:lnT>
                    <a:lnB>
                      <a:noFill/>
                    </a:lnB>
                  </a:tcPr>
                </a:tc>
                <a:tc>
                  <a:txBody>
                    <a:bodyPr/>
                    <a:lstStyle/>
                    <a:p>
                      <a:r>
                        <a:rPr lang="en-GB" dirty="0"/>
                        <a:t>£4.92</a:t>
                      </a:r>
                    </a:p>
                  </a:txBody>
                  <a:tcPr anchor="ctr">
                    <a:lnL>
                      <a:noFill/>
                    </a:lnL>
                    <a:lnR>
                      <a:noFill/>
                    </a:lnR>
                    <a:lnT>
                      <a:noFill/>
                    </a:lnT>
                    <a:lnB>
                      <a:noFill/>
                    </a:lnB>
                  </a:tcPr>
                </a:tc>
                <a:tc>
                  <a:txBody>
                    <a:bodyPr/>
                    <a:lstStyle/>
                    <a:p>
                      <a:r>
                        <a:rPr lang="en-GB" dirty="0"/>
                        <a:t>£3.64</a:t>
                      </a:r>
                    </a:p>
                  </a:txBody>
                  <a:tcPr anchor="ctr">
                    <a:lnL>
                      <a:noFill/>
                    </a:lnL>
                    <a:lnR>
                      <a:noFill/>
                    </a:lnR>
                    <a:lnT>
                      <a:noFill/>
                    </a:lnT>
                    <a:lnB>
                      <a:noFill/>
                    </a:lnB>
                  </a:tcPr>
                </a:tc>
                <a:tc>
                  <a:txBody>
                    <a:bodyPr/>
                    <a:lstStyle/>
                    <a:p>
                      <a:r>
                        <a:rPr lang="en-GB" dirty="0"/>
                        <a:t>£2.50</a:t>
                      </a:r>
                    </a:p>
                  </a:txBody>
                  <a:tcPr anchor="ctr">
                    <a:lnL>
                      <a:noFill/>
                    </a:lnL>
                    <a:lnR>
                      <a:noFill/>
                    </a:lnR>
                    <a:lnT>
                      <a:noFill/>
                    </a:lnT>
                    <a:lnB>
                      <a:noFill/>
                    </a:lnB>
                  </a:tcPr>
                </a:tc>
                <a:extLst>
                  <a:ext uri="{0D108BD9-81ED-4DB2-BD59-A6C34878D82A}">
                    <a16:rowId xmlns:a16="http://schemas.microsoft.com/office/drawing/2014/main" val="3455899031"/>
                  </a:ext>
                </a:extLst>
              </a:tr>
            </a:tbl>
          </a:graphicData>
        </a:graphic>
      </p:graphicFrame>
      <p:graphicFrame>
        <p:nvGraphicFramePr>
          <p:cNvPr id="6" name="Table 5">
            <a:extLst>
              <a:ext uri="{FF2B5EF4-FFF2-40B4-BE49-F238E27FC236}">
                <a16:creationId xmlns:a16="http://schemas.microsoft.com/office/drawing/2014/main" id="{5E543664-05C0-4CFB-8CC3-76283D8A5F3B}"/>
              </a:ext>
            </a:extLst>
          </p:cNvPr>
          <p:cNvGraphicFramePr>
            <a:graphicFrameLocks noGrp="1"/>
          </p:cNvGraphicFramePr>
          <p:nvPr>
            <p:extLst>
              <p:ext uri="{D42A27DB-BD31-4B8C-83A1-F6EECF244321}">
                <p14:modId xmlns:p14="http://schemas.microsoft.com/office/powerpoint/2010/main" val="70194984"/>
              </p:ext>
            </p:extLst>
          </p:nvPr>
        </p:nvGraphicFramePr>
        <p:xfrm>
          <a:off x="581025" y="4031455"/>
          <a:ext cx="10363200" cy="2195512"/>
        </p:xfrm>
        <a:graphic>
          <a:graphicData uri="http://schemas.openxmlformats.org/drawingml/2006/table">
            <a:tbl>
              <a:tblPr/>
              <a:tblGrid>
                <a:gridCol w="1727200">
                  <a:extLst>
                    <a:ext uri="{9D8B030D-6E8A-4147-A177-3AD203B41FA5}">
                      <a16:colId xmlns:a16="http://schemas.microsoft.com/office/drawing/2014/main" val="2933144023"/>
                    </a:ext>
                  </a:extLst>
                </a:gridCol>
                <a:gridCol w="1727200">
                  <a:extLst>
                    <a:ext uri="{9D8B030D-6E8A-4147-A177-3AD203B41FA5}">
                      <a16:colId xmlns:a16="http://schemas.microsoft.com/office/drawing/2014/main" val="2104767220"/>
                    </a:ext>
                  </a:extLst>
                </a:gridCol>
                <a:gridCol w="1727200">
                  <a:extLst>
                    <a:ext uri="{9D8B030D-6E8A-4147-A177-3AD203B41FA5}">
                      <a16:colId xmlns:a16="http://schemas.microsoft.com/office/drawing/2014/main" val="1260603366"/>
                    </a:ext>
                  </a:extLst>
                </a:gridCol>
                <a:gridCol w="1727200">
                  <a:extLst>
                    <a:ext uri="{9D8B030D-6E8A-4147-A177-3AD203B41FA5}">
                      <a16:colId xmlns:a16="http://schemas.microsoft.com/office/drawing/2014/main" val="1655651104"/>
                    </a:ext>
                  </a:extLst>
                </a:gridCol>
                <a:gridCol w="1727200">
                  <a:extLst>
                    <a:ext uri="{9D8B030D-6E8A-4147-A177-3AD203B41FA5}">
                      <a16:colId xmlns:a16="http://schemas.microsoft.com/office/drawing/2014/main" val="3133096547"/>
                    </a:ext>
                  </a:extLst>
                </a:gridCol>
                <a:gridCol w="1727200">
                  <a:extLst>
                    <a:ext uri="{9D8B030D-6E8A-4147-A177-3AD203B41FA5}">
                      <a16:colId xmlns:a16="http://schemas.microsoft.com/office/drawing/2014/main" val="1518949287"/>
                    </a:ext>
                  </a:extLst>
                </a:gridCol>
              </a:tblGrid>
              <a:tr h="585470">
                <a:tc>
                  <a:txBody>
                    <a:bodyPr/>
                    <a:lstStyle/>
                    <a:p>
                      <a:r>
                        <a:rPr lang="en-GB" dirty="0"/>
                        <a:t>Year</a:t>
                      </a:r>
                    </a:p>
                  </a:txBody>
                  <a:tcPr anchor="ctr">
                    <a:lnL>
                      <a:noFill/>
                    </a:lnL>
                    <a:lnR>
                      <a:noFill/>
                    </a:lnR>
                    <a:lnT>
                      <a:noFill/>
                    </a:lnT>
                    <a:lnB>
                      <a:noFill/>
                    </a:lnB>
                  </a:tcPr>
                </a:tc>
                <a:tc>
                  <a:txBody>
                    <a:bodyPr/>
                    <a:lstStyle/>
                    <a:p>
                      <a:r>
                        <a:rPr lang="en-GB" dirty="0"/>
                        <a:t>25 and over</a:t>
                      </a:r>
                    </a:p>
                  </a:txBody>
                  <a:tcPr anchor="ctr">
                    <a:lnL>
                      <a:noFill/>
                    </a:lnL>
                    <a:lnR>
                      <a:noFill/>
                    </a:lnR>
                    <a:lnT>
                      <a:noFill/>
                    </a:lnT>
                    <a:lnB>
                      <a:noFill/>
                    </a:lnB>
                  </a:tcPr>
                </a:tc>
                <a:tc>
                  <a:txBody>
                    <a:bodyPr/>
                    <a:lstStyle/>
                    <a:p>
                      <a:r>
                        <a:rPr lang="en-GB" dirty="0"/>
                        <a:t>21 to 24</a:t>
                      </a:r>
                    </a:p>
                  </a:txBody>
                  <a:tcPr anchor="ctr">
                    <a:lnL>
                      <a:noFill/>
                    </a:lnL>
                    <a:lnR>
                      <a:noFill/>
                    </a:lnR>
                    <a:lnT>
                      <a:noFill/>
                    </a:lnT>
                    <a:lnB>
                      <a:noFill/>
                    </a:lnB>
                  </a:tcPr>
                </a:tc>
                <a:tc>
                  <a:txBody>
                    <a:bodyPr/>
                    <a:lstStyle/>
                    <a:p>
                      <a:r>
                        <a:rPr lang="en-GB" dirty="0"/>
                        <a:t>18 to 20</a:t>
                      </a:r>
                    </a:p>
                  </a:txBody>
                  <a:tcPr anchor="ctr">
                    <a:lnL>
                      <a:noFill/>
                    </a:lnL>
                    <a:lnR>
                      <a:noFill/>
                    </a:lnR>
                    <a:lnT>
                      <a:noFill/>
                    </a:lnT>
                    <a:lnB>
                      <a:noFill/>
                    </a:lnB>
                  </a:tcPr>
                </a:tc>
                <a:tc>
                  <a:txBody>
                    <a:bodyPr/>
                    <a:lstStyle/>
                    <a:p>
                      <a:r>
                        <a:rPr lang="en-GB" dirty="0"/>
                        <a:t>Under 18</a:t>
                      </a:r>
                    </a:p>
                  </a:txBody>
                  <a:tcPr anchor="ctr">
                    <a:lnL>
                      <a:noFill/>
                    </a:lnL>
                    <a:lnR>
                      <a:noFill/>
                    </a:lnR>
                    <a:lnT>
                      <a:noFill/>
                    </a:lnT>
                    <a:lnB>
                      <a:noFill/>
                    </a:lnB>
                  </a:tcPr>
                </a:tc>
                <a:tc>
                  <a:txBody>
                    <a:bodyPr/>
                    <a:lstStyle/>
                    <a:p>
                      <a:r>
                        <a:rPr lang="en-GB" dirty="0"/>
                        <a:t>Apprentice</a:t>
                      </a:r>
                    </a:p>
                  </a:txBody>
                  <a:tcPr anchor="ctr">
                    <a:lnL>
                      <a:noFill/>
                    </a:lnL>
                    <a:lnR>
                      <a:noFill/>
                    </a:lnR>
                    <a:lnT>
                      <a:noFill/>
                    </a:lnT>
                    <a:lnB>
                      <a:noFill/>
                    </a:lnB>
                  </a:tcPr>
                </a:tc>
                <a:extLst>
                  <a:ext uri="{0D108BD9-81ED-4DB2-BD59-A6C34878D82A}">
                    <a16:rowId xmlns:a16="http://schemas.microsoft.com/office/drawing/2014/main" val="2677173936"/>
                  </a:ext>
                </a:extLst>
              </a:tr>
              <a:tr h="1024572">
                <a:tc>
                  <a:txBody>
                    <a:bodyPr/>
                    <a:lstStyle/>
                    <a:p>
                      <a:r>
                        <a:rPr lang="en-GB" dirty="0"/>
                        <a:t>April 2017 (current)</a:t>
                      </a:r>
                    </a:p>
                  </a:txBody>
                  <a:tcPr anchor="ctr">
                    <a:lnL>
                      <a:noFill/>
                    </a:lnL>
                    <a:lnR>
                      <a:noFill/>
                    </a:lnR>
                    <a:lnT>
                      <a:noFill/>
                    </a:lnT>
                    <a:lnB>
                      <a:noFill/>
                    </a:lnB>
                  </a:tcPr>
                </a:tc>
                <a:tc>
                  <a:txBody>
                    <a:bodyPr/>
                    <a:lstStyle/>
                    <a:p>
                      <a:r>
                        <a:rPr lang="en-GB" dirty="0"/>
                        <a:t>£7.50</a:t>
                      </a:r>
                    </a:p>
                  </a:txBody>
                  <a:tcPr anchor="ctr">
                    <a:lnL>
                      <a:noFill/>
                    </a:lnL>
                    <a:lnR>
                      <a:noFill/>
                    </a:lnR>
                    <a:lnT>
                      <a:noFill/>
                    </a:lnT>
                    <a:lnB>
                      <a:noFill/>
                    </a:lnB>
                  </a:tcPr>
                </a:tc>
                <a:tc>
                  <a:txBody>
                    <a:bodyPr/>
                    <a:lstStyle/>
                    <a:p>
                      <a:r>
                        <a:rPr lang="en-GB" dirty="0"/>
                        <a:t>£7.05</a:t>
                      </a:r>
                    </a:p>
                  </a:txBody>
                  <a:tcPr anchor="ctr">
                    <a:lnL>
                      <a:noFill/>
                    </a:lnL>
                    <a:lnR>
                      <a:noFill/>
                    </a:lnR>
                    <a:lnT>
                      <a:noFill/>
                    </a:lnT>
                    <a:lnB>
                      <a:noFill/>
                    </a:lnB>
                  </a:tcPr>
                </a:tc>
                <a:tc>
                  <a:txBody>
                    <a:bodyPr/>
                    <a:lstStyle/>
                    <a:p>
                      <a:r>
                        <a:rPr lang="en-GB" dirty="0"/>
                        <a:t>£5.60</a:t>
                      </a:r>
                    </a:p>
                  </a:txBody>
                  <a:tcPr anchor="ctr">
                    <a:lnL>
                      <a:noFill/>
                    </a:lnL>
                    <a:lnR>
                      <a:noFill/>
                    </a:lnR>
                    <a:lnT>
                      <a:noFill/>
                    </a:lnT>
                    <a:lnB>
                      <a:noFill/>
                    </a:lnB>
                  </a:tcPr>
                </a:tc>
                <a:tc>
                  <a:txBody>
                    <a:bodyPr/>
                    <a:lstStyle/>
                    <a:p>
                      <a:r>
                        <a:rPr lang="en-GB" dirty="0"/>
                        <a:t>£4.05</a:t>
                      </a:r>
                    </a:p>
                  </a:txBody>
                  <a:tcPr anchor="ctr">
                    <a:lnL>
                      <a:noFill/>
                    </a:lnL>
                    <a:lnR>
                      <a:noFill/>
                    </a:lnR>
                    <a:lnT>
                      <a:noFill/>
                    </a:lnT>
                    <a:lnB>
                      <a:noFill/>
                    </a:lnB>
                  </a:tcPr>
                </a:tc>
                <a:tc>
                  <a:txBody>
                    <a:bodyPr/>
                    <a:lstStyle/>
                    <a:p>
                      <a:r>
                        <a:rPr lang="en-GB" dirty="0"/>
                        <a:t>£3.50</a:t>
                      </a:r>
                    </a:p>
                  </a:txBody>
                  <a:tcPr anchor="ctr">
                    <a:lnL>
                      <a:noFill/>
                    </a:lnL>
                    <a:lnR>
                      <a:noFill/>
                    </a:lnR>
                    <a:lnT>
                      <a:noFill/>
                    </a:lnT>
                    <a:lnB>
                      <a:noFill/>
                    </a:lnB>
                  </a:tcPr>
                </a:tc>
                <a:extLst>
                  <a:ext uri="{0D108BD9-81ED-4DB2-BD59-A6C34878D82A}">
                    <a16:rowId xmlns:a16="http://schemas.microsoft.com/office/drawing/2014/main" val="2438246495"/>
                  </a:ext>
                </a:extLst>
              </a:tr>
              <a:tr h="585470">
                <a:tc>
                  <a:txBody>
                    <a:bodyPr/>
                    <a:lstStyle/>
                    <a:p>
                      <a:r>
                        <a:rPr lang="en-GB" dirty="0"/>
                        <a:t>April 2018</a:t>
                      </a:r>
                    </a:p>
                  </a:txBody>
                  <a:tcPr anchor="ctr">
                    <a:lnL>
                      <a:noFill/>
                    </a:lnL>
                    <a:lnR>
                      <a:noFill/>
                    </a:lnR>
                    <a:lnT>
                      <a:noFill/>
                    </a:lnT>
                    <a:lnB>
                      <a:noFill/>
                    </a:lnB>
                  </a:tcPr>
                </a:tc>
                <a:tc>
                  <a:txBody>
                    <a:bodyPr/>
                    <a:lstStyle/>
                    <a:p>
                      <a:r>
                        <a:rPr lang="en-GB" dirty="0"/>
                        <a:t>£7.83</a:t>
                      </a:r>
                    </a:p>
                  </a:txBody>
                  <a:tcPr anchor="ctr">
                    <a:lnL>
                      <a:noFill/>
                    </a:lnL>
                    <a:lnR>
                      <a:noFill/>
                    </a:lnR>
                    <a:lnT>
                      <a:noFill/>
                    </a:lnT>
                    <a:lnB>
                      <a:noFill/>
                    </a:lnB>
                  </a:tcPr>
                </a:tc>
                <a:tc>
                  <a:txBody>
                    <a:bodyPr/>
                    <a:lstStyle/>
                    <a:p>
                      <a:r>
                        <a:rPr lang="en-GB" dirty="0"/>
                        <a:t>£7.38</a:t>
                      </a:r>
                    </a:p>
                  </a:txBody>
                  <a:tcPr anchor="ctr">
                    <a:lnL>
                      <a:noFill/>
                    </a:lnL>
                    <a:lnR>
                      <a:noFill/>
                    </a:lnR>
                    <a:lnT>
                      <a:noFill/>
                    </a:lnT>
                    <a:lnB>
                      <a:noFill/>
                    </a:lnB>
                  </a:tcPr>
                </a:tc>
                <a:tc>
                  <a:txBody>
                    <a:bodyPr/>
                    <a:lstStyle/>
                    <a:p>
                      <a:r>
                        <a:rPr lang="en-GB" dirty="0"/>
                        <a:t>£5.90</a:t>
                      </a:r>
                    </a:p>
                  </a:txBody>
                  <a:tcPr anchor="ctr">
                    <a:lnL>
                      <a:noFill/>
                    </a:lnL>
                    <a:lnR>
                      <a:noFill/>
                    </a:lnR>
                    <a:lnT>
                      <a:noFill/>
                    </a:lnT>
                    <a:lnB>
                      <a:noFill/>
                    </a:lnB>
                  </a:tcPr>
                </a:tc>
                <a:tc>
                  <a:txBody>
                    <a:bodyPr/>
                    <a:lstStyle/>
                    <a:p>
                      <a:r>
                        <a:rPr lang="en-GB" dirty="0"/>
                        <a:t>£4.20</a:t>
                      </a:r>
                    </a:p>
                  </a:txBody>
                  <a:tcPr anchor="ctr">
                    <a:lnL>
                      <a:noFill/>
                    </a:lnL>
                    <a:lnR>
                      <a:noFill/>
                    </a:lnR>
                    <a:lnT>
                      <a:noFill/>
                    </a:lnT>
                    <a:lnB>
                      <a:noFill/>
                    </a:lnB>
                  </a:tcPr>
                </a:tc>
                <a:tc>
                  <a:txBody>
                    <a:bodyPr/>
                    <a:lstStyle/>
                    <a:p>
                      <a:r>
                        <a:rPr lang="en-GB" dirty="0"/>
                        <a:t>£3.70</a:t>
                      </a:r>
                    </a:p>
                  </a:txBody>
                  <a:tcPr anchor="ctr">
                    <a:lnL>
                      <a:noFill/>
                    </a:lnL>
                    <a:lnR>
                      <a:noFill/>
                    </a:lnR>
                    <a:lnT>
                      <a:noFill/>
                    </a:lnT>
                    <a:lnB>
                      <a:noFill/>
                    </a:lnB>
                  </a:tcPr>
                </a:tc>
                <a:extLst>
                  <a:ext uri="{0D108BD9-81ED-4DB2-BD59-A6C34878D82A}">
                    <a16:rowId xmlns:a16="http://schemas.microsoft.com/office/drawing/2014/main" val="34896290"/>
                  </a:ext>
                </a:extLst>
              </a:tr>
            </a:tbl>
          </a:graphicData>
        </a:graphic>
      </p:graphicFrame>
      <p:sp>
        <p:nvSpPr>
          <p:cNvPr id="8" name="TextBox 7">
            <a:extLst>
              <a:ext uri="{FF2B5EF4-FFF2-40B4-BE49-F238E27FC236}">
                <a16:creationId xmlns:a16="http://schemas.microsoft.com/office/drawing/2014/main" id="{363BCAD6-F083-49EA-A5AE-4A79B298054A}"/>
              </a:ext>
            </a:extLst>
          </p:cNvPr>
          <p:cNvSpPr txBox="1"/>
          <p:nvPr/>
        </p:nvSpPr>
        <p:spPr>
          <a:xfrm>
            <a:off x="309561" y="6226966"/>
            <a:ext cx="4176714" cy="369332"/>
          </a:xfrm>
          <a:prstGeom prst="rect">
            <a:avLst/>
          </a:prstGeom>
          <a:noFill/>
        </p:spPr>
        <p:txBody>
          <a:bodyPr wrap="square" rtlCol="0">
            <a:spAutoFit/>
          </a:bodyPr>
          <a:lstStyle/>
          <a:p>
            <a:r>
              <a:rPr lang="en-GB" dirty="0"/>
              <a:t>Gov.uk (2017) </a:t>
            </a:r>
          </a:p>
        </p:txBody>
      </p:sp>
    </p:spTree>
    <p:extLst>
      <p:ext uri="{BB962C8B-B14F-4D97-AF65-F5344CB8AC3E}">
        <p14:creationId xmlns:p14="http://schemas.microsoft.com/office/powerpoint/2010/main" val="2322737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7C9A0-11E6-4E4B-B881-CBD5696E6860}"/>
              </a:ext>
            </a:extLst>
          </p:cNvPr>
          <p:cNvSpPr>
            <a:spLocks noGrp="1"/>
          </p:cNvSpPr>
          <p:nvPr>
            <p:ph type="title"/>
          </p:nvPr>
        </p:nvSpPr>
        <p:spPr>
          <a:xfrm>
            <a:off x="913774" y="261807"/>
            <a:ext cx="10364451" cy="804994"/>
          </a:xfrm>
        </p:spPr>
        <p:txBody>
          <a:bodyPr/>
          <a:lstStyle/>
          <a:p>
            <a:r>
              <a:rPr lang="en-GB" dirty="0"/>
              <a:t>Food prices</a:t>
            </a:r>
          </a:p>
        </p:txBody>
      </p:sp>
      <p:pic>
        <p:nvPicPr>
          <p:cNvPr id="4" name="Content Placeholder 3">
            <a:extLst>
              <a:ext uri="{FF2B5EF4-FFF2-40B4-BE49-F238E27FC236}">
                <a16:creationId xmlns:a16="http://schemas.microsoft.com/office/drawing/2014/main" id="{52C6F985-E8E8-4DA5-B744-05CAF7F4C64B}"/>
              </a:ext>
            </a:extLst>
          </p:cNvPr>
          <p:cNvPicPr>
            <a:picLocks noGrp="1" noChangeAspect="1"/>
          </p:cNvPicPr>
          <p:nvPr>
            <p:ph sz="quarter" idx="13"/>
          </p:nvPr>
        </p:nvPicPr>
        <p:blipFill rotWithShape="1">
          <a:blip r:embed="rId2"/>
          <a:srcRect l="22670" t="16477" r="26876" b="23844"/>
          <a:stretch/>
        </p:blipFill>
        <p:spPr>
          <a:xfrm>
            <a:off x="178905" y="983974"/>
            <a:ext cx="4959626" cy="3299791"/>
          </a:xfrm>
          <a:prstGeom prst="rect">
            <a:avLst/>
          </a:prstGeom>
        </p:spPr>
      </p:pic>
      <p:pic>
        <p:nvPicPr>
          <p:cNvPr id="5" name="Picture 4">
            <a:extLst>
              <a:ext uri="{FF2B5EF4-FFF2-40B4-BE49-F238E27FC236}">
                <a16:creationId xmlns:a16="http://schemas.microsoft.com/office/drawing/2014/main" id="{35043B51-AD78-470B-ADC0-CC73B4626A53}"/>
              </a:ext>
            </a:extLst>
          </p:cNvPr>
          <p:cNvPicPr>
            <a:picLocks noChangeAspect="1"/>
          </p:cNvPicPr>
          <p:nvPr/>
        </p:nvPicPr>
        <p:blipFill rotWithShape="1">
          <a:blip r:embed="rId3"/>
          <a:srcRect l="22908" t="24493" r="26386" b="19420"/>
          <a:stretch/>
        </p:blipFill>
        <p:spPr>
          <a:xfrm>
            <a:off x="5605670" y="983974"/>
            <a:ext cx="5672555" cy="3529389"/>
          </a:xfrm>
          <a:prstGeom prst="rect">
            <a:avLst/>
          </a:prstGeom>
        </p:spPr>
      </p:pic>
      <p:sp>
        <p:nvSpPr>
          <p:cNvPr id="6" name="TextBox 5">
            <a:extLst>
              <a:ext uri="{FF2B5EF4-FFF2-40B4-BE49-F238E27FC236}">
                <a16:creationId xmlns:a16="http://schemas.microsoft.com/office/drawing/2014/main" id="{A49D5E9D-4A9F-414B-8E6C-490858C2377C}"/>
              </a:ext>
            </a:extLst>
          </p:cNvPr>
          <p:cNvSpPr txBox="1"/>
          <p:nvPr/>
        </p:nvSpPr>
        <p:spPr>
          <a:xfrm>
            <a:off x="297860" y="4564868"/>
            <a:ext cx="11377583" cy="2031325"/>
          </a:xfrm>
          <a:prstGeom prst="rect">
            <a:avLst/>
          </a:prstGeom>
          <a:noFill/>
        </p:spPr>
        <p:txBody>
          <a:bodyPr wrap="square" rtlCol="0">
            <a:spAutoFit/>
          </a:bodyPr>
          <a:lstStyle/>
          <a:p>
            <a:r>
              <a:rPr lang="en-GB" dirty="0"/>
              <a:t>Food prices rose 11.5% in real terms between 2007 and their peak in June 2012 as measured by the Consumer Price Index, following a long period in which they had fallen.  Gradual price reductions since 2013 have reduced that real terms increase to 8.0% compared to 2007.</a:t>
            </a:r>
          </a:p>
          <a:p>
            <a:endParaRPr lang="en-GB" dirty="0"/>
          </a:p>
          <a:p>
            <a:r>
              <a:rPr lang="en-GB" dirty="0"/>
              <a:t>Gov.uk (2015) </a:t>
            </a:r>
            <a:r>
              <a:rPr lang="en-GB" i="1" dirty="0"/>
              <a:t>Food statistics pocketbook.</a:t>
            </a:r>
            <a:r>
              <a:rPr lang="en-GB" dirty="0"/>
              <a:t> Available at: https://www.gov.uk/government/uploads/system/uploads/attachment_data/file/526395/foodpocketbook-2015update-26may16.pdf</a:t>
            </a:r>
          </a:p>
        </p:txBody>
      </p:sp>
    </p:spTree>
    <p:extLst>
      <p:ext uri="{BB962C8B-B14F-4D97-AF65-F5344CB8AC3E}">
        <p14:creationId xmlns:p14="http://schemas.microsoft.com/office/powerpoint/2010/main" val="3749251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652157-A28E-4C9C-B6BD-DE2BF2CBB33C}"/>
              </a:ext>
            </a:extLst>
          </p:cNvPr>
          <p:cNvSpPr>
            <a:spLocks noGrp="1"/>
          </p:cNvSpPr>
          <p:nvPr>
            <p:ph sz="quarter" idx="13"/>
          </p:nvPr>
        </p:nvSpPr>
        <p:spPr>
          <a:xfrm>
            <a:off x="606391" y="308008"/>
            <a:ext cx="10828421" cy="6044666"/>
          </a:xfrm>
        </p:spPr>
        <p:txBody>
          <a:bodyPr>
            <a:normAutofit/>
          </a:bodyPr>
          <a:lstStyle/>
          <a:p>
            <a:pPr marL="0" indent="0">
              <a:buNone/>
            </a:pPr>
            <a:endParaRPr lang="en-GB" dirty="0"/>
          </a:p>
          <a:p>
            <a:r>
              <a:rPr lang="en-GB" b="1" i="1" dirty="0">
                <a:effectLst/>
              </a:rPr>
              <a:t>Warnings over rising food prices as UK inflation hits near two-year high of 1%. </a:t>
            </a:r>
            <a:endParaRPr lang="en-GB" i="1" dirty="0">
              <a:effectLst/>
            </a:endParaRPr>
          </a:p>
          <a:p>
            <a:endParaRPr lang="en-GB" dirty="0"/>
          </a:p>
          <a:p>
            <a:r>
              <a:rPr lang="en-GB" dirty="0"/>
              <a:t>F00d prices will increase due to Brexit and the decrease in the value of the pound. </a:t>
            </a:r>
          </a:p>
          <a:p>
            <a:endParaRPr lang="en-GB" dirty="0"/>
          </a:p>
          <a:p>
            <a:pPr marL="0" indent="0">
              <a:buNone/>
            </a:pPr>
            <a:endParaRPr lang="en-GB" dirty="0"/>
          </a:p>
          <a:p>
            <a:r>
              <a:rPr lang="en-GB" dirty="0"/>
              <a:t>https://www.bing.com/videos/search?q=increase+in+food+prices+after+brexit&amp;&amp;view=detail&amp;mid=B0D9B2FFC5A601046E34B0D9B2FFC5A601046E34&amp;FORM=VRDGAR</a:t>
            </a:r>
          </a:p>
        </p:txBody>
      </p:sp>
    </p:spTree>
    <p:extLst>
      <p:ext uri="{BB962C8B-B14F-4D97-AF65-F5344CB8AC3E}">
        <p14:creationId xmlns:p14="http://schemas.microsoft.com/office/powerpoint/2010/main" val="40311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FABDF-A2E6-45C5-8B48-8ECB12319FC0}"/>
              </a:ext>
            </a:extLst>
          </p:cNvPr>
          <p:cNvSpPr>
            <a:spLocks noGrp="1"/>
          </p:cNvSpPr>
          <p:nvPr>
            <p:ph type="title"/>
          </p:nvPr>
        </p:nvSpPr>
        <p:spPr>
          <a:xfrm>
            <a:off x="826690" y="1306286"/>
            <a:ext cx="10364451" cy="3570514"/>
          </a:xfrm>
        </p:spPr>
        <p:txBody>
          <a:bodyPr/>
          <a:lstStyle/>
          <a:p>
            <a:r>
              <a:rPr lang="en-GB" dirty="0"/>
              <a:t>LETS PLAY…… Play your food prices right!</a:t>
            </a:r>
          </a:p>
        </p:txBody>
      </p:sp>
      <p:pic>
        <p:nvPicPr>
          <p:cNvPr id="5" name="bruces-price-is-right-intro-19952001-youtubemp3free.org">
            <a:hlinkClick r:id="" action="ppaction://media"/>
            <a:extLst>
              <a:ext uri="{FF2B5EF4-FFF2-40B4-BE49-F238E27FC236}">
                <a16:creationId xmlns:a16="http://schemas.microsoft.com/office/drawing/2014/main" id="{FEF60FE5-3B3E-42AE-81FF-A6165696AF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20290" y="254000"/>
            <a:ext cx="406400" cy="406400"/>
          </a:xfrm>
          <a:prstGeom prst="rect">
            <a:avLst/>
          </a:prstGeom>
        </p:spPr>
      </p:pic>
    </p:spTree>
    <p:extLst>
      <p:ext uri="{BB962C8B-B14F-4D97-AF65-F5344CB8AC3E}">
        <p14:creationId xmlns:p14="http://schemas.microsoft.com/office/powerpoint/2010/main" val="1659856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1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C430C24-9234-429A-A74F-686E9E5CC9F7}"/>
              </a:ext>
            </a:extLst>
          </p:cNvPr>
          <p:cNvPicPr>
            <a:picLocks noGrp="1" noChangeAspect="1"/>
          </p:cNvPicPr>
          <p:nvPr>
            <p:ph sz="quarter" idx="13"/>
          </p:nvPr>
        </p:nvPicPr>
        <p:blipFill>
          <a:blip r:embed="rId4"/>
          <a:stretch>
            <a:fillRect/>
          </a:stretch>
        </p:blipFill>
        <p:spPr>
          <a:xfrm>
            <a:off x="287890" y="1199804"/>
            <a:ext cx="2086321" cy="2086321"/>
          </a:xfrm>
        </p:spPr>
      </p:pic>
      <p:sp>
        <p:nvSpPr>
          <p:cNvPr id="6" name="TextBox 5">
            <a:extLst>
              <a:ext uri="{FF2B5EF4-FFF2-40B4-BE49-F238E27FC236}">
                <a16:creationId xmlns:a16="http://schemas.microsoft.com/office/drawing/2014/main" id="{C8DE3EA0-26A4-4879-A2A3-3EA9EB86A370}"/>
              </a:ext>
            </a:extLst>
          </p:cNvPr>
          <p:cNvSpPr txBox="1"/>
          <p:nvPr/>
        </p:nvSpPr>
        <p:spPr>
          <a:xfrm>
            <a:off x="287890" y="3648075"/>
            <a:ext cx="2534824" cy="369332"/>
          </a:xfrm>
          <a:prstGeom prst="rect">
            <a:avLst/>
          </a:prstGeom>
          <a:noFill/>
        </p:spPr>
        <p:txBody>
          <a:bodyPr wrap="square" rtlCol="0">
            <a:spAutoFit/>
          </a:bodyPr>
          <a:lstStyle/>
          <a:p>
            <a:r>
              <a:rPr lang="en-GB" dirty="0"/>
              <a:t>6 pink Lady Apples </a:t>
            </a:r>
          </a:p>
        </p:txBody>
      </p:sp>
      <p:sp>
        <p:nvSpPr>
          <p:cNvPr id="7" name="Star: 7 Points 6">
            <a:extLst>
              <a:ext uri="{FF2B5EF4-FFF2-40B4-BE49-F238E27FC236}">
                <a16:creationId xmlns:a16="http://schemas.microsoft.com/office/drawing/2014/main" id="{39445539-C606-4E5D-9DFD-A2A284561860}"/>
              </a:ext>
            </a:extLst>
          </p:cNvPr>
          <p:cNvSpPr/>
          <p:nvPr/>
        </p:nvSpPr>
        <p:spPr>
          <a:xfrm>
            <a:off x="287890" y="4191001"/>
            <a:ext cx="1988585" cy="1067146"/>
          </a:xfrm>
          <a:prstGeom prst="star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r>
              <a:rPr lang="en-GB" sz="3200" dirty="0"/>
              <a:t>2.50</a:t>
            </a:r>
            <a:endParaRPr lang="en-GB" dirty="0"/>
          </a:p>
        </p:txBody>
      </p:sp>
      <p:pic>
        <p:nvPicPr>
          <p:cNvPr id="9" name="Picture 8">
            <a:extLst>
              <a:ext uri="{FF2B5EF4-FFF2-40B4-BE49-F238E27FC236}">
                <a16:creationId xmlns:a16="http://schemas.microsoft.com/office/drawing/2014/main" id="{E5A8852C-2E66-497D-87C2-B3295AB06BC1}"/>
              </a:ext>
            </a:extLst>
          </p:cNvPr>
          <p:cNvPicPr>
            <a:picLocks noChangeAspect="1"/>
          </p:cNvPicPr>
          <p:nvPr/>
        </p:nvPicPr>
        <p:blipFill>
          <a:blip r:embed="rId5"/>
          <a:stretch>
            <a:fillRect/>
          </a:stretch>
        </p:blipFill>
        <p:spPr>
          <a:xfrm>
            <a:off x="3101846" y="1199804"/>
            <a:ext cx="2086321" cy="2086321"/>
          </a:xfrm>
          <a:prstGeom prst="rect">
            <a:avLst/>
          </a:prstGeom>
        </p:spPr>
      </p:pic>
      <p:sp>
        <p:nvSpPr>
          <p:cNvPr id="10" name="TextBox 9">
            <a:extLst>
              <a:ext uri="{FF2B5EF4-FFF2-40B4-BE49-F238E27FC236}">
                <a16:creationId xmlns:a16="http://schemas.microsoft.com/office/drawing/2014/main" id="{4C956448-B49C-4056-9430-967541EE58C8}"/>
              </a:ext>
            </a:extLst>
          </p:cNvPr>
          <p:cNvSpPr txBox="1"/>
          <p:nvPr/>
        </p:nvSpPr>
        <p:spPr>
          <a:xfrm>
            <a:off x="3101846" y="3371076"/>
            <a:ext cx="2086321" cy="923330"/>
          </a:xfrm>
          <a:prstGeom prst="rect">
            <a:avLst/>
          </a:prstGeom>
          <a:noFill/>
        </p:spPr>
        <p:txBody>
          <a:bodyPr wrap="square" rtlCol="0">
            <a:spAutoFit/>
          </a:bodyPr>
          <a:lstStyle/>
          <a:p>
            <a:r>
              <a:rPr lang="en-GB" dirty="0"/>
              <a:t>Goodfellas stone base thin margherita pizza </a:t>
            </a:r>
          </a:p>
        </p:txBody>
      </p:sp>
      <p:sp>
        <p:nvSpPr>
          <p:cNvPr id="11" name="Star: 7 Points 10">
            <a:extLst>
              <a:ext uri="{FF2B5EF4-FFF2-40B4-BE49-F238E27FC236}">
                <a16:creationId xmlns:a16="http://schemas.microsoft.com/office/drawing/2014/main" id="{B1EEAF90-6818-43D0-A2FA-1C124898F75C}"/>
              </a:ext>
            </a:extLst>
          </p:cNvPr>
          <p:cNvSpPr/>
          <p:nvPr/>
        </p:nvSpPr>
        <p:spPr>
          <a:xfrm>
            <a:off x="2864634" y="4379357"/>
            <a:ext cx="2156059" cy="1289785"/>
          </a:xfrm>
          <a:prstGeom prst="star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r>
              <a:rPr lang="en-GB" sz="3600" dirty="0"/>
              <a:t>1.50</a:t>
            </a:r>
            <a:endParaRPr lang="en-GB" dirty="0"/>
          </a:p>
        </p:txBody>
      </p:sp>
      <p:pic>
        <p:nvPicPr>
          <p:cNvPr id="13" name="Picture 12">
            <a:extLst>
              <a:ext uri="{FF2B5EF4-FFF2-40B4-BE49-F238E27FC236}">
                <a16:creationId xmlns:a16="http://schemas.microsoft.com/office/drawing/2014/main" id="{E846B493-E2D8-4112-86A2-EFA8C117B731}"/>
              </a:ext>
            </a:extLst>
          </p:cNvPr>
          <p:cNvPicPr>
            <a:picLocks noChangeAspect="1"/>
          </p:cNvPicPr>
          <p:nvPr/>
        </p:nvPicPr>
        <p:blipFill>
          <a:blip r:embed="rId6"/>
          <a:stretch>
            <a:fillRect/>
          </a:stretch>
        </p:blipFill>
        <p:spPr>
          <a:xfrm>
            <a:off x="5615469" y="1199803"/>
            <a:ext cx="2086321" cy="2086321"/>
          </a:xfrm>
          <a:prstGeom prst="rect">
            <a:avLst/>
          </a:prstGeom>
        </p:spPr>
      </p:pic>
      <p:sp>
        <p:nvSpPr>
          <p:cNvPr id="15" name="TextBox 14">
            <a:extLst>
              <a:ext uri="{FF2B5EF4-FFF2-40B4-BE49-F238E27FC236}">
                <a16:creationId xmlns:a16="http://schemas.microsoft.com/office/drawing/2014/main" id="{CCAEF261-B71D-47BE-BF91-4709E09FBBAC}"/>
              </a:ext>
            </a:extLst>
          </p:cNvPr>
          <p:cNvSpPr txBox="1"/>
          <p:nvPr/>
        </p:nvSpPr>
        <p:spPr>
          <a:xfrm>
            <a:off x="5615469" y="3548270"/>
            <a:ext cx="2086321" cy="646331"/>
          </a:xfrm>
          <a:prstGeom prst="rect">
            <a:avLst/>
          </a:prstGeom>
          <a:noFill/>
        </p:spPr>
        <p:txBody>
          <a:bodyPr wrap="square" rtlCol="0">
            <a:spAutoFit/>
          </a:bodyPr>
          <a:lstStyle/>
          <a:p>
            <a:r>
              <a:rPr lang="en-GB" dirty="0"/>
              <a:t>48 pack Wheat biscuits</a:t>
            </a:r>
          </a:p>
        </p:txBody>
      </p:sp>
      <p:sp>
        <p:nvSpPr>
          <p:cNvPr id="16" name="Star: 7 Points 15">
            <a:extLst>
              <a:ext uri="{FF2B5EF4-FFF2-40B4-BE49-F238E27FC236}">
                <a16:creationId xmlns:a16="http://schemas.microsoft.com/office/drawing/2014/main" id="{8F06B55E-C9CA-46B1-B255-B6CB9C389585}"/>
              </a:ext>
            </a:extLst>
          </p:cNvPr>
          <p:cNvSpPr/>
          <p:nvPr/>
        </p:nvSpPr>
        <p:spPr>
          <a:xfrm>
            <a:off x="5347252" y="4379357"/>
            <a:ext cx="2276061" cy="1431235"/>
          </a:xfrm>
          <a:prstGeom prst="star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r>
              <a:rPr lang="en-GB" sz="4000" dirty="0"/>
              <a:t>2.50</a:t>
            </a:r>
            <a:endParaRPr lang="en-GB" dirty="0"/>
          </a:p>
        </p:txBody>
      </p:sp>
      <p:pic>
        <p:nvPicPr>
          <p:cNvPr id="18" name="Picture 17">
            <a:extLst>
              <a:ext uri="{FF2B5EF4-FFF2-40B4-BE49-F238E27FC236}">
                <a16:creationId xmlns:a16="http://schemas.microsoft.com/office/drawing/2014/main" id="{6459DFF3-329E-4249-B82C-4EB0D8FA8BDD}"/>
              </a:ext>
            </a:extLst>
          </p:cNvPr>
          <p:cNvPicPr>
            <a:picLocks noChangeAspect="1"/>
          </p:cNvPicPr>
          <p:nvPr/>
        </p:nvPicPr>
        <p:blipFill>
          <a:blip r:embed="rId7"/>
          <a:stretch>
            <a:fillRect/>
          </a:stretch>
        </p:blipFill>
        <p:spPr>
          <a:xfrm>
            <a:off x="10091531" y="1199802"/>
            <a:ext cx="2030214" cy="2086321"/>
          </a:xfrm>
          <a:prstGeom prst="rect">
            <a:avLst/>
          </a:prstGeom>
        </p:spPr>
      </p:pic>
      <p:sp>
        <p:nvSpPr>
          <p:cNvPr id="19" name="TextBox 18">
            <a:extLst>
              <a:ext uri="{FF2B5EF4-FFF2-40B4-BE49-F238E27FC236}">
                <a16:creationId xmlns:a16="http://schemas.microsoft.com/office/drawing/2014/main" id="{C962336C-F55C-4DAB-97CC-763BA20E97D1}"/>
              </a:ext>
            </a:extLst>
          </p:cNvPr>
          <p:cNvSpPr txBox="1"/>
          <p:nvPr/>
        </p:nvSpPr>
        <p:spPr>
          <a:xfrm>
            <a:off x="10091531" y="3548270"/>
            <a:ext cx="1944756" cy="646331"/>
          </a:xfrm>
          <a:prstGeom prst="rect">
            <a:avLst/>
          </a:prstGeom>
          <a:noFill/>
        </p:spPr>
        <p:txBody>
          <a:bodyPr wrap="square" rtlCol="0">
            <a:spAutoFit/>
          </a:bodyPr>
          <a:lstStyle/>
          <a:p>
            <a:r>
              <a:rPr lang="en-GB" dirty="0"/>
              <a:t>Yeo Valley natural yoghurt  </a:t>
            </a:r>
          </a:p>
        </p:txBody>
      </p:sp>
      <p:sp>
        <p:nvSpPr>
          <p:cNvPr id="20" name="Star: 7 Points 19">
            <a:extLst>
              <a:ext uri="{FF2B5EF4-FFF2-40B4-BE49-F238E27FC236}">
                <a16:creationId xmlns:a16="http://schemas.microsoft.com/office/drawing/2014/main" id="{E0FEA0FC-2B81-477D-96DC-6C0998EFB82D}"/>
              </a:ext>
            </a:extLst>
          </p:cNvPr>
          <p:cNvSpPr/>
          <p:nvPr/>
        </p:nvSpPr>
        <p:spPr>
          <a:xfrm>
            <a:off x="10048121" y="4268875"/>
            <a:ext cx="2117034" cy="1510748"/>
          </a:xfrm>
          <a:prstGeom prst="star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50p</a:t>
            </a:r>
            <a:endParaRPr lang="en-GB" dirty="0"/>
          </a:p>
        </p:txBody>
      </p:sp>
      <p:pic>
        <p:nvPicPr>
          <p:cNvPr id="4" name="Picture 3">
            <a:extLst>
              <a:ext uri="{FF2B5EF4-FFF2-40B4-BE49-F238E27FC236}">
                <a16:creationId xmlns:a16="http://schemas.microsoft.com/office/drawing/2014/main" id="{8677232D-9416-45E9-844B-7073CFD5861B}"/>
              </a:ext>
            </a:extLst>
          </p:cNvPr>
          <p:cNvPicPr>
            <a:picLocks noChangeAspect="1"/>
          </p:cNvPicPr>
          <p:nvPr/>
        </p:nvPicPr>
        <p:blipFill>
          <a:blip r:embed="rId8"/>
          <a:stretch>
            <a:fillRect/>
          </a:stretch>
        </p:blipFill>
        <p:spPr>
          <a:xfrm>
            <a:off x="7882627" y="1197222"/>
            <a:ext cx="2086321" cy="2086321"/>
          </a:xfrm>
          <a:prstGeom prst="rect">
            <a:avLst/>
          </a:prstGeom>
        </p:spPr>
      </p:pic>
      <p:sp>
        <p:nvSpPr>
          <p:cNvPr id="8" name="TextBox 7">
            <a:extLst>
              <a:ext uri="{FF2B5EF4-FFF2-40B4-BE49-F238E27FC236}">
                <a16:creationId xmlns:a16="http://schemas.microsoft.com/office/drawing/2014/main" id="{4BAAABBE-6614-4061-AD42-07DECCCB12AE}"/>
              </a:ext>
            </a:extLst>
          </p:cNvPr>
          <p:cNvSpPr txBox="1"/>
          <p:nvPr/>
        </p:nvSpPr>
        <p:spPr>
          <a:xfrm>
            <a:off x="7882627" y="3648075"/>
            <a:ext cx="2086321" cy="646331"/>
          </a:xfrm>
          <a:prstGeom prst="rect">
            <a:avLst/>
          </a:prstGeom>
          <a:noFill/>
        </p:spPr>
        <p:txBody>
          <a:bodyPr wrap="square" rtlCol="0">
            <a:spAutoFit/>
          </a:bodyPr>
          <a:lstStyle/>
          <a:p>
            <a:r>
              <a:rPr lang="en-GB" dirty="0"/>
              <a:t>Walkers 6 packs of crisps </a:t>
            </a:r>
          </a:p>
        </p:txBody>
      </p:sp>
      <p:sp>
        <p:nvSpPr>
          <p:cNvPr id="14" name="Star: 6 Points 13">
            <a:extLst>
              <a:ext uri="{FF2B5EF4-FFF2-40B4-BE49-F238E27FC236}">
                <a16:creationId xmlns:a16="http://schemas.microsoft.com/office/drawing/2014/main" id="{3108CF80-C322-44C9-9D64-782983ACB6BA}"/>
              </a:ext>
            </a:extLst>
          </p:cNvPr>
          <p:cNvSpPr/>
          <p:nvPr/>
        </p:nvSpPr>
        <p:spPr>
          <a:xfrm>
            <a:off x="7922224" y="4379357"/>
            <a:ext cx="1958423" cy="1676399"/>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£1.50</a:t>
            </a:r>
            <a:endParaRPr lang="en-GB" sz="1400" dirty="0"/>
          </a:p>
        </p:txBody>
      </p:sp>
      <p:pic>
        <p:nvPicPr>
          <p:cNvPr id="12" name="who-wants-to-be-a-millionaire-music-64000-500000-questions-youtubemp3free.org">
            <a:hlinkClick r:id="" action="ppaction://media"/>
            <a:extLst>
              <a:ext uri="{FF2B5EF4-FFF2-40B4-BE49-F238E27FC236}">
                <a16:creationId xmlns:a16="http://schemas.microsoft.com/office/drawing/2014/main" id="{3CAEF95B-885D-4530-823E-CCF58295A19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87890" y="196325"/>
            <a:ext cx="406400" cy="406400"/>
          </a:xfrm>
          <a:prstGeom prst="rect">
            <a:avLst/>
          </a:prstGeom>
        </p:spPr>
      </p:pic>
    </p:spTree>
    <p:extLst>
      <p:ext uri="{BB962C8B-B14F-4D97-AF65-F5344CB8AC3E}">
        <p14:creationId xmlns:p14="http://schemas.microsoft.com/office/powerpoint/2010/main" val="1242513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additive="base">
                                        <p:cTn id="18" dur="500" fill="hold"/>
                                        <p:tgtEl>
                                          <p:spTgt spid="6"/>
                                        </p:tgtEl>
                                        <p:attrNameLst>
                                          <p:attrName>ppt_x</p:attrName>
                                        </p:attrNameLst>
                                      </p:cBhvr>
                                      <p:tavLst>
                                        <p:tav tm="0">
                                          <p:val>
                                            <p:strVal val="#ppt_x"/>
                                          </p:val>
                                        </p:tav>
                                        <p:tav tm="100000">
                                          <p:val>
                                            <p:strVal val="#ppt_x"/>
                                          </p:val>
                                        </p:tav>
                                      </p:tavLst>
                                    </p:anim>
                                    <p:anim calcmode="lin" valueType="num">
                                      <p:cBhvr additive="base">
                                        <p:cTn id="1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6" presetClass="entr" presetSubtype="0"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wipe(down)">
                                      <p:cBhvr>
                                        <p:cTn id="24" dur="580">
                                          <p:stCondLst>
                                            <p:cond delay="0"/>
                                          </p:stCondLst>
                                        </p:cTn>
                                        <p:tgtEl>
                                          <p:spTgt spid="7"/>
                                        </p:tgtEl>
                                      </p:cBhvr>
                                    </p:animEffect>
                                    <p:anim calcmode="lin" valueType="num">
                                      <p:cBhvr>
                                        <p:cTn id="25"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30" dur="26">
                                          <p:stCondLst>
                                            <p:cond delay="650"/>
                                          </p:stCondLst>
                                        </p:cTn>
                                        <p:tgtEl>
                                          <p:spTgt spid="7"/>
                                        </p:tgtEl>
                                      </p:cBhvr>
                                      <p:to x="100000" y="60000"/>
                                    </p:animScale>
                                    <p:animScale>
                                      <p:cBhvr>
                                        <p:cTn id="31" dur="166" decel="50000">
                                          <p:stCondLst>
                                            <p:cond delay="676"/>
                                          </p:stCondLst>
                                        </p:cTn>
                                        <p:tgtEl>
                                          <p:spTgt spid="7"/>
                                        </p:tgtEl>
                                      </p:cBhvr>
                                      <p:to x="100000" y="100000"/>
                                    </p:animScale>
                                    <p:animScale>
                                      <p:cBhvr>
                                        <p:cTn id="32" dur="26">
                                          <p:stCondLst>
                                            <p:cond delay="1312"/>
                                          </p:stCondLst>
                                        </p:cTn>
                                        <p:tgtEl>
                                          <p:spTgt spid="7"/>
                                        </p:tgtEl>
                                      </p:cBhvr>
                                      <p:to x="100000" y="80000"/>
                                    </p:animScale>
                                    <p:animScale>
                                      <p:cBhvr>
                                        <p:cTn id="33" dur="166" decel="50000">
                                          <p:stCondLst>
                                            <p:cond delay="1338"/>
                                          </p:stCondLst>
                                        </p:cTn>
                                        <p:tgtEl>
                                          <p:spTgt spid="7"/>
                                        </p:tgtEl>
                                      </p:cBhvr>
                                      <p:to x="100000" y="100000"/>
                                    </p:animScale>
                                    <p:animScale>
                                      <p:cBhvr>
                                        <p:cTn id="34" dur="26">
                                          <p:stCondLst>
                                            <p:cond delay="1642"/>
                                          </p:stCondLst>
                                        </p:cTn>
                                        <p:tgtEl>
                                          <p:spTgt spid="7"/>
                                        </p:tgtEl>
                                      </p:cBhvr>
                                      <p:to x="100000" y="90000"/>
                                    </p:animScale>
                                    <p:animScale>
                                      <p:cBhvr>
                                        <p:cTn id="35" dur="166" decel="50000">
                                          <p:stCondLst>
                                            <p:cond delay="1668"/>
                                          </p:stCondLst>
                                        </p:cTn>
                                        <p:tgtEl>
                                          <p:spTgt spid="7"/>
                                        </p:tgtEl>
                                      </p:cBhvr>
                                      <p:to x="100000" y="100000"/>
                                    </p:animScale>
                                    <p:animScale>
                                      <p:cBhvr>
                                        <p:cTn id="36" dur="26">
                                          <p:stCondLst>
                                            <p:cond delay="1808"/>
                                          </p:stCondLst>
                                        </p:cTn>
                                        <p:tgtEl>
                                          <p:spTgt spid="7"/>
                                        </p:tgtEl>
                                      </p:cBhvr>
                                      <p:to x="100000" y="95000"/>
                                    </p:animScale>
                                    <p:animScale>
                                      <p:cBhvr>
                                        <p:cTn id="37" dur="166" decel="50000">
                                          <p:stCondLst>
                                            <p:cond delay="1834"/>
                                          </p:stCondLst>
                                        </p:cTn>
                                        <p:tgtEl>
                                          <p:spTgt spid="7"/>
                                        </p:tgtEl>
                                      </p:cBhvr>
                                      <p:to x="100000" y="100000"/>
                                    </p:animScale>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anim calcmode="lin" valueType="num">
                                      <p:cBhvr additive="base">
                                        <p:cTn id="42" dur="500" fill="hold"/>
                                        <p:tgtEl>
                                          <p:spTgt spid="9"/>
                                        </p:tgtEl>
                                        <p:attrNameLst>
                                          <p:attrName>ppt_x</p:attrName>
                                        </p:attrNameLst>
                                      </p:cBhvr>
                                      <p:tavLst>
                                        <p:tav tm="0">
                                          <p:val>
                                            <p:strVal val="#ppt_x"/>
                                          </p:val>
                                        </p:tav>
                                        <p:tav tm="100000">
                                          <p:val>
                                            <p:strVal val="#ppt_x"/>
                                          </p:val>
                                        </p:tav>
                                      </p:tavLst>
                                    </p:anim>
                                    <p:anim calcmode="lin" valueType="num">
                                      <p:cBhvr additive="base">
                                        <p:cTn id="4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0"/>
                                        </p:tgtEl>
                                        <p:attrNameLst>
                                          <p:attrName>style.visibility</p:attrName>
                                        </p:attrNameLst>
                                      </p:cBhvr>
                                      <p:to>
                                        <p:strVal val="visible"/>
                                      </p:to>
                                    </p:set>
                                    <p:anim calcmode="lin" valueType="num">
                                      <p:cBhvr additive="base">
                                        <p:cTn id="48" dur="500" fill="hold"/>
                                        <p:tgtEl>
                                          <p:spTgt spid="10"/>
                                        </p:tgtEl>
                                        <p:attrNameLst>
                                          <p:attrName>ppt_x</p:attrName>
                                        </p:attrNameLst>
                                      </p:cBhvr>
                                      <p:tavLst>
                                        <p:tav tm="0">
                                          <p:val>
                                            <p:strVal val="#ppt_x"/>
                                          </p:val>
                                        </p:tav>
                                        <p:tav tm="100000">
                                          <p:val>
                                            <p:strVal val="#ppt_x"/>
                                          </p:val>
                                        </p:tav>
                                      </p:tavLst>
                                    </p:anim>
                                    <p:anim calcmode="lin" valueType="num">
                                      <p:cBhvr additive="base">
                                        <p:cTn id="4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6" presetClass="entr" presetSubtype="0" fill="hold" grpId="0" nodeType="clickEffect">
                                  <p:stCondLst>
                                    <p:cond delay="0"/>
                                  </p:stCondLst>
                                  <p:childTnLst>
                                    <p:set>
                                      <p:cBhvr>
                                        <p:cTn id="53" dur="1" fill="hold">
                                          <p:stCondLst>
                                            <p:cond delay="0"/>
                                          </p:stCondLst>
                                        </p:cTn>
                                        <p:tgtEl>
                                          <p:spTgt spid="11"/>
                                        </p:tgtEl>
                                        <p:attrNameLst>
                                          <p:attrName>style.visibility</p:attrName>
                                        </p:attrNameLst>
                                      </p:cBhvr>
                                      <p:to>
                                        <p:strVal val="visible"/>
                                      </p:to>
                                    </p:set>
                                    <p:animEffect transition="in" filter="wipe(down)">
                                      <p:cBhvr>
                                        <p:cTn id="54" dur="580">
                                          <p:stCondLst>
                                            <p:cond delay="0"/>
                                          </p:stCondLst>
                                        </p:cTn>
                                        <p:tgtEl>
                                          <p:spTgt spid="11"/>
                                        </p:tgtEl>
                                      </p:cBhvr>
                                    </p:animEffect>
                                    <p:anim calcmode="lin" valueType="num">
                                      <p:cBhvr>
                                        <p:cTn id="55"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56"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57"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58"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59"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60" dur="26">
                                          <p:stCondLst>
                                            <p:cond delay="650"/>
                                          </p:stCondLst>
                                        </p:cTn>
                                        <p:tgtEl>
                                          <p:spTgt spid="11"/>
                                        </p:tgtEl>
                                      </p:cBhvr>
                                      <p:to x="100000" y="60000"/>
                                    </p:animScale>
                                    <p:animScale>
                                      <p:cBhvr>
                                        <p:cTn id="61" dur="166" decel="50000">
                                          <p:stCondLst>
                                            <p:cond delay="676"/>
                                          </p:stCondLst>
                                        </p:cTn>
                                        <p:tgtEl>
                                          <p:spTgt spid="11"/>
                                        </p:tgtEl>
                                      </p:cBhvr>
                                      <p:to x="100000" y="100000"/>
                                    </p:animScale>
                                    <p:animScale>
                                      <p:cBhvr>
                                        <p:cTn id="62" dur="26">
                                          <p:stCondLst>
                                            <p:cond delay="1312"/>
                                          </p:stCondLst>
                                        </p:cTn>
                                        <p:tgtEl>
                                          <p:spTgt spid="11"/>
                                        </p:tgtEl>
                                      </p:cBhvr>
                                      <p:to x="100000" y="80000"/>
                                    </p:animScale>
                                    <p:animScale>
                                      <p:cBhvr>
                                        <p:cTn id="63" dur="166" decel="50000">
                                          <p:stCondLst>
                                            <p:cond delay="1338"/>
                                          </p:stCondLst>
                                        </p:cTn>
                                        <p:tgtEl>
                                          <p:spTgt spid="11"/>
                                        </p:tgtEl>
                                      </p:cBhvr>
                                      <p:to x="100000" y="100000"/>
                                    </p:animScale>
                                    <p:animScale>
                                      <p:cBhvr>
                                        <p:cTn id="64" dur="26">
                                          <p:stCondLst>
                                            <p:cond delay="1642"/>
                                          </p:stCondLst>
                                        </p:cTn>
                                        <p:tgtEl>
                                          <p:spTgt spid="11"/>
                                        </p:tgtEl>
                                      </p:cBhvr>
                                      <p:to x="100000" y="90000"/>
                                    </p:animScale>
                                    <p:animScale>
                                      <p:cBhvr>
                                        <p:cTn id="65" dur="166" decel="50000">
                                          <p:stCondLst>
                                            <p:cond delay="1668"/>
                                          </p:stCondLst>
                                        </p:cTn>
                                        <p:tgtEl>
                                          <p:spTgt spid="11"/>
                                        </p:tgtEl>
                                      </p:cBhvr>
                                      <p:to x="100000" y="100000"/>
                                    </p:animScale>
                                    <p:animScale>
                                      <p:cBhvr>
                                        <p:cTn id="66" dur="26">
                                          <p:stCondLst>
                                            <p:cond delay="1808"/>
                                          </p:stCondLst>
                                        </p:cTn>
                                        <p:tgtEl>
                                          <p:spTgt spid="11"/>
                                        </p:tgtEl>
                                      </p:cBhvr>
                                      <p:to x="100000" y="95000"/>
                                    </p:animScale>
                                    <p:animScale>
                                      <p:cBhvr>
                                        <p:cTn id="67" dur="166" decel="50000">
                                          <p:stCondLst>
                                            <p:cond delay="1834"/>
                                          </p:stCondLst>
                                        </p:cTn>
                                        <p:tgtEl>
                                          <p:spTgt spid="11"/>
                                        </p:tgtEl>
                                      </p:cBhvr>
                                      <p:to x="100000" y="100000"/>
                                    </p:animScale>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nodeType="clickEffect">
                                  <p:stCondLst>
                                    <p:cond delay="0"/>
                                  </p:stCondLst>
                                  <p:childTnLst>
                                    <p:set>
                                      <p:cBhvr>
                                        <p:cTn id="71" dur="1" fill="hold">
                                          <p:stCondLst>
                                            <p:cond delay="0"/>
                                          </p:stCondLst>
                                        </p:cTn>
                                        <p:tgtEl>
                                          <p:spTgt spid="13"/>
                                        </p:tgtEl>
                                        <p:attrNameLst>
                                          <p:attrName>style.visibility</p:attrName>
                                        </p:attrNameLst>
                                      </p:cBhvr>
                                      <p:to>
                                        <p:strVal val="visible"/>
                                      </p:to>
                                    </p:set>
                                    <p:anim calcmode="lin" valueType="num">
                                      <p:cBhvr additive="base">
                                        <p:cTn id="72" dur="500" fill="hold"/>
                                        <p:tgtEl>
                                          <p:spTgt spid="13"/>
                                        </p:tgtEl>
                                        <p:attrNameLst>
                                          <p:attrName>ppt_x</p:attrName>
                                        </p:attrNameLst>
                                      </p:cBhvr>
                                      <p:tavLst>
                                        <p:tav tm="0">
                                          <p:val>
                                            <p:strVal val="#ppt_x"/>
                                          </p:val>
                                        </p:tav>
                                        <p:tav tm="100000">
                                          <p:val>
                                            <p:strVal val="#ppt_x"/>
                                          </p:val>
                                        </p:tav>
                                      </p:tavLst>
                                    </p:anim>
                                    <p:anim calcmode="lin" valueType="num">
                                      <p:cBhvr additive="base">
                                        <p:cTn id="73"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grpId="0" nodeType="clickEffect">
                                  <p:stCondLst>
                                    <p:cond delay="0"/>
                                  </p:stCondLst>
                                  <p:childTnLst>
                                    <p:set>
                                      <p:cBhvr>
                                        <p:cTn id="77" dur="1" fill="hold">
                                          <p:stCondLst>
                                            <p:cond delay="0"/>
                                          </p:stCondLst>
                                        </p:cTn>
                                        <p:tgtEl>
                                          <p:spTgt spid="15"/>
                                        </p:tgtEl>
                                        <p:attrNameLst>
                                          <p:attrName>style.visibility</p:attrName>
                                        </p:attrNameLst>
                                      </p:cBhvr>
                                      <p:to>
                                        <p:strVal val="visible"/>
                                      </p:to>
                                    </p:set>
                                    <p:anim calcmode="lin" valueType="num">
                                      <p:cBhvr additive="base">
                                        <p:cTn id="78" dur="500" fill="hold"/>
                                        <p:tgtEl>
                                          <p:spTgt spid="15"/>
                                        </p:tgtEl>
                                        <p:attrNameLst>
                                          <p:attrName>ppt_x</p:attrName>
                                        </p:attrNameLst>
                                      </p:cBhvr>
                                      <p:tavLst>
                                        <p:tav tm="0">
                                          <p:val>
                                            <p:strVal val="#ppt_x"/>
                                          </p:val>
                                        </p:tav>
                                        <p:tav tm="100000">
                                          <p:val>
                                            <p:strVal val="#ppt_x"/>
                                          </p:val>
                                        </p:tav>
                                      </p:tavLst>
                                    </p:anim>
                                    <p:anim calcmode="lin" valueType="num">
                                      <p:cBhvr additive="base">
                                        <p:cTn id="7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grpId="0" nodeType="clickEffect">
                                  <p:stCondLst>
                                    <p:cond delay="0"/>
                                  </p:stCondLst>
                                  <p:childTnLst>
                                    <p:set>
                                      <p:cBhvr>
                                        <p:cTn id="83" dur="1" fill="hold">
                                          <p:stCondLst>
                                            <p:cond delay="0"/>
                                          </p:stCondLst>
                                        </p:cTn>
                                        <p:tgtEl>
                                          <p:spTgt spid="16"/>
                                        </p:tgtEl>
                                        <p:attrNameLst>
                                          <p:attrName>style.visibility</p:attrName>
                                        </p:attrNameLst>
                                      </p:cBhvr>
                                      <p:to>
                                        <p:strVal val="visible"/>
                                      </p:to>
                                    </p:set>
                                    <p:animEffect transition="in" filter="wipe(down)">
                                      <p:cBhvr>
                                        <p:cTn id="84" dur="580">
                                          <p:stCondLst>
                                            <p:cond delay="0"/>
                                          </p:stCondLst>
                                        </p:cTn>
                                        <p:tgtEl>
                                          <p:spTgt spid="16"/>
                                        </p:tgtEl>
                                      </p:cBhvr>
                                    </p:animEffect>
                                    <p:anim calcmode="lin" valueType="num">
                                      <p:cBhvr>
                                        <p:cTn id="85"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90" dur="26">
                                          <p:stCondLst>
                                            <p:cond delay="650"/>
                                          </p:stCondLst>
                                        </p:cTn>
                                        <p:tgtEl>
                                          <p:spTgt spid="16"/>
                                        </p:tgtEl>
                                      </p:cBhvr>
                                      <p:to x="100000" y="60000"/>
                                    </p:animScale>
                                    <p:animScale>
                                      <p:cBhvr>
                                        <p:cTn id="91" dur="166" decel="50000">
                                          <p:stCondLst>
                                            <p:cond delay="676"/>
                                          </p:stCondLst>
                                        </p:cTn>
                                        <p:tgtEl>
                                          <p:spTgt spid="16"/>
                                        </p:tgtEl>
                                      </p:cBhvr>
                                      <p:to x="100000" y="100000"/>
                                    </p:animScale>
                                    <p:animScale>
                                      <p:cBhvr>
                                        <p:cTn id="92" dur="26">
                                          <p:stCondLst>
                                            <p:cond delay="1312"/>
                                          </p:stCondLst>
                                        </p:cTn>
                                        <p:tgtEl>
                                          <p:spTgt spid="16"/>
                                        </p:tgtEl>
                                      </p:cBhvr>
                                      <p:to x="100000" y="80000"/>
                                    </p:animScale>
                                    <p:animScale>
                                      <p:cBhvr>
                                        <p:cTn id="93" dur="166" decel="50000">
                                          <p:stCondLst>
                                            <p:cond delay="1338"/>
                                          </p:stCondLst>
                                        </p:cTn>
                                        <p:tgtEl>
                                          <p:spTgt spid="16"/>
                                        </p:tgtEl>
                                      </p:cBhvr>
                                      <p:to x="100000" y="100000"/>
                                    </p:animScale>
                                    <p:animScale>
                                      <p:cBhvr>
                                        <p:cTn id="94" dur="26">
                                          <p:stCondLst>
                                            <p:cond delay="1642"/>
                                          </p:stCondLst>
                                        </p:cTn>
                                        <p:tgtEl>
                                          <p:spTgt spid="16"/>
                                        </p:tgtEl>
                                      </p:cBhvr>
                                      <p:to x="100000" y="90000"/>
                                    </p:animScale>
                                    <p:animScale>
                                      <p:cBhvr>
                                        <p:cTn id="95" dur="166" decel="50000">
                                          <p:stCondLst>
                                            <p:cond delay="1668"/>
                                          </p:stCondLst>
                                        </p:cTn>
                                        <p:tgtEl>
                                          <p:spTgt spid="16"/>
                                        </p:tgtEl>
                                      </p:cBhvr>
                                      <p:to x="100000" y="100000"/>
                                    </p:animScale>
                                    <p:animScale>
                                      <p:cBhvr>
                                        <p:cTn id="96" dur="26">
                                          <p:stCondLst>
                                            <p:cond delay="1808"/>
                                          </p:stCondLst>
                                        </p:cTn>
                                        <p:tgtEl>
                                          <p:spTgt spid="16"/>
                                        </p:tgtEl>
                                      </p:cBhvr>
                                      <p:to x="100000" y="95000"/>
                                    </p:animScale>
                                    <p:animScale>
                                      <p:cBhvr>
                                        <p:cTn id="97" dur="166" decel="50000">
                                          <p:stCondLst>
                                            <p:cond delay="1834"/>
                                          </p:stCondLst>
                                        </p:cTn>
                                        <p:tgtEl>
                                          <p:spTgt spid="16"/>
                                        </p:tgtEl>
                                      </p:cBhvr>
                                      <p:to x="100000" y="100000"/>
                                    </p:animScale>
                                  </p:childTnLst>
                                </p:cTn>
                              </p:par>
                            </p:childTnLst>
                          </p:cTn>
                        </p:par>
                      </p:childTnLst>
                    </p:cTn>
                  </p:par>
                  <p:par>
                    <p:cTn id="98" fill="hold">
                      <p:stCondLst>
                        <p:cond delay="indefinite"/>
                      </p:stCondLst>
                      <p:childTnLst>
                        <p:par>
                          <p:cTn id="99" fill="hold">
                            <p:stCondLst>
                              <p:cond delay="0"/>
                            </p:stCondLst>
                            <p:childTnLst>
                              <p:par>
                                <p:cTn id="100" presetID="2" presetClass="entr" presetSubtype="4" fill="hold" nodeType="clickEffect">
                                  <p:stCondLst>
                                    <p:cond delay="0"/>
                                  </p:stCondLst>
                                  <p:childTnLst>
                                    <p:set>
                                      <p:cBhvr>
                                        <p:cTn id="101" dur="1" fill="hold">
                                          <p:stCondLst>
                                            <p:cond delay="0"/>
                                          </p:stCondLst>
                                        </p:cTn>
                                        <p:tgtEl>
                                          <p:spTgt spid="4"/>
                                        </p:tgtEl>
                                        <p:attrNameLst>
                                          <p:attrName>style.visibility</p:attrName>
                                        </p:attrNameLst>
                                      </p:cBhvr>
                                      <p:to>
                                        <p:strVal val="visible"/>
                                      </p:to>
                                    </p:set>
                                    <p:anim calcmode="lin" valueType="num">
                                      <p:cBhvr additive="base">
                                        <p:cTn id="102" dur="500" fill="hold"/>
                                        <p:tgtEl>
                                          <p:spTgt spid="4"/>
                                        </p:tgtEl>
                                        <p:attrNameLst>
                                          <p:attrName>ppt_x</p:attrName>
                                        </p:attrNameLst>
                                      </p:cBhvr>
                                      <p:tavLst>
                                        <p:tav tm="0">
                                          <p:val>
                                            <p:strVal val="#ppt_x"/>
                                          </p:val>
                                        </p:tav>
                                        <p:tav tm="100000">
                                          <p:val>
                                            <p:strVal val="#ppt_x"/>
                                          </p:val>
                                        </p:tav>
                                      </p:tavLst>
                                    </p:anim>
                                    <p:anim calcmode="lin" valueType="num">
                                      <p:cBhvr additive="base">
                                        <p:cTn id="10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2" presetClass="entr" presetSubtype="4" fill="hold" grpId="0" nodeType="clickEffect">
                                  <p:stCondLst>
                                    <p:cond delay="0"/>
                                  </p:stCondLst>
                                  <p:childTnLst>
                                    <p:set>
                                      <p:cBhvr>
                                        <p:cTn id="107" dur="1" fill="hold">
                                          <p:stCondLst>
                                            <p:cond delay="0"/>
                                          </p:stCondLst>
                                        </p:cTn>
                                        <p:tgtEl>
                                          <p:spTgt spid="8"/>
                                        </p:tgtEl>
                                        <p:attrNameLst>
                                          <p:attrName>style.visibility</p:attrName>
                                        </p:attrNameLst>
                                      </p:cBhvr>
                                      <p:to>
                                        <p:strVal val="visible"/>
                                      </p:to>
                                    </p:set>
                                    <p:anim calcmode="lin" valueType="num">
                                      <p:cBhvr additive="base">
                                        <p:cTn id="108" dur="500" fill="hold"/>
                                        <p:tgtEl>
                                          <p:spTgt spid="8"/>
                                        </p:tgtEl>
                                        <p:attrNameLst>
                                          <p:attrName>ppt_x</p:attrName>
                                        </p:attrNameLst>
                                      </p:cBhvr>
                                      <p:tavLst>
                                        <p:tav tm="0">
                                          <p:val>
                                            <p:strVal val="#ppt_x"/>
                                          </p:val>
                                        </p:tav>
                                        <p:tav tm="100000">
                                          <p:val>
                                            <p:strVal val="#ppt_x"/>
                                          </p:val>
                                        </p:tav>
                                      </p:tavLst>
                                    </p:anim>
                                    <p:anim calcmode="lin" valueType="num">
                                      <p:cBhvr additive="base">
                                        <p:cTn id="10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10" fill="hold">
                      <p:stCondLst>
                        <p:cond delay="indefinite"/>
                      </p:stCondLst>
                      <p:childTnLst>
                        <p:par>
                          <p:cTn id="111" fill="hold">
                            <p:stCondLst>
                              <p:cond delay="0"/>
                            </p:stCondLst>
                            <p:childTnLst>
                              <p:par>
                                <p:cTn id="112" presetID="26" presetClass="entr" presetSubtype="0" fill="hold" grpId="0" nodeType="clickEffect">
                                  <p:stCondLst>
                                    <p:cond delay="0"/>
                                  </p:stCondLst>
                                  <p:childTnLst>
                                    <p:set>
                                      <p:cBhvr>
                                        <p:cTn id="113" dur="1" fill="hold">
                                          <p:stCondLst>
                                            <p:cond delay="0"/>
                                          </p:stCondLst>
                                        </p:cTn>
                                        <p:tgtEl>
                                          <p:spTgt spid="14"/>
                                        </p:tgtEl>
                                        <p:attrNameLst>
                                          <p:attrName>style.visibility</p:attrName>
                                        </p:attrNameLst>
                                      </p:cBhvr>
                                      <p:to>
                                        <p:strVal val="visible"/>
                                      </p:to>
                                    </p:set>
                                    <p:animEffect transition="in" filter="wipe(down)">
                                      <p:cBhvr>
                                        <p:cTn id="114" dur="580">
                                          <p:stCondLst>
                                            <p:cond delay="0"/>
                                          </p:stCondLst>
                                        </p:cTn>
                                        <p:tgtEl>
                                          <p:spTgt spid="14"/>
                                        </p:tgtEl>
                                      </p:cBhvr>
                                    </p:animEffect>
                                    <p:anim calcmode="lin" valueType="num">
                                      <p:cBhvr>
                                        <p:cTn id="115"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116"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17"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118"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119"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120" dur="26">
                                          <p:stCondLst>
                                            <p:cond delay="650"/>
                                          </p:stCondLst>
                                        </p:cTn>
                                        <p:tgtEl>
                                          <p:spTgt spid="14"/>
                                        </p:tgtEl>
                                      </p:cBhvr>
                                      <p:to x="100000" y="60000"/>
                                    </p:animScale>
                                    <p:animScale>
                                      <p:cBhvr>
                                        <p:cTn id="121" dur="166" decel="50000">
                                          <p:stCondLst>
                                            <p:cond delay="676"/>
                                          </p:stCondLst>
                                        </p:cTn>
                                        <p:tgtEl>
                                          <p:spTgt spid="14"/>
                                        </p:tgtEl>
                                      </p:cBhvr>
                                      <p:to x="100000" y="100000"/>
                                    </p:animScale>
                                    <p:animScale>
                                      <p:cBhvr>
                                        <p:cTn id="122" dur="26">
                                          <p:stCondLst>
                                            <p:cond delay="1312"/>
                                          </p:stCondLst>
                                        </p:cTn>
                                        <p:tgtEl>
                                          <p:spTgt spid="14"/>
                                        </p:tgtEl>
                                      </p:cBhvr>
                                      <p:to x="100000" y="80000"/>
                                    </p:animScale>
                                    <p:animScale>
                                      <p:cBhvr>
                                        <p:cTn id="123" dur="166" decel="50000">
                                          <p:stCondLst>
                                            <p:cond delay="1338"/>
                                          </p:stCondLst>
                                        </p:cTn>
                                        <p:tgtEl>
                                          <p:spTgt spid="14"/>
                                        </p:tgtEl>
                                      </p:cBhvr>
                                      <p:to x="100000" y="100000"/>
                                    </p:animScale>
                                    <p:animScale>
                                      <p:cBhvr>
                                        <p:cTn id="124" dur="26">
                                          <p:stCondLst>
                                            <p:cond delay="1642"/>
                                          </p:stCondLst>
                                        </p:cTn>
                                        <p:tgtEl>
                                          <p:spTgt spid="14"/>
                                        </p:tgtEl>
                                      </p:cBhvr>
                                      <p:to x="100000" y="90000"/>
                                    </p:animScale>
                                    <p:animScale>
                                      <p:cBhvr>
                                        <p:cTn id="125" dur="166" decel="50000">
                                          <p:stCondLst>
                                            <p:cond delay="1668"/>
                                          </p:stCondLst>
                                        </p:cTn>
                                        <p:tgtEl>
                                          <p:spTgt spid="14"/>
                                        </p:tgtEl>
                                      </p:cBhvr>
                                      <p:to x="100000" y="100000"/>
                                    </p:animScale>
                                    <p:animScale>
                                      <p:cBhvr>
                                        <p:cTn id="126" dur="26">
                                          <p:stCondLst>
                                            <p:cond delay="1808"/>
                                          </p:stCondLst>
                                        </p:cTn>
                                        <p:tgtEl>
                                          <p:spTgt spid="14"/>
                                        </p:tgtEl>
                                      </p:cBhvr>
                                      <p:to x="100000" y="95000"/>
                                    </p:animScale>
                                    <p:animScale>
                                      <p:cBhvr>
                                        <p:cTn id="127" dur="166" decel="50000">
                                          <p:stCondLst>
                                            <p:cond delay="1834"/>
                                          </p:stCondLst>
                                        </p:cTn>
                                        <p:tgtEl>
                                          <p:spTgt spid="14"/>
                                        </p:tgtEl>
                                      </p:cBhvr>
                                      <p:to x="100000" y="100000"/>
                                    </p:animScale>
                                  </p:childTnLst>
                                </p:cTn>
                              </p:par>
                            </p:childTnLst>
                          </p:cTn>
                        </p:par>
                      </p:childTnLst>
                    </p:cTn>
                  </p:par>
                  <p:par>
                    <p:cTn id="128" fill="hold">
                      <p:stCondLst>
                        <p:cond delay="indefinite"/>
                      </p:stCondLst>
                      <p:childTnLst>
                        <p:par>
                          <p:cTn id="129" fill="hold">
                            <p:stCondLst>
                              <p:cond delay="0"/>
                            </p:stCondLst>
                            <p:childTnLst>
                              <p:par>
                                <p:cTn id="130" presetID="2" presetClass="entr" presetSubtype="4" fill="hold" nodeType="clickEffect">
                                  <p:stCondLst>
                                    <p:cond delay="0"/>
                                  </p:stCondLst>
                                  <p:childTnLst>
                                    <p:set>
                                      <p:cBhvr>
                                        <p:cTn id="131" dur="1" fill="hold">
                                          <p:stCondLst>
                                            <p:cond delay="0"/>
                                          </p:stCondLst>
                                        </p:cTn>
                                        <p:tgtEl>
                                          <p:spTgt spid="18"/>
                                        </p:tgtEl>
                                        <p:attrNameLst>
                                          <p:attrName>style.visibility</p:attrName>
                                        </p:attrNameLst>
                                      </p:cBhvr>
                                      <p:to>
                                        <p:strVal val="visible"/>
                                      </p:to>
                                    </p:set>
                                    <p:anim calcmode="lin" valueType="num">
                                      <p:cBhvr additive="base">
                                        <p:cTn id="132" dur="500" fill="hold"/>
                                        <p:tgtEl>
                                          <p:spTgt spid="18"/>
                                        </p:tgtEl>
                                        <p:attrNameLst>
                                          <p:attrName>ppt_x</p:attrName>
                                        </p:attrNameLst>
                                      </p:cBhvr>
                                      <p:tavLst>
                                        <p:tav tm="0">
                                          <p:val>
                                            <p:strVal val="#ppt_x"/>
                                          </p:val>
                                        </p:tav>
                                        <p:tav tm="100000">
                                          <p:val>
                                            <p:strVal val="#ppt_x"/>
                                          </p:val>
                                        </p:tav>
                                      </p:tavLst>
                                    </p:anim>
                                    <p:anim calcmode="lin" valueType="num">
                                      <p:cBhvr additive="base">
                                        <p:cTn id="133"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34" fill="hold">
                      <p:stCondLst>
                        <p:cond delay="indefinite"/>
                      </p:stCondLst>
                      <p:childTnLst>
                        <p:par>
                          <p:cTn id="135" fill="hold">
                            <p:stCondLst>
                              <p:cond delay="0"/>
                            </p:stCondLst>
                            <p:childTnLst>
                              <p:par>
                                <p:cTn id="136" presetID="2" presetClass="entr" presetSubtype="4" fill="hold" grpId="0" nodeType="clickEffect">
                                  <p:stCondLst>
                                    <p:cond delay="0"/>
                                  </p:stCondLst>
                                  <p:childTnLst>
                                    <p:set>
                                      <p:cBhvr>
                                        <p:cTn id="137" dur="1" fill="hold">
                                          <p:stCondLst>
                                            <p:cond delay="0"/>
                                          </p:stCondLst>
                                        </p:cTn>
                                        <p:tgtEl>
                                          <p:spTgt spid="19"/>
                                        </p:tgtEl>
                                        <p:attrNameLst>
                                          <p:attrName>style.visibility</p:attrName>
                                        </p:attrNameLst>
                                      </p:cBhvr>
                                      <p:to>
                                        <p:strVal val="visible"/>
                                      </p:to>
                                    </p:set>
                                    <p:anim calcmode="lin" valueType="num">
                                      <p:cBhvr additive="base">
                                        <p:cTn id="138" dur="500" fill="hold"/>
                                        <p:tgtEl>
                                          <p:spTgt spid="19"/>
                                        </p:tgtEl>
                                        <p:attrNameLst>
                                          <p:attrName>ppt_x</p:attrName>
                                        </p:attrNameLst>
                                      </p:cBhvr>
                                      <p:tavLst>
                                        <p:tav tm="0">
                                          <p:val>
                                            <p:strVal val="#ppt_x"/>
                                          </p:val>
                                        </p:tav>
                                        <p:tav tm="100000">
                                          <p:val>
                                            <p:strVal val="#ppt_x"/>
                                          </p:val>
                                        </p:tav>
                                      </p:tavLst>
                                    </p:anim>
                                    <p:anim calcmode="lin" valueType="num">
                                      <p:cBhvr additive="base">
                                        <p:cTn id="139"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140" fill="hold">
                      <p:stCondLst>
                        <p:cond delay="indefinite"/>
                      </p:stCondLst>
                      <p:childTnLst>
                        <p:par>
                          <p:cTn id="141" fill="hold">
                            <p:stCondLst>
                              <p:cond delay="0"/>
                            </p:stCondLst>
                            <p:childTnLst>
                              <p:par>
                                <p:cTn id="142" presetID="26" presetClass="entr" presetSubtype="0" fill="hold" grpId="0" nodeType="clickEffect">
                                  <p:stCondLst>
                                    <p:cond delay="0"/>
                                  </p:stCondLst>
                                  <p:childTnLst>
                                    <p:set>
                                      <p:cBhvr>
                                        <p:cTn id="143" dur="1" fill="hold">
                                          <p:stCondLst>
                                            <p:cond delay="0"/>
                                          </p:stCondLst>
                                        </p:cTn>
                                        <p:tgtEl>
                                          <p:spTgt spid="20"/>
                                        </p:tgtEl>
                                        <p:attrNameLst>
                                          <p:attrName>style.visibility</p:attrName>
                                        </p:attrNameLst>
                                      </p:cBhvr>
                                      <p:to>
                                        <p:strVal val="visible"/>
                                      </p:to>
                                    </p:set>
                                    <p:animEffect transition="in" filter="wipe(down)">
                                      <p:cBhvr>
                                        <p:cTn id="144" dur="580">
                                          <p:stCondLst>
                                            <p:cond delay="0"/>
                                          </p:stCondLst>
                                        </p:cTn>
                                        <p:tgtEl>
                                          <p:spTgt spid="20"/>
                                        </p:tgtEl>
                                      </p:cBhvr>
                                    </p:animEffect>
                                    <p:anim calcmode="lin" valueType="num">
                                      <p:cBhvr>
                                        <p:cTn id="145"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146"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147"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148"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149"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150" dur="26">
                                          <p:stCondLst>
                                            <p:cond delay="650"/>
                                          </p:stCondLst>
                                        </p:cTn>
                                        <p:tgtEl>
                                          <p:spTgt spid="20"/>
                                        </p:tgtEl>
                                      </p:cBhvr>
                                      <p:to x="100000" y="60000"/>
                                    </p:animScale>
                                    <p:animScale>
                                      <p:cBhvr>
                                        <p:cTn id="151" dur="166" decel="50000">
                                          <p:stCondLst>
                                            <p:cond delay="676"/>
                                          </p:stCondLst>
                                        </p:cTn>
                                        <p:tgtEl>
                                          <p:spTgt spid="20"/>
                                        </p:tgtEl>
                                      </p:cBhvr>
                                      <p:to x="100000" y="100000"/>
                                    </p:animScale>
                                    <p:animScale>
                                      <p:cBhvr>
                                        <p:cTn id="152" dur="26">
                                          <p:stCondLst>
                                            <p:cond delay="1312"/>
                                          </p:stCondLst>
                                        </p:cTn>
                                        <p:tgtEl>
                                          <p:spTgt spid="20"/>
                                        </p:tgtEl>
                                      </p:cBhvr>
                                      <p:to x="100000" y="80000"/>
                                    </p:animScale>
                                    <p:animScale>
                                      <p:cBhvr>
                                        <p:cTn id="153" dur="166" decel="50000">
                                          <p:stCondLst>
                                            <p:cond delay="1338"/>
                                          </p:stCondLst>
                                        </p:cTn>
                                        <p:tgtEl>
                                          <p:spTgt spid="20"/>
                                        </p:tgtEl>
                                      </p:cBhvr>
                                      <p:to x="100000" y="100000"/>
                                    </p:animScale>
                                    <p:animScale>
                                      <p:cBhvr>
                                        <p:cTn id="154" dur="26">
                                          <p:stCondLst>
                                            <p:cond delay="1642"/>
                                          </p:stCondLst>
                                        </p:cTn>
                                        <p:tgtEl>
                                          <p:spTgt spid="20"/>
                                        </p:tgtEl>
                                      </p:cBhvr>
                                      <p:to x="100000" y="90000"/>
                                    </p:animScale>
                                    <p:animScale>
                                      <p:cBhvr>
                                        <p:cTn id="155" dur="166" decel="50000">
                                          <p:stCondLst>
                                            <p:cond delay="1668"/>
                                          </p:stCondLst>
                                        </p:cTn>
                                        <p:tgtEl>
                                          <p:spTgt spid="20"/>
                                        </p:tgtEl>
                                      </p:cBhvr>
                                      <p:to x="100000" y="100000"/>
                                    </p:animScale>
                                    <p:animScale>
                                      <p:cBhvr>
                                        <p:cTn id="156" dur="26">
                                          <p:stCondLst>
                                            <p:cond delay="1808"/>
                                          </p:stCondLst>
                                        </p:cTn>
                                        <p:tgtEl>
                                          <p:spTgt spid="20"/>
                                        </p:tgtEl>
                                      </p:cBhvr>
                                      <p:to x="100000" y="95000"/>
                                    </p:animScale>
                                    <p:animScale>
                                      <p:cBhvr>
                                        <p:cTn id="157" dur="166" decel="50000">
                                          <p:stCondLst>
                                            <p:cond delay="1834"/>
                                          </p:stCondLst>
                                        </p:cTn>
                                        <p:tgtEl>
                                          <p:spTgt spid="2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158" repeatCount="indefinite" fill="hold" display="0">
                  <p:stCondLst>
                    <p:cond delay="indefinite"/>
                  </p:stCondLst>
                  <p:endCondLst>
                    <p:cond evt="onStopAudio" delay="0">
                      <p:tgtEl>
                        <p:sldTgt/>
                      </p:tgtEl>
                    </p:cond>
                  </p:endCondLst>
                </p:cTn>
                <p:tgtEl>
                  <p:spTgt spid="12"/>
                </p:tgtEl>
              </p:cMediaNode>
            </p:audio>
          </p:childTnLst>
        </p:cTn>
      </p:par>
    </p:tnLst>
    <p:bldLst>
      <p:bldP spid="6" grpId="0"/>
      <p:bldP spid="7" grpId="0" animBg="1"/>
      <p:bldP spid="10" grpId="0"/>
      <p:bldP spid="11" grpId="0" animBg="1"/>
      <p:bldP spid="15" grpId="0"/>
      <p:bldP spid="16" grpId="0" animBg="1"/>
      <p:bldP spid="19" grpId="0"/>
      <p:bldP spid="20" grpId="0" animBg="1"/>
      <p:bldP spid="8" grpId="0"/>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D2DABF0-3A43-4D2E-A7B6-F677DCACDF4F}"/>
              </a:ext>
            </a:extLst>
          </p:cNvPr>
          <p:cNvPicPr>
            <a:picLocks noGrp="1" noChangeAspect="1"/>
          </p:cNvPicPr>
          <p:nvPr>
            <p:ph sz="quarter" idx="13"/>
          </p:nvPr>
        </p:nvPicPr>
        <p:blipFill>
          <a:blip r:embed="rId4"/>
          <a:stretch>
            <a:fillRect/>
          </a:stretch>
        </p:blipFill>
        <p:spPr>
          <a:xfrm>
            <a:off x="306115" y="620111"/>
            <a:ext cx="2016672" cy="2016672"/>
          </a:xfrm>
        </p:spPr>
      </p:pic>
      <p:sp>
        <p:nvSpPr>
          <p:cNvPr id="5" name="TextBox 4">
            <a:extLst>
              <a:ext uri="{FF2B5EF4-FFF2-40B4-BE49-F238E27FC236}">
                <a16:creationId xmlns:a16="http://schemas.microsoft.com/office/drawing/2014/main" id="{9B3DD38E-DA2C-4709-9395-D9923C276505}"/>
              </a:ext>
            </a:extLst>
          </p:cNvPr>
          <p:cNvSpPr txBox="1"/>
          <p:nvPr/>
        </p:nvSpPr>
        <p:spPr>
          <a:xfrm>
            <a:off x="306115" y="2995448"/>
            <a:ext cx="2090244" cy="646331"/>
          </a:xfrm>
          <a:prstGeom prst="rect">
            <a:avLst/>
          </a:prstGeom>
          <a:noFill/>
        </p:spPr>
        <p:txBody>
          <a:bodyPr wrap="square" rtlCol="0">
            <a:spAutoFit/>
          </a:bodyPr>
          <a:lstStyle/>
          <a:p>
            <a:r>
              <a:rPr lang="en-GB" dirty="0"/>
              <a:t>Tesco diced beef 440G</a:t>
            </a:r>
          </a:p>
        </p:txBody>
      </p:sp>
      <p:sp>
        <p:nvSpPr>
          <p:cNvPr id="6" name="Star: 6 Points 5">
            <a:extLst>
              <a:ext uri="{FF2B5EF4-FFF2-40B4-BE49-F238E27FC236}">
                <a16:creationId xmlns:a16="http://schemas.microsoft.com/office/drawing/2014/main" id="{1E6755DA-6300-4CF3-B516-3FEB43C13CBD}"/>
              </a:ext>
            </a:extLst>
          </p:cNvPr>
          <p:cNvSpPr/>
          <p:nvPr/>
        </p:nvSpPr>
        <p:spPr>
          <a:xfrm>
            <a:off x="222033" y="4000445"/>
            <a:ext cx="1880036" cy="1485956"/>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a:t>
            </a:r>
            <a:r>
              <a:rPr lang="en-GB" sz="3200" dirty="0"/>
              <a:t>3.70</a:t>
            </a:r>
            <a:endParaRPr lang="en-GB" dirty="0"/>
          </a:p>
        </p:txBody>
      </p:sp>
      <p:pic>
        <p:nvPicPr>
          <p:cNvPr id="8" name="Picture 7">
            <a:extLst>
              <a:ext uri="{FF2B5EF4-FFF2-40B4-BE49-F238E27FC236}">
                <a16:creationId xmlns:a16="http://schemas.microsoft.com/office/drawing/2014/main" id="{06A91A99-C521-4315-A7D3-8FD8D4D7E94A}"/>
              </a:ext>
            </a:extLst>
          </p:cNvPr>
          <p:cNvPicPr>
            <a:picLocks noChangeAspect="1"/>
          </p:cNvPicPr>
          <p:nvPr/>
        </p:nvPicPr>
        <p:blipFill>
          <a:blip r:embed="rId5"/>
          <a:stretch>
            <a:fillRect/>
          </a:stretch>
        </p:blipFill>
        <p:spPr>
          <a:xfrm>
            <a:off x="2862973" y="620107"/>
            <a:ext cx="2016671" cy="2016671"/>
          </a:xfrm>
          <a:prstGeom prst="rect">
            <a:avLst/>
          </a:prstGeom>
        </p:spPr>
      </p:pic>
      <p:sp>
        <p:nvSpPr>
          <p:cNvPr id="9" name="TextBox 8">
            <a:extLst>
              <a:ext uri="{FF2B5EF4-FFF2-40B4-BE49-F238E27FC236}">
                <a16:creationId xmlns:a16="http://schemas.microsoft.com/office/drawing/2014/main" id="{3CD96A9D-4E3A-4A3A-8C08-96DE02788FDA}"/>
              </a:ext>
            </a:extLst>
          </p:cNvPr>
          <p:cNvSpPr txBox="1"/>
          <p:nvPr/>
        </p:nvSpPr>
        <p:spPr>
          <a:xfrm>
            <a:off x="2862973" y="2995448"/>
            <a:ext cx="2090244" cy="646331"/>
          </a:xfrm>
          <a:prstGeom prst="rect">
            <a:avLst/>
          </a:prstGeom>
          <a:noFill/>
        </p:spPr>
        <p:txBody>
          <a:bodyPr wrap="square" rtlCol="0">
            <a:spAutoFit/>
          </a:bodyPr>
          <a:lstStyle/>
          <a:p>
            <a:r>
              <a:rPr lang="en-GB" dirty="0"/>
              <a:t>Hellmann's real mayonnaise  </a:t>
            </a:r>
          </a:p>
        </p:txBody>
      </p:sp>
      <p:sp>
        <p:nvSpPr>
          <p:cNvPr id="10" name="Star: 6 Points 9">
            <a:extLst>
              <a:ext uri="{FF2B5EF4-FFF2-40B4-BE49-F238E27FC236}">
                <a16:creationId xmlns:a16="http://schemas.microsoft.com/office/drawing/2014/main" id="{810418FE-150B-44F2-A1A6-0EB04F536647}"/>
              </a:ext>
            </a:extLst>
          </p:cNvPr>
          <p:cNvSpPr/>
          <p:nvPr/>
        </p:nvSpPr>
        <p:spPr>
          <a:xfrm>
            <a:off x="3022793" y="4000445"/>
            <a:ext cx="1697029" cy="1485956"/>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£3</a:t>
            </a:r>
          </a:p>
        </p:txBody>
      </p:sp>
      <p:pic>
        <p:nvPicPr>
          <p:cNvPr id="12" name="Picture 11">
            <a:extLst>
              <a:ext uri="{FF2B5EF4-FFF2-40B4-BE49-F238E27FC236}">
                <a16:creationId xmlns:a16="http://schemas.microsoft.com/office/drawing/2014/main" id="{C6973CC9-2B50-4192-9DEF-B292E13D2C68}"/>
              </a:ext>
            </a:extLst>
          </p:cNvPr>
          <p:cNvPicPr>
            <a:picLocks noChangeAspect="1"/>
          </p:cNvPicPr>
          <p:nvPr/>
        </p:nvPicPr>
        <p:blipFill>
          <a:blip r:embed="rId6"/>
          <a:stretch>
            <a:fillRect/>
          </a:stretch>
        </p:blipFill>
        <p:spPr>
          <a:xfrm>
            <a:off x="5419830" y="620107"/>
            <a:ext cx="1892527" cy="2016671"/>
          </a:xfrm>
          <a:prstGeom prst="rect">
            <a:avLst/>
          </a:prstGeom>
        </p:spPr>
      </p:pic>
      <p:sp>
        <p:nvSpPr>
          <p:cNvPr id="13" name="TextBox 12">
            <a:extLst>
              <a:ext uri="{FF2B5EF4-FFF2-40B4-BE49-F238E27FC236}">
                <a16:creationId xmlns:a16="http://schemas.microsoft.com/office/drawing/2014/main" id="{42301031-E010-45E5-B878-E24261456706}"/>
              </a:ext>
            </a:extLst>
          </p:cNvPr>
          <p:cNvSpPr txBox="1"/>
          <p:nvPr/>
        </p:nvSpPr>
        <p:spPr>
          <a:xfrm>
            <a:off x="5419830" y="3068320"/>
            <a:ext cx="2090244" cy="646331"/>
          </a:xfrm>
          <a:prstGeom prst="rect">
            <a:avLst/>
          </a:prstGeom>
          <a:noFill/>
        </p:spPr>
        <p:txBody>
          <a:bodyPr wrap="square" rtlCol="0">
            <a:spAutoFit/>
          </a:bodyPr>
          <a:lstStyle/>
          <a:p>
            <a:r>
              <a:rPr lang="en-GB" dirty="0"/>
              <a:t>Pataks chicken tikka masala</a:t>
            </a:r>
          </a:p>
        </p:txBody>
      </p:sp>
      <p:sp>
        <p:nvSpPr>
          <p:cNvPr id="14" name="Star: 6 Points 13">
            <a:extLst>
              <a:ext uri="{FF2B5EF4-FFF2-40B4-BE49-F238E27FC236}">
                <a16:creationId xmlns:a16="http://schemas.microsoft.com/office/drawing/2014/main" id="{C8D9BC25-35B9-4D50-8961-4B626C718BAA}"/>
              </a:ext>
            </a:extLst>
          </p:cNvPr>
          <p:cNvSpPr/>
          <p:nvPr/>
        </p:nvSpPr>
        <p:spPr>
          <a:xfrm>
            <a:off x="5419830" y="4000445"/>
            <a:ext cx="1808480" cy="1485956"/>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£2.20</a:t>
            </a:r>
          </a:p>
        </p:txBody>
      </p:sp>
      <p:pic>
        <p:nvPicPr>
          <p:cNvPr id="16" name="Picture 15">
            <a:extLst>
              <a:ext uri="{FF2B5EF4-FFF2-40B4-BE49-F238E27FC236}">
                <a16:creationId xmlns:a16="http://schemas.microsoft.com/office/drawing/2014/main" id="{283B7BEF-8942-474C-85BA-123636B7FEF4}"/>
              </a:ext>
            </a:extLst>
          </p:cNvPr>
          <p:cNvPicPr>
            <a:picLocks noChangeAspect="1"/>
          </p:cNvPicPr>
          <p:nvPr/>
        </p:nvPicPr>
        <p:blipFill>
          <a:blip r:embed="rId7"/>
          <a:stretch>
            <a:fillRect/>
          </a:stretch>
        </p:blipFill>
        <p:spPr>
          <a:xfrm>
            <a:off x="7884062" y="620107"/>
            <a:ext cx="1924046" cy="2016671"/>
          </a:xfrm>
          <a:prstGeom prst="rect">
            <a:avLst/>
          </a:prstGeom>
        </p:spPr>
      </p:pic>
      <p:sp>
        <p:nvSpPr>
          <p:cNvPr id="17" name="TextBox 16">
            <a:extLst>
              <a:ext uri="{FF2B5EF4-FFF2-40B4-BE49-F238E27FC236}">
                <a16:creationId xmlns:a16="http://schemas.microsoft.com/office/drawing/2014/main" id="{B0463088-8F1E-41B3-98D8-70B1B91114EF}"/>
              </a:ext>
            </a:extLst>
          </p:cNvPr>
          <p:cNvSpPr txBox="1"/>
          <p:nvPr/>
        </p:nvSpPr>
        <p:spPr>
          <a:xfrm>
            <a:off x="7884062" y="2995448"/>
            <a:ext cx="2027846" cy="369332"/>
          </a:xfrm>
          <a:prstGeom prst="rect">
            <a:avLst/>
          </a:prstGeom>
          <a:noFill/>
        </p:spPr>
        <p:txBody>
          <a:bodyPr wrap="square" rtlCol="0">
            <a:spAutoFit/>
          </a:bodyPr>
          <a:lstStyle/>
          <a:p>
            <a:r>
              <a:rPr lang="en-GB" dirty="0"/>
              <a:t>Sweet potato fries </a:t>
            </a:r>
          </a:p>
        </p:txBody>
      </p:sp>
      <p:sp>
        <p:nvSpPr>
          <p:cNvPr id="18" name="Star: 6 Points 17">
            <a:extLst>
              <a:ext uri="{FF2B5EF4-FFF2-40B4-BE49-F238E27FC236}">
                <a16:creationId xmlns:a16="http://schemas.microsoft.com/office/drawing/2014/main" id="{CA6B7910-F931-45DD-ADAC-33CAFB499E99}"/>
              </a:ext>
            </a:extLst>
          </p:cNvPr>
          <p:cNvSpPr/>
          <p:nvPr/>
        </p:nvSpPr>
        <p:spPr>
          <a:xfrm>
            <a:off x="7832162" y="4081271"/>
            <a:ext cx="2027846" cy="1324304"/>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£2</a:t>
            </a:r>
          </a:p>
        </p:txBody>
      </p:sp>
      <p:pic>
        <p:nvPicPr>
          <p:cNvPr id="20" name="Picture 19">
            <a:extLst>
              <a:ext uri="{FF2B5EF4-FFF2-40B4-BE49-F238E27FC236}">
                <a16:creationId xmlns:a16="http://schemas.microsoft.com/office/drawing/2014/main" id="{6FFC827D-B370-46F6-B1FC-F0D4D94AECE9}"/>
              </a:ext>
            </a:extLst>
          </p:cNvPr>
          <p:cNvPicPr>
            <a:picLocks noChangeAspect="1"/>
          </p:cNvPicPr>
          <p:nvPr/>
        </p:nvPicPr>
        <p:blipFill>
          <a:blip r:embed="rId8"/>
          <a:stretch>
            <a:fillRect/>
          </a:stretch>
        </p:blipFill>
        <p:spPr>
          <a:xfrm>
            <a:off x="10269262" y="620106"/>
            <a:ext cx="1825504" cy="2016670"/>
          </a:xfrm>
          <a:prstGeom prst="rect">
            <a:avLst/>
          </a:prstGeom>
        </p:spPr>
      </p:pic>
      <p:sp>
        <p:nvSpPr>
          <p:cNvPr id="21" name="TextBox 20">
            <a:extLst>
              <a:ext uri="{FF2B5EF4-FFF2-40B4-BE49-F238E27FC236}">
                <a16:creationId xmlns:a16="http://schemas.microsoft.com/office/drawing/2014/main" id="{16F55470-960D-43ED-B669-B3350E14192F}"/>
              </a:ext>
            </a:extLst>
          </p:cNvPr>
          <p:cNvSpPr txBox="1"/>
          <p:nvPr/>
        </p:nvSpPr>
        <p:spPr>
          <a:xfrm>
            <a:off x="10440919" y="2995448"/>
            <a:ext cx="1825504" cy="369332"/>
          </a:xfrm>
          <a:prstGeom prst="rect">
            <a:avLst/>
          </a:prstGeom>
          <a:noFill/>
        </p:spPr>
        <p:txBody>
          <a:bodyPr wrap="square" rtlCol="0">
            <a:spAutoFit/>
          </a:bodyPr>
          <a:lstStyle/>
          <a:p>
            <a:r>
              <a:rPr lang="en-GB" dirty="0"/>
              <a:t>Blueberries </a:t>
            </a:r>
          </a:p>
        </p:txBody>
      </p:sp>
      <p:sp>
        <p:nvSpPr>
          <p:cNvPr id="22" name="Star: 6 Points 21">
            <a:extLst>
              <a:ext uri="{FF2B5EF4-FFF2-40B4-BE49-F238E27FC236}">
                <a16:creationId xmlns:a16="http://schemas.microsoft.com/office/drawing/2014/main" id="{7C20BABD-41CB-4917-BA2B-39F4EEC2506C}"/>
              </a:ext>
            </a:extLst>
          </p:cNvPr>
          <p:cNvSpPr/>
          <p:nvPr/>
        </p:nvSpPr>
        <p:spPr>
          <a:xfrm>
            <a:off x="10308482" y="4081271"/>
            <a:ext cx="1661485" cy="1324304"/>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£3</a:t>
            </a:r>
          </a:p>
        </p:txBody>
      </p:sp>
      <p:pic>
        <p:nvPicPr>
          <p:cNvPr id="2" name="who-wants-to-be-a-millionaire-music-64000-500000-questions-youtubemp3free.org">
            <a:hlinkClick r:id="" action="ppaction://media"/>
            <a:extLst>
              <a:ext uri="{FF2B5EF4-FFF2-40B4-BE49-F238E27FC236}">
                <a16:creationId xmlns:a16="http://schemas.microsoft.com/office/drawing/2014/main" id="{7B9F24B4-B503-40DA-A14B-1A30C60E09A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06115" y="170163"/>
            <a:ext cx="406400" cy="406400"/>
          </a:xfrm>
          <a:prstGeom prst="rect">
            <a:avLst/>
          </a:prstGeom>
        </p:spPr>
      </p:pic>
    </p:spTree>
    <p:extLst>
      <p:ext uri="{BB962C8B-B14F-4D97-AF65-F5344CB8AC3E}">
        <p14:creationId xmlns:p14="http://schemas.microsoft.com/office/powerpoint/2010/main" val="961384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ipe(down)">
                                      <p:cBhvr>
                                        <p:cTn id="23" dur="580">
                                          <p:stCondLst>
                                            <p:cond delay="0"/>
                                          </p:stCondLst>
                                        </p:cTn>
                                        <p:tgtEl>
                                          <p:spTgt spid="6"/>
                                        </p:tgtEl>
                                      </p:cBhvr>
                                    </p:animEffect>
                                    <p:anim calcmode="lin" valueType="num">
                                      <p:cBhvr>
                                        <p:cTn id="24"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9" dur="26">
                                          <p:stCondLst>
                                            <p:cond delay="650"/>
                                          </p:stCondLst>
                                        </p:cTn>
                                        <p:tgtEl>
                                          <p:spTgt spid="6"/>
                                        </p:tgtEl>
                                      </p:cBhvr>
                                      <p:to x="100000" y="60000"/>
                                    </p:animScale>
                                    <p:animScale>
                                      <p:cBhvr>
                                        <p:cTn id="30" dur="166" decel="50000">
                                          <p:stCondLst>
                                            <p:cond delay="676"/>
                                          </p:stCondLst>
                                        </p:cTn>
                                        <p:tgtEl>
                                          <p:spTgt spid="6"/>
                                        </p:tgtEl>
                                      </p:cBhvr>
                                      <p:to x="100000" y="100000"/>
                                    </p:animScale>
                                    <p:animScale>
                                      <p:cBhvr>
                                        <p:cTn id="31" dur="26">
                                          <p:stCondLst>
                                            <p:cond delay="1312"/>
                                          </p:stCondLst>
                                        </p:cTn>
                                        <p:tgtEl>
                                          <p:spTgt spid="6"/>
                                        </p:tgtEl>
                                      </p:cBhvr>
                                      <p:to x="100000" y="80000"/>
                                    </p:animScale>
                                    <p:animScale>
                                      <p:cBhvr>
                                        <p:cTn id="32" dur="166" decel="50000">
                                          <p:stCondLst>
                                            <p:cond delay="1338"/>
                                          </p:stCondLst>
                                        </p:cTn>
                                        <p:tgtEl>
                                          <p:spTgt spid="6"/>
                                        </p:tgtEl>
                                      </p:cBhvr>
                                      <p:to x="100000" y="100000"/>
                                    </p:animScale>
                                    <p:animScale>
                                      <p:cBhvr>
                                        <p:cTn id="33" dur="26">
                                          <p:stCondLst>
                                            <p:cond delay="1642"/>
                                          </p:stCondLst>
                                        </p:cTn>
                                        <p:tgtEl>
                                          <p:spTgt spid="6"/>
                                        </p:tgtEl>
                                      </p:cBhvr>
                                      <p:to x="100000" y="90000"/>
                                    </p:animScale>
                                    <p:animScale>
                                      <p:cBhvr>
                                        <p:cTn id="34" dur="166" decel="50000">
                                          <p:stCondLst>
                                            <p:cond delay="1668"/>
                                          </p:stCondLst>
                                        </p:cTn>
                                        <p:tgtEl>
                                          <p:spTgt spid="6"/>
                                        </p:tgtEl>
                                      </p:cBhvr>
                                      <p:to x="100000" y="100000"/>
                                    </p:animScale>
                                    <p:animScale>
                                      <p:cBhvr>
                                        <p:cTn id="35" dur="26">
                                          <p:stCondLst>
                                            <p:cond delay="1808"/>
                                          </p:stCondLst>
                                        </p:cTn>
                                        <p:tgtEl>
                                          <p:spTgt spid="6"/>
                                        </p:tgtEl>
                                      </p:cBhvr>
                                      <p:to x="100000" y="95000"/>
                                    </p:animScale>
                                    <p:animScale>
                                      <p:cBhvr>
                                        <p:cTn id="36" dur="166" decel="50000">
                                          <p:stCondLst>
                                            <p:cond delay="1834"/>
                                          </p:stCondLst>
                                        </p:cTn>
                                        <p:tgtEl>
                                          <p:spTgt spid="6"/>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anim calcmode="lin" valueType="num">
                                      <p:cBhvr additive="base">
                                        <p:cTn id="41" dur="500" fill="hold"/>
                                        <p:tgtEl>
                                          <p:spTgt spid="8"/>
                                        </p:tgtEl>
                                        <p:attrNameLst>
                                          <p:attrName>ppt_x</p:attrName>
                                        </p:attrNameLst>
                                      </p:cBhvr>
                                      <p:tavLst>
                                        <p:tav tm="0">
                                          <p:val>
                                            <p:strVal val="#ppt_x"/>
                                          </p:val>
                                        </p:tav>
                                        <p:tav tm="100000">
                                          <p:val>
                                            <p:strVal val="#ppt_x"/>
                                          </p:val>
                                        </p:tav>
                                      </p:tavLst>
                                    </p:anim>
                                    <p:anim calcmode="lin" valueType="num">
                                      <p:cBhvr additive="base">
                                        <p:cTn id="4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anim calcmode="lin" valueType="num">
                                      <p:cBhvr additive="base">
                                        <p:cTn id="47" dur="500" fill="hold"/>
                                        <p:tgtEl>
                                          <p:spTgt spid="9"/>
                                        </p:tgtEl>
                                        <p:attrNameLst>
                                          <p:attrName>ppt_x</p:attrName>
                                        </p:attrNameLst>
                                      </p:cBhvr>
                                      <p:tavLst>
                                        <p:tav tm="0">
                                          <p:val>
                                            <p:strVal val="#ppt_x"/>
                                          </p:val>
                                        </p:tav>
                                        <p:tav tm="100000">
                                          <p:val>
                                            <p:strVal val="#ppt_x"/>
                                          </p:val>
                                        </p:tav>
                                      </p:tavLst>
                                    </p:anim>
                                    <p:anim calcmode="lin" valueType="num">
                                      <p:cBhvr additive="base">
                                        <p:cTn id="4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6" presetClass="entr" presetSubtype="0" fill="hold" grpId="0" nodeType="clickEffect">
                                  <p:stCondLst>
                                    <p:cond delay="0"/>
                                  </p:stCondLst>
                                  <p:childTnLst>
                                    <p:set>
                                      <p:cBhvr>
                                        <p:cTn id="52" dur="1" fill="hold">
                                          <p:stCondLst>
                                            <p:cond delay="0"/>
                                          </p:stCondLst>
                                        </p:cTn>
                                        <p:tgtEl>
                                          <p:spTgt spid="10"/>
                                        </p:tgtEl>
                                        <p:attrNameLst>
                                          <p:attrName>style.visibility</p:attrName>
                                        </p:attrNameLst>
                                      </p:cBhvr>
                                      <p:to>
                                        <p:strVal val="visible"/>
                                      </p:to>
                                    </p:set>
                                    <p:animEffect transition="in" filter="wipe(down)">
                                      <p:cBhvr>
                                        <p:cTn id="53" dur="580">
                                          <p:stCondLst>
                                            <p:cond delay="0"/>
                                          </p:stCondLst>
                                        </p:cTn>
                                        <p:tgtEl>
                                          <p:spTgt spid="10"/>
                                        </p:tgtEl>
                                      </p:cBhvr>
                                    </p:animEffect>
                                    <p:anim calcmode="lin" valueType="num">
                                      <p:cBhvr>
                                        <p:cTn id="54"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55"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56"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57"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58"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59" dur="26">
                                          <p:stCondLst>
                                            <p:cond delay="650"/>
                                          </p:stCondLst>
                                        </p:cTn>
                                        <p:tgtEl>
                                          <p:spTgt spid="10"/>
                                        </p:tgtEl>
                                      </p:cBhvr>
                                      <p:to x="100000" y="60000"/>
                                    </p:animScale>
                                    <p:animScale>
                                      <p:cBhvr>
                                        <p:cTn id="60" dur="166" decel="50000">
                                          <p:stCondLst>
                                            <p:cond delay="676"/>
                                          </p:stCondLst>
                                        </p:cTn>
                                        <p:tgtEl>
                                          <p:spTgt spid="10"/>
                                        </p:tgtEl>
                                      </p:cBhvr>
                                      <p:to x="100000" y="100000"/>
                                    </p:animScale>
                                    <p:animScale>
                                      <p:cBhvr>
                                        <p:cTn id="61" dur="26">
                                          <p:stCondLst>
                                            <p:cond delay="1312"/>
                                          </p:stCondLst>
                                        </p:cTn>
                                        <p:tgtEl>
                                          <p:spTgt spid="10"/>
                                        </p:tgtEl>
                                      </p:cBhvr>
                                      <p:to x="100000" y="80000"/>
                                    </p:animScale>
                                    <p:animScale>
                                      <p:cBhvr>
                                        <p:cTn id="62" dur="166" decel="50000">
                                          <p:stCondLst>
                                            <p:cond delay="1338"/>
                                          </p:stCondLst>
                                        </p:cTn>
                                        <p:tgtEl>
                                          <p:spTgt spid="10"/>
                                        </p:tgtEl>
                                      </p:cBhvr>
                                      <p:to x="100000" y="100000"/>
                                    </p:animScale>
                                    <p:animScale>
                                      <p:cBhvr>
                                        <p:cTn id="63" dur="26">
                                          <p:stCondLst>
                                            <p:cond delay="1642"/>
                                          </p:stCondLst>
                                        </p:cTn>
                                        <p:tgtEl>
                                          <p:spTgt spid="10"/>
                                        </p:tgtEl>
                                      </p:cBhvr>
                                      <p:to x="100000" y="90000"/>
                                    </p:animScale>
                                    <p:animScale>
                                      <p:cBhvr>
                                        <p:cTn id="64" dur="166" decel="50000">
                                          <p:stCondLst>
                                            <p:cond delay="1668"/>
                                          </p:stCondLst>
                                        </p:cTn>
                                        <p:tgtEl>
                                          <p:spTgt spid="10"/>
                                        </p:tgtEl>
                                      </p:cBhvr>
                                      <p:to x="100000" y="100000"/>
                                    </p:animScale>
                                    <p:animScale>
                                      <p:cBhvr>
                                        <p:cTn id="65" dur="26">
                                          <p:stCondLst>
                                            <p:cond delay="1808"/>
                                          </p:stCondLst>
                                        </p:cTn>
                                        <p:tgtEl>
                                          <p:spTgt spid="10"/>
                                        </p:tgtEl>
                                      </p:cBhvr>
                                      <p:to x="100000" y="95000"/>
                                    </p:animScale>
                                    <p:animScale>
                                      <p:cBhvr>
                                        <p:cTn id="66" dur="166" decel="50000">
                                          <p:stCondLst>
                                            <p:cond delay="1834"/>
                                          </p:stCondLst>
                                        </p:cTn>
                                        <p:tgtEl>
                                          <p:spTgt spid="10"/>
                                        </p:tgtEl>
                                      </p:cBhvr>
                                      <p:to x="100000" y="100000"/>
                                    </p:animScale>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12"/>
                                        </p:tgtEl>
                                        <p:attrNameLst>
                                          <p:attrName>style.visibility</p:attrName>
                                        </p:attrNameLst>
                                      </p:cBhvr>
                                      <p:to>
                                        <p:strVal val="visible"/>
                                      </p:to>
                                    </p:set>
                                    <p:anim calcmode="lin" valueType="num">
                                      <p:cBhvr additive="base">
                                        <p:cTn id="71" dur="500" fill="hold"/>
                                        <p:tgtEl>
                                          <p:spTgt spid="12"/>
                                        </p:tgtEl>
                                        <p:attrNameLst>
                                          <p:attrName>ppt_x</p:attrName>
                                        </p:attrNameLst>
                                      </p:cBhvr>
                                      <p:tavLst>
                                        <p:tav tm="0">
                                          <p:val>
                                            <p:strVal val="#ppt_x"/>
                                          </p:val>
                                        </p:tav>
                                        <p:tav tm="100000">
                                          <p:val>
                                            <p:strVal val="#ppt_x"/>
                                          </p:val>
                                        </p:tav>
                                      </p:tavLst>
                                    </p:anim>
                                    <p:anim calcmode="lin" valueType="num">
                                      <p:cBhvr additive="base">
                                        <p:cTn id="7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13"/>
                                        </p:tgtEl>
                                        <p:attrNameLst>
                                          <p:attrName>style.visibility</p:attrName>
                                        </p:attrNameLst>
                                      </p:cBhvr>
                                      <p:to>
                                        <p:strVal val="visible"/>
                                      </p:to>
                                    </p:set>
                                    <p:anim calcmode="lin" valueType="num">
                                      <p:cBhvr additive="base">
                                        <p:cTn id="77" dur="500" fill="hold"/>
                                        <p:tgtEl>
                                          <p:spTgt spid="13"/>
                                        </p:tgtEl>
                                        <p:attrNameLst>
                                          <p:attrName>ppt_x</p:attrName>
                                        </p:attrNameLst>
                                      </p:cBhvr>
                                      <p:tavLst>
                                        <p:tav tm="0">
                                          <p:val>
                                            <p:strVal val="#ppt_x"/>
                                          </p:val>
                                        </p:tav>
                                        <p:tav tm="100000">
                                          <p:val>
                                            <p:strVal val="#ppt_x"/>
                                          </p:val>
                                        </p:tav>
                                      </p:tavLst>
                                    </p:anim>
                                    <p:anim calcmode="lin" valueType="num">
                                      <p:cBhvr additive="base">
                                        <p:cTn id="7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grpId="0" nodeType="clickEffect">
                                  <p:stCondLst>
                                    <p:cond delay="0"/>
                                  </p:stCondLst>
                                  <p:childTnLst>
                                    <p:set>
                                      <p:cBhvr>
                                        <p:cTn id="82" dur="1" fill="hold">
                                          <p:stCondLst>
                                            <p:cond delay="0"/>
                                          </p:stCondLst>
                                        </p:cTn>
                                        <p:tgtEl>
                                          <p:spTgt spid="14"/>
                                        </p:tgtEl>
                                        <p:attrNameLst>
                                          <p:attrName>style.visibility</p:attrName>
                                        </p:attrNameLst>
                                      </p:cBhvr>
                                      <p:to>
                                        <p:strVal val="visible"/>
                                      </p:to>
                                    </p:set>
                                    <p:animEffect transition="in" filter="wipe(down)">
                                      <p:cBhvr>
                                        <p:cTn id="83" dur="580">
                                          <p:stCondLst>
                                            <p:cond delay="0"/>
                                          </p:stCondLst>
                                        </p:cTn>
                                        <p:tgtEl>
                                          <p:spTgt spid="14"/>
                                        </p:tgtEl>
                                      </p:cBhvr>
                                    </p:animEffect>
                                    <p:anim calcmode="lin" valueType="num">
                                      <p:cBhvr>
                                        <p:cTn id="84"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89" dur="26">
                                          <p:stCondLst>
                                            <p:cond delay="650"/>
                                          </p:stCondLst>
                                        </p:cTn>
                                        <p:tgtEl>
                                          <p:spTgt spid="14"/>
                                        </p:tgtEl>
                                      </p:cBhvr>
                                      <p:to x="100000" y="60000"/>
                                    </p:animScale>
                                    <p:animScale>
                                      <p:cBhvr>
                                        <p:cTn id="90" dur="166" decel="50000">
                                          <p:stCondLst>
                                            <p:cond delay="676"/>
                                          </p:stCondLst>
                                        </p:cTn>
                                        <p:tgtEl>
                                          <p:spTgt spid="14"/>
                                        </p:tgtEl>
                                      </p:cBhvr>
                                      <p:to x="100000" y="100000"/>
                                    </p:animScale>
                                    <p:animScale>
                                      <p:cBhvr>
                                        <p:cTn id="91" dur="26">
                                          <p:stCondLst>
                                            <p:cond delay="1312"/>
                                          </p:stCondLst>
                                        </p:cTn>
                                        <p:tgtEl>
                                          <p:spTgt spid="14"/>
                                        </p:tgtEl>
                                      </p:cBhvr>
                                      <p:to x="100000" y="80000"/>
                                    </p:animScale>
                                    <p:animScale>
                                      <p:cBhvr>
                                        <p:cTn id="92" dur="166" decel="50000">
                                          <p:stCondLst>
                                            <p:cond delay="1338"/>
                                          </p:stCondLst>
                                        </p:cTn>
                                        <p:tgtEl>
                                          <p:spTgt spid="14"/>
                                        </p:tgtEl>
                                      </p:cBhvr>
                                      <p:to x="100000" y="100000"/>
                                    </p:animScale>
                                    <p:animScale>
                                      <p:cBhvr>
                                        <p:cTn id="93" dur="26">
                                          <p:stCondLst>
                                            <p:cond delay="1642"/>
                                          </p:stCondLst>
                                        </p:cTn>
                                        <p:tgtEl>
                                          <p:spTgt spid="14"/>
                                        </p:tgtEl>
                                      </p:cBhvr>
                                      <p:to x="100000" y="90000"/>
                                    </p:animScale>
                                    <p:animScale>
                                      <p:cBhvr>
                                        <p:cTn id="94" dur="166" decel="50000">
                                          <p:stCondLst>
                                            <p:cond delay="1668"/>
                                          </p:stCondLst>
                                        </p:cTn>
                                        <p:tgtEl>
                                          <p:spTgt spid="14"/>
                                        </p:tgtEl>
                                      </p:cBhvr>
                                      <p:to x="100000" y="100000"/>
                                    </p:animScale>
                                    <p:animScale>
                                      <p:cBhvr>
                                        <p:cTn id="95" dur="26">
                                          <p:stCondLst>
                                            <p:cond delay="1808"/>
                                          </p:stCondLst>
                                        </p:cTn>
                                        <p:tgtEl>
                                          <p:spTgt spid="14"/>
                                        </p:tgtEl>
                                      </p:cBhvr>
                                      <p:to x="100000" y="95000"/>
                                    </p:animScale>
                                    <p:animScale>
                                      <p:cBhvr>
                                        <p:cTn id="96" dur="166" decel="50000">
                                          <p:stCondLst>
                                            <p:cond delay="1834"/>
                                          </p:stCondLst>
                                        </p:cTn>
                                        <p:tgtEl>
                                          <p:spTgt spid="14"/>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2" presetClass="entr" presetSubtype="4" fill="hold" nodeType="clickEffect">
                                  <p:stCondLst>
                                    <p:cond delay="0"/>
                                  </p:stCondLst>
                                  <p:childTnLst>
                                    <p:set>
                                      <p:cBhvr>
                                        <p:cTn id="100" dur="1" fill="hold">
                                          <p:stCondLst>
                                            <p:cond delay="0"/>
                                          </p:stCondLst>
                                        </p:cTn>
                                        <p:tgtEl>
                                          <p:spTgt spid="16"/>
                                        </p:tgtEl>
                                        <p:attrNameLst>
                                          <p:attrName>style.visibility</p:attrName>
                                        </p:attrNameLst>
                                      </p:cBhvr>
                                      <p:to>
                                        <p:strVal val="visible"/>
                                      </p:to>
                                    </p:set>
                                    <p:anim calcmode="lin" valueType="num">
                                      <p:cBhvr additive="base">
                                        <p:cTn id="101" dur="500" fill="hold"/>
                                        <p:tgtEl>
                                          <p:spTgt spid="16"/>
                                        </p:tgtEl>
                                        <p:attrNameLst>
                                          <p:attrName>ppt_x</p:attrName>
                                        </p:attrNameLst>
                                      </p:cBhvr>
                                      <p:tavLst>
                                        <p:tav tm="0">
                                          <p:val>
                                            <p:strVal val="#ppt_x"/>
                                          </p:val>
                                        </p:tav>
                                        <p:tav tm="100000">
                                          <p:val>
                                            <p:strVal val="#ppt_x"/>
                                          </p:val>
                                        </p:tav>
                                      </p:tavLst>
                                    </p:anim>
                                    <p:anim calcmode="lin" valueType="num">
                                      <p:cBhvr additive="base">
                                        <p:cTn id="10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03" fill="hold">
                      <p:stCondLst>
                        <p:cond delay="indefinite"/>
                      </p:stCondLst>
                      <p:childTnLst>
                        <p:par>
                          <p:cTn id="104" fill="hold">
                            <p:stCondLst>
                              <p:cond delay="0"/>
                            </p:stCondLst>
                            <p:childTnLst>
                              <p:par>
                                <p:cTn id="105" presetID="2" presetClass="entr" presetSubtype="4" fill="hold" grpId="0" nodeType="clickEffect">
                                  <p:stCondLst>
                                    <p:cond delay="0"/>
                                  </p:stCondLst>
                                  <p:childTnLst>
                                    <p:set>
                                      <p:cBhvr>
                                        <p:cTn id="106" dur="1" fill="hold">
                                          <p:stCondLst>
                                            <p:cond delay="0"/>
                                          </p:stCondLst>
                                        </p:cTn>
                                        <p:tgtEl>
                                          <p:spTgt spid="17"/>
                                        </p:tgtEl>
                                        <p:attrNameLst>
                                          <p:attrName>style.visibility</p:attrName>
                                        </p:attrNameLst>
                                      </p:cBhvr>
                                      <p:to>
                                        <p:strVal val="visible"/>
                                      </p:to>
                                    </p:set>
                                    <p:anim calcmode="lin" valueType="num">
                                      <p:cBhvr additive="base">
                                        <p:cTn id="107" dur="500" fill="hold"/>
                                        <p:tgtEl>
                                          <p:spTgt spid="17"/>
                                        </p:tgtEl>
                                        <p:attrNameLst>
                                          <p:attrName>ppt_x</p:attrName>
                                        </p:attrNameLst>
                                      </p:cBhvr>
                                      <p:tavLst>
                                        <p:tav tm="0">
                                          <p:val>
                                            <p:strVal val="#ppt_x"/>
                                          </p:val>
                                        </p:tav>
                                        <p:tav tm="100000">
                                          <p:val>
                                            <p:strVal val="#ppt_x"/>
                                          </p:val>
                                        </p:tav>
                                      </p:tavLst>
                                    </p:anim>
                                    <p:anim calcmode="lin" valueType="num">
                                      <p:cBhvr additive="base">
                                        <p:cTn id="10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09" fill="hold">
                      <p:stCondLst>
                        <p:cond delay="indefinite"/>
                      </p:stCondLst>
                      <p:childTnLst>
                        <p:par>
                          <p:cTn id="110" fill="hold">
                            <p:stCondLst>
                              <p:cond delay="0"/>
                            </p:stCondLst>
                            <p:childTnLst>
                              <p:par>
                                <p:cTn id="111" presetID="26" presetClass="entr" presetSubtype="0" fill="hold" grpId="0" nodeType="clickEffect">
                                  <p:stCondLst>
                                    <p:cond delay="0"/>
                                  </p:stCondLst>
                                  <p:childTnLst>
                                    <p:set>
                                      <p:cBhvr>
                                        <p:cTn id="112" dur="1" fill="hold">
                                          <p:stCondLst>
                                            <p:cond delay="0"/>
                                          </p:stCondLst>
                                        </p:cTn>
                                        <p:tgtEl>
                                          <p:spTgt spid="18"/>
                                        </p:tgtEl>
                                        <p:attrNameLst>
                                          <p:attrName>style.visibility</p:attrName>
                                        </p:attrNameLst>
                                      </p:cBhvr>
                                      <p:to>
                                        <p:strVal val="visible"/>
                                      </p:to>
                                    </p:set>
                                    <p:animEffect transition="in" filter="wipe(down)">
                                      <p:cBhvr>
                                        <p:cTn id="113" dur="580">
                                          <p:stCondLst>
                                            <p:cond delay="0"/>
                                          </p:stCondLst>
                                        </p:cTn>
                                        <p:tgtEl>
                                          <p:spTgt spid="18"/>
                                        </p:tgtEl>
                                      </p:cBhvr>
                                    </p:animEffect>
                                    <p:anim calcmode="lin" valueType="num">
                                      <p:cBhvr>
                                        <p:cTn id="114"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115"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116"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117"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118"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119" dur="26">
                                          <p:stCondLst>
                                            <p:cond delay="650"/>
                                          </p:stCondLst>
                                        </p:cTn>
                                        <p:tgtEl>
                                          <p:spTgt spid="18"/>
                                        </p:tgtEl>
                                      </p:cBhvr>
                                      <p:to x="100000" y="60000"/>
                                    </p:animScale>
                                    <p:animScale>
                                      <p:cBhvr>
                                        <p:cTn id="120" dur="166" decel="50000">
                                          <p:stCondLst>
                                            <p:cond delay="676"/>
                                          </p:stCondLst>
                                        </p:cTn>
                                        <p:tgtEl>
                                          <p:spTgt spid="18"/>
                                        </p:tgtEl>
                                      </p:cBhvr>
                                      <p:to x="100000" y="100000"/>
                                    </p:animScale>
                                    <p:animScale>
                                      <p:cBhvr>
                                        <p:cTn id="121" dur="26">
                                          <p:stCondLst>
                                            <p:cond delay="1312"/>
                                          </p:stCondLst>
                                        </p:cTn>
                                        <p:tgtEl>
                                          <p:spTgt spid="18"/>
                                        </p:tgtEl>
                                      </p:cBhvr>
                                      <p:to x="100000" y="80000"/>
                                    </p:animScale>
                                    <p:animScale>
                                      <p:cBhvr>
                                        <p:cTn id="122" dur="166" decel="50000">
                                          <p:stCondLst>
                                            <p:cond delay="1338"/>
                                          </p:stCondLst>
                                        </p:cTn>
                                        <p:tgtEl>
                                          <p:spTgt spid="18"/>
                                        </p:tgtEl>
                                      </p:cBhvr>
                                      <p:to x="100000" y="100000"/>
                                    </p:animScale>
                                    <p:animScale>
                                      <p:cBhvr>
                                        <p:cTn id="123" dur="26">
                                          <p:stCondLst>
                                            <p:cond delay="1642"/>
                                          </p:stCondLst>
                                        </p:cTn>
                                        <p:tgtEl>
                                          <p:spTgt spid="18"/>
                                        </p:tgtEl>
                                      </p:cBhvr>
                                      <p:to x="100000" y="90000"/>
                                    </p:animScale>
                                    <p:animScale>
                                      <p:cBhvr>
                                        <p:cTn id="124" dur="166" decel="50000">
                                          <p:stCondLst>
                                            <p:cond delay="1668"/>
                                          </p:stCondLst>
                                        </p:cTn>
                                        <p:tgtEl>
                                          <p:spTgt spid="18"/>
                                        </p:tgtEl>
                                      </p:cBhvr>
                                      <p:to x="100000" y="100000"/>
                                    </p:animScale>
                                    <p:animScale>
                                      <p:cBhvr>
                                        <p:cTn id="125" dur="26">
                                          <p:stCondLst>
                                            <p:cond delay="1808"/>
                                          </p:stCondLst>
                                        </p:cTn>
                                        <p:tgtEl>
                                          <p:spTgt spid="18"/>
                                        </p:tgtEl>
                                      </p:cBhvr>
                                      <p:to x="100000" y="95000"/>
                                    </p:animScale>
                                    <p:animScale>
                                      <p:cBhvr>
                                        <p:cTn id="126" dur="166" decel="50000">
                                          <p:stCondLst>
                                            <p:cond delay="1834"/>
                                          </p:stCondLst>
                                        </p:cTn>
                                        <p:tgtEl>
                                          <p:spTgt spid="18"/>
                                        </p:tgtEl>
                                      </p:cBhvr>
                                      <p:to x="100000" y="100000"/>
                                    </p:animScale>
                                  </p:childTnLst>
                                </p:cTn>
                              </p:par>
                            </p:childTnLst>
                          </p:cTn>
                        </p:par>
                      </p:childTnLst>
                    </p:cTn>
                  </p:par>
                  <p:par>
                    <p:cTn id="127" fill="hold">
                      <p:stCondLst>
                        <p:cond delay="indefinite"/>
                      </p:stCondLst>
                      <p:childTnLst>
                        <p:par>
                          <p:cTn id="128" fill="hold">
                            <p:stCondLst>
                              <p:cond delay="0"/>
                            </p:stCondLst>
                            <p:childTnLst>
                              <p:par>
                                <p:cTn id="129" presetID="2" presetClass="entr" presetSubtype="4" fill="hold" nodeType="clickEffect">
                                  <p:stCondLst>
                                    <p:cond delay="0"/>
                                  </p:stCondLst>
                                  <p:childTnLst>
                                    <p:set>
                                      <p:cBhvr>
                                        <p:cTn id="130" dur="1" fill="hold">
                                          <p:stCondLst>
                                            <p:cond delay="0"/>
                                          </p:stCondLst>
                                        </p:cTn>
                                        <p:tgtEl>
                                          <p:spTgt spid="20"/>
                                        </p:tgtEl>
                                        <p:attrNameLst>
                                          <p:attrName>style.visibility</p:attrName>
                                        </p:attrNameLst>
                                      </p:cBhvr>
                                      <p:to>
                                        <p:strVal val="visible"/>
                                      </p:to>
                                    </p:set>
                                    <p:anim calcmode="lin" valueType="num">
                                      <p:cBhvr additive="base">
                                        <p:cTn id="131" dur="500" fill="hold"/>
                                        <p:tgtEl>
                                          <p:spTgt spid="20"/>
                                        </p:tgtEl>
                                        <p:attrNameLst>
                                          <p:attrName>ppt_x</p:attrName>
                                        </p:attrNameLst>
                                      </p:cBhvr>
                                      <p:tavLst>
                                        <p:tav tm="0">
                                          <p:val>
                                            <p:strVal val="#ppt_x"/>
                                          </p:val>
                                        </p:tav>
                                        <p:tav tm="100000">
                                          <p:val>
                                            <p:strVal val="#ppt_x"/>
                                          </p:val>
                                        </p:tav>
                                      </p:tavLst>
                                    </p:anim>
                                    <p:anim calcmode="lin" valueType="num">
                                      <p:cBhvr additive="base">
                                        <p:cTn id="13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133" fill="hold">
                      <p:stCondLst>
                        <p:cond delay="indefinite"/>
                      </p:stCondLst>
                      <p:childTnLst>
                        <p:par>
                          <p:cTn id="134" fill="hold">
                            <p:stCondLst>
                              <p:cond delay="0"/>
                            </p:stCondLst>
                            <p:childTnLst>
                              <p:par>
                                <p:cTn id="135" presetID="2" presetClass="entr" presetSubtype="4" fill="hold" grpId="0" nodeType="clickEffect">
                                  <p:stCondLst>
                                    <p:cond delay="0"/>
                                  </p:stCondLst>
                                  <p:childTnLst>
                                    <p:set>
                                      <p:cBhvr>
                                        <p:cTn id="136" dur="1" fill="hold">
                                          <p:stCondLst>
                                            <p:cond delay="0"/>
                                          </p:stCondLst>
                                        </p:cTn>
                                        <p:tgtEl>
                                          <p:spTgt spid="21"/>
                                        </p:tgtEl>
                                        <p:attrNameLst>
                                          <p:attrName>style.visibility</p:attrName>
                                        </p:attrNameLst>
                                      </p:cBhvr>
                                      <p:to>
                                        <p:strVal val="visible"/>
                                      </p:to>
                                    </p:set>
                                    <p:anim calcmode="lin" valueType="num">
                                      <p:cBhvr additive="base">
                                        <p:cTn id="137" dur="500" fill="hold"/>
                                        <p:tgtEl>
                                          <p:spTgt spid="21"/>
                                        </p:tgtEl>
                                        <p:attrNameLst>
                                          <p:attrName>ppt_x</p:attrName>
                                        </p:attrNameLst>
                                      </p:cBhvr>
                                      <p:tavLst>
                                        <p:tav tm="0">
                                          <p:val>
                                            <p:strVal val="#ppt_x"/>
                                          </p:val>
                                        </p:tav>
                                        <p:tav tm="100000">
                                          <p:val>
                                            <p:strVal val="#ppt_x"/>
                                          </p:val>
                                        </p:tav>
                                      </p:tavLst>
                                    </p:anim>
                                    <p:anim calcmode="lin" valueType="num">
                                      <p:cBhvr additive="base">
                                        <p:cTn id="138"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139" fill="hold">
                      <p:stCondLst>
                        <p:cond delay="indefinite"/>
                      </p:stCondLst>
                      <p:childTnLst>
                        <p:par>
                          <p:cTn id="140" fill="hold">
                            <p:stCondLst>
                              <p:cond delay="0"/>
                            </p:stCondLst>
                            <p:childTnLst>
                              <p:par>
                                <p:cTn id="141" presetID="26" presetClass="entr" presetSubtype="0" fill="hold" grpId="0" nodeType="clickEffect">
                                  <p:stCondLst>
                                    <p:cond delay="0"/>
                                  </p:stCondLst>
                                  <p:childTnLst>
                                    <p:set>
                                      <p:cBhvr>
                                        <p:cTn id="142" dur="1" fill="hold">
                                          <p:stCondLst>
                                            <p:cond delay="0"/>
                                          </p:stCondLst>
                                        </p:cTn>
                                        <p:tgtEl>
                                          <p:spTgt spid="22"/>
                                        </p:tgtEl>
                                        <p:attrNameLst>
                                          <p:attrName>style.visibility</p:attrName>
                                        </p:attrNameLst>
                                      </p:cBhvr>
                                      <p:to>
                                        <p:strVal val="visible"/>
                                      </p:to>
                                    </p:set>
                                    <p:animEffect transition="in" filter="wipe(down)">
                                      <p:cBhvr>
                                        <p:cTn id="143" dur="580">
                                          <p:stCondLst>
                                            <p:cond delay="0"/>
                                          </p:stCondLst>
                                        </p:cTn>
                                        <p:tgtEl>
                                          <p:spTgt spid="22"/>
                                        </p:tgtEl>
                                      </p:cBhvr>
                                    </p:animEffect>
                                    <p:anim calcmode="lin" valueType="num">
                                      <p:cBhvr>
                                        <p:cTn id="144" dur="1822" tmFilter="0,0; 0.14,0.36; 0.43,0.73; 0.71,0.91; 1.0,1.0">
                                          <p:stCondLst>
                                            <p:cond delay="0"/>
                                          </p:stCondLst>
                                        </p:cTn>
                                        <p:tgtEl>
                                          <p:spTgt spid="22"/>
                                        </p:tgtEl>
                                        <p:attrNameLst>
                                          <p:attrName>ppt_x</p:attrName>
                                        </p:attrNameLst>
                                      </p:cBhvr>
                                      <p:tavLst>
                                        <p:tav tm="0">
                                          <p:val>
                                            <p:strVal val="#ppt_x-0.25"/>
                                          </p:val>
                                        </p:tav>
                                        <p:tav tm="100000">
                                          <p:val>
                                            <p:strVal val="#ppt_x"/>
                                          </p:val>
                                        </p:tav>
                                      </p:tavLst>
                                    </p:anim>
                                    <p:anim calcmode="lin" valueType="num">
                                      <p:cBhvr>
                                        <p:cTn id="145" dur="664" tmFilter="0.0,0.0; 0.25,0.07; 0.50,0.2; 0.75,0.467; 1.0,1.0">
                                          <p:stCondLst>
                                            <p:cond delay="0"/>
                                          </p:stCondLst>
                                        </p:cTn>
                                        <p:tgtEl>
                                          <p:spTgt spid="22"/>
                                        </p:tgtEl>
                                        <p:attrNameLst>
                                          <p:attrName>ppt_y</p:attrName>
                                        </p:attrNameLst>
                                      </p:cBhvr>
                                      <p:tavLst>
                                        <p:tav tm="0" fmla="#ppt_y-sin(pi*$)/3">
                                          <p:val>
                                            <p:fltVal val="0.5"/>
                                          </p:val>
                                        </p:tav>
                                        <p:tav tm="100000">
                                          <p:val>
                                            <p:fltVal val="1"/>
                                          </p:val>
                                        </p:tav>
                                      </p:tavLst>
                                    </p:anim>
                                    <p:anim calcmode="lin" valueType="num">
                                      <p:cBhvr>
                                        <p:cTn id="146" dur="664" tmFilter="0, 0; 0.125,0.2665; 0.25,0.4; 0.375,0.465; 0.5,0.5;  0.625,0.535; 0.75,0.6; 0.875,0.7335; 1,1">
                                          <p:stCondLst>
                                            <p:cond delay="664"/>
                                          </p:stCondLst>
                                        </p:cTn>
                                        <p:tgtEl>
                                          <p:spTgt spid="22"/>
                                        </p:tgtEl>
                                        <p:attrNameLst>
                                          <p:attrName>ppt_y</p:attrName>
                                        </p:attrNameLst>
                                      </p:cBhvr>
                                      <p:tavLst>
                                        <p:tav tm="0" fmla="#ppt_y-sin(pi*$)/9">
                                          <p:val>
                                            <p:fltVal val="0"/>
                                          </p:val>
                                        </p:tav>
                                        <p:tav tm="100000">
                                          <p:val>
                                            <p:fltVal val="1"/>
                                          </p:val>
                                        </p:tav>
                                      </p:tavLst>
                                    </p:anim>
                                    <p:anim calcmode="lin" valueType="num">
                                      <p:cBhvr>
                                        <p:cTn id="147" dur="332" tmFilter="0, 0; 0.125,0.2665; 0.25,0.4; 0.375,0.465; 0.5,0.5;  0.625,0.535; 0.75,0.6; 0.875,0.7335; 1,1">
                                          <p:stCondLst>
                                            <p:cond delay="1324"/>
                                          </p:stCondLst>
                                        </p:cTn>
                                        <p:tgtEl>
                                          <p:spTgt spid="22"/>
                                        </p:tgtEl>
                                        <p:attrNameLst>
                                          <p:attrName>ppt_y</p:attrName>
                                        </p:attrNameLst>
                                      </p:cBhvr>
                                      <p:tavLst>
                                        <p:tav tm="0" fmla="#ppt_y-sin(pi*$)/27">
                                          <p:val>
                                            <p:fltVal val="0"/>
                                          </p:val>
                                        </p:tav>
                                        <p:tav tm="100000">
                                          <p:val>
                                            <p:fltVal val="1"/>
                                          </p:val>
                                        </p:tav>
                                      </p:tavLst>
                                    </p:anim>
                                    <p:anim calcmode="lin" valueType="num">
                                      <p:cBhvr>
                                        <p:cTn id="148" dur="164" tmFilter="0, 0; 0.125,0.2665; 0.25,0.4; 0.375,0.465; 0.5,0.5;  0.625,0.535; 0.75,0.6; 0.875,0.7335; 1,1">
                                          <p:stCondLst>
                                            <p:cond delay="1656"/>
                                          </p:stCondLst>
                                        </p:cTn>
                                        <p:tgtEl>
                                          <p:spTgt spid="22"/>
                                        </p:tgtEl>
                                        <p:attrNameLst>
                                          <p:attrName>ppt_y</p:attrName>
                                        </p:attrNameLst>
                                      </p:cBhvr>
                                      <p:tavLst>
                                        <p:tav tm="0" fmla="#ppt_y-sin(pi*$)/81">
                                          <p:val>
                                            <p:fltVal val="0"/>
                                          </p:val>
                                        </p:tav>
                                        <p:tav tm="100000">
                                          <p:val>
                                            <p:fltVal val="1"/>
                                          </p:val>
                                        </p:tav>
                                      </p:tavLst>
                                    </p:anim>
                                    <p:animScale>
                                      <p:cBhvr>
                                        <p:cTn id="149" dur="26">
                                          <p:stCondLst>
                                            <p:cond delay="650"/>
                                          </p:stCondLst>
                                        </p:cTn>
                                        <p:tgtEl>
                                          <p:spTgt spid="22"/>
                                        </p:tgtEl>
                                      </p:cBhvr>
                                      <p:to x="100000" y="60000"/>
                                    </p:animScale>
                                    <p:animScale>
                                      <p:cBhvr>
                                        <p:cTn id="150" dur="166" decel="50000">
                                          <p:stCondLst>
                                            <p:cond delay="676"/>
                                          </p:stCondLst>
                                        </p:cTn>
                                        <p:tgtEl>
                                          <p:spTgt spid="22"/>
                                        </p:tgtEl>
                                      </p:cBhvr>
                                      <p:to x="100000" y="100000"/>
                                    </p:animScale>
                                    <p:animScale>
                                      <p:cBhvr>
                                        <p:cTn id="151" dur="26">
                                          <p:stCondLst>
                                            <p:cond delay="1312"/>
                                          </p:stCondLst>
                                        </p:cTn>
                                        <p:tgtEl>
                                          <p:spTgt spid="22"/>
                                        </p:tgtEl>
                                      </p:cBhvr>
                                      <p:to x="100000" y="80000"/>
                                    </p:animScale>
                                    <p:animScale>
                                      <p:cBhvr>
                                        <p:cTn id="152" dur="166" decel="50000">
                                          <p:stCondLst>
                                            <p:cond delay="1338"/>
                                          </p:stCondLst>
                                        </p:cTn>
                                        <p:tgtEl>
                                          <p:spTgt spid="22"/>
                                        </p:tgtEl>
                                      </p:cBhvr>
                                      <p:to x="100000" y="100000"/>
                                    </p:animScale>
                                    <p:animScale>
                                      <p:cBhvr>
                                        <p:cTn id="153" dur="26">
                                          <p:stCondLst>
                                            <p:cond delay="1642"/>
                                          </p:stCondLst>
                                        </p:cTn>
                                        <p:tgtEl>
                                          <p:spTgt spid="22"/>
                                        </p:tgtEl>
                                      </p:cBhvr>
                                      <p:to x="100000" y="90000"/>
                                    </p:animScale>
                                    <p:animScale>
                                      <p:cBhvr>
                                        <p:cTn id="154" dur="166" decel="50000">
                                          <p:stCondLst>
                                            <p:cond delay="1668"/>
                                          </p:stCondLst>
                                        </p:cTn>
                                        <p:tgtEl>
                                          <p:spTgt spid="22"/>
                                        </p:tgtEl>
                                      </p:cBhvr>
                                      <p:to x="100000" y="100000"/>
                                    </p:animScale>
                                    <p:animScale>
                                      <p:cBhvr>
                                        <p:cTn id="155" dur="26">
                                          <p:stCondLst>
                                            <p:cond delay="1808"/>
                                          </p:stCondLst>
                                        </p:cTn>
                                        <p:tgtEl>
                                          <p:spTgt spid="22"/>
                                        </p:tgtEl>
                                      </p:cBhvr>
                                      <p:to x="100000" y="95000"/>
                                    </p:animScale>
                                    <p:animScale>
                                      <p:cBhvr>
                                        <p:cTn id="156" dur="166" decel="50000">
                                          <p:stCondLst>
                                            <p:cond delay="1834"/>
                                          </p:stCondLst>
                                        </p:cTn>
                                        <p:tgtEl>
                                          <p:spTgt spid="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157" repeatCount="indefinite" fill="hold" display="0">
                  <p:stCondLst>
                    <p:cond delay="indefinite"/>
                  </p:stCondLst>
                  <p:endCondLst>
                    <p:cond evt="onStopAudio" delay="0">
                      <p:tgtEl>
                        <p:sldTgt/>
                      </p:tgtEl>
                    </p:cond>
                  </p:endCondLst>
                </p:cTn>
                <p:tgtEl>
                  <p:spTgt spid="2"/>
                </p:tgtEl>
              </p:cMediaNode>
            </p:audio>
          </p:childTnLst>
        </p:cTn>
      </p:par>
    </p:tnLst>
    <p:bldLst>
      <p:bldP spid="5" grpId="0"/>
      <p:bldP spid="6" grpId="0" animBg="1"/>
      <p:bldP spid="9" grpId="0"/>
      <p:bldP spid="10" grpId="0" animBg="1"/>
      <p:bldP spid="13" grpId="0"/>
      <p:bldP spid="14" grpId="0" animBg="1"/>
      <p:bldP spid="17" grpId="0"/>
      <p:bldP spid="18" grpId="0" animBg="1"/>
      <p:bldP spid="21" grpId="0"/>
      <p:bldP spid="2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00BBDCC-8711-49B1-8BC9-AA27AE577D22}"/>
              </a:ext>
            </a:extLst>
          </p:cNvPr>
          <p:cNvPicPr>
            <a:picLocks noGrp="1" noChangeAspect="1"/>
          </p:cNvPicPr>
          <p:nvPr>
            <p:ph sz="quarter" idx="13"/>
          </p:nvPr>
        </p:nvPicPr>
        <p:blipFill>
          <a:blip r:embed="rId4"/>
          <a:stretch>
            <a:fillRect/>
          </a:stretch>
        </p:blipFill>
        <p:spPr>
          <a:xfrm>
            <a:off x="362533" y="168166"/>
            <a:ext cx="1986455" cy="1986455"/>
          </a:xfrm>
        </p:spPr>
      </p:pic>
      <p:sp>
        <p:nvSpPr>
          <p:cNvPr id="5" name="TextBox 4">
            <a:extLst>
              <a:ext uri="{FF2B5EF4-FFF2-40B4-BE49-F238E27FC236}">
                <a16:creationId xmlns:a16="http://schemas.microsoft.com/office/drawing/2014/main" id="{D3172972-06E8-470B-B51F-A49BE5A34583}"/>
              </a:ext>
            </a:extLst>
          </p:cNvPr>
          <p:cNvSpPr txBox="1"/>
          <p:nvPr/>
        </p:nvSpPr>
        <p:spPr>
          <a:xfrm>
            <a:off x="161432" y="2701159"/>
            <a:ext cx="2167430" cy="369332"/>
          </a:xfrm>
          <a:prstGeom prst="rect">
            <a:avLst/>
          </a:prstGeom>
          <a:noFill/>
        </p:spPr>
        <p:txBody>
          <a:bodyPr wrap="square" rtlCol="0">
            <a:spAutoFit/>
          </a:bodyPr>
          <a:lstStyle/>
          <a:p>
            <a:r>
              <a:rPr lang="en-GB" dirty="0"/>
              <a:t>Frozen strawberries </a:t>
            </a:r>
          </a:p>
        </p:txBody>
      </p:sp>
      <p:sp>
        <p:nvSpPr>
          <p:cNvPr id="6" name="Star: 6 Points 5">
            <a:extLst>
              <a:ext uri="{FF2B5EF4-FFF2-40B4-BE49-F238E27FC236}">
                <a16:creationId xmlns:a16="http://schemas.microsoft.com/office/drawing/2014/main" id="{1BB7C138-E06A-4A73-8512-1EB0D46C5ABE}"/>
              </a:ext>
            </a:extLst>
          </p:cNvPr>
          <p:cNvSpPr/>
          <p:nvPr/>
        </p:nvSpPr>
        <p:spPr>
          <a:xfrm>
            <a:off x="161432" y="3429000"/>
            <a:ext cx="1835534" cy="1752600"/>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£2</a:t>
            </a:r>
          </a:p>
        </p:txBody>
      </p:sp>
      <p:pic>
        <p:nvPicPr>
          <p:cNvPr id="8" name="Picture 7">
            <a:extLst>
              <a:ext uri="{FF2B5EF4-FFF2-40B4-BE49-F238E27FC236}">
                <a16:creationId xmlns:a16="http://schemas.microsoft.com/office/drawing/2014/main" id="{A73FF3B5-F85E-4BC0-A651-9F8F115F8F1E}"/>
              </a:ext>
            </a:extLst>
          </p:cNvPr>
          <p:cNvPicPr>
            <a:picLocks noChangeAspect="1"/>
          </p:cNvPicPr>
          <p:nvPr/>
        </p:nvPicPr>
        <p:blipFill>
          <a:blip r:embed="rId5"/>
          <a:stretch>
            <a:fillRect/>
          </a:stretch>
        </p:blipFill>
        <p:spPr>
          <a:xfrm>
            <a:off x="2709206" y="136635"/>
            <a:ext cx="1986455" cy="1986455"/>
          </a:xfrm>
          <a:prstGeom prst="rect">
            <a:avLst/>
          </a:prstGeom>
        </p:spPr>
      </p:pic>
      <p:sp>
        <p:nvSpPr>
          <p:cNvPr id="9" name="TextBox 8">
            <a:extLst>
              <a:ext uri="{FF2B5EF4-FFF2-40B4-BE49-F238E27FC236}">
                <a16:creationId xmlns:a16="http://schemas.microsoft.com/office/drawing/2014/main" id="{FC8923E2-E6C0-497B-B3EC-34D9B14C0D3C}"/>
              </a:ext>
            </a:extLst>
          </p:cNvPr>
          <p:cNvSpPr txBox="1"/>
          <p:nvPr/>
        </p:nvSpPr>
        <p:spPr>
          <a:xfrm>
            <a:off x="2873019" y="2701159"/>
            <a:ext cx="2248556" cy="369332"/>
          </a:xfrm>
          <a:prstGeom prst="rect">
            <a:avLst/>
          </a:prstGeom>
          <a:noFill/>
        </p:spPr>
        <p:txBody>
          <a:bodyPr wrap="square" rtlCol="0">
            <a:spAutoFit/>
          </a:bodyPr>
          <a:lstStyle/>
          <a:p>
            <a:r>
              <a:rPr lang="en-GB" dirty="0"/>
              <a:t>12 Profiteroles </a:t>
            </a:r>
          </a:p>
        </p:txBody>
      </p:sp>
      <p:sp>
        <p:nvSpPr>
          <p:cNvPr id="10" name="Star: 6 Points 9">
            <a:extLst>
              <a:ext uri="{FF2B5EF4-FFF2-40B4-BE49-F238E27FC236}">
                <a16:creationId xmlns:a16="http://schemas.microsoft.com/office/drawing/2014/main" id="{4C0CBBAE-0F1F-4A2F-A4FA-199F555F81C2}"/>
              </a:ext>
            </a:extLst>
          </p:cNvPr>
          <p:cNvSpPr/>
          <p:nvPr/>
        </p:nvSpPr>
        <p:spPr>
          <a:xfrm>
            <a:off x="2709206" y="3429000"/>
            <a:ext cx="1965435" cy="1912827"/>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£2.50</a:t>
            </a:r>
          </a:p>
        </p:txBody>
      </p:sp>
      <p:pic>
        <p:nvPicPr>
          <p:cNvPr id="12" name="Picture 11">
            <a:extLst>
              <a:ext uri="{FF2B5EF4-FFF2-40B4-BE49-F238E27FC236}">
                <a16:creationId xmlns:a16="http://schemas.microsoft.com/office/drawing/2014/main" id="{EE6654D0-2652-48BD-9214-FD259435CB9A}"/>
              </a:ext>
            </a:extLst>
          </p:cNvPr>
          <p:cNvPicPr>
            <a:picLocks noChangeAspect="1"/>
          </p:cNvPicPr>
          <p:nvPr/>
        </p:nvPicPr>
        <p:blipFill>
          <a:blip r:embed="rId6"/>
          <a:stretch>
            <a:fillRect/>
          </a:stretch>
        </p:blipFill>
        <p:spPr>
          <a:xfrm>
            <a:off x="5256980" y="136635"/>
            <a:ext cx="1879141" cy="1986455"/>
          </a:xfrm>
          <a:prstGeom prst="rect">
            <a:avLst/>
          </a:prstGeom>
        </p:spPr>
      </p:pic>
      <p:sp>
        <p:nvSpPr>
          <p:cNvPr id="13" name="TextBox 12">
            <a:extLst>
              <a:ext uri="{FF2B5EF4-FFF2-40B4-BE49-F238E27FC236}">
                <a16:creationId xmlns:a16="http://schemas.microsoft.com/office/drawing/2014/main" id="{C1243C11-3828-450A-9BF3-92F5E684AA4E}"/>
              </a:ext>
            </a:extLst>
          </p:cNvPr>
          <p:cNvSpPr txBox="1"/>
          <p:nvPr/>
        </p:nvSpPr>
        <p:spPr>
          <a:xfrm>
            <a:off x="5256980" y="2493635"/>
            <a:ext cx="2050339" cy="646331"/>
          </a:xfrm>
          <a:prstGeom prst="rect">
            <a:avLst/>
          </a:prstGeom>
          <a:noFill/>
        </p:spPr>
        <p:txBody>
          <a:bodyPr wrap="square" rtlCol="0">
            <a:spAutoFit/>
          </a:bodyPr>
          <a:lstStyle/>
          <a:p>
            <a:r>
              <a:rPr lang="en-GB" dirty="0"/>
              <a:t>Chicken breast mini fillets 500g</a:t>
            </a:r>
          </a:p>
        </p:txBody>
      </p:sp>
      <p:sp>
        <p:nvSpPr>
          <p:cNvPr id="14" name="Star: 6 Points 13">
            <a:extLst>
              <a:ext uri="{FF2B5EF4-FFF2-40B4-BE49-F238E27FC236}">
                <a16:creationId xmlns:a16="http://schemas.microsoft.com/office/drawing/2014/main" id="{7D70E573-6511-4C22-9646-06BA84A8B708}"/>
              </a:ext>
            </a:extLst>
          </p:cNvPr>
          <p:cNvSpPr/>
          <p:nvPr/>
        </p:nvSpPr>
        <p:spPr>
          <a:xfrm>
            <a:off x="5286958" y="3429000"/>
            <a:ext cx="1849163" cy="1752600"/>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£4</a:t>
            </a:r>
          </a:p>
        </p:txBody>
      </p:sp>
      <p:pic>
        <p:nvPicPr>
          <p:cNvPr id="16" name="Picture 15">
            <a:extLst>
              <a:ext uri="{FF2B5EF4-FFF2-40B4-BE49-F238E27FC236}">
                <a16:creationId xmlns:a16="http://schemas.microsoft.com/office/drawing/2014/main" id="{EE864A2C-F622-4115-85BE-86E10EA283DC}"/>
              </a:ext>
            </a:extLst>
          </p:cNvPr>
          <p:cNvPicPr>
            <a:picLocks noChangeAspect="1"/>
          </p:cNvPicPr>
          <p:nvPr/>
        </p:nvPicPr>
        <p:blipFill>
          <a:blip r:embed="rId7"/>
          <a:stretch>
            <a:fillRect/>
          </a:stretch>
        </p:blipFill>
        <p:spPr>
          <a:xfrm>
            <a:off x="7697440" y="136635"/>
            <a:ext cx="1954924" cy="1954924"/>
          </a:xfrm>
          <a:prstGeom prst="rect">
            <a:avLst/>
          </a:prstGeom>
        </p:spPr>
      </p:pic>
      <p:sp>
        <p:nvSpPr>
          <p:cNvPr id="17" name="TextBox 16">
            <a:extLst>
              <a:ext uri="{FF2B5EF4-FFF2-40B4-BE49-F238E27FC236}">
                <a16:creationId xmlns:a16="http://schemas.microsoft.com/office/drawing/2014/main" id="{FD48E647-5D94-4992-8150-DE301D4601C8}"/>
              </a:ext>
            </a:extLst>
          </p:cNvPr>
          <p:cNvSpPr txBox="1"/>
          <p:nvPr/>
        </p:nvSpPr>
        <p:spPr>
          <a:xfrm>
            <a:off x="7697440" y="2406869"/>
            <a:ext cx="1954924" cy="646331"/>
          </a:xfrm>
          <a:prstGeom prst="rect">
            <a:avLst/>
          </a:prstGeom>
          <a:noFill/>
        </p:spPr>
        <p:txBody>
          <a:bodyPr wrap="square" rtlCol="0">
            <a:spAutoFit/>
          </a:bodyPr>
          <a:lstStyle/>
          <a:p>
            <a:r>
              <a:rPr lang="en-GB" dirty="0"/>
              <a:t>Old El Paso Fajita Kit </a:t>
            </a:r>
          </a:p>
        </p:txBody>
      </p:sp>
      <p:sp>
        <p:nvSpPr>
          <p:cNvPr id="18" name="Star: 6 Points 17">
            <a:extLst>
              <a:ext uri="{FF2B5EF4-FFF2-40B4-BE49-F238E27FC236}">
                <a16:creationId xmlns:a16="http://schemas.microsoft.com/office/drawing/2014/main" id="{AF046D9A-7D73-4DFE-BAC6-824DB2037CF1}"/>
              </a:ext>
            </a:extLst>
          </p:cNvPr>
          <p:cNvSpPr/>
          <p:nvPr/>
        </p:nvSpPr>
        <p:spPr>
          <a:xfrm>
            <a:off x="7697440" y="3429000"/>
            <a:ext cx="1954924" cy="1587062"/>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£3.79</a:t>
            </a:r>
          </a:p>
        </p:txBody>
      </p:sp>
      <p:pic>
        <p:nvPicPr>
          <p:cNvPr id="20" name="Picture 19">
            <a:extLst>
              <a:ext uri="{FF2B5EF4-FFF2-40B4-BE49-F238E27FC236}">
                <a16:creationId xmlns:a16="http://schemas.microsoft.com/office/drawing/2014/main" id="{429C70FA-14AF-4C3E-92C0-50C13AE52F97}"/>
              </a:ext>
            </a:extLst>
          </p:cNvPr>
          <p:cNvPicPr>
            <a:picLocks noChangeAspect="1"/>
          </p:cNvPicPr>
          <p:nvPr/>
        </p:nvPicPr>
        <p:blipFill>
          <a:blip r:embed="rId8"/>
          <a:stretch>
            <a:fillRect/>
          </a:stretch>
        </p:blipFill>
        <p:spPr>
          <a:xfrm>
            <a:off x="10044113" y="101847"/>
            <a:ext cx="1986455" cy="1986455"/>
          </a:xfrm>
          <a:prstGeom prst="rect">
            <a:avLst/>
          </a:prstGeom>
        </p:spPr>
      </p:pic>
      <p:sp>
        <p:nvSpPr>
          <p:cNvPr id="21" name="TextBox 20">
            <a:extLst>
              <a:ext uri="{FF2B5EF4-FFF2-40B4-BE49-F238E27FC236}">
                <a16:creationId xmlns:a16="http://schemas.microsoft.com/office/drawing/2014/main" id="{C36D1DA6-4790-4A01-A6F5-822BA4E3D3DB}"/>
              </a:ext>
            </a:extLst>
          </p:cNvPr>
          <p:cNvSpPr txBox="1"/>
          <p:nvPr/>
        </p:nvSpPr>
        <p:spPr>
          <a:xfrm>
            <a:off x="10044113" y="2493635"/>
            <a:ext cx="1986455" cy="923330"/>
          </a:xfrm>
          <a:prstGeom prst="rect">
            <a:avLst/>
          </a:prstGeom>
          <a:noFill/>
        </p:spPr>
        <p:txBody>
          <a:bodyPr wrap="square" rtlCol="0">
            <a:spAutoFit/>
          </a:bodyPr>
          <a:lstStyle/>
          <a:p>
            <a:r>
              <a:rPr lang="en-GB" dirty="0"/>
              <a:t>Tesco tex mex sticky bbq ribs 500g</a:t>
            </a:r>
          </a:p>
        </p:txBody>
      </p:sp>
      <p:sp>
        <p:nvSpPr>
          <p:cNvPr id="22" name="Star: 6 Points 21">
            <a:extLst>
              <a:ext uri="{FF2B5EF4-FFF2-40B4-BE49-F238E27FC236}">
                <a16:creationId xmlns:a16="http://schemas.microsoft.com/office/drawing/2014/main" id="{D33BE542-F6B7-44C5-8BB8-B29EB301839C}"/>
              </a:ext>
            </a:extLst>
          </p:cNvPr>
          <p:cNvSpPr/>
          <p:nvPr/>
        </p:nvSpPr>
        <p:spPr>
          <a:xfrm>
            <a:off x="10044113" y="3441036"/>
            <a:ext cx="1849163" cy="1460938"/>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£3.50</a:t>
            </a:r>
          </a:p>
        </p:txBody>
      </p:sp>
      <p:pic>
        <p:nvPicPr>
          <p:cNvPr id="2" name="who-wants-to-be-a-millionaire-music-64000-500000-questions-youtubemp3free.org">
            <a:hlinkClick r:id="" action="ppaction://media"/>
            <a:extLst>
              <a:ext uri="{FF2B5EF4-FFF2-40B4-BE49-F238E27FC236}">
                <a16:creationId xmlns:a16="http://schemas.microsoft.com/office/drawing/2014/main" id="{707812E7-D373-4626-84A4-ADBEB922069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9333" y="168166"/>
            <a:ext cx="406400" cy="406400"/>
          </a:xfrm>
          <a:prstGeom prst="rect">
            <a:avLst/>
          </a:prstGeom>
        </p:spPr>
      </p:pic>
    </p:spTree>
    <p:extLst>
      <p:ext uri="{BB962C8B-B14F-4D97-AF65-F5344CB8AC3E}">
        <p14:creationId xmlns:p14="http://schemas.microsoft.com/office/powerpoint/2010/main" val="2198679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ipe(down)">
                                      <p:cBhvr>
                                        <p:cTn id="23" dur="580">
                                          <p:stCondLst>
                                            <p:cond delay="0"/>
                                          </p:stCondLst>
                                        </p:cTn>
                                        <p:tgtEl>
                                          <p:spTgt spid="6"/>
                                        </p:tgtEl>
                                      </p:cBhvr>
                                    </p:animEffect>
                                    <p:anim calcmode="lin" valueType="num">
                                      <p:cBhvr>
                                        <p:cTn id="24"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9" dur="26">
                                          <p:stCondLst>
                                            <p:cond delay="650"/>
                                          </p:stCondLst>
                                        </p:cTn>
                                        <p:tgtEl>
                                          <p:spTgt spid="6"/>
                                        </p:tgtEl>
                                      </p:cBhvr>
                                      <p:to x="100000" y="60000"/>
                                    </p:animScale>
                                    <p:animScale>
                                      <p:cBhvr>
                                        <p:cTn id="30" dur="166" decel="50000">
                                          <p:stCondLst>
                                            <p:cond delay="676"/>
                                          </p:stCondLst>
                                        </p:cTn>
                                        <p:tgtEl>
                                          <p:spTgt spid="6"/>
                                        </p:tgtEl>
                                      </p:cBhvr>
                                      <p:to x="100000" y="100000"/>
                                    </p:animScale>
                                    <p:animScale>
                                      <p:cBhvr>
                                        <p:cTn id="31" dur="26">
                                          <p:stCondLst>
                                            <p:cond delay="1312"/>
                                          </p:stCondLst>
                                        </p:cTn>
                                        <p:tgtEl>
                                          <p:spTgt spid="6"/>
                                        </p:tgtEl>
                                      </p:cBhvr>
                                      <p:to x="100000" y="80000"/>
                                    </p:animScale>
                                    <p:animScale>
                                      <p:cBhvr>
                                        <p:cTn id="32" dur="166" decel="50000">
                                          <p:stCondLst>
                                            <p:cond delay="1338"/>
                                          </p:stCondLst>
                                        </p:cTn>
                                        <p:tgtEl>
                                          <p:spTgt spid="6"/>
                                        </p:tgtEl>
                                      </p:cBhvr>
                                      <p:to x="100000" y="100000"/>
                                    </p:animScale>
                                    <p:animScale>
                                      <p:cBhvr>
                                        <p:cTn id="33" dur="26">
                                          <p:stCondLst>
                                            <p:cond delay="1642"/>
                                          </p:stCondLst>
                                        </p:cTn>
                                        <p:tgtEl>
                                          <p:spTgt spid="6"/>
                                        </p:tgtEl>
                                      </p:cBhvr>
                                      <p:to x="100000" y="90000"/>
                                    </p:animScale>
                                    <p:animScale>
                                      <p:cBhvr>
                                        <p:cTn id="34" dur="166" decel="50000">
                                          <p:stCondLst>
                                            <p:cond delay="1668"/>
                                          </p:stCondLst>
                                        </p:cTn>
                                        <p:tgtEl>
                                          <p:spTgt spid="6"/>
                                        </p:tgtEl>
                                      </p:cBhvr>
                                      <p:to x="100000" y="100000"/>
                                    </p:animScale>
                                    <p:animScale>
                                      <p:cBhvr>
                                        <p:cTn id="35" dur="26">
                                          <p:stCondLst>
                                            <p:cond delay="1808"/>
                                          </p:stCondLst>
                                        </p:cTn>
                                        <p:tgtEl>
                                          <p:spTgt spid="6"/>
                                        </p:tgtEl>
                                      </p:cBhvr>
                                      <p:to x="100000" y="95000"/>
                                    </p:animScale>
                                    <p:animScale>
                                      <p:cBhvr>
                                        <p:cTn id="36" dur="166" decel="50000">
                                          <p:stCondLst>
                                            <p:cond delay="1834"/>
                                          </p:stCondLst>
                                        </p:cTn>
                                        <p:tgtEl>
                                          <p:spTgt spid="6"/>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anim calcmode="lin" valueType="num">
                                      <p:cBhvr additive="base">
                                        <p:cTn id="41" dur="500" fill="hold"/>
                                        <p:tgtEl>
                                          <p:spTgt spid="8"/>
                                        </p:tgtEl>
                                        <p:attrNameLst>
                                          <p:attrName>ppt_x</p:attrName>
                                        </p:attrNameLst>
                                      </p:cBhvr>
                                      <p:tavLst>
                                        <p:tav tm="0">
                                          <p:val>
                                            <p:strVal val="#ppt_x"/>
                                          </p:val>
                                        </p:tav>
                                        <p:tav tm="100000">
                                          <p:val>
                                            <p:strVal val="#ppt_x"/>
                                          </p:val>
                                        </p:tav>
                                      </p:tavLst>
                                    </p:anim>
                                    <p:anim calcmode="lin" valueType="num">
                                      <p:cBhvr additive="base">
                                        <p:cTn id="4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anim calcmode="lin" valueType="num">
                                      <p:cBhvr additive="base">
                                        <p:cTn id="47" dur="500" fill="hold"/>
                                        <p:tgtEl>
                                          <p:spTgt spid="9"/>
                                        </p:tgtEl>
                                        <p:attrNameLst>
                                          <p:attrName>ppt_x</p:attrName>
                                        </p:attrNameLst>
                                      </p:cBhvr>
                                      <p:tavLst>
                                        <p:tav tm="0">
                                          <p:val>
                                            <p:strVal val="#ppt_x"/>
                                          </p:val>
                                        </p:tav>
                                        <p:tav tm="100000">
                                          <p:val>
                                            <p:strVal val="#ppt_x"/>
                                          </p:val>
                                        </p:tav>
                                      </p:tavLst>
                                    </p:anim>
                                    <p:anim calcmode="lin" valueType="num">
                                      <p:cBhvr additive="base">
                                        <p:cTn id="4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6" presetClass="entr" presetSubtype="0" fill="hold" grpId="0" nodeType="clickEffect">
                                  <p:stCondLst>
                                    <p:cond delay="0"/>
                                  </p:stCondLst>
                                  <p:childTnLst>
                                    <p:set>
                                      <p:cBhvr>
                                        <p:cTn id="52" dur="1" fill="hold">
                                          <p:stCondLst>
                                            <p:cond delay="0"/>
                                          </p:stCondLst>
                                        </p:cTn>
                                        <p:tgtEl>
                                          <p:spTgt spid="10"/>
                                        </p:tgtEl>
                                        <p:attrNameLst>
                                          <p:attrName>style.visibility</p:attrName>
                                        </p:attrNameLst>
                                      </p:cBhvr>
                                      <p:to>
                                        <p:strVal val="visible"/>
                                      </p:to>
                                    </p:set>
                                    <p:animEffect transition="in" filter="wipe(down)">
                                      <p:cBhvr>
                                        <p:cTn id="53" dur="580">
                                          <p:stCondLst>
                                            <p:cond delay="0"/>
                                          </p:stCondLst>
                                        </p:cTn>
                                        <p:tgtEl>
                                          <p:spTgt spid="10"/>
                                        </p:tgtEl>
                                      </p:cBhvr>
                                    </p:animEffect>
                                    <p:anim calcmode="lin" valueType="num">
                                      <p:cBhvr>
                                        <p:cTn id="54"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55"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56"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57"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58"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59" dur="26">
                                          <p:stCondLst>
                                            <p:cond delay="650"/>
                                          </p:stCondLst>
                                        </p:cTn>
                                        <p:tgtEl>
                                          <p:spTgt spid="10"/>
                                        </p:tgtEl>
                                      </p:cBhvr>
                                      <p:to x="100000" y="60000"/>
                                    </p:animScale>
                                    <p:animScale>
                                      <p:cBhvr>
                                        <p:cTn id="60" dur="166" decel="50000">
                                          <p:stCondLst>
                                            <p:cond delay="676"/>
                                          </p:stCondLst>
                                        </p:cTn>
                                        <p:tgtEl>
                                          <p:spTgt spid="10"/>
                                        </p:tgtEl>
                                      </p:cBhvr>
                                      <p:to x="100000" y="100000"/>
                                    </p:animScale>
                                    <p:animScale>
                                      <p:cBhvr>
                                        <p:cTn id="61" dur="26">
                                          <p:stCondLst>
                                            <p:cond delay="1312"/>
                                          </p:stCondLst>
                                        </p:cTn>
                                        <p:tgtEl>
                                          <p:spTgt spid="10"/>
                                        </p:tgtEl>
                                      </p:cBhvr>
                                      <p:to x="100000" y="80000"/>
                                    </p:animScale>
                                    <p:animScale>
                                      <p:cBhvr>
                                        <p:cTn id="62" dur="166" decel="50000">
                                          <p:stCondLst>
                                            <p:cond delay="1338"/>
                                          </p:stCondLst>
                                        </p:cTn>
                                        <p:tgtEl>
                                          <p:spTgt spid="10"/>
                                        </p:tgtEl>
                                      </p:cBhvr>
                                      <p:to x="100000" y="100000"/>
                                    </p:animScale>
                                    <p:animScale>
                                      <p:cBhvr>
                                        <p:cTn id="63" dur="26">
                                          <p:stCondLst>
                                            <p:cond delay="1642"/>
                                          </p:stCondLst>
                                        </p:cTn>
                                        <p:tgtEl>
                                          <p:spTgt spid="10"/>
                                        </p:tgtEl>
                                      </p:cBhvr>
                                      <p:to x="100000" y="90000"/>
                                    </p:animScale>
                                    <p:animScale>
                                      <p:cBhvr>
                                        <p:cTn id="64" dur="166" decel="50000">
                                          <p:stCondLst>
                                            <p:cond delay="1668"/>
                                          </p:stCondLst>
                                        </p:cTn>
                                        <p:tgtEl>
                                          <p:spTgt spid="10"/>
                                        </p:tgtEl>
                                      </p:cBhvr>
                                      <p:to x="100000" y="100000"/>
                                    </p:animScale>
                                    <p:animScale>
                                      <p:cBhvr>
                                        <p:cTn id="65" dur="26">
                                          <p:stCondLst>
                                            <p:cond delay="1808"/>
                                          </p:stCondLst>
                                        </p:cTn>
                                        <p:tgtEl>
                                          <p:spTgt spid="10"/>
                                        </p:tgtEl>
                                      </p:cBhvr>
                                      <p:to x="100000" y="95000"/>
                                    </p:animScale>
                                    <p:animScale>
                                      <p:cBhvr>
                                        <p:cTn id="66" dur="166" decel="50000">
                                          <p:stCondLst>
                                            <p:cond delay="1834"/>
                                          </p:stCondLst>
                                        </p:cTn>
                                        <p:tgtEl>
                                          <p:spTgt spid="10"/>
                                        </p:tgtEl>
                                      </p:cBhvr>
                                      <p:to x="100000" y="100000"/>
                                    </p:animScale>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12"/>
                                        </p:tgtEl>
                                        <p:attrNameLst>
                                          <p:attrName>style.visibility</p:attrName>
                                        </p:attrNameLst>
                                      </p:cBhvr>
                                      <p:to>
                                        <p:strVal val="visible"/>
                                      </p:to>
                                    </p:set>
                                    <p:anim calcmode="lin" valueType="num">
                                      <p:cBhvr additive="base">
                                        <p:cTn id="71" dur="500" fill="hold"/>
                                        <p:tgtEl>
                                          <p:spTgt spid="12"/>
                                        </p:tgtEl>
                                        <p:attrNameLst>
                                          <p:attrName>ppt_x</p:attrName>
                                        </p:attrNameLst>
                                      </p:cBhvr>
                                      <p:tavLst>
                                        <p:tav tm="0">
                                          <p:val>
                                            <p:strVal val="#ppt_x"/>
                                          </p:val>
                                        </p:tav>
                                        <p:tav tm="100000">
                                          <p:val>
                                            <p:strVal val="#ppt_x"/>
                                          </p:val>
                                        </p:tav>
                                      </p:tavLst>
                                    </p:anim>
                                    <p:anim calcmode="lin" valueType="num">
                                      <p:cBhvr additive="base">
                                        <p:cTn id="7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13">
                                            <p:txEl>
                                              <p:pRg st="0" end="0"/>
                                            </p:txEl>
                                          </p:spTgt>
                                        </p:tgtEl>
                                        <p:attrNameLst>
                                          <p:attrName>style.visibility</p:attrName>
                                        </p:attrNameLst>
                                      </p:cBhvr>
                                      <p:to>
                                        <p:strVal val="visible"/>
                                      </p:to>
                                    </p:set>
                                    <p:anim calcmode="lin" valueType="num">
                                      <p:cBhvr additive="base">
                                        <p:cTn id="7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grpId="0" nodeType="clickEffect">
                                  <p:stCondLst>
                                    <p:cond delay="0"/>
                                  </p:stCondLst>
                                  <p:childTnLst>
                                    <p:set>
                                      <p:cBhvr>
                                        <p:cTn id="82" dur="1" fill="hold">
                                          <p:stCondLst>
                                            <p:cond delay="0"/>
                                          </p:stCondLst>
                                        </p:cTn>
                                        <p:tgtEl>
                                          <p:spTgt spid="14"/>
                                        </p:tgtEl>
                                        <p:attrNameLst>
                                          <p:attrName>style.visibility</p:attrName>
                                        </p:attrNameLst>
                                      </p:cBhvr>
                                      <p:to>
                                        <p:strVal val="visible"/>
                                      </p:to>
                                    </p:set>
                                    <p:animEffect transition="in" filter="wipe(down)">
                                      <p:cBhvr>
                                        <p:cTn id="83" dur="580">
                                          <p:stCondLst>
                                            <p:cond delay="0"/>
                                          </p:stCondLst>
                                        </p:cTn>
                                        <p:tgtEl>
                                          <p:spTgt spid="14"/>
                                        </p:tgtEl>
                                      </p:cBhvr>
                                    </p:animEffect>
                                    <p:anim calcmode="lin" valueType="num">
                                      <p:cBhvr>
                                        <p:cTn id="84"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89" dur="26">
                                          <p:stCondLst>
                                            <p:cond delay="650"/>
                                          </p:stCondLst>
                                        </p:cTn>
                                        <p:tgtEl>
                                          <p:spTgt spid="14"/>
                                        </p:tgtEl>
                                      </p:cBhvr>
                                      <p:to x="100000" y="60000"/>
                                    </p:animScale>
                                    <p:animScale>
                                      <p:cBhvr>
                                        <p:cTn id="90" dur="166" decel="50000">
                                          <p:stCondLst>
                                            <p:cond delay="676"/>
                                          </p:stCondLst>
                                        </p:cTn>
                                        <p:tgtEl>
                                          <p:spTgt spid="14"/>
                                        </p:tgtEl>
                                      </p:cBhvr>
                                      <p:to x="100000" y="100000"/>
                                    </p:animScale>
                                    <p:animScale>
                                      <p:cBhvr>
                                        <p:cTn id="91" dur="26">
                                          <p:stCondLst>
                                            <p:cond delay="1312"/>
                                          </p:stCondLst>
                                        </p:cTn>
                                        <p:tgtEl>
                                          <p:spTgt spid="14"/>
                                        </p:tgtEl>
                                      </p:cBhvr>
                                      <p:to x="100000" y="80000"/>
                                    </p:animScale>
                                    <p:animScale>
                                      <p:cBhvr>
                                        <p:cTn id="92" dur="166" decel="50000">
                                          <p:stCondLst>
                                            <p:cond delay="1338"/>
                                          </p:stCondLst>
                                        </p:cTn>
                                        <p:tgtEl>
                                          <p:spTgt spid="14"/>
                                        </p:tgtEl>
                                      </p:cBhvr>
                                      <p:to x="100000" y="100000"/>
                                    </p:animScale>
                                    <p:animScale>
                                      <p:cBhvr>
                                        <p:cTn id="93" dur="26">
                                          <p:stCondLst>
                                            <p:cond delay="1642"/>
                                          </p:stCondLst>
                                        </p:cTn>
                                        <p:tgtEl>
                                          <p:spTgt spid="14"/>
                                        </p:tgtEl>
                                      </p:cBhvr>
                                      <p:to x="100000" y="90000"/>
                                    </p:animScale>
                                    <p:animScale>
                                      <p:cBhvr>
                                        <p:cTn id="94" dur="166" decel="50000">
                                          <p:stCondLst>
                                            <p:cond delay="1668"/>
                                          </p:stCondLst>
                                        </p:cTn>
                                        <p:tgtEl>
                                          <p:spTgt spid="14"/>
                                        </p:tgtEl>
                                      </p:cBhvr>
                                      <p:to x="100000" y="100000"/>
                                    </p:animScale>
                                    <p:animScale>
                                      <p:cBhvr>
                                        <p:cTn id="95" dur="26">
                                          <p:stCondLst>
                                            <p:cond delay="1808"/>
                                          </p:stCondLst>
                                        </p:cTn>
                                        <p:tgtEl>
                                          <p:spTgt spid="14"/>
                                        </p:tgtEl>
                                      </p:cBhvr>
                                      <p:to x="100000" y="95000"/>
                                    </p:animScale>
                                    <p:animScale>
                                      <p:cBhvr>
                                        <p:cTn id="96" dur="166" decel="50000">
                                          <p:stCondLst>
                                            <p:cond delay="1834"/>
                                          </p:stCondLst>
                                        </p:cTn>
                                        <p:tgtEl>
                                          <p:spTgt spid="14"/>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2" presetClass="entr" presetSubtype="4" fill="hold" nodeType="clickEffect">
                                  <p:stCondLst>
                                    <p:cond delay="0"/>
                                  </p:stCondLst>
                                  <p:childTnLst>
                                    <p:set>
                                      <p:cBhvr>
                                        <p:cTn id="100" dur="1" fill="hold">
                                          <p:stCondLst>
                                            <p:cond delay="0"/>
                                          </p:stCondLst>
                                        </p:cTn>
                                        <p:tgtEl>
                                          <p:spTgt spid="16"/>
                                        </p:tgtEl>
                                        <p:attrNameLst>
                                          <p:attrName>style.visibility</p:attrName>
                                        </p:attrNameLst>
                                      </p:cBhvr>
                                      <p:to>
                                        <p:strVal val="visible"/>
                                      </p:to>
                                    </p:set>
                                    <p:anim calcmode="lin" valueType="num">
                                      <p:cBhvr additive="base">
                                        <p:cTn id="101" dur="500" fill="hold"/>
                                        <p:tgtEl>
                                          <p:spTgt spid="16"/>
                                        </p:tgtEl>
                                        <p:attrNameLst>
                                          <p:attrName>ppt_x</p:attrName>
                                        </p:attrNameLst>
                                      </p:cBhvr>
                                      <p:tavLst>
                                        <p:tav tm="0">
                                          <p:val>
                                            <p:strVal val="#ppt_x"/>
                                          </p:val>
                                        </p:tav>
                                        <p:tav tm="100000">
                                          <p:val>
                                            <p:strVal val="#ppt_x"/>
                                          </p:val>
                                        </p:tav>
                                      </p:tavLst>
                                    </p:anim>
                                    <p:anim calcmode="lin" valueType="num">
                                      <p:cBhvr additive="base">
                                        <p:cTn id="10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03" fill="hold">
                      <p:stCondLst>
                        <p:cond delay="indefinite"/>
                      </p:stCondLst>
                      <p:childTnLst>
                        <p:par>
                          <p:cTn id="104" fill="hold">
                            <p:stCondLst>
                              <p:cond delay="0"/>
                            </p:stCondLst>
                            <p:childTnLst>
                              <p:par>
                                <p:cTn id="105" presetID="2" presetClass="entr" presetSubtype="4" fill="hold" grpId="0" nodeType="clickEffect">
                                  <p:stCondLst>
                                    <p:cond delay="0"/>
                                  </p:stCondLst>
                                  <p:childTnLst>
                                    <p:set>
                                      <p:cBhvr>
                                        <p:cTn id="106" dur="1" fill="hold">
                                          <p:stCondLst>
                                            <p:cond delay="0"/>
                                          </p:stCondLst>
                                        </p:cTn>
                                        <p:tgtEl>
                                          <p:spTgt spid="17"/>
                                        </p:tgtEl>
                                        <p:attrNameLst>
                                          <p:attrName>style.visibility</p:attrName>
                                        </p:attrNameLst>
                                      </p:cBhvr>
                                      <p:to>
                                        <p:strVal val="visible"/>
                                      </p:to>
                                    </p:set>
                                    <p:anim calcmode="lin" valueType="num">
                                      <p:cBhvr additive="base">
                                        <p:cTn id="107" dur="500" fill="hold"/>
                                        <p:tgtEl>
                                          <p:spTgt spid="17"/>
                                        </p:tgtEl>
                                        <p:attrNameLst>
                                          <p:attrName>ppt_x</p:attrName>
                                        </p:attrNameLst>
                                      </p:cBhvr>
                                      <p:tavLst>
                                        <p:tav tm="0">
                                          <p:val>
                                            <p:strVal val="#ppt_x"/>
                                          </p:val>
                                        </p:tav>
                                        <p:tav tm="100000">
                                          <p:val>
                                            <p:strVal val="#ppt_x"/>
                                          </p:val>
                                        </p:tav>
                                      </p:tavLst>
                                    </p:anim>
                                    <p:anim calcmode="lin" valueType="num">
                                      <p:cBhvr additive="base">
                                        <p:cTn id="10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09" fill="hold">
                      <p:stCondLst>
                        <p:cond delay="indefinite"/>
                      </p:stCondLst>
                      <p:childTnLst>
                        <p:par>
                          <p:cTn id="110" fill="hold">
                            <p:stCondLst>
                              <p:cond delay="0"/>
                            </p:stCondLst>
                            <p:childTnLst>
                              <p:par>
                                <p:cTn id="111" presetID="26" presetClass="entr" presetSubtype="0" fill="hold" grpId="0" nodeType="clickEffect">
                                  <p:stCondLst>
                                    <p:cond delay="0"/>
                                  </p:stCondLst>
                                  <p:childTnLst>
                                    <p:set>
                                      <p:cBhvr>
                                        <p:cTn id="112" dur="1" fill="hold">
                                          <p:stCondLst>
                                            <p:cond delay="0"/>
                                          </p:stCondLst>
                                        </p:cTn>
                                        <p:tgtEl>
                                          <p:spTgt spid="18"/>
                                        </p:tgtEl>
                                        <p:attrNameLst>
                                          <p:attrName>style.visibility</p:attrName>
                                        </p:attrNameLst>
                                      </p:cBhvr>
                                      <p:to>
                                        <p:strVal val="visible"/>
                                      </p:to>
                                    </p:set>
                                    <p:animEffect transition="in" filter="wipe(down)">
                                      <p:cBhvr>
                                        <p:cTn id="113" dur="580">
                                          <p:stCondLst>
                                            <p:cond delay="0"/>
                                          </p:stCondLst>
                                        </p:cTn>
                                        <p:tgtEl>
                                          <p:spTgt spid="18"/>
                                        </p:tgtEl>
                                      </p:cBhvr>
                                    </p:animEffect>
                                    <p:anim calcmode="lin" valueType="num">
                                      <p:cBhvr>
                                        <p:cTn id="114"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115"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116"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117"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118"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119" dur="26">
                                          <p:stCondLst>
                                            <p:cond delay="650"/>
                                          </p:stCondLst>
                                        </p:cTn>
                                        <p:tgtEl>
                                          <p:spTgt spid="18"/>
                                        </p:tgtEl>
                                      </p:cBhvr>
                                      <p:to x="100000" y="60000"/>
                                    </p:animScale>
                                    <p:animScale>
                                      <p:cBhvr>
                                        <p:cTn id="120" dur="166" decel="50000">
                                          <p:stCondLst>
                                            <p:cond delay="676"/>
                                          </p:stCondLst>
                                        </p:cTn>
                                        <p:tgtEl>
                                          <p:spTgt spid="18"/>
                                        </p:tgtEl>
                                      </p:cBhvr>
                                      <p:to x="100000" y="100000"/>
                                    </p:animScale>
                                    <p:animScale>
                                      <p:cBhvr>
                                        <p:cTn id="121" dur="26">
                                          <p:stCondLst>
                                            <p:cond delay="1312"/>
                                          </p:stCondLst>
                                        </p:cTn>
                                        <p:tgtEl>
                                          <p:spTgt spid="18"/>
                                        </p:tgtEl>
                                      </p:cBhvr>
                                      <p:to x="100000" y="80000"/>
                                    </p:animScale>
                                    <p:animScale>
                                      <p:cBhvr>
                                        <p:cTn id="122" dur="166" decel="50000">
                                          <p:stCondLst>
                                            <p:cond delay="1338"/>
                                          </p:stCondLst>
                                        </p:cTn>
                                        <p:tgtEl>
                                          <p:spTgt spid="18"/>
                                        </p:tgtEl>
                                      </p:cBhvr>
                                      <p:to x="100000" y="100000"/>
                                    </p:animScale>
                                    <p:animScale>
                                      <p:cBhvr>
                                        <p:cTn id="123" dur="26">
                                          <p:stCondLst>
                                            <p:cond delay="1642"/>
                                          </p:stCondLst>
                                        </p:cTn>
                                        <p:tgtEl>
                                          <p:spTgt spid="18"/>
                                        </p:tgtEl>
                                      </p:cBhvr>
                                      <p:to x="100000" y="90000"/>
                                    </p:animScale>
                                    <p:animScale>
                                      <p:cBhvr>
                                        <p:cTn id="124" dur="166" decel="50000">
                                          <p:stCondLst>
                                            <p:cond delay="1668"/>
                                          </p:stCondLst>
                                        </p:cTn>
                                        <p:tgtEl>
                                          <p:spTgt spid="18"/>
                                        </p:tgtEl>
                                      </p:cBhvr>
                                      <p:to x="100000" y="100000"/>
                                    </p:animScale>
                                    <p:animScale>
                                      <p:cBhvr>
                                        <p:cTn id="125" dur="26">
                                          <p:stCondLst>
                                            <p:cond delay="1808"/>
                                          </p:stCondLst>
                                        </p:cTn>
                                        <p:tgtEl>
                                          <p:spTgt spid="18"/>
                                        </p:tgtEl>
                                      </p:cBhvr>
                                      <p:to x="100000" y="95000"/>
                                    </p:animScale>
                                    <p:animScale>
                                      <p:cBhvr>
                                        <p:cTn id="126" dur="166" decel="50000">
                                          <p:stCondLst>
                                            <p:cond delay="1834"/>
                                          </p:stCondLst>
                                        </p:cTn>
                                        <p:tgtEl>
                                          <p:spTgt spid="18"/>
                                        </p:tgtEl>
                                      </p:cBhvr>
                                      <p:to x="100000" y="100000"/>
                                    </p:animScale>
                                  </p:childTnLst>
                                </p:cTn>
                              </p:par>
                            </p:childTnLst>
                          </p:cTn>
                        </p:par>
                      </p:childTnLst>
                    </p:cTn>
                  </p:par>
                  <p:par>
                    <p:cTn id="127" fill="hold">
                      <p:stCondLst>
                        <p:cond delay="indefinite"/>
                      </p:stCondLst>
                      <p:childTnLst>
                        <p:par>
                          <p:cTn id="128" fill="hold">
                            <p:stCondLst>
                              <p:cond delay="0"/>
                            </p:stCondLst>
                            <p:childTnLst>
                              <p:par>
                                <p:cTn id="129" presetID="2" presetClass="entr" presetSubtype="4" fill="hold" nodeType="clickEffect">
                                  <p:stCondLst>
                                    <p:cond delay="0"/>
                                  </p:stCondLst>
                                  <p:childTnLst>
                                    <p:set>
                                      <p:cBhvr>
                                        <p:cTn id="130" dur="1" fill="hold">
                                          <p:stCondLst>
                                            <p:cond delay="0"/>
                                          </p:stCondLst>
                                        </p:cTn>
                                        <p:tgtEl>
                                          <p:spTgt spid="20"/>
                                        </p:tgtEl>
                                        <p:attrNameLst>
                                          <p:attrName>style.visibility</p:attrName>
                                        </p:attrNameLst>
                                      </p:cBhvr>
                                      <p:to>
                                        <p:strVal val="visible"/>
                                      </p:to>
                                    </p:set>
                                    <p:anim calcmode="lin" valueType="num">
                                      <p:cBhvr additive="base">
                                        <p:cTn id="131" dur="500" fill="hold"/>
                                        <p:tgtEl>
                                          <p:spTgt spid="20"/>
                                        </p:tgtEl>
                                        <p:attrNameLst>
                                          <p:attrName>ppt_x</p:attrName>
                                        </p:attrNameLst>
                                      </p:cBhvr>
                                      <p:tavLst>
                                        <p:tav tm="0">
                                          <p:val>
                                            <p:strVal val="#ppt_x"/>
                                          </p:val>
                                        </p:tav>
                                        <p:tav tm="100000">
                                          <p:val>
                                            <p:strVal val="#ppt_x"/>
                                          </p:val>
                                        </p:tav>
                                      </p:tavLst>
                                    </p:anim>
                                    <p:anim calcmode="lin" valueType="num">
                                      <p:cBhvr additive="base">
                                        <p:cTn id="13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133" fill="hold">
                      <p:stCondLst>
                        <p:cond delay="indefinite"/>
                      </p:stCondLst>
                      <p:childTnLst>
                        <p:par>
                          <p:cTn id="134" fill="hold">
                            <p:stCondLst>
                              <p:cond delay="0"/>
                            </p:stCondLst>
                            <p:childTnLst>
                              <p:par>
                                <p:cTn id="135" presetID="2" presetClass="entr" presetSubtype="4" fill="hold" nodeType="clickEffect">
                                  <p:stCondLst>
                                    <p:cond delay="0"/>
                                  </p:stCondLst>
                                  <p:childTnLst>
                                    <p:set>
                                      <p:cBhvr>
                                        <p:cTn id="136" dur="1" fill="hold">
                                          <p:stCondLst>
                                            <p:cond delay="0"/>
                                          </p:stCondLst>
                                        </p:cTn>
                                        <p:tgtEl>
                                          <p:spTgt spid="21">
                                            <p:txEl>
                                              <p:pRg st="0" end="0"/>
                                            </p:txEl>
                                          </p:spTgt>
                                        </p:tgtEl>
                                        <p:attrNameLst>
                                          <p:attrName>style.visibility</p:attrName>
                                        </p:attrNameLst>
                                      </p:cBhvr>
                                      <p:to>
                                        <p:strVal val="visible"/>
                                      </p:to>
                                    </p:set>
                                    <p:anim calcmode="lin" valueType="num">
                                      <p:cBhvr additive="base">
                                        <p:cTn id="137"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138" dur="500" fill="hold"/>
                                        <p:tgtEl>
                                          <p:spTgt spid="2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9" fill="hold">
                      <p:stCondLst>
                        <p:cond delay="indefinite"/>
                      </p:stCondLst>
                      <p:childTnLst>
                        <p:par>
                          <p:cTn id="140" fill="hold">
                            <p:stCondLst>
                              <p:cond delay="0"/>
                            </p:stCondLst>
                            <p:childTnLst>
                              <p:par>
                                <p:cTn id="141" presetID="26" presetClass="entr" presetSubtype="0" fill="hold" grpId="0" nodeType="clickEffect">
                                  <p:stCondLst>
                                    <p:cond delay="0"/>
                                  </p:stCondLst>
                                  <p:childTnLst>
                                    <p:set>
                                      <p:cBhvr>
                                        <p:cTn id="142" dur="1" fill="hold">
                                          <p:stCondLst>
                                            <p:cond delay="0"/>
                                          </p:stCondLst>
                                        </p:cTn>
                                        <p:tgtEl>
                                          <p:spTgt spid="22"/>
                                        </p:tgtEl>
                                        <p:attrNameLst>
                                          <p:attrName>style.visibility</p:attrName>
                                        </p:attrNameLst>
                                      </p:cBhvr>
                                      <p:to>
                                        <p:strVal val="visible"/>
                                      </p:to>
                                    </p:set>
                                    <p:animEffect transition="in" filter="wipe(down)">
                                      <p:cBhvr>
                                        <p:cTn id="143" dur="580">
                                          <p:stCondLst>
                                            <p:cond delay="0"/>
                                          </p:stCondLst>
                                        </p:cTn>
                                        <p:tgtEl>
                                          <p:spTgt spid="22"/>
                                        </p:tgtEl>
                                      </p:cBhvr>
                                    </p:animEffect>
                                    <p:anim calcmode="lin" valueType="num">
                                      <p:cBhvr>
                                        <p:cTn id="144" dur="1822" tmFilter="0,0; 0.14,0.36; 0.43,0.73; 0.71,0.91; 1.0,1.0">
                                          <p:stCondLst>
                                            <p:cond delay="0"/>
                                          </p:stCondLst>
                                        </p:cTn>
                                        <p:tgtEl>
                                          <p:spTgt spid="22"/>
                                        </p:tgtEl>
                                        <p:attrNameLst>
                                          <p:attrName>ppt_x</p:attrName>
                                        </p:attrNameLst>
                                      </p:cBhvr>
                                      <p:tavLst>
                                        <p:tav tm="0">
                                          <p:val>
                                            <p:strVal val="#ppt_x-0.25"/>
                                          </p:val>
                                        </p:tav>
                                        <p:tav tm="100000">
                                          <p:val>
                                            <p:strVal val="#ppt_x"/>
                                          </p:val>
                                        </p:tav>
                                      </p:tavLst>
                                    </p:anim>
                                    <p:anim calcmode="lin" valueType="num">
                                      <p:cBhvr>
                                        <p:cTn id="145" dur="664" tmFilter="0.0,0.0; 0.25,0.07; 0.50,0.2; 0.75,0.467; 1.0,1.0">
                                          <p:stCondLst>
                                            <p:cond delay="0"/>
                                          </p:stCondLst>
                                        </p:cTn>
                                        <p:tgtEl>
                                          <p:spTgt spid="22"/>
                                        </p:tgtEl>
                                        <p:attrNameLst>
                                          <p:attrName>ppt_y</p:attrName>
                                        </p:attrNameLst>
                                      </p:cBhvr>
                                      <p:tavLst>
                                        <p:tav tm="0" fmla="#ppt_y-sin(pi*$)/3">
                                          <p:val>
                                            <p:fltVal val="0.5"/>
                                          </p:val>
                                        </p:tav>
                                        <p:tav tm="100000">
                                          <p:val>
                                            <p:fltVal val="1"/>
                                          </p:val>
                                        </p:tav>
                                      </p:tavLst>
                                    </p:anim>
                                    <p:anim calcmode="lin" valueType="num">
                                      <p:cBhvr>
                                        <p:cTn id="146" dur="664" tmFilter="0, 0; 0.125,0.2665; 0.25,0.4; 0.375,0.465; 0.5,0.5;  0.625,0.535; 0.75,0.6; 0.875,0.7335; 1,1">
                                          <p:stCondLst>
                                            <p:cond delay="664"/>
                                          </p:stCondLst>
                                        </p:cTn>
                                        <p:tgtEl>
                                          <p:spTgt spid="22"/>
                                        </p:tgtEl>
                                        <p:attrNameLst>
                                          <p:attrName>ppt_y</p:attrName>
                                        </p:attrNameLst>
                                      </p:cBhvr>
                                      <p:tavLst>
                                        <p:tav tm="0" fmla="#ppt_y-sin(pi*$)/9">
                                          <p:val>
                                            <p:fltVal val="0"/>
                                          </p:val>
                                        </p:tav>
                                        <p:tav tm="100000">
                                          <p:val>
                                            <p:fltVal val="1"/>
                                          </p:val>
                                        </p:tav>
                                      </p:tavLst>
                                    </p:anim>
                                    <p:anim calcmode="lin" valueType="num">
                                      <p:cBhvr>
                                        <p:cTn id="147" dur="332" tmFilter="0, 0; 0.125,0.2665; 0.25,0.4; 0.375,0.465; 0.5,0.5;  0.625,0.535; 0.75,0.6; 0.875,0.7335; 1,1">
                                          <p:stCondLst>
                                            <p:cond delay="1324"/>
                                          </p:stCondLst>
                                        </p:cTn>
                                        <p:tgtEl>
                                          <p:spTgt spid="22"/>
                                        </p:tgtEl>
                                        <p:attrNameLst>
                                          <p:attrName>ppt_y</p:attrName>
                                        </p:attrNameLst>
                                      </p:cBhvr>
                                      <p:tavLst>
                                        <p:tav tm="0" fmla="#ppt_y-sin(pi*$)/27">
                                          <p:val>
                                            <p:fltVal val="0"/>
                                          </p:val>
                                        </p:tav>
                                        <p:tav tm="100000">
                                          <p:val>
                                            <p:fltVal val="1"/>
                                          </p:val>
                                        </p:tav>
                                      </p:tavLst>
                                    </p:anim>
                                    <p:anim calcmode="lin" valueType="num">
                                      <p:cBhvr>
                                        <p:cTn id="148" dur="164" tmFilter="0, 0; 0.125,0.2665; 0.25,0.4; 0.375,0.465; 0.5,0.5;  0.625,0.535; 0.75,0.6; 0.875,0.7335; 1,1">
                                          <p:stCondLst>
                                            <p:cond delay="1656"/>
                                          </p:stCondLst>
                                        </p:cTn>
                                        <p:tgtEl>
                                          <p:spTgt spid="22"/>
                                        </p:tgtEl>
                                        <p:attrNameLst>
                                          <p:attrName>ppt_y</p:attrName>
                                        </p:attrNameLst>
                                      </p:cBhvr>
                                      <p:tavLst>
                                        <p:tav tm="0" fmla="#ppt_y-sin(pi*$)/81">
                                          <p:val>
                                            <p:fltVal val="0"/>
                                          </p:val>
                                        </p:tav>
                                        <p:tav tm="100000">
                                          <p:val>
                                            <p:fltVal val="1"/>
                                          </p:val>
                                        </p:tav>
                                      </p:tavLst>
                                    </p:anim>
                                    <p:animScale>
                                      <p:cBhvr>
                                        <p:cTn id="149" dur="26">
                                          <p:stCondLst>
                                            <p:cond delay="650"/>
                                          </p:stCondLst>
                                        </p:cTn>
                                        <p:tgtEl>
                                          <p:spTgt spid="22"/>
                                        </p:tgtEl>
                                      </p:cBhvr>
                                      <p:to x="100000" y="60000"/>
                                    </p:animScale>
                                    <p:animScale>
                                      <p:cBhvr>
                                        <p:cTn id="150" dur="166" decel="50000">
                                          <p:stCondLst>
                                            <p:cond delay="676"/>
                                          </p:stCondLst>
                                        </p:cTn>
                                        <p:tgtEl>
                                          <p:spTgt spid="22"/>
                                        </p:tgtEl>
                                      </p:cBhvr>
                                      <p:to x="100000" y="100000"/>
                                    </p:animScale>
                                    <p:animScale>
                                      <p:cBhvr>
                                        <p:cTn id="151" dur="26">
                                          <p:stCondLst>
                                            <p:cond delay="1312"/>
                                          </p:stCondLst>
                                        </p:cTn>
                                        <p:tgtEl>
                                          <p:spTgt spid="22"/>
                                        </p:tgtEl>
                                      </p:cBhvr>
                                      <p:to x="100000" y="80000"/>
                                    </p:animScale>
                                    <p:animScale>
                                      <p:cBhvr>
                                        <p:cTn id="152" dur="166" decel="50000">
                                          <p:stCondLst>
                                            <p:cond delay="1338"/>
                                          </p:stCondLst>
                                        </p:cTn>
                                        <p:tgtEl>
                                          <p:spTgt spid="22"/>
                                        </p:tgtEl>
                                      </p:cBhvr>
                                      <p:to x="100000" y="100000"/>
                                    </p:animScale>
                                    <p:animScale>
                                      <p:cBhvr>
                                        <p:cTn id="153" dur="26">
                                          <p:stCondLst>
                                            <p:cond delay="1642"/>
                                          </p:stCondLst>
                                        </p:cTn>
                                        <p:tgtEl>
                                          <p:spTgt spid="22"/>
                                        </p:tgtEl>
                                      </p:cBhvr>
                                      <p:to x="100000" y="90000"/>
                                    </p:animScale>
                                    <p:animScale>
                                      <p:cBhvr>
                                        <p:cTn id="154" dur="166" decel="50000">
                                          <p:stCondLst>
                                            <p:cond delay="1668"/>
                                          </p:stCondLst>
                                        </p:cTn>
                                        <p:tgtEl>
                                          <p:spTgt spid="22"/>
                                        </p:tgtEl>
                                      </p:cBhvr>
                                      <p:to x="100000" y="100000"/>
                                    </p:animScale>
                                    <p:animScale>
                                      <p:cBhvr>
                                        <p:cTn id="155" dur="26">
                                          <p:stCondLst>
                                            <p:cond delay="1808"/>
                                          </p:stCondLst>
                                        </p:cTn>
                                        <p:tgtEl>
                                          <p:spTgt spid="22"/>
                                        </p:tgtEl>
                                      </p:cBhvr>
                                      <p:to x="100000" y="95000"/>
                                    </p:animScale>
                                    <p:animScale>
                                      <p:cBhvr>
                                        <p:cTn id="156" dur="166" decel="50000">
                                          <p:stCondLst>
                                            <p:cond delay="1834"/>
                                          </p:stCondLst>
                                        </p:cTn>
                                        <p:tgtEl>
                                          <p:spTgt spid="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157" repeatCount="indefinite" fill="hold" display="0">
                  <p:stCondLst>
                    <p:cond delay="indefinite"/>
                  </p:stCondLst>
                  <p:endCondLst>
                    <p:cond evt="onStopAudio" delay="0">
                      <p:tgtEl>
                        <p:sldTgt/>
                      </p:tgtEl>
                    </p:cond>
                  </p:endCondLst>
                </p:cTn>
                <p:tgtEl>
                  <p:spTgt spid="2"/>
                </p:tgtEl>
              </p:cMediaNode>
            </p:audio>
          </p:childTnLst>
        </p:cTn>
      </p:par>
    </p:tnLst>
    <p:bldLst>
      <p:bldP spid="5" grpId="0"/>
      <p:bldP spid="6" grpId="0" animBg="1"/>
      <p:bldP spid="9" grpId="0"/>
      <p:bldP spid="10" grpId="0" animBg="1"/>
      <p:bldP spid="14" grpId="0" animBg="1"/>
      <p:bldP spid="17" grpId="0"/>
      <p:bldP spid="18" grpId="0" animBg="1"/>
      <p:bldP spid="2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58DF-AFB7-4A20-B02F-77960B9A76A5}"/>
              </a:ext>
            </a:extLst>
          </p:cNvPr>
          <p:cNvSpPr>
            <a:spLocks noGrp="1"/>
          </p:cNvSpPr>
          <p:nvPr>
            <p:ph type="title"/>
          </p:nvPr>
        </p:nvSpPr>
        <p:spPr>
          <a:xfrm>
            <a:off x="751215" y="416560"/>
            <a:ext cx="10364451" cy="995494"/>
          </a:xfrm>
        </p:spPr>
        <p:txBody>
          <a:bodyPr/>
          <a:lstStyle/>
          <a:p>
            <a:r>
              <a:rPr lang="en-GB" dirty="0"/>
              <a:t>Assess ability </a:t>
            </a:r>
          </a:p>
        </p:txBody>
      </p:sp>
      <p:sp>
        <p:nvSpPr>
          <p:cNvPr id="3" name="Content Placeholder 2">
            <a:extLst>
              <a:ext uri="{FF2B5EF4-FFF2-40B4-BE49-F238E27FC236}">
                <a16:creationId xmlns:a16="http://schemas.microsoft.com/office/drawing/2014/main" id="{EFBB26FC-8D87-4BC9-BB50-FBB53107252C}"/>
              </a:ext>
            </a:extLst>
          </p:cNvPr>
          <p:cNvSpPr>
            <a:spLocks noGrp="1"/>
          </p:cNvSpPr>
          <p:nvPr>
            <p:ph sz="quarter" idx="13"/>
          </p:nvPr>
        </p:nvSpPr>
        <p:spPr>
          <a:xfrm>
            <a:off x="233680" y="1209040"/>
            <a:ext cx="11612880" cy="5374640"/>
          </a:xfrm>
        </p:spPr>
        <p:txBody>
          <a:bodyPr/>
          <a:lstStyle/>
          <a:p>
            <a:r>
              <a:rPr lang="en-GB" dirty="0"/>
              <a:t>The amount of take away apps that are eat to download</a:t>
            </a:r>
          </a:p>
          <a:p>
            <a:r>
              <a:rPr lang="en-GB" dirty="0"/>
              <a:t>Just eat have 13 million people regularly online who order a takeaway twice a month</a:t>
            </a:r>
          </a:p>
          <a:p>
            <a:r>
              <a:rPr lang="en-GB" dirty="0"/>
              <a:t>Mc Donald's open for 24 hours a day </a:t>
            </a:r>
          </a:p>
          <a:p>
            <a:r>
              <a:rPr lang="en-GB" dirty="0"/>
              <a:t>Take away restaurants in every town </a:t>
            </a:r>
          </a:p>
          <a:p>
            <a:r>
              <a:rPr lang="en-GB" dirty="0"/>
              <a:t>Local businesses constantly posting menus through your letter box </a:t>
            </a:r>
          </a:p>
          <a:p>
            <a:r>
              <a:rPr lang="en-GB" dirty="0"/>
              <a:t>Food can be delivered to your house </a:t>
            </a:r>
          </a:p>
        </p:txBody>
      </p:sp>
    </p:spTree>
    <p:extLst>
      <p:ext uri="{BB962C8B-B14F-4D97-AF65-F5344CB8AC3E}">
        <p14:creationId xmlns:p14="http://schemas.microsoft.com/office/powerpoint/2010/main" val="1080515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85826-596C-4B4C-B01C-AAA894978DB3}"/>
              </a:ext>
            </a:extLst>
          </p:cNvPr>
          <p:cNvSpPr>
            <a:spLocks noGrp="1"/>
          </p:cNvSpPr>
          <p:nvPr>
            <p:ph type="title"/>
          </p:nvPr>
        </p:nvSpPr>
        <p:spPr>
          <a:xfrm>
            <a:off x="913774" y="254000"/>
            <a:ext cx="10364451" cy="1036134"/>
          </a:xfrm>
        </p:spPr>
        <p:txBody>
          <a:bodyPr/>
          <a:lstStyle/>
          <a:p>
            <a:r>
              <a:rPr lang="en-GB" dirty="0"/>
              <a:t>Sponsorship</a:t>
            </a:r>
          </a:p>
        </p:txBody>
      </p:sp>
      <p:sp>
        <p:nvSpPr>
          <p:cNvPr id="3" name="Content Placeholder 2">
            <a:extLst>
              <a:ext uri="{FF2B5EF4-FFF2-40B4-BE49-F238E27FC236}">
                <a16:creationId xmlns:a16="http://schemas.microsoft.com/office/drawing/2014/main" id="{97C55973-B349-469D-8C84-FD1F3077207A}"/>
              </a:ext>
            </a:extLst>
          </p:cNvPr>
          <p:cNvSpPr>
            <a:spLocks noGrp="1"/>
          </p:cNvSpPr>
          <p:nvPr>
            <p:ph sz="quarter" idx="13"/>
          </p:nvPr>
        </p:nvSpPr>
        <p:spPr>
          <a:xfrm>
            <a:off x="375920" y="1076960"/>
            <a:ext cx="11389360" cy="5344160"/>
          </a:xfrm>
        </p:spPr>
        <p:txBody>
          <a:bodyPr/>
          <a:lstStyle/>
          <a:p>
            <a:r>
              <a:rPr lang="en-GB" dirty="0">
                <a:effectLst/>
                <a:latin typeface="Times New Roman" panose="02020603050405020304" pitchFamily="18" charset="0"/>
                <a:cs typeface="Times New Roman" panose="02020603050405020304" pitchFamily="18" charset="0"/>
              </a:rPr>
              <a:t>Should big fast FOOD COMPANIES BE ALLOWED TO SPONSOR SPORTING EVENTS SUCH AS THE OLYMPICS? </a:t>
            </a:r>
          </a:p>
          <a:p>
            <a:r>
              <a:rPr lang="en-GB" dirty="0">
                <a:effectLst/>
                <a:latin typeface="Times New Roman" panose="02020603050405020304" pitchFamily="18" charset="0"/>
                <a:cs typeface="Times New Roman" panose="02020603050405020304" pitchFamily="18" charset="0"/>
              </a:rPr>
              <a:t>WHAT IMAGE DOES THAT DELIVER TO THE PEOPLE THERE OR WATCHING THE EVENTS? </a:t>
            </a:r>
          </a:p>
          <a:p>
            <a:r>
              <a:rPr lang="en-GB" dirty="0">
                <a:effectLst/>
                <a:latin typeface="Times New Roman" panose="02020603050405020304" pitchFamily="18" charset="0"/>
                <a:cs typeface="Times New Roman" panose="02020603050405020304" pitchFamily="18" charset="0"/>
              </a:rPr>
              <a:t>SPORT IS a way to inspire people to become physically active while allowing people to become healthier. so benefits do having huge fast food companies show for sport? </a:t>
            </a:r>
          </a:p>
          <a:p>
            <a:endParaRPr lang="en-GB" dirty="0">
              <a:effectLst/>
              <a:latin typeface="Times New Roman" panose="02020603050405020304" pitchFamily="18" charset="0"/>
              <a:cs typeface="Times New Roman" panose="02020603050405020304" pitchFamily="18" charset="0"/>
            </a:endParaRPr>
          </a:p>
          <a:p>
            <a:r>
              <a:rPr lang="en-GB" dirty="0">
                <a:effectLst/>
                <a:latin typeface="Times New Roman" panose="02020603050405020304" pitchFamily="18" charset="0"/>
                <a:cs typeface="Times New Roman" panose="02020603050405020304" pitchFamily="18" charset="0"/>
              </a:rPr>
              <a:t>YouTube (2012) </a:t>
            </a:r>
            <a:r>
              <a:rPr lang="en-GB" i="1" dirty="0">
                <a:effectLst/>
                <a:latin typeface="Times New Roman" panose="02020603050405020304" pitchFamily="18" charset="0"/>
                <a:cs typeface="Times New Roman" panose="02020603050405020304" pitchFamily="18" charset="0"/>
              </a:rPr>
              <a:t>Critics: Mc Donald's unfit for the Olympics.</a:t>
            </a:r>
            <a:r>
              <a:rPr lang="en-GB" dirty="0">
                <a:effectLst/>
                <a:latin typeface="Times New Roman" panose="02020603050405020304" pitchFamily="18" charset="0"/>
                <a:cs typeface="Times New Roman" panose="02020603050405020304" pitchFamily="18" charset="0"/>
              </a:rPr>
              <a:t> Available at: </a:t>
            </a:r>
            <a:r>
              <a:rPr lang="en-GB" dirty="0">
                <a:effectLst/>
                <a:latin typeface="Times New Roman" panose="02020603050405020304" pitchFamily="18" charset="0"/>
                <a:cs typeface="Times New Roman" panose="02020603050405020304" pitchFamily="18" charset="0"/>
                <a:hlinkClick r:id="rId2"/>
              </a:rPr>
              <a:t>https://www.bing.com/videos/search?q=mcdonald%27s+sponsoring+the+olympics&amp;&amp;view=detail&amp;mid=C5DFF41CD71EAB621922C5DFF41CD71EAB621922&amp;FORM=VRDGAR</a:t>
            </a:r>
            <a:endParaRPr lang="en-GB" dirty="0">
              <a:effectLst/>
              <a:latin typeface="Times New Roman" panose="02020603050405020304" pitchFamily="18" charset="0"/>
              <a:cs typeface="Times New Roman" panose="02020603050405020304" pitchFamily="18" charset="0"/>
            </a:endParaRPr>
          </a:p>
          <a:p>
            <a:endParaRPr lang="en-GB"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616225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71AFA-5A54-4869-9DFA-8AC8AC6A9601}"/>
              </a:ext>
            </a:extLst>
          </p:cNvPr>
          <p:cNvSpPr>
            <a:spLocks noGrp="1"/>
          </p:cNvSpPr>
          <p:nvPr>
            <p:ph type="title"/>
          </p:nvPr>
        </p:nvSpPr>
        <p:spPr/>
        <p:txBody>
          <a:bodyPr/>
          <a:lstStyle/>
          <a:p>
            <a:r>
              <a:rPr lang="en-GB" dirty="0">
                <a:effectLst/>
              </a:rPr>
              <a:t>Cause of lack of physical activities </a:t>
            </a:r>
            <a:br>
              <a:rPr lang="en-GB" dirty="0">
                <a:effectLst/>
              </a:rPr>
            </a:br>
            <a:endParaRPr lang="en-GB" dirty="0"/>
          </a:p>
        </p:txBody>
      </p:sp>
      <p:sp>
        <p:nvSpPr>
          <p:cNvPr id="3" name="Content Placeholder 2">
            <a:extLst>
              <a:ext uri="{FF2B5EF4-FFF2-40B4-BE49-F238E27FC236}">
                <a16:creationId xmlns:a16="http://schemas.microsoft.com/office/drawing/2014/main" id="{1BD85476-7063-44E8-9891-F90560B8871E}"/>
              </a:ext>
            </a:extLst>
          </p:cNvPr>
          <p:cNvSpPr>
            <a:spLocks noGrp="1"/>
          </p:cNvSpPr>
          <p:nvPr>
            <p:ph sz="quarter" idx="13"/>
          </p:nvPr>
        </p:nvSpPr>
        <p:spPr/>
        <p:txBody>
          <a:bodyPr/>
          <a:lstStyle/>
          <a:p>
            <a:r>
              <a:rPr lang="en-GB" dirty="0">
                <a:effectLst/>
              </a:rPr>
              <a:t>Outdoor activities prices  </a:t>
            </a:r>
          </a:p>
          <a:p>
            <a:r>
              <a:rPr lang="en-GB" dirty="0"/>
              <a:t>Health and safety </a:t>
            </a:r>
          </a:p>
        </p:txBody>
      </p:sp>
    </p:spTree>
    <p:extLst>
      <p:ext uri="{BB962C8B-B14F-4D97-AF65-F5344CB8AC3E}">
        <p14:creationId xmlns:p14="http://schemas.microsoft.com/office/powerpoint/2010/main" val="2855354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FE31E-F986-4CE5-8249-684FD208DCCF}"/>
              </a:ext>
            </a:extLst>
          </p:cNvPr>
          <p:cNvSpPr>
            <a:spLocks noGrp="1"/>
          </p:cNvSpPr>
          <p:nvPr>
            <p:ph type="title"/>
          </p:nvPr>
        </p:nvSpPr>
        <p:spPr>
          <a:xfrm>
            <a:off x="913774" y="352425"/>
            <a:ext cx="10364451" cy="1024069"/>
          </a:xfrm>
        </p:spPr>
        <p:txBody>
          <a:bodyPr/>
          <a:lstStyle/>
          <a:p>
            <a:r>
              <a:rPr lang="en-GB" dirty="0">
                <a:effectLst/>
                <a:latin typeface="Times New Roman" panose="02020603050405020304" pitchFamily="18" charset="0"/>
                <a:cs typeface="Times New Roman" panose="02020603050405020304" pitchFamily="18" charset="0"/>
              </a:rPr>
              <a:t>Outdoor activity prices </a:t>
            </a:r>
          </a:p>
        </p:txBody>
      </p:sp>
      <p:sp>
        <p:nvSpPr>
          <p:cNvPr id="3" name="Content Placeholder 2">
            <a:extLst>
              <a:ext uri="{FF2B5EF4-FFF2-40B4-BE49-F238E27FC236}">
                <a16:creationId xmlns:a16="http://schemas.microsoft.com/office/drawing/2014/main" id="{BEC42DBB-A3DE-40A4-96D0-659027BC046F}"/>
              </a:ext>
            </a:extLst>
          </p:cNvPr>
          <p:cNvSpPr>
            <a:spLocks noGrp="1"/>
          </p:cNvSpPr>
          <p:nvPr>
            <p:ph sz="quarter" idx="13"/>
          </p:nvPr>
        </p:nvSpPr>
        <p:spPr>
          <a:xfrm>
            <a:off x="243840" y="1270000"/>
            <a:ext cx="11521440" cy="5215255"/>
          </a:xfrm>
        </p:spPr>
        <p:txBody>
          <a:bodyPr/>
          <a:lstStyle/>
          <a:p>
            <a:r>
              <a:rPr lang="en-GB" dirty="0"/>
              <a:t>Are the costs of outdoor adventure activities too high?</a:t>
            </a:r>
          </a:p>
          <a:p>
            <a:endParaRPr lang="en-GB" dirty="0"/>
          </a:p>
        </p:txBody>
      </p:sp>
      <p:pic>
        <p:nvPicPr>
          <p:cNvPr id="4" name="Picture 3">
            <a:extLst>
              <a:ext uri="{FF2B5EF4-FFF2-40B4-BE49-F238E27FC236}">
                <a16:creationId xmlns:a16="http://schemas.microsoft.com/office/drawing/2014/main" id="{D4F691DA-28FB-478B-B646-105E0D4C6AE6}"/>
              </a:ext>
            </a:extLst>
          </p:cNvPr>
          <p:cNvPicPr>
            <a:picLocks noChangeAspect="1"/>
          </p:cNvPicPr>
          <p:nvPr/>
        </p:nvPicPr>
        <p:blipFill rotWithShape="1">
          <a:blip r:embed="rId2"/>
          <a:srcRect l="1340" t="29841" r="34643" b="12063"/>
          <a:stretch/>
        </p:blipFill>
        <p:spPr>
          <a:xfrm>
            <a:off x="163287" y="1796142"/>
            <a:ext cx="5236028" cy="3984172"/>
          </a:xfrm>
          <a:prstGeom prst="rect">
            <a:avLst/>
          </a:prstGeom>
        </p:spPr>
      </p:pic>
      <p:pic>
        <p:nvPicPr>
          <p:cNvPr id="5" name="Picture 4">
            <a:extLst>
              <a:ext uri="{FF2B5EF4-FFF2-40B4-BE49-F238E27FC236}">
                <a16:creationId xmlns:a16="http://schemas.microsoft.com/office/drawing/2014/main" id="{3814B817-1792-493A-B9B6-DD10593DCE42}"/>
              </a:ext>
            </a:extLst>
          </p:cNvPr>
          <p:cNvPicPr>
            <a:picLocks noChangeAspect="1"/>
          </p:cNvPicPr>
          <p:nvPr/>
        </p:nvPicPr>
        <p:blipFill rotWithShape="1">
          <a:blip r:embed="rId3"/>
          <a:srcRect l="1999" t="31394" r="38305" b="7619"/>
          <a:stretch/>
        </p:blipFill>
        <p:spPr>
          <a:xfrm>
            <a:off x="5683074" y="1839685"/>
            <a:ext cx="6162759" cy="3897086"/>
          </a:xfrm>
          <a:prstGeom prst="rect">
            <a:avLst/>
          </a:prstGeom>
        </p:spPr>
      </p:pic>
      <p:sp>
        <p:nvSpPr>
          <p:cNvPr id="6" name="TextBox 5">
            <a:extLst>
              <a:ext uri="{FF2B5EF4-FFF2-40B4-BE49-F238E27FC236}">
                <a16:creationId xmlns:a16="http://schemas.microsoft.com/office/drawing/2014/main" id="{A0794EDF-8ACF-4E39-B899-F11E70C5D890}"/>
              </a:ext>
            </a:extLst>
          </p:cNvPr>
          <p:cNvSpPr txBox="1"/>
          <p:nvPr/>
        </p:nvSpPr>
        <p:spPr>
          <a:xfrm>
            <a:off x="1321525" y="5948118"/>
            <a:ext cx="5525589" cy="523220"/>
          </a:xfrm>
          <a:prstGeom prst="rect">
            <a:avLst/>
          </a:prstGeom>
          <a:noFill/>
        </p:spPr>
        <p:txBody>
          <a:bodyPr wrap="square" rtlCol="0">
            <a:spAutoFit/>
          </a:bodyPr>
          <a:lstStyle/>
          <a:p>
            <a:r>
              <a:rPr lang="en-GB" sz="2800" dirty="0"/>
              <a:t>Latest Heatherton prices </a:t>
            </a:r>
          </a:p>
        </p:txBody>
      </p:sp>
    </p:spTree>
    <p:extLst>
      <p:ext uri="{BB962C8B-B14F-4D97-AF65-F5344CB8AC3E}">
        <p14:creationId xmlns:p14="http://schemas.microsoft.com/office/powerpoint/2010/main" val="3875921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548AE9-C657-4676-85BE-F2CE92D80F5C}"/>
              </a:ext>
            </a:extLst>
          </p:cNvPr>
          <p:cNvSpPr>
            <a:spLocks noGrp="1"/>
          </p:cNvSpPr>
          <p:nvPr>
            <p:ph sz="quarter" idx="13"/>
          </p:nvPr>
        </p:nvSpPr>
        <p:spPr>
          <a:xfrm>
            <a:off x="326571" y="228600"/>
            <a:ext cx="11527971" cy="6411686"/>
          </a:xfrm>
        </p:spPr>
        <p:txBody>
          <a:bodyPr/>
          <a:lstStyle/>
          <a:p>
            <a:r>
              <a:rPr lang="en-GB" dirty="0">
                <a:effectLst/>
              </a:rPr>
              <a:t>Going to sporting clubs in your local village still costs a fair bit of money as you will need to pay for equipment, insurance and also to be a member of the team. This does not include the amount of travel involved to go to each game. </a:t>
            </a:r>
          </a:p>
          <a:p>
            <a:endParaRPr lang="en-GB" dirty="0">
              <a:effectLst/>
            </a:endParaRPr>
          </a:p>
          <a:p>
            <a:r>
              <a:rPr lang="en-GB" dirty="0">
                <a:effectLst/>
              </a:rPr>
              <a:t>Society has this opinion that going out and being adventurous requires taking their family to the outdoor places just to complete an activity. However you can still go out and be adventurous for free. Examples of these are:</a:t>
            </a:r>
          </a:p>
          <a:p>
            <a:endParaRPr lang="en-GB" dirty="0">
              <a:effectLst/>
            </a:endParaRPr>
          </a:p>
          <a:p>
            <a:r>
              <a:rPr lang="en-GB" dirty="0">
                <a:effectLst/>
              </a:rPr>
              <a:t>Walking the dog, going for a walk or  run, having a kick about with a football, playing games and just being outdoors. These are things that are free and will help improve the health of yourself and others. </a:t>
            </a:r>
          </a:p>
        </p:txBody>
      </p:sp>
    </p:spTree>
    <p:extLst>
      <p:ext uri="{BB962C8B-B14F-4D97-AF65-F5344CB8AC3E}">
        <p14:creationId xmlns:p14="http://schemas.microsoft.com/office/powerpoint/2010/main" val="2339375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7621D-6A56-43AA-8F7B-C31E4313509F}"/>
              </a:ext>
            </a:extLst>
          </p:cNvPr>
          <p:cNvSpPr>
            <a:spLocks noGrp="1"/>
          </p:cNvSpPr>
          <p:nvPr>
            <p:ph type="title"/>
          </p:nvPr>
        </p:nvSpPr>
        <p:spPr>
          <a:xfrm>
            <a:off x="913774" y="654779"/>
            <a:ext cx="10364451" cy="824044"/>
          </a:xfrm>
        </p:spPr>
        <p:txBody>
          <a:bodyPr/>
          <a:lstStyle/>
          <a:p>
            <a:r>
              <a:rPr lang="en-GB" dirty="0">
                <a:effectLst/>
                <a:latin typeface="Times New Roman" panose="02020603050405020304" pitchFamily="18" charset="0"/>
                <a:cs typeface="Times New Roman" panose="02020603050405020304" pitchFamily="18" charset="0"/>
              </a:rPr>
              <a:t>Health and safety </a:t>
            </a:r>
          </a:p>
        </p:txBody>
      </p:sp>
      <p:sp>
        <p:nvSpPr>
          <p:cNvPr id="3" name="Content Placeholder 2">
            <a:extLst>
              <a:ext uri="{FF2B5EF4-FFF2-40B4-BE49-F238E27FC236}">
                <a16:creationId xmlns:a16="http://schemas.microsoft.com/office/drawing/2014/main" id="{34CB8A48-C1E7-4996-85B6-47F4110A0ADF}"/>
              </a:ext>
            </a:extLst>
          </p:cNvPr>
          <p:cNvSpPr>
            <a:spLocks noGrp="1"/>
          </p:cNvSpPr>
          <p:nvPr>
            <p:ph sz="quarter" idx="13"/>
          </p:nvPr>
        </p:nvSpPr>
        <p:spPr>
          <a:xfrm>
            <a:off x="913774" y="1552576"/>
            <a:ext cx="10363826" cy="4238624"/>
          </a:xfrm>
        </p:spPr>
        <p:txBody>
          <a:bodyPr>
            <a:normAutofit lnSpcReduction="10000"/>
          </a:bodyPr>
          <a:lstStyle/>
          <a:p>
            <a:r>
              <a:rPr lang="en-GB" b="1" dirty="0"/>
              <a:t>Health and safety rules take the adventure out of playgrounds (HSE 2009). </a:t>
            </a:r>
          </a:p>
          <a:p>
            <a:endParaRPr lang="en-GB" b="1" dirty="0"/>
          </a:p>
          <a:p>
            <a:r>
              <a:rPr lang="en-GB" dirty="0"/>
              <a:t>We're all for playgrounds being exciting and challenging places. Children should have fun in them, get fit, develop social skills and learn how to handle risks.</a:t>
            </a:r>
          </a:p>
          <a:p>
            <a:r>
              <a:rPr lang="en-GB" dirty="0"/>
              <a:t>What's important is to strike the right balance - protecting children from harm while allowing them the freedom to develop independence and risk awareness. Exciting and challenging playgrounds do this, poorly maintained or badly designed ones don’t.</a:t>
            </a:r>
          </a:p>
          <a:p>
            <a:r>
              <a:rPr lang="en-GB" dirty="0"/>
              <a:t>Children being safe guarded by parents and teachers too often</a:t>
            </a:r>
          </a:p>
          <a:p>
            <a:endParaRPr lang="en-GB" b="1" dirty="0"/>
          </a:p>
        </p:txBody>
      </p:sp>
    </p:spTree>
    <p:extLst>
      <p:ext uri="{BB962C8B-B14F-4D97-AF65-F5344CB8AC3E}">
        <p14:creationId xmlns:p14="http://schemas.microsoft.com/office/powerpoint/2010/main" val="593194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F332-789B-4934-AFF7-4C73A4804442}"/>
              </a:ext>
            </a:extLst>
          </p:cNvPr>
          <p:cNvSpPr>
            <a:spLocks noGrp="1"/>
          </p:cNvSpPr>
          <p:nvPr>
            <p:ph type="title"/>
          </p:nvPr>
        </p:nvSpPr>
        <p:spPr>
          <a:xfrm>
            <a:off x="913774" y="204632"/>
            <a:ext cx="10364451" cy="953108"/>
          </a:xfrm>
        </p:spPr>
        <p:txBody>
          <a:bodyPr/>
          <a:lstStyle/>
          <a:p>
            <a:r>
              <a:rPr lang="en-GB" dirty="0">
                <a:effectLst/>
                <a:latin typeface="Times New Roman" panose="02020603050405020304" pitchFamily="18" charset="0"/>
                <a:cs typeface="Times New Roman" panose="02020603050405020304" pitchFamily="18" charset="0"/>
              </a:rPr>
              <a:t>Reference list </a:t>
            </a:r>
          </a:p>
        </p:txBody>
      </p:sp>
      <p:sp>
        <p:nvSpPr>
          <p:cNvPr id="3" name="Content Placeholder 2">
            <a:extLst>
              <a:ext uri="{FF2B5EF4-FFF2-40B4-BE49-F238E27FC236}">
                <a16:creationId xmlns:a16="http://schemas.microsoft.com/office/drawing/2014/main" id="{101E90B0-ED39-4C65-B471-143A54234580}"/>
              </a:ext>
            </a:extLst>
          </p:cNvPr>
          <p:cNvSpPr>
            <a:spLocks noGrp="1"/>
          </p:cNvSpPr>
          <p:nvPr>
            <p:ph sz="quarter" idx="13"/>
          </p:nvPr>
        </p:nvSpPr>
        <p:spPr>
          <a:xfrm>
            <a:off x="913774" y="1010653"/>
            <a:ext cx="10363826" cy="5642715"/>
          </a:xfrm>
        </p:spPr>
        <p:txBody>
          <a:bodyPr>
            <a:normAutofit fontScale="85000" lnSpcReduction="20000"/>
          </a:bodyPr>
          <a:lstStyle/>
          <a:p>
            <a:r>
              <a:rPr lang="en-GB" sz="1600" dirty="0">
                <a:effectLst/>
                <a:latin typeface="Times New Roman" panose="02020603050405020304" pitchFamily="18" charset="0"/>
                <a:cs typeface="Times New Roman" panose="02020603050405020304" pitchFamily="18" charset="0"/>
              </a:rPr>
              <a:t>Andersen, R. et el. (2009) </a:t>
            </a:r>
            <a:r>
              <a:rPr lang="en-GB" sz="1600" i="1" dirty="0">
                <a:effectLst/>
                <a:latin typeface="Times New Roman" panose="02020603050405020304" pitchFamily="18" charset="0"/>
                <a:cs typeface="Times New Roman" panose="02020603050405020304" pitchFamily="18" charset="0"/>
              </a:rPr>
              <a:t>Media use and obesity among children. </a:t>
            </a:r>
            <a:r>
              <a:rPr lang="en-GB" sz="1600" dirty="0">
                <a:effectLst/>
                <a:latin typeface="Times New Roman" panose="02020603050405020304" pitchFamily="18" charset="0"/>
                <a:cs typeface="Times New Roman" panose="02020603050405020304" pitchFamily="18" charset="0"/>
              </a:rPr>
              <a:t>Available at: www.media family.org/facts/facts_tvandobchild.shtml</a:t>
            </a:r>
          </a:p>
          <a:p>
            <a:r>
              <a:rPr lang="en-GB" sz="1600" dirty="0">
                <a:effectLst/>
                <a:latin typeface="Times New Roman" panose="02020603050405020304" pitchFamily="18" charset="0"/>
                <a:cs typeface="Times New Roman" panose="02020603050405020304" pitchFamily="18" charset="0"/>
              </a:rPr>
              <a:t>Bbc news (2014) </a:t>
            </a:r>
            <a:r>
              <a:rPr lang="en-GB" sz="1600" b="1" i="1" dirty="0">
                <a:effectLst/>
                <a:latin typeface="Times New Roman" panose="02020603050405020304" pitchFamily="18" charset="0"/>
                <a:cs typeface="Times New Roman" panose="02020603050405020304" pitchFamily="18" charset="0"/>
              </a:rPr>
              <a:t>Ban TV junk food ads until 21:00, say campaigners</a:t>
            </a:r>
            <a:r>
              <a:rPr lang="en-GB" sz="1600" dirty="0">
                <a:effectLst/>
                <a:latin typeface="Times New Roman" panose="02020603050405020304" pitchFamily="18" charset="0"/>
                <a:cs typeface="Times New Roman" panose="02020603050405020304" pitchFamily="18" charset="0"/>
              </a:rPr>
              <a:t>. Available at: http://www.bbc.co.uk/news/health-26665952</a:t>
            </a:r>
          </a:p>
          <a:p>
            <a:r>
              <a:rPr lang="en-GB" sz="1600" dirty="0"/>
              <a:t>Gov.uk (2015) </a:t>
            </a:r>
            <a:r>
              <a:rPr lang="en-GB" sz="1600" i="1" dirty="0"/>
              <a:t>Food statistics pocketbook.</a:t>
            </a:r>
            <a:r>
              <a:rPr lang="en-GB" sz="1600" dirty="0"/>
              <a:t> Available at: https://www.gov.uk/government/uploads/system/uploads/attachment_data/file/526395/foodpocketbook-2015update-26may16.pdf</a:t>
            </a:r>
            <a:endParaRPr lang="en-GB" sz="1600" dirty="0">
              <a:effectLst/>
              <a:latin typeface="Times New Roman" panose="02020603050405020304" pitchFamily="18" charset="0"/>
              <a:cs typeface="Times New Roman" panose="02020603050405020304" pitchFamily="18" charset="0"/>
            </a:endParaRPr>
          </a:p>
          <a:p>
            <a:r>
              <a:rPr lang="en-GB" sz="1600" dirty="0">
                <a:effectLst/>
                <a:latin typeface="Times New Roman" panose="02020603050405020304" pitchFamily="18" charset="0"/>
                <a:cs typeface="Times New Roman" panose="02020603050405020304" pitchFamily="18" charset="0"/>
              </a:rPr>
              <a:t>Gov.uk (2017) </a:t>
            </a:r>
            <a:r>
              <a:rPr lang="en-GB" sz="1600" i="1" dirty="0">
                <a:effectLst/>
                <a:latin typeface="Times New Roman" panose="02020603050405020304" pitchFamily="18" charset="0"/>
                <a:cs typeface="Times New Roman" panose="02020603050405020304" pitchFamily="18" charset="0"/>
              </a:rPr>
              <a:t>National Minimum Wage and National Living Wage rates. </a:t>
            </a:r>
            <a:r>
              <a:rPr lang="en-GB" sz="1600" dirty="0">
                <a:effectLst/>
                <a:latin typeface="Times New Roman" panose="02020603050405020304" pitchFamily="18" charset="0"/>
                <a:cs typeface="Times New Roman" panose="02020603050405020304" pitchFamily="18" charset="0"/>
              </a:rPr>
              <a:t>Available at: </a:t>
            </a:r>
            <a:r>
              <a:rPr lang="en-GB" sz="1600" dirty="0">
                <a:effectLst/>
                <a:latin typeface="Times New Roman" panose="02020603050405020304" pitchFamily="18" charset="0"/>
                <a:cs typeface="Times New Roman" panose="02020603050405020304" pitchFamily="18" charset="0"/>
                <a:hlinkClick r:id="rId2"/>
              </a:rPr>
              <a:t>https://www.gov.uk/national-minimum-wage-rates</a:t>
            </a:r>
            <a:endParaRPr lang="en-GB" sz="1600" dirty="0">
              <a:effectLst/>
              <a:latin typeface="Times New Roman" panose="02020603050405020304" pitchFamily="18" charset="0"/>
              <a:cs typeface="Times New Roman" panose="02020603050405020304" pitchFamily="18" charset="0"/>
            </a:endParaRPr>
          </a:p>
          <a:p>
            <a:r>
              <a:rPr lang="en-GB" sz="1600" dirty="0">
                <a:effectLst/>
                <a:latin typeface="Times New Roman" panose="02020603050405020304" pitchFamily="18" charset="0"/>
                <a:cs typeface="Times New Roman" panose="02020603050405020304" pitchFamily="18" charset="0"/>
              </a:rPr>
              <a:t>Hse.gov (2009) </a:t>
            </a:r>
            <a:r>
              <a:rPr lang="en-GB" sz="1600" i="1" dirty="0">
                <a:effectLst/>
                <a:latin typeface="Times New Roman" panose="02020603050405020304" pitchFamily="18" charset="0"/>
                <a:cs typeface="Times New Roman" panose="02020603050405020304" pitchFamily="18" charset="0"/>
              </a:rPr>
              <a:t>Myth: Health and safety rules take the adventure out of playgrounds. </a:t>
            </a:r>
            <a:r>
              <a:rPr lang="en-GB" sz="1600" dirty="0">
                <a:effectLst/>
                <a:latin typeface="Times New Roman" panose="02020603050405020304" pitchFamily="18" charset="0"/>
                <a:cs typeface="Times New Roman" panose="02020603050405020304" pitchFamily="18" charset="0"/>
              </a:rPr>
              <a:t>Available at: </a:t>
            </a:r>
            <a:r>
              <a:rPr lang="en-GB" sz="1600" dirty="0">
                <a:effectLst/>
                <a:latin typeface="Times New Roman" panose="02020603050405020304" pitchFamily="18" charset="0"/>
                <a:cs typeface="Times New Roman" panose="02020603050405020304" pitchFamily="18" charset="0"/>
                <a:hlinkClick r:id="rId3"/>
              </a:rPr>
              <a:t>http://www.hse.gov.uk/myth/mar09.htm</a:t>
            </a:r>
            <a:endParaRPr lang="en-GB" sz="1600" dirty="0">
              <a:effectLst/>
              <a:latin typeface="Times New Roman" panose="02020603050405020304" pitchFamily="18" charset="0"/>
              <a:cs typeface="Times New Roman" panose="02020603050405020304" pitchFamily="18" charset="0"/>
            </a:endParaRPr>
          </a:p>
          <a:p>
            <a:r>
              <a:rPr lang="en-GB" sz="1600" dirty="0">
                <a:effectLst/>
                <a:latin typeface="Times New Roman" panose="02020603050405020304" pitchFamily="18" charset="0"/>
                <a:cs typeface="Times New Roman" panose="02020603050405020304" pitchFamily="18" charset="0"/>
              </a:rPr>
              <a:t>Just eat (2017) </a:t>
            </a:r>
            <a:r>
              <a:rPr lang="en-GB" sz="1600" i="1" dirty="0">
                <a:effectLst/>
                <a:latin typeface="Times New Roman" panose="02020603050405020304" pitchFamily="18" charset="0"/>
                <a:cs typeface="Times New Roman" panose="02020603050405020304" pitchFamily="18" charset="0"/>
              </a:rPr>
              <a:t>Just </a:t>
            </a:r>
            <a:r>
              <a:rPr lang="en-GB" sz="1600" dirty="0">
                <a:effectLst/>
                <a:latin typeface="Times New Roman" panose="02020603050405020304" pitchFamily="18" charset="0"/>
                <a:cs typeface="Times New Roman" panose="02020603050405020304" pitchFamily="18" charset="0"/>
              </a:rPr>
              <a:t>eat. Available at: </a:t>
            </a:r>
            <a:r>
              <a:rPr lang="en-GB" sz="1600" dirty="0">
                <a:effectLst/>
                <a:latin typeface="Times New Roman" panose="02020603050405020304" pitchFamily="18" charset="0"/>
                <a:cs typeface="Times New Roman" panose="02020603050405020304" pitchFamily="18" charset="0"/>
                <a:hlinkClick r:id="rId4"/>
              </a:rPr>
              <a:t>https://www.just-eat.co.uk/info-to-restaurants</a:t>
            </a:r>
            <a:endParaRPr lang="en-GB" sz="1600" dirty="0">
              <a:effectLst/>
              <a:latin typeface="Times New Roman" panose="02020603050405020304" pitchFamily="18" charset="0"/>
              <a:cs typeface="Times New Roman" panose="02020603050405020304" pitchFamily="18" charset="0"/>
            </a:endParaRPr>
          </a:p>
          <a:p>
            <a:r>
              <a:rPr lang="en-GB" sz="1600" dirty="0"/>
              <a:t>The Guardian (2016) </a:t>
            </a:r>
            <a:r>
              <a:rPr lang="en-GB" sz="1600" b="1" i="1" dirty="0">
                <a:effectLst/>
              </a:rPr>
              <a:t>Warnings over rising food prices as UK inflation hits near two-year high of 1%. </a:t>
            </a:r>
            <a:r>
              <a:rPr lang="en-GB" sz="1600" dirty="0">
                <a:effectLst/>
              </a:rPr>
              <a:t>Available at: </a:t>
            </a:r>
            <a:r>
              <a:rPr lang="en-GB" sz="1600" dirty="0">
                <a:effectLst/>
                <a:hlinkClick r:id="rId5"/>
              </a:rPr>
              <a:t>https://www.theguardian.com/business/2016/oct/18/uk-inflation-rises-near-two-year-high-consumer-price-index</a:t>
            </a:r>
            <a:endParaRPr lang="en-GB" sz="1600" dirty="0">
              <a:effectLst/>
            </a:endParaRPr>
          </a:p>
          <a:p>
            <a:r>
              <a:rPr lang="en-GB" sz="1600" dirty="0">
                <a:effectLst/>
                <a:latin typeface="Times New Roman" panose="02020603050405020304" pitchFamily="18" charset="0"/>
                <a:cs typeface="Times New Roman" panose="02020603050405020304" pitchFamily="18" charset="0"/>
              </a:rPr>
              <a:t>YouTube (2012) </a:t>
            </a:r>
            <a:r>
              <a:rPr lang="en-GB" sz="1600" i="1" dirty="0">
                <a:effectLst/>
                <a:latin typeface="Times New Roman" panose="02020603050405020304" pitchFamily="18" charset="0"/>
                <a:cs typeface="Times New Roman" panose="02020603050405020304" pitchFamily="18" charset="0"/>
              </a:rPr>
              <a:t>Critics: Mc Donald's unfit for the Olympics.</a:t>
            </a:r>
            <a:r>
              <a:rPr lang="en-GB" sz="1600" dirty="0">
                <a:effectLst/>
                <a:latin typeface="Times New Roman" panose="02020603050405020304" pitchFamily="18" charset="0"/>
                <a:cs typeface="Times New Roman" panose="02020603050405020304" pitchFamily="18" charset="0"/>
              </a:rPr>
              <a:t> Available at: https://www.bing.com/videos/search?q=mcdonald%27s+sponsoring+the+olympics&amp;&amp;view=detail&amp;mid=C5DFF41CD71EAB621922C5DFF41CD71EAB621922&amp;FORM=VRDGAR</a:t>
            </a:r>
          </a:p>
          <a:p>
            <a:r>
              <a:rPr lang="en-GB" sz="1600" dirty="0">
                <a:effectLst/>
                <a:latin typeface="Times New Roman" panose="02020603050405020304" pitchFamily="18" charset="0"/>
                <a:cs typeface="Times New Roman" panose="02020603050405020304" pitchFamily="18" charset="0"/>
              </a:rPr>
              <a:t>YouTube (2017) </a:t>
            </a:r>
            <a:r>
              <a:rPr lang="en-GB" sz="1600" i="1" dirty="0">
                <a:effectLst/>
                <a:latin typeface="Times New Roman" panose="02020603050405020304" pitchFamily="18" charset="0"/>
                <a:cs typeface="Times New Roman" panose="02020603050405020304" pitchFamily="18" charset="0"/>
              </a:rPr>
              <a:t>How Brexit could make food prices skyrocket.</a:t>
            </a:r>
            <a:r>
              <a:rPr lang="en-GB" sz="1600" dirty="0">
                <a:effectLst/>
                <a:latin typeface="Times New Roman" panose="02020603050405020304" pitchFamily="18" charset="0"/>
                <a:cs typeface="Times New Roman" panose="02020603050405020304" pitchFamily="18" charset="0"/>
              </a:rPr>
              <a:t> Available at: </a:t>
            </a:r>
            <a:r>
              <a:rPr lang="en-GB" sz="1600" dirty="0">
                <a:effectLst/>
                <a:latin typeface="Times New Roman" panose="02020603050405020304" pitchFamily="18" charset="0"/>
                <a:cs typeface="Times New Roman" panose="02020603050405020304" pitchFamily="18" charset="0"/>
                <a:hlinkClick r:id="rId6"/>
              </a:rPr>
              <a:t>https://www.bing.com/videos/search?q=increase+in+food+prices+after+brexit&amp;&amp;view=detail&amp;mid=B0D9B2FFC5A601046E34B0D9B2FFC5A601046E34&amp;FORM=VRDGAR</a:t>
            </a:r>
            <a:endParaRPr lang="en-GB" sz="1600" dirty="0">
              <a:effectLst/>
              <a:latin typeface="Times New Roman" panose="02020603050405020304" pitchFamily="18" charset="0"/>
              <a:cs typeface="Times New Roman" panose="02020603050405020304" pitchFamily="18" charset="0"/>
            </a:endParaRPr>
          </a:p>
          <a:p>
            <a:endParaRPr lang="en-GB"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7148510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4B4B4B"/>
      </a:dk2>
      <a:lt2>
        <a:srgbClr val="B5B5B5"/>
      </a:lt2>
      <a:accent1>
        <a:srgbClr val="9AC43E"/>
      </a:accent1>
      <a:accent2>
        <a:srgbClr val="44BA98"/>
      </a:accent2>
      <a:accent3>
        <a:srgbClr val="43A9D9"/>
      </a:accent3>
      <a:accent4>
        <a:srgbClr val="6274D8"/>
      </a:accent4>
      <a:accent5>
        <a:srgbClr val="AB54D7"/>
      </a:accent5>
      <a:accent6>
        <a:srgbClr val="D15B37"/>
      </a:accent6>
      <a:hlink>
        <a:srgbClr val="BFE962"/>
      </a:hlink>
      <a:folHlink>
        <a:srgbClr val="C0D591"/>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892FADA9-420D-4323-A7A4-C1060166525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0</TotalTime>
  <Words>1505</Words>
  <Application>Microsoft Office PowerPoint</Application>
  <PresentationFormat>Widescreen</PresentationFormat>
  <Paragraphs>165</Paragraphs>
  <Slides>18</Slides>
  <Notes>1</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Times New Roman</vt:lpstr>
      <vt:lpstr>Tw Cen MT</vt:lpstr>
      <vt:lpstr>Droplet</vt:lpstr>
      <vt:lpstr>WHO’S TO Blame?</vt:lpstr>
      <vt:lpstr>Diet and nutrition…. Who’s to blame?</vt:lpstr>
      <vt:lpstr>Parents </vt:lpstr>
      <vt:lpstr>Media</vt:lpstr>
      <vt:lpstr>Minimum Wage </vt:lpstr>
      <vt:lpstr>Food prices</vt:lpstr>
      <vt:lpstr>PowerPoint Presentation</vt:lpstr>
      <vt:lpstr>LETS PLAY…… Play your food prices right!</vt:lpstr>
      <vt:lpstr>PowerPoint Presentation</vt:lpstr>
      <vt:lpstr>PowerPoint Presentation</vt:lpstr>
      <vt:lpstr>PowerPoint Presentation</vt:lpstr>
      <vt:lpstr>Assess ability </vt:lpstr>
      <vt:lpstr>Sponsorship</vt:lpstr>
      <vt:lpstr>Cause of lack of physical activities  </vt:lpstr>
      <vt:lpstr>Outdoor activity prices </vt:lpstr>
      <vt:lpstr>PowerPoint Presentation</vt:lpstr>
      <vt:lpstr>Health and safety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WHO’S TO Blame?</dc:title>
  <dc:creator>Daniel Williams</dc:creator>
  <cp:lastModifiedBy>Daniel Williams</cp:lastModifiedBy>
  <cp:revision>59</cp:revision>
  <dcterms:created xsi:type="dcterms:W3CDTF">2018-01-09T13:43:38Z</dcterms:created>
  <dcterms:modified xsi:type="dcterms:W3CDTF">2018-01-16T00:59:40Z</dcterms:modified>
</cp:coreProperties>
</file>