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0" name="Shape 110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457200">
              <a:buSzTx/>
              <a:buFontTx/>
              <a:buNone/>
              <a:defRPr b="1" sz="2400"/>
            </a:lvl2pPr>
            <a:lvl3pPr marL="0" indent="914400">
              <a:buSzTx/>
              <a:buFontTx/>
              <a:buNone/>
              <a:defRPr b="1" sz="2400"/>
            </a:lvl3pPr>
            <a:lvl4pPr marL="0" indent="1371600">
              <a:buSzTx/>
              <a:buFontTx/>
              <a:buNone/>
              <a:defRPr b="1" sz="2400"/>
            </a:lvl4pPr>
            <a:lvl5pPr marL="0" indent="182880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13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 sz="2400"/>
            </a:pPr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13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13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93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itle Text"/>
          <p:cNvSpPr txBox="1"/>
          <p:nvPr>
            <p:ph type="title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2" name="Body Level One…"/>
          <p:cNvSpPr txBox="1"/>
          <p:nvPr>
            <p:ph type="body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89818" y="6404292"/>
            <a:ext cx="263983" cy="269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ln>
            <a:noFill/>
          </a:ln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ln>
            <a:noFill/>
          </a:ln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Relationship Id="rId4" Type="http://schemas.openxmlformats.org/officeDocument/2006/relationships/image" Target="../media/image12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labour.org.uk/manifesto/" TargetMode="External"/><Relationship Id="rId3" Type="http://schemas.openxmlformats.org/officeDocument/2006/relationships/hyperlink" Target="https://encrypted-tbn0.gstatic.com/images?q=tbn:ANd9GcQWJgi1U2xlT5Jye0Ote4vaqUWIr3nj243OI27Qop085-JBY2hF" TargetMode="External"/><Relationship Id="rId4" Type="http://schemas.openxmlformats.org/officeDocument/2006/relationships/hyperlink" Target="https://www.gov.uk/guidance/equality-act-2010-guidance" TargetMode="External"/><Relationship Id="rId5" Type="http://schemas.openxmlformats.org/officeDocument/2006/relationships/hyperlink" Target="https://greydientjobs.co.uk/wp-content/uploads/2016/09/age-discrimination-greydient-jobs.png" TargetMode="External"/><Relationship Id="rId6" Type="http://schemas.openxmlformats.org/officeDocument/2006/relationships/hyperlink" Target="https://www.libdems.org.uk/manifesto" TargetMode="External"/><Relationship Id="rId7" Type="http://schemas.openxmlformats.org/officeDocument/2006/relationships/hyperlink" Target="https://www.menzieslaw.co.uk/wp-content/uploads/2016/07/equality-and-diversity-1.jpg" TargetMode="External"/><Relationship Id="rId8" Type="http://schemas.openxmlformats.org/officeDocument/2006/relationships/hyperlink" Target="http://www.masscommunicationtalk.com/wp-content/uploads/2016/12/Feminist-Approach-665x348.jpg" TargetMode="Externa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www.legislation.gov.uk/ukpga/1975/65" TargetMode="External"/><Relationship Id="rId4" Type="http://schemas.openxmlformats.org/officeDocument/2006/relationships/hyperlink" Target="https://www.conservatives.com/manifesto" TargetMode="External"/><Relationship Id="rId5" Type="http://schemas.openxmlformats.org/officeDocument/2006/relationships/hyperlink" Target="http://www.gin-ssogie.org/wp-content/uploads/2017/12/family-76781_640.jpg" TargetMode="External"/><Relationship Id="rId6" Type="http://schemas.openxmlformats.org/officeDocument/2006/relationships/hyperlink" Target="https://www.wordsinthebucket.com/wp-content/uploads/2015/01/hecandoit1-788x596.jpg" TargetMode="External"/><Relationship Id="rId7" Type="http://schemas.openxmlformats.org/officeDocument/2006/relationships/hyperlink" Target="https://i.ndtvimg.com/i/2016-01/gender-equality_650x400_71452489946.jpg?output-quality=70&amp;output-format=webp" TargetMode="External"/><Relationship Id="rId8" Type="http://schemas.openxmlformats.org/officeDocument/2006/relationships/hyperlink" Target="https://www.ywboston.org/wp-content/uploads/2017/03/new-piktochart_172_1ba3c3f61d9f950cc735f9cab2fba006081686dc-1-420x330.png" TargetMode="External"/><Relationship Id="rId9" Type="http://schemas.openxmlformats.org/officeDocument/2006/relationships/hyperlink" Target="https://l.imgt.es/resource-preview-imgs/3f704567-8924-4ab0-bd45-a03157eed1aa/uk2.crop_606x454_0,76.preview.png?profile=max500x190" TargetMode="External"/><Relationship Id="rId10" Type="http://schemas.openxmlformats.org/officeDocument/2006/relationships/hyperlink" Target="https://l.imgt.es/resource-preview-imgs/3b8f4184-2219-470c-8ca9-f1b67a40972d/politics.crop_232x174_29,0.preview.png?profile=max500x190" TargetMode="External"/><Relationship Id="rId11" Type="http://schemas.openxmlformats.org/officeDocument/2006/relationships/hyperlink" Target="https://www.una.org.uk/sites/default/files/styles/gallery_scale/public/conservative-party-logo.jpg?itok=dtUePSsP" TargetMode="External"/><Relationship Id="rId12" Type="http://schemas.openxmlformats.org/officeDocument/2006/relationships/hyperlink" Target="https://www.una.org.uk/sites/default/files/styles/gallery_scale/public/labour%20FINAL.jpg?itok=A2jafuMz" TargetMode="External"/><Relationship Id="rId13" Type="http://schemas.openxmlformats.org/officeDocument/2006/relationships/hyperlink" Target="https://www.una.org.uk/sites/default/files/styles/gallery_scale/public/Liberal_Democrats_logo_2014%20real.jpg?itok=H-DP4Bb_" TargetMode="Externa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cdn.worldslargestlesson.globalgoals.org/2015/07/gg-540Icon-5.gif" TargetMode="External"/><Relationship Id="rId3" Type="http://schemas.openxmlformats.org/officeDocument/2006/relationships/hyperlink" Target="https://www.womensequality.org.uk/conservative_manifesto" TargetMode="External"/><Relationship Id="rId4" Type="http://schemas.openxmlformats.org/officeDocument/2006/relationships/hyperlink" Target="https://www.womensequality.org.uk/labour_and_lib_dem_manifestos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ubtitle 6"/>
          <p:cNvSpPr txBox="1"/>
          <p:nvPr>
            <p:ph type="subTitle" sz="quarter" idx="1"/>
          </p:nvPr>
        </p:nvSpPr>
        <p:spPr>
          <a:xfrm rot="21360000">
            <a:off x="7073662" y="5528602"/>
            <a:ext cx="5032078" cy="908141"/>
          </a:xfrm>
          <a:prstGeom prst="rect">
            <a:avLst/>
          </a:prstGeom>
          <a:solidFill>
            <a:srgbClr val="000000"/>
          </a:solidFill>
          <a:ln w="57150">
            <a:solidFill>
              <a:srgbClr val="FFFF00"/>
            </a:solidFill>
            <a:round/>
          </a:ln>
        </p:spPr>
        <p:txBody>
          <a:bodyPr/>
          <a:lstStyle/>
          <a:p>
            <a:pPr defTabSz="868680">
              <a:spcBef>
                <a:spcPts val="900"/>
              </a:spcBef>
              <a:defRPr b="1" sz="2280" u="sng">
                <a:solidFill>
                  <a:srgbClr val="FF0000"/>
                </a:solidFill>
              </a:defRPr>
            </a:pPr>
            <a:r>
              <a:t>Rebecca </a:t>
            </a:r>
            <a:r>
              <a:rPr>
                <a:solidFill>
                  <a:schemeClr val="accent4"/>
                </a:solidFill>
              </a:rPr>
              <a:t>Graham</a:t>
            </a:r>
            <a:r>
              <a:rPr>
                <a:solidFill>
                  <a:srgbClr val="FFFF00"/>
                </a:solidFill>
              </a:rPr>
              <a:t> 1500968</a:t>
            </a:r>
            <a:endParaRPr>
              <a:solidFill>
                <a:srgbClr val="FFFF00"/>
              </a:solidFill>
            </a:endParaRPr>
          </a:p>
          <a:p>
            <a:pPr defTabSz="868680">
              <a:spcBef>
                <a:spcPts val="900"/>
              </a:spcBef>
              <a:defRPr b="1" sz="2280" u="sng">
                <a:solidFill>
                  <a:srgbClr val="00B050"/>
                </a:solidFill>
              </a:defRPr>
            </a:pPr>
            <a:r>
              <a:t>ECSS6002 </a:t>
            </a:r>
            <a:r>
              <a:rPr>
                <a:solidFill>
                  <a:srgbClr val="00B0F0"/>
                </a:solidFill>
              </a:rPr>
              <a:t> Assessment </a:t>
            </a:r>
            <a:r>
              <a:rPr>
                <a:solidFill>
                  <a:srgbClr val="7030A0"/>
                </a:solidFill>
              </a:rPr>
              <a:t>2 </a:t>
            </a:r>
          </a:p>
        </p:txBody>
      </p:sp>
      <p:sp>
        <p:nvSpPr>
          <p:cNvPr id="113" name="Oval 7"/>
          <p:cNvSpPr/>
          <p:nvPr/>
        </p:nvSpPr>
        <p:spPr>
          <a:xfrm rot="21420000">
            <a:off x="204159" y="189779"/>
            <a:ext cx="9109494" cy="5831458"/>
          </a:xfrm>
          <a:prstGeom prst="ellipse">
            <a:avLst/>
          </a:prstGeom>
          <a:solidFill>
            <a:srgbClr val="000000"/>
          </a:solidFill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14" name="Title 4"/>
          <p:cNvSpPr txBox="1"/>
          <p:nvPr>
            <p:ph type="ctrTitle"/>
          </p:nvPr>
        </p:nvSpPr>
        <p:spPr>
          <a:xfrm>
            <a:off x="739167" y="1830411"/>
            <a:ext cx="7300825" cy="3255265"/>
          </a:xfrm>
          <a:prstGeom prst="rect">
            <a:avLst/>
          </a:prstGeom>
        </p:spPr>
        <p:txBody>
          <a:bodyPr/>
          <a:lstStyle/>
          <a:p>
            <a:pPr defTabSz="768095">
              <a:defRPr sz="4535" u="sng">
                <a:solidFill>
                  <a:srgbClr val="FF0000"/>
                </a:solidFill>
              </a:defRPr>
            </a:pPr>
            <a:r>
              <a:t>A</a:t>
            </a:r>
            <a:r>
              <a:rPr>
                <a:solidFill>
                  <a:schemeClr val="accent4"/>
                </a:solidFill>
              </a:rPr>
              <a:t>p</a:t>
            </a:r>
            <a:r>
              <a:rPr>
                <a:solidFill>
                  <a:srgbClr val="FFFF00"/>
                </a:solidFill>
              </a:rPr>
              <a:t>p</a:t>
            </a:r>
            <a:r>
              <a:rPr>
                <a:solidFill>
                  <a:srgbClr val="00B050"/>
                </a:solidFill>
              </a:rPr>
              <a:t>l</a:t>
            </a:r>
            <a:r>
              <a:rPr>
                <a:solidFill>
                  <a:srgbClr val="00B0F0"/>
                </a:solidFill>
              </a:rPr>
              <a:t>y</a:t>
            </a:r>
            <a:r>
              <a:rPr>
                <a:solidFill>
                  <a:srgbClr val="7030A0"/>
                </a:solidFill>
              </a:rPr>
              <a:t>i</a:t>
            </a:r>
            <a:r>
              <a:t>n</a:t>
            </a:r>
            <a:r>
              <a:rPr>
                <a:solidFill>
                  <a:schemeClr val="accent4"/>
                </a:solidFill>
              </a:rPr>
              <a:t>g</a:t>
            </a:r>
            <a:r>
              <a:rPr>
                <a:solidFill>
                  <a:srgbClr val="7030A0"/>
                </a:solidFill>
              </a:rPr>
              <a:t> </a:t>
            </a:r>
            <a:r>
              <a:rPr>
                <a:solidFill>
                  <a:srgbClr val="FFFF00"/>
                </a:solidFill>
              </a:rPr>
              <a:t>a</a:t>
            </a:r>
            <a:r>
              <a:rPr>
                <a:solidFill>
                  <a:srgbClr val="00B050"/>
                </a:solidFill>
              </a:rPr>
              <a:t>n</a:t>
            </a:r>
            <a:r>
              <a:rPr>
                <a:solidFill>
                  <a:srgbClr val="7030A0"/>
                </a:solidFill>
              </a:rPr>
              <a:t> </a:t>
            </a:r>
            <a:r>
              <a:rPr>
                <a:solidFill>
                  <a:srgbClr val="00B0F0"/>
                </a:solidFill>
              </a:rPr>
              <a:t>'</a:t>
            </a:r>
            <a:r>
              <a:rPr>
                <a:solidFill>
                  <a:srgbClr val="7030A0"/>
                </a:solidFill>
              </a:rPr>
              <a:t>i</a:t>
            </a:r>
            <a:r>
              <a:t>n</a:t>
            </a:r>
            <a:r>
              <a:rPr>
                <a:solidFill>
                  <a:schemeClr val="accent4"/>
                </a:solidFill>
              </a:rPr>
              <a:t>t</a:t>
            </a:r>
            <a:r>
              <a:rPr>
                <a:solidFill>
                  <a:srgbClr val="FFFF00"/>
                </a:solidFill>
              </a:rPr>
              <a:t>e</a:t>
            </a:r>
            <a:r>
              <a:rPr>
                <a:solidFill>
                  <a:srgbClr val="00B050"/>
                </a:solidFill>
              </a:rPr>
              <a:t>r</a:t>
            </a:r>
            <a:r>
              <a:rPr>
                <a:solidFill>
                  <a:srgbClr val="00B0F0"/>
                </a:solidFill>
              </a:rPr>
              <a:t>s</a:t>
            </a:r>
            <a:r>
              <a:rPr>
                <a:solidFill>
                  <a:srgbClr val="7030A0"/>
                </a:solidFill>
              </a:rPr>
              <a:t>e</a:t>
            </a:r>
            <a:r>
              <a:t>c</a:t>
            </a:r>
            <a:r>
              <a:rPr>
                <a:solidFill>
                  <a:schemeClr val="accent4"/>
                </a:solidFill>
              </a:rPr>
              <a:t>t</a:t>
            </a:r>
            <a:r>
              <a:rPr>
                <a:solidFill>
                  <a:srgbClr val="FFFF00"/>
                </a:solidFill>
              </a:rPr>
              <a:t>i</a:t>
            </a:r>
            <a:r>
              <a:rPr>
                <a:solidFill>
                  <a:srgbClr val="00B050"/>
                </a:solidFill>
              </a:rPr>
              <a:t>o</a:t>
            </a:r>
            <a:r>
              <a:rPr>
                <a:solidFill>
                  <a:srgbClr val="00B0F0"/>
                </a:solidFill>
              </a:rPr>
              <a:t>n</a:t>
            </a:r>
            <a:r>
              <a:rPr>
                <a:solidFill>
                  <a:srgbClr val="7030A0"/>
                </a:solidFill>
              </a:rPr>
              <a:t>a</a:t>
            </a:r>
            <a:r>
              <a:t>l</a:t>
            </a:r>
            <a:r>
              <a:rPr>
                <a:solidFill>
                  <a:srgbClr val="7030A0"/>
                </a:solidFill>
              </a:rPr>
              <a:t> </a:t>
            </a:r>
            <a:r>
              <a:rPr>
                <a:solidFill>
                  <a:schemeClr val="accent4"/>
                </a:solidFill>
              </a:rPr>
              <a:t>p</a:t>
            </a:r>
            <a:r>
              <a:rPr>
                <a:solidFill>
                  <a:srgbClr val="FFFF00"/>
                </a:solidFill>
              </a:rPr>
              <a:t>e</a:t>
            </a:r>
            <a:r>
              <a:rPr>
                <a:solidFill>
                  <a:srgbClr val="00B050"/>
                </a:solidFill>
              </a:rPr>
              <a:t>r</a:t>
            </a:r>
            <a:r>
              <a:rPr>
                <a:solidFill>
                  <a:srgbClr val="00B0F0"/>
                </a:solidFill>
              </a:rPr>
              <a:t>s</a:t>
            </a:r>
            <a:r>
              <a:rPr>
                <a:solidFill>
                  <a:srgbClr val="7030A0"/>
                </a:solidFill>
              </a:rPr>
              <a:t>p</a:t>
            </a:r>
            <a:r>
              <a:t>e</a:t>
            </a:r>
            <a:r>
              <a:rPr>
                <a:solidFill>
                  <a:schemeClr val="accent4"/>
                </a:solidFill>
              </a:rPr>
              <a:t>c</a:t>
            </a:r>
            <a:r>
              <a:rPr>
                <a:solidFill>
                  <a:srgbClr val="FFFF00"/>
                </a:solidFill>
              </a:rPr>
              <a:t>t</a:t>
            </a:r>
            <a:r>
              <a:rPr>
                <a:solidFill>
                  <a:srgbClr val="00B050"/>
                </a:solidFill>
              </a:rPr>
              <a:t>i</a:t>
            </a:r>
            <a:r>
              <a:rPr>
                <a:solidFill>
                  <a:srgbClr val="00B0F0"/>
                </a:solidFill>
              </a:rPr>
              <a:t>v</a:t>
            </a:r>
            <a:r>
              <a:rPr>
                <a:solidFill>
                  <a:srgbClr val="7030A0"/>
                </a:solidFill>
              </a:rPr>
              <a:t>e</a:t>
            </a:r>
            <a:r>
              <a:t>'. E</a:t>
            </a:r>
            <a:r>
              <a:rPr>
                <a:solidFill>
                  <a:srgbClr val="FFFF00"/>
                </a:solidFill>
              </a:rPr>
              <a:t>t</a:t>
            </a:r>
            <a:r>
              <a:rPr>
                <a:solidFill>
                  <a:srgbClr val="00B050"/>
                </a:solidFill>
              </a:rPr>
              <a:t>h</a:t>
            </a:r>
            <a:r>
              <a:rPr>
                <a:solidFill>
                  <a:srgbClr val="00B0F0"/>
                </a:solidFill>
              </a:rPr>
              <a:t>i</a:t>
            </a:r>
            <a:r>
              <a:rPr>
                <a:solidFill>
                  <a:srgbClr val="7030A0"/>
                </a:solidFill>
              </a:rPr>
              <a:t>c</a:t>
            </a:r>
            <a:r>
              <a:t>a</a:t>
            </a:r>
            <a:r>
              <a:rPr>
                <a:solidFill>
                  <a:schemeClr val="accent4"/>
                </a:solidFill>
              </a:rPr>
              <a:t>l</a:t>
            </a:r>
            <a:r>
              <a:rPr>
                <a:solidFill>
                  <a:srgbClr val="FFFF00"/>
                </a:solidFill>
              </a:rPr>
              <a:t>l</a:t>
            </a:r>
            <a:r>
              <a:rPr>
                <a:solidFill>
                  <a:srgbClr val="00B050"/>
                </a:solidFill>
              </a:rPr>
              <a:t>y</a:t>
            </a:r>
            <a:r>
              <a:rPr>
                <a:solidFill>
                  <a:srgbClr val="7030A0"/>
                </a:solidFill>
              </a:rPr>
              <a:t> </a:t>
            </a:r>
            <a:r>
              <a:rPr>
                <a:solidFill>
                  <a:srgbClr val="00B0F0"/>
                </a:solidFill>
              </a:rPr>
              <a:t>e</a:t>
            </a:r>
            <a:r>
              <a:rPr>
                <a:solidFill>
                  <a:srgbClr val="7030A0"/>
                </a:solidFill>
              </a:rPr>
              <a:t>x</a:t>
            </a:r>
            <a:r>
              <a:t>a</a:t>
            </a:r>
            <a:r>
              <a:rPr>
                <a:solidFill>
                  <a:schemeClr val="accent4"/>
                </a:solidFill>
              </a:rPr>
              <a:t>m</a:t>
            </a:r>
            <a:r>
              <a:rPr>
                <a:solidFill>
                  <a:srgbClr val="FFFF00"/>
                </a:solidFill>
              </a:rPr>
              <a:t>i</a:t>
            </a:r>
            <a:r>
              <a:rPr>
                <a:solidFill>
                  <a:srgbClr val="00B050"/>
                </a:solidFill>
              </a:rPr>
              <a:t>n</a:t>
            </a:r>
            <a:r>
              <a:rPr>
                <a:solidFill>
                  <a:srgbClr val="00B0F0"/>
                </a:solidFill>
              </a:rPr>
              <a:t>e</a:t>
            </a:r>
            <a:r>
              <a:rPr>
                <a:solidFill>
                  <a:srgbClr val="7030A0"/>
                </a:solidFill>
              </a:rPr>
              <a:t> o</a:t>
            </a:r>
            <a:r>
              <a:t>p</a:t>
            </a:r>
            <a:r>
              <a:rPr>
                <a:solidFill>
                  <a:schemeClr val="accent4"/>
                </a:solidFill>
              </a:rPr>
              <a:t>p</a:t>
            </a:r>
            <a:r>
              <a:rPr>
                <a:solidFill>
                  <a:srgbClr val="FFFF00"/>
                </a:solidFill>
              </a:rPr>
              <a:t>o</a:t>
            </a:r>
            <a:r>
              <a:rPr>
                <a:solidFill>
                  <a:srgbClr val="00B050"/>
                </a:solidFill>
              </a:rPr>
              <a:t>s</a:t>
            </a:r>
            <a:r>
              <a:rPr>
                <a:solidFill>
                  <a:srgbClr val="00B0F0"/>
                </a:solidFill>
              </a:rPr>
              <a:t>i</a:t>
            </a:r>
            <a:r>
              <a:rPr>
                <a:solidFill>
                  <a:srgbClr val="7030A0"/>
                </a:solidFill>
              </a:rPr>
              <a:t>n</a:t>
            </a:r>
            <a:r>
              <a:t>g</a:t>
            </a:r>
            <a:r>
              <a:rPr>
                <a:solidFill>
                  <a:srgbClr val="7030A0"/>
                </a:solidFill>
              </a:rPr>
              <a:t> </a:t>
            </a:r>
            <a:r>
              <a:rPr>
                <a:solidFill>
                  <a:schemeClr val="accent4"/>
                </a:solidFill>
              </a:rPr>
              <a:t>p</a:t>
            </a:r>
            <a:r>
              <a:rPr>
                <a:solidFill>
                  <a:srgbClr val="FFFF00"/>
                </a:solidFill>
              </a:rPr>
              <a:t>o</a:t>
            </a:r>
            <a:r>
              <a:rPr>
                <a:solidFill>
                  <a:srgbClr val="00B050"/>
                </a:solidFill>
              </a:rPr>
              <a:t>l</a:t>
            </a:r>
            <a:r>
              <a:rPr>
                <a:solidFill>
                  <a:srgbClr val="00B0F0"/>
                </a:solidFill>
              </a:rPr>
              <a:t>i</a:t>
            </a:r>
            <a:r>
              <a:rPr>
                <a:solidFill>
                  <a:srgbClr val="7030A0"/>
                </a:solidFill>
              </a:rPr>
              <a:t>t</a:t>
            </a:r>
            <a:r>
              <a:t>i</a:t>
            </a:r>
            <a:r>
              <a:rPr>
                <a:solidFill>
                  <a:schemeClr val="accent4"/>
                </a:solidFill>
              </a:rPr>
              <a:t>c</a:t>
            </a:r>
            <a:r>
              <a:rPr>
                <a:solidFill>
                  <a:srgbClr val="FFFF00"/>
                </a:solidFill>
              </a:rPr>
              <a:t>a</a:t>
            </a:r>
            <a:r>
              <a:rPr>
                <a:solidFill>
                  <a:srgbClr val="00B050"/>
                </a:solidFill>
              </a:rPr>
              <a:t>l </a:t>
            </a:r>
            <a:r>
              <a:rPr>
                <a:solidFill>
                  <a:srgbClr val="00B0F0"/>
                </a:solidFill>
              </a:rPr>
              <a:t>p</a:t>
            </a:r>
            <a:r>
              <a:rPr>
                <a:solidFill>
                  <a:srgbClr val="7030A0"/>
                </a:solidFill>
              </a:rPr>
              <a:t>o</a:t>
            </a:r>
            <a:r>
              <a:t>s</a:t>
            </a:r>
            <a:r>
              <a:rPr>
                <a:solidFill>
                  <a:schemeClr val="accent4"/>
                </a:solidFill>
              </a:rPr>
              <a:t>i</a:t>
            </a:r>
            <a:r>
              <a:rPr>
                <a:solidFill>
                  <a:srgbClr val="FFFF00"/>
                </a:solidFill>
              </a:rPr>
              <a:t>t</a:t>
            </a:r>
            <a:r>
              <a:rPr>
                <a:solidFill>
                  <a:srgbClr val="00B050"/>
                </a:solidFill>
              </a:rPr>
              <a:t>i</a:t>
            </a:r>
            <a:r>
              <a:rPr>
                <a:solidFill>
                  <a:srgbClr val="00B0F0"/>
                </a:solidFill>
              </a:rPr>
              <a:t>o</a:t>
            </a:r>
            <a:r>
              <a:rPr>
                <a:solidFill>
                  <a:srgbClr val="7030A0"/>
                </a:solidFill>
              </a:rPr>
              <a:t>n</a:t>
            </a:r>
            <a:r>
              <a:t>s </a:t>
            </a:r>
            <a:r>
              <a:rPr>
                <a:solidFill>
                  <a:schemeClr val="accent4"/>
                </a:solidFill>
              </a:rPr>
              <a:t>o</a:t>
            </a:r>
            <a:r>
              <a:rPr>
                <a:solidFill>
                  <a:srgbClr val="FFFF00"/>
                </a:solidFill>
              </a:rPr>
              <a:t>n </a:t>
            </a:r>
            <a:r>
              <a:rPr>
                <a:solidFill>
                  <a:srgbClr val="00B050"/>
                </a:solidFill>
              </a:rPr>
              <a:t>G</a:t>
            </a:r>
            <a:r>
              <a:rPr>
                <a:solidFill>
                  <a:srgbClr val="00B0F0"/>
                </a:solidFill>
              </a:rPr>
              <a:t>e</a:t>
            </a:r>
            <a:r>
              <a:rPr>
                <a:solidFill>
                  <a:srgbClr val="7030A0"/>
                </a:solidFill>
              </a:rPr>
              <a:t>n</a:t>
            </a:r>
            <a:r>
              <a:t>d</a:t>
            </a:r>
            <a:r>
              <a:rPr>
                <a:solidFill>
                  <a:schemeClr val="accent4"/>
                </a:solidFill>
              </a:rPr>
              <a:t>e</a:t>
            </a:r>
            <a:r>
              <a:rPr>
                <a:solidFill>
                  <a:srgbClr val="FFFF00"/>
                </a:solidFill>
              </a:rPr>
              <a:t>r </a:t>
            </a:r>
            <a:r>
              <a:rPr>
                <a:solidFill>
                  <a:srgbClr val="00B050"/>
                </a:solidFill>
              </a:rPr>
              <a:t>E</a:t>
            </a:r>
            <a:r>
              <a:rPr>
                <a:solidFill>
                  <a:srgbClr val="00B0F0"/>
                </a:solidFill>
              </a:rPr>
              <a:t>q</a:t>
            </a:r>
            <a:r>
              <a:rPr>
                <a:solidFill>
                  <a:srgbClr val="7030A0"/>
                </a:solidFill>
              </a:rPr>
              <a:t>u</a:t>
            </a:r>
            <a:r>
              <a:t>a</a:t>
            </a:r>
            <a:r>
              <a:rPr>
                <a:solidFill>
                  <a:schemeClr val="accent4"/>
                </a:solidFill>
              </a:rPr>
              <a:t>l</a:t>
            </a:r>
            <a:r>
              <a:rPr>
                <a:solidFill>
                  <a:srgbClr val="FFFF00"/>
                </a:solidFill>
              </a:rPr>
              <a:t>i</a:t>
            </a:r>
            <a:r>
              <a:rPr>
                <a:solidFill>
                  <a:srgbClr val="00B050"/>
                </a:solidFill>
              </a:rPr>
              <a:t>t</a:t>
            </a:r>
            <a:r>
              <a:rPr>
                <a:solidFill>
                  <a:srgbClr val="00B0F0"/>
                </a:solidFill>
              </a:rPr>
              <a:t>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Box 3"/>
          <p:cNvSpPr txBox="1"/>
          <p:nvPr/>
        </p:nvSpPr>
        <p:spPr>
          <a:xfrm>
            <a:off x="3732362" y="461512"/>
            <a:ext cx="3001994" cy="2459991"/>
          </a:xfrm>
          <a:prstGeom prst="rect">
            <a:avLst/>
          </a:prstGeom>
          <a:solidFill>
            <a:srgbClr val="000000"/>
          </a:solidFill>
          <a:ln w="57150">
            <a:solidFill>
              <a:srgbClr val="FFFF00"/>
            </a:solidFill>
            <a:miter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b="1" sz="2400">
                <a:solidFill>
                  <a:srgbClr val="FF0000"/>
                </a:solidFill>
              </a:defRPr>
            </a:pPr>
            <a:r>
              <a:t>Definitions </a:t>
            </a:r>
          </a:p>
          <a:p>
            <a:pPr marL="285750" indent="-285750">
              <a:buSzPct val="100000"/>
              <a:buFont typeface="Arial"/>
              <a:buChar char="•"/>
              <a:defRPr b="1" sz="2400">
                <a:solidFill>
                  <a:schemeClr val="accent4"/>
                </a:solidFill>
              </a:defRPr>
            </a:pPr>
            <a:r>
              <a:t>Theories</a:t>
            </a:r>
          </a:p>
          <a:p>
            <a:pPr marL="285750" indent="-285750">
              <a:buSzPct val="100000"/>
              <a:buFont typeface="Arial"/>
              <a:buChar char="•"/>
              <a:defRPr b="1" sz="2400">
                <a:solidFill>
                  <a:srgbClr val="FFFF00"/>
                </a:solidFill>
              </a:defRPr>
            </a:pPr>
            <a:r>
              <a:t>Previous and Current Policy</a:t>
            </a:r>
          </a:p>
          <a:p>
            <a:pPr marL="285750" indent="-285750">
              <a:buSzPct val="100000"/>
              <a:buFont typeface="Arial"/>
              <a:buChar char="•"/>
              <a:defRPr b="1" sz="2400">
                <a:solidFill>
                  <a:srgbClr val="92D050"/>
                </a:solidFill>
              </a:defRPr>
            </a:pPr>
            <a:r>
              <a:t>Introduction</a:t>
            </a:r>
          </a:p>
          <a:p>
            <a:pPr/>
          </a:p>
        </p:txBody>
      </p:sp>
      <p:sp>
        <p:nvSpPr>
          <p:cNvPr id="117" name="TextBox 4"/>
          <p:cNvSpPr txBox="1"/>
          <p:nvPr/>
        </p:nvSpPr>
        <p:spPr>
          <a:xfrm>
            <a:off x="1173192" y="3279473"/>
            <a:ext cx="5374256" cy="1570991"/>
          </a:xfrm>
          <a:prstGeom prst="rect">
            <a:avLst/>
          </a:prstGeom>
          <a:solidFill>
            <a:srgbClr val="000000"/>
          </a:solidFill>
          <a:ln w="57150">
            <a:solidFill>
              <a:srgbClr val="FFFF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42900" indent="-342900">
              <a:buSzPct val="100000"/>
              <a:buFont typeface="Arial"/>
              <a:buChar char="•"/>
              <a:defRPr b="1" sz="2400">
                <a:solidFill>
                  <a:srgbClr val="00B0F0"/>
                </a:solidFill>
              </a:defRPr>
            </a:pPr>
            <a:r>
              <a:t>Conservative Party Viewpoint</a:t>
            </a:r>
          </a:p>
          <a:p>
            <a:pPr marL="342900" indent="-342900">
              <a:buSzPct val="100000"/>
              <a:buFont typeface="Arial"/>
              <a:buChar char="•"/>
              <a:defRPr b="1" sz="2400">
                <a:solidFill>
                  <a:srgbClr val="7030A0"/>
                </a:solidFill>
              </a:defRPr>
            </a:pPr>
            <a:r>
              <a:t>Labour Party Viewpoint</a:t>
            </a:r>
          </a:p>
          <a:p>
            <a:pPr marL="342900" indent="-342900">
              <a:buSzPct val="100000"/>
              <a:buFont typeface="Arial"/>
              <a:buChar char="•"/>
              <a:defRPr b="1" sz="2400">
                <a:solidFill>
                  <a:srgbClr val="FF0000"/>
                </a:solidFill>
              </a:defRPr>
            </a:pPr>
            <a:r>
              <a:t>Liberal Democratic Party Viewpoint</a:t>
            </a:r>
          </a:p>
        </p:txBody>
      </p:sp>
      <p:sp>
        <p:nvSpPr>
          <p:cNvPr id="118" name="TextBox 6"/>
          <p:cNvSpPr txBox="1"/>
          <p:nvPr/>
        </p:nvSpPr>
        <p:spPr>
          <a:xfrm>
            <a:off x="1633267" y="5019135"/>
            <a:ext cx="3879012" cy="1215391"/>
          </a:xfrm>
          <a:prstGeom prst="rect">
            <a:avLst/>
          </a:prstGeom>
          <a:solidFill>
            <a:srgbClr val="000000"/>
          </a:solidFill>
          <a:ln w="57150">
            <a:solidFill>
              <a:srgbClr val="FFFF00"/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 sz="2400">
                <a:solidFill>
                  <a:schemeClr val="accent4"/>
                </a:solidFill>
              </a:defRPr>
            </a:pPr>
          </a:p>
          <a:p>
            <a:pPr marL="342900" indent="-342900">
              <a:buSzPct val="100000"/>
              <a:buFont typeface="Arial"/>
              <a:buChar char="•"/>
              <a:defRPr b="1" sz="2400">
                <a:solidFill>
                  <a:schemeClr val="accent4"/>
                </a:solidFill>
              </a:defRPr>
            </a:pPr>
            <a:r>
              <a:t>Reference List </a:t>
            </a:r>
          </a:p>
        </p:txBody>
      </p:sp>
      <p:grpSp>
        <p:nvGrpSpPr>
          <p:cNvPr id="121" name="Oval 7"/>
          <p:cNvGrpSpPr/>
          <p:nvPr/>
        </p:nvGrpSpPr>
        <p:grpSpPr>
          <a:xfrm>
            <a:off x="30110" y="-56377"/>
            <a:ext cx="3332838" cy="2197470"/>
            <a:chOff x="0" y="0"/>
            <a:chExt cx="3332837" cy="2197469"/>
          </a:xfrm>
        </p:grpSpPr>
        <p:sp>
          <p:nvSpPr>
            <p:cNvPr id="119" name="Oval"/>
            <p:cNvSpPr/>
            <p:nvPr/>
          </p:nvSpPr>
          <p:spPr>
            <a:xfrm rot="21060000">
              <a:off x="116539" y="231780"/>
              <a:ext cx="3099759" cy="1733909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600">
                  <a:solidFill>
                    <a:srgbClr val="FF0000"/>
                  </a:solidFill>
                </a:defRPr>
              </a:pPr>
            </a:p>
          </p:txBody>
        </p:sp>
        <p:sp>
          <p:nvSpPr>
            <p:cNvPr id="120" name="Content"/>
            <p:cNvSpPr txBox="1"/>
            <p:nvPr/>
          </p:nvSpPr>
          <p:spPr>
            <a:xfrm rot="21060000">
              <a:off x="570488" y="786314"/>
              <a:ext cx="2191860" cy="6248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sz="3600">
                  <a:solidFill>
                    <a:srgbClr val="FF0000"/>
                  </a:solidFill>
                </a:defRPr>
              </a:pPr>
              <a:r>
                <a:t>C</a:t>
              </a:r>
              <a:r>
                <a:rPr>
                  <a:solidFill>
                    <a:schemeClr val="accent4"/>
                  </a:solidFill>
                </a:rPr>
                <a:t>o</a:t>
              </a:r>
              <a:r>
                <a:rPr>
                  <a:solidFill>
                    <a:srgbClr val="FFFF00"/>
                  </a:solidFill>
                </a:rPr>
                <a:t>n</a:t>
              </a:r>
              <a:r>
                <a:rPr>
                  <a:solidFill>
                    <a:srgbClr val="00B050"/>
                  </a:solidFill>
                </a:rPr>
                <a:t>t</a:t>
              </a:r>
              <a:r>
                <a:rPr>
                  <a:solidFill>
                    <a:srgbClr val="00B0F0"/>
                  </a:solidFill>
                </a:rPr>
                <a:t>e</a:t>
              </a:r>
              <a:r>
                <a:rPr>
                  <a:solidFill>
                    <a:srgbClr val="7030A0"/>
                  </a:solidFill>
                </a:rPr>
                <a:t>n</a:t>
              </a:r>
              <a:r>
                <a:t>t </a:t>
              </a:r>
            </a:p>
          </p:txBody>
        </p:sp>
      </p:grpSp>
      <p:sp>
        <p:nvSpPr>
          <p:cNvPr id="122" name="Rectangle 8"/>
          <p:cNvSpPr/>
          <p:nvPr/>
        </p:nvSpPr>
        <p:spPr>
          <a:xfrm>
            <a:off x="7249065" y="276045"/>
            <a:ext cx="4350587" cy="2309004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23" name="Rectangle 11"/>
          <p:cNvSpPr/>
          <p:nvPr/>
        </p:nvSpPr>
        <p:spPr>
          <a:xfrm>
            <a:off x="7249063" y="3223403"/>
            <a:ext cx="4350589" cy="3071004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124" name="Picture 17" descr="Picture 1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585494" y="413956"/>
            <a:ext cx="3807125" cy="2047558"/>
          </a:xfrm>
          <a:prstGeom prst="rect">
            <a:avLst/>
          </a:prstGeom>
          <a:ln w="12700">
            <a:miter lim="400000"/>
          </a:ln>
        </p:spPr>
      </p:pic>
      <p:sp>
        <p:nvSpPr>
          <p:cNvPr id="125" name="TextBox 18"/>
          <p:cNvSpPr txBox="1"/>
          <p:nvPr/>
        </p:nvSpPr>
        <p:spPr>
          <a:xfrm>
            <a:off x="8304362" y="6356229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(Gomolach, n.d.)</a:t>
            </a:r>
          </a:p>
        </p:txBody>
      </p:sp>
      <p:pic>
        <p:nvPicPr>
          <p:cNvPr id="126" name="Picture 21" descr="Picture 21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585495" y="3336985"/>
            <a:ext cx="3648972" cy="2743201"/>
          </a:xfrm>
          <a:prstGeom prst="rect">
            <a:avLst/>
          </a:prstGeom>
          <a:ln w="12700">
            <a:miter lim="400000"/>
          </a:ln>
        </p:spPr>
      </p:pic>
      <p:sp>
        <p:nvSpPr>
          <p:cNvPr id="127" name="TextBox 22"/>
          <p:cNvSpPr txBox="1"/>
          <p:nvPr/>
        </p:nvSpPr>
        <p:spPr>
          <a:xfrm>
            <a:off x="8376249" y="2646870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(Reuters, 2016)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1" name="Oval 3"/>
          <p:cNvGrpSpPr/>
          <p:nvPr/>
        </p:nvGrpSpPr>
        <p:grpSpPr>
          <a:xfrm>
            <a:off x="586078" y="26474"/>
            <a:ext cx="4003692" cy="1715468"/>
            <a:chOff x="0" y="0"/>
            <a:chExt cx="4003691" cy="1715466"/>
          </a:xfrm>
        </p:grpSpPr>
        <p:sp>
          <p:nvSpPr>
            <p:cNvPr id="129" name="Oval"/>
            <p:cNvSpPr/>
            <p:nvPr/>
          </p:nvSpPr>
          <p:spPr>
            <a:xfrm rot="21120000">
              <a:off x="63777" y="263948"/>
              <a:ext cx="3876137" cy="1187571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30" name="Definitions"/>
            <p:cNvSpPr txBox="1"/>
            <p:nvPr/>
          </p:nvSpPr>
          <p:spPr>
            <a:xfrm rot="21120000">
              <a:off x="631424" y="577062"/>
              <a:ext cx="2740842" cy="5613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D</a:t>
              </a:r>
              <a:r>
                <a:rPr>
                  <a:solidFill>
                    <a:schemeClr val="accent4"/>
                  </a:solidFill>
                </a:rPr>
                <a:t>e</a:t>
              </a:r>
              <a:r>
                <a:rPr>
                  <a:solidFill>
                    <a:srgbClr val="FFFF00"/>
                  </a:solidFill>
                </a:rPr>
                <a:t>f</a:t>
              </a:r>
              <a:r>
                <a:rPr>
                  <a:solidFill>
                    <a:srgbClr val="00B050"/>
                  </a:solidFill>
                </a:rPr>
                <a:t>i</a:t>
              </a:r>
              <a:r>
                <a:rPr>
                  <a:solidFill>
                    <a:srgbClr val="00B0F0"/>
                  </a:solidFill>
                </a:rPr>
                <a:t>n</a:t>
              </a:r>
              <a:r>
                <a:rPr>
                  <a:solidFill>
                    <a:srgbClr val="7030A0"/>
                  </a:solidFill>
                </a:rPr>
                <a:t>i</a:t>
              </a:r>
              <a:r>
                <a:t>t</a:t>
              </a:r>
              <a:r>
                <a:rPr>
                  <a:solidFill>
                    <a:schemeClr val="accent4"/>
                  </a:solidFill>
                </a:rPr>
                <a:t>i</a:t>
              </a:r>
              <a:r>
                <a:rPr>
                  <a:solidFill>
                    <a:srgbClr val="FFFF00"/>
                  </a:solidFill>
                </a:rPr>
                <a:t>o</a:t>
              </a:r>
              <a:r>
                <a:rPr>
                  <a:solidFill>
                    <a:srgbClr val="00B050"/>
                  </a:solidFill>
                </a:rPr>
                <a:t>n</a:t>
              </a:r>
              <a:r>
                <a:rPr>
                  <a:solidFill>
                    <a:srgbClr val="00B0F0"/>
                  </a:solidFill>
                </a:rPr>
                <a:t>s</a:t>
              </a:r>
            </a:p>
          </p:txBody>
        </p:sp>
      </p:grpSp>
      <p:grpSp>
        <p:nvGrpSpPr>
          <p:cNvPr id="134" name="Rectangle 7"/>
          <p:cNvGrpSpPr/>
          <p:nvPr/>
        </p:nvGrpSpPr>
        <p:grpSpPr>
          <a:xfrm>
            <a:off x="744902" y="1874752"/>
            <a:ext cx="2147668" cy="1915175"/>
            <a:chOff x="0" y="0"/>
            <a:chExt cx="2147667" cy="1915173"/>
          </a:xfrm>
        </p:grpSpPr>
        <p:sp>
          <p:nvSpPr>
            <p:cNvPr id="132" name="Rectangle"/>
            <p:cNvSpPr/>
            <p:nvPr/>
          </p:nvSpPr>
          <p:spPr>
            <a:xfrm rot="21120000">
              <a:off x="106237" y="126575"/>
              <a:ext cx="1935193" cy="1662023"/>
            </a:xfrm>
            <a:prstGeom prst="rect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 sz="2400" u="sng">
                  <a:solidFill>
                    <a:srgbClr val="FF0000"/>
                  </a:solidFill>
                </a:defRPr>
              </a:pPr>
            </a:p>
          </p:txBody>
        </p:sp>
        <p:sp>
          <p:nvSpPr>
            <p:cNvPr id="133" name="1.What is Gender?"/>
            <p:cNvSpPr txBox="1"/>
            <p:nvPr/>
          </p:nvSpPr>
          <p:spPr>
            <a:xfrm rot="21120000">
              <a:off x="106237" y="556266"/>
              <a:ext cx="1935193" cy="8026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lvl1pPr algn="ctr">
                <a:defRPr b="1" sz="2400" u="sng">
                  <a:solidFill>
                    <a:srgbClr val="FF0000"/>
                  </a:solidFill>
                </a:defRPr>
              </a:lvl1pPr>
            </a:lstStyle>
            <a:p>
              <a:pPr/>
              <a:r>
                <a:t>1.What is Gender? </a:t>
              </a:r>
            </a:p>
          </p:txBody>
        </p:sp>
      </p:grpSp>
      <p:grpSp>
        <p:nvGrpSpPr>
          <p:cNvPr id="137" name="Rectangle 8"/>
          <p:cNvGrpSpPr/>
          <p:nvPr/>
        </p:nvGrpSpPr>
        <p:grpSpPr>
          <a:xfrm>
            <a:off x="5693769" y="742775"/>
            <a:ext cx="2112799" cy="1821241"/>
            <a:chOff x="0" y="0"/>
            <a:chExt cx="2112797" cy="1821239"/>
          </a:xfrm>
        </p:grpSpPr>
        <p:sp>
          <p:nvSpPr>
            <p:cNvPr id="135" name="Rectangle"/>
            <p:cNvSpPr/>
            <p:nvPr/>
          </p:nvSpPr>
          <p:spPr>
            <a:xfrm rot="21000000">
              <a:off x="117557" y="151495"/>
              <a:ext cx="1877684" cy="1518250"/>
            </a:xfrm>
            <a:prstGeom prst="rect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 sz="2400" u="sng">
                  <a:solidFill>
                    <a:schemeClr val="accent4"/>
                  </a:solidFill>
                </a:defRPr>
              </a:pPr>
            </a:p>
          </p:txBody>
        </p:sp>
        <p:sp>
          <p:nvSpPr>
            <p:cNvPr id="136" name="2.What is Equality?"/>
            <p:cNvSpPr txBox="1"/>
            <p:nvPr/>
          </p:nvSpPr>
          <p:spPr>
            <a:xfrm rot="21000000">
              <a:off x="117557" y="509299"/>
              <a:ext cx="1877684" cy="8026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lvl1pPr algn="ctr">
                <a:defRPr b="1" sz="2400" u="sng">
                  <a:solidFill>
                    <a:schemeClr val="accent4"/>
                  </a:solidFill>
                </a:defRPr>
              </a:lvl1pPr>
            </a:lstStyle>
            <a:p>
              <a:pPr/>
              <a:r>
                <a:t>2.What is Equality?</a:t>
              </a:r>
            </a:p>
          </p:txBody>
        </p:sp>
      </p:grpSp>
      <p:grpSp>
        <p:nvGrpSpPr>
          <p:cNvPr id="140" name="Rectangle 9"/>
          <p:cNvGrpSpPr/>
          <p:nvPr/>
        </p:nvGrpSpPr>
        <p:grpSpPr>
          <a:xfrm>
            <a:off x="6155812" y="3182783"/>
            <a:ext cx="2712712" cy="1757642"/>
            <a:chOff x="0" y="0"/>
            <a:chExt cx="2712710" cy="1757641"/>
          </a:xfrm>
        </p:grpSpPr>
        <p:sp>
          <p:nvSpPr>
            <p:cNvPr id="138" name="Rectangle"/>
            <p:cNvSpPr/>
            <p:nvPr/>
          </p:nvSpPr>
          <p:spPr>
            <a:xfrm rot="20940000">
              <a:off x="101212" y="227526"/>
              <a:ext cx="2510287" cy="1302589"/>
            </a:xfrm>
            <a:prstGeom prst="rect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39" name="3. What is Gender Equality?"/>
            <p:cNvSpPr txBox="1"/>
            <p:nvPr/>
          </p:nvSpPr>
          <p:spPr>
            <a:xfrm rot="20940000">
              <a:off x="101212" y="477500"/>
              <a:ext cx="2510287" cy="8026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lvl1pPr algn="ctr">
                <a:defRPr sz="2400">
                  <a:solidFill>
                    <a:srgbClr val="FFFF00"/>
                  </a:solidFill>
                </a:defRPr>
              </a:lvl1pPr>
            </a:lstStyle>
            <a:p>
              <a:pPr/>
              <a:r>
                <a:t>3. What is Gender Equality?</a:t>
              </a:r>
            </a:p>
          </p:txBody>
        </p:sp>
      </p:grpSp>
      <p:sp>
        <p:nvSpPr>
          <p:cNvPr id="141" name="Rectangle 10"/>
          <p:cNvSpPr/>
          <p:nvPr/>
        </p:nvSpPr>
        <p:spPr>
          <a:xfrm>
            <a:off x="3065252" y="2734573"/>
            <a:ext cx="2035833" cy="1374476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42" name="Rectangle 12"/>
          <p:cNvSpPr/>
          <p:nvPr/>
        </p:nvSpPr>
        <p:spPr>
          <a:xfrm>
            <a:off x="8054196" y="764874"/>
            <a:ext cx="2539041" cy="1791418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43" name="Rectangle 13"/>
          <p:cNvSpPr/>
          <p:nvPr/>
        </p:nvSpPr>
        <p:spPr>
          <a:xfrm>
            <a:off x="8988722" y="3841631"/>
            <a:ext cx="2711571" cy="2409645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44" name="TextBox 16"/>
          <p:cNvSpPr txBox="1"/>
          <p:nvPr/>
        </p:nvSpPr>
        <p:spPr>
          <a:xfrm rot="600000">
            <a:off x="2681226" y="1700694"/>
            <a:ext cx="2225615" cy="1158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(Connell and Pearse, 2014)</a:t>
            </a:r>
          </a:p>
          <a:p>
            <a:pPr/>
          </a:p>
        </p:txBody>
      </p:sp>
      <p:sp>
        <p:nvSpPr>
          <p:cNvPr id="145" name="TextBox 17"/>
          <p:cNvSpPr txBox="1"/>
          <p:nvPr/>
        </p:nvSpPr>
        <p:spPr>
          <a:xfrm rot="21060000">
            <a:off x="6765108" y="4760410"/>
            <a:ext cx="1779917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(Swinson, 2018)</a:t>
            </a:r>
          </a:p>
        </p:txBody>
      </p:sp>
      <p:sp>
        <p:nvSpPr>
          <p:cNvPr id="146" name="TextBox 18"/>
          <p:cNvSpPr txBox="1"/>
          <p:nvPr/>
        </p:nvSpPr>
        <p:spPr>
          <a:xfrm rot="120000">
            <a:off x="5472218" y="37525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(Callinicos, 2007)</a:t>
            </a:r>
          </a:p>
        </p:txBody>
      </p:sp>
      <p:pic>
        <p:nvPicPr>
          <p:cNvPr id="147" name="Picture 23" descr="Picture 2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272285" y="2928933"/>
            <a:ext cx="1650522" cy="1129531"/>
          </a:xfrm>
          <a:prstGeom prst="rect">
            <a:avLst/>
          </a:prstGeom>
          <a:ln w="12700">
            <a:miter lim="400000"/>
          </a:ln>
        </p:spPr>
      </p:pic>
      <p:sp>
        <p:nvSpPr>
          <p:cNvPr id="148" name="TextBox 24"/>
          <p:cNvSpPr txBox="1"/>
          <p:nvPr/>
        </p:nvSpPr>
        <p:spPr>
          <a:xfrm rot="20340000">
            <a:off x="5017900" y="2832335"/>
            <a:ext cx="2268749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(Mind, 2013)</a:t>
            </a:r>
          </a:p>
        </p:txBody>
      </p:sp>
      <p:sp>
        <p:nvSpPr>
          <p:cNvPr id="149" name="TextBox 25"/>
          <p:cNvSpPr txBox="1"/>
          <p:nvPr/>
        </p:nvSpPr>
        <p:spPr>
          <a:xfrm>
            <a:off x="8850701" y="2646870"/>
            <a:ext cx="3160144" cy="624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(Junta De Vecinos Logo, 2018)</a:t>
            </a:r>
          </a:p>
        </p:txBody>
      </p:sp>
      <p:pic>
        <p:nvPicPr>
          <p:cNvPr id="150" name="Picture 27" descr="Picture 27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47492" y="1036608"/>
            <a:ext cx="1894938" cy="1262334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29" descr="Picture 29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282023" y="4055853"/>
            <a:ext cx="2254371" cy="2053087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extBox 30"/>
          <p:cNvSpPr txBox="1"/>
          <p:nvPr/>
        </p:nvSpPr>
        <p:spPr>
          <a:xfrm>
            <a:off x="8980098" y="6370606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(UNITED NATIONS, n.d.)</a:t>
            </a:r>
          </a:p>
        </p:txBody>
      </p:sp>
      <p:grpSp>
        <p:nvGrpSpPr>
          <p:cNvPr id="155" name="Rectangle 1"/>
          <p:cNvGrpSpPr/>
          <p:nvPr/>
        </p:nvGrpSpPr>
        <p:grpSpPr>
          <a:xfrm>
            <a:off x="421701" y="4338513"/>
            <a:ext cx="2794068" cy="2105989"/>
            <a:chOff x="0" y="0"/>
            <a:chExt cx="2794066" cy="2105987"/>
          </a:xfrm>
        </p:grpSpPr>
        <p:sp>
          <p:nvSpPr>
            <p:cNvPr id="153" name="Rectangle"/>
            <p:cNvSpPr/>
            <p:nvPr/>
          </p:nvSpPr>
          <p:spPr>
            <a:xfrm rot="21000000">
              <a:off x="127513" y="207606"/>
              <a:ext cx="2539041" cy="1690776"/>
            </a:xfrm>
            <a:prstGeom prst="rect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2400">
                  <a:solidFill>
                    <a:srgbClr val="00B050"/>
                  </a:solidFill>
                </a:defRPr>
              </a:pPr>
            </a:p>
          </p:txBody>
        </p:sp>
        <p:sp>
          <p:nvSpPr>
            <p:cNvPr id="154" name="4. What is Intersectionality?"/>
            <p:cNvSpPr txBox="1"/>
            <p:nvPr/>
          </p:nvSpPr>
          <p:spPr>
            <a:xfrm rot="21000000">
              <a:off x="127513" y="473874"/>
              <a:ext cx="2539041" cy="11582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lvl1pPr algn="ctr">
                <a:defRPr b="1" sz="2400" u="sng">
                  <a:solidFill>
                    <a:srgbClr val="00B050"/>
                  </a:solidFill>
                </a:defRPr>
              </a:lvl1pPr>
            </a:lstStyle>
            <a:p>
              <a:pPr/>
              <a:r>
                <a:t>4. What is Intersectionality?</a:t>
              </a:r>
            </a:p>
          </p:txBody>
        </p:sp>
      </p:grpSp>
      <p:sp>
        <p:nvSpPr>
          <p:cNvPr id="156" name="Rectangle 2"/>
          <p:cNvSpPr/>
          <p:nvPr/>
        </p:nvSpPr>
        <p:spPr>
          <a:xfrm>
            <a:off x="3827252" y="4574875"/>
            <a:ext cx="1892059" cy="1906436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57" name="TextBox 4"/>
          <p:cNvSpPr txBox="1"/>
          <p:nvPr/>
        </p:nvSpPr>
        <p:spPr>
          <a:xfrm rot="20700000">
            <a:off x="1904987" y="6068873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(Romero, 2018)</a:t>
            </a:r>
          </a:p>
        </p:txBody>
      </p:sp>
      <p:sp>
        <p:nvSpPr>
          <p:cNvPr id="158" name="TextBox 5"/>
          <p:cNvSpPr txBox="1"/>
          <p:nvPr/>
        </p:nvSpPr>
        <p:spPr>
          <a:xfrm rot="20940000">
            <a:off x="5832436" y="6072274"/>
            <a:ext cx="2815088" cy="624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(Sommo and Chaskes, 2013)</a:t>
            </a:r>
          </a:p>
        </p:txBody>
      </p:sp>
      <p:pic>
        <p:nvPicPr>
          <p:cNvPr id="159" name="Picture 14" descr="Picture 14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3948021" y="4896106"/>
            <a:ext cx="1664901" cy="127835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" name="Oval 6"/>
          <p:cNvGrpSpPr/>
          <p:nvPr/>
        </p:nvGrpSpPr>
        <p:grpSpPr>
          <a:xfrm>
            <a:off x="225985" y="-2059"/>
            <a:ext cx="4020298" cy="2673464"/>
            <a:chOff x="0" y="0"/>
            <a:chExt cx="4020296" cy="2673462"/>
          </a:xfrm>
        </p:grpSpPr>
        <p:sp>
          <p:nvSpPr>
            <p:cNvPr id="161" name="Oval"/>
            <p:cNvSpPr/>
            <p:nvPr/>
          </p:nvSpPr>
          <p:spPr>
            <a:xfrm rot="20820000">
              <a:off x="165533" y="390701"/>
              <a:ext cx="3689231" cy="1892061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 sz="3200" u="sng">
                  <a:solidFill>
                    <a:srgbClr val="00B050"/>
                  </a:solidFill>
                </a:defRPr>
              </a:pPr>
            </a:p>
          </p:txBody>
        </p:sp>
        <p:sp>
          <p:nvSpPr>
            <p:cNvPr id="162" name="1. Intersectional Feminism"/>
            <p:cNvSpPr txBox="1"/>
            <p:nvPr/>
          </p:nvSpPr>
          <p:spPr>
            <a:xfrm rot="20820000">
              <a:off x="705808" y="586161"/>
              <a:ext cx="2608680" cy="15011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00B0F0"/>
                  </a:solidFill>
                </a:defRPr>
              </a:pPr>
              <a:r>
                <a:t>1.</a:t>
              </a:r>
              <a:r>
                <a:rPr>
                  <a:solidFill>
                    <a:srgbClr val="FF0000"/>
                  </a:solidFill>
                </a:rPr>
                <a:t> I</a:t>
              </a:r>
              <a:r>
                <a:rPr>
                  <a:solidFill>
                    <a:schemeClr val="accent4"/>
                  </a:solidFill>
                </a:rPr>
                <a:t>n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e</a:t>
              </a:r>
              <a:r>
                <a:t>r</a:t>
              </a:r>
              <a:r>
                <a:rPr>
                  <a:solidFill>
                    <a:srgbClr val="7030A0"/>
                  </a:solidFill>
                </a:rPr>
                <a:t>s</a:t>
              </a:r>
              <a:r>
                <a:rPr>
                  <a:solidFill>
                    <a:srgbClr val="FF0000"/>
                  </a:solidFill>
                </a:rPr>
                <a:t>e</a:t>
              </a:r>
              <a:r>
                <a:rPr>
                  <a:solidFill>
                    <a:schemeClr val="accent4"/>
                  </a:solidFill>
                </a:rPr>
                <a:t>c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i</a:t>
              </a:r>
              <a:r>
                <a:t>o</a:t>
              </a:r>
              <a:r>
                <a:rPr>
                  <a:solidFill>
                    <a:srgbClr val="7030A0"/>
                  </a:solidFill>
                </a:rPr>
                <a:t>n</a:t>
              </a:r>
              <a:r>
                <a:rPr>
                  <a:solidFill>
                    <a:srgbClr val="FF0000"/>
                  </a:solidFill>
                </a:rPr>
                <a:t>a</a:t>
              </a:r>
              <a:r>
                <a:rPr>
                  <a:solidFill>
                    <a:schemeClr val="accent4"/>
                  </a:solidFill>
                </a:rPr>
                <a:t>l </a:t>
              </a:r>
              <a:r>
                <a:rPr>
                  <a:solidFill>
                    <a:srgbClr val="FFFF00"/>
                  </a:solidFill>
                </a:rPr>
                <a:t>F</a:t>
              </a:r>
              <a:r>
                <a:rPr>
                  <a:solidFill>
                    <a:srgbClr val="00B050"/>
                  </a:solidFill>
                </a:rPr>
                <a:t>e</a:t>
              </a:r>
              <a:r>
                <a:t>m</a:t>
              </a:r>
              <a:r>
                <a:rPr>
                  <a:solidFill>
                    <a:srgbClr val="7030A0"/>
                  </a:solidFill>
                </a:rPr>
                <a:t>i</a:t>
              </a:r>
              <a:r>
                <a:rPr>
                  <a:solidFill>
                    <a:srgbClr val="FF0000"/>
                  </a:solidFill>
                </a:rPr>
                <a:t>n</a:t>
              </a:r>
              <a:r>
                <a:rPr>
                  <a:solidFill>
                    <a:schemeClr val="accent4"/>
                  </a:solidFill>
                </a:rPr>
                <a:t>i</a:t>
              </a:r>
              <a:r>
                <a:rPr>
                  <a:solidFill>
                    <a:srgbClr val="FFFF00"/>
                  </a:solidFill>
                </a:rPr>
                <a:t>s</a:t>
              </a:r>
              <a:r>
                <a:rPr>
                  <a:solidFill>
                    <a:srgbClr val="00B050"/>
                  </a:solidFill>
                </a:rPr>
                <a:t>m</a:t>
              </a:r>
            </a:p>
          </p:txBody>
        </p:sp>
      </p:grpSp>
      <p:grpSp>
        <p:nvGrpSpPr>
          <p:cNvPr id="166" name="Oval 7"/>
          <p:cNvGrpSpPr/>
          <p:nvPr/>
        </p:nvGrpSpPr>
        <p:grpSpPr>
          <a:xfrm>
            <a:off x="227627" y="3568239"/>
            <a:ext cx="3081572" cy="2467599"/>
            <a:chOff x="0" y="0"/>
            <a:chExt cx="3081570" cy="2467598"/>
          </a:xfrm>
        </p:grpSpPr>
        <p:sp>
          <p:nvSpPr>
            <p:cNvPr id="164" name="Oval"/>
            <p:cNvSpPr/>
            <p:nvPr/>
          </p:nvSpPr>
          <p:spPr>
            <a:xfrm rot="660000">
              <a:off x="163435" y="244637"/>
              <a:ext cx="2754701" cy="1978325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65" name="2. Gender Roles"/>
            <p:cNvSpPr txBox="1"/>
            <p:nvPr/>
          </p:nvSpPr>
          <p:spPr>
            <a:xfrm rot="660000">
              <a:off x="566851" y="483229"/>
              <a:ext cx="1947869" cy="15011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7030A0"/>
                  </a:solidFill>
                </a:defRPr>
              </a:pPr>
              <a:r>
                <a:t>2. </a:t>
              </a:r>
              <a:r>
                <a:rPr>
                  <a:solidFill>
                    <a:srgbClr val="FF0000"/>
                  </a:solidFill>
                </a:rPr>
                <a:t>G</a:t>
              </a:r>
              <a:r>
                <a:rPr>
                  <a:solidFill>
                    <a:schemeClr val="accent4"/>
                  </a:solidFill>
                </a:rPr>
                <a:t>e</a:t>
              </a:r>
              <a:r>
                <a:rPr>
                  <a:solidFill>
                    <a:srgbClr val="FFFF00"/>
                  </a:solidFill>
                </a:rPr>
                <a:t>n</a:t>
              </a:r>
              <a:r>
                <a:rPr>
                  <a:solidFill>
                    <a:srgbClr val="00B050"/>
                  </a:solidFill>
                </a:rPr>
                <a:t>d</a:t>
              </a:r>
              <a:r>
                <a:rPr>
                  <a:solidFill>
                    <a:srgbClr val="00B0F0"/>
                  </a:solidFill>
                </a:rPr>
                <a:t>e</a:t>
              </a:r>
              <a:r>
                <a:t>r</a:t>
              </a:r>
              <a:r>
                <a:rPr>
                  <a:solidFill>
                    <a:srgbClr val="FFFFFF"/>
                  </a:solidFill>
                </a:rPr>
                <a:t> </a:t>
              </a:r>
              <a:r>
                <a:rPr>
                  <a:solidFill>
                    <a:srgbClr val="FF0000"/>
                  </a:solidFill>
                </a:rPr>
                <a:t>R</a:t>
              </a:r>
              <a:r>
                <a:rPr>
                  <a:solidFill>
                    <a:schemeClr val="accent4"/>
                  </a:solidFill>
                </a:rPr>
                <a:t>o</a:t>
              </a:r>
              <a:r>
                <a:rPr>
                  <a:solidFill>
                    <a:srgbClr val="FFFF00"/>
                  </a:solidFill>
                </a:rPr>
                <a:t>l</a:t>
              </a:r>
              <a:r>
                <a:rPr>
                  <a:solidFill>
                    <a:srgbClr val="00B050"/>
                  </a:solidFill>
                </a:rPr>
                <a:t>e</a:t>
              </a:r>
              <a:r>
                <a:rPr>
                  <a:solidFill>
                    <a:srgbClr val="00B0F0"/>
                  </a:solidFill>
                </a:rPr>
                <a:t>s</a:t>
              </a:r>
            </a:p>
          </p:txBody>
        </p:sp>
      </p:grpSp>
      <p:sp>
        <p:nvSpPr>
          <p:cNvPr id="167" name="Rectangle 8"/>
          <p:cNvSpPr/>
          <p:nvPr/>
        </p:nvSpPr>
        <p:spPr>
          <a:xfrm>
            <a:off x="3769743" y="1771290"/>
            <a:ext cx="3056627" cy="2280248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8" name="Rectangle 9"/>
          <p:cNvSpPr/>
          <p:nvPr/>
        </p:nvSpPr>
        <p:spPr>
          <a:xfrm>
            <a:off x="7364082" y="750496"/>
            <a:ext cx="4393721" cy="2840968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9" name="TextBox 11"/>
          <p:cNvSpPr txBox="1"/>
          <p:nvPr/>
        </p:nvSpPr>
        <p:spPr>
          <a:xfrm>
            <a:off x="2219928" y="3026997"/>
            <a:ext cx="1966824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(Ketto, 2018)</a:t>
            </a:r>
          </a:p>
        </p:txBody>
      </p:sp>
      <p:pic>
        <p:nvPicPr>
          <p:cNvPr id="170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33645" y="2064250"/>
            <a:ext cx="2743201" cy="1694331"/>
          </a:xfrm>
          <a:prstGeom prst="rect">
            <a:avLst/>
          </a:prstGeom>
          <a:ln w="12700">
            <a:miter lim="400000"/>
          </a:ln>
        </p:spPr>
      </p:pic>
      <p:sp>
        <p:nvSpPr>
          <p:cNvPr id="171" name="TextBox 3"/>
          <p:cNvSpPr txBox="1"/>
          <p:nvPr/>
        </p:nvSpPr>
        <p:spPr>
          <a:xfrm>
            <a:off x="7513608" y="317739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/>
            </a:pPr>
            <a:r>
              <a:t> </a:t>
            </a:r>
            <a:r>
              <a:rPr b="0"/>
              <a:t>(Фото база, 2016)</a:t>
            </a:r>
          </a:p>
        </p:txBody>
      </p:sp>
      <p:pic>
        <p:nvPicPr>
          <p:cNvPr id="172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887419" y="910729"/>
            <a:ext cx="3620219" cy="2520503"/>
          </a:xfrm>
          <a:prstGeom prst="rect">
            <a:avLst/>
          </a:prstGeom>
          <a:ln w="12700">
            <a:miter lim="400000"/>
          </a:ln>
        </p:spPr>
      </p:pic>
      <p:sp>
        <p:nvSpPr>
          <p:cNvPr id="173" name="TextBox 12"/>
          <p:cNvSpPr txBox="1"/>
          <p:nvPr/>
        </p:nvSpPr>
        <p:spPr>
          <a:xfrm>
            <a:off x="1820173" y="5982418"/>
            <a:ext cx="1722409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(Lindsey, 2013)</a:t>
            </a:r>
          </a:p>
        </p:txBody>
      </p:sp>
      <p:sp>
        <p:nvSpPr>
          <p:cNvPr id="174" name="TextBox 13"/>
          <p:cNvSpPr txBox="1"/>
          <p:nvPr/>
        </p:nvSpPr>
        <p:spPr>
          <a:xfrm>
            <a:off x="3775493" y="231476"/>
            <a:ext cx="192369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(Romero, 2018)</a:t>
            </a:r>
          </a:p>
        </p:txBody>
      </p:sp>
      <p:grpSp>
        <p:nvGrpSpPr>
          <p:cNvPr id="177" name="Oval 2"/>
          <p:cNvGrpSpPr/>
          <p:nvPr/>
        </p:nvGrpSpPr>
        <p:grpSpPr>
          <a:xfrm>
            <a:off x="5782274" y="3945400"/>
            <a:ext cx="3908456" cy="2526142"/>
            <a:chOff x="0" y="0"/>
            <a:chExt cx="3908455" cy="2526141"/>
          </a:xfrm>
        </p:grpSpPr>
        <p:sp>
          <p:nvSpPr>
            <p:cNvPr id="175" name="Oval"/>
            <p:cNvSpPr/>
            <p:nvPr/>
          </p:nvSpPr>
          <p:spPr>
            <a:xfrm rot="20760000">
              <a:off x="152745" y="410492"/>
              <a:ext cx="3602965" cy="1705157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>
                  <a:solidFill>
                    <a:srgbClr val="00B0F0"/>
                  </a:solidFill>
                </a:defRPr>
              </a:pPr>
            </a:p>
          </p:txBody>
        </p:sp>
        <p:sp>
          <p:nvSpPr>
            <p:cNvPr id="176" name="3. Gendered Stratification"/>
            <p:cNvSpPr txBox="1"/>
            <p:nvPr/>
          </p:nvSpPr>
          <p:spPr>
            <a:xfrm rot="20760000">
              <a:off x="680387" y="512500"/>
              <a:ext cx="2547681" cy="15011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chemeClr val="accent4"/>
                  </a:solidFill>
                </a:defRPr>
              </a:pPr>
              <a:r>
                <a:t>3.</a:t>
              </a:r>
              <a:r>
                <a:rPr>
                  <a:solidFill>
                    <a:srgbClr val="FF0000"/>
                  </a:solidFill>
                </a:rPr>
                <a:t> G</a:t>
              </a:r>
              <a:r>
                <a:t>e</a:t>
              </a:r>
              <a:r>
                <a:rPr>
                  <a:solidFill>
                    <a:srgbClr val="FFFF00"/>
                  </a:solidFill>
                </a:rPr>
                <a:t>n</a:t>
              </a:r>
              <a:r>
                <a:rPr>
                  <a:solidFill>
                    <a:srgbClr val="00B050"/>
                  </a:solidFill>
                </a:rPr>
                <a:t>d</a:t>
              </a:r>
              <a:r>
                <a:rPr>
                  <a:solidFill>
                    <a:srgbClr val="00B0F0"/>
                  </a:solidFill>
                </a:rPr>
                <a:t>e</a:t>
              </a:r>
              <a:r>
                <a:rPr>
                  <a:solidFill>
                    <a:srgbClr val="7030A0"/>
                  </a:solidFill>
                </a:rPr>
                <a:t>r</a:t>
              </a:r>
              <a:r>
                <a:rPr>
                  <a:solidFill>
                    <a:srgbClr val="FF0000"/>
                  </a:solidFill>
                </a:rPr>
                <a:t>e</a:t>
              </a:r>
              <a:r>
                <a:rPr>
                  <a:solidFill>
                    <a:srgbClr val="FFFF00"/>
                  </a:solidFill>
                </a:rPr>
                <a:t>d</a:t>
              </a:r>
              <a:r>
                <a:rPr>
                  <a:solidFill>
                    <a:srgbClr val="FFFFFF"/>
                  </a:solidFill>
                </a:rPr>
                <a:t> </a:t>
              </a:r>
              <a:r>
                <a:rPr>
                  <a:solidFill>
                    <a:srgbClr val="00B050"/>
                  </a:solidFill>
                </a:rPr>
                <a:t>S</a:t>
              </a:r>
              <a:r>
                <a:rPr>
                  <a:solidFill>
                    <a:srgbClr val="00B0F0"/>
                  </a:solidFill>
                </a:rPr>
                <a:t>t</a:t>
              </a:r>
              <a:r>
                <a:rPr>
                  <a:solidFill>
                    <a:srgbClr val="7030A0"/>
                  </a:solidFill>
                </a:rPr>
                <a:t>r</a:t>
              </a:r>
              <a:r>
                <a:rPr>
                  <a:solidFill>
                    <a:srgbClr val="FF0000"/>
                  </a:solidFill>
                </a:rPr>
                <a:t>a</a:t>
              </a:r>
              <a:r>
                <a:t>t</a:t>
              </a:r>
              <a:r>
                <a:rPr>
                  <a:solidFill>
                    <a:srgbClr val="FFFF00"/>
                  </a:solidFill>
                </a:rPr>
                <a:t>i</a:t>
              </a:r>
              <a:r>
                <a:rPr>
                  <a:solidFill>
                    <a:srgbClr val="00B050"/>
                  </a:solidFill>
                </a:rPr>
                <a:t>f</a:t>
              </a:r>
              <a:r>
                <a:rPr>
                  <a:solidFill>
                    <a:srgbClr val="00B0F0"/>
                  </a:solidFill>
                </a:rPr>
                <a:t>i</a:t>
              </a:r>
              <a:r>
                <a:rPr>
                  <a:solidFill>
                    <a:srgbClr val="7030A0"/>
                  </a:solidFill>
                </a:rPr>
                <a:t>c</a:t>
              </a:r>
              <a:r>
                <a:rPr>
                  <a:solidFill>
                    <a:srgbClr val="FF0000"/>
                  </a:solidFill>
                </a:rPr>
                <a:t>a</a:t>
              </a:r>
              <a:r>
                <a:t>t</a:t>
              </a:r>
              <a:r>
                <a:rPr>
                  <a:solidFill>
                    <a:srgbClr val="FFFF00"/>
                  </a:solidFill>
                </a:rPr>
                <a:t>i</a:t>
              </a:r>
              <a:r>
                <a:rPr>
                  <a:solidFill>
                    <a:srgbClr val="00B050"/>
                  </a:solidFill>
                </a:rPr>
                <a:t>o</a:t>
              </a:r>
              <a:r>
                <a:rPr>
                  <a:solidFill>
                    <a:srgbClr val="00B0F0"/>
                  </a:solidFill>
                </a:rPr>
                <a:t>n </a:t>
              </a:r>
            </a:p>
          </p:txBody>
        </p:sp>
      </p:grpSp>
      <p:sp>
        <p:nvSpPr>
          <p:cNvPr id="178" name="TextBox 5"/>
          <p:cNvSpPr txBox="1"/>
          <p:nvPr/>
        </p:nvSpPr>
        <p:spPr>
          <a:xfrm>
            <a:off x="9037607" y="573800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(Grusky, 2014)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Oval 1"/>
          <p:cNvGrpSpPr/>
          <p:nvPr/>
        </p:nvGrpSpPr>
        <p:grpSpPr>
          <a:xfrm>
            <a:off x="702936" y="118800"/>
            <a:ext cx="3702230" cy="3115792"/>
            <a:chOff x="0" y="0"/>
            <a:chExt cx="3702229" cy="3115791"/>
          </a:xfrm>
        </p:grpSpPr>
        <p:sp>
          <p:nvSpPr>
            <p:cNvPr id="180" name="Oval"/>
            <p:cNvSpPr/>
            <p:nvPr/>
          </p:nvSpPr>
          <p:spPr>
            <a:xfrm rot="20760000">
              <a:off x="243726" y="353073"/>
              <a:ext cx="3214777" cy="2409646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81" name="Previous and Current Policy"/>
            <p:cNvSpPr txBox="1"/>
            <p:nvPr/>
          </p:nvSpPr>
          <p:spPr>
            <a:xfrm rot="20760000">
              <a:off x="714519" y="572376"/>
              <a:ext cx="2273191" cy="19710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P</a:t>
              </a:r>
              <a:r>
                <a:rPr>
                  <a:solidFill>
                    <a:schemeClr val="accent4"/>
                  </a:solidFill>
                </a:rPr>
                <a:t>r</a:t>
              </a:r>
              <a:r>
                <a:rPr>
                  <a:solidFill>
                    <a:srgbClr val="FFFF00"/>
                  </a:solidFill>
                </a:rPr>
                <a:t>e</a:t>
              </a:r>
              <a:r>
                <a:rPr>
                  <a:solidFill>
                    <a:srgbClr val="00B050"/>
                  </a:solidFill>
                </a:rPr>
                <a:t>v</a:t>
              </a:r>
              <a:r>
                <a:rPr>
                  <a:solidFill>
                    <a:srgbClr val="00B0F0"/>
                  </a:solidFill>
                </a:rPr>
                <a:t>i</a:t>
              </a:r>
              <a:r>
                <a:rPr>
                  <a:solidFill>
                    <a:srgbClr val="7030A0"/>
                  </a:solidFill>
                </a:rPr>
                <a:t>o</a:t>
              </a:r>
              <a:r>
                <a:t>u</a:t>
              </a:r>
              <a:r>
                <a:rPr>
                  <a:solidFill>
                    <a:schemeClr val="accent4"/>
                  </a:solidFill>
                </a:rPr>
                <a:t>s</a:t>
              </a:r>
              <a:r>
                <a:rPr>
                  <a:solidFill>
                    <a:srgbClr val="00B0F0"/>
                  </a:solidFill>
                </a:rPr>
                <a:t> </a:t>
              </a:r>
              <a:r>
                <a:rPr>
                  <a:solidFill>
                    <a:srgbClr val="FFFF00"/>
                  </a:solidFill>
                </a:rPr>
                <a:t>a</a:t>
              </a:r>
              <a:r>
                <a:rPr>
                  <a:solidFill>
                    <a:srgbClr val="00B050"/>
                  </a:solidFill>
                </a:rPr>
                <a:t>n</a:t>
              </a:r>
              <a:r>
                <a:rPr>
                  <a:solidFill>
                    <a:srgbClr val="00B0F0"/>
                  </a:solidFill>
                </a:rPr>
                <a:t>d</a:t>
              </a:r>
              <a:r>
                <a:rPr>
                  <a:solidFill>
                    <a:srgbClr val="7030A0"/>
                  </a:solidFill>
                </a:rPr>
                <a:t> C</a:t>
              </a:r>
              <a:r>
                <a:t>u</a:t>
              </a:r>
              <a:r>
                <a:rPr>
                  <a:solidFill>
                    <a:schemeClr val="accent4"/>
                  </a:solidFill>
                </a:rPr>
                <a:t>r</a:t>
              </a:r>
              <a:r>
                <a:rPr>
                  <a:solidFill>
                    <a:srgbClr val="FFFF00"/>
                  </a:solidFill>
                </a:rPr>
                <a:t>r</a:t>
              </a:r>
              <a:r>
                <a:rPr>
                  <a:solidFill>
                    <a:srgbClr val="00B050"/>
                  </a:solidFill>
                </a:rPr>
                <a:t>e</a:t>
              </a:r>
              <a:r>
                <a:rPr>
                  <a:solidFill>
                    <a:srgbClr val="00B0F0"/>
                  </a:solidFill>
                </a:rPr>
                <a:t>n</a:t>
              </a:r>
              <a:r>
                <a:rPr>
                  <a:solidFill>
                    <a:srgbClr val="7030A0"/>
                  </a:solidFill>
                </a:rPr>
                <a:t>t</a:t>
              </a:r>
              <a:r>
                <a:rPr>
                  <a:solidFill>
                    <a:srgbClr val="00B0F0"/>
                  </a:solidFill>
                </a:rPr>
                <a:t> </a:t>
              </a:r>
              <a:r>
                <a:t>P</a:t>
              </a:r>
              <a:r>
                <a:rPr>
                  <a:solidFill>
                    <a:schemeClr val="accent4"/>
                  </a:solidFill>
                </a:rPr>
                <a:t>o</a:t>
              </a:r>
              <a:r>
                <a:rPr>
                  <a:solidFill>
                    <a:srgbClr val="FFFF00"/>
                  </a:solidFill>
                </a:rPr>
                <a:t>l</a:t>
              </a:r>
              <a:r>
                <a:rPr>
                  <a:solidFill>
                    <a:srgbClr val="00B050"/>
                  </a:solidFill>
                </a:rPr>
                <a:t>i</a:t>
              </a:r>
              <a:r>
                <a:rPr>
                  <a:solidFill>
                    <a:srgbClr val="00B0F0"/>
                  </a:solidFill>
                </a:rPr>
                <a:t>c</a:t>
              </a:r>
              <a:r>
                <a:rPr>
                  <a:solidFill>
                    <a:srgbClr val="7030A0"/>
                  </a:solidFill>
                </a:rPr>
                <a:t>y</a:t>
              </a:r>
            </a:p>
          </p:txBody>
        </p:sp>
      </p:grpSp>
      <p:sp>
        <p:nvSpPr>
          <p:cNvPr id="183" name="Rectangle 2"/>
          <p:cNvSpPr/>
          <p:nvPr/>
        </p:nvSpPr>
        <p:spPr>
          <a:xfrm>
            <a:off x="5106837" y="419817"/>
            <a:ext cx="5874589" cy="5615796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4" name="TextBox 7"/>
          <p:cNvSpPr txBox="1"/>
          <p:nvPr/>
        </p:nvSpPr>
        <p:spPr>
          <a:xfrm>
            <a:off x="698738" y="3121324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(GOV.UK, 2018)</a:t>
            </a:r>
          </a:p>
        </p:txBody>
      </p:sp>
      <p:sp>
        <p:nvSpPr>
          <p:cNvPr id="185" name="TextBox 8"/>
          <p:cNvSpPr txBox="1"/>
          <p:nvPr/>
        </p:nvSpPr>
        <p:spPr>
          <a:xfrm>
            <a:off x="8491266" y="6212456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b="1"/>
            </a:pPr>
            <a:r>
              <a:t> </a:t>
            </a:r>
            <a:r>
              <a:rPr b="0"/>
              <a:t>(GREYDIENT JOBS, 2017)</a:t>
            </a:r>
          </a:p>
        </p:txBody>
      </p:sp>
      <p:pic>
        <p:nvPicPr>
          <p:cNvPr id="186" name="Picture 10" descr="Picture 1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673306" y="1844781"/>
            <a:ext cx="4942936" cy="2765870"/>
          </a:xfrm>
          <a:prstGeom prst="rect">
            <a:avLst/>
          </a:prstGeom>
          <a:ln w="12700">
            <a:miter lim="400000"/>
          </a:ln>
        </p:spPr>
      </p:pic>
      <p:sp>
        <p:nvSpPr>
          <p:cNvPr id="187" name="TextBox 3"/>
          <p:cNvSpPr txBox="1"/>
          <p:nvPr/>
        </p:nvSpPr>
        <p:spPr>
          <a:xfrm rot="21000000">
            <a:off x="1428331" y="3466699"/>
            <a:ext cx="2743201" cy="1158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(Legislation.gov.uk, 2018)</a:t>
            </a:r>
          </a:p>
          <a:p>
            <a:pPr/>
            <a:b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1" name="Oval 4"/>
          <p:cNvGrpSpPr/>
          <p:nvPr/>
        </p:nvGrpSpPr>
        <p:grpSpPr>
          <a:xfrm>
            <a:off x="4072001" y="218561"/>
            <a:ext cx="3932977" cy="1388804"/>
            <a:chOff x="0" y="0"/>
            <a:chExt cx="3932976" cy="1388803"/>
          </a:xfrm>
        </p:grpSpPr>
        <p:sp>
          <p:nvSpPr>
            <p:cNvPr id="189" name="Oval"/>
            <p:cNvSpPr/>
            <p:nvPr/>
          </p:nvSpPr>
          <p:spPr>
            <a:xfrm rot="21420000">
              <a:off x="28420" y="100616"/>
              <a:ext cx="3876137" cy="1187571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 u="sng">
                  <a:solidFill>
                    <a:srgbClr val="7030A0"/>
                  </a:solidFill>
                </a:defRPr>
              </a:pPr>
            </a:p>
          </p:txBody>
        </p:sp>
        <p:sp>
          <p:nvSpPr>
            <p:cNvPr id="190" name="Introduction"/>
            <p:cNvSpPr txBox="1"/>
            <p:nvPr/>
          </p:nvSpPr>
          <p:spPr>
            <a:xfrm rot="21420000">
              <a:off x="596067" y="413731"/>
              <a:ext cx="2740842" cy="5613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I</a:t>
              </a:r>
              <a:r>
                <a:rPr>
                  <a:solidFill>
                    <a:schemeClr val="accent4"/>
                  </a:solidFill>
                </a:rPr>
                <a:t>n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r</a:t>
              </a:r>
              <a:r>
                <a:rPr>
                  <a:solidFill>
                    <a:srgbClr val="00B0F0"/>
                  </a:solidFill>
                </a:rPr>
                <a:t>o</a:t>
              </a:r>
              <a:r>
                <a:rPr>
                  <a:solidFill>
                    <a:srgbClr val="7030A0"/>
                  </a:solidFill>
                </a:rPr>
                <a:t>d</a:t>
              </a:r>
              <a:r>
                <a:t>u</a:t>
              </a:r>
              <a:r>
                <a:rPr>
                  <a:solidFill>
                    <a:schemeClr val="accent4"/>
                  </a:solidFill>
                </a:rPr>
                <a:t>c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i</a:t>
              </a:r>
              <a:r>
                <a:rPr>
                  <a:solidFill>
                    <a:srgbClr val="00B0F0"/>
                  </a:solidFill>
                </a:rPr>
                <a:t>o</a:t>
              </a:r>
              <a:r>
                <a:rPr>
                  <a:solidFill>
                    <a:srgbClr val="7030A0"/>
                  </a:solidFill>
                </a:rPr>
                <a:t>n </a:t>
              </a:r>
            </a:p>
          </p:txBody>
        </p:sp>
      </p:grpSp>
      <p:grpSp>
        <p:nvGrpSpPr>
          <p:cNvPr id="194" name="Rectangle 2"/>
          <p:cNvGrpSpPr/>
          <p:nvPr/>
        </p:nvGrpSpPr>
        <p:grpSpPr>
          <a:xfrm>
            <a:off x="4373591" y="2058838"/>
            <a:ext cx="3444816" cy="914401"/>
            <a:chOff x="0" y="0"/>
            <a:chExt cx="3444814" cy="914400"/>
          </a:xfrm>
        </p:grpSpPr>
        <p:sp>
          <p:nvSpPr>
            <p:cNvPr id="192" name="Rectangle"/>
            <p:cNvSpPr/>
            <p:nvPr/>
          </p:nvSpPr>
          <p:spPr>
            <a:xfrm>
              <a:off x="0" y="0"/>
              <a:ext cx="3444815" cy="914400"/>
            </a:xfrm>
            <a:prstGeom prst="rect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 sz="3200"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93" name="Background"/>
            <p:cNvSpPr txBox="1"/>
            <p:nvPr/>
          </p:nvSpPr>
          <p:spPr>
            <a:xfrm>
              <a:off x="0" y="176530"/>
              <a:ext cx="3444815" cy="5613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>
                  <a:solidFill>
                    <a:srgbClr val="FF0000"/>
                  </a:solidFill>
                </a:defRPr>
              </a:pPr>
              <a:r>
                <a:t>B</a:t>
              </a:r>
              <a:r>
                <a:rPr>
                  <a:solidFill>
                    <a:schemeClr val="accent4"/>
                  </a:solidFill>
                </a:rPr>
                <a:t>a</a:t>
              </a:r>
              <a:r>
                <a:rPr>
                  <a:solidFill>
                    <a:srgbClr val="FFFF00"/>
                  </a:solidFill>
                </a:rPr>
                <a:t>c</a:t>
              </a:r>
              <a:r>
                <a:rPr>
                  <a:solidFill>
                    <a:srgbClr val="00B050"/>
                  </a:solidFill>
                </a:rPr>
                <a:t>k</a:t>
              </a:r>
              <a:r>
                <a:rPr>
                  <a:solidFill>
                    <a:srgbClr val="00B0F0"/>
                  </a:solidFill>
                </a:rPr>
                <a:t>g</a:t>
              </a:r>
              <a:r>
                <a:rPr>
                  <a:solidFill>
                    <a:srgbClr val="7030A0"/>
                  </a:solidFill>
                </a:rPr>
                <a:t>r</a:t>
              </a:r>
              <a:r>
                <a:t>o</a:t>
              </a:r>
              <a:r>
                <a:rPr>
                  <a:solidFill>
                    <a:schemeClr val="accent4"/>
                  </a:solidFill>
                </a:rPr>
                <a:t>u</a:t>
              </a:r>
              <a:r>
                <a:rPr>
                  <a:solidFill>
                    <a:srgbClr val="FFFF00"/>
                  </a:solidFill>
                </a:rPr>
                <a:t>n</a:t>
              </a:r>
              <a:r>
                <a:rPr>
                  <a:solidFill>
                    <a:srgbClr val="00B050"/>
                  </a:solidFill>
                </a:rPr>
                <a:t>d</a:t>
              </a:r>
            </a:p>
          </p:txBody>
        </p:sp>
      </p:grpSp>
      <p:sp>
        <p:nvSpPr>
          <p:cNvPr id="195" name="Rectangle 3"/>
          <p:cNvSpPr/>
          <p:nvPr/>
        </p:nvSpPr>
        <p:spPr>
          <a:xfrm>
            <a:off x="132271" y="1268084"/>
            <a:ext cx="3430439" cy="3344174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96" name="Rectangle 8"/>
          <p:cNvSpPr/>
          <p:nvPr/>
        </p:nvSpPr>
        <p:spPr>
          <a:xfrm>
            <a:off x="4373591" y="3137138"/>
            <a:ext cx="3387305" cy="2970363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97" name="Rectangle 9"/>
          <p:cNvSpPr/>
          <p:nvPr/>
        </p:nvSpPr>
        <p:spPr>
          <a:xfrm>
            <a:off x="8284233" y="2849591"/>
            <a:ext cx="3545457" cy="3387306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98" name="TextBox 1"/>
          <p:cNvSpPr txBox="1"/>
          <p:nvPr/>
        </p:nvSpPr>
        <p:spPr>
          <a:xfrm>
            <a:off x="8160588" y="432759"/>
            <a:ext cx="3922144" cy="624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(Jones, Norton and Daddow, 2018) </a:t>
            </a:r>
            <a:r>
              <a:t>(Romero, 2018)</a:t>
            </a:r>
          </a:p>
        </p:txBody>
      </p:sp>
      <p:sp>
        <p:nvSpPr>
          <p:cNvPr id="199" name="TextBox 5"/>
          <p:cNvSpPr txBox="1"/>
          <p:nvPr/>
        </p:nvSpPr>
        <p:spPr>
          <a:xfrm>
            <a:off x="957533" y="4789096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(Tes, 2018)</a:t>
            </a:r>
          </a:p>
        </p:txBody>
      </p:sp>
      <p:sp>
        <p:nvSpPr>
          <p:cNvPr id="200" name="TextBox 11"/>
          <p:cNvSpPr txBox="1"/>
          <p:nvPr/>
        </p:nvSpPr>
        <p:spPr>
          <a:xfrm>
            <a:off x="9339532" y="2273061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(Tes, 2018)</a:t>
            </a:r>
          </a:p>
        </p:txBody>
      </p:sp>
      <p:sp>
        <p:nvSpPr>
          <p:cNvPr id="201" name="TextBox 13"/>
          <p:cNvSpPr txBox="1"/>
          <p:nvPr/>
        </p:nvSpPr>
        <p:spPr>
          <a:xfrm>
            <a:off x="5270739" y="618370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(Ascherson, 2016)</a:t>
            </a:r>
          </a:p>
        </p:txBody>
      </p:sp>
      <p:pic>
        <p:nvPicPr>
          <p:cNvPr id="202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586069" y="3084841"/>
            <a:ext cx="2956165" cy="2658015"/>
          </a:xfrm>
          <a:prstGeom prst="rect">
            <a:avLst/>
          </a:prstGeom>
          <a:ln w="12700">
            <a:miter lim="400000"/>
          </a:ln>
        </p:spPr>
      </p:pic>
      <p:pic>
        <p:nvPicPr>
          <p:cNvPr id="203" name="Picture 12" descr="Picture 1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42438" y="1560842"/>
            <a:ext cx="3210105" cy="2859297"/>
          </a:xfrm>
          <a:prstGeom prst="rect">
            <a:avLst/>
          </a:prstGeom>
          <a:ln w="12700">
            <a:miter lim="400000"/>
          </a:ln>
        </p:spPr>
      </p:pic>
      <p:pic>
        <p:nvPicPr>
          <p:cNvPr id="204" name="Picture 15" descr="Picture 1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4638135" y="3297935"/>
            <a:ext cx="3059502" cy="24906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" name="Oval 5"/>
          <p:cNvGrpSpPr/>
          <p:nvPr/>
        </p:nvGrpSpPr>
        <p:grpSpPr>
          <a:xfrm>
            <a:off x="-1912" y="-115862"/>
            <a:ext cx="4904862" cy="3409690"/>
            <a:chOff x="0" y="0"/>
            <a:chExt cx="4904861" cy="3409689"/>
          </a:xfrm>
        </p:grpSpPr>
        <p:sp>
          <p:nvSpPr>
            <p:cNvPr id="206" name="Oval"/>
            <p:cNvSpPr/>
            <p:nvPr/>
          </p:nvSpPr>
          <p:spPr>
            <a:xfrm rot="20400000">
              <a:off x="205250" y="708493"/>
              <a:ext cx="4494361" cy="1992703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b="1" sz="3200" u="sng">
                  <a:solidFill>
                    <a:schemeClr val="accent4"/>
                  </a:solidFill>
                </a:defRPr>
              </a:pPr>
            </a:p>
          </p:txBody>
        </p:sp>
        <p:sp>
          <p:nvSpPr>
            <p:cNvPr id="207" name="Conservative Party Viewpoint"/>
            <p:cNvSpPr txBox="1"/>
            <p:nvPr/>
          </p:nvSpPr>
          <p:spPr>
            <a:xfrm rot="20400000">
              <a:off x="863434" y="1189224"/>
              <a:ext cx="3177993" cy="10312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C</a:t>
              </a:r>
              <a:r>
                <a:rPr>
                  <a:solidFill>
                    <a:schemeClr val="accent4"/>
                  </a:solidFill>
                </a:rPr>
                <a:t>o</a:t>
              </a:r>
              <a:r>
                <a:rPr>
                  <a:solidFill>
                    <a:srgbClr val="FFFF00"/>
                  </a:solidFill>
                </a:rPr>
                <a:t>n</a:t>
              </a:r>
              <a:r>
                <a:rPr>
                  <a:solidFill>
                    <a:srgbClr val="00B050"/>
                  </a:solidFill>
                </a:rPr>
                <a:t>s</a:t>
              </a:r>
              <a:r>
                <a:rPr>
                  <a:solidFill>
                    <a:srgbClr val="00B0F0"/>
                  </a:solidFill>
                </a:rPr>
                <a:t>e</a:t>
              </a:r>
              <a:r>
                <a:rPr>
                  <a:solidFill>
                    <a:srgbClr val="7030A0"/>
                  </a:solidFill>
                </a:rPr>
                <a:t>r</a:t>
              </a:r>
              <a:r>
                <a:t>v</a:t>
              </a:r>
              <a:r>
                <a:rPr>
                  <a:solidFill>
                    <a:schemeClr val="accent4"/>
                  </a:solidFill>
                </a:rPr>
                <a:t>a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i</a:t>
              </a:r>
              <a:r>
                <a:rPr>
                  <a:solidFill>
                    <a:srgbClr val="00B0F0"/>
                  </a:solidFill>
                </a:rPr>
                <a:t>v</a:t>
              </a:r>
              <a:r>
                <a:rPr>
                  <a:solidFill>
                    <a:srgbClr val="7030A0"/>
                  </a:solidFill>
                </a:rPr>
                <a:t>e </a:t>
              </a:r>
              <a:r>
                <a:t>P</a:t>
              </a:r>
              <a:r>
                <a:rPr>
                  <a:solidFill>
                    <a:schemeClr val="accent4"/>
                  </a:solidFill>
                </a:rPr>
                <a:t>a</a:t>
              </a:r>
              <a:r>
                <a:rPr>
                  <a:solidFill>
                    <a:srgbClr val="FFFF00"/>
                  </a:solidFill>
                </a:rPr>
                <a:t>r</a:t>
              </a:r>
              <a:r>
                <a:rPr>
                  <a:solidFill>
                    <a:srgbClr val="00B050"/>
                  </a:solidFill>
                </a:rPr>
                <a:t>t</a:t>
              </a:r>
              <a:r>
                <a:rPr>
                  <a:solidFill>
                    <a:srgbClr val="00B0F0"/>
                  </a:solidFill>
                </a:rPr>
                <a:t>y </a:t>
              </a:r>
              <a:r>
                <a:rPr>
                  <a:solidFill>
                    <a:srgbClr val="7030A0"/>
                  </a:solidFill>
                </a:rPr>
                <a:t>V</a:t>
              </a:r>
              <a:r>
                <a:t>i</a:t>
              </a:r>
              <a:r>
                <a:rPr>
                  <a:solidFill>
                    <a:schemeClr val="accent4"/>
                  </a:solidFill>
                </a:rPr>
                <a:t>e</a:t>
              </a:r>
              <a:r>
                <a:rPr>
                  <a:solidFill>
                    <a:srgbClr val="FFFF00"/>
                  </a:solidFill>
                </a:rPr>
                <a:t>w</a:t>
              </a:r>
              <a:r>
                <a:rPr>
                  <a:solidFill>
                    <a:srgbClr val="00B050"/>
                  </a:solidFill>
                </a:rPr>
                <a:t>p</a:t>
              </a:r>
              <a:r>
                <a:rPr>
                  <a:solidFill>
                    <a:srgbClr val="00B0F0"/>
                  </a:solidFill>
                </a:rPr>
                <a:t>o</a:t>
              </a:r>
              <a:r>
                <a:rPr>
                  <a:solidFill>
                    <a:srgbClr val="7030A0"/>
                  </a:solidFill>
                </a:rPr>
                <a:t>i</a:t>
              </a:r>
              <a:r>
                <a:t>n</a:t>
              </a:r>
              <a:r>
                <a:rPr>
                  <a:solidFill>
                    <a:schemeClr val="accent4"/>
                  </a:solidFill>
                </a:rPr>
                <a:t>t</a:t>
              </a:r>
            </a:p>
          </p:txBody>
        </p:sp>
      </p:grpSp>
      <p:sp>
        <p:nvSpPr>
          <p:cNvPr id="209" name="Rectangle 9"/>
          <p:cNvSpPr/>
          <p:nvPr/>
        </p:nvSpPr>
        <p:spPr>
          <a:xfrm>
            <a:off x="4560499" y="1584383"/>
            <a:ext cx="6837872" cy="4738780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10" name="TextBox 10"/>
          <p:cNvSpPr txBox="1"/>
          <p:nvPr/>
        </p:nvSpPr>
        <p:spPr>
          <a:xfrm rot="420000">
            <a:off x="8865761" y="964760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(UNA-UK, 2016)</a:t>
            </a:r>
          </a:p>
        </p:txBody>
      </p:sp>
      <p:pic>
        <p:nvPicPr>
          <p:cNvPr id="21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241985" y="2200916"/>
            <a:ext cx="5072332" cy="3591981"/>
          </a:xfrm>
          <a:prstGeom prst="rect">
            <a:avLst/>
          </a:prstGeom>
          <a:ln w="12700">
            <a:miter lim="400000"/>
          </a:ln>
        </p:spPr>
      </p:pic>
      <p:sp>
        <p:nvSpPr>
          <p:cNvPr id="212" name="TextBox 3"/>
          <p:cNvSpPr txBox="1"/>
          <p:nvPr/>
        </p:nvSpPr>
        <p:spPr>
          <a:xfrm>
            <a:off x="310551" y="329385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(Mabbutt, 2017)</a:t>
            </a:r>
          </a:p>
        </p:txBody>
      </p:sp>
      <p:sp>
        <p:nvSpPr>
          <p:cNvPr id="213" name="TextBox 4"/>
          <p:cNvSpPr txBox="1"/>
          <p:nvPr/>
        </p:nvSpPr>
        <p:spPr>
          <a:xfrm>
            <a:off x="310549" y="4084606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(Women’s Equality, 2017)</a:t>
            </a:r>
          </a:p>
        </p:txBody>
      </p:sp>
      <p:sp>
        <p:nvSpPr>
          <p:cNvPr id="214" name="TextBox 6"/>
          <p:cNvSpPr txBox="1"/>
          <p:nvPr/>
        </p:nvSpPr>
        <p:spPr>
          <a:xfrm>
            <a:off x="569343" y="2920041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(Legislation.gov.uk, 2018)</a:t>
            </a:r>
          </a:p>
        </p:txBody>
      </p:sp>
      <p:sp>
        <p:nvSpPr>
          <p:cNvPr id="215" name="TextBox 2"/>
          <p:cNvSpPr txBox="1"/>
          <p:nvPr/>
        </p:nvSpPr>
        <p:spPr>
          <a:xfrm>
            <a:off x="828135" y="366766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(Romero, 2018)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Oval 3"/>
          <p:cNvGrpSpPr/>
          <p:nvPr/>
        </p:nvGrpSpPr>
        <p:grpSpPr>
          <a:xfrm>
            <a:off x="216480" y="452032"/>
            <a:ext cx="4504660" cy="2662738"/>
            <a:chOff x="0" y="0"/>
            <a:chExt cx="4504658" cy="2662737"/>
          </a:xfrm>
        </p:grpSpPr>
        <p:sp>
          <p:nvSpPr>
            <p:cNvPr id="217" name="Oval"/>
            <p:cNvSpPr/>
            <p:nvPr/>
          </p:nvSpPr>
          <p:spPr>
            <a:xfrm rot="20940000">
              <a:off x="141733" y="385339"/>
              <a:ext cx="4221193" cy="1892059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18" name="Labour…"/>
            <p:cNvSpPr txBox="1"/>
            <p:nvPr/>
          </p:nvSpPr>
          <p:spPr>
            <a:xfrm rot="20940000">
              <a:off x="759912" y="580798"/>
              <a:ext cx="2984835" cy="15011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L</a:t>
              </a:r>
              <a:r>
                <a:rPr>
                  <a:solidFill>
                    <a:schemeClr val="accent4"/>
                  </a:solidFill>
                </a:rPr>
                <a:t>a</a:t>
              </a:r>
              <a:r>
                <a:rPr>
                  <a:solidFill>
                    <a:srgbClr val="FFFF00"/>
                  </a:solidFill>
                </a:rPr>
                <a:t>b</a:t>
              </a:r>
              <a:r>
                <a:rPr>
                  <a:solidFill>
                    <a:srgbClr val="00B050"/>
                  </a:solidFill>
                </a:rPr>
                <a:t>o</a:t>
              </a:r>
              <a:r>
                <a:rPr>
                  <a:solidFill>
                    <a:srgbClr val="00B0F0"/>
                  </a:solidFill>
                </a:rPr>
                <a:t>u</a:t>
              </a:r>
              <a:r>
                <a:rPr>
                  <a:solidFill>
                    <a:srgbClr val="7030A0"/>
                  </a:solidFill>
                </a:rPr>
                <a:t>r</a:t>
              </a:r>
              <a:endParaRPr>
                <a:solidFill>
                  <a:srgbClr val="FFFFFF"/>
                </a:solidFill>
              </a:endParaRPr>
            </a:p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P</a:t>
              </a:r>
              <a:r>
                <a:rPr>
                  <a:solidFill>
                    <a:schemeClr val="accent4"/>
                  </a:solidFill>
                </a:rPr>
                <a:t>a</a:t>
              </a:r>
              <a:r>
                <a:rPr>
                  <a:solidFill>
                    <a:srgbClr val="FFFF00"/>
                  </a:solidFill>
                </a:rPr>
                <a:t>r</a:t>
              </a:r>
              <a:r>
                <a:rPr>
                  <a:solidFill>
                    <a:srgbClr val="00B050"/>
                  </a:solidFill>
                </a:rPr>
                <a:t>t</a:t>
              </a:r>
              <a:r>
                <a:rPr>
                  <a:solidFill>
                    <a:srgbClr val="00B0F0"/>
                  </a:solidFill>
                </a:rPr>
                <a:t>y </a:t>
              </a:r>
              <a:r>
                <a:rPr>
                  <a:solidFill>
                    <a:srgbClr val="7030A0"/>
                  </a:solidFill>
                </a:rPr>
                <a:t>V</a:t>
              </a:r>
              <a:r>
                <a:t>i</a:t>
              </a:r>
              <a:r>
                <a:rPr>
                  <a:solidFill>
                    <a:schemeClr val="accent4"/>
                  </a:solidFill>
                </a:rPr>
                <a:t>e</a:t>
              </a:r>
              <a:r>
                <a:rPr>
                  <a:solidFill>
                    <a:srgbClr val="FFFF00"/>
                  </a:solidFill>
                </a:rPr>
                <a:t>w</a:t>
              </a:r>
              <a:r>
                <a:rPr>
                  <a:solidFill>
                    <a:srgbClr val="00B050"/>
                  </a:solidFill>
                </a:rPr>
                <a:t>p</a:t>
              </a:r>
              <a:r>
                <a:rPr>
                  <a:solidFill>
                    <a:srgbClr val="00B0F0"/>
                  </a:solidFill>
                </a:rPr>
                <a:t>o</a:t>
              </a:r>
              <a:r>
                <a:rPr>
                  <a:solidFill>
                    <a:srgbClr val="7030A0"/>
                  </a:solidFill>
                </a:rPr>
                <a:t>i</a:t>
              </a:r>
              <a:r>
                <a:t>n</a:t>
              </a:r>
              <a:r>
                <a:rPr>
                  <a:solidFill>
                    <a:schemeClr val="accent4"/>
                  </a:solidFill>
                </a:rPr>
                <a:t>t </a:t>
              </a:r>
            </a:p>
          </p:txBody>
        </p:sp>
      </p:grpSp>
      <p:sp>
        <p:nvSpPr>
          <p:cNvPr id="220" name="Rectangle 1"/>
          <p:cNvSpPr/>
          <p:nvPr/>
        </p:nvSpPr>
        <p:spPr>
          <a:xfrm>
            <a:off x="4718649" y="1253706"/>
            <a:ext cx="6363418" cy="5285116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1" name="TextBox 7"/>
          <p:cNvSpPr txBox="1"/>
          <p:nvPr/>
        </p:nvSpPr>
        <p:spPr>
          <a:xfrm>
            <a:off x="8692549" y="691549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(UNA-UK, 2016)</a:t>
            </a:r>
          </a:p>
        </p:txBody>
      </p:sp>
      <p:pic>
        <p:nvPicPr>
          <p:cNvPr id="222" name="Picture 6" descr="Picture 6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88966" y="1999632"/>
            <a:ext cx="4180936" cy="3951414"/>
          </a:xfrm>
          <a:prstGeom prst="rect">
            <a:avLst/>
          </a:prstGeom>
          <a:ln w="12700">
            <a:miter lim="400000"/>
          </a:ln>
        </p:spPr>
      </p:pic>
      <p:sp>
        <p:nvSpPr>
          <p:cNvPr id="223" name="TextBox 2"/>
          <p:cNvSpPr txBox="1"/>
          <p:nvPr/>
        </p:nvSpPr>
        <p:spPr>
          <a:xfrm>
            <a:off x="641229" y="2991928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(Formby, 2017)</a:t>
            </a:r>
          </a:p>
        </p:txBody>
      </p:sp>
      <p:sp>
        <p:nvSpPr>
          <p:cNvPr id="224" name="TextBox 5"/>
          <p:cNvSpPr txBox="1"/>
          <p:nvPr/>
        </p:nvSpPr>
        <p:spPr>
          <a:xfrm>
            <a:off x="281796" y="3710795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(Romero, 2018)</a:t>
            </a:r>
          </a:p>
        </p:txBody>
      </p:sp>
      <p:sp>
        <p:nvSpPr>
          <p:cNvPr id="225" name="TextBox 6"/>
          <p:cNvSpPr txBox="1"/>
          <p:nvPr/>
        </p:nvSpPr>
        <p:spPr>
          <a:xfrm>
            <a:off x="943155" y="3365739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(GOV.UK, 2018)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9" name="Oval 3"/>
          <p:cNvGrpSpPr/>
          <p:nvPr/>
        </p:nvGrpSpPr>
        <p:grpSpPr>
          <a:xfrm>
            <a:off x="-145013" y="-3706"/>
            <a:ext cx="4473372" cy="3436408"/>
            <a:chOff x="0" y="0"/>
            <a:chExt cx="4473371" cy="3436407"/>
          </a:xfrm>
        </p:grpSpPr>
        <p:sp>
          <p:nvSpPr>
            <p:cNvPr id="227" name="Oval"/>
            <p:cNvSpPr/>
            <p:nvPr/>
          </p:nvSpPr>
          <p:spPr>
            <a:xfrm rot="20700000">
              <a:off x="255486" y="470249"/>
              <a:ext cx="3962399" cy="2495911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rgbClr val="FF0000"/>
                  </a:solidFill>
                </a:defRPr>
              </a:pPr>
            </a:p>
          </p:txBody>
        </p:sp>
        <p:sp>
          <p:nvSpPr>
            <p:cNvPr id="228" name="Liberal Democratic Party…"/>
            <p:cNvSpPr txBox="1"/>
            <p:nvPr/>
          </p:nvSpPr>
          <p:spPr>
            <a:xfrm rot="20700000">
              <a:off x="835766" y="732683"/>
              <a:ext cx="2801839" cy="19710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L</a:t>
              </a:r>
              <a:r>
                <a:rPr>
                  <a:solidFill>
                    <a:schemeClr val="accent4"/>
                  </a:solidFill>
                </a:rPr>
                <a:t>i</a:t>
              </a:r>
              <a:r>
                <a:rPr>
                  <a:solidFill>
                    <a:srgbClr val="FFFF00"/>
                  </a:solidFill>
                </a:rPr>
                <a:t>b</a:t>
              </a:r>
              <a:r>
                <a:rPr>
                  <a:solidFill>
                    <a:srgbClr val="00B050"/>
                  </a:solidFill>
                </a:rPr>
                <a:t>e</a:t>
              </a:r>
              <a:r>
                <a:rPr>
                  <a:solidFill>
                    <a:srgbClr val="00B0F0"/>
                  </a:solidFill>
                </a:rPr>
                <a:t>r</a:t>
              </a:r>
              <a:r>
                <a:rPr>
                  <a:solidFill>
                    <a:srgbClr val="7030A0"/>
                  </a:solidFill>
                </a:rPr>
                <a:t>a</a:t>
              </a:r>
              <a:r>
                <a:t>l</a:t>
              </a:r>
              <a:r>
                <a:rPr>
                  <a:solidFill>
                    <a:srgbClr val="FFFFFF"/>
                  </a:solidFill>
                </a:rPr>
                <a:t> </a:t>
              </a:r>
              <a:r>
                <a:rPr>
                  <a:solidFill>
                    <a:schemeClr val="accent4"/>
                  </a:solidFill>
                </a:rPr>
                <a:t>D</a:t>
              </a:r>
              <a:r>
                <a:rPr>
                  <a:solidFill>
                    <a:srgbClr val="FFFF00"/>
                  </a:solidFill>
                </a:rPr>
                <a:t>e</a:t>
              </a:r>
              <a:r>
                <a:rPr>
                  <a:solidFill>
                    <a:srgbClr val="00B050"/>
                  </a:solidFill>
                </a:rPr>
                <a:t>m</a:t>
              </a:r>
              <a:r>
                <a:rPr>
                  <a:solidFill>
                    <a:srgbClr val="00B0F0"/>
                  </a:solidFill>
                </a:rPr>
                <a:t>o</a:t>
              </a:r>
              <a:r>
                <a:rPr>
                  <a:solidFill>
                    <a:srgbClr val="7030A0"/>
                  </a:solidFill>
                </a:rPr>
                <a:t>c</a:t>
              </a:r>
              <a:r>
                <a:t>r</a:t>
              </a:r>
              <a:r>
                <a:rPr>
                  <a:solidFill>
                    <a:schemeClr val="accent4"/>
                  </a:solidFill>
                </a:rPr>
                <a:t>a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i</a:t>
              </a:r>
              <a:r>
                <a:rPr>
                  <a:solidFill>
                    <a:srgbClr val="00B0F0"/>
                  </a:solidFill>
                </a:rPr>
                <a:t>c</a:t>
              </a:r>
              <a:r>
                <a:rPr>
                  <a:solidFill>
                    <a:srgbClr val="FFFF00"/>
                  </a:solidFill>
                </a:rPr>
                <a:t> </a:t>
              </a:r>
              <a:r>
                <a:rPr>
                  <a:solidFill>
                    <a:srgbClr val="7030A0"/>
                  </a:solidFill>
                </a:rPr>
                <a:t>P</a:t>
              </a:r>
              <a:r>
                <a:t>a</a:t>
              </a:r>
              <a:r>
                <a:rPr>
                  <a:solidFill>
                    <a:schemeClr val="accent4"/>
                  </a:solidFill>
                </a:rPr>
                <a:t>r</a:t>
              </a:r>
              <a:r>
                <a:rPr>
                  <a:solidFill>
                    <a:srgbClr val="FFFF00"/>
                  </a:solidFill>
                </a:rPr>
                <a:t>t</a:t>
              </a:r>
              <a:r>
                <a:rPr>
                  <a:solidFill>
                    <a:srgbClr val="00B050"/>
                  </a:solidFill>
                </a:rPr>
                <a:t>y </a:t>
              </a:r>
              <a:endParaRPr>
                <a:solidFill>
                  <a:srgbClr val="FFFFFF"/>
                </a:solidFill>
              </a:endParaRPr>
            </a:p>
            <a:p>
              <a:pPr algn="ctr">
                <a:defRPr b="1" sz="3200" u="sng">
                  <a:solidFill>
                    <a:srgbClr val="00B0F0"/>
                  </a:solidFill>
                </a:defRPr>
              </a:pPr>
              <a:r>
                <a:t>V</a:t>
              </a:r>
              <a:r>
                <a:rPr>
                  <a:solidFill>
                    <a:srgbClr val="7030A0"/>
                  </a:solidFill>
                </a:rPr>
                <a:t>i</a:t>
              </a:r>
              <a:r>
                <a:rPr>
                  <a:solidFill>
                    <a:srgbClr val="FF0000"/>
                  </a:solidFill>
                </a:rPr>
                <a:t>e</a:t>
              </a:r>
              <a:r>
                <a:rPr>
                  <a:solidFill>
                    <a:schemeClr val="accent4"/>
                  </a:solidFill>
                </a:rPr>
                <a:t>w</a:t>
              </a:r>
              <a:r>
                <a:rPr>
                  <a:solidFill>
                    <a:srgbClr val="FFFF00"/>
                  </a:solidFill>
                </a:rPr>
                <a:t>p</a:t>
              </a:r>
              <a:r>
                <a:rPr>
                  <a:solidFill>
                    <a:srgbClr val="00B050"/>
                  </a:solidFill>
                </a:rPr>
                <a:t>o</a:t>
              </a:r>
              <a:r>
                <a:t>i</a:t>
              </a:r>
              <a:r>
                <a:rPr>
                  <a:solidFill>
                    <a:srgbClr val="7030A0"/>
                  </a:solidFill>
                </a:rPr>
                <a:t>n</a:t>
              </a:r>
              <a:r>
                <a:rPr>
                  <a:solidFill>
                    <a:srgbClr val="FF0000"/>
                  </a:solidFill>
                </a:rPr>
                <a:t>t</a:t>
              </a:r>
            </a:p>
          </p:txBody>
        </p:sp>
      </p:grpSp>
      <p:sp>
        <p:nvSpPr>
          <p:cNvPr id="230" name="Rectangle 1"/>
          <p:cNvSpPr/>
          <p:nvPr/>
        </p:nvSpPr>
        <p:spPr>
          <a:xfrm>
            <a:off x="4689895" y="923026"/>
            <a:ext cx="6406551" cy="5543909"/>
          </a:xfrm>
          <a:prstGeom prst="rect">
            <a:avLst/>
          </a:prstGeom>
          <a:ln w="57150">
            <a:solidFill>
              <a:srgbClr val="FFFF00"/>
            </a:solidFill>
            <a:miter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31" name="TextBox 8"/>
          <p:cNvSpPr txBox="1"/>
          <p:nvPr/>
        </p:nvSpPr>
        <p:spPr>
          <a:xfrm>
            <a:off x="7729267" y="40400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(UNA-UK, 2016)</a:t>
            </a:r>
          </a:p>
        </p:txBody>
      </p:sp>
      <p:pic>
        <p:nvPicPr>
          <p:cNvPr id="232" name="Picture 10" descr="Picture 10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745191" y="2028388"/>
            <a:ext cx="4698522" cy="3333187"/>
          </a:xfrm>
          <a:prstGeom prst="rect">
            <a:avLst/>
          </a:prstGeom>
          <a:ln w="12700">
            <a:miter lim="400000"/>
          </a:ln>
        </p:spPr>
      </p:pic>
      <p:sp>
        <p:nvSpPr>
          <p:cNvPr id="233" name="TextBox 2"/>
          <p:cNvSpPr txBox="1"/>
          <p:nvPr/>
        </p:nvSpPr>
        <p:spPr>
          <a:xfrm>
            <a:off x="943155" y="3437625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(Harvey, 2017)</a:t>
            </a:r>
          </a:p>
        </p:txBody>
      </p:sp>
      <p:sp>
        <p:nvSpPr>
          <p:cNvPr id="234" name="TextBox 5"/>
          <p:cNvSpPr txBox="1"/>
          <p:nvPr/>
        </p:nvSpPr>
        <p:spPr>
          <a:xfrm>
            <a:off x="80512" y="3811437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(Legislation.gov.uk, 2018)</a:t>
            </a:r>
          </a:p>
        </p:txBody>
      </p:sp>
      <p:sp>
        <p:nvSpPr>
          <p:cNvPr id="235" name="TextBox 6"/>
          <p:cNvSpPr txBox="1"/>
          <p:nvPr/>
        </p:nvSpPr>
        <p:spPr>
          <a:xfrm>
            <a:off x="296173" y="3135702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(GOV.UK, 2018)</a:t>
            </a:r>
          </a:p>
        </p:txBody>
      </p:sp>
      <p:sp>
        <p:nvSpPr>
          <p:cNvPr id="236" name="TextBox 7"/>
          <p:cNvSpPr txBox="1"/>
          <p:nvPr/>
        </p:nvSpPr>
        <p:spPr>
          <a:xfrm>
            <a:off x="296173" y="4645324"/>
            <a:ext cx="2743201" cy="358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(Women’s Equality, 2017)</a:t>
            </a:r>
          </a:p>
        </p:txBody>
      </p:sp>
      <p:sp>
        <p:nvSpPr>
          <p:cNvPr id="237" name="TextBox 10"/>
          <p:cNvSpPr txBox="1"/>
          <p:nvPr/>
        </p:nvSpPr>
        <p:spPr>
          <a:xfrm>
            <a:off x="1345720" y="4185249"/>
            <a:ext cx="2743201" cy="624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/>
            <a:r>
              <a:t>(Romero, 2018)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1" name="Oval 5"/>
          <p:cNvGrpSpPr/>
          <p:nvPr/>
        </p:nvGrpSpPr>
        <p:grpSpPr>
          <a:xfrm>
            <a:off x="261668" y="189780"/>
            <a:ext cx="3214778" cy="1115686"/>
            <a:chOff x="0" y="0"/>
            <a:chExt cx="3214776" cy="1115684"/>
          </a:xfrm>
        </p:grpSpPr>
        <p:sp>
          <p:nvSpPr>
            <p:cNvPr id="239" name="Oval"/>
            <p:cNvSpPr/>
            <p:nvPr/>
          </p:nvSpPr>
          <p:spPr>
            <a:xfrm>
              <a:off x="-1" y="-1"/>
              <a:ext cx="3214778" cy="1115686"/>
            </a:xfrm>
            <a:prstGeom prst="ellipse">
              <a:avLst/>
            </a:prstGeom>
            <a:solidFill>
              <a:srgbClr val="000000"/>
            </a:solidFill>
            <a:ln w="57150" cap="flat">
              <a:solidFill>
                <a:srgbClr val="FFFF00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 sz="3200" u="sng">
                  <a:solidFill>
                    <a:srgbClr val="00B050"/>
                  </a:solidFill>
                </a:defRPr>
              </a:pPr>
            </a:p>
          </p:txBody>
        </p:sp>
        <p:sp>
          <p:nvSpPr>
            <p:cNvPr id="240" name="References"/>
            <p:cNvSpPr txBox="1"/>
            <p:nvPr/>
          </p:nvSpPr>
          <p:spPr>
            <a:xfrm>
              <a:off x="470792" y="42221"/>
              <a:ext cx="2273192" cy="10312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ctr">
                <a:defRPr b="1" sz="3200" u="sng">
                  <a:solidFill>
                    <a:srgbClr val="FF0000"/>
                  </a:solidFill>
                </a:defRPr>
              </a:pPr>
              <a:r>
                <a:t>R</a:t>
              </a:r>
              <a:r>
                <a:rPr>
                  <a:solidFill>
                    <a:schemeClr val="accent4"/>
                  </a:solidFill>
                </a:rPr>
                <a:t>e</a:t>
              </a:r>
              <a:r>
                <a:rPr>
                  <a:solidFill>
                    <a:srgbClr val="FFFF00"/>
                  </a:solidFill>
                </a:rPr>
                <a:t>f</a:t>
              </a:r>
              <a:r>
                <a:rPr>
                  <a:solidFill>
                    <a:srgbClr val="00B050"/>
                  </a:solidFill>
                </a:rPr>
                <a:t>e</a:t>
              </a:r>
              <a:r>
                <a:rPr>
                  <a:solidFill>
                    <a:srgbClr val="00B0F0"/>
                  </a:solidFill>
                </a:rPr>
                <a:t>r</a:t>
              </a:r>
              <a:r>
                <a:rPr>
                  <a:solidFill>
                    <a:srgbClr val="7030A0"/>
                  </a:solidFill>
                </a:rPr>
                <a:t>e</a:t>
              </a:r>
              <a:r>
                <a:t>n</a:t>
              </a:r>
              <a:r>
                <a:rPr>
                  <a:solidFill>
                    <a:schemeClr val="accent4"/>
                  </a:solidFill>
                </a:rPr>
                <a:t>c</a:t>
              </a:r>
              <a:r>
                <a:rPr>
                  <a:solidFill>
                    <a:srgbClr val="FFFF00"/>
                  </a:solidFill>
                </a:rPr>
                <a:t>e</a:t>
              </a:r>
              <a:r>
                <a:rPr>
                  <a:solidFill>
                    <a:srgbClr val="00B050"/>
                  </a:solidFill>
                </a:rPr>
                <a:t>s </a:t>
              </a:r>
            </a:p>
          </p:txBody>
        </p:sp>
      </p:grpSp>
      <p:sp>
        <p:nvSpPr>
          <p:cNvPr id="242" name="TextBox 1"/>
          <p:cNvSpPr txBox="1"/>
          <p:nvPr/>
        </p:nvSpPr>
        <p:spPr>
          <a:xfrm>
            <a:off x="267419" y="1367286"/>
            <a:ext cx="10981426" cy="5425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200"/>
            </a:pPr>
            <a:r>
              <a:t>Ascherson, N. (2016). </a:t>
            </a:r>
            <a:r>
              <a:rPr i="1"/>
              <a:t>From Great Britain to Little England</a:t>
            </a:r>
            <a:r>
              <a:t>. [image] Available at: https://encrypted-tbn0.gstatic.com/images?q=tbn:ANd9GcT004p0V7qmE8pJfASf7wu8GSdLShpRbhLcnjjoYnOgZd3st3VXlg [Accessed 16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Callinicos, A. (2007). </a:t>
            </a:r>
            <a:r>
              <a:rPr i="1"/>
              <a:t>Equality</a:t>
            </a:r>
            <a:r>
              <a:t>. Cambridge: Polity Press.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Connell, R. and Pearse, R. (2014). </a:t>
            </a:r>
            <a:r>
              <a:rPr i="1"/>
              <a:t>Gender: In World Perspective</a:t>
            </a:r>
            <a:r>
              <a:t>. Wiley.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Formby, J. (2017). </a:t>
            </a:r>
            <a:r>
              <a:rPr i="1"/>
              <a:t>Manifesto - The Labour Party</a:t>
            </a:r>
            <a:r>
              <a:t>. [online] The Labour Party.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https://labour.org.uk/manifesto/</a:t>
            </a:r>
            <a:r>
              <a:t> [Accessed 22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Gomolach, E. (n.d.). </a:t>
            </a:r>
            <a:r>
              <a:rPr i="1"/>
              <a:t>Girl power art poster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https://encrypted-tbn0.gstatic.com/images?q=tbn:ANd9GcQWJgi1U2xlT5Jye0Ote4vaqUWIr3nj243OI27Qop085-JBY2hF</a:t>
            </a:r>
            <a:r>
              <a:t> 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GOV.UK. (2018). </a:t>
            </a:r>
            <a:r>
              <a:rPr i="1"/>
              <a:t>Equality Act 2010: guidance</a:t>
            </a:r>
            <a:r>
              <a:t>. [online]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 invalidUrl="" action="" tgtFrame="" tooltip="" history="1" highlightClick="0" endSnd="0"/>
              </a:rPr>
              <a:t>https://www.gov.uk/guidance/equality-act-2010-guidance</a:t>
            </a:r>
            <a:r>
              <a:t> 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GREYDIENT JOBS (2017). </a:t>
            </a:r>
            <a:r>
              <a:rPr i="1"/>
              <a:t>Equality Diversity and Rights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 invalidUrl="" action="" tgtFrame="" tooltip="" history="1" highlightClick="0" endSnd="0"/>
              </a:rPr>
              <a:t>https://greydientjobs.co.uk/wp-content/uploads/2016/09/age-discrimination-greydient-jobs.png</a:t>
            </a:r>
            <a:r>
              <a:t> 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Grusky, D. (2014). </a:t>
            </a:r>
            <a:r>
              <a:rPr i="1"/>
              <a:t>Social Stratification: Class, Race, and Gender in Sociological Perspective</a:t>
            </a:r>
            <a:r>
              <a:t>. 4th ed. Taylor &amp; Francis.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Harvey, N. (2017). </a:t>
            </a:r>
            <a:r>
              <a:rPr i="1"/>
              <a:t>Our plan</a:t>
            </a:r>
            <a:r>
              <a:t>. [online] Liberal Democrats.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 invalidUrl="" action="" tgtFrame="" tooltip="" history="1" highlightClick="0" endSnd="0"/>
              </a:rPr>
              <a:t>https://www.libdems.org.uk/manifesto</a:t>
            </a:r>
            <a:r>
              <a:t> [Accessed 22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Jones, B., Norton, P. and Daddow, O. (2018). </a:t>
            </a:r>
            <a:r>
              <a:rPr i="1"/>
              <a:t>Politics UK</a:t>
            </a:r>
            <a:r>
              <a:t>. London: Routledge.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Junta De Vecinos Logo (2018). </a:t>
            </a:r>
            <a:r>
              <a:rPr i="1"/>
              <a:t>Junta De Vecinos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 invalidUrl="" action="" tgtFrame="" tooltip="" history="1" highlightClick="0" endSnd="0"/>
              </a:rPr>
              <a:t>https://www.menzieslaw.co.uk/wp-content/uploads/2016/07/equality-and-diversity-1.jpg</a:t>
            </a:r>
            <a:r>
              <a:t> 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Ketto (2018). </a:t>
            </a:r>
            <a:r>
              <a:rPr i="1"/>
              <a:t>Womens Empowerment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8" invalidUrl="" action="" tgtFrame="" tooltip="" history="1" highlightClick="0" endSnd="0"/>
              </a:rPr>
              <a:t>http://www.masscommunicationtalk.com/wp-content/uploads/2016/12/Feminist-Approach-665x348.jpg</a:t>
            </a:r>
            <a:r>
              <a:t> [Accessed 12 Dec. 2018].</a:t>
            </a:r>
          </a:p>
          <a:p>
            <a:pPr>
              <a:defRPr sz="1200"/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TextBox 3"/>
          <p:cNvSpPr txBox="1"/>
          <p:nvPr/>
        </p:nvSpPr>
        <p:spPr>
          <a:xfrm>
            <a:off x="166776" y="202719"/>
            <a:ext cx="11470258" cy="7381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200"/>
            </a:pPr>
            <a:r>
              <a:t>Legislation.gov.uk. (2018). </a:t>
            </a:r>
            <a:r>
              <a:rPr i="1"/>
              <a:t>Human Rights Act 1998</a:t>
            </a:r>
            <a:r>
              <a:t>. [online]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https://www.legislation.gov.uk/ukpga/1998/42/contents</a:t>
            </a:r>
            <a:r>
              <a:t> [Accessed 22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Legislation.gov.uk. (2018). </a:t>
            </a:r>
            <a:r>
              <a:rPr i="1"/>
              <a:t>Sex Discrimination Act 1975</a:t>
            </a:r>
            <a:r>
              <a:t>. [online]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https://www.legislation.gov.uk/ukpga/1975/65</a:t>
            </a:r>
            <a:r>
              <a:t> [Accessed 16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Mabbutt, A. (2017). </a:t>
            </a:r>
            <a:r>
              <a:rPr i="1"/>
              <a:t>The Conservative Party Manifesto 2017</a:t>
            </a:r>
            <a:r>
              <a:t>. [online] Conservatives.com.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 invalidUrl="" action="" tgtFrame="" tooltip="" history="1" highlightClick="0" endSnd="0"/>
              </a:rPr>
              <a:t>https://www.conservatives.com/manifesto</a:t>
            </a:r>
            <a:r>
              <a:t> [Accessed 22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Mind (2013). </a:t>
            </a:r>
            <a:r>
              <a:rPr i="1"/>
              <a:t>dissociative identity disorder family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5" invalidUrl="" action="" tgtFrame="" tooltip="" history="1" highlightClick="0" endSnd="0"/>
              </a:rPr>
              <a:t>http://www.gin-ssogie.org/wp-content/uploads/2017/12/family-76781_640.jpg</a:t>
            </a:r>
            <a:r>
              <a:t> [Accessed 12 Dec. 2018].</a:t>
            </a:r>
          </a:p>
          <a:p>
            <a:pPr>
              <a:defRPr sz="1200"/>
            </a:pPr>
          </a:p>
          <a:p>
            <a:pPr>
              <a:defRPr b="1" sz="1200"/>
            </a:pPr>
            <a:r>
              <a:t> </a:t>
            </a:r>
            <a:r>
              <a:rPr b="0"/>
              <a:t>Фото база (2016). </a:t>
            </a:r>
            <a:r>
              <a:rPr b="0" i="1"/>
              <a:t>Defying Gender Roles</a:t>
            </a:r>
            <a:r>
              <a:rPr b="0"/>
              <a:t>. [image] Available at: </a:t>
            </a:r>
            <a:r>
              <a:rPr b="0"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6" invalidUrl="" action="" tgtFrame="" tooltip="" history="1" highlightClick="0" endSnd="0"/>
              </a:rPr>
              <a:t>https://www.wordsinthebucket.com/wp-content/uploads/2015/01/hecandoit1-788x596.jpg</a:t>
            </a:r>
            <a:r>
              <a:rPr b="0"/>
              <a:t> 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Reuters, T. (2016). </a:t>
            </a:r>
            <a:r>
              <a:rPr i="1"/>
              <a:t>Equality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7" invalidUrl="" action="" tgtFrame="" tooltip="" history="1" highlightClick="0" endSnd="0"/>
              </a:rPr>
              <a:t>https://i.ndtvimg.com/i/2016-01/gender-equality_650x400_71452489946.jpg?output-quality=70&amp;output-format=webp</a:t>
            </a:r>
            <a:r>
              <a:t> 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Romero, M. (2018). </a:t>
            </a:r>
            <a:r>
              <a:rPr i="1"/>
              <a:t>Introducing intersectionality</a:t>
            </a:r>
            <a:r>
              <a:t>. Cambridge: Polity.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Sommo, A. and Chaskes, J. (2013). </a:t>
            </a:r>
            <a:r>
              <a:rPr i="1"/>
              <a:t>Intersectionality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8" invalidUrl="" action="" tgtFrame="" tooltip="" history="1" highlightClick="0" endSnd="0"/>
              </a:rPr>
              <a:t>https://www.ywboston.org/wp-content/uploads/2017/03/new-piktochart_172_1ba3c3f61d9f950cc735f9cab2fba006081686dc-1-420x330.png</a:t>
            </a:r>
            <a:r>
              <a:t> [Accessed 16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Swinson, J. (2018). </a:t>
            </a:r>
            <a:r>
              <a:rPr i="1"/>
              <a:t>Equal Power and How you can make it happen</a:t>
            </a:r>
            <a:r>
              <a:t>. Atlantic Books.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Tes.(2018). </a:t>
            </a:r>
            <a:r>
              <a:rPr i="1"/>
              <a:t>UK Politics. </a:t>
            </a:r>
            <a:r>
              <a:t>[image] Available at: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9" invalidUrl="" action="" tgtFrame="" tooltip="" history="1" highlightClick="0" endSnd="0"/>
              </a:rPr>
              <a:t>https://l.imgt.es/resource-preview-imgs/3f704567-8924-4ab0-bd45-a03157eed1aa%2Fuk2.crop_606x454_0%2C76.preview.png?profile=max500x190</a:t>
            </a:r>
          </a:p>
          <a:p>
            <a:pPr>
              <a:defRPr sz="1200" u="sng"/>
            </a:pPr>
          </a:p>
          <a:p>
            <a:pPr>
              <a:defRPr sz="1200"/>
            </a:pPr>
            <a:r>
              <a:t>Tes.(2018). </a:t>
            </a:r>
            <a:r>
              <a:rPr i="1"/>
              <a:t>UK Politics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10" invalidUrl="" action="" tgtFrame="" tooltip="" history="1" highlightClick="0" endSnd="0"/>
              </a:rPr>
              <a:t>https://l.imgt.es/resource-preview-imgs/3b8f4184-2219-470c-8ca9-f1b67a40972d%2Fpolitics.crop_232x174_29%2C0.preview.png?profile=max500x190</a:t>
            </a:r>
            <a:r>
              <a:t> [Accessed 16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UNA-UK (2016). </a:t>
            </a:r>
            <a:r>
              <a:rPr i="1"/>
              <a:t>The Conservative Party</a:t>
            </a:r>
            <a:r>
              <a:t>. [image] Available at: 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11" invalidUrl="" action="" tgtFrame="" tooltip="" history="1" highlightClick="0" endSnd="0"/>
              </a:rPr>
              <a:t>https://www.una.org.uk/sites/default/files/styles/gallery_scale/public/conservative-party-logo.jpg?itok=dtUePSsP</a:t>
            </a:r>
            <a:r>
              <a:t> [Accessed 16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UNA-UK (2016). </a:t>
            </a:r>
            <a:r>
              <a:rPr i="1"/>
              <a:t>The Labour Party. </a:t>
            </a:r>
            <a:r>
              <a:t>[image] Available at: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12" invalidUrl="" action="" tgtFrame="" tooltip="" history="1" highlightClick="0" endSnd="0"/>
              </a:rPr>
              <a:t>https://www.una.org.uk/sites/default/files/styles/gallery_scale/public/labour%20FINAL.jpg?itok=A2jafuMz</a:t>
            </a:r>
          </a:p>
          <a:p>
            <a:pPr>
              <a:defRPr sz="1200" u="sng"/>
            </a:pPr>
          </a:p>
          <a:p>
            <a:pPr>
              <a:defRPr sz="1200"/>
            </a:pPr>
            <a:r>
              <a:t>UNA-UK (2016). </a:t>
            </a:r>
            <a:r>
              <a:rPr i="1"/>
              <a:t>The Liberal Democrats. </a:t>
            </a:r>
            <a:r>
              <a:t>[image] Available at: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13" invalidUrl="" action="" tgtFrame="" tooltip="" history="1" highlightClick="0" endSnd="0"/>
              </a:rPr>
              <a:t>https://www.una.org.uk/sites/default/files/styles/gallery_scale/public/Liberal_Democrats_logo_2014%20real.jpg?itok=H-DP4Bb_</a:t>
            </a:r>
          </a:p>
          <a:p>
            <a:pPr>
              <a:defRPr sz="1200" u="sng"/>
            </a:pPr>
          </a:p>
          <a:p>
            <a:pPr>
              <a:defRPr sz="1200"/>
            </a:pPr>
          </a:p>
          <a:p>
            <a:pPr>
              <a:defRPr sz="1200"/>
            </a:pPr>
          </a:p>
          <a:p>
            <a:pPr>
              <a:defRPr sz="1200"/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TextBox 3"/>
          <p:cNvSpPr txBox="1"/>
          <p:nvPr/>
        </p:nvSpPr>
        <p:spPr>
          <a:xfrm>
            <a:off x="224286" y="245853"/>
            <a:ext cx="11340862" cy="1336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 sz="1200"/>
            </a:pPr>
            <a:r>
              <a:t>UNITED NATIONS (n.d.). </a:t>
            </a:r>
            <a:r>
              <a:rPr i="1"/>
              <a:t>Gender Equality</a:t>
            </a:r>
            <a:r>
              <a:t>. [image] Available at: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2" invalidUrl="" action="" tgtFrame="" tooltip="" history="1" highlightClick="0" endSnd="0"/>
              </a:rPr>
              <a:t>http://cdn.worldslargestlesson.globalgoals.org/2015/07/gg-540Icon-5.gif</a:t>
            </a:r>
            <a:r>
              <a:t> [Accessed 12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Women's Equality. (2017). </a:t>
            </a:r>
            <a:r>
              <a:rPr i="1"/>
              <a:t>Conservative plans won't work for women</a:t>
            </a:r>
            <a:r>
              <a:t>. [online] Available at: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3" invalidUrl="" action="" tgtFrame="" tooltip="" history="1" highlightClick="0" endSnd="0"/>
              </a:rPr>
              <a:t>https://www.womensequality.org.uk/conservative_manifesto</a:t>
            </a:r>
            <a:r>
              <a:t> [Accessed 22 Dec. 2018].</a:t>
            </a:r>
          </a:p>
          <a:p>
            <a:pPr>
              <a:defRPr sz="1200"/>
            </a:pPr>
          </a:p>
          <a:p>
            <a:pPr>
              <a:defRPr sz="1200"/>
            </a:pPr>
            <a:r>
              <a:t>Women's Equality. (2017). </a:t>
            </a:r>
            <a:r>
              <a:rPr i="1"/>
              <a:t>Lib Dem manifesto let women down again</a:t>
            </a:r>
            <a:r>
              <a:t>. [online] Available at: </a:t>
            </a:r>
            <a:r>
              <a:rPr u="sng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hlinkClick r:id="rId4" invalidUrl="" action="" tgtFrame="" tooltip="" history="1" highlightClick="0" endSnd="0"/>
              </a:rPr>
              <a:t>https://www.womensequality.org.uk/labour_and_lib_dem_manifestos</a:t>
            </a:r>
            <a:r>
              <a:t> [Accessed 22 Dec. 2018].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