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3" r:id="rId4"/>
  </p:sldMasterIdLst>
  <p:notesMasterIdLst>
    <p:notesMasterId r:id="rId21"/>
  </p:notesMasterIdLst>
  <p:sldIdLst>
    <p:sldId id="256" r:id="rId5"/>
    <p:sldId id="257" r:id="rId6"/>
    <p:sldId id="270" r:id="rId7"/>
    <p:sldId id="258" r:id="rId8"/>
    <p:sldId id="259" r:id="rId9"/>
    <p:sldId id="271" r:id="rId10"/>
    <p:sldId id="260" r:id="rId11"/>
    <p:sldId id="266" r:id="rId12"/>
    <p:sldId id="261" r:id="rId13"/>
    <p:sldId id="267" r:id="rId14"/>
    <p:sldId id="264" r:id="rId15"/>
    <p:sldId id="269" r:id="rId16"/>
    <p:sldId id="268" r:id="rId17"/>
    <p:sldId id="262" r:id="rId18"/>
    <p:sldId id="263" r:id="rId19"/>
    <p:sldId id="26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206ADC-BEE6-4EBF-A525-FA2F768C1C7D}" type="datetimeFigureOut">
              <a:rPr lang="en-GB" smtClean="0"/>
              <a:t>19/04/2023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57EB58-3CD5-4ED8-98BE-821AD3AAE609}" type="slidenum">
              <a:rPr lang="en-GB" smtClean="0"/>
              <a:t>‹#›</a:t>
            </a:fld>
            <a:endParaRPr lang="en-GB"/>
          </a:p>
        </p:txBody>
      </p:sp>
    </p:spTree>
    <p:extLst>
      <p:ext uri="{BB962C8B-B14F-4D97-AF65-F5344CB8AC3E}">
        <p14:creationId xmlns:p14="http://schemas.microsoft.com/office/powerpoint/2010/main" val="260568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857EB58-3CD5-4ED8-98BE-821AD3AAE609}" type="slidenum">
              <a:rPr lang="en-GB" smtClean="0"/>
              <a:t>1</a:t>
            </a:fld>
            <a:endParaRPr lang="en-GB"/>
          </a:p>
        </p:txBody>
      </p:sp>
    </p:spTree>
    <p:extLst>
      <p:ext uri="{BB962C8B-B14F-4D97-AF65-F5344CB8AC3E}">
        <p14:creationId xmlns:p14="http://schemas.microsoft.com/office/powerpoint/2010/main" val="4101781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106374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496863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66483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CCBF3A-D7FB-4B97-8FD5-6FFB20CB1E84}" type="datetimeFigureOut">
              <a:rPr lang="en-US" smtClean="0"/>
              <a:t>4/19/2023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276841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CCBF3A-D7FB-4B97-8FD5-6FFB20CB1E84}" type="datetimeFigureOut">
              <a:rPr lang="en-US" smtClean="0"/>
              <a:t>4/19/2023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056945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CCBF3A-D7FB-4B97-8FD5-6FFB20CB1E84}" type="datetimeFigureOut">
              <a:rPr lang="en-US" smtClean="0"/>
              <a:t>4/19/2023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930355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CCBF3A-D7FB-4B97-8FD5-6FFB20CB1E84}" type="datetimeFigureOut">
              <a:rPr lang="en-US" smtClean="0"/>
              <a:t>4/19/2023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457682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4/19/2023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8387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4/19/2023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276026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791693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109D357-8067-4A1F-97B2-93C5160B78D9}"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707967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4/19/2023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060020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4/19/2023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109D357-8067-4A1F-97B2-93C5160B78D9}"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02817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4/19/2023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740635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24182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696023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6CCBF3A-D7FB-4B97-8FD5-6FFB20CB1E84}" type="datetimeFigureOut">
              <a:rPr lang="en-US" smtClean="0"/>
              <a:t>4/19/2023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109D357-8067-4A1F-97B2-93C5160B78D9}" type="slidenum">
              <a:rPr lang="en-US" smtClean="0"/>
              <a:t>‹#›</a:t>
            </a:fld>
            <a:endParaRPr lang="en-US"/>
          </a:p>
        </p:txBody>
      </p:sp>
    </p:spTree>
    <p:extLst>
      <p:ext uri="{BB962C8B-B14F-4D97-AF65-F5344CB8AC3E}">
        <p14:creationId xmlns:p14="http://schemas.microsoft.com/office/powerpoint/2010/main" val="2931874730"/>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5" r:id="rId12"/>
    <p:sldLayoutId id="2147483936" r:id="rId13"/>
    <p:sldLayoutId id="2147483937" r:id="rId14"/>
    <p:sldLayoutId id="2147483938" r:id="rId15"/>
    <p:sldLayoutId id="214748393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hyperlink" Target="https://www.researchgate.net/publication/343380944_Nurse_and_Diabetes_Research_Literat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6" name="Rectangle 54">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0639F3B-36A1-A54A-BCF7-74AD3CF5D501}"/>
              </a:ext>
            </a:extLst>
          </p:cNvPr>
          <p:cNvSpPr>
            <a:spLocks noGrp="1"/>
          </p:cNvSpPr>
          <p:nvPr>
            <p:ph type="ctrTitle"/>
          </p:nvPr>
        </p:nvSpPr>
        <p:spPr>
          <a:xfrm>
            <a:off x="540279" y="967417"/>
            <a:ext cx="3778870" cy="3943250"/>
          </a:xfrm>
        </p:spPr>
        <p:txBody>
          <a:bodyPr vert="horz" lIns="91440" tIns="45720" rIns="91440" bIns="45720" rtlCol="0">
            <a:normAutofit/>
          </a:bodyPr>
          <a:lstStyle/>
          <a:p>
            <a:r>
              <a:rPr lang="en-US" sz="4000" kern="1200">
                <a:solidFill>
                  <a:srgbClr val="FEFFFF"/>
                </a:solidFill>
                <a:latin typeface="+mj-lt"/>
                <a:ea typeface="+mj-ea"/>
                <a:cs typeface="+mj-cs"/>
              </a:rPr>
              <a:t>Diabetes</a:t>
            </a:r>
            <a:br>
              <a:rPr lang="en-US" sz="4000" kern="1200">
                <a:solidFill>
                  <a:srgbClr val="FEFFFF"/>
                </a:solidFill>
                <a:latin typeface="+mj-lt"/>
                <a:ea typeface="+mj-ea"/>
                <a:cs typeface="+mj-cs"/>
              </a:rPr>
            </a:br>
            <a:r>
              <a:rPr lang="en-US" sz="4000" kern="1200">
                <a:solidFill>
                  <a:srgbClr val="FEFFFF"/>
                </a:solidFill>
                <a:latin typeface="+mj-lt"/>
                <a:ea typeface="+mj-ea"/>
                <a:cs typeface="+mj-cs"/>
              </a:rPr>
              <a:t>student Name: Norense Oghagbon</a:t>
            </a:r>
            <a:br>
              <a:rPr lang="en-US" sz="4000" kern="1200">
                <a:solidFill>
                  <a:srgbClr val="FEFFFF"/>
                </a:solidFill>
                <a:latin typeface="+mj-lt"/>
                <a:ea typeface="+mj-ea"/>
                <a:cs typeface="+mj-cs"/>
              </a:rPr>
            </a:br>
            <a:r>
              <a:rPr lang="en-US" sz="4000" kern="1200">
                <a:solidFill>
                  <a:srgbClr val="FEFFFF"/>
                </a:solidFill>
                <a:latin typeface="+mj-lt"/>
                <a:ea typeface="+mj-ea"/>
                <a:cs typeface="+mj-cs"/>
              </a:rPr>
              <a:t>2203687</a:t>
            </a:r>
          </a:p>
        </p:txBody>
      </p:sp>
      <p:sp>
        <p:nvSpPr>
          <p:cNvPr id="59"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50" name="Picture 2">
            <a:extLst>
              <a:ext uri="{FF2B5EF4-FFF2-40B4-BE49-F238E27FC236}">
                <a16:creationId xmlns:a16="http://schemas.microsoft.com/office/drawing/2014/main" id="{AD3FE66E-B908-C49D-5BA1-5806542BE63E}"/>
              </a:ext>
            </a:extLst>
          </p:cNvPr>
          <p:cNvPicPr>
            <a:picLocks noChangeAspect="1"/>
          </p:cNvPicPr>
          <p:nvPr/>
        </p:nvPicPr>
        <p:blipFill rotWithShape="1">
          <a:blip r:embed="rId4"/>
          <a:srcRect t="22950" b="14550"/>
          <a:stretch/>
        </p:blipFill>
        <p:spPr>
          <a:xfrm>
            <a:off x="5587994" y="1846260"/>
            <a:ext cx="5640502" cy="3172782"/>
          </a:xfrm>
          <a:prstGeom prst="rect">
            <a:avLst/>
          </a:prstGeom>
        </p:spPr>
      </p:pic>
    </p:spTree>
    <p:custDataLst>
      <p:tags r:id="rId1"/>
    </p:custDataLst>
    <p:extLst>
      <p:ext uri="{BB962C8B-B14F-4D97-AF65-F5344CB8AC3E}">
        <p14:creationId xmlns:p14="http://schemas.microsoft.com/office/powerpoint/2010/main" val="33847312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6897">
        <p159:morph option="byObject"/>
      </p:transition>
    </mc:Choice>
    <mc:Fallback xmlns="">
      <p:transition spd="slow" advTm="4689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4" name="Rectangle 9">
            <a:extLst>
              <a:ext uri="{FF2B5EF4-FFF2-40B4-BE49-F238E27FC236}">
                <a16:creationId xmlns:a16="http://schemas.microsoft.com/office/drawing/2014/main" id="{2F21E579-4785-4A4E-8D09-42E5246D8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E279C-49F7-060F-C356-6EE067087145}"/>
              </a:ext>
            </a:extLst>
          </p:cNvPr>
          <p:cNvSpPr>
            <a:spLocks noGrp="1"/>
          </p:cNvSpPr>
          <p:nvPr>
            <p:ph type="title"/>
          </p:nvPr>
        </p:nvSpPr>
        <p:spPr>
          <a:xfrm>
            <a:off x="649224" y="645106"/>
            <a:ext cx="5122652" cy="1259894"/>
          </a:xfrm>
        </p:spPr>
        <p:txBody>
          <a:bodyPr>
            <a:normAutofit/>
          </a:bodyPr>
          <a:lstStyle/>
          <a:p>
            <a:r>
              <a:rPr lang="en-GB">
                <a:latin typeface="Times New Roman" panose="02020603050405020304" pitchFamily="18" charset="0"/>
                <a:cs typeface="Times New Roman" panose="02020603050405020304" pitchFamily="18" charset="0"/>
              </a:rPr>
              <a:t>INTRODUCTION</a:t>
            </a:r>
          </a:p>
        </p:txBody>
      </p:sp>
      <p:sp>
        <p:nvSpPr>
          <p:cNvPr id="45" name="Rectangle 11">
            <a:extLst>
              <a:ext uri="{FF2B5EF4-FFF2-40B4-BE49-F238E27FC236}">
                <a16:creationId xmlns:a16="http://schemas.microsoft.com/office/drawing/2014/main" id="{3BE96D34-9D7C-4984-961D-7165FA216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1F2D9F1-D630-C4F4-1F6A-1C4D54CAFB1C}"/>
              </a:ext>
            </a:extLst>
          </p:cNvPr>
          <p:cNvSpPr>
            <a:spLocks noGrp="1"/>
          </p:cNvSpPr>
          <p:nvPr>
            <p:ph idx="1"/>
          </p:nvPr>
        </p:nvSpPr>
        <p:spPr>
          <a:xfrm>
            <a:off x="649225" y="2133600"/>
            <a:ext cx="5122652" cy="3759253"/>
          </a:xfrm>
        </p:spPr>
        <p:txBody>
          <a:bodyPr>
            <a:normAutofit/>
          </a:bodyPr>
          <a:lstStyle/>
          <a:p>
            <a:pPr>
              <a:lnSpc>
                <a:spcPct val="90000"/>
              </a:lnSpc>
            </a:pPr>
            <a:r>
              <a:rPr lang="en-GB" sz="1500">
                <a:effectLst/>
                <a:latin typeface="Times New Roman" panose="02020603050405020304" pitchFamily="18" charset="0"/>
                <a:ea typeface="DengXian" panose="02010600030101010101" pitchFamily="2" charset="-122"/>
                <a:cs typeface="Times New Roman" panose="02020603050405020304" pitchFamily="18" charset="0"/>
              </a:rPr>
              <a:t>According to MA and Young (2015) For people to achieve, maintain, or recover their optimum health and quality of life, nursing is a profession that focuses on providing care for individuals, families, and communities.  In accordance with the ordering authority of physicians, nurses give treatment. Since the end of World War II, nursing education has evolved to focus on advanced and specialised qualifications, and many of the long-standing rules and provider responsibilities are altering.  For instance, the Hippocratic Collection mentions competent patient care and observation provided by male attendants who may have been the earliest nurses in the fifth century BC.  As more research shows that inpatient glucose management improves outcomes, nursing care for hospitalised diabetic patients has grown more difficult.</a:t>
            </a:r>
          </a:p>
          <a:p>
            <a:pPr>
              <a:lnSpc>
                <a:spcPct val="90000"/>
              </a:lnSpc>
            </a:pPr>
            <a:endParaRPr lang="en-GB" sz="1500"/>
          </a:p>
        </p:txBody>
      </p:sp>
      <p:pic>
        <p:nvPicPr>
          <p:cNvPr id="5" name="Picture 4" descr="Desk with stethoscope and computer keyboard">
            <a:extLst>
              <a:ext uri="{FF2B5EF4-FFF2-40B4-BE49-F238E27FC236}">
                <a16:creationId xmlns:a16="http://schemas.microsoft.com/office/drawing/2014/main" id="{8D8B5AAC-9E73-4BD9-7344-23157205BB94}"/>
              </a:ext>
            </a:extLst>
          </p:cNvPr>
          <p:cNvPicPr>
            <a:picLocks noChangeAspect="1"/>
          </p:cNvPicPr>
          <p:nvPr/>
        </p:nvPicPr>
        <p:blipFill rotWithShape="1">
          <a:blip r:embed="rId3"/>
          <a:srcRect l="30657" r="-2" b="-2"/>
          <a:stretch/>
        </p:blipFill>
        <p:spPr>
          <a:xfrm>
            <a:off x="6091916" y="645106"/>
            <a:ext cx="5451627" cy="5247747"/>
          </a:xfrm>
          <a:prstGeom prst="rect">
            <a:avLst/>
          </a:prstGeom>
        </p:spPr>
      </p:pic>
      <p:sp>
        <p:nvSpPr>
          <p:cNvPr id="14" name="Freeform 12">
            <a:extLst>
              <a:ext uri="{FF2B5EF4-FFF2-40B4-BE49-F238E27FC236}">
                <a16:creationId xmlns:a16="http://schemas.microsoft.com/office/drawing/2014/main" id="{C8DE1BEC-DAE3-43F4-8D9F-384C3D694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extLst>
      <p:ext uri="{BB962C8B-B14F-4D97-AF65-F5344CB8AC3E}">
        <p14:creationId xmlns:p14="http://schemas.microsoft.com/office/powerpoint/2010/main" val="4270152173"/>
      </p:ext>
    </p:extLst>
  </p:cSld>
  <p:clrMapOvr>
    <a:masterClrMapping/>
  </p:clrMapOvr>
  <p:transition spd="slow" advTm="11482">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62F8C-A7AB-6CA1-1CF0-0D8467304DA6}"/>
              </a:ext>
            </a:extLst>
          </p:cNvPr>
          <p:cNvSpPr>
            <a:spLocks noGrp="1"/>
          </p:cNvSpPr>
          <p:nvPr>
            <p:ph type="title"/>
          </p:nvPr>
        </p:nvSpPr>
        <p:spPr/>
        <p:txBody>
          <a:bodyPr>
            <a:normAutofit/>
          </a:bodyPr>
          <a:lstStyle/>
          <a:p>
            <a:pPr algn="ctr"/>
            <a:r>
              <a:rPr lang="en-GB" b="0" i="0" dirty="0">
                <a:effectLst/>
                <a:latin typeface="Times New Roman" panose="02020603050405020304" pitchFamily="18" charset="0"/>
                <a:cs typeface="Times New Roman" panose="02020603050405020304" pitchFamily="18" charset="0"/>
              </a:rPr>
              <a:t>DIABETES RESEARCH</a:t>
            </a:r>
            <a:br>
              <a:rPr lang="en-GB" b="0" i="0" dirty="0">
                <a:solidFill>
                  <a:srgbClr val="111478"/>
                </a:solidFill>
                <a:effectLst/>
                <a:latin typeface="cheddar_gothic_sansregular"/>
              </a:rPr>
            </a:br>
            <a:endParaRPr lang="en-GB" dirty="0"/>
          </a:p>
        </p:txBody>
      </p:sp>
      <p:sp>
        <p:nvSpPr>
          <p:cNvPr id="3" name="Content Placeholder 2">
            <a:extLst>
              <a:ext uri="{FF2B5EF4-FFF2-40B4-BE49-F238E27FC236}">
                <a16:creationId xmlns:a16="http://schemas.microsoft.com/office/drawing/2014/main" id="{34A87557-02C0-5B49-1172-EBFBE3A3F2FE}"/>
              </a:ext>
            </a:extLst>
          </p:cNvPr>
          <p:cNvSpPr>
            <a:spLocks noGrp="1"/>
          </p:cNvSpPr>
          <p:nvPr>
            <p:ph idx="1"/>
          </p:nvPr>
        </p:nvSpPr>
        <p:spPr/>
        <p:txBody>
          <a:bodyPr/>
          <a:lstStyle/>
          <a:p>
            <a:r>
              <a:rPr lang="en-GB" dirty="0"/>
              <a:t>We enhance lives by conducting ground-breaking research on all types of diabetes and comorbidities associated with diabetes. With your help, we can better understand the reasons why people get diabetes, make game-changing advancements in care, treatment, and prevention, and go a lot closer to finding a cure. For the purpose of launching 31 new studies, we invested more than £6.4 million on diabetes research in 2021 </a:t>
            </a:r>
            <a:r>
              <a:rPr lang="en-GB" dirty="0" err="1">
                <a:effectLst/>
              </a:rPr>
              <a:t>Twenefour</a:t>
            </a:r>
            <a:r>
              <a:rPr lang="en-GB" dirty="0">
                <a:effectLst/>
              </a:rPr>
              <a:t>, D. (no date) </a:t>
            </a:r>
            <a:r>
              <a:rPr lang="en-GB" i="1" dirty="0">
                <a:effectLst/>
              </a:rPr>
              <a:t>Diabetes research</a:t>
            </a:r>
            <a:r>
              <a:rPr lang="en-GB" dirty="0">
                <a:effectLst/>
              </a:rPr>
              <a:t>, </a:t>
            </a:r>
            <a:r>
              <a:rPr lang="en-GB" i="1" dirty="0">
                <a:effectLst/>
              </a:rPr>
              <a:t>Diabetes UK</a:t>
            </a:r>
            <a:r>
              <a:rPr lang="en-GB" dirty="0">
                <a:effectLst/>
              </a:rPr>
              <a:t>. </a:t>
            </a:r>
          </a:p>
          <a:p>
            <a:endParaRPr lang="en-GB" dirty="0"/>
          </a:p>
        </p:txBody>
      </p:sp>
    </p:spTree>
    <p:custDataLst>
      <p:tags r:id="rId1"/>
    </p:custDataLst>
    <p:extLst>
      <p:ext uri="{BB962C8B-B14F-4D97-AF65-F5344CB8AC3E}">
        <p14:creationId xmlns:p14="http://schemas.microsoft.com/office/powerpoint/2010/main" val="1102660005"/>
      </p:ext>
    </p:extLst>
  </p:cSld>
  <p:clrMapOvr>
    <a:masterClrMapping/>
  </p:clrMapOvr>
  <p:transition spd="slow" advTm="29355">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7" presetClass="emph" presetSubtype="0" fill="remove" nodeType="clickEffect">
                                  <p:stCondLst>
                                    <p:cond delay="0"/>
                                  </p:stCondLst>
                                  <p:childTnLst>
                                    <p:animClr clrSpc="rgb" dir="cw">
                                      <p:cBhvr override="childStyle">
                                        <p:cTn id="13" dur="250" autoRev="1" fill="remove"/>
                                        <p:tgtEl>
                                          <p:spTgt spid="3">
                                            <p:txEl>
                                              <p:pRg st="0" end="0"/>
                                            </p:txEl>
                                          </p:spTgt>
                                        </p:tgtEl>
                                        <p:attrNameLst>
                                          <p:attrName>style.color</p:attrName>
                                        </p:attrNameLst>
                                      </p:cBhvr>
                                      <p:to>
                                        <a:schemeClr val="bg1"/>
                                      </p:to>
                                    </p:animClr>
                                    <p:animClr clrSpc="rgb" dir="cw">
                                      <p:cBhvr>
                                        <p:cTn id="14" dur="250" autoRev="1" fill="remove"/>
                                        <p:tgtEl>
                                          <p:spTgt spid="3">
                                            <p:txEl>
                                              <p:pRg st="0" end="0"/>
                                            </p:txEl>
                                          </p:spTgt>
                                        </p:tgtEl>
                                        <p:attrNameLst>
                                          <p:attrName>fillcolor</p:attrName>
                                        </p:attrNameLst>
                                      </p:cBhvr>
                                      <p:to>
                                        <a:schemeClr val="bg1"/>
                                      </p:to>
                                    </p:animClr>
                                    <p:set>
                                      <p:cBhvr>
                                        <p:cTn id="15" dur="250" autoRev="1" fill="remove"/>
                                        <p:tgtEl>
                                          <p:spTgt spid="3">
                                            <p:txEl>
                                              <p:pRg st="0" end="0"/>
                                            </p:txEl>
                                          </p:spTgt>
                                        </p:tgtEl>
                                        <p:attrNameLst>
                                          <p:attrName>fill.type</p:attrName>
                                        </p:attrNameLst>
                                      </p:cBhvr>
                                      <p:to>
                                        <p:strVal val="solid"/>
                                      </p:to>
                                    </p:set>
                                    <p:set>
                                      <p:cBhvr>
                                        <p:cTn id="16" dur="250" autoRev="1" fill="remove"/>
                                        <p:tgtEl>
                                          <p:spTgt spid="3">
                                            <p:txEl>
                                              <p:pRg st="0" end="0"/>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BC3FE-386C-EFEE-826C-793C7D010AEA}"/>
              </a:ext>
            </a:extLst>
          </p:cNvPr>
          <p:cNvSpPr>
            <a:spLocks noGrp="1"/>
          </p:cNvSpPr>
          <p:nvPr>
            <p:ph type="title"/>
          </p:nvPr>
        </p:nvSpPr>
        <p:spPr/>
        <p:txBody>
          <a:bodyPr>
            <a:normAutofit/>
          </a:bodyPr>
          <a:lstStyle/>
          <a:p>
            <a:pPr algn="ctr">
              <a:lnSpc>
                <a:spcPct val="150000"/>
              </a:lnSpc>
            </a:pPr>
            <a:r>
              <a:rPr lang="en-GB" sz="4000" dirty="0">
                <a:latin typeface="Times New Roman" panose="02020603050405020304" pitchFamily="18" charset="0"/>
                <a:cs typeface="Times New Roman" panose="02020603050405020304" pitchFamily="18" charset="0"/>
              </a:rPr>
              <a:t>What is Diabetes</a:t>
            </a:r>
          </a:p>
        </p:txBody>
      </p:sp>
      <p:sp>
        <p:nvSpPr>
          <p:cNvPr id="3" name="Content Placeholder 2">
            <a:extLst>
              <a:ext uri="{FF2B5EF4-FFF2-40B4-BE49-F238E27FC236}">
                <a16:creationId xmlns:a16="http://schemas.microsoft.com/office/drawing/2014/main" id="{D213E4F5-0E01-9E62-6E8D-093755A65EAE}"/>
              </a:ext>
            </a:extLst>
          </p:cNvPr>
          <p:cNvSpPr>
            <a:spLocks noGrp="1"/>
          </p:cNvSpPr>
          <p:nvPr>
            <p:ph idx="1"/>
          </p:nvPr>
        </p:nvSpPr>
        <p:spPr/>
        <p:txBody>
          <a:bodyPr>
            <a:normAutofit/>
          </a:bodyPr>
          <a:lstStyle/>
          <a:p>
            <a:pPr>
              <a:lnSpc>
                <a:spcPct val="150000"/>
              </a:lnSpc>
            </a:pPr>
            <a:r>
              <a:rPr lang="en-GB" sz="1600" dirty="0">
                <a:effectLst/>
                <a:latin typeface="Times New Roman" panose="02020603050405020304" pitchFamily="18" charset="0"/>
                <a:ea typeface="DengXian" panose="02010600030101010101" pitchFamily="2" charset="-122"/>
                <a:cs typeface="Times New Roman" panose="02020603050405020304" pitchFamily="18" charset="0"/>
              </a:rPr>
              <a:t>When your body can no longer use the glucose you ingest from digested food, diabetes is a condition in which blood glucose levels are over normal. </a:t>
            </a:r>
          </a:p>
          <a:p>
            <a:pPr>
              <a:lnSpc>
                <a:spcPct val="150000"/>
              </a:lnSpc>
            </a:pPr>
            <a:r>
              <a:rPr lang="en-GB" sz="1600" dirty="0">
                <a:effectLst/>
                <a:latin typeface="Times New Roman" panose="02020603050405020304" pitchFamily="18" charset="0"/>
                <a:ea typeface="DengXian" panose="02010600030101010101" pitchFamily="2" charset="-122"/>
                <a:cs typeface="Times New Roman" panose="02020603050405020304" pitchFamily="18" charset="0"/>
              </a:rPr>
              <a:t>Diabetes is one of the most prevalent conditions troubling mankind today, both in the UK and worldwide, according to Jarrett (2018). One of the earliest known human diseases, it comes in a variety of forms, some of which are a little more severe than others and require more control. </a:t>
            </a:r>
            <a:endParaRPr lang="en-GB" sz="1600" dirty="0">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2369316143"/>
      </p:ext>
    </p:extLst>
  </p:cSld>
  <p:clrMapOvr>
    <a:masterClrMapping/>
  </p:clrMapOvr>
  <mc:AlternateContent xmlns:mc="http://schemas.openxmlformats.org/markup-compatibility/2006" xmlns:p14="http://schemas.microsoft.com/office/powerpoint/2010/main">
    <mc:Choice Requires="p14">
      <p:transition spd="slow" p14:dur="1500" advTm="19630">
        <p:split orient="vert"/>
      </p:transition>
    </mc:Choice>
    <mc:Fallback xmlns="">
      <p:transition spd="slow" advTm="1963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grpId="0" nodeType="clickEffect">
                                  <p:stCondLst>
                                    <p:cond delay="0"/>
                                  </p:stCondLst>
                                  <p:childTnLst>
                                    <p:animClr clrSpc="rgb" dir="cw">
                                      <p:cBhvr override="childStyle">
                                        <p:cTn id="6" dur="500" fill="hold"/>
                                        <p:tgtEl>
                                          <p:spTgt spid="2"/>
                                        </p:tgtEl>
                                        <p:attrNameLst>
                                          <p:attrName>style.color</p:attrName>
                                        </p:attrNameLst>
                                      </p:cBhvr>
                                      <p:to>
                                        <a:schemeClr val="accent2"/>
                                      </p:to>
                                    </p:animClr>
                                    <p:animClr clrSpc="rgb" dir="cw">
                                      <p:cBhvr>
                                        <p:cTn id="7" dur="500" fill="hold"/>
                                        <p:tgtEl>
                                          <p:spTgt spid="2"/>
                                        </p:tgtEl>
                                        <p:attrNameLst>
                                          <p:attrName>fillcolor</p:attrName>
                                        </p:attrNameLst>
                                      </p:cBhvr>
                                      <p:to>
                                        <a:schemeClr val="accent2"/>
                                      </p:to>
                                    </p:animClr>
                                    <p:set>
                                      <p:cBhvr>
                                        <p:cTn id="8" dur="500" fill="hold"/>
                                        <p:tgtEl>
                                          <p:spTgt spid="2"/>
                                        </p:tgtEl>
                                        <p:attrNameLst>
                                          <p:attrName>fill.type</p:attrName>
                                        </p:attrNameLst>
                                      </p:cBhvr>
                                      <p:to>
                                        <p:strVal val="solid"/>
                                      </p:to>
                                    </p:set>
                                    <p:set>
                                      <p:cBhvr>
                                        <p:cTn id="9" dur="500" fill="hold"/>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 presetClass="emph" presetSubtype="2" fill="hold" nodeType="clickEffect">
                                  <p:stCondLst>
                                    <p:cond delay="0"/>
                                  </p:stCondLst>
                                  <p:childTnLst>
                                    <p:animClr clrSpc="rgb" dir="cw">
                                      <p:cBhvr>
                                        <p:cTn id="13" dur="2000" fill="hold"/>
                                        <p:tgtEl>
                                          <p:spTgt spid="2"/>
                                        </p:tgtEl>
                                        <p:attrNameLst>
                                          <p:attrName>fillcolor</p:attrName>
                                        </p:attrNameLst>
                                      </p:cBhvr>
                                      <p:to>
                                        <a:schemeClr val="accent2"/>
                                      </p:to>
                                    </p:animClr>
                                    <p:set>
                                      <p:cBhvr>
                                        <p:cTn id="14" dur="2000" fill="hold"/>
                                        <p:tgtEl>
                                          <p:spTgt spid="2"/>
                                        </p:tgtEl>
                                        <p:attrNameLst>
                                          <p:attrName>fill.type</p:attrName>
                                        </p:attrNameLst>
                                      </p:cBhvr>
                                      <p:to>
                                        <p:strVal val="solid"/>
                                      </p:to>
                                    </p:set>
                                    <p:set>
                                      <p:cBhvr>
                                        <p:cTn id="15" dur="2000" fill="hold"/>
                                        <p:tgtEl>
                                          <p:spTgt spid="2"/>
                                        </p:tgtEl>
                                        <p:attrNameLst>
                                          <p:attrName>fill.on</p:attrName>
                                        </p:attrNameLst>
                                      </p:cBhvr>
                                      <p:to>
                                        <p:strVal val="true"/>
                                      </p:to>
                                    </p:se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1"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circle(in)">
                                      <p:cBhvr>
                                        <p:cTn id="20" dur="2000"/>
                                        <p:tgtEl>
                                          <p:spTgt spid="2"/>
                                        </p:tgtEl>
                                      </p:cBhvr>
                                    </p:animEffect>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2000"/>
                                        <p:tgtEl>
                                          <p:spTgt spid="3">
                                            <p:txEl>
                                              <p:pRg st="0" end="0"/>
                                            </p:txEl>
                                          </p:spTgt>
                                        </p:tgtEl>
                                      </p:cBhvr>
                                    </p:animEffect>
                                    <p:anim calcmode="lin" valueType="num">
                                      <p:cBhvr>
                                        <p:cTn id="26"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27" dur="2000" fill="hold"/>
                                        <p:tgtEl>
                                          <p:spTgt spid="3">
                                            <p:txEl>
                                              <p:pRg st="0" end="0"/>
                                            </p:txEl>
                                          </p:spTgt>
                                        </p:tgtEl>
                                        <p:attrNameLst>
                                          <p:attrName>ppt_h</p:attrName>
                                        </p:attrNameLst>
                                      </p:cBhvr>
                                      <p:tavLst>
                                        <p:tav tm="0">
                                          <p:val>
                                            <p:strVal val="#ppt_h"/>
                                          </p:val>
                                        </p:tav>
                                        <p:tav tm="100000">
                                          <p:val>
                                            <p:strVal val="#ppt_h"/>
                                          </p:val>
                                        </p:tav>
                                      </p:tavLst>
                                    </p:anim>
                                  </p:childTnLst>
                                </p:cTn>
                              </p:par>
                              <p:par>
                                <p:cTn id="28" presetID="45" presetClass="entr" presetSubtype="0" fill="hold" nodeType="with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fade">
                                      <p:cBhvr>
                                        <p:cTn id="30" dur="2000"/>
                                        <p:tgtEl>
                                          <p:spTgt spid="3">
                                            <p:txEl>
                                              <p:pRg st="1" end="1"/>
                                            </p:txEl>
                                          </p:spTgt>
                                        </p:tgtEl>
                                      </p:cBhvr>
                                    </p:animEffect>
                                    <p:anim calcmode="lin" valueType="num">
                                      <p:cBhvr>
                                        <p:cTn id="31"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32"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2F2B3C6E-751A-A2A4-39FC-49732D2EAA93}"/>
              </a:ext>
            </a:extLst>
          </p:cNvPr>
          <p:cNvSpPr>
            <a:spLocks noGrp="1"/>
          </p:cNvSpPr>
          <p:nvPr>
            <p:ph type="title"/>
          </p:nvPr>
        </p:nvSpPr>
        <p:spPr>
          <a:xfrm>
            <a:off x="4659520" y="624110"/>
            <a:ext cx="6845092" cy="1280890"/>
          </a:xfrm>
        </p:spPr>
        <p:txBody>
          <a:bodyPr>
            <a:normAutofit/>
          </a:bodyPr>
          <a:lstStyle/>
          <a:p>
            <a:r>
              <a:rPr lang="en-GB" b="1" dirty="0">
                <a:effectLst/>
                <a:latin typeface="Times New Roman" panose="02020603050405020304" pitchFamily="18" charset="0"/>
                <a:ea typeface="DengXian" panose="02010600030101010101" pitchFamily="2" charset="-122"/>
                <a:cs typeface="Times New Roman" panose="02020603050405020304" pitchFamily="18" charset="0"/>
              </a:rPr>
              <a:t>Symptoms of Diabetes</a:t>
            </a:r>
            <a:br>
              <a:rPr lang="en-GB"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Dumbbells on a gym floor">
            <a:extLst>
              <a:ext uri="{FF2B5EF4-FFF2-40B4-BE49-F238E27FC236}">
                <a16:creationId xmlns:a16="http://schemas.microsoft.com/office/drawing/2014/main" id="{0FE79E1C-0333-5BC7-EC4E-D19D02367B19}"/>
              </a:ext>
            </a:extLst>
          </p:cNvPr>
          <p:cNvPicPr>
            <a:picLocks noChangeAspect="1"/>
          </p:cNvPicPr>
          <p:nvPr/>
        </p:nvPicPr>
        <p:blipFill rotWithShape="1">
          <a:blip r:embed="rId3"/>
          <a:srcRect l="69512" r="4207" b="-1"/>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49464BE4-BFEC-B8F1-2E98-B483427606D1}"/>
              </a:ext>
            </a:extLst>
          </p:cNvPr>
          <p:cNvSpPr>
            <a:spLocks noGrp="1"/>
          </p:cNvSpPr>
          <p:nvPr>
            <p:ph idx="1"/>
          </p:nvPr>
        </p:nvSpPr>
        <p:spPr>
          <a:xfrm>
            <a:off x="4656667" y="2133600"/>
            <a:ext cx="6847944" cy="3777622"/>
          </a:xfrm>
        </p:spPr>
        <p:txBody>
          <a:bodyPr>
            <a:normAutofit/>
          </a:bodyPr>
          <a:lstStyle/>
          <a:p>
            <a:pPr marL="0" indent="0">
              <a:lnSpc>
                <a:spcPct val="90000"/>
              </a:lnSpc>
              <a:spcAft>
                <a:spcPts val="800"/>
              </a:spcAft>
              <a:buNone/>
            </a:pPr>
            <a:r>
              <a:rPr lang="en-GB" sz="1300" b="1">
                <a:effectLst/>
                <a:latin typeface="Times New Roman" panose="02020603050405020304" pitchFamily="18" charset="0"/>
                <a:ea typeface="DengXian" panose="02010600030101010101" pitchFamily="2" charset="-122"/>
                <a:cs typeface="Times New Roman" panose="02020603050405020304" pitchFamily="18" charset="0"/>
              </a:rPr>
              <a:t>Weight loss</a:t>
            </a:r>
          </a:p>
          <a:p>
            <a:pPr>
              <a:lnSpc>
                <a:spcPct val="90000"/>
              </a:lnSpc>
              <a:spcAft>
                <a:spcPts val="800"/>
              </a:spcAft>
            </a:pPr>
            <a:r>
              <a:rPr lang="en-GB" sz="1300">
                <a:effectLst/>
                <a:latin typeface="Times New Roman" panose="02020603050405020304" pitchFamily="18" charset="0"/>
                <a:ea typeface="DengXian" panose="02010600030101010101" pitchFamily="2" charset="-122"/>
                <a:cs typeface="Times New Roman" panose="02020603050405020304" pitchFamily="18" charset="0"/>
              </a:rPr>
              <a:t>The primary fuel for the body is glucose, a straightforward form of sugar that humans can consume directly or get from the digestion of sweet or starchy meals. Untreated diabetic patients are unable to utilise this glucose efficiently. It overflows into the urine and is squandered away before leaving the body. To give the body with fuel, bodily tissues are therefore broken down. With time, you lose weight (Hillson 1995).</a:t>
            </a:r>
          </a:p>
          <a:p>
            <a:pPr marL="0" indent="0">
              <a:lnSpc>
                <a:spcPct val="90000"/>
              </a:lnSpc>
              <a:spcAft>
                <a:spcPts val="800"/>
              </a:spcAft>
              <a:buNone/>
            </a:pPr>
            <a:r>
              <a:rPr lang="en-GB" sz="1300" b="1">
                <a:effectLst/>
                <a:latin typeface="Times New Roman" panose="02020603050405020304" pitchFamily="18" charset="0"/>
                <a:ea typeface="DengXian" panose="02010600030101010101" pitchFamily="2" charset="-122"/>
                <a:cs typeface="Times New Roman" panose="02020603050405020304" pitchFamily="18" charset="0"/>
              </a:rPr>
              <a:t>Constipation </a:t>
            </a:r>
            <a:endParaRPr lang="en-GB" sz="130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90000"/>
              </a:lnSpc>
              <a:spcAft>
                <a:spcPts val="800"/>
              </a:spcAft>
            </a:pPr>
            <a:r>
              <a:rPr lang="en-GB" sz="1300">
                <a:effectLst/>
                <a:latin typeface="Times New Roman" panose="02020603050405020304" pitchFamily="18" charset="0"/>
                <a:ea typeface="DengXian" panose="02010600030101010101" pitchFamily="2" charset="-122"/>
                <a:cs typeface="Times New Roman" panose="02020603050405020304" pitchFamily="18" charset="0"/>
              </a:rPr>
              <a:t>The more pee you pass, the more difficult it is to replace the fluids you are losing. Once you become dehydrated, your body begins to dry out. The result was constipation (Hillson 1995).</a:t>
            </a:r>
          </a:p>
          <a:p>
            <a:pPr marL="0" indent="0">
              <a:lnSpc>
                <a:spcPct val="90000"/>
              </a:lnSpc>
              <a:spcAft>
                <a:spcPts val="800"/>
              </a:spcAft>
              <a:buNone/>
            </a:pPr>
            <a:r>
              <a:rPr lang="en-GB" sz="1300" b="1">
                <a:effectLst/>
                <a:latin typeface="Times New Roman" panose="02020603050405020304" pitchFamily="18" charset="0"/>
                <a:ea typeface="DengXian" panose="02010600030101010101" pitchFamily="2" charset="-122"/>
                <a:cs typeface="Times New Roman" panose="02020603050405020304" pitchFamily="18" charset="0"/>
              </a:rPr>
              <a:t>Tiredness, malaise, no energy</a:t>
            </a:r>
            <a:endParaRPr lang="en-GB" sz="130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90000"/>
              </a:lnSpc>
              <a:spcAft>
                <a:spcPts val="800"/>
              </a:spcAft>
            </a:pPr>
            <a:r>
              <a:rPr lang="en-GB" sz="1300">
                <a:effectLst/>
                <a:latin typeface="Times New Roman" panose="02020603050405020304" pitchFamily="18" charset="0"/>
                <a:ea typeface="DengXian" panose="02010600030101010101" pitchFamily="2" charset="-122"/>
                <a:cs typeface="Times New Roman" panose="02020603050405020304" pitchFamily="18" charset="0"/>
              </a:rPr>
              <a:t>Malaise is an uneasy or vague sense that something is wrong. Diabetes may leave you feeling worn out and low on energy. You can feel as though you lack vigour. When you get home from work, you can be so exhausted that you head straight to bed (Hillson 1995).</a:t>
            </a:r>
          </a:p>
          <a:p>
            <a:pPr>
              <a:lnSpc>
                <a:spcPct val="90000"/>
              </a:lnSpc>
            </a:pPr>
            <a:endParaRPr lang="en-GB" sz="1300"/>
          </a:p>
        </p:txBody>
      </p:sp>
    </p:spTree>
    <p:custDataLst>
      <p:tags r:id="rId1"/>
    </p:custDataLst>
    <p:extLst>
      <p:ext uri="{BB962C8B-B14F-4D97-AF65-F5344CB8AC3E}">
        <p14:creationId xmlns:p14="http://schemas.microsoft.com/office/powerpoint/2010/main" val="1268872986"/>
      </p:ext>
    </p:extLst>
  </p:cSld>
  <p:clrMapOvr>
    <a:masterClrMapping/>
  </p:clrMapOvr>
  <mc:AlternateContent xmlns:mc="http://schemas.openxmlformats.org/markup-compatibility/2006" xmlns:p14="http://schemas.microsoft.com/office/powerpoint/2010/main">
    <mc:Choice Requires="p14">
      <p:transition spd="slow" p14:dur="3400" advTm="11299">
        <p14:reveal/>
      </p:transition>
    </mc:Choice>
    <mc:Fallback xmlns="">
      <p:transition spd="slow" advTm="11299">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2"/>
                                        </p:tgtEl>
                                        <p:attrNameLst>
                                          <p:attrName>ppt_w</p:attrName>
                                        </p:attrNameLst>
                                      </p:cBhvr>
                                      <p:tavLst>
                                        <p:tav tm="0">
                                          <p:val>
                                            <p:strVal val="ppt_w"/>
                                          </p:val>
                                        </p:tav>
                                        <p:tav tm="100000">
                                          <p:val>
                                            <p:fltVal val="0"/>
                                          </p:val>
                                        </p:tav>
                                      </p:tavLst>
                                    </p:anim>
                                    <p:anim calcmode="lin" valueType="num">
                                      <p:cBhvr>
                                        <p:cTn id="7" dur="500"/>
                                        <p:tgtEl>
                                          <p:spTgt spid="2"/>
                                        </p:tgtEl>
                                        <p:attrNameLst>
                                          <p:attrName>ppt_h</p:attrName>
                                        </p:attrNameLst>
                                      </p:cBhvr>
                                      <p:tavLst>
                                        <p:tav tm="0">
                                          <p:val>
                                            <p:strVal val="ppt_h"/>
                                          </p:val>
                                        </p:tav>
                                        <p:tav tm="100000">
                                          <p:val>
                                            <p:fltVal val="0"/>
                                          </p:val>
                                        </p:tav>
                                      </p:tavLst>
                                    </p:anim>
                                    <p:animEffect transition="out" filter="fade">
                                      <p:cBhvr>
                                        <p:cTn id="8" dur="500"/>
                                        <p:tgtEl>
                                          <p:spTgt spid="2"/>
                                        </p:tgtEl>
                                      </p:cBhvr>
                                    </p:animEffect>
                                    <p:set>
                                      <p:cBhvr>
                                        <p:cTn id="9" dur="1" fill="hold">
                                          <p:stCondLst>
                                            <p:cond delay="4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24" presetClass="emph" presetSubtype="0" fill="hold" nodeType="clickEffect">
                                  <p:stCondLst>
                                    <p:cond delay="0"/>
                                  </p:stCondLst>
                                  <p:childTnLst>
                                    <p:animClr clrSpc="hsl" dir="cw">
                                      <p:cBhvr override="childStyle">
                                        <p:cTn id="13" dur="500" fill="hold"/>
                                        <p:tgtEl>
                                          <p:spTgt spid="3">
                                            <p:txEl>
                                              <p:pRg st="0" end="0"/>
                                            </p:txEl>
                                          </p:spTgt>
                                        </p:tgtEl>
                                        <p:attrNameLst>
                                          <p:attrName>style.color</p:attrName>
                                        </p:attrNameLst>
                                      </p:cBhvr>
                                      <p:by>
                                        <p:hsl h="0" s="-12549" l="-25098"/>
                                      </p:by>
                                    </p:animClr>
                                    <p:animClr clrSpc="hsl" dir="cw">
                                      <p:cBhvr>
                                        <p:cTn id="14" dur="500" fill="hold"/>
                                        <p:tgtEl>
                                          <p:spTgt spid="3">
                                            <p:txEl>
                                              <p:pRg st="0" end="0"/>
                                            </p:txEl>
                                          </p:spTgt>
                                        </p:tgtEl>
                                        <p:attrNameLst>
                                          <p:attrName>fillcolor</p:attrName>
                                        </p:attrNameLst>
                                      </p:cBhvr>
                                      <p:by>
                                        <p:hsl h="0" s="-12549" l="-25098"/>
                                      </p:by>
                                    </p:animClr>
                                    <p:animClr clrSpc="hsl" dir="cw">
                                      <p:cBhvr>
                                        <p:cTn id="15" dur="500" fill="hold"/>
                                        <p:tgtEl>
                                          <p:spTgt spid="3">
                                            <p:txEl>
                                              <p:pRg st="0" end="0"/>
                                            </p:txEl>
                                          </p:spTgt>
                                        </p:tgtEl>
                                        <p:attrNameLst>
                                          <p:attrName>stroke.color</p:attrName>
                                        </p:attrNameLst>
                                      </p:cBhvr>
                                      <p:by>
                                        <p:hsl h="0" s="-12549" l="-25098"/>
                                      </p:by>
                                    </p:animClr>
                                    <p:set>
                                      <p:cBhvr>
                                        <p:cTn id="16" dur="500" fill="hold"/>
                                        <p:tgtEl>
                                          <p:spTgt spid="3">
                                            <p:txEl>
                                              <p:pRg st="0" end="0"/>
                                            </p:txEl>
                                          </p:spTgt>
                                        </p:tgtEl>
                                        <p:attrNameLst>
                                          <p:attrName>fill.type</p:attrName>
                                        </p:attrNameLst>
                                      </p:cBhvr>
                                      <p:to>
                                        <p:strVal val="solid"/>
                                      </p:to>
                                    </p:set>
                                  </p:childTnLst>
                                </p:cTn>
                              </p:par>
                              <p:par>
                                <p:cTn id="17" presetID="24" presetClass="emph" presetSubtype="0" fill="hold" nodeType="withEffect">
                                  <p:stCondLst>
                                    <p:cond delay="0"/>
                                  </p:stCondLst>
                                  <p:childTnLst>
                                    <p:animClr clrSpc="hsl" dir="cw">
                                      <p:cBhvr override="childStyle">
                                        <p:cTn id="18" dur="500" fill="hold"/>
                                        <p:tgtEl>
                                          <p:spTgt spid="3">
                                            <p:txEl>
                                              <p:pRg st="1" end="1"/>
                                            </p:txEl>
                                          </p:spTgt>
                                        </p:tgtEl>
                                        <p:attrNameLst>
                                          <p:attrName>style.color</p:attrName>
                                        </p:attrNameLst>
                                      </p:cBhvr>
                                      <p:by>
                                        <p:hsl h="0" s="-12549" l="-25098"/>
                                      </p:by>
                                    </p:animClr>
                                    <p:animClr clrSpc="hsl" dir="cw">
                                      <p:cBhvr>
                                        <p:cTn id="19" dur="500" fill="hold"/>
                                        <p:tgtEl>
                                          <p:spTgt spid="3">
                                            <p:txEl>
                                              <p:pRg st="1" end="1"/>
                                            </p:txEl>
                                          </p:spTgt>
                                        </p:tgtEl>
                                        <p:attrNameLst>
                                          <p:attrName>fillcolor</p:attrName>
                                        </p:attrNameLst>
                                      </p:cBhvr>
                                      <p:by>
                                        <p:hsl h="0" s="-12549" l="-25098"/>
                                      </p:by>
                                    </p:animClr>
                                    <p:animClr clrSpc="hsl" dir="cw">
                                      <p:cBhvr>
                                        <p:cTn id="20" dur="500" fill="hold"/>
                                        <p:tgtEl>
                                          <p:spTgt spid="3">
                                            <p:txEl>
                                              <p:pRg st="1" end="1"/>
                                            </p:txEl>
                                          </p:spTgt>
                                        </p:tgtEl>
                                        <p:attrNameLst>
                                          <p:attrName>stroke.color</p:attrName>
                                        </p:attrNameLst>
                                      </p:cBhvr>
                                      <p:by>
                                        <p:hsl h="0" s="-12549" l="-25098"/>
                                      </p:by>
                                    </p:animClr>
                                    <p:set>
                                      <p:cBhvr>
                                        <p:cTn id="21" dur="500" fill="hold"/>
                                        <p:tgtEl>
                                          <p:spTgt spid="3">
                                            <p:txEl>
                                              <p:pRg st="1" end="1"/>
                                            </p:txEl>
                                          </p:spTgt>
                                        </p:tgtEl>
                                        <p:attrNameLst>
                                          <p:attrName>fill.type</p:attrName>
                                        </p:attrNameLst>
                                      </p:cBhvr>
                                      <p:to>
                                        <p:strVal val="solid"/>
                                      </p:to>
                                    </p:set>
                                  </p:childTnLst>
                                </p:cTn>
                              </p:par>
                              <p:par>
                                <p:cTn id="22" presetID="24" presetClass="emph" presetSubtype="0" fill="hold" nodeType="withEffect">
                                  <p:stCondLst>
                                    <p:cond delay="0"/>
                                  </p:stCondLst>
                                  <p:childTnLst>
                                    <p:animClr clrSpc="hsl" dir="cw">
                                      <p:cBhvr override="childStyle">
                                        <p:cTn id="23" dur="500" fill="hold"/>
                                        <p:tgtEl>
                                          <p:spTgt spid="3">
                                            <p:txEl>
                                              <p:pRg st="2" end="2"/>
                                            </p:txEl>
                                          </p:spTgt>
                                        </p:tgtEl>
                                        <p:attrNameLst>
                                          <p:attrName>style.color</p:attrName>
                                        </p:attrNameLst>
                                      </p:cBhvr>
                                      <p:by>
                                        <p:hsl h="0" s="-12549" l="-25098"/>
                                      </p:by>
                                    </p:animClr>
                                    <p:animClr clrSpc="hsl" dir="cw">
                                      <p:cBhvr>
                                        <p:cTn id="24" dur="500" fill="hold"/>
                                        <p:tgtEl>
                                          <p:spTgt spid="3">
                                            <p:txEl>
                                              <p:pRg st="2" end="2"/>
                                            </p:txEl>
                                          </p:spTgt>
                                        </p:tgtEl>
                                        <p:attrNameLst>
                                          <p:attrName>fillcolor</p:attrName>
                                        </p:attrNameLst>
                                      </p:cBhvr>
                                      <p:by>
                                        <p:hsl h="0" s="-12549" l="-25098"/>
                                      </p:by>
                                    </p:animClr>
                                    <p:animClr clrSpc="hsl" dir="cw">
                                      <p:cBhvr>
                                        <p:cTn id="25" dur="500" fill="hold"/>
                                        <p:tgtEl>
                                          <p:spTgt spid="3">
                                            <p:txEl>
                                              <p:pRg st="2" end="2"/>
                                            </p:txEl>
                                          </p:spTgt>
                                        </p:tgtEl>
                                        <p:attrNameLst>
                                          <p:attrName>stroke.color</p:attrName>
                                        </p:attrNameLst>
                                      </p:cBhvr>
                                      <p:by>
                                        <p:hsl h="0" s="-12549" l="-25098"/>
                                      </p:by>
                                    </p:animClr>
                                    <p:set>
                                      <p:cBhvr>
                                        <p:cTn id="26" dur="500" fill="hold"/>
                                        <p:tgtEl>
                                          <p:spTgt spid="3">
                                            <p:txEl>
                                              <p:pRg st="2" end="2"/>
                                            </p:txEl>
                                          </p:spTgt>
                                        </p:tgtEl>
                                        <p:attrNameLst>
                                          <p:attrName>fill.type</p:attrName>
                                        </p:attrNameLst>
                                      </p:cBhvr>
                                      <p:to>
                                        <p:strVal val="solid"/>
                                      </p:to>
                                    </p:set>
                                  </p:childTnLst>
                                </p:cTn>
                              </p:par>
                              <p:par>
                                <p:cTn id="27" presetID="24" presetClass="emph" presetSubtype="0" fill="hold" nodeType="withEffect">
                                  <p:stCondLst>
                                    <p:cond delay="0"/>
                                  </p:stCondLst>
                                  <p:childTnLst>
                                    <p:animClr clrSpc="hsl" dir="cw">
                                      <p:cBhvr override="childStyle">
                                        <p:cTn id="28" dur="500" fill="hold"/>
                                        <p:tgtEl>
                                          <p:spTgt spid="3">
                                            <p:txEl>
                                              <p:pRg st="3" end="3"/>
                                            </p:txEl>
                                          </p:spTgt>
                                        </p:tgtEl>
                                        <p:attrNameLst>
                                          <p:attrName>style.color</p:attrName>
                                        </p:attrNameLst>
                                      </p:cBhvr>
                                      <p:by>
                                        <p:hsl h="0" s="-12549" l="-25098"/>
                                      </p:by>
                                    </p:animClr>
                                    <p:animClr clrSpc="hsl" dir="cw">
                                      <p:cBhvr>
                                        <p:cTn id="29" dur="500" fill="hold"/>
                                        <p:tgtEl>
                                          <p:spTgt spid="3">
                                            <p:txEl>
                                              <p:pRg st="3" end="3"/>
                                            </p:txEl>
                                          </p:spTgt>
                                        </p:tgtEl>
                                        <p:attrNameLst>
                                          <p:attrName>fillcolor</p:attrName>
                                        </p:attrNameLst>
                                      </p:cBhvr>
                                      <p:by>
                                        <p:hsl h="0" s="-12549" l="-25098"/>
                                      </p:by>
                                    </p:animClr>
                                    <p:animClr clrSpc="hsl" dir="cw">
                                      <p:cBhvr>
                                        <p:cTn id="30" dur="500" fill="hold"/>
                                        <p:tgtEl>
                                          <p:spTgt spid="3">
                                            <p:txEl>
                                              <p:pRg st="3" end="3"/>
                                            </p:txEl>
                                          </p:spTgt>
                                        </p:tgtEl>
                                        <p:attrNameLst>
                                          <p:attrName>stroke.color</p:attrName>
                                        </p:attrNameLst>
                                      </p:cBhvr>
                                      <p:by>
                                        <p:hsl h="0" s="-12549" l="-25098"/>
                                      </p:by>
                                    </p:animClr>
                                    <p:set>
                                      <p:cBhvr>
                                        <p:cTn id="31" dur="500" fill="hold"/>
                                        <p:tgtEl>
                                          <p:spTgt spid="3">
                                            <p:txEl>
                                              <p:pRg st="3" end="3"/>
                                            </p:txEl>
                                          </p:spTgt>
                                        </p:tgtEl>
                                        <p:attrNameLst>
                                          <p:attrName>fill.type</p:attrName>
                                        </p:attrNameLst>
                                      </p:cBhvr>
                                      <p:to>
                                        <p:strVal val="solid"/>
                                      </p:to>
                                    </p:set>
                                  </p:childTnLst>
                                </p:cTn>
                              </p:par>
                              <p:par>
                                <p:cTn id="32" presetID="24" presetClass="emph" presetSubtype="0" fill="hold" nodeType="withEffect">
                                  <p:stCondLst>
                                    <p:cond delay="0"/>
                                  </p:stCondLst>
                                  <p:childTnLst>
                                    <p:animClr clrSpc="hsl" dir="cw">
                                      <p:cBhvr override="childStyle">
                                        <p:cTn id="33" dur="500" fill="hold"/>
                                        <p:tgtEl>
                                          <p:spTgt spid="3">
                                            <p:txEl>
                                              <p:pRg st="4" end="4"/>
                                            </p:txEl>
                                          </p:spTgt>
                                        </p:tgtEl>
                                        <p:attrNameLst>
                                          <p:attrName>style.color</p:attrName>
                                        </p:attrNameLst>
                                      </p:cBhvr>
                                      <p:by>
                                        <p:hsl h="0" s="-12549" l="-25098"/>
                                      </p:by>
                                    </p:animClr>
                                    <p:animClr clrSpc="hsl" dir="cw">
                                      <p:cBhvr>
                                        <p:cTn id="34" dur="500" fill="hold"/>
                                        <p:tgtEl>
                                          <p:spTgt spid="3">
                                            <p:txEl>
                                              <p:pRg st="4" end="4"/>
                                            </p:txEl>
                                          </p:spTgt>
                                        </p:tgtEl>
                                        <p:attrNameLst>
                                          <p:attrName>fillcolor</p:attrName>
                                        </p:attrNameLst>
                                      </p:cBhvr>
                                      <p:by>
                                        <p:hsl h="0" s="-12549" l="-25098"/>
                                      </p:by>
                                    </p:animClr>
                                    <p:animClr clrSpc="hsl" dir="cw">
                                      <p:cBhvr>
                                        <p:cTn id="35" dur="500" fill="hold"/>
                                        <p:tgtEl>
                                          <p:spTgt spid="3">
                                            <p:txEl>
                                              <p:pRg st="4" end="4"/>
                                            </p:txEl>
                                          </p:spTgt>
                                        </p:tgtEl>
                                        <p:attrNameLst>
                                          <p:attrName>stroke.color</p:attrName>
                                        </p:attrNameLst>
                                      </p:cBhvr>
                                      <p:by>
                                        <p:hsl h="0" s="-12549" l="-25098"/>
                                      </p:by>
                                    </p:animClr>
                                    <p:set>
                                      <p:cBhvr>
                                        <p:cTn id="36" dur="500" fill="hold"/>
                                        <p:tgtEl>
                                          <p:spTgt spid="3">
                                            <p:txEl>
                                              <p:pRg st="4" end="4"/>
                                            </p:txEl>
                                          </p:spTgt>
                                        </p:tgtEl>
                                        <p:attrNameLst>
                                          <p:attrName>fill.type</p:attrName>
                                        </p:attrNameLst>
                                      </p:cBhvr>
                                      <p:to>
                                        <p:strVal val="solid"/>
                                      </p:to>
                                    </p:set>
                                  </p:childTnLst>
                                </p:cTn>
                              </p:par>
                              <p:par>
                                <p:cTn id="37" presetID="24" presetClass="emph" presetSubtype="0" fill="hold" nodeType="withEffect">
                                  <p:stCondLst>
                                    <p:cond delay="0"/>
                                  </p:stCondLst>
                                  <p:childTnLst>
                                    <p:animClr clrSpc="hsl" dir="cw">
                                      <p:cBhvr override="childStyle">
                                        <p:cTn id="38" dur="500" fill="hold"/>
                                        <p:tgtEl>
                                          <p:spTgt spid="3">
                                            <p:txEl>
                                              <p:pRg st="5" end="5"/>
                                            </p:txEl>
                                          </p:spTgt>
                                        </p:tgtEl>
                                        <p:attrNameLst>
                                          <p:attrName>style.color</p:attrName>
                                        </p:attrNameLst>
                                      </p:cBhvr>
                                      <p:by>
                                        <p:hsl h="0" s="-12549" l="-25098"/>
                                      </p:by>
                                    </p:animClr>
                                    <p:animClr clrSpc="hsl" dir="cw">
                                      <p:cBhvr>
                                        <p:cTn id="39" dur="500" fill="hold"/>
                                        <p:tgtEl>
                                          <p:spTgt spid="3">
                                            <p:txEl>
                                              <p:pRg st="5" end="5"/>
                                            </p:txEl>
                                          </p:spTgt>
                                        </p:tgtEl>
                                        <p:attrNameLst>
                                          <p:attrName>fillcolor</p:attrName>
                                        </p:attrNameLst>
                                      </p:cBhvr>
                                      <p:by>
                                        <p:hsl h="0" s="-12549" l="-25098"/>
                                      </p:by>
                                    </p:animClr>
                                    <p:animClr clrSpc="hsl" dir="cw">
                                      <p:cBhvr>
                                        <p:cTn id="40" dur="500" fill="hold"/>
                                        <p:tgtEl>
                                          <p:spTgt spid="3">
                                            <p:txEl>
                                              <p:pRg st="5" end="5"/>
                                            </p:txEl>
                                          </p:spTgt>
                                        </p:tgtEl>
                                        <p:attrNameLst>
                                          <p:attrName>stroke.color</p:attrName>
                                        </p:attrNameLst>
                                      </p:cBhvr>
                                      <p:by>
                                        <p:hsl h="0" s="-12549" l="-25098"/>
                                      </p:by>
                                    </p:animClr>
                                    <p:set>
                                      <p:cBhvr>
                                        <p:cTn id="41" dur="500" fill="hold"/>
                                        <p:tgtEl>
                                          <p:spTgt spid="3">
                                            <p:txEl>
                                              <p:pRg st="5" end="5"/>
                                            </p:txEl>
                                          </p:spTgt>
                                        </p:tgtEl>
                                        <p:attrNameLst>
                                          <p:attrName>fill.type</p:attrName>
                                        </p:attrNameLst>
                                      </p:cBhvr>
                                      <p:to>
                                        <p:strVal val="solid"/>
                                      </p:to>
                                    </p:set>
                                  </p:childTnLst>
                                </p:cTn>
                              </p:par>
                            </p:childTnLst>
                          </p:cTn>
                        </p:par>
                      </p:childTnLst>
                    </p:cTn>
                  </p:par>
                  <p:par>
                    <p:cTn id="42" fill="hold">
                      <p:stCondLst>
                        <p:cond delay="indefinite"/>
                      </p:stCondLst>
                      <p:childTnLst>
                        <p:par>
                          <p:cTn id="43" fill="hold">
                            <p:stCondLst>
                              <p:cond delay="0"/>
                            </p:stCondLst>
                            <p:childTnLst>
                              <p:par>
                                <p:cTn id="44" presetID="25" presetClass="emph" presetSubtype="0" fill="hold" nodeType="clickEffect">
                                  <p:stCondLst>
                                    <p:cond delay="0"/>
                                  </p:stCondLst>
                                  <p:childTnLst>
                                    <p:animClr clrSpc="hsl" dir="cw">
                                      <p:cBhvr override="childStyle">
                                        <p:cTn id="45" dur="500" fill="hold"/>
                                        <p:tgtEl>
                                          <p:spTgt spid="3">
                                            <p:txEl>
                                              <p:pRg st="0" end="0"/>
                                            </p:txEl>
                                          </p:spTgt>
                                        </p:tgtEl>
                                        <p:attrNameLst>
                                          <p:attrName>style.color</p:attrName>
                                        </p:attrNameLst>
                                      </p:cBhvr>
                                      <p:by>
                                        <p:hsl h="0" s="-70588" l="0"/>
                                      </p:by>
                                    </p:animClr>
                                    <p:animClr clrSpc="hsl" dir="cw">
                                      <p:cBhvr>
                                        <p:cTn id="46" dur="500" fill="hold"/>
                                        <p:tgtEl>
                                          <p:spTgt spid="3">
                                            <p:txEl>
                                              <p:pRg st="0" end="0"/>
                                            </p:txEl>
                                          </p:spTgt>
                                        </p:tgtEl>
                                        <p:attrNameLst>
                                          <p:attrName>fillcolor</p:attrName>
                                        </p:attrNameLst>
                                      </p:cBhvr>
                                      <p:by>
                                        <p:hsl h="0" s="-70588" l="0"/>
                                      </p:by>
                                    </p:animClr>
                                    <p:animClr clrSpc="hsl" dir="cw">
                                      <p:cBhvr>
                                        <p:cTn id="47" dur="500" fill="hold"/>
                                        <p:tgtEl>
                                          <p:spTgt spid="3">
                                            <p:txEl>
                                              <p:pRg st="0" end="0"/>
                                            </p:txEl>
                                          </p:spTgt>
                                        </p:tgtEl>
                                        <p:attrNameLst>
                                          <p:attrName>stroke.color</p:attrName>
                                        </p:attrNameLst>
                                      </p:cBhvr>
                                      <p:by>
                                        <p:hsl h="0" s="-70588" l="0"/>
                                      </p:by>
                                    </p:animClr>
                                    <p:set>
                                      <p:cBhvr>
                                        <p:cTn id="48" dur="500" fill="hold"/>
                                        <p:tgtEl>
                                          <p:spTgt spid="3">
                                            <p:txEl>
                                              <p:pRg st="0" end="0"/>
                                            </p:txEl>
                                          </p:spTgt>
                                        </p:tgtEl>
                                        <p:attrNameLst>
                                          <p:attrName>fill.type</p:attrName>
                                        </p:attrNameLst>
                                      </p:cBhvr>
                                      <p:to>
                                        <p:strVal val="solid"/>
                                      </p:to>
                                    </p:set>
                                  </p:childTnLst>
                                </p:cTn>
                              </p:par>
                              <p:par>
                                <p:cTn id="49" presetID="25" presetClass="emph" presetSubtype="0" fill="hold" nodeType="withEffect">
                                  <p:stCondLst>
                                    <p:cond delay="0"/>
                                  </p:stCondLst>
                                  <p:childTnLst>
                                    <p:animClr clrSpc="hsl" dir="cw">
                                      <p:cBhvr override="childStyle">
                                        <p:cTn id="50" dur="500" fill="hold"/>
                                        <p:tgtEl>
                                          <p:spTgt spid="3">
                                            <p:txEl>
                                              <p:pRg st="1" end="1"/>
                                            </p:txEl>
                                          </p:spTgt>
                                        </p:tgtEl>
                                        <p:attrNameLst>
                                          <p:attrName>style.color</p:attrName>
                                        </p:attrNameLst>
                                      </p:cBhvr>
                                      <p:by>
                                        <p:hsl h="0" s="-70588" l="0"/>
                                      </p:by>
                                    </p:animClr>
                                    <p:animClr clrSpc="hsl" dir="cw">
                                      <p:cBhvr>
                                        <p:cTn id="51" dur="500" fill="hold"/>
                                        <p:tgtEl>
                                          <p:spTgt spid="3">
                                            <p:txEl>
                                              <p:pRg st="1" end="1"/>
                                            </p:txEl>
                                          </p:spTgt>
                                        </p:tgtEl>
                                        <p:attrNameLst>
                                          <p:attrName>fillcolor</p:attrName>
                                        </p:attrNameLst>
                                      </p:cBhvr>
                                      <p:by>
                                        <p:hsl h="0" s="-70588" l="0"/>
                                      </p:by>
                                    </p:animClr>
                                    <p:animClr clrSpc="hsl" dir="cw">
                                      <p:cBhvr>
                                        <p:cTn id="52" dur="500" fill="hold"/>
                                        <p:tgtEl>
                                          <p:spTgt spid="3">
                                            <p:txEl>
                                              <p:pRg st="1" end="1"/>
                                            </p:txEl>
                                          </p:spTgt>
                                        </p:tgtEl>
                                        <p:attrNameLst>
                                          <p:attrName>stroke.color</p:attrName>
                                        </p:attrNameLst>
                                      </p:cBhvr>
                                      <p:by>
                                        <p:hsl h="0" s="-70588" l="0"/>
                                      </p:by>
                                    </p:animClr>
                                    <p:set>
                                      <p:cBhvr>
                                        <p:cTn id="53" dur="500" fill="hold"/>
                                        <p:tgtEl>
                                          <p:spTgt spid="3">
                                            <p:txEl>
                                              <p:pRg st="1" end="1"/>
                                            </p:txEl>
                                          </p:spTgt>
                                        </p:tgtEl>
                                        <p:attrNameLst>
                                          <p:attrName>fill.type</p:attrName>
                                        </p:attrNameLst>
                                      </p:cBhvr>
                                      <p:to>
                                        <p:strVal val="solid"/>
                                      </p:to>
                                    </p:set>
                                  </p:childTnLst>
                                </p:cTn>
                              </p:par>
                              <p:par>
                                <p:cTn id="54" presetID="25" presetClass="emph" presetSubtype="0" fill="hold" nodeType="withEffect">
                                  <p:stCondLst>
                                    <p:cond delay="0"/>
                                  </p:stCondLst>
                                  <p:childTnLst>
                                    <p:animClr clrSpc="hsl" dir="cw">
                                      <p:cBhvr override="childStyle">
                                        <p:cTn id="55" dur="500" fill="hold"/>
                                        <p:tgtEl>
                                          <p:spTgt spid="3">
                                            <p:txEl>
                                              <p:pRg st="2" end="2"/>
                                            </p:txEl>
                                          </p:spTgt>
                                        </p:tgtEl>
                                        <p:attrNameLst>
                                          <p:attrName>style.color</p:attrName>
                                        </p:attrNameLst>
                                      </p:cBhvr>
                                      <p:by>
                                        <p:hsl h="0" s="-70588" l="0"/>
                                      </p:by>
                                    </p:animClr>
                                    <p:animClr clrSpc="hsl" dir="cw">
                                      <p:cBhvr>
                                        <p:cTn id="56" dur="500" fill="hold"/>
                                        <p:tgtEl>
                                          <p:spTgt spid="3">
                                            <p:txEl>
                                              <p:pRg st="2" end="2"/>
                                            </p:txEl>
                                          </p:spTgt>
                                        </p:tgtEl>
                                        <p:attrNameLst>
                                          <p:attrName>fillcolor</p:attrName>
                                        </p:attrNameLst>
                                      </p:cBhvr>
                                      <p:by>
                                        <p:hsl h="0" s="-70588" l="0"/>
                                      </p:by>
                                    </p:animClr>
                                    <p:animClr clrSpc="hsl" dir="cw">
                                      <p:cBhvr>
                                        <p:cTn id="57" dur="500" fill="hold"/>
                                        <p:tgtEl>
                                          <p:spTgt spid="3">
                                            <p:txEl>
                                              <p:pRg st="2" end="2"/>
                                            </p:txEl>
                                          </p:spTgt>
                                        </p:tgtEl>
                                        <p:attrNameLst>
                                          <p:attrName>stroke.color</p:attrName>
                                        </p:attrNameLst>
                                      </p:cBhvr>
                                      <p:by>
                                        <p:hsl h="0" s="-70588" l="0"/>
                                      </p:by>
                                    </p:animClr>
                                    <p:set>
                                      <p:cBhvr>
                                        <p:cTn id="58" dur="500" fill="hold"/>
                                        <p:tgtEl>
                                          <p:spTgt spid="3">
                                            <p:txEl>
                                              <p:pRg st="2" end="2"/>
                                            </p:txEl>
                                          </p:spTgt>
                                        </p:tgtEl>
                                        <p:attrNameLst>
                                          <p:attrName>fill.type</p:attrName>
                                        </p:attrNameLst>
                                      </p:cBhvr>
                                      <p:to>
                                        <p:strVal val="solid"/>
                                      </p:to>
                                    </p:set>
                                  </p:childTnLst>
                                </p:cTn>
                              </p:par>
                              <p:par>
                                <p:cTn id="59" presetID="25" presetClass="emph" presetSubtype="0" fill="hold" nodeType="withEffect">
                                  <p:stCondLst>
                                    <p:cond delay="0"/>
                                  </p:stCondLst>
                                  <p:childTnLst>
                                    <p:animClr clrSpc="hsl" dir="cw">
                                      <p:cBhvr override="childStyle">
                                        <p:cTn id="60" dur="500" fill="hold"/>
                                        <p:tgtEl>
                                          <p:spTgt spid="3">
                                            <p:txEl>
                                              <p:pRg st="3" end="3"/>
                                            </p:txEl>
                                          </p:spTgt>
                                        </p:tgtEl>
                                        <p:attrNameLst>
                                          <p:attrName>style.color</p:attrName>
                                        </p:attrNameLst>
                                      </p:cBhvr>
                                      <p:by>
                                        <p:hsl h="0" s="-70588" l="0"/>
                                      </p:by>
                                    </p:animClr>
                                    <p:animClr clrSpc="hsl" dir="cw">
                                      <p:cBhvr>
                                        <p:cTn id="61" dur="500" fill="hold"/>
                                        <p:tgtEl>
                                          <p:spTgt spid="3">
                                            <p:txEl>
                                              <p:pRg st="3" end="3"/>
                                            </p:txEl>
                                          </p:spTgt>
                                        </p:tgtEl>
                                        <p:attrNameLst>
                                          <p:attrName>fillcolor</p:attrName>
                                        </p:attrNameLst>
                                      </p:cBhvr>
                                      <p:by>
                                        <p:hsl h="0" s="-70588" l="0"/>
                                      </p:by>
                                    </p:animClr>
                                    <p:animClr clrSpc="hsl" dir="cw">
                                      <p:cBhvr>
                                        <p:cTn id="62" dur="500" fill="hold"/>
                                        <p:tgtEl>
                                          <p:spTgt spid="3">
                                            <p:txEl>
                                              <p:pRg st="3" end="3"/>
                                            </p:txEl>
                                          </p:spTgt>
                                        </p:tgtEl>
                                        <p:attrNameLst>
                                          <p:attrName>stroke.color</p:attrName>
                                        </p:attrNameLst>
                                      </p:cBhvr>
                                      <p:by>
                                        <p:hsl h="0" s="-70588" l="0"/>
                                      </p:by>
                                    </p:animClr>
                                    <p:set>
                                      <p:cBhvr>
                                        <p:cTn id="63" dur="500" fill="hold"/>
                                        <p:tgtEl>
                                          <p:spTgt spid="3">
                                            <p:txEl>
                                              <p:pRg st="3" end="3"/>
                                            </p:txEl>
                                          </p:spTgt>
                                        </p:tgtEl>
                                        <p:attrNameLst>
                                          <p:attrName>fill.type</p:attrName>
                                        </p:attrNameLst>
                                      </p:cBhvr>
                                      <p:to>
                                        <p:strVal val="solid"/>
                                      </p:to>
                                    </p:set>
                                  </p:childTnLst>
                                </p:cTn>
                              </p:par>
                              <p:par>
                                <p:cTn id="64" presetID="25" presetClass="emph" presetSubtype="0" fill="hold" nodeType="withEffect">
                                  <p:stCondLst>
                                    <p:cond delay="0"/>
                                  </p:stCondLst>
                                  <p:childTnLst>
                                    <p:animClr clrSpc="hsl" dir="cw">
                                      <p:cBhvr override="childStyle">
                                        <p:cTn id="65" dur="500" fill="hold"/>
                                        <p:tgtEl>
                                          <p:spTgt spid="3">
                                            <p:txEl>
                                              <p:pRg st="4" end="4"/>
                                            </p:txEl>
                                          </p:spTgt>
                                        </p:tgtEl>
                                        <p:attrNameLst>
                                          <p:attrName>style.color</p:attrName>
                                        </p:attrNameLst>
                                      </p:cBhvr>
                                      <p:by>
                                        <p:hsl h="0" s="-70588" l="0"/>
                                      </p:by>
                                    </p:animClr>
                                    <p:animClr clrSpc="hsl" dir="cw">
                                      <p:cBhvr>
                                        <p:cTn id="66" dur="500" fill="hold"/>
                                        <p:tgtEl>
                                          <p:spTgt spid="3">
                                            <p:txEl>
                                              <p:pRg st="4" end="4"/>
                                            </p:txEl>
                                          </p:spTgt>
                                        </p:tgtEl>
                                        <p:attrNameLst>
                                          <p:attrName>fillcolor</p:attrName>
                                        </p:attrNameLst>
                                      </p:cBhvr>
                                      <p:by>
                                        <p:hsl h="0" s="-70588" l="0"/>
                                      </p:by>
                                    </p:animClr>
                                    <p:animClr clrSpc="hsl" dir="cw">
                                      <p:cBhvr>
                                        <p:cTn id="67" dur="500" fill="hold"/>
                                        <p:tgtEl>
                                          <p:spTgt spid="3">
                                            <p:txEl>
                                              <p:pRg st="4" end="4"/>
                                            </p:txEl>
                                          </p:spTgt>
                                        </p:tgtEl>
                                        <p:attrNameLst>
                                          <p:attrName>stroke.color</p:attrName>
                                        </p:attrNameLst>
                                      </p:cBhvr>
                                      <p:by>
                                        <p:hsl h="0" s="-70588" l="0"/>
                                      </p:by>
                                    </p:animClr>
                                    <p:set>
                                      <p:cBhvr>
                                        <p:cTn id="68" dur="500" fill="hold"/>
                                        <p:tgtEl>
                                          <p:spTgt spid="3">
                                            <p:txEl>
                                              <p:pRg st="4" end="4"/>
                                            </p:txEl>
                                          </p:spTgt>
                                        </p:tgtEl>
                                        <p:attrNameLst>
                                          <p:attrName>fill.type</p:attrName>
                                        </p:attrNameLst>
                                      </p:cBhvr>
                                      <p:to>
                                        <p:strVal val="solid"/>
                                      </p:to>
                                    </p:set>
                                  </p:childTnLst>
                                </p:cTn>
                              </p:par>
                              <p:par>
                                <p:cTn id="69" presetID="25" presetClass="emph" presetSubtype="0" fill="hold" nodeType="withEffect">
                                  <p:stCondLst>
                                    <p:cond delay="0"/>
                                  </p:stCondLst>
                                  <p:childTnLst>
                                    <p:animClr clrSpc="hsl" dir="cw">
                                      <p:cBhvr override="childStyle">
                                        <p:cTn id="70" dur="500" fill="hold"/>
                                        <p:tgtEl>
                                          <p:spTgt spid="3">
                                            <p:txEl>
                                              <p:pRg st="5" end="5"/>
                                            </p:txEl>
                                          </p:spTgt>
                                        </p:tgtEl>
                                        <p:attrNameLst>
                                          <p:attrName>style.color</p:attrName>
                                        </p:attrNameLst>
                                      </p:cBhvr>
                                      <p:by>
                                        <p:hsl h="0" s="-70588" l="0"/>
                                      </p:by>
                                    </p:animClr>
                                    <p:animClr clrSpc="hsl" dir="cw">
                                      <p:cBhvr>
                                        <p:cTn id="71" dur="500" fill="hold"/>
                                        <p:tgtEl>
                                          <p:spTgt spid="3">
                                            <p:txEl>
                                              <p:pRg st="5" end="5"/>
                                            </p:txEl>
                                          </p:spTgt>
                                        </p:tgtEl>
                                        <p:attrNameLst>
                                          <p:attrName>fillcolor</p:attrName>
                                        </p:attrNameLst>
                                      </p:cBhvr>
                                      <p:by>
                                        <p:hsl h="0" s="-70588" l="0"/>
                                      </p:by>
                                    </p:animClr>
                                    <p:animClr clrSpc="hsl" dir="cw">
                                      <p:cBhvr>
                                        <p:cTn id="72" dur="500" fill="hold"/>
                                        <p:tgtEl>
                                          <p:spTgt spid="3">
                                            <p:txEl>
                                              <p:pRg st="5" end="5"/>
                                            </p:txEl>
                                          </p:spTgt>
                                        </p:tgtEl>
                                        <p:attrNameLst>
                                          <p:attrName>stroke.color</p:attrName>
                                        </p:attrNameLst>
                                      </p:cBhvr>
                                      <p:by>
                                        <p:hsl h="0" s="-70588" l="0"/>
                                      </p:by>
                                    </p:animClr>
                                    <p:set>
                                      <p:cBhvr>
                                        <p:cTn id="73" dur="500" fill="hold"/>
                                        <p:tgtEl>
                                          <p:spTgt spid="3">
                                            <p:txEl>
                                              <p:pRg st="5" end="5"/>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E1AF3-8DB6-E17F-4BFD-27C6BEF31C60}"/>
              </a:ext>
            </a:extLst>
          </p:cNvPr>
          <p:cNvSpPr>
            <a:spLocks noGrp="1"/>
          </p:cNvSpPr>
          <p:nvPr>
            <p:ph type="title"/>
          </p:nvPr>
        </p:nvSpPr>
        <p:spPr/>
        <p:txBody>
          <a:bodyPr>
            <a:normAutofit/>
          </a:bodyPr>
          <a:lstStyle/>
          <a:p>
            <a:pPr algn="ctr"/>
            <a:r>
              <a:rPr lang="en-GB" sz="4000" dirty="0">
                <a:latin typeface="Times New Roman" panose="02020603050405020304" pitchFamily="18" charset="0"/>
                <a:cs typeface="Times New Roman" panose="02020603050405020304" pitchFamily="18" charset="0"/>
              </a:rPr>
              <a:t>Cause of diabetes </a:t>
            </a:r>
          </a:p>
        </p:txBody>
      </p:sp>
      <p:sp>
        <p:nvSpPr>
          <p:cNvPr id="3" name="Content Placeholder 2">
            <a:extLst>
              <a:ext uri="{FF2B5EF4-FFF2-40B4-BE49-F238E27FC236}">
                <a16:creationId xmlns:a16="http://schemas.microsoft.com/office/drawing/2014/main" id="{23165689-E820-962B-B8E2-39759221457B}"/>
              </a:ext>
            </a:extLst>
          </p:cNvPr>
          <p:cNvSpPr>
            <a:spLocks noGrp="1"/>
          </p:cNvSpPr>
          <p:nvPr>
            <p:ph idx="1"/>
          </p:nvPr>
        </p:nvSpPr>
        <p:spPr/>
        <p:txBody>
          <a:bodyPr>
            <a:normAutofit fontScale="55000" lnSpcReduction="20000"/>
          </a:bodyPr>
          <a:lstStyle/>
          <a:p>
            <a:pPr algn="just">
              <a:lnSpc>
                <a:spcPct val="115000"/>
              </a:lnSpc>
              <a:spcAft>
                <a:spcPts val="800"/>
              </a:spcAft>
            </a:pPr>
            <a:r>
              <a:rPr lang="en-GB" sz="1800" b="1" dirty="0">
                <a:effectLst/>
                <a:latin typeface="Times New Roman" panose="02020603050405020304" pitchFamily="18" charset="0"/>
                <a:ea typeface="DengXian" panose="02010600030101010101" pitchFamily="2" charset="-122"/>
                <a:cs typeface="Times New Roman" panose="02020603050405020304" pitchFamily="18" charset="0"/>
              </a:rPr>
              <a:t>Cause of diabetes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15000"/>
              </a:lnSpc>
              <a:spcAft>
                <a:spcPts val="800"/>
              </a:spcAft>
            </a:pP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According to (</a:t>
            </a:r>
            <a:r>
              <a:rPr lang="en-GB" sz="1800" dirty="0" err="1">
                <a:effectLst/>
                <a:latin typeface="Times New Roman" panose="02020603050405020304" pitchFamily="18" charset="0"/>
                <a:ea typeface="DengXian" panose="02010600030101010101" pitchFamily="2" charset="-122"/>
                <a:cs typeface="Times New Roman" panose="02020603050405020304" pitchFamily="18" charset="0"/>
              </a:rPr>
              <a:t>Sonksen</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Fox, C. &amp; Judd, S. 2000) the quick explanation is that your body no longer produces enough insulin to meet its needs. The lengthy explanation of why this occurred to you is not fully understood. There are, however, little hints. A family history of diabetes may exist. It is a rare illness. About 1 in 100 persons in England and Wales have diabetes, which translates to 1 in 50 people, although half of them have not yet received a diagnosis, and the likelihood increases with age. Nearly 2 out of every 1000 kids under the age of 16 have diabetes.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15000"/>
              </a:lnSpc>
              <a:spcAft>
                <a:spcPts val="800"/>
              </a:spcAft>
            </a:pPr>
            <a:r>
              <a:rPr lang="en-GB" sz="1800" b="1" dirty="0">
                <a:effectLst/>
                <a:latin typeface="Times New Roman" panose="02020603050405020304" pitchFamily="18" charset="0"/>
                <a:ea typeface="DengXian" panose="02010600030101010101" pitchFamily="2" charset="-122"/>
                <a:cs typeface="Times New Roman" panose="02020603050405020304" pitchFamily="18" charset="0"/>
              </a:rPr>
              <a:t>Is diabetes caused by virus?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15000"/>
              </a:lnSpc>
              <a:spcAft>
                <a:spcPts val="800"/>
              </a:spcAft>
            </a:pP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Despite extensive global research, the exact cause of diabetes remains unknown. It is well recognised that some families are predisposed to having diabetes, and that infections like colds frequently serve as the catalyst for the disease's onset in young people. There is no evidence to support some people's theories that a specific virus may be the cause of diabetes. Researchers have hypothesised that it could take years after the trigger infection for full-blown diabetes to be identified. (</a:t>
            </a:r>
            <a:r>
              <a:rPr lang="en-GB" sz="1800" dirty="0" err="1">
                <a:effectLst/>
                <a:latin typeface="Times New Roman" panose="02020603050405020304" pitchFamily="18" charset="0"/>
                <a:ea typeface="DengXian" panose="02010600030101010101" pitchFamily="2" charset="-122"/>
                <a:cs typeface="Times New Roman" panose="02020603050405020304" pitchFamily="18" charset="0"/>
              </a:rPr>
              <a:t>Sonksen</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Fox, C. &amp; Judd, S. 2000).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15000"/>
              </a:lnSpc>
              <a:spcAft>
                <a:spcPts val="800"/>
              </a:spcAft>
            </a:pPr>
            <a:r>
              <a:rPr lang="en-GB" sz="1800" b="1" dirty="0">
                <a:effectLst/>
                <a:latin typeface="Times New Roman" panose="02020603050405020304" pitchFamily="18" charset="0"/>
                <a:ea typeface="DengXian" panose="02010600030101010101" pitchFamily="2" charset="-122"/>
                <a:cs typeface="Times New Roman" panose="02020603050405020304" pitchFamily="18" charset="0"/>
              </a:rPr>
              <a:t>Can fatness cause diabetes?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15000"/>
              </a:lnSpc>
              <a:spcAft>
                <a:spcPts val="800"/>
              </a:spcAft>
            </a:pP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Obesity (fatness) may cause diabetes if there is a propensity towards the condition. While it is uncommon for young people to experience this, middle-aged or older persons frequently experience diabetes as a result of this. Most of the time, dieting and weight loss can control this kind of diabetes. Many obese diabetics struggle to shed weight; others discover that tight dieting alone is ineffective in lowering blood glucose levels; these individuals then need to take medications or receive insulin injections. The best option for an older person who is overweight is weight loss, thus this is second-best (</a:t>
            </a:r>
            <a:r>
              <a:rPr lang="en-GB" sz="1800" dirty="0" err="1">
                <a:effectLst/>
                <a:latin typeface="Times New Roman" panose="02020603050405020304" pitchFamily="18" charset="0"/>
                <a:ea typeface="DengXian" panose="02010600030101010101" pitchFamily="2" charset="-122"/>
                <a:cs typeface="Times New Roman" panose="02020603050405020304" pitchFamily="18" charset="0"/>
              </a:rPr>
              <a:t>Sonksen</a:t>
            </a:r>
            <a:r>
              <a:rPr lang="en-GB" sz="1800" dirty="0">
                <a:effectLst/>
                <a:latin typeface="Times New Roman" panose="02020603050405020304" pitchFamily="18" charset="0"/>
                <a:ea typeface="DengXian" panose="02010600030101010101" pitchFamily="2" charset="-122"/>
                <a:cs typeface="Times New Roman" panose="02020603050405020304" pitchFamily="18" charset="0"/>
              </a:rPr>
              <a:t>, Fox, C. &amp; Judd, S. 2000).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696273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5D61A657-5BEF-FD3F-CFED-D7E275F2C955}"/>
              </a:ext>
            </a:extLst>
          </p:cNvPr>
          <p:cNvSpPr>
            <a:spLocks noGrp="1"/>
          </p:cNvSpPr>
          <p:nvPr>
            <p:ph type="title"/>
          </p:nvPr>
        </p:nvSpPr>
        <p:spPr>
          <a:xfrm>
            <a:off x="6483096" y="624110"/>
            <a:ext cx="5021516" cy="1280890"/>
          </a:xfrm>
        </p:spPr>
        <p:txBody>
          <a:bodyPr>
            <a:normAutofit/>
          </a:bodyPr>
          <a:lstStyle/>
          <a:p>
            <a:r>
              <a:rPr lang="en-GB" dirty="0"/>
              <a:t>Diagnosis of diabetes</a:t>
            </a:r>
            <a:endParaRPr lang="en-GB"/>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A row of samples for medical testing">
            <a:extLst>
              <a:ext uri="{FF2B5EF4-FFF2-40B4-BE49-F238E27FC236}">
                <a16:creationId xmlns:a16="http://schemas.microsoft.com/office/drawing/2014/main" id="{6CB6BAD5-0B11-857C-D527-820AA3955A5F}"/>
              </a:ext>
            </a:extLst>
          </p:cNvPr>
          <p:cNvPicPr>
            <a:picLocks noChangeAspect="1"/>
          </p:cNvPicPr>
          <p:nvPr/>
        </p:nvPicPr>
        <p:blipFill rotWithShape="1">
          <a:blip r:embed="rId3"/>
          <a:srcRect l="47958" r="959"/>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04F4A115-4835-34E1-3D96-C57ADDBC5B03}"/>
              </a:ext>
            </a:extLst>
          </p:cNvPr>
          <p:cNvSpPr>
            <a:spLocks noGrp="1"/>
          </p:cNvSpPr>
          <p:nvPr>
            <p:ph idx="1"/>
          </p:nvPr>
        </p:nvSpPr>
        <p:spPr>
          <a:xfrm>
            <a:off x="6438191" y="2133600"/>
            <a:ext cx="5066419" cy="3777622"/>
          </a:xfrm>
        </p:spPr>
        <p:txBody>
          <a:bodyPr>
            <a:normAutofit/>
          </a:bodyPr>
          <a:lstStyle/>
          <a:p>
            <a:pPr>
              <a:lnSpc>
                <a:spcPct val="90000"/>
              </a:lnSpc>
              <a:spcAft>
                <a:spcPts val="800"/>
              </a:spcAft>
            </a:pPr>
            <a:r>
              <a:rPr lang="en-GB" sz="1700">
                <a:effectLst/>
                <a:latin typeface="Times New Roman" panose="02020603050405020304" pitchFamily="18" charset="0"/>
                <a:ea typeface="DengXian" panose="02010600030101010101" pitchFamily="2" charset="-122"/>
                <a:cs typeface="Times New Roman" panose="02020603050405020304" pitchFamily="18" charset="0"/>
              </a:rPr>
              <a:t>If glycosuria is found, blood glucose should be evaluated rather than relying just on urine testing to diagnose diabetes. An increased blood glucose level alone—fasting &gt;7.8 mmol/1; random &gt;11 mmo1/1—will typically confirm the diagnosis when diabetic symptoms are present. Before a diagnosis may be made in an asymptomatic person, abnormal fasting blood glucose readings (&gt;8 mmo1) must be shown on at least two times. Diagnosis of diabetes requires a random plasma glucose reading of &gt;11 mmo1/1 two hours after a meal. If results are inconclusive, an oral tolerance test (OGTT) with a 75 g glucose load may be advised to identify the presence of glucose intolerance (Dunning 1996).</a:t>
            </a:r>
          </a:p>
          <a:p>
            <a:pPr>
              <a:lnSpc>
                <a:spcPct val="90000"/>
              </a:lnSpc>
            </a:pPr>
            <a:endParaRPr lang="en-GB" sz="1700"/>
          </a:p>
        </p:txBody>
      </p:sp>
    </p:spTree>
    <p:custDataLst>
      <p:tags r:id="rId1"/>
    </p:custDataLst>
    <p:extLst>
      <p:ext uri="{BB962C8B-B14F-4D97-AF65-F5344CB8AC3E}">
        <p14:creationId xmlns:p14="http://schemas.microsoft.com/office/powerpoint/2010/main" val="4047220962"/>
      </p:ext>
    </p:extLst>
  </p:cSld>
  <p:clrMapOvr>
    <a:masterClrMapping/>
  </p:clrMapOvr>
  <p:transition spd="slow" advTm="13890">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mph" presetSubtype="0" fill="hold" grpId="0" nodeType="clickEffect">
                                  <p:stCondLst>
                                    <p:cond delay="0"/>
                                  </p:stCondLst>
                                  <p:childTnLst>
                                    <p:animClr clrSpc="hsl" dir="cw">
                                      <p:cBhvr override="childStyle">
                                        <p:cTn id="6" dur="500" fill="hold"/>
                                        <p:tgtEl>
                                          <p:spTgt spid="2"/>
                                        </p:tgtEl>
                                        <p:attrNameLst>
                                          <p:attrName>style.color</p:attrName>
                                        </p:attrNameLst>
                                      </p:cBhvr>
                                      <p:by>
                                        <p:hsl h="0" s="12549" l="25098"/>
                                      </p:by>
                                    </p:animClr>
                                    <p:animClr clrSpc="hsl" dir="cw">
                                      <p:cBhvr>
                                        <p:cTn id="7" dur="500" fill="hold"/>
                                        <p:tgtEl>
                                          <p:spTgt spid="2"/>
                                        </p:tgtEl>
                                        <p:attrNameLst>
                                          <p:attrName>fillcolor</p:attrName>
                                        </p:attrNameLst>
                                      </p:cBhvr>
                                      <p:by>
                                        <p:hsl h="0" s="12549" l="25098"/>
                                      </p:by>
                                    </p:animClr>
                                    <p:animClr clrSpc="hsl" dir="cw">
                                      <p:cBhvr>
                                        <p:cTn id="8" dur="500" fill="hold"/>
                                        <p:tgtEl>
                                          <p:spTgt spid="2"/>
                                        </p:tgtEl>
                                        <p:attrNameLst>
                                          <p:attrName>stroke.color</p:attrName>
                                        </p:attrNameLst>
                                      </p:cBhvr>
                                      <p:by>
                                        <p:hsl h="0" s="12549" l="25098"/>
                                      </p:by>
                                    </p:animClr>
                                    <p:set>
                                      <p:cBhvr>
                                        <p:cTn id="9" dur="500" fill="hold"/>
                                        <p:tgtEl>
                                          <p:spTgt spid="2"/>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nodeType="clickEffect">
                                  <p:stCondLst>
                                    <p:cond delay="0"/>
                                  </p:stCondLst>
                                  <p:childTnLst>
                                    <p:animEffect transition="out" filter="fade">
                                      <p:cBhvr>
                                        <p:cTn id="13" dur="1000"/>
                                        <p:tgtEl>
                                          <p:spTgt spid="3">
                                            <p:txEl>
                                              <p:pRg st="0" end="0"/>
                                            </p:txEl>
                                          </p:spTgt>
                                        </p:tgtEl>
                                      </p:cBhvr>
                                    </p:animEffect>
                                    <p:anim calcmode="lin" valueType="num">
                                      <p:cBhvr>
                                        <p:cTn id="14" dur="1000"/>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p:tgtEl>
                                          <p:spTgt spid="3">
                                            <p:txEl>
                                              <p:pRg st="0" end="0"/>
                                            </p:txEl>
                                          </p:spTgt>
                                        </p:tgtEl>
                                        <p:attrNameLst>
                                          <p:attrName>ppt_y</p:attrName>
                                        </p:attrNameLst>
                                      </p:cBhvr>
                                      <p:tavLst>
                                        <p:tav tm="0">
                                          <p:val>
                                            <p:strVal val="ppt_y"/>
                                          </p:val>
                                        </p:tav>
                                        <p:tav tm="100000">
                                          <p:val>
                                            <p:strVal val="ppt_y+.1"/>
                                          </p:val>
                                        </p:tav>
                                      </p:tavLst>
                                    </p:anim>
                                    <p:set>
                                      <p:cBhvr>
                                        <p:cTn id="16" dur="1" fill="hold">
                                          <p:stCondLst>
                                            <p:cond delay="9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B5720413-FAE5-BE44-75E8-778F79D756AE}"/>
              </a:ext>
            </a:extLst>
          </p:cNvPr>
          <p:cNvSpPr>
            <a:spLocks noGrp="1"/>
          </p:cNvSpPr>
          <p:nvPr>
            <p:ph type="title"/>
          </p:nvPr>
        </p:nvSpPr>
        <p:spPr>
          <a:xfrm>
            <a:off x="4659520" y="624110"/>
            <a:ext cx="6845092" cy="1280890"/>
          </a:xfrm>
        </p:spPr>
        <p:txBody>
          <a:bodyPr>
            <a:normAutofit/>
          </a:bodyPr>
          <a:lstStyle/>
          <a:p>
            <a:r>
              <a:rPr lang="en-GB" dirty="0">
                <a:latin typeface="Agency FB" panose="020B0503020202020204" pitchFamily="34" charset="0"/>
              </a:rPr>
              <a:t>Prevention of Diabetes</a:t>
            </a:r>
            <a:endParaRPr lang="en-GB">
              <a:latin typeface="Agency FB" panose="020B0503020202020204" pitchFamily="34" charset="0"/>
            </a:endParaRPr>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Close-up unopened pill packets">
            <a:extLst>
              <a:ext uri="{FF2B5EF4-FFF2-40B4-BE49-F238E27FC236}">
                <a16:creationId xmlns:a16="http://schemas.microsoft.com/office/drawing/2014/main" id="{E863413F-EF50-59F9-AEA6-DE1366D40293}"/>
              </a:ext>
            </a:extLst>
          </p:cNvPr>
          <p:cNvPicPr>
            <a:picLocks noChangeAspect="1"/>
          </p:cNvPicPr>
          <p:nvPr/>
        </p:nvPicPr>
        <p:blipFill rotWithShape="1">
          <a:blip r:embed="rId3"/>
          <a:srcRect l="39985" r="33933"/>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71B8E43C-C986-8C2B-E73A-506718627CBE}"/>
              </a:ext>
            </a:extLst>
          </p:cNvPr>
          <p:cNvSpPr>
            <a:spLocks noGrp="1"/>
          </p:cNvSpPr>
          <p:nvPr>
            <p:ph idx="1"/>
          </p:nvPr>
        </p:nvSpPr>
        <p:spPr>
          <a:xfrm>
            <a:off x="4656667" y="2133600"/>
            <a:ext cx="6847944" cy="3777622"/>
          </a:xfrm>
        </p:spPr>
        <p:txBody>
          <a:bodyPr>
            <a:normAutofit/>
          </a:bodyPr>
          <a:lstStyle/>
          <a:p>
            <a:pPr marL="0" indent="0">
              <a:buNone/>
            </a:pPr>
            <a:endParaRPr lang="en-GB" dirty="0"/>
          </a:p>
          <a:p>
            <a:r>
              <a:rPr lang="en-GB" dirty="0"/>
              <a:t>The greatest strategy to stop or delay the onset of type 2 diabetes is to make lifestyle changes.</a:t>
            </a:r>
          </a:p>
          <a:p>
            <a:r>
              <a:rPr lang="en-GB" dirty="0"/>
              <a:t>People should: in order to help prevent type 2 diabetes and its complications.</a:t>
            </a:r>
          </a:p>
          <a:p>
            <a:endParaRPr lang="en-GB" dirty="0"/>
          </a:p>
          <a:p>
            <a:r>
              <a:rPr lang="en-GB" dirty="0"/>
              <a:t>attain and maintain a healthy weight</a:t>
            </a:r>
          </a:p>
          <a:p>
            <a:r>
              <a:rPr lang="en-GB" dirty="0"/>
              <a:t>Maintain a healthy lifestyle by engaging in at least 30 minutes of moderate activity every day, eating a balanced diet free of sugar and saturated fat, and quitting smoking (</a:t>
            </a:r>
            <a:r>
              <a:rPr lang="en-GB" sz="1600" dirty="0">
                <a:latin typeface="Times New Roman" panose="02020603050405020304" pitchFamily="18" charset="0"/>
                <a:cs typeface="Times New Roman" panose="02020603050405020304" pitchFamily="18" charset="0"/>
              </a:rPr>
              <a:t>WHO 2023).</a:t>
            </a:r>
          </a:p>
        </p:txBody>
      </p:sp>
    </p:spTree>
    <p:custDataLst>
      <p:tags r:id="rId1"/>
    </p:custDataLst>
    <p:extLst>
      <p:ext uri="{BB962C8B-B14F-4D97-AF65-F5344CB8AC3E}">
        <p14:creationId xmlns:p14="http://schemas.microsoft.com/office/powerpoint/2010/main" val="3322740197"/>
      </p:ext>
    </p:extLst>
  </p:cSld>
  <p:clrMapOvr>
    <a:masterClrMapping/>
  </p:clrMapOvr>
  <mc:AlternateContent xmlns:mc="http://schemas.openxmlformats.org/markup-compatibility/2006" xmlns:p14="http://schemas.microsoft.com/office/powerpoint/2010/main">
    <mc:Choice Requires="p14">
      <p:transition spd="slow" p14:dur="800" advTm="9924">
        <p:circle/>
      </p:transition>
    </mc:Choice>
    <mc:Fallback xmlns="">
      <p:transition spd="slow" advTm="9924">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45" presetClass="exit" presetSubtype="0" fill="hold" nodeType="clickEffect">
                                  <p:stCondLst>
                                    <p:cond delay="0"/>
                                  </p:stCondLst>
                                  <p:childTnLst>
                                    <p:animEffect transition="out" filter="fade">
                                      <p:cBhvr>
                                        <p:cTn id="11" dur="2000"/>
                                        <p:tgtEl>
                                          <p:spTgt spid="3">
                                            <p:txEl>
                                              <p:pRg st="1" end="1"/>
                                            </p:txEl>
                                          </p:spTgt>
                                        </p:tgtEl>
                                      </p:cBhvr>
                                    </p:animEffect>
                                    <p:anim calcmode="lin" valueType="num">
                                      <p:cBhvr>
                                        <p:cTn id="12" dur="2000"/>
                                        <p:tgtEl>
                                          <p:spTgt spid="3">
                                            <p:txEl>
                                              <p:pRg st="1" end="1"/>
                                            </p:txEl>
                                          </p:spTgt>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3" dur="2000"/>
                                        <p:tgtEl>
                                          <p:spTgt spid="3">
                                            <p:txEl>
                                              <p:pRg st="1" end="1"/>
                                            </p:txEl>
                                          </p:spTgt>
                                        </p:tgtEl>
                                        <p:attrNameLst>
                                          <p:attrName>ppt_h</p:attrName>
                                        </p:attrNameLst>
                                      </p:cBhvr>
                                      <p:tavLst>
                                        <p:tav tm="0">
                                          <p:val>
                                            <p:strVal val="ppt_h"/>
                                          </p:val>
                                        </p:tav>
                                        <p:tav tm="100000">
                                          <p:val>
                                            <p:strVal val="ppt_h"/>
                                          </p:val>
                                        </p:tav>
                                      </p:tavLst>
                                    </p:anim>
                                    <p:set>
                                      <p:cBhvr>
                                        <p:cTn id="14" dur="1" fill="hold">
                                          <p:stCondLst>
                                            <p:cond delay="1999"/>
                                          </p:stCondLst>
                                        </p:cTn>
                                        <p:tgtEl>
                                          <p:spTgt spid="3">
                                            <p:txEl>
                                              <p:pRg st="1" end="1"/>
                                            </p:txEl>
                                          </p:spTgt>
                                        </p:tgtEl>
                                        <p:attrNameLst>
                                          <p:attrName>style.visibility</p:attrName>
                                        </p:attrNameLst>
                                      </p:cBhvr>
                                      <p:to>
                                        <p:strVal val="hidden"/>
                                      </p:to>
                                    </p:set>
                                  </p:childTnLst>
                                </p:cTn>
                              </p:par>
                              <p:par>
                                <p:cTn id="15" presetID="45" presetClass="exit" presetSubtype="0" fill="hold" nodeType="withEffect">
                                  <p:stCondLst>
                                    <p:cond delay="0"/>
                                  </p:stCondLst>
                                  <p:childTnLst>
                                    <p:animEffect transition="out" filter="fade">
                                      <p:cBhvr>
                                        <p:cTn id="16" dur="2000"/>
                                        <p:tgtEl>
                                          <p:spTgt spid="3">
                                            <p:txEl>
                                              <p:pRg st="2" end="2"/>
                                            </p:txEl>
                                          </p:spTgt>
                                        </p:tgtEl>
                                      </p:cBhvr>
                                    </p:animEffect>
                                    <p:anim calcmode="lin" valueType="num">
                                      <p:cBhvr>
                                        <p:cTn id="17" dur="2000"/>
                                        <p:tgtEl>
                                          <p:spTgt spid="3">
                                            <p:txEl>
                                              <p:pRg st="2" end="2"/>
                                            </p:txEl>
                                          </p:spTgt>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8" dur="2000"/>
                                        <p:tgtEl>
                                          <p:spTgt spid="3">
                                            <p:txEl>
                                              <p:pRg st="2" end="2"/>
                                            </p:txEl>
                                          </p:spTgt>
                                        </p:tgtEl>
                                        <p:attrNameLst>
                                          <p:attrName>ppt_h</p:attrName>
                                        </p:attrNameLst>
                                      </p:cBhvr>
                                      <p:tavLst>
                                        <p:tav tm="0">
                                          <p:val>
                                            <p:strVal val="ppt_h"/>
                                          </p:val>
                                        </p:tav>
                                        <p:tav tm="100000">
                                          <p:val>
                                            <p:strVal val="ppt_h"/>
                                          </p:val>
                                        </p:tav>
                                      </p:tavLst>
                                    </p:anim>
                                    <p:set>
                                      <p:cBhvr>
                                        <p:cTn id="19" dur="1" fill="hold">
                                          <p:stCondLst>
                                            <p:cond delay="1999"/>
                                          </p:stCondLst>
                                        </p:cTn>
                                        <p:tgtEl>
                                          <p:spTgt spid="3">
                                            <p:txEl>
                                              <p:pRg st="2" end="2"/>
                                            </p:txEl>
                                          </p:spTgt>
                                        </p:tgtEl>
                                        <p:attrNameLst>
                                          <p:attrName>style.visibility</p:attrName>
                                        </p:attrNameLst>
                                      </p:cBhvr>
                                      <p:to>
                                        <p:strVal val="hidden"/>
                                      </p:to>
                                    </p:set>
                                  </p:childTnLst>
                                </p:cTn>
                              </p:par>
                              <p:par>
                                <p:cTn id="20" presetID="45" presetClass="exit" presetSubtype="0" fill="hold" nodeType="withEffect">
                                  <p:stCondLst>
                                    <p:cond delay="0"/>
                                  </p:stCondLst>
                                  <p:childTnLst>
                                    <p:animEffect transition="out" filter="fade">
                                      <p:cBhvr>
                                        <p:cTn id="21" dur="2000"/>
                                        <p:tgtEl>
                                          <p:spTgt spid="3">
                                            <p:txEl>
                                              <p:pRg st="4" end="4"/>
                                            </p:txEl>
                                          </p:spTgt>
                                        </p:tgtEl>
                                      </p:cBhvr>
                                    </p:animEffect>
                                    <p:anim calcmode="lin" valueType="num">
                                      <p:cBhvr>
                                        <p:cTn id="22" dur="2000"/>
                                        <p:tgtEl>
                                          <p:spTgt spid="3">
                                            <p:txEl>
                                              <p:pRg st="4" end="4"/>
                                            </p:txEl>
                                          </p:spTgt>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3" dur="2000"/>
                                        <p:tgtEl>
                                          <p:spTgt spid="3">
                                            <p:txEl>
                                              <p:pRg st="4" end="4"/>
                                            </p:txEl>
                                          </p:spTgt>
                                        </p:tgtEl>
                                        <p:attrNameLst>
                                          <p:attrName>ppt_h</p:attrName>
                                        </p:attrNameLst>
                                      </p:cBhvr>
                                      <p:tavLst>
                                        <p:tav tm="0">
                                          <p:val>
                                            <p:strVal val="ppt_h"/>
                                          </p:val>
                                        </p:tav>
                                        <p:tav tm="100000">
                                          <p:val>
                                            <p:strVal val="ppt_h"/>
                                          </p:val>
                                        </p:tav>
                                      </p:tavLst>
                                    </p:anim>
                                    <p:set>
                                      <p:cBhvr>
                                        <p:cTn id="24" dur="1" fill="hold">
                                          <p:stCondLst>
                                            <p:cond delay="1999"/>
                                          </p:stCondLst>
                                        </p:cTn>
                                        <p:tgtEl>
                                          <p:spTgt spid="3">
                                            <p:txEl>
                                              <p:pRg st="4" end="4"/>
                                            </p:txEl>
                                          </p:spTgt>
                                        </p:tgtEl>
                                        <p:attrNameLst>
                                          <p:attrName>style.visibility</p:attrName>
                                        </p:attrNameLst>
                                      </p:cBhvr>
                                      <p:to>
                                        <p:strVal val="hidden"/>
                                      </p:to>
                                    </p:set>
                                  </p:childTnLst>
                                </p:cTn>
                              </p:par>
                              <p:par>
                                <p:cTn id="25" presetID="45" presetClass="exit" presetSubtype="0" fill="hold" nodeType="withEffect">
                                  <p:stCondLst>
                                    <p:cond delay="0"/>
                                  </p:stCondLst>
                                  <p:childTnLst>
                                    <p:animEffect transition="out" filter="fade">
                                      <p:cBhvr>
                                        <p:cTn id="26" dur="2000"/>
                                        <p:tgtEl>
                                          <p:spTgt spid="3">
                                            <p:txEl>
                                              <p:pRg st="5" end="5"/>
                                            </p:txEl>
                                          </p:spTgt>
                                        </p:tgtEl>
                                      </p:cBhvr>
                                    </p:animEffect>
                                    <p:anim calcmode="lin" valueType="num">
                                      <p:cBhvr>
                                        <p:cTn id="27" dur="2000"/>
                                        <p:tgtEl>
                                          <p:spTgt spid="3">
                                            <p:txEl>
                                              <p:pRg st="5" end="5"/>
                                            </p:txEl>
                                          </p:spTgt>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8" dur="2000"/>
                                        <p:tgtEl>
                                          <p:spTgt spid="3">
                                            <p:txEl>
                                              <p:pRg st="5" end="5"/>
                                            </p:txEl>
                                          </p:spTgt>
                                        </p:tgtEl>
                                        <p:attrNameLst>
                                          <p:attrName>ppt_h</p:attrName>
                                        </p:attrNameLst>
                                      </p:cBhvr>
                                      <p:tavLst>
                                        <p:tav tm="0">
                                          <p:val>
                                            <p:strVal val="ppt_h"/>
                                          </p:val>
                                        </p:tav>
                                        <p:tav tm="100000">
                                          <p:val>
                                            <p:strVal val="ppt_h"/>
                                          </p:val>
                                        </p:tav>
                                      </p:tavLst>
                                    </p:anim>
                                    <p:set>
                                      <p:cBhvr>
                                        <p:cTn id="29" dur="1" fill="hold">
                                          <p:stCondLst>
                                            <p:cond delay="19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6C9CC-6ED6-7FEE-4F65-E6EFDB3A1B2F}"/>
              </a:ext>
            </a:extLst>
          </p:cNvPr>
          <p:cNvSpPr>
            <a:spLocks noGrp="1"/>
          </p:cNvSpPr>
          <p:nvPr>
            <p:ph type="title"/>
          </p:nvPr>
        </p:nvSpPr>
        <p:spPr>
          <a:xfrm>
            <a:off x="862668" y="681730"/>
            <a:ext cx="10515600" cy="1116811"/>
          </a:xfrm>
        </p:spPr>
        <p:txBody>
          <a:bodyPr/>
          <a:lstStyle/>
          <a:p>
            <a:r>
              <a:rPr lang="en-GB" dirty="0"/>
              <a:t>Classification of diabetes</a:t>
            </a:r>
          </a:p>
        </p:txBody>
      </p:sp>
      <p:sp>
        <p:nvSpPr>
          <p:cNvPr id="3" name="Content Placeholder 2">
            <a:extLst>
              <a:ext uri="{FF2B5EF4-FFF2-40B4-BE49-F238E27FC236}">
                <a16:creationId xmlns:a16="http://schemas.microsoft.com/office/drawing/2014/main" id="{143AABAD-4AA3-AA2A-4EB5-07F959A2AD0A}"/>
              </a:ext>
            </a:extLst>
          </p:cNvPr>
          <p:cNvSpPr>
            <a:spLocks noGrp="1"/>
          </p:cNvSpPr>
          <p:nvPr>
            <p:ph idx="1"/>
          </p:nvPr>
        </p:nvSpPr>
        <p:spPr/>
        <p:txBody>
          <a:bodyPr/>
          <a:lstStyle/>
          <a:p>
            <a:pPr marL="0" indent="0" algn="just">
              <a:lnSpc>
                <a:spcPct val="115000"/>
              </a:lnSpc>
              <a:spcAft>
                <a:spcPts val="800"/>
              </a:spcAft>
              <a:buNone/>
            </a:pPr>
            <a:r>
              <a:rPr lang="en-GB" sz="1800" dirty="0">
                <a:latin typeface="Calibri" panose="020F0502020204030204" pitchFamily="34" charset="0"/>
                <a:ea typeface="DengXian" panose="02010600030101010101" pitchFamily="2" charset="-122"/>
                <a:cs typeface="Times New Roman" panose="02020603050405020304" pitchFamily="18" charset="0"/>
              </a:rPr>
              <a:t>            </a:t>
            </a:r>
            <a:r>
              <a:rPr lang="en-GB" sz="1600" b="1" dirty="0">
                <a:effectLst/>
                <a:latin typeface="Times New Roman" panose="02020603050405020304" pitchFamily="18" charset="0"/>
                <a:ea typeface="DengXian" panose="02010600030101010101" pitchFamily="2" charset="-122"/>
                <a:cs typeface="Times New Roman" panose="02020603050405020304" pitchFamily="18" charset="0"/>
              </a:rPr>
              <a:t>Classification of </a:t>
            </a:r>
            <a:r>
              <a:rPr lang="en-GB" sz="1600" dirty="0">
                <a:effectLst/>
                <a:latin typeface="Times New Roman" panose="02020603050405020304" pitchFamily="18" charset="0"/>
                <a:ea typeface="DengXian" panose="02010600030101010101" pitchFamily="2" charset="-122"/>
                <a:cs typeface="Times New Roman" panose="02020603050405020304" pitchFamily="18" charset="0"/>
              </a:rPr>
              <a:t>Diabetes can be loosely classified into:</a:t>
            </a:r>
          </a:p>
          <a:p>
            <a:pPr marL="342900" lvl="0" indent="-342900" algn="just">
              <a:lnSpc>
                <a:spcPct val="115000"/>
              </a:lnSpc>
              <a:buFont typeface="Wingdings" panose="05000000000000000000" pitchFamily="2" charset="2"/>
              <a:buChar char=""/>
            </a:pPr>
            <a:r>
              <a:rPr lang="en-GB" sz="1600" dirty="0">
                <a:effectLst/>
                <a:latin typeface="Times New Roman" panose="02020603050405020304" pitchFamily="18" charset="0"/>
                <a:ea typeface="DengXian" panose="02010600030101010101" pitchFamily="2" charset="-122"/>
                <a:cs typeface="Times New Roman" panose="02020603050405020304" pitchFamily="18" charset="0"/>
              </a:rPr>
              <a:t>Type 1 or insulin-dependent diabetes (IDDM).</a:t>
            </a:r>
          </a:p>
          <a:p>
            <a:pPr marL="342900" lvl="0" indent="-342900" algn="just">
              <a:lnSpc>
                <a:spcPct val="115000"/>
              </a:lnSpc>
              <a:buFont typeface="Wingdings" panose="05000000000000000000" pitchFamily="2" charset="2"/>
              <a:buChar char=""/>
            </a:pPr>
            <a:r>
              <a:rPr lang="en-GB" sz="1600" dirty="0">
                <a:effectLst/>
                <a:latin typeface="Times New Roman" panose="02020603050405020304" pitchFamily="18" charset="0"/>
                <a:ea typeface="DengXian" panose="02010600030101010101" pitchFamily="2" charset="-122"/>
                <a:cs typeface="Times New Roman" panose="02020603050405020304" pitchFamily="18" charset="0"/>
              </a:rPr>
              <a:t>Type 2 or non-insulin-dependent diabetes (NIDDM).</a:t>
            </a:r>
          </a:p>
          <a:p>
            <a:pPr marL="342900" lvl="0" indent="-342900" algn="just">
              <a:lnSpc>
                <a:spcPct val="115000"/>
              </a:lnSpc>
              <a:buFont typeface="Wingdings" panose="05000000000000000000" pitchFamily="2" charset="2"/>
              <a:buChar char=""/>
            </a:pPr>
            <a:r>
              <a:rPr lang="en-GB" sz="1600" dirty="0">
                <a:effectLst/>
                <a:latin typeface="Times New Roman" panose="02020603050405020304" pitchFamily="18" charset="0"/>
                <a:ea typeface="DengXian" panose="02010600030101010101" pitchFamily="2" charset="-122"/>
                <a:cs typeface="Times New Roman" panose="02020603050405020304" pitchFamily="18" charset="0"/>
              </a:rPr>
              <a:t>Secondary diabetes.</a:t>
            </a:r>
          </a:p>
          <a:p>
            <a:pPr marL="342900" lvl="0" indent="-342900" algn="just">
              <a:lnSpc>
                <a:spcPct val="115000"/>
              </a:lnSpc>
              <a:buFont typeface="Wingdings" panose="05000000000000000000" pitchFamily="2" charset="2"/>
              <a:buChar char=""/>
            </a:pPr>
            <a:r>
              <a:rPr lang="en-GB" sz="1600" dirty="0">
                <a:effectLst/>
                <a:latin typeface="Times New Roman" panose="02020603050405020304" pitchFamily="18" charset="0"/>
                <a:ea typeface="DengXian" panose="02010600030101010101" pitchFamily="2" charset="-122"/>
                <a:cs typeface="Times New Roman" panose="02020603050405020304" pitchFamily="18" charset="0"/>
              </a:rPr>
              <a:t>Gestational diabetes.</a:t>
            </a:r>
          </a:p>
          <a:p>
            <a:pPr marL="342900" lvl="0" indent="-342900" algn="just">
              <a:lnSpc>
                <a:spcPct val="115000"/>
              </a:lnSpc>
              <a:buFont typeface="Wingdings" panose="05000000000000000000" pitchFamily="2" charset="2"/>
              <a:buChar char=""/>
            </a:pPr>
            <a:r>
              <a:rPr lang="en-GB" sz="1600" dirty="0">
                <a:effectLst/>
                <a:latin typeface="Times New Roman" panose="02020603050405020304" pitchFamily="18" charset="0"/>
                <a:ea typeface="DengXian" panose="02010600030101010101" pitchFamily="2" charset="-122"/>
                <a:cs typeface="Times New Roman" panose="02020603050405020304" pitchFamily="18" charset="0"/>
              </a:rPr>
              <a:t>Malnutrition-related diabetes (tropical diabetes).</a:t>
            </a:r>
          </a:p>
          <a:p>
            <a:pPr lvl="0" algn="just">
              <a:lnSpc>
                <a:spcPct val="115000"/>
              </a:lnSpc>
              <a:spcAft>
                <a:spcPts val="800"/>
              </a:spcAft>
              <a:buFont typeface="Wingdings" panose="05000000000000000000" pitchFamily="2" charset="2"/>
              <a:buChar char=""/>
            </a:pPr>
            <a:r>
              <a:rPr lang="en-GB" sz="1600" dirty="0">
                <a:effectLst/>
                <a:latin typeface="Times New Roman" panose="02020603050405020304" pitchFamily="18" charset="0"/>
                <a:ea typeface="DengXian" panose="02010600030101010101" pitchFamily="2" charset="-122"/>
                <a:cs typeface="Times New Roman" panose="02020603050405020304" pitchFamily="18" charset="0"/>
              </a:rPr>
              <a:t>Maturity onset diabetes of the young (MODY)</a:t>
            </a:r>
            <a:r>
              <a:rPr lang="en-GB" b="1" dirty="0"/>
              <a:t> </a:t>
            </a:r>
            <a:r>
              <a:rPr lang="en-GB" sz="1600" b="1" dirty="0">
                <a:latin typeface="Times New Roman" panose="02020603050405020304" pitchFamily="18" charset="0"/>
                <a:cs typeface="Times New Roman" panose="02020603050405020304" pitchFamily="18" charset="0"/>
              </a:rPr>
              <a:t>(</a:t>
            </a:r>
            <a:r>
              <a:rPr lang="en-GB" sz="1600" dirty="0">
                <a:latin typeface="Times New Roman" panose="02020603050405020304" pitchFamily="18" charset="0"/>
                <a:cs typeface="Times New Roman" panose="02020603050405020304" pitchFamily="18" charset="0"/>
              </a:rPr>
              <a:t>Dunning 1996).</a:t>
            </a:r>
            <a:endParaRPr lang="en-GB" sz="1600" dirty="0">
              <a:effectLst/>
              <a:latin typeface="Times New Roman" panose="02020603050405020304" pitchFamily="18" charset="0"/>
              <a:ea typeface="DengXian" panose="02010600030101010101" pitchFamily="2" charset="-122"/>
              <a:cs typeface="Times New Roman" panose="02020603050405020304" pitchFamily="18" charset="0"/>
            </a:endParaRPr>
          </a:p>
          <a:p>
            <a:endParaRPr lang="en-GB" dirty="0"/>
          </a:p>
        </p:txBody>
      </p:sp>
    </p:spTree>
    <p:custDataLst>
      <p:tags r:id="rId1"/>
    </p:custDataLst>
    <p:extLst>
      <p:ext uri="{BB962C8B-B14F-4D97-AF65-F5344CB8AC3E}">
        <p14:creationId xmlns:p14="http://schemas.microsoft.com/office/powerpoint/2010/main" val="2211506013"/>
      </p:ext>
    </p:extLst>
  </p:cSld>
  <p:clrMapOvr>
    <a:masterClrMapping/>
  </p:clrMapOvr>
  <p:transition spd="med" advTm="7092">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2"/>
                                        </p:tgtEl>
                                        <p:attrNameLst>
                                          <p:attrName>fillcolor</p:attrName>
                                        </p:attrNameLst>
                                      </p:cBhvr>
                                      <p:to>
                                        <a:schemeClr val="accent2"/>
                                      </p:to>
                                    </p:animClr>
                                    <p:set>
                                      <p:cBhvr>
                                        <p:cTn id="7" dur="2000" fill="hold"/>
                                        <p:tgtEl>
                                          <p:spTgt spid="2"/>
                                        </p:tgtEl>
                                        <p:attrNameLst>
                                          <p:attrName>fill.type</p:attrName>
                                        </p:attrNameLst>
                                      </p:cBhvr>
                                      <p:to>
                                        <p:strVal val="solid"/>
                                      </p:to>
                                    </p:set>
                                    <p:set>
                                      <p:cBhvr>
                                        <p:cTn id="8" dur="2000" fill="hold"/>
                                        <p:tgtEl>
                                          <p:spTgt spid="2"/>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30" presetClass="emph" presetSubtype="0" fill="hold" nodeType="clickEffect">
                                  <p:stCondLst>
                                    <p:cond delay="0"/>
                                  </p:stCondLst>
                                  <p:childTnLst>
                                    <p:animClr clrSpc="hsl" dir="cw">
                                      <p:cBhvr override="childStyle">
                                        <p:cTn id="12" dur="500" fill="hold"/>
                                        <p:tgtEl>
                                          <p:spTgt spid="3">
                                            <p:txEl>
                                              <p:pRg st="0" end="0"/>
                                            </p:txEl>
                                          </p:spTgt>
                                        </p:tgtEl>
                                        <p:attrNameLst>
                                          <p:attrName>style.color</p:attrName>
                                        </p:attrNameLst>
                                      </p:cBhvr>
                                      <p:by>
                                        <p:hsl h="0" s="12549" l="25098"/>
                                      </p:by>
                                    </p:animClr>
                                    <p:animClr clrSpc="hsl" dir="cw">
                                      <p:cBhvr>
                                        <p:cTn id="13" dur="500" fill="hold"/>
                                        <p:tgtEl>
                                          <p:spTgt spid="3">
                                            <p:txEl>
                                              <p:pRg st="0" end="0"/>
                                            </p:txEl>
                                          </p:spTgt>
                                        </p:tgtEl>
                                        <p:attrNameLst>
                                          <p:attrName>fillcolor</p:attrName>
                                        </p:attrNameLst>
                                      </p:cBhvr>
                                      <p:by>
                                        <p:hsl h="0" s="12549" l="25098"/>
                                      </p:by>
                                    </p:animClr>
                                    <p:animClr clrSpc="hsl" dir="cw">
                                      <p:cBhvr>
                                        <p:cTn id="14" dur="500" fill="hold"/>
                                        <p:tgtEl>
                                          <p:spTgt spid="3">
                                            <p:txEl>
                                              <p:pRg st="0" end="0"/>
                                            </p:txEl>
                                          </p:spTgt>
                                        </p:tgtEl>
                                        <p:attrNameLst>
                                          <p:attrName>stroke.color</p:attrName>
                                        </p:attrNameLst>
                                      </p:cBhvr>
                                      <p:by>
                                        <p:hsl h="0" s="12549" l="25098"/>
                                      </p:by>
                                    </p:animClr>
                                    <p:set>
                                      <p:cBhvr>
                                        <p:cTn id="15" dur="500" fill="hold"/>
                                        <p:tgtEl>
                                          <p:spTgt spid="3">
                                            <p:txEl>
                                              <p:pRg st="0" end="0"/>
                                            </p:txEl>
                                          </p:spTgt>
                                        </p:tgtEl>
                                        <p:attrNameLst>
                                          <p:attrName>fill.type</p:attrName>
                                        </p:attrNameLst>
                                      </p:cBhvr>
                                      <p:to>
                                        <p:strVal val="solid"/>
                                      </p:to>
                                    </p:set>
                                  </p:childTnLst>
                                </p:cTn>
                              </p:par>
                              <p:par>
                                <p:cTn id="16" presetID="30" presetClass="emph" presetSubtype="0" fill="hold" nodeType="withEffect">
                                  <p:stCondLst>
                                    <p:cond delay="0"/>
                                  </p:stCondLst>
                                  <p:childTnLst>
                                    <p:animClr clrSpc="hsl" dir="cw">
                                      <p:cBhvr override="childStyle">
                                        <p:cTn id="17" dur="500" fill="hold"/>
                                        <p:tgtEl>
                                          <p:spTgt spid="3">
                                            <p:txEl>
                                              <p:pRg st="1" end="1"/>
                                            </p:txEl>
                                          </p:spTgt>
                                        </p:tgtEl>
                                        <p:attrNameLst>
                                          <p:attrName>style.color</p:attrName>
                                        </p:attrNameLst>
                                      </p:cBhvr>
                                      <p:by>
                                        <p:hsl h="0" s="12549" l="25098"/>
                                      </p:by>
                                    </p:animClr>
                                    <p:animClr clrSpc="hsl" dir="cw">
                                      <p:cBhvr>
                                        <p:cTn id="18" dur="500" fill="hold"/>
                                        <p:tgtEl>
                                          <p:spTgt spid="3">
                                            <p:txEl>
                                              <p:pRg st="1" end="1"/>
                                            </p:txEl>
                                          </p:spTgt>
                                        </p:tgtEl>
                                        <p:attrNameLst>
                                          <p:attrName>fillcolor</p:attrName>
                                        </p:attrNameLst>
                                      </p:cBhvr>
                                      <p:by>
                                        <p:hsl h="0" s="12549" l="25098"/>
                                      </p:by>
                                    </p:animClr>
                                    <p:animClr clrSpc="hsl" dir="cw">
                                      <p:cBhvr>
                                        <p:cTn id="19" dur="500" fill="hold"/>
                                        <p:tgtEl>
                                          <p:spTgt spid="3">
                                            <p:txEl>
                                              <p:pRg st="1" end="1"/>
                                            </p:txEl>
                                          </p:spTgt>
                                        </p:tgtEl>
                                        <p:attrNameLst>
                                          <p:attrName>stroke.color</p:attrName>
                                        </p:attrNameLst>
                                      </p:cBhvr>
                                      <p:by>
                                        <p:hsl h="0" s="12549" l="25098"/>
                                      </p:by>
                                    </p:animClr>
                                    <p:set>
                                      <p:cBhvr>
                                        <p:cTn id="20" dur="500" fill="hold"/>
                                        <p:tgtEl>
                                          <p:spTgt spid="3">
                                            <p:txEl>
                                              <p:pRg st="1" end="1"/>
                                            </p:txEl>
                                          </p:spTgt>
                                        </p:tgtEl>
                                        <p:attrNameLst>
                                          <p:attrName>fill.type</p:attrName>
                                        </p:attrNameLst>
                                      </p:cBhvr>
                                      <p:to>
                                        <p:strVal val="solid"/>
                                      </p:to>
                                    </p:set>
                                  </p:childTnLst>
                                </p:cTn>
                              </p:par>
                              <p:par>
                                <p:cTn id="21" presetID="30" presetClass="emph" presetSubtype="0" fill="hold" nodeType="withEffect">
                                  <p:stCondLst>
                                    <p:cond delay="0"/>
                                  </p:stCondLst>
                                  <p:childTnLst>
                                    <p:animClr clrSpc="hsl" dir="cw">
                                      <p:cBhvr override="childStyle">
                                        <p:cTn id="22" dur="500" fill="hold"/>
                                        <p:tgtEl>
                                          <p:spTgt spid="3">
                                            <p:txEl>
                                              <p:pRg st="2" end="2"/>
                                            </p:txEl>
                                          </p:spTgt>
                                        </p:tgtEl>
                                        <p:attrNameLst>
                                          <p:attrName>style.color</p:attrName>
                                        </p:attrNameLst>
                                      </p:cBhvr>
                                      <p:by>
                                        <p:hsl h="0" s="12549" l="25098"/>
                                      </p:by>
                                    </p:animClr>
                                    <p:animClr clrSpc="hsl" dir="cw">
                                      <p:cBhvr>
                                        <p:cTn id="23" dur="500" fill="hold"/>
                                        <p:tgtEl>
                                          <p:spTgt spid="3">
                                            <p:txEl>
                                              <p:pRg st="2" end="2"/>
                                            </p:txEl>
                                          </p:spTgt>
                                        </p:tgtEl>
                                        <p:attrNameLst>
                                          <p:attrName>fillcolor</p:attrName>
                                        </p:attrNameLst>
                                      </p:cBhvr>
                                      <p:by>
                                        <p:hsl h="0" s="12549" l="25098"/>
                                      </p:by>
                                    </p:animClr>
                                    <p:animClr clrSpc="hsl" dir="cw">
                                      <p:cBhvr>
                                        <p:cTn id="24" dur="500" fill="hold"/>
                                        <p:tgtEl>
                                          <p:spTgt spid="3">
                                            <p:txEl>
                                              <p:pRg st="2" end="2"/>
                                            </p:txEl>
                                          </p:spTgt>
                                        </p:tgtEl>
                                        <p:attrNameLst>
                                          <p:attrName>stroke.color</p:attrName>
                                        </p:attrNameLst>
                                      </p:cBhvr>
                                      <p:by>
                                        <p:hsl h="0" s="12549" l="25098"/>
                                      </p:by>
                                    </p:animClr>
                                    <p:set>
                                      <p:cBhvr>
                                        <p:cTn id="25" dur="500" fill="hold"/>
                                        <p:tgtEl>
                                          <p:spTgt spid="3">
                                            <p:txEl>
                                              <p:pRg st="2" end="2"/>
                                            </p:txEl>
                                          </p:spTgt>
                                        </p:tgtEl>
                                        <p:attrNameLst>
                                          <p:attrName>fill.type</p:attrName>
                                        </p:attrNameLst>
                                      </p:cBhvr>
                                      <p:to>
                                        <p:strVal val="solid"/>
                                      </p:to>
                                    </p:set>
                                  </p:childTnLst>
                                </p:cTn>
                              </p:par>
                              <p:par>
                                <p:cTn id="26" presetID="30" presetClass="emph" presetSubtype="0" fill="hold" nodeType="withEffect">
                                  <p:stCondLst>
                                    <p:cond delay="0"/>
                                  </p:stCondLst>
                                  <p:childTnLst>
                                    <p:animClr clrSpc="hsl" dir="cw">
                                      <p:cBhvr override="childStyle">
                                        <p:cTn id="27" dur="500" fill="hold"/>
                                        <p:tgtEl>
                                          <p:spTgt spid="3">
                                            <p:txEl>
                                              <p:pRg st="3" end="3"/>
                                            </p:txEl>
                                          </p:spTgt>
                                        </p:tgtEl>
                                        <p:attrNameLst>
                                          <p:attrName>style.color</p:attrName>
                                        </p:attrNameLst>
                                      </p:cBhvr>
                                      <p:by>
                                        <p:hsl h="0" s="12549" l="25098"/>
                                      </p:by>
                                    </p:animClr>
                                    <p:animClr clrSpc="hsl" dir="cw">
                                      <p:cBhvr>
                                        <p:cTn id="28" dur="500" fill="hold"/>
                                        <p:tgtEl>
                                          <p:spTgt spid="3">
                                            <p:txEl>
                                              <p:pRg st="3" end="3"/>
                                            </p:txEl>
                                          </p:spTgt>
                                        </p:tgtEl>
                                        <p:attrNameLst>
                                          <p:attrName>fillcolor</p:attrName>
                                        </p:attrNameLst>
                                      </p:cBhvr>
                                      <p:by>
                                        <p:hsl h="0" s="12549" l="25098"/>
                                      </p:by>
                                    </p:animClr>
                                    <p:animClr clrSpc="hsl" dir="cw">
                                      <p:cBhvr>
                                        <p:cTn id="29" dur="500" fill="hold"/>
                                        <p:tgtEl>
                                          <p:spTgt spid="3">
                                            <p:txEl>
                                              <p:pRg st="3" end="3"/>
                                            </p:txEl>
                                          </p:spTgt>
                                        </p:tgtEl>
                                        <p:attrNameLst>
                                          <p:attrName>stroke.color</p:attrName>
                                        </p:attrNameLst>
                                      </p:cBhvr>
                                      <p:by>
                                        <p:hsl h="0" s="12549" l="25098"/>
                                      </p:by>
                                    </p:animClr>
                                    <p:set>
                                      <p:cBhvr>
                                        <p:cTn id="30" dur="500" fill="hold"/>
                                        <p:tgtEl>
                                          <p:spTgt spid="3">
                                            <p:txEl>
                                              <p:pRg st="3" end="3"/>
                                            </p:txEl>
                                          </p:spTgt>
                                        </p:tgtEl>
                                        <p:attrNameLst>
                                          <p:attrName>fill.type</p:attrName>
                                        </p:attrNameLst>
                                      </p:cBhvr>
                                      <p:to>
                                        <p:strVal val="solid"/>
                                      </p:to>
                                    </p:set>
                                  </p:childTnLst>
                                </p:cTn>
                              </p:par>
                              <p:par>
                                <p:cTn id="31" presetID="30" presetClass="emph" presetSubtype="0" fill="hold" nodeType="withEffect">
                                  <p:stCondLst>
                                    <p:cond delay="0"/>
                                  </p:stCondLst>
                                  <p:childTnLst>
                                    <p:animClr clrSpc="hsl" dir="cw">
                                      <p:cBhvr override="childStyle">
                                        <p:cTn id="32" dur="500" fill="hold"/>
                                        <p:tgtEl>
                                          <p:spTgt spid="3">
                                            <p:txEl>
                                              <p:pRg st="4" end="4"/>
                                            </p:txEl>
                                          </p:spTgt>
                                        </p:tgtEl>
                                        <p:attrNameLst>
                                          <p:attrName>style.color</p:attrName>
                                        </p:attrNameLst>
                                      </p:cBhvr>
                                      <p:by>
                                        <p:hsl h="0" s="12549" l="25098"/>
                                      </p:by>
                                    </p:animClr>
                                    <p:animClr clrSpc="hsl" dir="cw">
                                      <p:cBhvr>
                                        <p:cTn id="33" dur="500" fill="hold"/>
                                        <p:tgtEl>
                                          <p:spTgt spid="3">
                                            <p:txEl>
                                              <p:pRg st="4" end="4"/>
                                            </p:txEl>
                                          </p:spTgt>
                                        </p:tgtEl>
                                        <p:attrNameLst>
                                          <p:attrName>fillcolor</p:attrName>
                                        </p:attrNameLst>
                                      </p:cBhvr>
                                      <p:by>
                                        <p:hsl h="0" s="12549" l="25098"/>
                                      </p:by>
                                    </p:animClr>
                                    <p:animClr clrSpc="hsl" dir="cw">
                                      <p:cBhvr>
                                        <p:cTn id="34" dur="500" fill="hold"/>
                                        <p:tgtEl>
                                          <p:spTgt spid="3">
                                            <p:txEl>
                                              <p:pRg st="4" end="4"/>
                                            </p:txEl>
                                          </p:spTgt>
                                        </p:tgtEl>
                                        <p:attrNameLst>
                                          <p:attrName>stroke.color</p:attrName>
                                        </p:attrNameLst>
                                      </p:cBhvr>
                                      <p:by>
                                        <p:hsl h="0" s="12549" l="25098"/>
                                      </p:by>
                                    </p:animClr>
                                    <p:set>
                                      <p:cBhvr>
                                        <p:cTn id="35" dur="500" fill="hold"/>
                                        <p:tgtEl>
                                          <p:spTgt spid="3">
                                            <p:txEl>
                                              <p:pRg st="4" end="4"/>
                                            </p:txEl>
                                          </p:spTgt>
                                        </p:tgtEl>
                                        <p:attrNameLst>
                                          <p:attrName>fill.type</p:attrName>
                                        </p:attrNameLst>
                                      </p:cBhvr>
                                      <p:to>
                                        <p:strVal val="solid"/>
                                      </p:to>
                                    </p:set>
                                  </p:childTnLst>
                                </p:cTn>
                              </p:par>
                              <p:par>
                                <p:cTn id="36" presetID="30" presetClass="emph" presetSubtype="0" fill="hold" nodeType="withEffect">
                                  <p:stCondLst>
                                    <p:cond delay="0"/>
                                  </p:stCondLst>
                                  <p:childTnLst>
                                    <p:animClr clrSpc="hsl" dir="cw">
                                      <p:cBhvr override="childStyle">
                                        <p:cTn id="37" dur="500" fill="hold"/>
                                        <p:tgtEl>
                                          <p:spTgt spid="3">
                                            <p:txEl>
                                              <p:pRg st="5" end="5"/>
                                            </p:txEl>
                                          </p:spTgt>
                                        </p:tgtEl>
                                        <p:attrNameLst>
                                          <p:attrName>style.color</p:attrName>
                                        </p:attrNameLst>
                                      </p:cBhvr>
                                      <p:by>
                                        <p:hsl h="0" s="12549" l="25098"/>
                                      </p:by>
                                    </p:animClr>
                                    <p:animClr clrSpc="hsl" dir="cw">
                                      <p:cBhvr>
                                        <p:cTn id="38" dur="500" fill="hold"/>
                                        <p:tgtEl>
                                          <p:spTgt spid="3">
                                            <p:txEl>
                                              <p:pRg st="5" end="5"/>
                                            </p:txEl>
                                          </p:spTgt>
                                        </p:tgtEl>
                                        <p:attrNameLst>
                                          <p:attrName>fillcolor</p:attrName>
                                        </p:attrNameLst>
                                      </p:cBhvr>
                                      <p:by>
                                        <p:hsl h="0" s="12549" l="25098"/>
                                      </p:by>
                                    </p:animClr>
                                    <p:animClr clrSpc="hsl" dir="cw">
                                      <p:cBhvr>
                                        <p:cTn id="39" dur="500" fill="hold"/>
                                        <p:tgtEl>
                                          <p:spTgt spid="3">
                                            <p:txEl>
                                              <p:pRg st="5" end="5"/>
                                            </p:txEl>
                                          </p:spTgt>
                                        </p:tgtEl>
                                        <p:attrNameLst>
                                          <p:attrName>stroke.color</p:attrName>
                                        </p:attrNameLst>
                                      </p:cBhvr>
                                      <p:by>
                                        <p:hsl h="0" s="12549" l="25098"/>
                                      </p:by>
                                    </p:animClr>
                                    <p:set>
                                      <p:cBhvr>
                                        <p:cTn id="40" dur="500" fill="hold"/>
                                        <p:tgtEl>
                                          <p:spTgt spid="3">
                                            <p:txEl>
                                              <p:pRg st="5" end="5"/>
                                            </p:txEl>
                                          </p:spTgt>
                                        </p:tgtEl>
                                        <p:attrNameLst>
                                          <p:attrName>fill.type</p:attrName>
                                        </p:attrNameLst>
                                      </p:cBhvr>
                                      <p:to>
                                        <p:strVal val="solid"/>
                                      </p:to>
                                    </p:set>
                                  </p:childTnLst>
                                </p:cTn>
                              </p:par>
                              <p:par>
                                <p:cTn id="41" presetID="30" presetClass="emph" presetSubtype="0" fill="hold" nodeType="withEffect">
                                  <p:stCondLst>
                                    <p:cond delay="0"/>
                                  </p:stCondLst>
                                  <p:childTnLst>
                                    <p:animClr clrSpc="hsl" dir="cw">
                                      <p:cBhvr override="childStyle">
                                        <p:cTn id="42" dur="500" fill="hold"/>
                                        <p:tgtEl>
                                          <p:spTgt spid="3">
                                            <p:txEl>
                                              <p:pRg st="6" end="6"/>
                                            </p:txEl>
                                          </p:spTgt>
                                        </p:tgtEl>
                                        <p:attrNameLst>
                                          <p:attrName>style.color</p:attrName>
                                        </p:attrNameLst>
                                      </p:cBhvr>
                                      <p:by>
                                        <p:hsl h="0" s="12549" l="25098"/>
                                      </p:by>
                                    </p:animClr>
                                    <p:animClr clrSpc="hsl" dir="cw">
                                      <p:cBhvr>
                                        <p:cTn id="43" dur="500" fill="hold"/>
                                        <p:tgtEl>
                                          <p:spTgt spid="3">
                                            <p:txEl>
                                              <p:pRg st="6" end="6"/>
                                            </p:txEl>
                                          </p:spTgt>
                                        </p:tgtEl>
                                        <p:attrNameLst>
                                          <p:attrName>fillcolor</p:attrName>
                                        </p:attrNameLst>
                                      </p:cBhvr>
                                      <p:by>
                                        <p:hsl h="0" s="12549" l="25098"/>
                                      </p:by>
                                    </p:animClr>
                                    <p:animClr clrSpc="hsl" dir="cw">
                                      <p:cBhvr>
                                        <p:cTn id="44" dur="500" fill="hold"/>
                                        <p:tgtEl>
                                          <p:spTgt spid="3">
                                            <p:txEl>
                                              <p:pRg st="6" end="6"/>
                                            </p:txEl>
                                          </p:spTgt>
                                        </p:tgtEl>
                                        <p:attrNameLst>
                                          <p:attrName>stroke.color</p:attrName>
                                        </p:attrNameLst>
                                      </p:cBhvr>
                                      <p:by>
                                        <p:hsl h="0" s="12549" l="25098"/>
                                      </p:by>
                                    </p:animClr>
                                    <p:set>
                                      <p:cBhvr>
                                        <p:cTn id="45" dur="500" fill="hold"/>
                                        <p:tgtEl>
                                          <p:spTgt spid="3">
                                            <p:txEl>
                                              <p:pRg st="6" end="6"/>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A3B9B-6D5F-5517-6C94-43933E40D5A8}"/>
              </a:ext>
            </a:extLst>
          </p:cNvPr>
          <p:cNvSpPr>
            <a:spLocks noGrp="1"/>
          </p:cNvSpPr>
          <p:nvPr>
            <p:ph type="title"/>
          </p:nvPr>
        </p:nvSpPr>
        <p:spPr>
          <a:xfrm>
            <a:off x="838200" y="559823"/>
            <a:ext cx="10515600" cy="1116811"/>
          </a:xfrm>
        </p:spPr>
        <p:txBody>
          <a:bodyPr>
            <a:normAutofit/>
          </a:bodyPr>
          <a:lstStyle/>
          <a:p>
            <a:pPr algn="ctr"/>
            <a:r>
              <a:rPr lang="en-GB" sz="3600" dirty="0">
                <a:latin typeface="Agency FB" panose="020B0503020202020204" pitchFamily="34" charset="0"/>
              </a:rPr>
              <a:t>Caring procedures for diabetes</a:t>
            </a:r>
          </a:p>
        </p:txBody>
      </p:sp>
      <p:sp>
        <p:nvSpPr>
          <p:cNvPr id="3" name="Content Placeholder 2">
            <a:extLst>
              <a:ext uri="{FF2B5EF4-FFF2-40B4-BE49-F238E27FC236}">
                <a16:creationId xmlns:a16="http://schemas.microsoft.com/office/drawing/2014/main" id="{5D88F797-38E4-FC46-F7C2-A85CD23D78CA}"/>
              </a:ext>
            </a:extLst>
          </p:cNvPr>
          <p:cNvSpPr>
            <a:spLocks noGrp="1"/>
          </p:cNvSpPr>
          <p:nvPr>
            <p:ph idx="1"/>
          </p:nvPr>
        </p:nvSpPr>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In accordance with NICE recommendations, people with diabetes will continue to be provided a variety of medical tests as part of their ongoing care. In the past, they have been called diabetic care procedures. Adults should have their HbA1c, cholesterol, blood pressure, eyes checked, BMI estimated, and feet examined in addition to having their kidney function assessed using blood and urine samples. Smokers will also be given assistance in quitting. All of these procedures must take place at least once a year, while it is advised that glycaemic control be tested at least twice a year. </a:t>
            </a:r>
          </a:p>
        </p:txBody>
      </p:sp>
    </p:spTree>
    <p:custDataLst>
      <p:tags r:id="rId1"/>
    </p:custDataLst>
    <p:extLst>
      <p:ext uri="{BB962C8B-B14F-4D97-AF65-F5344CB8AC3E}">
        <p14:creationId xmlns:p14="http://schemas.microsoft.com/office/powerpoint/2010/main" val="1466599202"/>
      </p:ext>
    </p:extLst>
  </p:cSld>
  <p:clrMapOvr>
    <a:masterClrMapping/>
  </p:clrMapOvr>
  <mc:AlternateContent xmlns:mc="http://schemas.openxmlformats.org/markup-compatibility/2006" xmlns:p14="http://schemas.microsoft.com/office/powerpoint/2010/main">
    <mc:Choice Requires="p14">
      <p:transition spd="slow" advTm="8699">
        <p14:flash/>
      </p:transition>
    </mc:Choice>
    <mc:Fallback xmlns="">
      <p:transition spd="slow" advTm="8699">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2"/>
                                        </p:tgtEl>
                                        <p:attrNameLst>
                                          <p:attrName>style.color</p:attrName>
                                        </p:attrNameLst>
                                      </p:cBhvr>
                                      <p:to>
                                        <p:clrVal>
                                          <a:schemeClr val="accent2"/>
                                        </p:clrVal>
                                      </p:to>
                                    </p:set>
                                    <p:set>
                                      <p:cBhvr>
                                        <p:cTn id="7" dur="500" fill="hold"/>
                                        <p:tgtEl>
                                          <p:spTgt spid="2"/>
                                        </p:tgtEl>
                                        <p:attrNameLst>
                                          <p:attrName>fillcolor</p:attrName>
                                        </p:attrNameLst>
                                      </p:cBhvr>
                                      <p:to>
                                        <p:clrVal>
                                          <a:schemeClr val="accent2"/>
                                        </p:clrVal>
                                      </p:to>
                                    </p:set>
                                    <p:set>
                                      <p:cBhvr>
                                        <p:cTn id="8" dur="500" fill="hold"/>
                                        <p:tgtEl>
                                          <p:spTgt spid="2"/>
                                        </p:tgtEl>
                                        <p:attrNameLst>
                                          <p:attrName>fill.type</p:attrName>
                                        </p:attrNameLst>
                                      </p:cBhvr>
                                      <p:to>
                                        <p:strVal val="solid"/>
                                      </p:to>
                                    </p:set>
                                  </p:childTnLst>
                                </p:cTn>
                              </p:par>
                            </p:childTnLst>
                          </p:cTn>
                        </p:par>
                      </p:childTnLst>
                    </p:cTn>
                  </p:par>
                  <p:par>
                    <p:cTn id="9" fill="hold">
                      <p:stCondLst>
                        <p:cond delay="indefinite"/>
                      </p:stCondLst>
                      <p:childTnLst>
                        <p:par>
                          <p:cTn id="10" fill="hold">
                            <p:stCondLst>
                              <p:cond delay="0"/>
                            </p:stCondLst>
                            <p:childTnLst>
                              <p:par>
                                <p:cTn id="11" presetID="6" presetClass="exit" presetSubtype="32" fill="hold" nodeType="clickEffect">
                                  <p:stCondLst>
                                    <p:cond delay="0"/>
                                  </p:stCondLst>
                                  <p:childTnLst>
                                    <p:animEffect transition="out" filter="circle(out)">
                                      <p:cBhvr>
                                        <p:cTn id="12" dur="2000"/>
                                        <p:tgtEl>
                                          <p:spTgt spid="3">
                                            <p:txEl>
                                              <p:pRg st="0" end="0"/>
                                            </p:txEl>
                                          </p:spTgt>
                                        </p:tgtEl>
                                      </p:cBhvr>
                                    </p:animEffect>
                                    <p:set>
                                      <p:cBhvr>
                                        <p:cTn id="13" dur="1" fill="hold">
                                          <p:stCondLst>
                                            <p:cond delay="19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5"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6"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7"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A8B2FBC2-237D-1DDB-CA06-960E5307D2DE}"/>
              </a:ext>
            </a:extLst>
          </p:cNvPr>
          <p:cNvSpPr>
            <a:spLocks noGrp="1"/>
          </p:cNvSpPr>
          <p:nvPr>
            <p:ph type="title"/>
          </p:nvPr>
        </p:nvSpPr>
        <p:spPr>
          <a:xfrm>
            <a:off x="4659520" y="624110"/>
            <a:ext cx="6845092" cy="1280890"/>
          </a:xfrm>
        </p:spPr>
        <p:txBody>
          <a:bodyPr>
            <a:normAutofit/>
          </a:bodyPr>
          <a:lstStyle/>
          <a:p>
            <a:pPr>
              <a:lnSpc>
                <a:spcPct val="90000"/>
              </a:lnSpc>
            </a:pPr>
            <a:r>
              <a:rPr lang="en-GB" sz="2000">
                <a:effectLst/>
                <a:latin typeface="Times New Roman" panose="02020603050405020304" pitchFamily="18" charset="0"/>
                <a:ea typeface="DengXian" panose="02010600030101010101" pitchFamily="2" charset="-122"/>
                <a:cs typeface="Times New Roman" panose="02020603050405020304" pitchFamily="18" charset="0"/>
              </a:rPr>
              <a:t>How will NHS England lead and support the new commissioning system </a:t>
            </a:r>
            <a:br>
              <a:rPr lang="en-GB" sz="2000">
                <a:effectLst/>
                <a:latin typeface="Times New Roman" panose="02020603050405020304" pitchFamily="18" charset="0"/>
                <a:ea typeface="DengXian" panose="02010600030101010101" pitchFamily="2" charset="-122"/>
                <a:cs typeface="Times New Roman" panose="02020603050405020304" pitchFamily="18" charset="0"/>
              </a:rPr>
            </a:br>
            <a:r>
              <a:rPr lang="en-GB" sz="2000">
                <a:effectLst/>
                <a:latin typeface="Times New Roman" panose="02020603050405020304" pitchFamily="18" charset="0"/>
                <a:ea typeface="DengXian" panose="02010600030101010101" pitchFamily="2" charset="-122"/>
                <a:cs typeface="Times New Roman" panose="02020603050405020304" pitchFamily="18" charset="0"/>
              </a:rPr>
              <a:t>to improve outcomes for people with or at risk of diabetes?</a:t>
            </a:r>
            <a:br>
              <a:rPr lang="en-GB" sz="2000">
                <a:effectLst/>
                <a:latin typeface="Times New Roman" panose="02020603050405020304" pitchFamily="18" charset="0"/>
                <a:ea typeface="DengXian" panose="02010600030101010101" pitchFamily="2" charset="-122"/>
                <a:cs typeface="Times New Roman" panose="02020603050405020304" pitchFamily="18" charset="0"/>
              </a:rPr>
            </a:br>
            <a:endParaRPr lang="en-GB" sz="2000">
              <a:latin typeface="Times New Roman" panose="02020603050405020304" pitchFamily="18" charset="0"/>
              <a:cs typeface="Times New Roman" panose="02020603050405020304" pitchFamily="18" charset="0"/>
            </a:endParaRPr>
          </a:p>
        </p:txBody>
      </p:sp>
      <p:sp>
        <p:nvSpPr>
          <p:cNvPr id="48"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9"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0" name="Picture 4" descr="Stethoscope">
            <a:extLst>
              <a:ext uri="{FF2B5EF4-FFF2-40B4-BE49-F238E27FC236}">
                <a16:creationId xmlns:a16="http://schemas.microsoft.com/office/drawing/2014/main" id="{0FEB26DE-66B9-8D48-70DF-8265DA5BE303}"/>
              </a:ext>
            </a:extLst>
          </p:cNvPr>
          <p:cNvPicPr>
            <a:picLocks noChangeAspect="1"/>
          </p:cNvPicPr>
          <p:nvPr/>
        </p:nvPicPr>
        <p:blipFill rotWithShape="1">
          <a:blip r:embed="rId3"/>
          <a:srcRect l="39524" r="33996" b="-2"/>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DF0C5915-0B56-0C4F-CAB6-804D7E3F1448}"/>
              </a:ext>
            </a:extLst>
          </p:cNvPr>
          <p:cNvSpPr>
            <a:spLocks noGrp="1"/>
          </p:cNvSpPr>
          <p:nvPr>
            <p:ph idx="1"/>
          </p:nvPr>
        </p:nvSpPr>
        <p:spPr>
          <a:xfrm>
            <a:off x="4656667" y="2133600"/>
            <a:ext cx="6847944" cy="3777622"/>
          </a:xfrm>
        </p:spPr>
        <p:txBody>
          <a:bodyPr>
            <a:normAutofit/>
          </a:bodyPr>
          <a:lstStyle/>
          <a:p>
            <a:pPr>
              <a:lnSpc>
                <a:spcPct val="90000"/>
              </a:lnSpc>
            </a:pPr>
            <a:r>
              <a:rPr lang="en-GB" sz="1000"/>
              <a:t> The mission of NHS England is to provide high-quality healthcare to all people, both today and in the future. We play a dual role in assisting in the achievement of this mission.</a:t>
            </a:r>
          </a:p>
          <a:p>
            <a:pPr>
              <a:lnSpc>
                <a:spcPct val="90000"/>
              </a:lnSpc>
            </a:pPr>
            <a:r>
              <a:rPr lang="en-GB" sz="1000"/>
              <a:t> As a direct commissioner of healthcare services, such as primary care, specialised services, secondary care dentistry services, some public health services, offender health services, and armed forces health services. In our capacity as commissioners of secondary and community healthcare services, we also serve to lead and assist CCGs. By acting in each of these roles, we can improve the outcomes for diabetics and those who are at risk for developing the disease.</a:t>
            </a:r>
          </a:p>
          <a:p>
            <a:pPr>
              <a:lnSpc>
                <a:spcPct val="90000"/>
              </a:lnSpc>
            </a:pPr>
            <a:r>
              <a:rPr lang="en-GB" sz="1000"/>
              <a:t>As a direct commissioner of services, we will: </a:t>
            </a:r>
          </a:p>
          <a:p>
            <a:pPr>
              <a:lnSpc>
                <a:spcPct val="90000"/>
              </a:lnSpc>
            </a:pPr>
            <a:r>
              <a:rPr lang="en-GB" sz="1000"/>
              <a:t>• Promote Type 2 diabetes prevention and earlier detection of all diabetes.</a:t>
            </a:r>
          </a:p>
          <a:p>
            <a:pPr>
              <a:lnSpc>
                <a:spcPct val="90000"/>
              </a:lnSpc>
            </a:pPr>
            <a:r>
              <a:rPr lang="en-GB" sz="1000"/>
              <a:t> • Encourage improved diabetes treatment in primary care.</a:t>
            </a:r>
          </a:p>
          <a:p>
            <a:pPr>
              <a:lnSpc>
                <a:spcPct val="90000"/>
              </a:lnSpc>
            </a:pPr>
            <a:r>
              <a:rPr lang="en-GB" sz="1000"/>
              <a:t>We will also offer guidance and assistance to CCGs in their capacity as commissioners of secondary and community services in order to give individuals with and at risk for diabetes with high-quality care, as defined by the National Institute for Health and Care Excellence (NICE) ii. We shall do the following in this regard: </a:t>
            </a:r>
          </a:p>
          <a:p>
            <a:pPr>
              <a:lnSpc>
                <a:spcPct val="90000"/>
              </a:lnSpc>
            </a:pPr>
            <a:r>
              <a:rPr lang="en-GB" sz="1000"/>
              <a:t>• Offer tools and resources to assist commissioners in promoting quality improvement.</a:t>
            </a:r>
          </a:p>
          <a:p>
            <a:pPr>
              <a:lnSpc>
                <a:spcPct val="90000"/>
              </a:lnSpc>
            </a:pPr>
            <a:r>
              <a:rPr lang="en-GB" sz="1000"/>
              <a:t> • Make sure that there are reliable and transparent results data, coordinated levers, and aligned rewards to encourage the delivery of integrated care across provider institutional boundaries.</a:t>
            </a:r>
          </a:p>
        </p:txBody>
      </p:sp>
    </p:spTree>
    <p:custDataLst>
      <p:tags r:id="rId1"/>
    </p:custDataLst>
    <p:extLst>
      <p:ext uri="{BB962C8B-B14F-4D97-AF65-F5344CB8AC3E}">
        <p14:creationId xmlns:p14="http://schemas.microsoft.com/office/powerpoint/2010/main" val="3686567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6026">
        <p15:prstTrans prst="fallOver"/>
      </p:transition>
    </mc:Choice>
    <mc:Fallback xmlns="">
      <p:transition spd="slow" advTm="6026">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xit" presetSubtype="4" fill="hold" nodeType="clickEffect">
                                  <p:stCondLst>
                                    <p:cond delay="0"/>
                                  </p:stCondLst>
                                  <p:childTnLst>
                                    <p:anim calcmode="lin" valueType="num">
                                      <p:cBhvr additive="base">
                                        <p:cTn id="14"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p:tgtEl>
                                          <p:spTgt spid="3">
                                            <p:txEl>
                                              <p:pRg st="0" end="0"/>
                                            </p:txEl>
                                          </p:spTgt>
                                        </p:tgtEl>
                                        <p:attrNameLst>
                                          <p:attrName>ppt_y</p:attrName>
                                        </p:attrNameLst>
                                      </p:cBhvr>
                                      <p:tavLst>
                                        <p:tav tm="0">
                                          <p:val>
                                            <p:strVal val="ppt_y"/>
                                          </p:val>
                                        </p:tav>
                                        <p:tav tm="100000">
                                          <p:val>
                                            <p:strVal val="1+ppt_h/2"/>
                                          </p:val>
                                        </p:tav>
                                      </p:tavLst>
                                    </p:anim>
                                    <p:set>
                                      <p:cBhvr>
                                        <p:cTn id="16" dur="1" fill="hold">
                                          <p:stCondLst>
                                            <p:cond delay="499"/>
                                          </p:stCondLst>
                                        </p:cTn>
                                        <p:tgtEl>
                                          <p:spTgt spid="3">
                                            <p:txEl>
                                              <p:pRg st="0" end="0"/>
                                            </p:txEl>
                                          </p:spTgt>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p:tgtEl>
                                          <p:spTgt spid="3">
                                            <p:txEl>
                                              <p:pRg st="1" end="1"/>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2" presetClass="exit" presetSubtype="4" fill="hold" nodeType="withEffect">
                                  <p:stCondLst>
                                    <p:cond delay="0"/>
                                  </p:stCondLst>
                                  <p:childTnLst>
                                    <p:anim calcmode="lin" valueType="num">
                                      <p:cBhvr additive="base">
                                        <p:cTn id="22" dur="500"/>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p:tgtEl>
                                          <p:spTgt spid="3">
                                            <p:txEl>
                                              <p:pRg st="2" end="2"/>
                                            </p:txEl>
                                          </p:spTgt>
                                        </p:tgtEl>
                                        <p:attrNameLst>
                                          <p:attrName>ppt_y</p:attrName>
                                        </p:attrNameLst>
                                      </p:cBhvr>
                                      <p:tavLst>
                                        <p:tav tm="0">
                                          <p:val>
                                            <p:strVal val="ppt_y"/>
                                          </p:val>
                                        </p:tav>
                                        <p:tav tm="100000">
                                          <p:val>
                                            <p:strVal val="1+ppt_h/2"/>
                                          </p:val>
                                        </p:tav>
                                      </p:tavLst>
                                    </p:anim>
                                    <p:set>
                                      <p:cBhvr>
                                        <p:cTn id="24" dur="1" fill="hold">
                                          <p:stCondLst>
                                            <p:cond delay="499"/>
                                          </p:stCondLst>
                                        </p:cTn>
                                        <p:tgtEl>
                                          <p:spTgt spid="3">
                                            <p:txEl>
                                              <p:pRg st="2" end="2"/>
                                            </p:txEl>
                                          </p:spTgt>
                                        </p:tgtEl>
                                        <p:attrNameLst>
                                          <p:attrName>style.visibility</p:attrName>
                                        </p:attrNameLst>
                                      </p:cBhvr>
                                      <p:to>
                                        <p:strVal val="hidden"/>
                                      </p:to>
                                    </p:set>
                                  </p:childTnLst>
                                </p:cTn>
                              </p:par>
                              <p:par>
                                <p:cTn id="25" presetID="2" presetClass="exit" presetSubtype="4" fill="hold" nodeType="withEffect">
                                  <p:stCondLst>
                                    <p:cond delay="0"/>
                                  </p:stCondLst>
                                  <p:childTnLst>
                                    <p:anim calcmode="lin" valueType="num">
                                      <p:cBhvr additive="base">
                                        <p:cTn id="26"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p:tgtEl>
                                          <p:spTgt spid="3">
                                            <p:txEl>
                                              <p:pRg st="3" end="3"/>
                                            </p:txEl>
                                          </p:spTgt>
                                        </p:tgtEl>
                                        <p:attrNameLst>
                                          <p:attrName>ppt_y</p:attrName>
                                        </p:attrNameLst>
                                      </p:cBhvr>
                                      <p:tavLst>
                                        <p:tav tm="0">
                                          <p:val>
                                            <p:strVal val="ppt_y"/>
                                          </p:val>
                                        </p:tav>
                                        <p:tav tm="100000">
                                          <p:val>
                                            <p:strVal val="1+ppt_h/2"/>
                                          </p:val>
                                        </p:tav>
                                      </p:tavLst>
                                    </p:anim>
                                    <p:set>
                                      <p:cBhvr>
                                        <p:cTn id="28" dur="1" fill="hold">
                                          <p:stCondLst>
                                            <p:cond delay="499"/>
                                          </p:stCondLst>
                                        </p:cTn>
                                        <p:tgtEl>
                                          <p:spTgt spid="3">
                                            <p:txEl>
                                              <p:pRg st="3" end="3"/>
                                            </p:txEl>
                                          </p:spTgt>
                                        </p:tgtEl>
                                        <p:attrNameLst>
                                          <p:attrName>style.visibility</p:attrName>
                                        </p:attrNameLst>
                                      </p:cBhvr>
                                      <p:to>
                                        <p:strVal val="hidden"/>
                                      </p:to>
                                    </p:set>
                                  </p:childTnLst>
                                </p:cTn>
                              </p:par>
                              <p:par>
                                <p:cTn id="29" presetID="2" presetClass="exit" presetSubtype="4" fill="hold" nodeType="withEffect">
                                  <p:stCondLst>
                                    <p:cond delay="0"/>
                                  </p:stCondLst>
                                  <p:childTnLst>
                                    <p:anim calcmode="lin" valueType="num">
                                      <p:cBhvr additive="base">
                                        <p:cTn id="30" dur="500"/>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p:tgtEl>
                                          <p:spTgt spid="3">
                                            <p:txEl>
                                              <p:pRg st="4" end="4"/>
                                            </p:txEl>
                                          </p:spTgt>
                                        </p:tgtEl>
                                        <p:attrNameLst>
                                          <p:attrName>ppt_y</p:attrName>
                                        </p:attrNameLst>
                                      </p:cBhvr>
                                      <p:tavLst>
                                        <p:tav tm="0">
                                          <p:val>
                                            <p:strVal val="ppt_y"/>
                                          </p:val>
                                        </p:tav>
                                        <p:tav tm="100000">
                                          <p:val>
                                            <p:strVal val="1+ppt_h/2"/>
                                          </p:val>
                                        </p:tav>
                                      </p:tavLst>
                                    </p:anim>
                                    <p:set>
                                      <p:cBhvr>
                                        <p:cTn id="32" dur="1" fill="hold">
                                          <p:stCondLst>
                                            <p:cond delay="499"/>
                                          </p:stCondLst>
                                        </p:cTn>
                                        <p:tgtEl>
                                          <p:spTgt spid="3">
                                            <p:txEl>
                                              <p:pRg st="4" end="4"/>
                                            </p:txEl>
                                          </p:spTgt>
                                        </p:tgtEl>
                                        <p:attrNameLst>
                                          <p:attrName>style.visibility</p:attrName>
                                        </p:attrNameLst>
                                      </p:cBhvr>
                                      <p:to>
                                        <p:strVal val="hidden"/>
                                      </p:to>
                                    </p:set>
                                  </p:childTnLst>
                                </p:cTn>
                              </p:par>
                              <p:par>
                                <p:cTn id="33" presetID="2" presetClass="exit" presetSubtype="4" fill="hold" nodeType="withEffect">
                                  <p:stCondLst>
                                    <p:cond delay="0"/>
                                  </p:stCondLst>
                                  <p:childTnLst>
                                    <p:anim calcmode="lin" valueType="num">
                                      <p:cBhvr additive="base">
                                        <p:cTn id="34" dur="500"/>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5" dur="500"/>
                                        <p:tgtEl>
                                          <p:spTgt spid="3">
                                            <p:txEl>
                                              <p:pRg st="5" end="5"/>
                                            </p:txEl>
                                          </p:spTgt>
                                        </p:tgtEl>
                                        <p:attrNameLst>
                                          <p:attrName>ppt_y</p:attrName>
                                        </p:attrNameLst>
                                      </p:cBhvr>
                                      <p:tavLst>
                                        <p:tav tm="0">
                                          <p:val>
                                            <p:strVal val="ppt_y"/>
                                          </p:val>
                                        </p:tav>
                                        <p:tav tm="100000">
                                          <p:val>
                                            <p:strVal val="1+ppt_h/2"/>
                                          </p:val>
                                        </p:tav>
                                      </p:tavLst>
                                    </p:anim>
                                    <p:set>
                                      <p:cBhvr>
                                        <p:cTn id="36" dur="1" fill="hold">
                                          <p:stCondLst>
                                            <p:cond delay="499"/>
                                          </p:stCondLst>
                                        </p:cTn>
                                        <p:tgtEl>
                                          <p:spTgt spid="3">
                                            <p:txEl>
                                              <p:pRg st="5" end="5"/>
                                            </p:txEl>
                                          </p:spTgt>
                                        </p:tgtEl>
                                        <p:attrNameLst>
                                          <p:attrName>style.visibility</p:attrName>
                                        </p:attrNameLst>
                                      </p:cBhvr>
                                      <p:to>
                                        <p:strVal val="hidden"/>
                                      </p:to>
                                    </p:set>
                                  </p:childTnLst>
                                </p:cTn>
                              </p:par>
                              <p:par>
                                <p:cTn id="37" presetID="2" presetClass="exit" presetSubtype="4" fill="hold" nodeType="withEffect">
                                  <p:stCondLst>
                                    <p:cond delay="0"/>
                                  </p:stCondLst>
                                  <p:childTnLst>
                                    <p:anim calcmode="lin" valueType="num">
                                      <p:cBhvr additive="base">
                                        <p:cTn id="38" dur="500"/>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p:tgtEl>
                                          <p:spTgt spid="3">
                                            <p:txEl>
                                              <p:pRg st="6" end="6"/>
                                            </p:txEl>
                                          </p:spTgt>
                                        </p:tgtEl>
                                        <p:attrNameLst>
                                          <p:attrName>ppt_y</p:attrName>
                                        </p:attrNameLst>
                                      </p:cBhvr>
                                      <p:tavLst>
                                        <p:tav tm="0">
                                          <p:val>
                                            <p:strVal val="ppt_y"/>
                                          </p:val>
                                        </p:tav>
                                        <p:tav tm="100000">
                                          <p:val>
                                            <p:strVal val="1+ppt_h/2"/>
                                          </p:val>
                                        </p:tav>
                                      </p:tavLst>
                                    </p:anim>
                                    <p:set>
                                      <p:cBhvr>
                                        <p:cTn id="40" dur="1" fill="hold">
                                          <p:stCondLst>
                                            <p:cond delay="499"/>
                                          </p:stCondLst>
                                        </p:cTn>
                                        <p:tgtEl>
                                          <p:spTgt spid="3">
                                            <p:txEl>
                                              <p:pRg st="6" end="6"/>
                                            </p:txEl>
                                          </p:spTgt>
                                        </p:tgtEl>
                                        <p:attrNameLst>
                                          <p:attrName>style.visibility</p:attrName>
                                        </p:attrNameLst>
                                      </p:cBhvr>
                                      <p:to>
                                        <p:strVal val="hidden"/>
                                      </p:to>
                                    </p:set>
                                  </p:childTnLst>
                                </p:cTn>
                              </p:par>
                              <p:par>
                                <p:cTn id="41" presetID="2" presetClass="exit" presetSubtype="4" fill="hold" nodeType="withEffect">
                                  <p:stCondLst>
                                    <p:cond delay="0"/>
                                  </p:stCondLst>
                                  <p:childTnLst>
                                    <p:anim calcmode="lin" valueType="num">
                                      <p:cBhvr additive="base">
                                        <p:cTn id="42" dur="500"/>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500"/>
                                        <p:tgtEl>
                                          <p:spTgt spid="3">
                                            <p:txEl>
                                              <p:pRg st="7" end="7"/>
                                            </p:txEl>
                                          </p:spTgt>
                                        </p:tgtEl>
                                        <p:attrNameLst>
                                          <p:attrName>ppt_y</p:attrName>
                                        </p:attrNameLst>
                                      </p:cBhvr>
                                      <p:tavLst>
                                        <p:tav tm="0">
                                          <p:val>
                                            <p:strVal val="ppt_y"/>
                                          </p:val>
                                        </p:tav>
                                        <p:tav tm="100000">
                                          <p:val>
                                            <p:strVal val="1+ppt_h/2"/>
                                          </p:val>
                                        </p:tav>
                                      </p:tavLst>
                                    </p:anim>
                                    <p:set>
                                      <p:cBhvr>
                                        <p:cTn id="44" dur="1" fill="hold">
                                          <p:stCondLst>
                                            <p:cond delay="499"/>
                                          </p:stCondLst>
                                        </p:cTn>
                                        <p:tgtEl>
                                          <p:spTgt spid="3">
                                            <p:txEl>
                                              <p:pRg st="7" end="7"/>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4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43"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9F0EEF6C-547A-B105-A750-52DCA45691B1}"/>
              </a:ext>
            </a:extLst>
          </p:cNvPr>
          <p:cNvSpPr>
            <a:spLocks noGrp="1"/>
          </p:cNvSpPr>
          <p:nvPr>
            <p:ph type="title"/>
          </p:nvPr>
        </p:nvSpPr>
        <p:spPr>
          <a:xfrm>
            <a:off x="6483096" y="624110"/>
            <a:ext cx="5021516" cy="1280890"/>
          </a:xfrm>
        </p:spPr>
        <p:txBody>
          <a:bodyPr>
            <a:normAutofit/>
          </a:bodyPr>
          <a:lstStyle/>
          <a:p>
            <a:r>
              <a:rPr lang="en-GB" dirty="0">
                <a:latin typeface="Times New Roman" panose="02020603050405020304" pitchFamily="18" charset="0"/>
                <a:cs typeface="Times New Roman" panose="02020603050405020304" pitchFamily="18" charset="0"/>
              </a:rPr>
              <a:t>The epidemiology of Diabetes</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Graph on document with pen">
            <a:extLst>
              <a:ext uri="{FF2B5EF4-FFF2-40B4-BE49-F238E27FC236}">
                <a16:creationId xmlns:a16="http://schemas.microsoft.com/office/drawing/2014/main" id="{95C78772-6EF9-C4C2-99BD-A1ECCB26A093}"/>
              </a:ext>
            </a:extLst>
          </p:cNvPr>
          <p:cNvPicPr>
            <a:picLocks noChangeAspect="1"/>
          </p:cNvPicPr>
          <p:nvPr/>
        </p:nvPicPr>
        <p:blipFill rotWithShape="1">
          <a:blip r:embed="rId3"/>
          <a:srcRect l="34129" r="20406" b="-2"/>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C9B458D4-6CC6-77EF-259B-A75753BD62D3}"/>
              </a:ext>
            </a:extLst>
          </p:cNvPr>
          <p:cNvSpPr>
            <a:spLocks noGrp="1"/>
          </p:cNvSpPr>
          <p:nvPr>
            <p:ph idx="1"/>
          </p:nvPr>
        </p:nvSpPr>
        <p:spPr>
          <a:xfrm>
            <a:off x="6438191" y="2133600"/>
            <a:ext cx="5066419" cy="3777622"/>
          </a:xfrm>
        </p:spPr>
        <p:txBody>
          <a:bodyPr>
            <a:normAutofit/>
          </a:bodyPr>
          <a:lstStyle/>
          <a:p>
            <a:pPr>
              <a:lnSpc>
                <a:spcPct val="90000"/>
              </a:lnSpc>
              <a:spcAft>
                <a:spcPts val="800"/>
              </a:spcAft>
            </a:pPr>
            <a:r>
              <a:rPr lang="en-GB" sz="1500">
                <a:effectLst/>
                <a:latin typeface="Times New Roman" panose="02020603050405020304" pitchFamily="18" charset="0"/>
                <a:ea typeface="DengXian" panose="02010600030101010101" pitchFamily="2" charset="-122"/>
                <a:cs typeface="Times New Roman" panose="02020603050405020304" pitchFamily="18" charset="0"/>
              </a:rPr>
              <a:t>According to (Watkins, Drury, and Taylor 1990) with a 30-fold difference in incidence between the greatest and lowest risk countries for IDD and a 20- to 30-fold variance for NIDD, diabetes mellitus prevalence varies significantly amongst various populations. Even in western nations, up to half of all instances of diabetes go undetected, according to numerous population-based studies, even though they are all NIDD.</a:t>
            </a:r>
          </a:p>
          <a:p>
            <a:pPr>
              <a:lnSpc>
                <a:spcPct val="90000"/>
              </a:lnSpc>
              <a:spcAft>
                <a:spcPts val="800"/>
              </a:spcAft>
            </a:pPr>
            <a:r>
              <a:rPr lang="en-GB" sz="1500">
                <a:effectLst/>
                <a:latin typeface="Times New Roman" panose="02020603050405020304" pitchFamily="18" charset="0"/>
                <a:ea typeface="DengXian" panose="02010600030101010101" pitchFamily="2" charset="-122"/>
                <a:cs typeface="Times New Roman" panose="02020603050405020304" pitchFamily="18" charset="0"/>
              </a:rPr>
              <a:t>Age, obesity, genetic background, racial group, and geographic region are the main variables recognised to play a role in the differential prevalence of diabetes. Approximately 1-5% of people in the UK have diabetes overall, although 40% of them may not know they have it.</a:t>
            </a:r>
          </a:p>
          <a:p>
            <a:pPr>
              <a:lnSpc>
                <a:spcPct val="90000"/>
              </a:lnSpc>
            </a:pPr>
            <a:endParaRPr lang="en-GB" sz="1500"/>
          </a:p>
        </p:txBody>
      </p:sp>
    </p:spTree>
    <p:custDataLst>
      <p:tags r:id="rId1"/>
    </p:custDataLst>
    <p:extLst>
      <p:ext uri="{BB962C8B-B14F-4D97-AF65-F5344CB8AC3E}">
        <p14:creationId xmlns:p14="http://schemas.microsoft.com/office/powerpoint/2010/main" val="41932005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95348">
        <p15:prstTrans prst="drape"/>
      </p:transition>
    </mc:Choice>
    <mc:Fallback xmlns="">
      <p:transition spd="slow" advTm="9534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7" dur="500"/>
                                        <p:tgtEl>
                                          <p:spTgt spid="3">
                                            <p:txEl>
                                              <p:pRg st="0" end="0"/>
                                            </p:txEl>
                                          </p:spTgt>
                                        </p:tgtEl>
                                      </p:cBhvr>
                                    </p:animEffect>
                                  </p:childTnLst>
                                </p:cTn>
                              </p:par>
                              <p:par>
                                <p:cTn id="18" presetID="53" presetClass="entr" presetSubtype="16" fill="hold"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5A6B5-E53C-5269-EC01-85442FC848DD}"/>
              </a:ext>
            </a:extLst>
          </p:cNvPr>
          <p:cNvSpPr>
            <a:spLocks noGrp="1"/>
          </p:cNvSpPr>
          <p:nvPr>
            <p:ph type="title"/>
          </p:nvPr>
        </p:nvSpPr>
        <p:spPr>
          <a:xfrm>
            <a:off x="838200" y="559823"/>
            <a:ext cx="10515600" cy="1116811"/>
          </a:xfrm>
        </p:spPr>
        <p:txBody>
          <a:bodyPr>
            <a:normAutofit/>
          </a:bodyPr>
          <a:lstStyle/>
          <a:p>
            <a:pPr algn="ctr"/>
            <a:r>
              <a:rPr lang="en-GB" sz="4000" dirty="0">
                <a:latin typeface="Times New Roman" panose="02020603050405020304" pitchFamily="18" charset="0"/>
                <a:cs typeface="Times New Roman" panose="02020603050405020304" pitchFamily="18" charset="0"/>
              </a:rPr>
              <a:t>Information and structured education</a:t>
            </a:r>
          </a:p>
        </p:txBody>
      </p:sp>
      <p:sp>
        <p:nvSpPr>
          <p:cNvPr id="3" name="Content Placeholder 2">
            <a:extLst>
              <a:ext uri="{FF2B5EF4-FFF2-40B4-BE49-F238E27FC236}">
                <a16:creationId xmlns:a16="http://schemas.microsoft.com/office/drawing/2014/main" id="{35DBF3FB-B924-F927-FCD3-BD1538C91C88}"/>
              </a:ext>
            </a:extLst>
          </p:cNvPr>
          <p:cNvSpPr>
            <a:spLocks noGrp="1"/>
          </p:cNvSpPr>
          <p:nvPr>
            <p:ph idx="1"/>
          </p:nvPr>
        </p:nvSpPr>
        <p:spPr/>
        <p:txBody>
          <a:bodyPr>
            <a:normAutofit/>
          </a:bodyPr>
          <a:lstStyle/>
          <a:p>
            <a:r>
              <a:rPr lang="en-GB" dirty="0"/>
              <a:t>Each diabetic person should receive a customised approach. Advice on living a healthy lifestyle and other diabetes-related education should be included in the therapy</a:t>
            </a:r>
          </a:p>
          <a:p>
            <a:r>
              <a:rPr lang="en-GB" dirty="0"/>
              <a:t>a strategy starting with the diagnosis and continuing through each step.</a:t>
            </a:r>
          </a:p>
          <a:p>
            <a:r>
              <a:rPr lang="en-GB" dirty="0"/>
              <a:t>All individuals with diabetes shall get consistent, high-quality information at diagnosis and other appropriate times, both verbally from doctors and through written information. To accommodate the needs of those with sensory impairment, learning disabilities, or whose first language is not English, it will be made available in a variety of forms and languages. Attending structured schooling improves this information sharing and conversation.</a:t>
            </a:r>
          </a:p>
        </p:txBody>
      </p:sp>
    </p:spTree>
    <p:custDataLst>
      <p:tags r:id="rId1"/>
    </p:custDataLst>
    <p:extLst>
      <p:ext uri="{BB962C8B-B14F-4D97-AF65-F5344CB8AC3E}">
        <p14:creationId xmlns:p14="http://schemas.microsoft.com/office/powerpoint/2010/main" val="3162151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24003">
        <p15:prstTrans prst="wind"/>
      </p:transition>
    </mc:Choice>
    <mc:Fallback xmlns="">
      <p:transition spd="slow" advTm="2400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randombar(horizontal)">
                                      <p:cBhvr>
                                        <p:cTn id="25" dur="500"/>
                                        <p:tgtEl>
                                          <p:spTgt spid="3">
                                            <p:txEl>
                                              <p:pRg st="0" end="0"/>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8" dur="500"/>
                                        <p:tgtEl>
                                          <p:spTgt spid="3">
                                            <p:txEl>
                                              <p:pRg st="1" end="1"/>
                                            </p:txEl>
                                          </p:spTgt>
                                        </p:tgtEl>
                                      </p:cBhvr>
                                    </p:animEffect>
                                  </p:childTnLst>
                                </p:cTn>
                              </p:par>
                              <p:par>
                                <p:cTn id="29" presetID="14" presetClass="entr" presetSubtype="10" fill="hold" nodeType="with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randombar(horizontal)">
                                      <p:cBhvr>
                                        <p:cTn id="3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Desk with stethoscope and computer keyboard">
            <a:extLst>
              <a:ext uri="{FF2B5EF4-FFF2-40B4-BE49-F238E27FC236}">
                <a16:creationId xmlns:a16="http://schemas.microsoft.com/office/drawing/2014/main" id="{7CA3CF89-FC3C-C2B9-0A33-4F5AFA3EE12C}"/>
              </a:ext>
            </a:extLst>
          </p:cNvPr>
          <p:cNvPicPr>
            <a:picLocks noChangeAspect="1"/>
          </p:cNvPicPr>
          <p:nvPr/>
        </p:nvPicPr>
        <p:blipFill rotWithShape="1">
          <a:blip r:embed="rId3"/>
          <a:srcRect l="26277" r="-1" b="-1"/>
          <a:stretch/>
        </p:blipFill>
        <p:spPr>
          <a:xfrm>
            <a:off x="1" y="10"/>
            <a:ext cx="7574440" cy="6857990"/>
          </a:xfrm>
          <a:prstGeom prst="rect">
            <a:avLst/>
          </a:prstGeom>
        </p:spPr>
      </p:pic>
      <p:sp>
        <p:nvSpPr>
          <p:cNvPr id="11"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463B960-8646-A505-9443-4C9E22DD0F64}"/>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conclusion</a:t>
            </a:r>
          </a:p>
        </p:txBody>
      </p:sp>
      <p:sp>
        <p:nvSpPr>
          <p:cNvPr id="3" name="Content Placeholder 2">
            <a:extLst>
              <a:ext uri="{FF2B5EF4-FFF2-40B4-BE49-F238E27FC236}">
                <a16:creationId xmlns:a16="http://schemas.microsoft.com/office/drawing/2014/main" id="{11C826A2-F259-4F70-2C83-83963715499E}"/>
              </a:ext>
            </a:extLst>
          </p:cNvPr>
          <p:cNvSpPr>
            <a:spLocks noGrp="1"/>
          </p:cNvSpPr>
          <p:nvPr>
            <p:ph idx="1"/>
          </p:nvPr>
        </p:nvSpPr>
        <p:spPr>
          <a:xfrm>
            <a:off x="7860770" y="2017668"/>
            <a:ext cx="3750205" cy="3857816"/>
          </a:xfrm>
        </p:spPr>
        <p:txBody>
          <a:bodyPr>
            <a:normAutofit/>
          </a:bodyPr>
          <a:lstStyle/>
          <a:p>
            <a:pPr>
              <a:lnSpc>
                <a:spcPct val="90000"/>
              </a:lnSpc>
              <a:spcAft>
                <a:spcPts val="800"/>
              </a:spcAft>
            </a:pPr>
            <a:r>
              <a:rPr lang="en-GB" sz="1500">
                <a:solidFill>
                  <a:schemeClr val="tx1">
                    <a:lumMod val="95000"/>
                    <a:lumOff val="5000"/>
                  </a:schemeClr>
                </a:solidFill>
                <a:effectLst/>
                <a:latin typeface="Times New Roman" panose="02020603050405020304" pitchFamily="18" charset="0"/>
                <a:ea typeface="DengXian" panose="02010600030101010101" pitchFamily="2" charset="-122"/>
                <a:cs typeface="Times New Roman" panose="02020603050405020304" pitchFamily="18" charset="0"/>
              </a:rPr>
              <a:t>As a result, it demonstrates how nursing research empowers nurses to increase awareness based on the research that is relevant in practise. This indicates that patients and carers are receiving better help.</a:t>
            </a:r>
          </a:p>
          <a:p>
            <a:pPr>
              <a:lnSpc>
                <a:spcPct val="90000"/>
              </a:lnSpc>
              <a:spcAft>
                <a:spcPts val="800"/>
              </a:spcAft>
            </a:pPr>
            <a:r>
              <a:rPr lang="en-GB" sz="1500">
                <a:solidFill>
                  <a:schemeClr val="tx1">
                    <a:lumMod val="95000"/>
                    <a:lumOff val="5000"/>
                  </a:schemeClr>
                </a:solidFill>
                <a:latin typeface="Times New Roman" panose="02020603050405020304" pitchFamily="18" charset="0"/>
                <a:cs typeface="Times New Roman" panose="02020603050405020304" pitchFamily="18" charset="0"/>
              </a:rPr>
              <a:t>Diabetes is a slowly fatal disease for which there are no recognised cures. However, with the right knowledge and prompt treatment, its problems can be minimised. Heart attack, kidney damage, and blindness are three serious side effects. For patients to avoid complications, it's critical to maintain careful control over their blood glucose levels.</a:t>
            </a:r>
          </a:p>
          <a:p>
            <a:pPr marL="0" indent="0">
              <a:lnSpc>
                <a:spcPct val="90000"/>
              </a:lnSpc>
              <a:spcAft>
                <a:spcPts val="800"/>
              </a:spcAft>
              <a:buNone/>
            </a:pPr>
            <a:endParaRPr lang="en-GB" sz="1500">
              <a:solidFill>
                <a:schemeClr val="tx1">
                  <a:lumMod val="95000"/>
                  <a:lumOff val="5000"/>
                </a:schemeClr>
              </a:solidFill>
              <a:effectLst/>
              <a:latin typeface="Times New Roman" panose="02020603050405020304" pitchFamily="18" charset="0"/>
              <a:ea typeface="DengXian" panose="02010600030101010101" pitchFamily="2" charset="-122"/>
              <a:cs typeface="Times New Roman" panose="02020603050405020304" pitchFamily="18" charset="0"/>
            </a:endParaRPr>
          </a:p>
        </p:txBody>
      </p:sp>
    </p:spTree>
    <p:custDataLst>
      <p:tags r:id="rId1"/>
    </p:custDataLst>
    <p:extLst>
      <p:ext uri="{BB962C8B-B14F-4D97-AF65-F5344CB8AC3E}">
        <p14:creationId xmlns:p14="http://schemas.microsoft.com/office/powerpoint/2010/main" val="31431546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43245">
        <p15:prstTrans prst="drape"/>
      </p:transition>
    </mc:Choice>
    <mc:Fallback xmlns="">
      <p:transition spd="slow" advTm="43245">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Rolled oats in wooden bowl and table">
            <a:extLst>
              <a:ext uri="{FF2B5EF4-FFF2-40B4-BE49-F238E27FC236}">
                <a16:creationId xmlns:a16="http://schemas.microsoft.com/office/drawing/2014/main" id="{7210F4F4-E8CF-063D-15EE-6036F5B03336}"/>
              </a:ext>
            </a:extLst>
          </p:cNvPr>
          <p:cNvPicPr>
            <a:picLocks noChangeAspect="1"/>
          </p:cNvPicPr>
          <p:nvPr/>
        </p:nvPicPr>
        <p:blipFill rotWithShape="1">
          <a:blip r:embed="rId3"/>
          <a:srcRect l="9610" r="16665" b="-1"/>
          <a:stretch/>
        </p:blipFill>
        <p:spPr>
          <a:xfrm>
            <a:off x="1" y="10"/>
            <a:ext cx="7574440" cy="6857990"/>
          </a:xfrm>
          <a:prstGeom prst="rect">
            <a:avLst/>
          </a:prstGeom>
        </p:spPr>
      </p:pic>
      <p:sp>
        <p:nvSpPr>
          <p:cNvPr id="11"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CCA1D6C-575A-9904-230B-2C0D4C5D1B80}"/>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latin typeface="Times New Roman" panose="02020603050405020304" pitchFamily="18" charset="0"/>
                <a:cs typeface="Times New Roman" panose="02020603050405020304" pitchFamily="18" charset="0"/>
              </a:rPr>
              <a:t>recommendation</a:t>
            </a:r>
          </a:p>
        </p:txBody>
      </p:sp>
      <p:sp>
        <p:nvSpPr>
          <p:cNvPr id="3" name="Content Placeholder 2">
            <a:extLst>
              <a:ext uri="{FF2B5EF4-FFF2-40B4-BE49-F238E27FC236}">
                <a16:creationId xmlns:a16="http://schemas.microsoft.com/office/drawing/2014/main" id="{006521EF-2A7E-90CE-601F-626CA078EA55}"/>
              </a:ext>
            </a:extLst>
          </p:cNvPr>
          <p:cNvSpPr>
            <a:spLocks noGrp="1"/>
          </p:cNvSpPr>
          <p:nvPr>
            <p:ph idx="1"/>
          </p:nvPr>
        </p:nvSpPr>
        <p:spPr>
          <a:xfrm>
            <a:off x="7860770" y="2017668"/>
            <a:ext cx="3750205" cy="3857816"/>
          </a:xfrm>
        </p:spPr>
        <p:txBody>
          <a:bodyPr>
            <a:normAutofit/>
          </a:bodyPr>
          <a:lstStyle/>
          <a:p>
            <a:pPr>
              <a:lnSpc>
                <a:spcPct val="90000"/>
              </a:lnSpc>
              <a:spcAft>
                <a:spcPts val="800"/>
              </a:spcAft>
            </a:pPr>
            <a:r>
              <a:rPr lang="en-GB" sz="1100">
                <a:solidFill>
                  <a:schemeClr val="tx1">
                    <a:lumMod val="95000"/>
                    <a:lumOff val="5000"/>
                  </a:schemeClr>
                </a:solidFill>
                <a:effectLst/>
                <a:latin typeface="Times New Roman" panose="02020603050405020304" pitchFamily="18" charset="0"/>
                <a:ea typeface="DengXian" panose="02010600030101010101" pitchFamily="2" charset="-122"/>
                <a:cs typeface="Times New Roman" panose="02020603050405020304" pitchFamily="18" charset="0"/>
              </a:rPr>
              <a:t>Foods high in fibre encourage weight loss and reduce the risk of diabetes. Consume a range of wholesome, high-fibre foods, such as: fruits from trees, such as tomatoes, peppers, and other berries, non-starchy vegetables include broccoli, cauliflower, and leafy greens, Beans, chickpeas, and lentils are examples of legumes. Whole grains include quinoa, whole-grain rice, whole-grain oats, and whole-wheat pasta and bread (MA &amp; Young, 2015).</a:t>
            </a:r>
          </a:p>
          <a:p>
            <a:pPr>
              <a:lnSpc>
                <a:spcPct val="90000"/>
              </a:lnSpc>
            </a:pPr>
            <a:r>
              <a:rPr lang="en-GB" sz="1100">
                <a:solidFill>
                  <a:schemeClr val="tx1">
                    <a:lumMod val="95000"/>
                    <a:lumOff val="5000"/>
                  </a:schemeClr>
                </a:solidFill>
                <a:latin typeface="Times New Roman" panose="02020603050405020304" pitchFamily="18" charset="0"/>
                <a:cs typeface="Times New Roman" panose="02020603050405020304" pitchFamily="18" charset="0"/>
              </a:rPr>
              <a:t>People with diabetes should do more exercise, try to loose weight and eat less of red processed meat, eat more of fruits and vegetables.</a:t>
            </a:r>
          </a:p>
          <a:p>
            <a:pPr>
              <a:lnSpc>
                <a:spcPct val="90000"/>
              </a:lnSpc>
            </a:pPr>
            <a:r>
              <a:rPr lang="en-GB" sz="1100">
                <a:solidFill>
                  <a:schemeClr val="tx1">
                    <a:lumMod val="95000"/>
                    <a:lumOff val="5000"/>
                  </a:schemeClr>
                </a:solidFill>
                <a:latin typeface="Times New Roman" panose="02020603050405020304" pitchFamily="18" charset="0"/>
                <a:cs typeface="Times New Roman" panose="02020603050405020304" pitchFamily="18" charset="0"/>
              </a:rPr>
              <a:t>Choose healthier fats.</a:t>
            </a:r>
          </a:p>
          <a:p>
            <a:pPr>
              <a:lnSpc>
                <a:spcPct val="90000"/>
              </a:lnSpc>
            </a:pPr>
            <a:r>
              <a:rPr lang="en-GB" sz="1100">
                <a:solidFill>
                  <a:schemeClr val="tx1">
                    <a:lumMod val="95000"/>
                    <a:lumOff val="5000"/>
                  </a:schemeClr>
                </a:solidFill>
                <a:latin typeface="Times New Roman" panose="02020603050405020304" pitchFamily="18" charset="0"/>
                <a:cs typeface="Times New Roman" panose="02020603050405020304" pitchFamily="18" charset="0"/>
              </a:rPr>
              <a:t>Cut down or reduce adding sugar.</a:t>
            </a:r>
          </a:p>
          <a:p>
            <a:pPr>
              <a:lnSpc>
                <a:spcPct val="90000"/>
              </a:lnSpc>
            </a:pPr>
            <a:r>
              <a:rPr lang="en-GB" sz="1100">
                <a:solidFill>
                  <a:schemeClr val="tx1">
                    <a:lumMod val="95000"/>
                    <a:lumOff val="5000"/>
                  </a:schemeClr>
                </a:solidFill>
                <a:latin typeface="Times New Roman" panose="02020603050405020304" pitchFamily="18" charset="0"/>
                <a:cs typeface="Times New Roman" panose="02020603050405020304" pitchFamily="18" charset="0"/>
              </a:rPr>
              <a:t>Smart with snacks. </a:t>
            </a:r>
          </a:p>
          <a:p>
            <a:pPr>
              <a:lnSpc>
                <a:spcPct val="90000"/>
              </a:lnSpc>
            </a:pPr>
            <a:r>
              <a:rPr lang="en-GB" sz="1100">
                <a:solidFill>
                  <a:schemeClr val="tx1">
                    <a:lumMod val="95000"/>
                    <a:lumOff val="5000"/>
                  </a:schemeClr>
                </a:solidFill>
                <a:latin typeface="Times New Roman" panose="02020603050405020304" pitchFamily="18" charset="0"/>
                <a:cs typeface="Times New Roman" panose="02020603050405020304" pitchFamily="18" charset="0"/>
              </a:rPr>
              <a:t>Drink alcohol sensibly. </a:t>
            </a:r>
          </a:p>
        </p:txBody>
      </p:sp>
    </p:spTree>
    <p:custDataLst>
      <p:tags r:id="rId1"/>
    </p:custDataLst>
    <p:extLst>
      <p:ext uri="{BB962C8B-B14F-4D97-AF65-F5344CB8AC3E}">
        <p14:creationId xmlns:p14="http://schemas.microsoft.com/office/powerpoint/2010/main" val="244407200"/>
      </p:ext>
    </p:extLst>
  </p:cSld>
  <p:clrMapOvr>
    <a:masterClrMapping/>
  </p:clrMapOvr>
  <mc:AlternateContent xmlns:mc="http://schemas.openxmlformats.org/markup-compatibility/2006" xmlns:p14="http://schemas.microsoft.com/office/powerpoint/2010/main">
    <mc:Choice Requires="p14">
      <p:transition spd="slow" p14:dur="3900" advTm="23091">
        <p14:glitter pattern="hexagon"/>
      </p:transition>
    </mc:Choice>
    <mc:Fallback xmlns="">
      <p:transition spd="slow" advTm="2309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Scan of a human brain in a neurology clinic">
            <a:extLst>
              <a:ext uri="{FF2B5EF4-FFF2-40B4-BE49-F238E27FC236}">
                <a16:creationId xmlns:a16="http://schemas.microsoft.com/office/drawing/2014/main" id="{57117B98-C47E-1FA1-DE12-048B971055E3}"/>
              </a:ext>
            </a:extLst>
          </p:cNvPr>
          <p:cNvPicPr>
            <a:picLocks noChangeAspect="1"/>
          </p:cNvPicPr>
          <p:nvPr/>
        </p:nvPicPr>
        <p:blipFill rotWithShape="1">
          <a:blip r:embed="rId3">
            <a:duotone>
              <a:schemeClr val="bg2">
                <a:shade val="45000"/>
                <a:satMod val="135000"/>
              </a:schemeClr>
              <a:prstClr val="white"/>
            </a:duotone>
            <a:alphaModFix amt="40000"/>
          </a:blip>
          <a:srcRect t="15907" b="9093"/>
          <a:stretch/>
        </p:blipFill>
        <p:spPr>
          <a:xfrm>
            <a:off x="22374" y="9233"/>
            <a:ext cx="12191980" cy="6857990"/>
          </a:xfrm>
          <a:prstGeom prst="rect">
            <a:avLst/>
          </a:prstGeom>
        </p:spPr>
      </p:pic>
      <p:grpSp>
        <p:nvGrpSpPr>
          <p:cNvPr id="11" name="Group 10">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38"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65E14A2C-FD70-46E2-C24B-E4C1F99C3BBD}"/>
              </a:ext>
            </a:extLst>
          </p:cNvPr>
          <p:cNvSpPr>
            <a:spLocks noGrp="1"/>
          </p:cNvSpPr>
          <p:nvPr>
            <p:ph type="title"/>
          </p:nvPr>
        </p:nvSpPr>
        <p:spPr>
          <a:xfrm>
            <a:off x="2592925" y="624110"/>
            <a:ext cx="8911687" cy="1280890"/>
          </a:xfrm>
        </p:spPr>
        <p:txBody>
          <a:bodyPr>
            <a:normAutofit/>
          </a:bodyPr>
          <a:lstStyle/>
          <a:p>
            <a:r>
              <a:rPr lang="en-GB"/>
              <a:t>reference</a:t>
            </a:r>
          </a:p>
        </p:txBody>
      </p:sp>
      <p:grpSp>
        <p:nvGrpSpPr>
          <p:cNvPr id="25" name="Group 24">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40"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2"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52FFEEC2-CE9F-6170-658D-A6E7B779F975}"/>
              </a:ext>
            </a:extLst>
          </p:cNvPr>
          <p:cNvSpPr>
            <a:spLocks noGrp="1"/>
          </p:cNvSpPr>
          <p:nvPr>
            <p:ph idx="1"/>
          </p:nvPr>
        </p:nvSpPr>
        <p:spPr>
          <a:xfrm>
            <a:off x="2589212" y="2133600"/>
            <a:ext cx="8915400" cy="3777622"/>
          </a:xfrm>
        </p:spPr>
        <p:txBody>
          <a:bodyPr>
            <a:normAutofit fontScale="92500" lnSpcReduction="20000"/>
          </a:bodyPr>
          <a:lstStyle/>
          <a:p>
            <a:pPr>
              <a:lnSpc>
                <a:spcPct val="90000"/>
              </a:lnSpc>
            </a:pPr>
            <a:r>
              <a:rPr lang="en-GB" sz="1300" dirty="0"/>
              <a:t>WHO (2023) </a:t>
            </a:r>
            <a:r>
              <a:rPr lang="en-GB" sz="1300" i="1" dirty="0"/>
              <a:t>Diabetes</a:t>
            </a:r>
            <a:r>
              <a:rPr lang="en-GB" sz="1300" dirty="0"/>
              <a:t>, </a:t>
            </a:r>
            <a:r>
              <a:rPr lang="en-GB" sz="1300" i="1" dirty="0"/>
              <a:t>World Health Organization</a:t>
            </a:r>
            <a:r>
              <a:rPr lang="en-GB" sz="1300" dirty="0"/>
              <a:t>. World Health Organization. Available at: https://www.who.int/news-room/fact-sheets/detail/diabetes#:~:text=To%20help%20prevent%20type%202,avoid%20sugar%20and%20saturated%20fat (Accessed: April 18, 2023). </a:t>
            </a:r>
            <a:endParaRPr lang="en-GB" sz="13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90000"/>
              </a:lnSpc>
            </a:pPr>
            <a:r>
              <a:rPr lang="en-GB" sz="1300" dirty="0"/>
              <a:t>Medical Directorate, NHS England (2014) </a:t>
            </a:r>
            <a:r>
              <a:rPr lang="en-GB" sz="1300" i="1" dirty="0"/>
              <a:t>NHS England</a:t>
            </a:r>
            <a:r>
              <a:rPr lang="en-GB" sz="1300" dirty="0"/>
              <a:t>. Available at: https://www.england.nhs.uk/rightcare/wp-content/uploads/sites/40/2016/08/act-for-diabetes-31-01.pdf (Accessed: April 18, 2023). </a:t>
            </a:r>
            <a:endParaRPr lang="en-GB" sz="1300" dirty="0">
              <a:effectLst/>
              <a:latin typeface="Times New Roman" panose="02020603050405020304" pitchFamily="18" charset="0"/>
              <a:cs typeface="Times New Roman" panose="02020603050405020304" pitchFamily="18" charset="0"/>
            </a:endParaRPr>
          </a:p>
          <a:p>
            <a:pPr>
              <a:lnSpc>
                <a:spcPct val="90000"/>
              </a:lnSpc>
            </a:pPr>
            <a:r>
              <a:rPr lang="en-GB" sz="1300" dirty="0">
                <a:effectLst/>
                <a:latin typeface="Times New Roman" panose="02020603050405020304" pitchFamily="18" charset="0"/>
                <a:ea typeface="Times New Roman" panose="02020603050405020304" pitchFamily="18" charset="0"/>
                <a:cs typeface="Times New Roman" panose="02020603050405020304" pitchFamily="18" charset="0"/>
              </a:rPr>
              <a:t>MA, H. and Young, M. (2015) </a:t>
            </a:r>
            <a:r>
              <a:rPr lang="en-GB" sz="1300" i="1" dirty="0">
                <a:effectLst/>
                <a:latin typeface="Times New Roman" panose="02020603050405020304" pitchFamily="18" charset="0"/>
                <a:ea typeface="Times New Roman" panose="02020603050405020304" pitchFamily="18" charset="0"/>
                <a:cs typeface="Times New Roman" panose="02020603050405020304" pitchFamily="18" charset="0"/>
              </a:rPr>
              <a:t>(PDF) nurse and diabetes research literatures</a:t>
            </a:r>
            <a:r>
              <a:rPr lang="en-GB" sz="13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3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https://www.researchgate.net/publication/343380944_Nurse_and_Diabetes_Research_Literatures</a:t>
            </a:r>
            <a:r>
              <a:rPr lang="en-GB" sz="1300" dirty="0">
                <a:effectLst/>
                <a:latin typeface="Times New Roman" panose="02020603050405020304" pitchFamily="18" charset="0"/>
                <a:ea typeface="Times New Roman" panose="02020603050405020304" pitchFamily="18" charset="0"/>
                <a:cs typeface="Times New Roman" panose="02020603050405020304" pitchFamily="18" charset="0"/>
              </a:rPr>
              <a:t>  (Accessed: April 17, 2023).</a:t>
            </a:r>
          </a:p>
          <a:p>
            <a:pPr>
              <a:lnSpc>
                <a:spcPct val="90000"/>
              </a:lnSpc>
            </a:pPr>
            <a:r>
              <a:rPr lang="en-GB" sz="1300" dirty="0">
                <a:effectLst/>
                <a:latin typeface="Times New Roman" panose="02020603050405020304" pitchFamily="18" charset="0"/>
                <a:ea typeface="Times New Roman" panose="02020603050405020304" pitchFamily="18" charset="0"/>
              </a:rPr>
              <a:t>Watkins, J.P. Drury, L. &amp; Taylor, W. (1990) Diabetes and its Management: 4</a:t>
            </a:r>
            <a:r>
              <a:rPr lang="en-GB" sz="1300" baseline="30000" dirty="0">
                <a:effectLst/>
                <a:latin typeface="Times New Roman" panose="02020603050405020304" pitchFamily="18" charset="0"/>
                <a:ea typeface="Times New Roman" panose="02020603050405020304" pitchFamily="18" charset="0"/>
              </a:rPr>
              <a:t>th</a:t>
            </a:r>
            <a:r>
              <a:rPr lang="en-GB" sz="1300" dirty="0">
                <a:effectLst/>
                <a:latin typeface="Times New Roman" panose="02020603050405020304" pitchFamily="18" charset="0"/>
                <a:ea typeface="Times New Roman" panose="02020603050405020304" pitchFamily="18" charset="0"/>
              </a:rPr>
              <a:t> edition. London: Blackwell Scientific Publications.</a:t>
            </a:r>
          </a:p>
          <a:p>
            <a:pPr>
              <a:lnSpc>
                <a:spcPct val="90000"/>
              </a:lnSpc>
            </a:pPr>
            <a:r>
              <a:rPr lang="en-GB" sz="1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300" dirty="0" err="1">
                <a:effectLst/>
              </a:rPr>
              <a:t>Twenefour</a:t>
            </a:r>
            <a:r>
              <a:rPr lang="en-GB" sz="1300" dirty="0">
                <a:effectLst/>
              </a:rPr>
              <a:t>, D. (no date) </a:t>
            </a:r>
            <a:r>
              <a:rPr lang="en-GB" sz="1300" i="1" dirty="0">
                <a:effectLst/>
              </a:rPr>
              <a:t>Diabetes research</a:t>
            </a:r>
            <a:r>
              <a:rPr lang="en-GB" sz="1300" dirty="0">
                <a:effectLst/>
              </a:rPr>
              <a:t>, </a:t>
            </a:r>
            <a:r>
              <a:rPr lang="en-GB" sz="1300" i="1" dirty="0">
                <a:effectLst/>
              </a:rPr>
              <a:t>Diabetes UK</a:t>
            </a:r>
            <a:r>
              <a:rPr lang="en-GB" sz="1300" dirty="0">
                <a:effectLst/>
              </a:rPr>
              <a:t>. Available at: https://www.diabetes.org.uk/research (Accessed: April 18, 2023). </a:t>
            </a:r>
          </a:p>
          <a:p>
            <a:pPr>
              <a:lnSpc>
                <a:spcPct val="90000"/>
              </a:lnSpc>
            </a:pPr>
            <a:r>
              <a:rPr lang="en-GB" sz="1600" dirty="0">
                <a:latin typeface="Times New Roman" panose="02020603050405020304" pitchFamily="18" charset="0"/>
                <a:cs typeface="Times New Roman" panose="02020603050405020304" pitchFamily="18" charset="0"/>
              </a:rPr>
              <a:t>Jarret, D (2018) An Emerald guide to Explaining Diabetes</a:t>
            </a:r>
            <a:r>
              <a:rPr lang="en-GB" dirty="0"/>
              <a:t>.</a:t>
            </a:r>
          </a:p>
          <a:p>
            <a:pPr>
              <a:lnSpc>
                <a:spcPct val="90000"/>
              </a:lnSpc>
            </a:pPr>
            <a:r>
              <a:rPr lang="en-GB" sz="1700" dirty="0">
                <a:latin typeface="Times New Roman" panose="02020603050405020304" pitchFamily="18" charset="0"/>
                <a:cs typeface="Times New Roman" panose="02020603050405020304" pitchFamily="18" charset="0"/>
              </a:rPr>
              <a:t>Hillson, R. (1995) Diabetes: </a:t>
            </a:r>
            <a:r>
              <a:rPr lang="en-GB" sz="1700" i="1" dirty="0">
                <a:latin typeface="Times New Roman" panose="02020603050405020304" pitchFamily="18" charset="0"/>
                <a:cs typeface="Times New Roman" panose="02020603050405020304" pitchFamily="18" charset="0"/>
              </a:rPr>
              <a:t>A NEW GUIDE</a:t>
            </a:r>
            <a:r>
              <a:rPr lang="en-GB" sz="1700" dirty="0">
                <a:latin typeface="Times New Roman" panose="02020603050405020304" pitchFamily="18" charset="0"/>
                <a:cs typeface="Times New Roman" panose="02020603050405020304" pitchFamily="18" charset="0"/>
              </a:rPr>
              <a:t>: OPTIMA Book. London.</a:t>
            </a:r>
          </a:p>
          <a:p>
            <a:pPr>
              <a:lnSpc>
                <a:spcPct val="90000"/>
              </a:lnSpc>
            </a:pPr>
            <a:r>
              <a:rPr lang="en-GB" sz="1500" dirty="0">
                <a:latin typeface="Times New Roman" panose="02020603050405020304" pitchFamily="18" charset="0"/>
                <a:cs typeface="Times New Roman" panose="02020603050405020304" pitchFamily="18" charset="0"/>
              </a:rPr>
              <a:t>Dunning, T. (1996) Care of people with Diabetes</a:t>
            </a:r>
            <a:r>
              <a:rPr lang="en-GB" sz="1500" i="1" dirty="0">
                <a:latin typeface="Times New Roman" panose="02020603050405020304" pitchFamily="18" charset="0"/>
                <a:cs typeface="Times New Roman" panose="02020603050405020304" pitchFamily="18" charset="0"/>
              </a:rPr>
              <a:t>: A Manual of Nursing Practice</a:t>
            </a:r>
            <a:r>
              <a:rPr lang="en-GB" sz="1500" dirty="0">
                <a:latin typeface="Times New Roman" panose="02020603050405020304" pitchFamily="18" charset="0"/>
                <a:cs typeface="Times New Roman" panose="02020603050405020304" pitchFamily="18" charset="0"/>
              </a:rPr>
              <a:t>. 3</a:t>
            </a:r>
            <a:r>
              <a:rPr lang="en-GB" sz="1500" baseline="30000" dirty="0">
                <a:latin typeface="Times New Roman" panose="02020603050405020304" pitchFamily="18" charset="0"/>
                <a:cs typeface="Times New Roman" panose="02020603050405020304" pitchFamily="18" charset="0"/>
              </a:rPr>
              <a:t>rd</a:t>
            </a:r>
            <a:r>
              <a:rPr lang="en-GB" sz="1500" dirty="0">
                <a:latin typeface="Times New Roman" panose="02020603050405020304" pitchFamily="18" charset="0"/>
                <a:cs typeface="Times New Roman" panose="02020603050405020304" pitchFamily="18" charset="0"/>
              </a:rPr>
              <a:t> edition. London: Library of Congress.</a:t>
            </a:r>
          </a:p>
          <a:p>
            <a:pPr>
              <a:lnSpc>
                <a:spcPct val="90000"/>
              </a:lnSpc>
            </a:pPr>
            <a:r>
              <a:rPr lang="en-GB" sz="1700" dirty="0" err="1">
                <a:latin typeface="Times New Roman" panose="02020603050405020304" pitchFamily="18" charset="0"/>
                <a:cs typeface="Times New Roman" panose="02020603050405020304" pitchFamily="18" charset="0"/>
              </a:rPr>
              <a:t>Sonksen</a:t>
            </a:r>
            <a:r>
              <a:rPr lang="en-GB" sz="1700" dirty="0">
                <a:latin typeface="Times New Roman" panose="02020603050405020304" pitchFamily="18" charset="0"/>
                <a:cs typeface="Times New Roman" panose="02020603050405020304" pitchFamily="18" charset="0"/>
              </a:rPr>
              <a:t>, P. Fox, C. &amp; Judd, S. (1991) Diabetes at Your Fingertips. 2</a:t>
            </a:r>
            <a:r>
              <a:rPr lang="en-GB" sz="1700" baseline="30000" dirty="0">
                <a:latin typeface="Times New Roman" panose="02020603050405020304" pitchFamily="18" charset="0"/>
                <a:cs typeface="Times New Roman" panose="02020603050405020304" pitchFamily="18" charset="0"/>
              </a:rPr>
              <a:t>nd</a:t>
            </a:r>
            <a:r>
              <a:rPr lang="en-GB" sz="1700" dirty="0">
                <a:latin typeface="Times New Roman" panose="02020603050405020304" pitchFamily="18" charset="0"/>
                <a:cs typeface="Times New Roman" panose="02020603050405020304" pitchFamily="18" charset="0"/>
              </a:rPr>
              <a:t> edition. London: British Library Cataloguing in Publication Data.</a:t>
            </a:r>
          </a:p>
          <a:p>
            <a:pPr>
              <a:lnSpc>
                <a:spcPct val="90000"/>
              </a:lnSpc>
            </a:pPr>
            <a:endParaRPr lang="en-GB" sz="1500" dirty="0">
              <a:latin typeface="Times New Roman" panose="02020603050405020304" pitchFamily="18" charset="0"/>
              <a:cs typeface="Times New Roman" panose="02020603050405020304" pitchFamily="18" charset="0"/>
            </a:endParaRPr>
          </a:p>
          <a:p>
            <a:pPr>
              <a:lnSpc>
                <a:spcPct val="90000"/>
              </a:lnSpc>
            </a:pPr>
            <a:endParaRPr lang="en-GB" sz="1500" dirty="0">
              <a:latin typeface="Times New Roman" panose="02020603050405020304" pitchFamily="18" charset="0"/>
              <a:cs typeface="Times New Roman" panose="02020603050405020304" pitchFamily="18" charset="0"/>
            </a:endParaRPr>
          </a:p>
          <a:p>
            <a:pPr>
              <a:lnSpc>
                <a:spcPct val="90000"/>
              </a:lnSpc>
            </a:pPr>
            <a:endParaRPr lang="en-GB" dirty="0"/>
          </a:p>
          <a:p>
            <a:pPr>
              <a:lnSpc>
                <a:spcPct val="90000"/>
              </a:lnSpc>
            </a:pPr>
            <a:endParaRPr lang="en-GB" dirty="0"/>
          </a:p>
          <a:p>
            <a:pPr>
              <a:lnSpc>
                <a:spcPct val="90000"/>
              </a:lnSpc>
            </a:pPr>
            <a:endParaRPr lang="en-GB" sz="1300" dirty="0">
              <a:effectLst/>
            </a:endParaRPr>
          </a:p>
          <a:p>
            <a:pPr>
              <a:lnSpc>
                <a:spcPct val="90000"/>
              </a:lnSpc>
            </a:pPr>
            <a:endParaRPr lang="en-GB" sz="1300" dirty="0">
              <a:effectLst/>
            </a:endParaRPr>
          </a:p>
          <a:p>
            <a:pPr>
              <a:lnSpc>
                <a:spcPct val="90000"/>
              </a:lnSpc>
            </a:pPr>
            <a:endParaRPr lang="en-GB" sz="13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90000"/>
              </a:lnSpc>
            </a:pPr>
            <a:endParaRPr lang="en-GB" sz="13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90000"/>
              </a:lnSpc>
            </a:pPr>
            <a:endParaRPr lang="en-GB" sz="1300" dirty="0">
              <a:effectLst/>
            </a:endParaRPr>
          </a:p>
          <a:p>
            <a:pPr>
              <a:lnSpc>
                <a:spcPct val="90000"/>
              </a:lnSpc>
            </a:pPr>
            <a:endParaRPr lang="en-GB" sz="1300" dirty="0">
              <a:effectLst/>
              <a:latin typeface="Times New Roman" panose="02020603050405020304" pitchFamily="18" charset="0"/>
              <a:ea typeface="Times New Roman" panose="02020603050405020304" pitchFamily="18" charset="0"/>
            </a:endParaRPr>
          </a:p>
          <a:p>
            <a:pPr>
              <a:lnSpc>
                <a:spcPct val="90000"/>
              </a:lnSpc>
            </a:pPr>
            <a:endParaRPr lang="en-GB" sz="1300" dirty="0">
              <a:effectLst/>
            </a:endParaRPr>
          </a:p>
          <a:p>
            <a:pPr>
              <a:lnSpc>
                <a:spcPct val="90000"/>
              </a:lnSpc>
            </a:pPr>
            <a:endParaRPr lang="en-GB" sz="1300" dirty="0"/>
          </a:p>
        </p:txBody>
      </p:sp>
    </p:spTree>
    <p:custDataLst>
      <p:tags r:id="rId1"/>
    </p:custDataLst>
    <p:extLst>
      <p:ext uri="{BB962C8B-B14F-4D97-AF65-F5344CB8AC3E}">
        <p14:creationId xmlns:p14="http://schemas.microsoft.com/office/powerpoint/2010/main" val="23354184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advTm="6618">
        <p15:prstTrans prst="curtains"/>
      </p:transition>
    </mc:Choice>
    <mc:Fallback xmlns="">
      <p:transition spd="slow" advTm="661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2" presetClass="entr" presetSubtype="4"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anim calcmode="lin" valueType="num">
                                      <p:cBhvr additive="base">
                                        <p:cTn id="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0"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1" presetID="2" presetClass="entr" presetSubtype="4"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6"/>
</p:tagLst>
</file>

<file path=ppt/tags/tag2.xml><?xml version="1.0" encoding="utf-8"?>
<p:tagLst xmlns:a="http://schemas.openxmlformats.org/drawingml/2006/main" xmlns:r="http://schemas.openxmlformats.org/officeDocument/2006/relationships" xmlns:p="http://schemas.openxmlformats.org/presentationml/2006/main">
  <p:tag name="TIMING" val="|3.8|2.8"/>
</p:tagLst>
</file>

<file path=ppt/tags/tag3.xml><?xml version="1.0" encoding="utf-8"?>
<p:tagLst xmlns:a="http://schemas.openxmlformats.org/drawingml/2006/main" xmlns:r="http://schemas.openxmlformats.org/officeDocument/2006/relationships" xmlns:p="http://schemas.openxmlformats.org/presentationml/2006/main">
  <p:tag name="TIMING" val="|2.8|3.8"/>
</p:tagLst>
</file>

<file path=ppt/tags/tag4.xml><?xml version="1.0" encoding="utf-8"?>
<p:tagLst xmlns:a="http://schemas.openxmlformats.org/drawingml/2006/main" xmlns:r="http://schemas.openxmlformats.org/officeDocument/2006/relationships" xmlns:p="http://schemas.openxmlformats.org/presentationml/2006/main">
  <p:tag name="TIMING" val="|5.5|4.8|2.8|2.9"/>
</p:tagLst>
</file>

<file path=ppt/tags/tag5.xml><?xml version="1.0" encoding="utf-8"?>
<p:tagLst xmlns:a="http://schemas.openxmlformats.org/drawingml/2006/main" xmlns:r="http://schemas.openxmlformats.org/officeDocument/2006/relationships" xmlns:p="http://schemas.openxmlformats.org/presentationml/2006/main">
  <p:tag name="TIMING" val="|1.4|2|2.4"/>
</p:tagLst>
</file>

<file path=ppt/tags/tag6.xml><?xml version="1.0" encoding="utf-8"?>
<p:tagLst xmlns:a="http://schemas.openxmlformats.org/drawingml/2006/main" xmlns:r="http://schemas.openxmlformats.org/officeDocument/2006/relationships" xmlns:p="http://schemas.openxmlformats.org/presentationml/2006/main">
  <p:tag name="TIMING" val="|1.1|7.6"/>
</p:tagLst>
</file>

<file path=ppt/tags/tag7.xml><?xml version="1.0" encoding="utf-8"?>
<p:tagLst xmlns:a="http://schemas.openxmlformats.org/drawingml/2006/main" xmlns:r="http://schemas.openxmlformats.org/officeDocument/2006/relationships" xmlns:p="http://schemas.openxmlformats.org/presentationml/2006/main">
  <p:tag name="TIMING" val="|2|3.5"/>
</p:tagLst>
</file>

<file path=ppt/tags/tag8.xml><?xml version="1.0" encoding="utf-8"?>
<p:tagLst xmlns:a="http://schemas.openxmlformats.org/drawingml/2006/main" xmlns:r="http://schemas.openxmlformats.org/officeDocument/2006/relationships" xmlns:p="http://schemas.openxmlformats.org/presentationml/2006/main">
  <p:tag name="TIMING" val="|1.7|1.6"/>
</p:tagLst>
</file>

<file path=ppt/tags/tag9.xml><?xml version="1.0" encoding="utf-8"?>
<p:tagLst xmlns:a="http://schemas.openxmlformats.org/drawingml/2006/main" xmlns:r="http://schemas.openxmlformats.org/officeDocument/2006/relationships" xmlns:p="http://schemas.openxmlformats.org/presentationml/2006/main">
  <p:tag name="TIMING" val="|0.7|2.5"/>
</p:tagLst>
</file>

<file path=ppt/tags/tag10.xml><?xml version="1.0" encoding="utf-8"?>
<p:tagLst xmlns:a="http://schemas.openxmlformats.org/drawingml/2006/main" xmlns:r="http://schemas.openxmlformats.org/officeDocument/2006/relationships" xmlns:p="http://schemas.openxmlformats.org/presentationml/2006/main">
  <p:tag name="TIMING" val="|1.1|2.1"/>
</p:tagLst>
</file>

<file path=ppt/tags/tag11.xml><?xml version="1.0" encoding="utf-8"?>
<p:tagLst xmlns:a="http://schemas.openxmlformats.org/drawingml/2006/main" xmlns:r="http://schemas.openxmlformats.org/officeDocument/2006/relationships" xmlns:p="http://schemas.openxmlformats.org/presentationml/2006/main">
  <p:tag name="TIMING" val="|1.7|5.2"/>
</p:tagLst>
</file>

<file path=ppt/tags/tag12.xml><?xml version="1.0" encoding="utf-8"?>
<p:tagLst xmlns:a="http://schemas.openxmlformats.org/drawingml/2006/main" xmlns:r="http://schemas.openxmlformats.org/officeDocument/2006/relationships" xmlns:p="http://schemas.openxmlformats.org/presentationml/2006/main">
  <p:tag name="TIMING" val="|4.4|4.8"/>
</p:tagLst>
</file>

<file path=ppt/tags/tag13.xml><?xml version="1.0" encoding="utf-8"?>
<p:tagLst xmlns:a="http://schemas.openxmlformats.org/drawingml/2006/main" xmlns:r="http://schemas.openxmlformats.org/officeDocument/2006/relationships" xmlns:p="http://schemas.openxmlformats.org/presentationml/2006/main">
  <p:tag name="TIMING" val="|1.6|2.1"/>
</p:tagLst>
</file>

<file path=ppt/tags/tag14.xml><?xml version="1.0" encoding="utf-8"?>
<p:tagLst xmlns:a="http://schemas.openxmlformats.org/drawingml/2006/main" xmlns:r="http://schemas.openxmlformats.org/officeDocument/2006/relationships" xmlns:p="http://schemas.openxmlformats.org/presentationml/2006/main">
  <p:tag name="TIMING" val="|4.3|4.4"/>
</p:tagLst>
</file>

<file path=ppt/tags/tag15.xml><?xml version="1.0" encoding="utf-8"?>
<p:tagLst xmlns:a="http://schemas.openxmlformats.org/drawingml/2006/main" xmlns:r="http://schemas.openxmlformats.org/officeDocument/2006/relationships" xmlns:p="http://schemas.openxmlformats.org/presentationml/2006/main">
  <p:tag name="TIMING" val="|1|2.2"/>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7" ma:contentTypeDescription="Create a new document." ma:contentTypeScope="" ma:versionID="46ad496127202cd251b536f07737e7d4">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a19f1f677f5a23b8bc1fa70eec93a204"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E819540-8B39-403A-ACD7-A19DC10C0BD0}">
  <ds:schemaRefs>
    <ds:schemaRef ds:uri="http://schemas.microsoft.com/office/2006/documentManagement/types"/>
    <ds:schemaRef ds:uri="http://purl.org/dc/elements/1.1/"/>
    <ds:schemaRef ds:uri="http://schemas.microsoft.com/office/2006/metadata/properties"/>
    <ds:schemaRef ds:uri="http://www.w3.org/XML/1998/namespace"/>
    <ds:schemaRef ds:uri="0cb976d4-72d8-43fd-a100-21d54766e958"/>
    <ds:schemaRef ds:uri="da3f2772-8f1e-4acb-bd98-3a0ee892f48a"/>
    <ds:schemaRef ds:uri="http://purl.org/dc/terms/"/>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7D1DE1B5-6C12-4879-B4D2-9389F20A21B4}">
  <ds:schemaRefs>
    <ds:schemaRef ds:uri="http://schemas.microsoft.com/sharepoint/v3/contenttype/forms"/>
  </ds:schemaRefs>
</ds:datastoreItem>
</file>

<file path=customXml/itemProps3.xml><?xml version="1.0" encoding="utf-8"?>
<ds:datastoreItem xmlns:ds="http://schemas.openxmlformats.org/officeDocument/2006/customXml" ds:itemID="{3073AC7F-DEFC-4364-968A-86EB281C8B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391</TotalTime>
  <Words>2325</Words>
  <Application>Microsoft Office PowerPoint</Application>
  <PresentationFormat>Widescreen</PresentationFormat>
  <Paragraphs>88</Paragraphs>
  <Slides>16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cheddar_gothic_sansregular</vt:lpstr>
      <vt:lpstr>Agency FB</vt:lpstr>
      <vt:lpstr>Arial</vt:lpstr>
      <vt:lpstr>Calibri</vt:lpstr>
      <vt:lpstr>Century Gothic</vt:lpstr>
      <vt:lpstr>Times New Roman</vt:lpstr>
      <vt:lpstr>Wingdings</vt:lpstr>
      <vt:lpstr>Wingdings 3</vt:lpstr>
      <vt:lpstr>Wisp</vt:lpstr>
      <vt:lpstr>Diabetes student Name: Norense Oghagbon 2203687</vt:lpstr>
      <vt:lpstr>INTRODUCTION</vt:lpstr>
      <vt:lpstr>DIABETES RESEARCH </vt:lpstr>
      <vt:lpstr>What is Diabetes</vt:lpstr>
      <vt:lpstr>Symptoms of Diabetes </vt:lpstr>
      <vt:lpstr>Cause of diabetes </vt:lpstr>
      <vt:lpstr>Diagnosis of diabetes</vt:lpstr>
      <vt:lpstr>Prevention of Diabetes</vt:lpstr>
      <vt:lpstr>Classification of diabetes</vt:lpstr>
      <vt:lpstr>Caring procedures for diabetes</vt:lpstr>
      <vt:lpstr>How will NHS England lead and support the new commissioning system  to improve outcomes for people with or at risk of diabetes? </vt:lpstr>
      <vt:lpstr>The epidemiology of Diabetes</vt:lpstr>
      <vt:lpstr>Information and structured education</vt:lpstr>
      <vt:lpstr>conclusion</vt:lpstr>
      <vt:lpstr>recommendation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Diabetes student Name: Norense Oghagbon 2203687</dc:title>
  <dc:creator>Norense Oghagbon (2203687)</dc:creator>
  <cp:lastModifiedBy>Norense Oghagbon (2203687)</cp:lastModifiedBy>
  <cp:revision>26</cp:revision>
  <dcterms:created xsi:type="dcterms:W3CDTF">2023-04-17T15:06:21Z</dcterms:created>
  <dcterms:modified xsi:type="dcterms:W3CDTF">2023-04-19T14:23:20Z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