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838" r:id="rId1"/>
  </p:sldMasterIdLst>
  <p:notesMasterIdLst>
    <p:notesMasterId r:id="rId5"/>
  </p:notesMasterIdLst>
  <p:sldIdLst>
    <p:sldId id="256" r:id="rId2"/>
    <p:sldId id="257" r:id="rId3"/>
    <p:sldId id="258" r:id="rId4"/>
  </p:sldIdLst>
  <p:sldSz cx="27432000" cy="203454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272">
          <p15:clr>
            <a:srgbClr val="000000"/>
          </p15:clr>
        </p15:guide>
        <p15:guide id="2" pos="4320">
          <p15:clr>
            <a:srgbClr val="000000"/>
          </p15:clr>
        </p15:guide>
      </p15:sldGuideLst>
    </p:ex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9" roundtripDataSignature="AMtx7mjqhEHU1IWTj36gtKOeR6T+WzsgS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36" d="100"/>
          <a:sy n="36" d="100"/>
        </p:scale>
        <p:origin x="1734" y="78"/>
      </p:cViewPr>
      <p:guideLst>
        <p:guide orient="horz" pos="4272"/>
        <p:guide pos="432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11" Type="http://schemas.openxmlformats.org/officeDocument/2006/relationships/viewProps" Target="viewProps.xml"/><Relationship Id="rId5" Type="http://schemas.openxmlformats.org/officeDocument/2006/relationships/notesMaster" Target="notesMasters/notesMaster1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customschemas.google.com/relationships/presentationmetadata" Target="metadata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sim mahmood" userId="08eca67139885ab5" providerId="LiveId" clId="{778BDFD0-55EE-4A84-A444-BD97F9B5255D}"/>
    <pc:docChg chg="modSld">
      <pc:chgData name="kasim mahmood" userId="08eca67139885ab5" providerId="LiveId" clId="{778BDFD0-55EE-4A84-A444-BD97F9B5255D}" dt="2026-07-06T11:55:37.010" v="0" actId="14100"/>
      <pc:docMkLst>
        <pc:docMk/>
      </pc:docMkLst>
      <pc:sldChg chg="modSp mod">
        <pc:chgData name="kasim mahmood" userId="08eca67139885ab5" providerId="LiveId" clId="{778BDFD0-55EE-4A84-A444-BD97F9B5255D}" dt="2026-07-06T11:55:37.010" v="0" actId="14100"/>
        <pc:sldMkLst>
          <pc:docMk/>
          <pc:sldMk cId="0" sldId="256"/>
        </pc:sldMkLst>
        <pc:spChg chg="mod">
          <ac:chgData name="kasim mahmood" userId="08eca67139885ab5" providerId="LiveId" clId="{778BDFD0-55EE-4A84-A444-BD97F9B5255D}" dt="2026-07-06T11:55:37.010" v="0" actId="14100"/>
          <ac:spMkLst>
            <pc:docMk/>
            <pc:sldMk cId="0" sldId="256"/>
            <ac:spMk id="3" creationId="{4459AEF9-613D-CAAB-F6C0-1A8832DE376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695488" y="685800"/>
            <a:ext cx="34677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17600" y="685800"/>
            <a:ext cx="46228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02" name="Google Shape;10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17600" y="685800"/>
            <a:ext cx="46228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Google Shape;12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  <p:sp>
        <p:nvSpPr>
          <p:cNvPr id="121" name="Google Shape;121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17600" y="685800"/>
            <a:ext cx="46228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669ED-910F-7015-32FE-42D0D605EF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29000" y="3329677"/>
            <a:ext cx="20574000" cy="7083213"/>
          </a:xfrm>
        </p:spPr>
        <p:txBody>
          <a:bodyPr anchor="b"/>
          <a:lstStyle>
            <a:lvl1pPr algn="ctr">
              <a:defRPr sz="13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587D2F-4EC0-CE4F-5B07-CCBFD16B13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9000" y="10686046"/>
            <a:ext cx="20574000" cy="4912094"/>
          </a:xfrm>
        </p:spPr>
        <p:txBody>
          <a:bodyPr/>
          <a:lstStyle>
            <a:lvl1pPr marL="0" indent="0" algn="ctr">
              <a:buNone/>
              <a:defRPr sz="5400"/>
            </a:lvl1pPr>
            <a:lvl2pPr marL="1028700" indent="0" algn="ctr">
              <a:buNone/>
              <a:defRPr sz="4500"/>
            </a:lvl2pPr>
            <a:lvl3pPr marL="2057400" indent="0" algn="ctr">
              <a:buNone/>
              <a:defRPr sz="4050"/>
            </a:lvl3pPr>
            <a:lvl4pPr marL="3086100" indent="0" algn="ctr">
              <a:buNone/>
              <a:defRPr sz="3600"/>
            </a:lvl4pPr>
            <a:lvl5pPr marL="4114800" indent="0" algn="ctr">
              <a:buNone/>
              <a:defRPr sz="3600"/>
            </a:lvl5pPr>
            <a:lvl6pPr marL="5143500" indent="0" algn="ctr">
              <a:buNone/>
              <a:defRPr sz="3600"/>
            </a:lvl6pPr>
            <a:lvl7pPr marL="6172200" indent="0" algn="ctr">
              <a:buNone/>
              <a:defRPr sz="3600"/>
            </a:lvl7pPr>
            <a:lvl8pPr marL="7200900" indent="0" algn="ctr">
              <a:buNone/>
              <a:defRPr sz="3600"/>
            </a:lvl8pPr>
            <a:lvl9pPr marL="8229600" indent="0" algn="ctr">
              <a:buNone/>
              <a:defRPr sz="3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D7050-F5DD-2F92-988B-0E3C12E30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B68EEE-07B0-CB40-006B-B834805C2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8B075-704E-F6D4-3373-0C9F0AEDF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749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62B3F-3245-79C4-0C43-1A943CCC7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D8A71F-8C2C-A7E5-0536-FB8F26BEF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60A708-209C-9270-900E-1300F51B0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E614F7-B700-E7B9-C0DF-AA31C199D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3AB04C-4439-50EE-86DA-5DCCB2D17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56408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B8F1F-5592-8CBB-D6C2-CADC267FB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1663" y="5072224"/>
            <a:ext cx="23660100" cy="8463120"/>
          </a:xfrm>
        </p:spPr>
        <p:txBody>
          <a:bodyPr anchor="b"/>
          <a:lstStyle>
            <a:lvl1pPr>
              <a:defRPr sz="13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D1FEF0-25E3-7AF8-2621-197F612B6F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71663" y="13615408"/>
            <a:ext cx="23660100" cy="4450555"/>
          </a:xfrm>
        </p:spPr>
        <p:txBody>
          <a:bodyPr/>
          <a:lstStyle>
            <a:lvl1pPr marL="0" indent="0">
              <a:buNone/>
              <a:defRPr sz="5400">
                <a:solidFill>
                  <a:schemeClr val="tx1">
                    <a:tint val="82000"/>
                  </a:schemeClr>
                </a:solidFill>
              </a:defRPr>
            </a:lvl1pPr>
            <a:lvl2pPr marL="1028700" indent="0">
              <a:buNone/>
              <a:defRPr sz="4500">
                <a:solidFill>
                  <a:schemeClr val="tx1">
                    <a:tint val="82000"/>
                  </a:schemeClr>
                </a:solidFill>
              </a:defRPr>
            </a:lvl2pPr>
            <a:lvl3pPr marL="2057400" indent="0">
              <a:buNone/>
              <a:defRPr sz="4050">
                <a:solidFill>
                  <a:schemeClr val="tx1">
                    <a:tint val="82000"/>
                  </a:schemeClr>
                </a:solidFill>
              </a:defRPr>
            </a:lvl3pPr>
            <a:lvl4pPr marL="308610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4pPr>
            <a:lvl5pPr marL="411480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5pPr>
            <a:lvl6pPr marL="514350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6pPr>
            <a:lvl7pPr marL="617220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7pPr>
            <a:lvl8pPr marL="720090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8pPr>
            <a:lvl9pPr marL="8229600" indent="0">
              <a:buNone/>
              <a:defRPr sz="3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348140-B8C9-815A-81DE-0F7E67870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8B0C02-2C46-C56C-1ABE-EDDD5D755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A5FFE-CC76-DDA5-8FE9-AE1C426B8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448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E70D5-625A-9E43-0E95-B28811313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E5BA6-269A-A231-157D-F97E4FD5BF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85950" y="5416021"/>
            <a:ext cx="11658600" cy="12908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8B395E-43FE-0944-63F4-44B320B51A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887450" y="5416021"/>
            <a:ext cx="11658600" cy="129089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4EDDF2-6798-750F-F6B7-0455F64B1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7E7CDC-6C6E-5F0E-47C9-E3CD34F82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4ED68C-6C76-A76C-DEF3-372DF46C2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8400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0302F-FF7A-C34A-EE8E-CF71F64A6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523" y="1083205"/>
            <a:ext cx="23660100" cy="39325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35709A-0DF8-A221-71B2-6FF1B4F58A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89524" y="4987450"/>
            <a:ext cx="11605021" cy="2444272"/>
          </a:xfrm>
        </p:spPr>
        <p:txBody>
          <a:bodyPr anchor="b"/>
          <a:lstStyle>
            <a:lvl1pPr marL="0" indent="0">
              <a:buNone/>
              <a:defRPr sz="5400" b="1"/>
            </a:lvl1pPr>
            <a:lvl2pPr marL="1028700" indent="0">
              <a:buNone/>
              <a:defRPr sz="4500" b="1"/>
            </a:lvl2pPr>
            <a:lvl3pPr marL="2057400" indent="0">
              <a:buNone/>
              <a:defRPr sz="4050" b="1"/>
            </a:lvl3pPr>
            <a:lvl4pPr marL="3086100" indent="0">
              <a:buNone/>
              <a:defRPr sz="3600" b="1"/>
            </a:lvl4pPr>
            <a:lvl5pPr marL="4114800" indent="0">
              <a:buNone/>
              <a:defRPr sz="3600" b="1"/>
            </a:lvl5pPr>
            <a:lvl6pPr marL="5143500" indent="0">
              <a:buNone/>
              <a:defRPr sz="3600" b="1"/>
            </a:lvl6pPr>
            <a:lvl7pPr marL="6172200" indent="0">
              <a:buNone/>
              <a:defRPr sz="3600" b="1"/>
            </a:lvl7pPr>
            <a:lvl8pPr marL="7200900" indent="0">
              <a:buNone/>
              <a:defRPr sz="3600" b="1"/>
            </a:lvl8pPr>
            <a:lvl9pPr marL="8229600" indent="0">
              <a:buNone/>
              <a:defRPr sz="3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BB8C79-48B4-CB4C-BEC8-B596AB8780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889524" y="7431723"/>
            <a:ext cx="11605021" cy="109309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3E4F57-53FF-602B-5E89-1327B8E24A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3887450" y="4987450"/>
            <a:ext cx="11662173" cy="2444272"/>
          </a:xfrm>
        </p:spPr>
        <p:txBody>
          <a:bodyPr anchor="b"/>
          <a:lstStyle>
            <a:lvl1pPr marL="0" indent="0">
              <a:buNone/>
              <a:defRPr sz="5400" b="1"/>
            </a:lvl1pPr>
            <a:lvl2pPr marL="1028700" indent="0">
              <a:buNone/>
              <a:defRPr sz="4500" b="1"/>
            </a:lvl2pPr>
            <a:lvl3pPr marL="2057400" indent="0">
              <a:buNone/>
              <a:defRPr sz="4050" b="1"/>
            </a:lvl3pPr>
            <a:lvl4pPr marL="3086100" indent="0">
              <a:buNone/>
              <a:defRPr sz="3600" b="1"/>
            </a:lvl4pPr>
            <a:lvl5pPr marL="4114800" indent="0">
              <a:buNone/>
              <a:defRPr sz="3600" b="1"/>
            </a:lvl5pPr>
            <a:lvl6pPr marL="5143500" indent="0">
              <a:buNone/>
              <a:defRPr sz="3600" b="1"/>
            </a:lvl6pPr>
            <a:lvl7pPr marL="6172200" indent="0">
              <a:buNone/>
              <a:defRPr sz="3600" b="1"/>
            </a:lvl7pPr>
            <a:lvl8pPr marL="7200900" indent="0">
              <a:buNone/>
              <a:defRPr sz="3600" b="1"/>
            </a:lvl8pPr>
            <a:lvl9pPr marL="8229600" indent="0">
              <a:buNone/>
              <a:defRPr sz="3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4046E1-0A91-D8B2-1A0B-C48336B8D0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3887450" y="7431723"/>
            <a:ext cx="11662173" cy="109309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49325E-6640-DCFB-D45F-854FE5F5C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77E861-E21E-4C22-F5BA-A0CCB932C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326B1B0-079E-7613-A7CD-F37B15102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96213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1C9AE-67E9-9DD4-00D5-220BB17CF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97CF35-61AE-72EF-393D-F29FFF0C6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3D3D31-F0AB-1D75-BBFB-BAE94B497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E2F16D-3F30-2E7D-B04A-2674F4D7D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775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FE4FA-7B5F-FAF0-D1F7-6D8F876B7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BA5C5E-2C43-9014-7A44-9BA49A859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841690-2143-ABD2-E094-EC6AB51343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038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AF641-0218-1A85-0D5D-6CD54C05E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524" y="1356360"/>
            <a:ext cx="8847533" cy="4747260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7F138-3687-0685-5BBA-A66EE414E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62173" y="2929362"/>
            <a:ext cx="13887450" cy="14458421"/>
          </a:xfrm>
        </p:spPr>
        <p:txBody>
          <a:bodyPr/>
          <a:lstStyle>
            <a:lvl1pPr>
              <a:defRPr sz="7200"/>
            </a:lvl1pPr>
            <a:lvl2pPr>
              <a:defRPr sz="6300"/>
            </a:lvl2pPr>
            <a:lvl3pPr>
              <a:defRPr sz="5400"/>
            </a:lvl3pPr>
            <a:lvl4pPr>
              <a:defRPr sz="4500"/>
            </a:lvl4pPr>
            <a:lvl5pPr>
              <a:defRPr sz="4500"/>
            </a:lvl5pPr>
            <a:lvl6pPr>
              <a:defRPr sz="4500"/>
            </a:lvl6pPr>
            <a:lvl7pPr>
              <a:defRPr sz="4500"/>
            </a:lvl7pPr>
            <a:lvl8pPr>
              <a:defRPr sz="4500"/>
            </a:lvl8pPr>
            <a:lvl9pPr>
              <a:defRPr sz="4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8FCD27-F41C-2134-0B82-0AE0517CAD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89524" y="6103620"/>
            <a:ext cx="8847533" cy="11307711"/>
          </a:xfrm>
        </p:spPr>
        <p:txBody>
          <a:bodyPr/>
          <a:lstStyle>
            <a:lvl1pPr marL="0" indent="0">
              <a:buNone/>
              <a:defRPr sz="3600"/>
            </a:lvl1pPr>
            <a:lvl2pPr marL="1028700" indent="0">
              <a:buNone/>
              <a:defRPr sz="3150"/>
            </a:lvl2pPr>
            <a:lvl3pPr marL="2057400" indent="0">
              <a:buNone/>
              <a:defRPr sz="2700"/>
            </a:lvl3pPr>
            <a:lvl4pPr marL="3086100" indent="0">
              <a:buNone/>
              <a:defRPr sz="2250"/>
            </a:lvl4pPr>
            <a:lvl5pPr marL="4114800" indent="0">
              <a:buNone/>
              <a:defRPr sz="2250"/>
            </a:lvl5pPr>
            <a:lvl6pPr marL="5143500" indent="0">
              <a:buNone/>
              <a:defRPr sz="2250"/>
            </a:lvl6pPr>
            <a:lvl7pPr marL="6172200" indent="0">
              <a:buNone/>
              <a:defRPr sz="2250"/>
            </a:lvl7pPr>
            <a:lvl8pPr marL="7200900" indent="0">
              <a:buNone/>
              <a:defRPr sz="2250"/>
            </a:lvl8pPr>
            <a:lvl9pPr marL="8229600" indent="0">
              <a:buNone/>
              <a:defRPr sz="22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F5E0D-822D-538B-97CA-39CF04F116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A8ADFC-1B08-0D2D-00CE-E30EAB635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136F0F-FDBD-E0A3-CEFB-6ADFEBB68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95378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5DB04-EA4F-C801-5637-AA201D143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524" y="1356360"/>
            <a:ext cx="8847533" cy="4747260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3FD0CE-6A7B-47F5-C9E9-4AED722BF7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11662173" y="2929362"/>
            <a:ext cx="13887450" cy="14458421"/>
          </a:xfrm>
        </p:spPr>
        <p:txBody>
          <a:bodyPr/>
          <a:lstStyle>
            <a:lvl1pPr marL="0" indent="0">
              <a:buNone/>
              <a:defRPr sz="7200"/>
            </a:lvl1pPr>
            <a:lvl2pPr marL="1028700" indent="0">
              <a:buNone/>
              <a:defRPr sz="6300"/>
            </a:lvl2pPr>
            <a:lvl3pPr marL="2057400" indent="0">
              <a:buNone/>
              <a:defRPr sz="5400"/>
            </a:lvl3pPr>
            <a:lvl4pPr marL="3086100" indent="0">
              <a:buNone/>
              <a:defRPr sz="4500"/>
            </a:lvl4pPr>
            <a:lvl5pPr marL="4114800" indent="0">
              <a:buNone/>
              <a:defRPr sz="4500"/>
            </a:lvl5pPr>
            <a:lvl6pPr marL="5143500" indent="0">
              <a:buNone/>
              <a:defRPr sz="4500"/>
            </a:lvl6pPr>
            <a:lvl7pPr marL="6172200" indent="0">
              <a:buNone/>
              <a:defRPr sz="4500"/>
            </a:lvl7pPr>
            <a:lvl8pPr marL="7200900" indent="0">
              <a:buNone/>
              <a:defRPr sz="4500"/>
            </a:lvl8pPr>
            <a:lvl9pPr marL="8229600" indent="0">
              <a:buNone/>
              <a:defRPr sz="4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7C68D6-799A-3395-E6A7-703C3A772F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89524" y="6103620"/>
            <a:ext cx="8847533" cy="11307711"/>
          </a:xfrm>
        </p:spPr>
        <p:txBody>
          <a:bodyPr/>
          <a:lstStyle>
            <a:lvl1pPr marL="0" indent="0">
              <a:buNone/>
              <a:defRPr sz="3600"/>
            </a:lvl1pPr>
            <a:lvl2pPr marL="1028700" indent="0">
              <a:buNone/>
              <a:defRPr sz="3150"/>
            </a:lvl2pPr>
            <a:lvl3pPr marL="2057400" indent="0">
              <a:buNone/>
              <a:defRPr sz="2700"/>
            </a:lvl3pPr>
            <a:lvl4pPr marL="3086100" indent="0">
              <a:buNone/>
              <a:defRPr sz="2250"/>
            </a:lvl4pPr>
            <a:lvl5pPr marL="4114800" indent="0">
              <a:buNone/>
              <a:defRPr sz="2250"/>
            </a:lvl5pPr>
            <a:lvl6pPr marL="5143500" indent="0">
              <a:buNone/>
              <a:defRPr sz="2250"/>
            </a:lvl6pPr>
            <a:lvl7pPr marL="6172200" indent="0">
              <a:buNone/>
              <a:defRPr sz="2250"/>
            </a:lvl7pPr>
            <a:lvl8pPr marL="7200900" indent="0">
              <a:buNone/>
              <a:defRPr sz="2250"/>
            </a:lvl8pPr>
            <a:lvl9pPr marL="8229600" indent="0">
              <a:buNone/>
              <a:defRPr sz="22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5CB208-3301-DF26-E780-845F817F1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93B0AC-40AC-1F7C-EF4A-313540361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853982-E10B-CA40-FD73-66D3E8AAA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6231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3B836-81D4-905D-3EBD-841A3B6C21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1A004-C119-7E1D-1DB0-E72955921C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47394F-F6A7-2221-FB00-F43DB0E10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AE907B-0B51-39F9-B68D-2385A84E4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ABD342-1A9D-BD51-0AA3-E78A0333A4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325725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0B6954-E54E-C41D-A26D-EF394D9556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9631025" y="1083204"/>
            <a:ext cx="5915025" cy="17241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0C637B-7210-EAE7-D471-6E7FE25C82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885950" y="1083204"/>
            <a:ext cx="17402175" cy="17241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9A4D63-778E-CE6E-7651-DC5FA2248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614E10-67A2-E36B-3BFD-6F4BE3946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5D5329-3DFF-8B67-9408-E4838E5E2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29182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9B4993-D1E8-49E7-AE19-24543974F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950" y="1083205"/>
            <a:ext cx="23660100" cy="39325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48E81C-71B7-AF9C-9330-2E62F7C6FA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85950" y="5416021"/>
            <a:ext cx="23660100" cy="129089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F1E3-FD4C-E5C3-DD8B-5A8A432E17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85950" y="18857173"/>
            <a:ext cx="6172200" cy="10832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7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24676-44FB-9A90-FF6A-4A6102988E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086850" y="18857173"/>
            <a:ext cx="9258300" cy="10832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7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9DA66-5F7B-5706-93FB-5C0622B7F1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9373850" y="18857173"/>
            <a:ext cx="6172200" cy="10832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7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48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</p:sldLayoutIdLst>
  <p:hf sldNum="0" hdr="0" ftr="0" dt="0"/>
  <p:txStyles>
    <p:titleStyle>
      <a:lvl1pPr algn="l" defTabSz="2057400" rtl="0" eaLnBrk="1" latinLnBrk="0" hangingPunct="1">
        <a:lnSpc>
          <a:spcPct val="90000"/>
        </a:lnSpc>
        <a:spcBef>
          <a:spcPct val="0"/>
        </a:spcBef>
        <a:buNone/>
        <a:defRPr sz="9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14350" indent="-514350" algn="l" defTabSz="2057400" rtl="0" eaLnBrk="1" latinLnBrk="0" hangingPunct="1">
        <a:lnSpc>
          <a:spcPct val="90000"/>
        </a:lnSpc>
        <a:spcBef>
          <a:spcPts val="2250"/>
        </a:spcBef>
        <a:buFont typeface="Arial" panose="020B0604020202020204" pitchFamily="34" charset="0"/>
        <a:buChar char="•"/>
        <a:defRPr sz="6300" kern="1200">
          <a:solidFill>
            <a:schemeClr val="tx1"/>
          </a:solidFill>
          <a:latin typeface="+mn-lt"/>
          <a:ea typeface="+mn-ea"/>
          <a:cs typeface="+mn-cs"/>
        </a:defRPr>
      </a:lvl1pPr>
      <a:lvl2pPr marL="1543050" indent="-514350" algn="l" defTabSz="2057400" rtl="0" eaLnBrk="1" latinLnBrk="0" hangingPunct="1">
        <a:lnSpc>
          <a:spcPct val="90000"/>
        </a:lnSpc>
        <a:spcBef>
          <a:spcPts val="1125"/>
        </a:spcBef>
        <a:buFont typeface="Arial" panose="020B0604020202020204" pitchFamily="34" charset="0"/>
        <a:buChar char="•"/>
        <a:defRPr sz="5400" kern="1200">
          <a:solidFill>
            <a:schemeClr val="tx1"/>
          </a:solidFill>
          <a:latin typeface="+mn-lt"/>
          <a:ea typeface="+mn-ea"/>
          <a:cs typeface="+mn-cs"/>
        </a:defRPr>
      </a:lvl2pPr>
      <a:lvl3pPr marL="2571750" indent="-514350" algn="l" defTabSz="2057400" rtl="0" eaLnBrk="1" latinLnBrk="0" hangingPunct="1">
        <a:lnSpc>
          <a:spcPct val="90000"/>
        </a:lnSpc>
        <a:spcBef>
          <a:spcPts val="1125"/>
        </a:spcBef>
        <a:buFont typeface="Arial" panose="020B0604020202020204" pitchFamily="34" charset="0"/>
        <a:buChar char="•"/>
        <a:defRPr sz="4500" kern="1200">
          <a:solidFill>
            <a:schemeClr val="tx1"/>
          </a:solidFill>
          <a:latin typeface="+mn-lt"/>
          <a:ea typeface="+mn-ea"/>
          <a:cs typeface="+mn-cs"/>
        </a:defRPr>
      </a:lvl3pPr>
      <a:lvl4pPr marL="3600450" indent="-514350" algn="l" defTabSz="2057400" rtl="0" eaLnBrk="1" latinLnBrk="0" hangingPunct="1">
        <a:lnSpc>
          <a:spcPct val="90000"/>
        </a:lnSpc>
        <a:spcBef>
          <a:spcPts val="1125"/>
        </a:spcBef>
        <a:buFont typeface="Arial" panose="020B0604020202020204" pitchFamily="34" charset="0"/>
        <a:buChar char="•"/>
        <a:defRPr sz="4050" kern="1200">
          <a:solidFill>
            <a:schemeClr val="tx1"/>
          </a:solidFill>
          <a:latin typeface="+mn-lt"/>
          <a:ea typeface="+mn-ea"/>
          <a:cs typeface="+mn-cs"/>
        </a:defRPr>
      </a:lvl4pPr>
      <a:lvl5pPr marL="4629150" indent="-514350" algn="l" defTabSz="2057400" rtl="0" eaLnBrk="1" latinLnBrk="0" hangingPunct="1">
        <a:lnSpc>
          <a:spcPct val="90000"/>
        </a:lnSpc>
        <a:spcBef>
          <a:spcPts val="1125"/>
        </a:spcBef>
        <a:buFont typeface="Arial" panose="020B0604020202020204" pitchFamily="34" charset="0"/>
        <a:buChar char="•"/>
        <a:defRPr sz="4050" kern="1200">
          <a:solidFill>
            <a:schemeClr val="tx1"/>
          </a:solidFill>
          <a:latin typeface="+mn-lt"/>
          <a:ea typeface="+mn-ea"/>
          <a:cs typeface="+mn-cs"/>
        </a:defRPr>
      </a:lvl5pPr>
      <a:lvl6pPr marL="5657850" indent="-514350" algn="l" defTabSz="2057400" rtl="0" eaLnBrk="1" latinLnBrk="0" hangingPunct="1">
        <a:lnSpc>
          <a:spcPct val="90000"/>
        </a:lnSpc>
        <a:spcBef>
          <a:spcPts val="1125"/>
        </a:spcBef>
        <a:buFont typeface="Arial" panose="020B0604020202020204" pitchFamily="34" charset="0"/>
        <a:buChar char="•"/>
        <a:defRPr sz="4050" kern="1200">
          <a:solidFill>
            <a:schemeClr val="tx1"/>
          </a:solidFill>
          <a:latin typeface="+mn-lt"/>
          <a:ea typeface="+mn-ea"/>
          <a:cs typeface="+mn-cs"/>
        </a:defRPr>
      </a:lvl6pPr>
      <a:lvl7pPr marL="6686550" indent="-514350" algn="l" defTabSz="2057400" rtl="0" eaLnBrk="1" latinLnBrk="0" hangingPunct="1">
        <a:lnSpc>
          <a:spcPct val="90000"/>
        </a:lnSpc>
        <a:spcBef>
          <a:spcPts val="1125"/>
        </a:spcBef>
        <a:buFont typeface="Arial" panose="020B0604020202020204" pitchFamily="34" charset="0"/>
        <a:buChar char="•"/>
        <a:defRPr sz="4050" kern="1200">
          <a:solidFill>
            <a:schemeClr val="tx1"/>
          </a:solidFill>
          <a:latin typeface="+mn-lt"/>
          <a:ea typeface="+mn-ea"/>
          <a:cs typeface="+mn-cs"/>
        </a:defRPr>
      </a:lvl7pPr>
      <a:lvl8pPr marL="7715250" indent="-514350" algn="l" defTabSz="2057400" rtl="0" eaLnBrk="1" latinLnBrk="0" hangingPunct="1">
        <a:lnSpc>
          <a:spcPct val="90000"/>
        </a:lnSpc>
        <a:spcBef>
          <a:spcPts val="1125"/>
        </a:spcBef>
        <a:buFont typeface="Arial" panose="020B0604020202020204" pitchFamily="34" charset="0"/>
        <a:buChar char="•"/>
        <a:defRPr sz="4050" kern="1200">
          <a:solidFill>
            <a:schemeClr val="tx1"/>
          </a:solidFill>
          <a:latin typeface="+mn-lt"/>
          <a:ea typeface="+mn-ea"/>
          <a:cs typeface="+mn-cs"/>
        </a:defRPr>
      </a:lvl8pPr>
      <a:lvl9pPr marL="8743950" indent="-514350" algn="l" defTabSz="2057400" rtl="0" eaLnBrk="1" latinLnBrk="0" hangingPunct="1">
        <a:lnSpc>
          <a:spcPct val="90000"/>
        </a:lnSpc>
        <a:spcBef>
          <a:spcPts val="1125"/>
        </a:spcBef>
        <a:buFont typeface="Arial" panose="020B0604020202020204" pitchFamily="34" charset="0"/>
        <a:buChar char="•"/>
        <a:defRPr sz="4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057400" rtl="0" eaLnBrk="1" latinLnBrk="0" hangingPunct="1">
        <a:defRPr sz="4050" kern="1200">
          <a:solidFill>
            <a:schemeClr val="tx1"/>
          </a:solidFill>
          <a:latin typeface="+mn-lt"/>
          <a:ea typeface="+mn-ea"/>
          <a:cs typeface="+mn-cs"/>
        </a:defRPr>
      </a:lvl1pPr>
      <a:lvl2pPr marL="1028700" algn="l" defTabSz="2057400" rtl="0" eaLnBrk="1" latinLnBrk="0" hangingPunct="1">
        <a:defRPr sz="4050" kern="1200">
          <a:solidFill>
            <a:schemeClr val="tx1"/>
          </a:solidFill>
          <a:latin typeface="+mn-lt"/>
          <a:ea typeface="+mn-ea"/>
          <a:cs typeface="+mn-cs"/>
        </a:defRPr>
      </a:lvl2pPr>
      <a:lvl3pPr marL="2057400" algn="l" defTabSz="2057400" rtl="0" eaLnBrk="1" latinLnBrk="0" hangingPunct="1">
        <a:defRPr sz="4050" kern="1200">
          <a:solidFill>
            <a:schemeClr val="tx1"/>
          </a:solidFill>
          <a:latin typeface="+mn-lt"/>
          <a:ea typeface="+mn-ea"/>
          <a:cs typeface="+mn-cs"/>
        </a:defRPr>
      </a:lvl3pPr>
      <a:lvl4pPr marL="3086100" algn="l" defTabSz="2057400" rtl="0" eaLnBrk="1" latinLnBrk="0" hangingPunct="1">
        <a:defRPr sz="4050" kern="1200">
          <a:solidFill>
            <a:schemeClr val="tx1"/>
          </a:solidFill>
          <a:latin typeface="+mn-lt"/>
          <a:ea typeface="+mn-ea"/>
          <a:cs typeface="+mn-cs"/>
        </a:defRPr>
      </a:lvl4pPr>
      <a:lvl5pPr marL="4114800" algn="l" defTabSz="2057400" rtl="0" eaLnBrk="1" latinLnBrk="0" hangingPunct="1">
        <a:defRPr sz="4050" kern="1200">
          <a:solidFill>
            <a:schemeClr val="tx1"/>
          </a:solidFill>
          <a:latin typeface="+mn-lt"/>
          <a:ea typeface="+mn-ea"/>
          <a:cs typeface="+mn-cs"/>
        </a:defRPr>
      </a:lvl5pPr>
      <a:lvl6pPr marL="5143500" algn="l" defTabSz="2057400" rtl="0" eaLnBrk="1" latinLnBrk="0" hangingPunct="1">
        <a:defRPr sz="4050" kern="1200">
          <a:solidFill>
            <a:schemeClr val="tx1"/>
          </a:solidFill>
          <a:latin typeface="+mn-lt"/>
          <a:ea typeface="+mn-ea"/>
          <a:cs typeface="+mn-cs"/>
        </a:defRPr>
      </a:lvl6pPr>
      <a:lvl7pPr marL="6172200" algn="l" defTabSz="2057400" rtl="0" eaLnBrk="1" latinLnBrk="0" hangingPunct="1">
        <a:defRPr sz="4050" kern="1200">
          <a:solidFill>
            <a:schemeClr val="tx1"/>
          </a:solidFill>
          <a:latin typeface="+mn-lt"/>
          <a:ea typeface="+mn-ea"/>
          <a:cs typeface="+mn-cs"/>
        </a:defRPr>
      </a:lvl7pPr>
      <a:lvl8pPr marL="7200900" algn="l" defTabSz="2057400" rtl="0" eaLnBrk="1" latinLnBrk="0" hangingPunct="1">
        <a:defRPr sz="4050" kern="1200">
          <a:solidFill>
            <a:schemeClr val="tx1"/>
          </a:solidFill>
          <a:latin typeface="+mn-lt"/>
          <a:ea typeface="+mn-ea"/>
          <a:cs typeface="+mn-cs"/>
        </a:defRPr>
      </a:lvl8pPr>
      <a:lvl9pPr marL="8229600" algn="l" defTabSz="2057400" rtl="0" eaLnBrk="1" latinLnBrk="0" hangingPunct="1">
        <a:defRPr sz="40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"/>
          <p:cNvSpPr txBox="1"/>
          <p:nvPr/>
        </p:nvSpPr>
        <p:spPr>
          <a:xfrm>
            <a:off x="558868" y="7008875"/>
            <a:ext cx="16485600" cy="1895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93999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106"/>
              <a:buFont typeface="Arial"/>
              <a:buNone/>
            </a:pPr>
            <a:r>
              <a:rPr lang="en-US" sz="13106" b="0" i="0" u="none" strike="noStrike" cap="none" dirty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3106" b="0" i="0" u="none" strike="noStrike" cap="none" dirty="0">
              <a:solidFill>
                <a:srgbClr val="FFFFFF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86" name="Google Shape;86;p1"/>
          <p:cNvGrpSpPr/>
          <p:nvPr/>
        </p:nvGrpSpPr>
        <p:grpSpPr>
          <a:xfrm rot="5400000">
            <a:off x="8526008" y="9131891"/>
            <a:ext cx="2439031" cy="16405026"/>
            <a:chOff x="0" y="-38100"/>
            <a:chExt cx="119268" cy="1057720"/>
          </a:xfrm>
        </p:grpSpPr>
        <p:sp>
          <p:nvSpPr>
            <p:cNvPr id="87" name="Google Shape;87;p1"/>
            <p:cNvSpPr/>
            <p:nvPr/>
          </p:nvSpPr>
          <p:spPr>
            <a:xfrm>
              <a:off x="0" y="0"/>
              <a:ext cx="119268" cy="1019620"/>
            </a:xfrm>
            <a:custGeom>
              <a:avLst/>
              <a:gdLst/>
              <a:ahLst/>
              <a:cxnLst/>
              <a:rect l="l" t="t" r="r" b="b"/>
              <a:pathLst>
                <a:path w="119268" h="1019620" extrusionOk="0">
                  <a:moveTo>
                    <a:pt x="59634" y="0"/>
                  </a:moveTo>
                  <a:lnTo>
                    <a:pt x="59634" y="0"/>
                  </a:lnTo>
                  <a:cubicBezTo>
                    <a:pt x="92569" y="0"/>
                    <a:pt x="119268" y="26699"/>
                    <a:pt x="119268" y="59634"/>
                  </a:cubicBezTo>
                  <a:lnTo>
                    <a:pt x="119268" y="959985"/>
                  </a:lnTo>
                  <a:cubicBezTo>
                    <a:pt x="119268" y="975801"/>
                    <a:pt x="112985" y="990970"/>
                    <a:pt x="101802" y="1002153"/>
                  </a:cubicBezTo>
                  <a:cubicBezTo>
                    <a:pt x="90618" y="1013337"/>
                    <a:pt x="75450" y="1019620"/>
                    <a:pt x="59634" y="1019620"/>
                  </a:cubicBezTo>
                  <a:lnTo>
                    <a:pt x="59634" y="1019620"/>
                  </a:lnTo>
                  <a:cubicBezTo>
                    <a:pt x="43818" y="1019620"/>
                    <a:pt x="28650" y="1013337"/>
                    <a:pt x="17466" y="1002153"/>
                  </a:cubicBezTo>
                  <a:cubicBezTo>
                    <a:pt x="6283" y="990970"/>
                    <a:pt x="0" y="975801"/>
                    <a:pt x="0" y="959985"/>
                  </a:cubicBezTo>
                  <a:lnTo>
                    <a:pt x="0" y="59634"/>
                  </a:lnTo>
                  <a:cubicBezTo>
                    <a:pt x="0" y="43818"/>
                    <a:pt x="6283" y="28650"/>
                    <a:pt x="17466" y="17466"/>
                  </a:cubicBezTo>
                  <a:cubicBezTo>
                    <a:pt x="28650" y="6283"/>
                    <a:pt x="43818" y="0"/>
                    <a:pt x="59634" y="0"/>
                  </a:cubicBezTo>
                  <a:close/>
                </a:path>
              </a:pathLst>
            </a:custGeom>
            <a:gradFill>
              <a:gsLst>
                <a:gs pos="0">
                  <a:srgbClr val="1A3740">
                    <a:alpha val="30196"/>
                  </a:srgbClr>
                </a:gs>
                <a:gs pos="50000">
                  <a:srgbClr val="A0CDB7">
                    <a:alpha val="25098"/>
                  </a:srgbClr>
                </a:gs>
                <a:gs pos="100000">
                  <a:srgbClr val="1B3841">
                    <a:alpha val="30196"/>
                  </a:srgbClr>
                </a:gs>
              </a:gsLst>
              <a:lin ang="2700000" scaled="0"/>
            </a:gradFill>
            <a:ln w="316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51700" tIns="151700" rIns="151700" bIns="151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88" name="Google Shape;88;p1"/>
            <p:cNvSpPr txBox="1"/>
            <p:nvPr/>
          </p:nvSpPr>
          <p:spPr>
            <a:xfrm>
              <a:off x="0" y="-38100"/>
              <a:ext cx="119268" cy="105772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4300" tIns="84300" rIns="84300" bIns="84300" anchor="ctr" anchorCtr="0">
              <a:noAutofit/>
            </a:bodyPr>
            <a:lstStyle/>
            <a:p>
              <a:pPr marL="0" marR="0" lvl="0" indent="0" algn="ctr" rtl="0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987"/>
                <a:buFont typeface="Arial"/>
                <a:buNone/>
              </a:pPr>
              <a:endParaRPr sz="298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89" name="Google Shape;89;p1"/>
          <p:cNvSpPr/>
          <p:nvPr/>
        </p:nvSpPr>
        <p:spPr>
          <a:xfrm>
            <a:off x="19835661" y="-815590"/>
            <a:ext cx="7869936" cy="21974960"/>
          </a:xfrm>
          <a:custGeom>
            <a:avLst/>
            <a:gdLst/>
            <a:ahLst/>
            <a:cxnLst/>
            <a:rect l="l" t="t" r="r" b="b"/>
            <a:pathLst>
              <a:path w="812800" h="1721501" extrusionOk="0">
                <a:moveTo>
                  <a:pt x="0" y="0"/>
                </a:moveTo>
                <a:lnTo>
                  <a:pt x="812800" y="0"/>
                </a:lnTo>
                <a:lnTo>
                  <a:pt x="812800" y="1721501"/>
                </a:lnTo>
                <a:lnTo>
                  <a:pt x="0" y="1721501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l="-90560" r="-90560"/>
            </a:stretch>
          </a:blipFill>
          <a:ln w="31600" cap="sq" cmpd="sng">
            <a:solidFill>
              <a:srgbClr val="353D27"/>
            </a:solidFill>
            <a:prstDash val="solid"/>
            <a:miter lim="80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90" name="Google Shape;90;p1"/>
          <p:cNvGrpSpPr/>
          <p:nvPr/>
        </p:nvGrpSpPr>
        <p:grpSpPr>
          <a:xfrm rot="5400000">
            <a:off x="17298923" y="10362171"/>
            <a:ext cx="8481912" cy="7471772"/>
            <a:chOff x="0" y="-38100"/>
            <a:chExt cx="399715" cy="464264"/>
          </a:xfrm>
        </p:grpSpPr>
        <p:sp>
          <p:nvSpPr>
            <p:cNvPr id="91" name="Google Shape;91;p1"/>
            <p:cNvSpPr/>
            <p:nvPr/>
          </p:nvSpPr>
          <p:spPr>
            <a:xfrm>
              <a:off x="0" y="0"/>
              <a:ext cx="399715" cy="426164"/>
            </a:xfrm>
            <a:custGeom>
              <a:avLst/>
              <a:gdLst/>
              <a:ahLst/>
              <a:cxnLst/>
              <a:rect l="l" t="t" r="r" b="b"/>
              <a:pathLst>
                <a:path w="399715" h="426164" extrusionOk="0">
                  <a:moveTo>
                    <a:pt x="155250" y="0"/>
                  </a:moveTo>
                  <a:lnTo>
                    <a:pt x="244465" y="0"/>
                  </a:lnTo>
                  <a:cubicBezTo>
                    <a:pt x="330207" y="0"/>
                    <a:pt x="399715" y="69508"/>
                    <a:pt x="399715" y="155250"/>
                  </a:cubicBezTo>
                  <a:lnTo>
                    <a:pt x="399715" y="270915"/>
                  </a:lnTo>
                  <a:cubicBezTo>
                    <a:pt x="399715" y="356657"/>
                    <a:pt x="330207" y="426164"/>
                    <a:pt x="244465" y="426164"/>
                  </a:cubicBezTo>
                  <a:lnTo>
                    <a:pt x="155250" y="426164"/>
                  </a:lnTo>
                  <a:cubicBezTo>
                    <a:pt x="69508" y="426164"/>
                    <a:pt x="0" y="356657"/>
                    <a:pt x="0" y="270915"/>
                  </a:cubicBezTo>
                  <a:lnTo>
                    <a:pt x="0" y="155250"/>
                  </a:lnTo>
                  <a:cubicBezTo>
                    <a:pt x="0" y="69508"/>
                    <a:pt x="69508" y="0"/>
                    <a:pt x="155250" y="0"/>
                  </a:cubicBezTo>
                  <a:close/>
                </a:path>
              </a:pathLst>
            </a:custGeom>
            <a:noFill/>
            <a:ln w="316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51700" tIns="151700" rIns="151700" bIns="151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92" name="Google Shape;92;p1"/>
            <p:cNvSpPr txBox="1"/>
            <p:nvPr/>
          </p:nvSpPr>
          <p:spPr>
            <a:xfrm>
              <a:off x="0" y="-38100"/>
              <a:ext cx="399715" cy="46426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4300" tIns="84300" rIns="84300" bIns="84300" anchor="ctr" anchorCtr="0">
              <a:noAutofit/>
            </a:bodyPr>
            <a:lstStyle/>
            <a:p>
              <a:pPr marL="0" marR="0" lvl="0" indent="0" algn="ctr" rtl="0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987"/>
                <a:buFont typeface="Arial"/>
                <a:buNone/>
              </a:pPr>
              <a:endParaRPr sz="298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6" name="Google Shape;96;p1"/>
          <p:cNvSpPr/>
          <p:nvPr/>
        </p:nvSpPr>
        <p:spPr>
          <a:xfrm>
            <a:off x="15508839" y="-341153"/>
            <a:ext cx="10643362" cy="7788552"/>
          </a:xfrm>
          <a:custGeom>
            <a:avLst/>
            <a:gdLst/>
            <a:ahLst/>
            <a:cxnLst/>
            <a:rect l="l" t="t" r="r" b="b"/>
            <a:pathLst>
              <a:path w="1099237" h="610149" extrusionOk="0">
                <a:moveTo>
                  <a:pt x="79654" y="0"/>
                </a:moveTo>
                <a:lnTo>
                  <a:pt x="1019584" y="0"/>
                </a:lnTo>
                <a:cubicBezTo>
                  <a:pt x="1040709" y="0"/>
                  <a:pt x="1060969" y="8392"/>
                  <a:pt x="1075907" y="23330"/>
                </a:cubicBezTo>
                <a:cubicBezTo>
                  <a:pt x="1090845" y="38268"/>
                  <a:pt x="1099237" y="58528"/>
                  <a:pt x="1099237" y="79654"/>
                </a:cubicBezTo>
                <a:lnTo>
                  <a:pt x="1099237" y="530495"/>
                </a:lnTo>
                <a:cubicBezTo>
                  <a:pt x="1099237" y="574487"/>
                  <a:pt x="1063575" y="610149"/>
                  <a:pt x="1019584" y="610149"/>
                </a:cubicBezTo>
                <a:lnTo>
                  <a:pt x="79654" y="610149"/>
                </a:lnTo>
                <a:cubicBezTo>
                  <a:pt x="35662" y="610149"/>
                  <a:pt x="0" y="574487"/>
                  <a:pt x="0" y="530495"/>
                </a:cubicBezTo>
                <a:lnTo>
                  <a:pt x="0" y="79654"/>
                </a:lnTo>
                <a:cubicBezTo>
                  <a:pt x="0" y="35662"/>
                  <a:pt x="35662" y="0"/>
                  <a:pt x="79654" y="0"/>
                </a:cubicBez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t="-23206" b="-23206"/>
            </a:stretch>
          </a:blipFill>
          <a:ln w="31600" cap="rnd" cmpd="sng">
            <a:solidFill>
              <a:srgbClr val="353D2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51700" tIns="151700" rIns="151700" bIns="151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" name="Google Shape;97;p1"/>
          <p:cNvSpPr/>
          <p:nvPr/>
        </p:nvSpPr>
        <p:spPr>
          <a:xfrm>
            <a:off x="20739230" y="10645015"/>
            <a:ext cx="6246975" cy="7788552"/>
          </a:xfrm>
          <a:custGeom>
            <a:avLst/>
            <a:gdLst/>
            <a:ahLst/>
            <a:cxnLst/>
            <a:rect l="l" t="t" r="r" b="b"/>
            <a:pathLst>
              <a:path w="645182" h="610149" extrusionOk="0">
                <a:moveTo>
                  <a:pt x="135711" y="0"/>
                </a:moveTo>
                <a:lnTo>
                  <a:pt x="509471" y="0"/>
                </a:lnTo>
                <a:cubicBezTo>
                  <a:pt x="584422" y="0"/>
                  <a:pt x="645182" y="60760"/>
                  <a:pt x="645182" y="135711"/>
                </a:cubicBezTo>
                <a:lnTo>
                  <a:pt x="645182" y="474438"/>
                </a:lnTo>
                <a:cubicBezTo>
                  <a:pt x="645182" y="549389"/>
                  <a:pt x="584422" y="610149"/>
                  <a:pt x="509471" y="610149"/>
                </a:cubicBezTo>
                <a:lnTo>
                  <a:pt x="135711" y="610149"/>
                </a:lnTo>
                <a:cubicBezTo>
                  <a:pt x="60760" y="610149"/>
                  <a:pt x="0" y="549389"/>
                  <a:pt x="0" y="474438"/>
                </a:cubicBezTo>
                <a:lnTo>
                  <a:pt x="0" y="135711"/>
                </a:lnTo>
                <a:cubicBezTo>
                  <a:pt x="0" y="60760"/>
                  <a:pt x="60760" y="0"/>
                  <a:pt x="135711" y="0"/>
                </a:cubicBez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l="-20862" r="-20862"/>
            </a:stretch>
          </a:blipFill>
          <a:ln w="31600" cap="rnd" cmpd="sng">
            <a:solidFill>
              <a:srgbClr val="353D27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51700" tIns="151700" rIns="151700" bIns="151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9" name="Google Shape;99;p1"/>
          <p:cNvSpPr txBox="1"/>
          <p:nvPr/>
        </p:nvSpPr>
        <p:spPr>
          <a:xfrm>
            <a:off x="2534238" y="16125961"/>
            <a:ext cx="13305300" cy="2247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2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5215"/>
              <a:buFont typeface="Arial"/>
              <a:buNone/>
            </a:pPr>
            <a:r>
              <a:rPr lang="en-US" sz="5215" b="1" i="0" u="none" strike="noStrike" cap="none" dirty="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ICD-11 Schizophrenia or other primary psychotic disorders</a:t>
            </a:r>
            <a:endParaRPr sz="2323" b="0" i="0" u="none" strike="noStrike" cap="none" dirty="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459AEF9-613D-CAAB-F6C0-1A8832DE376F}"/>
              </a:ext>
            </a:extLst>
          </p:cNvPr>
          <p:cNvSpPr txBox="1"/>
          <p:nvPr/>
        </p:nvSpPr>
        <p:spPr>
          <a:xfrm>
            <a:off x="1928241" y="6320118"/>
            <a:ext cx="13580598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400" b="1" u="sng" dirty="0"/>
              <a:t>Module Name: </a:t>
            </a:r>
            <a:r>
              <a:rPr lang="en-GB" sz="5400" b="1" dirty="0"/>
              <a:t>Psychological Classifications and Provisions</a:t>
            </a:r>
            <a:br>
              <a:rPr lang="en-GB" sz="5400" b="1" dirty="0"/>
            </a:br>
            <a:r>
              <a:rPr lang="en-GB" sz="5400" b="1" u="sng" dirty="0"/>
              <a:t>Module Code</a:t>
            </a:r>
            <a:r>
              <a:rPr lang="en-GB" sz="5400" b="1" dirty="0"/>
              <a:t>: BMHP6029</a:t>
            </a:r>
            <a:br>
              <a:rPr lang="en-GB" sz="5400" b="1" dirty="0"/>
            </a:br>
            <a:r>
              <a:rPr lang="en-GB" sz="5400" b="1" u="sng" dirty="0"/>
              <a:t>Student Name</a:t>
            </a:r>
            <a:r>
              <a:rPr lang="en-GB" sz="5400" b="1" dirty="0"/>
              <a:t>: Amie Banja </a:t>
            </a:r>
            <a:br>
              <a:rPr lang="en-GB" sz="5400" b="1" dirty="0"/>
            </a:br>
            <a:r>
              <a:rPr lang="en-GB" sz="5400" b="1" u="sng" dirty="0"/>
              <a:t>Student ID</a:t>
            </a:r>
            <a:r>
              <a:rPr lang="en-GB" sz="5400" b="1" dirty="0"/>
              <a:t>: 2309251</a:t>
            </a:r>
            <a:br>
              <a:rPr lang="en-GB" sz="5400" b="1" dirty="0"/>
            </a:br>
            <a:r>
              <a:rPr lang="en-GB" sz="5400" b="1" u="sng" dirty="0"/>
              <a:t>Lecturer: Kennedy </a:t>
            </a:r>
            <a:r>
              <a:rPr lang="en-GB" sz="5400" b="1" dirty="0" err="1"/>
              <a:t>Obohwemu</a:t>
            </a:r>
            <a:r>
              <a:rPr lang="en-GB" sz="5400" b="1" dirty="0"/>
              <a:t> </a:t>
            </a:r>
            <a:endParaRPr lang="en-GB" sz="5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2"/>
          <p:cNvSpPr txBox="1"/>
          <p:nvPr/>
        </p:nvSpPr>
        <p:spPr>
          <a:xfrm>
            <a:off x="0" y="0"/>
            <a:ext cx="6539100" cy="4908900"/>
          </a:xfrm>
          <a:prstGeom prst="rect">
            <a:avLst/>
          </a:prstGeom>
          <a:solidFill>
            <a:srgbClr val="C9DAF8"/>
          </a:solidFill>
          <a:ln>
            <a:noFill/>
          </a:ln>
        </p:spPr>
        <p:txBody>
          <a:bodyPr spcFirstLastPara="1" wrap="square" lIns="151700" tIns="151700" rIns="151700" bIns="15170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23"/>
              <a:buFont typeface="Arial"/>
              <a:buNone/>
            </a:pPr>
            <a:r>
              <a:rPr lang="en-US" sz="23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1. INTRODUCTION </a:t>
            </a:r>
            <a:endParaRPr sz="23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Schizophrenia is a severe mental disorder affecting thinking, perception, and behaviour.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Around 24 million people worldwide live with schizophrenia currently.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Approximately 1% of individuals experience schizophrenia during their lifetime.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UK prevalence is about 0.38%, higher in deprived urban populations.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5" name="Google Shape;105;p2"/>
          <p:cNvSpPr txBox="1"/>
          <p:nvPr/>
        </p:nvSpPr>
        <p:spPr>
          <a:xfrm>
            <a:off x="14016700" y="0"/>
            <a:ext cx="7380600" cy="4908900"/>
          </a:xfrm>
          <a:prstGeom prst="rect">
            <a:avLst/>
          </a:prstGeom>
          <a:solidFill>
            <a:srgbClr val="C9DAF8"/>
          </a:solidFill>
          <a:ln>
            <a:noFill/>
          </a:ln>
        </p:spPr>
        <p:txBody>
          <a:bodyPr spcFirstLastPara="1" wrap="square" lIns="151700" tIns="151700" rIns="151700" bIns="15170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91"/>
              <a:buFont typeface="Arial"/>
              <a:buNone/>
            </a:pPr>
            <a:r>
              <a:rPr lang="en-US" sz="23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6. CRITICAL ANALYSIS </a:t>
            </a:r>
            <a:endParaRPr sz="23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-US" sz="2300"/>
              <a:t>Attitudes towards schizophrenia have shifted from institutionalisation to community-based care.</a:t>
            </a:r>
            <a:endParaRPr sz="2300"/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-US" sz="2300"/>
              <a:t>Deinstitutionalisation promoted human rights, dignity, and independence for service users.</a:t>
            </a:r>
            <a:endParaRPr sz="2300"/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-US" sz="2300"/>
              <a:t>Legislation supports treatment but may raise concerns about autonomy and coercion.</a:t>
            </a:r>
            <a:endParaRPr sz="2300"/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-US" sz="2300"/>
              <a:t>Community Treatment Orders aim to reduce relapse but remain ethically debated.</a:t>
            </a:r>
            <a:endParaRPr sz="2300"/>
          </a:p>
        </p:txBody>
      </p:sp>
      <p:sp>
        <p:nvSpPr>
          <p:cNvPr id="106" name="Google Shape;106;p2"/>
          <p:cNvSpPr txBox="1"/>
          <p:nvPr/>
        </p:nvSpPr>
        <p:spPr>
          <a:xfrm>
            <a:off x="6504350" y="0"/>
            <a:ext cx="7512300" cy="49089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151700" tIns="151700" rIns="151700" bIns="15170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91"/>
              <a:buFont typeface="Arial"/>
              <a:buNone/>
            </a:pPr>
            <a:r>
              <a:rPr lang="en-US" sz="23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2. ICD-11 CLASSIFICATION </a:t>
            </a:r>
            <a:endParaRPr sz="23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ICD-11 identifies schizophrenia through core psychotic symptoms like hallucinations and delusions.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Symptoms must persist for a significant duration to meet diagnostic criteria.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Functional impairment must be evident in social, occupational, or personal areas.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Symptom specifiers assess severity across positive, negative, cognitive, and mood domains.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7" name="Google Shape;107;p2"/>
          <p:cNvSpPr txBox="1"/>
          <p:nvPr/>
        </p:nvSpPr>
        <p:spPr>
          <a:xfrm>
            <a:off x="21242775" y="14570450"/>
            <a:ext cx="6343800" cy="531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700"/>
              <a:buFont typeface="Arial"/>
              <a:buNone/>
            </a:pPr>
            <a:r>
              <a:rPr lang="en-US" sz="2300" b="1" i="0" u="none" strike="noStrike" cap="none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10. CONCLUSION</a:t>
            </a:r>
            <a:endParaRPr sz="2300" b="1" i="0" u="none" strike="noStrike" cap="none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Schizophrenia requires accurate diagnosis, effective treatment, and coordinated multidisciplinary care.</a:t>
            </a:r>
            <a:endParaRPr sz="23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Progress has been made in legislation, treatment approaches, and service delivery.</a:t>
            </a:r>
            <a:endParaRPr sz="23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However, inequalities, stigma, and access to care remain ongoing challenges.</a:t>
            </a:r>
            <a:endParaRPr sz="23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Recovery-focused, person-</a:t>
            </a:r>
            <a:r>
              <a:rPr lang="en-US" sz="2300" dirty="0" err="1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centred</a:t>
            </a:r>
            <a:r>
              <a:rPr lang="en-US" sz="23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approaches improve long-term outcomes and independence.</a:t>
            </a:r>
            <a:endParaRPr sz="23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8" name="Google Shape;108;p2"/>
          <p:cNvSpPr txBox="1"/>
          <p:nvPr/>
        </p:nvSpPr>
        <p:spPr>
          <a:xfrm>
            <a:off x="0" y="16873850"/>
            <a:ext cx="6539100" cy="34926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151700" tIns="151700" rIns="151700" bIns="151700" anchor="t" anchorCtr="0">
            <a:spAutoFit/>
          </a:bodyPr>
          <a:lstStyle/>
          <a:p>
            <a:pPr marL="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721"/>
              <a:buFont typeface="Arial"/>
              <a:buNone/>
            </a:pPr>
            <a:r>
              <a:rPr lang="en-US" sz="2300" b="1" i="0" u="none" strike="noStrike" cap="non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3. HISTORICAL UNDERSTANDING </a:t>
            </a:r>
            <a:endParaRPr sz="2300" b="1" i="0" u="none" strike="noStrike" cap="none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Times New Roman"/>
              <a:buChar char="●"/>
            </a:pPr>
            <a:r>
              <a:rPr lang="en-US" sz="2300">
                <a:latin typeface="Times New Roman"/>
                <a:ea typeface="Times New Roman"/>
                <a:cs typeface="Times New Roman"/>
                <a:sym typeface="Times New Roman"/>
              </a:rPr>
              <a:t>Schizophrenia was historically linked to supernatural beliefs and moral failings.</a:t>
            </a:r>
            <a:endParaRPr sz="2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Font typeface="Times New Roman"/>
              <a:buChar char="●"/>
            </a:pPr>
            <a:r>
              <a:rPr lang="en-US" sz="2300">
                <a:latin typeface="Times New Roman"/>
                <a:ea typeface="Times New Roman"/>
                <a:cs typeface="Times New Roman"/>
                <a:sym typeface="Times New Roman"/>
              </a:rPr>
              <a:t>Emil Kraepelin described the disorder as dementia praecox in the nineteenth century.</a:t>
            </a:r>
            <a:endParaRPr sz="2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Font typeface="Times New Roman"/>
              <a:buChar char="●"/>
            </a:pPr>
            <a:r>
              <a:rPr lang="en-US" sz="2300">
                <a:latin typeface="Times New Roman"/>
                <a:ea typeface="Times New Roman"/>
                <a:cs typeface="Times New Roman"/>
                <a:sym typeface="Times New Roman"/>
              </a:rPr>
              <a:t>Early care involved institutionalisation, often with poor conditions and neglect</a:t>
            </a:r>
            <a:endParaRPr sz="2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300"/>
              <a:buFont typeface="Times New Roman"/>
              <a:buChar char="●"/>
            </a:pPr>
            <a:r>
              <a:rPr lang="en-US" sz="2300">
                <a:latin typeface="Times New Roman"/>
                <a:ea typeface="Times New Roman"/>
                <a:cs typeface="Times New Roman"/>
                <a:sym typeface="Times New Roman"/>
              </a:rPr>
              <a:t>Understanding evolved gradually towards recognising biological and psychological cause</a:t>
            </a:r>
            <a:endParaRPr sz="23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09" name="Google Shape;109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4908900"/>
            <a:ext cx="6539100" cy="5496200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2"/>
          <p:cNvSpPr txBox="1"/>
          <p:nvPr/>
        </p:nvSpPr>
        <p:spPr>
          <a:xfrm>
            <a:off x="21397275" y="0"/>
            <a:ext cx="6034800" cy="70329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151700" tIns="151700" rIns="151700" bIns="15170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91"/>
              <a:buFont typeface="Arial"/>
              <a:buNone/>
            </a:pPr>
            <a:r>
              <a:rPr lang="en-US" sz="23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7. LEGISLATION &amp; POLICY </a:t>
            </a:r>
            <a:endParaRPr sz="23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-US" sz="2300"/>
              <a:t>Mental Health Act 1983 allows compulsory treatment when risk is significant.</a:t>
            </a:r>
            <a:endParaRPr sz="2300"/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-US" sz="2300"/>
              <a:t>Mental Capacity Act 2005 supports decision-making based on best interests principles.</a:t>
            </a:r>
            <a:endParaRPr sz="2300"/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-US" sz="2300"/>
              <a:t>Legal frameworks aim to balance autonomy, safety, and least restrictive care.</a:t>
            </a:r>
            <a:endParaRPr sz="2300"/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00"/>
              <a:buFont typeface="Arial"/>
              <a:buChar char="●"/>
            </a:pPr>
            <a:r>
              <a:rPr lang="en-US" sz="2300"/>
              <a:t>Ethnic minorities remain disproportionately affected by compulsory detention practices.</a:t>
            </a:r>
            <a:endParaRPr sz="2300"/>
          </a:p>
        </p:txBody>
      </p:sp>
      <p:sp>
        <p:nvSpPr>
          <p:cNvPr id="111" name="Google Shape;111;p2"/>
          <p:cNvSpPr txBox="1"/>
          <p:nvPr/>
        </p:nvSpPr>
        <p:spPr>
          <a:xfrm>
            <a:off x="21397300" y="7358000"/>
            <a:ext cx="5946000" cy="6380100"/>
          </a:xfrm>
          <a:prstGeom prst="rect">
            <a:avLst/>
          </a:prstGeom>
          <a:solidFill>
            <a:srgbClr val="CFE2F3"/>
          </a:solidFill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23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9. FUTURE RECOMMENDATIONS </a:t>
            </a:r>
            <a:endParaRPr sz="23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/>
              <a:t>Expand Early Intervention in Psychosis services to improve early diagnosis nationally.</a:t>
            </a:r>
            <a:endParaRPr sz="2300"/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/>
              <a:t>Increase NHS workforce to address shortages and improve access to care.</a:t>
            </a:r>
            <a:endParaRPr sz="2300"/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/>
              <a:t>Enhance availability of psychological therapies alongside pharmacological treatments.</a:t>
            </a:r>
            <a:endParaRPr sz="2300"/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/>
              <a:t>Promote culturally competent care to reduce inequalities in diagnosis and outcomes.</a:t>
            </a:r>
            <a:endParaRPr sz="2300"/>
          </a:p>
        </p:txBody>
      </p:sp>
      <p:pic>
        <p:nvPicPr>
          <p:cNvPr id="112" name="Google Shape;112;p2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4016700" y="4927475"/>
            <a:ext cx="7380600" cy="4391775"/>
          </a:xfrm>
          <a:prstGeom prst="rect">
            <a:avLst/>
          </a:prstGeom>
          <a:noFill/>
          <a:ln>
            <a:noFill/>
          </a:ln>
        </p:spPr>
      </p:pic>
      <p:sp>
        <p:nvSpPr>
          <p:cNvPr id="113" name="Google Shape;113;p2"/>
          <p:cNvSpPr txBox="1"/>
          <p:nvPr/>
        </p:nvSpPr>
        <p:spPr>
          <a:xfrm>
            <a:off x="6587600" y="15457550"/>
            <a:ext cx="7380600" cy="4908900"/>
          </a:xfrm>
          <a:prstGeom prst="rect">
            <a:avLst/>
          </a:prstGeom>
          <a:solidFill>
            <a:srgbClr val="FFF2CC"/>
          </a:solidFill>
          <a:ln>
            <a:noFill/>
          </a:ln>
        </p:spPr>
        <p:txBody>
          <a:bodyPr spcFirstLastPara="1" wrap="square" lIns="151700" tIns="151700" rIns="151700" bIns="15170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91"/>
              <a:buFont typeface="Arial"/>
              <a:buNone/>
            </a:pPr>
            <a:r>
              <a:rPr lang="en-US" sz="2300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4. CONTEMPORARY CARE </a:t>
            </a:r>
            <a:endParaRPr sz="2300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Schizophrenia is now understood as a multifactorial disorder with biological influences.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Multidisciplinary teams provide coordinated, person-centred, and recovery-focused care.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Community-based services promote independence, inclusion, and reduced hospital admissions.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7465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300"/>
              <a:buFont typeface="Times New Roman"/>
              <a:buChar char="●"/>
            </a:pPr>
            <a:r>
              <a:rPr lang="en-US" sz="2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Early intervention services support timely diagnosis and treatment within the NHS.</a:t>
            </a:r>
            <a:endParaRPr sz="2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4" name="Google Shape;114;p2"/>
          <p:cNvSpPr txBox="1"/>
          <p:nvPr/>
        </p:nvSpPr>
        <p:spPr>
          <a:xfrm>
            <a:off x="14016700" y="14722850"/>
            <a:ext cx="6982800" cy="5330700"/>
          </a:xfrm>
          <a:prstGeom prst="rect">
            <a:avLst/>
          </a:prstGeom>
          <a:solidFill>
            <a:srgbClr val="C9DAF8"/>
          </a:solidFill>
          <a:ln>
            <a:noFill/>
          </a:ln>
        </p:spPr>
        <p:txBody>
          <a:bodyPr spcFirstLastPara="1" wrap="square" lIns="151700" tIns="151700" rIns="151700" bIns="151700" anchor="t" anchorCtr="0">
            <a:spAutoFit/>
          </a:bodyPr>
          <a:lstStyle/>
          <a:p>
            <a:pPr marL="0" marR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57"/>
              <a:buFont typeface="Arial"/>
              <a:buNone/>
            </a:pPr>
            <a:r>
              <a:rPr lang="en-US" sz="2157" b="1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5. SOCIAL, CULTURAL &amp; POLITICAL CONTEXT </a:t>
            </a:r>
            <a:endParaRPr sz="2157" b="1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9097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57"/>
              <a:buFont typeface="Times New Roman"/>
              <a:buChar char="●"/>
            </a:pPr>
            <a:r>
              <a:rPr lang="en-US" sz="2557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Stigma remains a major barrier, leading to discrimination and social exclusion.</a:t>
            </a:r>
            <a:endParaRPr sz="2557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9097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57"/>
              <a:buFont typeface="Times New Roman"/>
              <a:buChar char="●"/>
            </a:pPr>
            <a:r>
              <a:rPr lang="en-US" sz="2557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Cultural beliefs influence how symptoms are understood and interpreted across communities.</a:t>
            </a:r>
            <a:endParaRPr sz="2557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9097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57"/>
              <a:buFont typeface="Times New Roman"/>
              <a:buChar char="●"/>
            </a:pPr>
            <a:r>
              <a:rPr lang="en-US" sz="2557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Misinterpretation of symptoms may lead to delayed diagnosis or inappropriate treatment.</a:t>
            </a:r>
            <a:endParaRPr sz="2557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marR="0" lvl="0" indent="-39097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57"/>
              <a:buFont typeface="Times New Roman"/>
              <a:buChar char="●"/>
            </a:pPr>
            <a:r>
              <a:rPr lang="en-US" sz="2557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Political decisions affect funding and availability of mental health services.</a:t>
            </a:r>
            <a:endParaRPr sz="2557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15" name="Google Shape;115;p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539100" y="4908900"/>
            <a:ext cx="7512301" cy="6380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0" y="10405100"/>
            <a:ext cx="6539099" cy="638009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7" name="Google Shape;117;p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14203800" y="9252350"/>
            <a:ext cx="7193475" cy="5318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2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587600" y="11289000"/>
            <a:ext cx="7380600" cy="4168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3"/>
          <p:cNvSpPr/>
          <p:nvPr/>
        </p:nvSpPr>
        <p:spPr>
          <a:xfrm>
            <a:off x="0" y="0"/>
            <a:ext cx="27432000" cy="20342543"/>
          </a:xfrm>
          <a:custGeom>
            <a:avLst/>
            <a:gdLst/>
            <a:ahLst/>
            <a:cxnLst/>
            <a:rect l="l" t="t" r="r" b="b"/>
            <a:pathLst>
              <a:path w="18288000" h="10287000" extrusionOk="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9313" b="-9313"/>
            </a:stretch>
          </a:blip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24" name="Google Shape;124;p3"/>
          <p:cNvSpPr txBox="1"/>
          <p:nvPr/>
        </p:nvSpPr>
        <p:spPr>
          <a:xfrm>
            <a:off x="357234" y="633023"/>
            <a:ext cx="14788500" cy="230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94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5928"/>
              <a:buFont typeface="Arial"/>
              <a:buNone/>
            </a:pPr>
            <a:r>
              <a:rPr lang="en-US" sz="15929" b="0" i="0" u="none" strike="noStrike" cap="non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endParaRPr sz="2323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25" name="Google Shape;125;p3"/>
          <p:cNvGrpSpPr/>
          <p:nvPr/>
        </p:nvGrpSpPr>
        <p:grpSpPr>
          <a:xfrm rot="5400000">
            <a:off x="2758458" y="464303"/>
            <a:ext cx="17116969" cy="21919514"/>
            <a:chOff x="0" y="-38100"/>
            <a:chExt cx="806647" cy="1361985"/>
          </a:xfrm>
        </p:grpSpPr>
        <p:sp>
          <p:nvSpPr>
            <p:cNvPr id="126" name="Google Shape;126;p3"/>
            <p:cNvSpPr/>
            <p:nvPr/>
          </p:nvSpPr>
          <p:spPr>
            <a:xfrm>
              <a:off x="0" y="0"/>
              <a:ext cx="806647" cy="1323885"/>
            </a:xfrm>
            <a:custGeom>
              <a:avLst/>
              <a:gdLst/>
              <a:ahLst/>
              <a:cxnLst/>
              <a:rect l="l" t="t" r="r" b="b"/>
              <a:pathLst>
                <a:path w="806647" h="1323885" extrusionOk="0">
                  <a:moveTo>
                    <a:pt x="47410" y="0"/>
                  </a:moveTo>
                  <a:lnTo>
                    <a:pt x="759237" y="0"/>
                  </a:lnTo>
                  <a:cubicBezTo>
                    <a:pt x="785421" y="0"/>
                    <a:pt x="806647" y="21226"/>
                    <a:pt x="806647" y="47410"/>
                  </a:cubicBezTo>
                  <a:lnTo>
                    <a:pt x="806647" y="1276474"/>
                  </a:lnTo>
                  <a:cubicBezTo>
                    <a:pt x="806647" y="1302658"/>
                    <a:pt x="785421" y="1323885"/>
                    <a:pt x="759237" y="1323885"/>
                  </a:cubicBezTo>
                  <a:lnTo>
                    <a:pt x="47410" y="1323885"/>
                  </a:lnTo>
                  <a:cubicBezTo>
                    <a:pt x="34836" y="1323885"/>
                    <a:pt x="22777" y="1318890"/>
                    <a:pt x="13886" y="1309999"/>
                  </a:cubicBezTo>
                  <a:cubicBezTo>
                    <a:pt x="4995" y="1301107"/>
                    <a:pt x="0" y="1289048"/>
                    <a:pt x="0" y="1276474"/>
                  </a:cubicBezTo>
                  <a:lnTo>
                    <a:pt x="0" y="47410"/>
                  </a:lnTo>
                  <a:cubicBezTo>
                    <a:pt x="0" y="21226"/>
                    <a:pt x="21226" y="0"/>
                    <a:pt x="47410" y="0"/>
                  </a:cubicBezTo>
                  <a:close/>
                </a:path>
              </a:pathLst>
            </a:custGeom>
            <a:noFill/>
            <a:ln w="31600" cap="rnd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151700" tIns="151700" rIns="151700" bIns="1517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400"/>
                <a:buFont typeface="Arial"/>
                <a:buNone/>
              </a:pPr>
              <a:endPara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27" name="Google Shape;127;p3"/>
            <p:cNvSpPr txBox="1"/>
            <p:nvPr/>
          </p:nvSpPr>
          <p:spPr>
            <a:xfrm>
              <a:off x="0" y="-38100"/>
              <a:ext cx="806647" cy="136198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4300" tIns="84300" rIns="84300" bIns="84300" anchor="ctr" anchorCtr="0">
              <a:noAutofit/>
            </a:bodyPr>
            <a:lstStyle/>
            <a:p>
              <a:pPr marL="0" marR="0" lvl="0" indent="0" algn="ctr" rtl="0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987"/>
                <a:buFont typeface="Arial"/>
                <a:buNone/>
              </a:pPr>
              <a:endParaRPr sz="298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28" name="Google Shape;128;p3"/>
          <p:cNvSpPr/>
          <p:nvPr/>
        </p:nvSpPr>
        <p:spPr>
          <a:xfrm>
            <a:off x="21954172" y="-815590"/>
            <a:ext cx="7869936" cy="21974960"/>
          </a:xfrm>
          <a:custGeom>
            <a:avLst/>
            <a:gdLst/>
            <a:ahLst/>
            <a:cxnLst/>
            <a:rect l="l" t="t" r="r" b="b"/>
            <a:pathLst>
              <a:path w="812800" h="1721501" extrusionOk="0">
                <a:moveTo>
                  <a:pt x="0" y="0"/>
                </a:moveTo>
                <a:lnTo>
                  <a:pt x="812800" y="0"/>
                </a:lnTo>
                <a:lnTo>
                  <a:pt x="812800" y="1721501"/>
                </a:lnTo>
                <a:lnTo>
                  <a:pt x="0" y="1721501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l="-138779" r="-138779"/>
            </a:stretch>
          </a:blipFill>
          <a:ln w="31600" cap="sq" cmpd="sng">
            <a:solidFill>
              <a:srgbClr val="353D27"/>
            </a:solidFill>
            <a:prstDash val="solid"/>
            <a:miter lim="80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29" name="Google Shape;129;p3"/>
          <p:cNvGrpSpPr/>
          <p:nvPr/>
        </p:nvGrpSpPr>
        <p:grpSpPr>
          <a:xfrm>
            <a:off x="24316264" y="-484420"/>
            <a:ext cx="3430518" cy="20829889"/>
            <a:chOff x="0" y="-38100"/>
            <a:chExt cx="602342" cy="2773842"/>
          </a:xfrm>
        </p:grpSpPr>
        <p:sp>
          <p:nvSpPr>
            <p:cNvPr id="130" name="Google Shape;130;p3"/>
            <p:cNvSpPr/>
            <p:nvPr/>
          </p:nvSpPr>
          <p:spPr>
            <a:xfrm>
              <a:off x="0" y="0"/>
              <a:ext cx="602342" cy="2735742"/>
            </a:xfrm>
            <a:custGeom>
              <a:avLst/>
              <a:gdLst/>
              <a:ahLst/>
              <a:cxnLst/>
              <a:rect l="l" t="t" r="r" b="b"/>
              <a:pathLst>
                <a:path w="602342" h="2735742" extrusionOk="0">
                  <a:moveTo>
                    <a:pt x="0" y="0"/>
                  </a:moveTo>
                  <a:lnTo>
                    <a:pt x="602342" y="0"/>
                  </a:lnTo>
                  <a:lnTo>
                    <a:pt x="602342" y="2735742"/>
                  </a:lnTo>
                  <a:lnTo>
                    <a:pt x="0" y="2735742"/>
                  </a:lnTo>
                  <a:close/>
                </a:path>
              </a:pathLst>
            </a:custGeom>
            <a:gradFill>
              <a:gsLst>
                <a:gs pos="0">
                  <a:srgbClr val="102227">
                    <a:alpha val="0"/>
                  </a:srgbClr>
                </a:gs>
                <a:gs pos="50000">
                  <a:srgbClr val="1C3741">
                    <a:alpha val="50196"/>
                  </a:srgbClr>
                </a:gs>
                <a:gs pos="100000">
                  <a:srgbClr val="0D272E"/>
                </a:gs>
              </a:gsLst>
              <a:lin ang="0" scaled="0"/>
            </a:gra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1" name="Google Shape;131;p3"/>
            <p:cNvSpPr txBox="1"/>
            <p:nvPr/>
          </p:nvSpPr>
          <p:spPr>
            <a:xfrm>
              <a:off x="0" y="-38100"/>
              <a:ext cx="602342" cy="277384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4300" tIns="84300" rIns="84300" bIns="84300" anchor="ctr" anchorCtr="0">
              <a:noAutofit/>
            </a:bodyPr>
            <a:lstStyle/>
            <a:p>
              <a:pPr marL="0" marR="0" lvl="0" indent="0" algn="ctr" rtl="0">
                <a:lnSpc>
                  <a:spcPct val="147722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2987"/>
                <a:buFont typeface="Arial"/>
                <a:buNone/>
              </a:pPr>
              <a:endParaRPr sz="2987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32" name="Google Shape;132;p3"/>
          <p:cNvSpPr txBox="1"/>
          <p:nvPr/>
        </p:nvSpPr>
        <p:spPr>
          <a:xfrm>
            <a:off x="523982" y="3219150"/>
            <a:ext cx="20910000" cy="163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Absi, M., Iliff , J. and Ghanchi, R. (2025). The Role of Community Treatment Orders in Sustaining Recovery in Recurrent Psychosis: A Case Report - Journal of Neurology and Experimental Neuroscience. [online] Journal of Neurology and Experimental Neuroscience. Available at: https://jneuroscience.com/2025/12/05/the-role-of-community-treatment-orders-in-sustaining-recovery-in-recurrent-psychosis-a-case-report/ [Accessed 2 Jul. 2026].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Chien, W.T., Leung, S.F., Yeung, F.K. and Wong, W.K. (2023). Current Approaches to Treatments for Schizophrenia Spectrum disorders, Part II: Psychosocial Interventions and patient-focused Perspectives in Psychiatric Care. Neuropsychiatric Disease and Treatment, [online] 9(9), p.1463. doi:https://doi.org/10.2147/ndt.s49263.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NHS (2022). Mental Health Act. [online] nhs.uk. Available at: https://www.nhs.uk/mental-health/social-care-and-your-rights/mental-health-and-the-law/mental-health-act/.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Nickl-Jockschat, T., Steiner, J., Hirjak, D. and Hasan, A. (2025). Schizophrenia and catatonia: from ICD-10 to ICD-11. Der Nervenarzt. doi:https://doi.org/10.1007/s00115-025-01861-3.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Pote, H.L. and Orrell, M.W. (2022). Perceptions of Schizophrenia in Multi-Cultural Britain. Ethnicity &amp; Health, 7(1), pp.7–20. doi:https://doi.org/10.1080/13557850220146966.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Rethink (2023). Mental capacity and mental illness. [online] Mental capacity and mental illness. Available at: https://www.rethink.org/advice-and-information/rights-laws-and-criminal-justice/mental-health-laws/mental-capacity-and-mental-illness-the-mental-capacity-act-2005/.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Schomerus, G., Schindler, S., Sander, C., Baumann, E. and Angermeyer, M.C. (2022). Changes in mental illness stigma over 30 years – Improvement, persistence, or deterioration? European Psychiatry, [online] 65(1). doi:https://doi.org/10.1192/j.eurpsy.2022.2337.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Williams, S. (2022). Politics and Policies of Schizophrenia. Psychosocial Interventions for People with Schizophrenia, pp.26–36. doi:https://doi.org/10.1007/978-1-4039-3759-9_3.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Wing, J.K. (2026). Social Psychiatry in the United Kingdom: The Approach to Schizophrenia. Schizophrenia Bulletin, 6(4), pp.556–565. doi:https://doi.org/10.1093/schbul/6.4.556.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World Health Organization (2022). Schizophrenia. [online] World Health Organization. Available at: https://www.who.int/news-room/fact-sheets/detail/schizophrenia.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Rantala, M.J., Luoto, S., Borráz-León, J.I. and Krams, I., 2022. Schizophrenia: The new etiological synthesis. Neuroscience &amp; Biobehavioral Reviews, 142, p.104894. 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NHS England (2023). Implementing the Early Intervention in Psychosis Access and Waiting Time Standard. [online] Available at: https://www.england.nhs.uk/wp-content/uploads/2023/03/B1954-implementing-the-early-intervention-in-psychosis-access-and-waiting-time-standard.pdf [Accessed 2 Jul. 2026].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World Health Organization (2022). International classification of diseases (ICD). [online] www.who.int. Available at: https://www.who.int/standards/classifications/classification-of-diseases [Accessed 2 Jul. 2026].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r>
              <a:rPr lang="en-US" sz="2323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World Health Organisation (2024). Clinical descriptions and diagnostic requirements for ICD-11 mental, behavioural and neurodevelopmental disorders (CDDR). [online] www.who.int. Available at: https://www.who.int/publications/i/item/9789240077263 [Accessed 2 Jul. 2026].</a:t>
            </a: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lnSpc>
                <a:spcPct val="14002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23"/>
              <a:buFont typeface="Arial"/>
              <a:buNone/>
            </a:pPr>
            <a:endParaRPr sz="2323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1182</Words>
  <Application>Microsoft Office PowerPoint</Application>
  <PresentationFormat>Custom</PresentationFormat>
  <Paragraphs>63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kasim mahmood</dc:creator>
  <cp:lastModifiedBy>kasim mahmood</cp:lastModifiedBy>
  <cp:revision>1</cp:revision>
  <dcterms:created xsi:type="dcterms:W3CDTF">2006-08-16T00:00:00Z</dcterms:created>
  <dcterms:modified xsi:type="dcterms:W3CDTF">2026-07-06T11:55:44Z</dcterms:modified>
</cp:coreProperties>
</file>