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6" r:id="rId4"/>
    <p:sldId id="259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73ED3F-7DD0-49D7-9F4C-219E25F6289C}" v="1" dt="2023-02-17T17:25:05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druta Bogatean" userId="9281367b85dfa20c" providerId="LiveId" clId="{2C73ED3F-7DD0-49D7-9F4C-219E25F6289C}"/>
    <pc:docChg chg="custSel modSld">
      <pc:chgData name="Codruta Bogatean" userId="9281367b85dfa20c" providerId="LiveId" clId="{2C73ED3F-7DD0-49D7-9F4C-219E25F6289C}" dt="2023-02-17T17:25:24.500" v="65" actId="14100"/>
      <pc:docMkLst>
        <pc:docMk/>
      </pc:docMkLst>
      <pc:sldChg chg="modSp mod">
        <pc:chgData name="Codruta Bogatean" userId="9281367b85dfa20c" providerId="LiveId" clId="{2C73ED3F-7DD0-49D7-9F4C-219E25F6289C}" dt="2023-02-17T17:25:24.500" v="65" actId="14100"/>
        <pc:sldMkLst>
          <pc:docMk/>
          <pc:sldMk cId="3007801238" sldId="256"/>
        </pc:sldMkLst>
        <pc:spChg chg="mod">
          <ac:chgData name="Codruta Bogatean" userId="9281367b85dfa20c" providerId="LiveId" clId="{2C73ED3F-7DD0-49D7-9F4C-219E25F6289C}" dt="2023-02-17T17:23:11.253" v="61" actId="20577"/>
          <ac:spMkLst>
            <pc:docMk/>
            <pc:sldMk cId="3007801238" sldId="256"/>
            <ac:spMk id="8" creationId="{8B8DC0C1-3DDD-20E4-63A3-4E50C589043B}"/>
          </ac:spMkLst>
        </pc:spChg>
        <pc:picChg chg="mod">
          <ac:chgData name="Codruta Bogatean" userId="9281367b85dfa20c" providerId="LiveId" clId="{2C73ED3F-7DD0-49D7-9F4C-219E25F6289C}" dt="2023-02-17T17:25:24.500" v="65" actId="14100"/>
          <ac:picMkLst>
            <pc:docMk/>
            <pc:sldMk cId="3007801238" sldId="256"/>
            <ac:picMk id="4" creationId="{3A9EDEAA-A41F-4AAC-B9D4-9D220472F549}"/>
          </ac:picMkLst>
        </pc:picChg>
      </pc:sldChg>
      <pc:sldChg chg="modSp mod">
        <pc:chgData name="Codruta Bogatean" userId="9281367b85dfa20c" providerId="LiveId" clId="{2C73ED3F-7DD0-49D7-9F4C-219E25F6289C}" dt="2023-02-17T17:24:59.164" v="63" actId="20577"/>
        <pc:sldMkLst>
          <pc:docMk/>
          <pc:sldMk cId="1634241386" sldId="257"/>
        </pc:sldMkLst>
        <pc:spChg chg="mod">
          <ac:chgData name="Codruta Bogatean" userId="9281367b85dfa20c" providerId="LiveId" clId="{2C73ED3F-7DD0-49D7-9F4C-219E25F6289C}" dt="2023-02-17T17:24:59.164" v="63" actId="20577"/>
          <ac:spMkLst>
            <pc:docMk/>
            <pc:sldMk cId="1634241386" sldId="257"/>
            <ac:spMk id="2" creationId="{AABDCB31-1B96-0481-0EEA-2996EE275D84}"/>
          </ac:spMkLst>
        </pc:spChg>
      </pc:sldChg>
      <pc:sldChg chg="modSp mod">
        <pc:chgData name="Codruta Bogatean" userId="9281367b85dfa20c" providerId="LiveId" clId="{2C73ED3F-7DD0-49D7-9F4C-219E25F6289C}" dt="2023-02-17T17:16:37.319" v="43" actId="1076"/>
        <pc:sldMkLst>
          <pc:docMk/>
          <pc:sldMk cId="3562109534" sldId="259"/>
        </pc:sldMkLst>
        <pc:spChg chg="mod">
          <ac:chgData name="Codruta Bogatean" userId="9281367b85dfa20c" providerId="LiveId" clId="{2C73ED3F-7DD0-49D7-9F4C-219E25F6289C}" dt="2023-02-17T17:16:37.319" v="43" actId="1076"/>
          <ac:spMkLst>
            <pc:docMk/>
            <pc:sldMk cId="3562109534" sldId="259"/>
            <ac:spMk id="3" creationId="{5C7AB2BB-1A13-ACB3-0F37-62289EB3D0EC}"/>
          </ac:spMkLst>
        </pc:spChg>
      </pc:sldChg>
      <pc:sldChg chg="modSp mod">
        <pc:chgData name="Codruta Bogatean" userId="9281367b85dfa20c" providerId="LiveId" clId="{2C73ED3F-7DD0-49D7-9F4C-219E25F6289C}" dt="2023-02-17T17:16:27.885" v="42" actId="1076"/>
        <pc:sldMkLst>
          <pc:docMk/>
          <pc:sldMk cId="1663128562" sldId="261"/>
        </pc:sldMkLst>
        <pc:spChg chg="mod">
          <ac:chgData name="Codruta Bogatean" userId="9281367b85dfa20c" providerId="LiveId" clId="{2C73ED3F-7DD0-49D7-9F4C-219E25F6289C}" dt="2023-02-17T17:16:27.885" v="42" actId="1076"/>
          <ac:spMkLst>
            <pc:docMk/>
            <pc:sldMk cId="1663128562" sldId="261"/>
            <ac:spMk id="5" creationId="{7B943041-95E1-6657-19D2-772D166151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954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067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045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365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20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497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975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77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04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765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26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DCD06-4402-4CA6-A895-52CA0A842735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A3556-275A-439F-BDAF-3E7B008C2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6379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rbourhotels.co.uk/bristol/eat-and-drink/harbour-kitchen/sample-menus" TargetMode="External"/><Relationship Id="rId2" Type="http://schemas.openxmlformats.org/officeDocument/2006/relationships/hyperlink" Target="https://www.millerandcarter.co.uk/valentines#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ccolinorestaurants.com/our-restaurants/bristol/" TargetMode="External"/><Relationship Id="rId4" Type="http://schemas.openxmlformats.org/officeDocument/2006/relationships/hyperlink" Target="https://www.futureinns.co.uk/special-offers/3-courses-for-2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llerandcarter.co.uk/valentines#/" TargetMode="External"/><Relationship Id="rId2" Type="http://schemas.openxmlformats.org/officeDocument/2006/relationships/hyperlink" Target="https://www.mugshotrestaurants.com/full-drinks-menu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syclub.co.uk/menus/" TargetMode="External"/><Relationship Id="rId5" Type="http://schemas.openxmlformats.org/officeDocument/2006/relationships/hyperlink" Target="https://www.hotelduvin.com/media/6697809/hdv-autumn-prix-fixe-menu.pdf" TargetMode="External"/><Relationship Id="rId4" Type="http://schemas.openxmlformats.org/officeDocument/2006/relationships/hyperlink" Target="https://my.propcom.co.uk/data/media/pdf/Valentines%20Menu%202023-1.pdf?zoom=f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6">
            <a:extLst>
              <a:ext uri="{FF2B5EF4-FFF2-40B4-BE49-F238E27FC236}">
                <a16:creationId xmlns:a16="http://schemas.microsoft.com/office/drawing/2014/main" id="{3EDD119B-6BFA-4C3F-90CE-97DAFD604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DCB31-1B96-0481-0EEA-2996EE275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b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Menu for Hotel Trinity </a:t>
            </a:r>
            <a:b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Bristol City Center</a:t>
            </a:r>
            <a:b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Codruta-Daniela Bogatean 2210404</a:t>
            </a:r>
            <a:b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Rohan Dubrey</a:t>
            </a:r>
            <a:b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23" name="Straight Connector 8">
            <a:extLst>
              <a:ext uri="{FF2B5EF4-FFF2-40B4-BE49-F238E27FC236}">
                <a16:creationId xmlns:a16="http://schemas.microsoft.com/office/drawing/2014/main" id="{DC1572D0-F0FD-4D84-8F82-DC59140EB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8160" y="2057399"/>
            <a:ext cx="0" cy="27432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42413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87">
            <a:extLst>
              <a:ext uri="{FF2B5EF4-FFF2-40B4-BE49-F238E27FC236}">
                <a16:creationId xmlns:a16="http://schemas.microsoft.com/office/drawing/2014/main" id="{CEF6118E-44FB-4509-B4D9-129052E4C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013F23FE-2FEC-705F-2532-59D28BB2F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080" y="-9507"/>
            <a:ext cx="6247290" cy="2785948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b="1" i="1" dirty="0">
                <a:solidFill>
                  <a:srgbClr val="FFCC99"/>
                </a:solidFill>
                <a:latin typeface="Bodoni MT" panose="02070603080606020203" pitchFamily="18" charset="0"/>
              </a:rPr>
              <a:t>Celebrating true   </a:t>
            </a:r>
            <a:br>
              <a:rPr lang="en-GB" sz="2400" b="1" i="1" dirty="0">
                <a:solidFill>
                  <a:srgbClr val="FFCC99"/>
                </a:solidFill>
                <a:latin typeface="Bodoni MT" panose="02070603080606020203" pitchFamily="18" charset="0"/>
              </a:rPr>
            </a:br>
            <a:r>
              <a:rPr lang="en-GB" sz="2400" b="1" i="1" dirty="0">
                <a:solidFill>
                  <a:srgbClr val="FFCC99"/>
                </a:solidFill>
                <a:latin typeface="Bodoni MT" panose="02070603080606020203" pitchFamily="18" charset="0"/>
              </a:rPr>
              <a:t>         love this </a:t>
            </a:r>
            <a:br>
              <a:rPr lang="en-GB" sz="4000" b="1" i="1" dirty="0">
                <a:solidFill>
                  <a:srgbClr val="FFCC99"/>
                </a:solidFill>
                <a:latin typeface="Bodoni MT" panose="02070603080606020203" pitchFamily="18" charset="0"/>
              </a:rPr>
            </a:br>
            <a:r>
              <a:rPr lang="en-GB" sz="4000" b="1" i="1" dirty="0">
                <a:solidFill>
                  <a:srgbClr val="FF0000"/>
                </a:solidFill>
                <a:latin typeface="Bodoni MT" panose="02070603080606020203" pitchFamily="18" charset="0"/>
              </a:rPr>
              <a:t>   </a:t>
            </a:r>
            <a:r>
              <a:rPr lang="en-GB" sz="5400" b="1" i="1" dirty="0">
                <a:solidFill>
                  <a:srgbClr val="FF0000"/>
                </a:solidFill>
                <a:latin typeface="Bodoni MT" panose="02070603080606020203" pitchFamily="18" charset="0"/>
              </a:rPr>
              <a:t>Valentine’s </a:t>
            </a:r>
            <a:r>
              <a:rPr lang="en-GB" sz="4000" b="1" i="1" dirty="0">
                <a:solidFill>
                  <a:srgbClr val="FF0000"/>
                </a:solidFill>
                <a:latin typeface="Bodoni MT" panose="02070603080606020203" pitchFamily="18" charset="0"/>
              </a:rPr>
              <a:t>                      </a:t>
            </a:r>
            <a:br>
              <a:rPr lang="en-GB" sz="4000" b="1" i="1" dirty="0">
                <a:solidFill>
                  <a:srgbClr val="FF0000"/>
                </a:solidFill>
                <a:latin typeface="Castellar" panose="020A0402060406010301" pitchFamily="18" charset="0"/>
              </a:rPr>
            </a:br>
            <a:r>
              <a:rPr lang="en-GB" sz="4000" b="1" i="1" dirty="0">
                <a:solidFill>
                  <a:srgbClr val="FF0000"/>
                </a:solidFill>
                <a:latin typeface="Castellar" panose="020A0402060406010301" pitchFamily="18" charset="0"/>
              </a:rPr>
              <a:t>                     </a:t>
            </a:r>
            <a:endParaRPr lang="en-GB" sz="4000" i="1" dirty="0">
              <a:latin typeface="Castellar" panose="020A0402060406010301" pitchFamily="18" charset="0"/>
            </a:endParaRPr>
          </a:p>
        </p:txBody>
      </p:sp>
      <p:pic>
        <p:nvPicPr>
          <p:cNvPr id="10" name="Picture 9" descr="A person and person holding flowers&#10;&#10;Description automatically generated with medium confidence">
            <a:extLst>
              <a:ext uri="{FF2B5EF4-FFF2-40B4-BE49-F238E27FC236}">
                <a16:creationId xmlns:a16="http://schemas.microsoft.com/office/drawing/2014/main" id="{4DABD0B7-323F-7638-2DCD-36F94441A7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11" r="-3" b="-3"/>
          <a:stretch/>
        </p:blipFill>
        <p:spPr>
          <a:xfrm>
            <a:off x="6096000" y="65103"/>
            <a:ext cx="4321624" cy="3489212"/>
          </a:xfrm>
          <a:prstGeom prst="rect">
            <a:avLst/>
          </a:prstGeom>
        </p:spPr>
      </p:pic>
      <p:pic>
        <p:nvPicPr>
          <p:cNvPr id="5" name="Picture 4" descr="A table with wine glasses and candles&#10;&#10;Description automatically generated with low confidence">
            <a:extLst>
              <a:ext uri="{FF2B5EF4-FFF2-40B4-BE49-F238E27FC236}">
                <a16:creationId xmlns:a16="http://schemas.microsoft.com/office/drawing/2014/main" id="{5AEA2505-A1DB-49B0-E9B3-250347CC3E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08" r="21011" b="2"/>
          <a:stretch/>
        </p:blipFill>
        <p:spPr>
          <a:xfrm>
            <a:off x="6998377" y="3621476"/>
            <a:ext cx="3419248" cy="3171422"/>
          </a:xfrm>
          <a:prstGeom prst="rect">
            <a:avLst/>
          </a:prstGeom>
          <a:ln>
            <a:noFill/>
          </a:ln>
        </p:spPr>
      </p:pic>
      <p:sp>
        <p:nvSpPr>
          <p:cNvPr id="52" name="Content Placeholder 7">
            <a:extLst>
              <a:ext uri="{FF2B5EF4-FFF2-40B4-BE49-F238E27FC236}">
                <a16:creationId xmlns:a16="http://schemas.microsoft.com/office/drawing/2014/main" id="{5358A932-8D7F-5F6F-ABD1-DD6890446CD4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5400000">
            <a:off x="7788942" y="2659984"/>
            <a:ext cx="6742034" cy="176550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11500" dirty="0">
                <a:solidFill>
                  <a:srgbClr val="FFCC99"/>
                </a:solidFill>
                <a:latin typeface="Castellar" panose="020A0402060406010301" pitchFamily="18" charset="0"/>
              </a:rPr>
              <a:t>Trinity</a:t>
            </a:r>
            <a:r>
              <a:rPr lang="en-US" sz="3600" dirty="0"/>
              <a:t> </a:t>
            </a:r>
          </a:p>
          <a:p>
            <a:pPr marL="0" indent="0">
              <a:buNone/>
            </a:pPr>
            <a:r>
              <a:rPr lang="en-US" sz="3600" dirty="0">
                <a:latin typeface="Castellar" panose="020A0402060406010301" pitchFamily="18" charset="0"/>
              </a:rPr>
              <a:t>     </a:t>
            </a:r>
            <a:r>
              <a:rPr lang="en-US" sz="3600" dirty="0">
                <a:solidFill>
                  <a:srgbClr val="FFCC99"/>
                </a:solidFill>
                <a:latin typeface="Castellar" panose="020A0402060406010301" pitchFamily="18" charset="0"/>
              </a:rPr>
              <a:t>Bristol, City Center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973DC68-56DE-9B72-0BE5-2E3CEC445747}"/>
              </a:ext>
            </a:extLst>
          </p:cNvPr>
          <p:cNvSpPr txBox="1"/>
          <p:nvPr/>
        </p:nvSpPr>
        <p:spPr>
          <a:xfrm>
            <a:off x="1119776" y="2048709"/>
            <a:ext cx="4758824" cy="286232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800" b="1" i="1" dirty="0">
                <a:latin typeface="Bodoni MT" panose="02070603080606020203" pitchFamily="18" charset="0"/>
              </a:rPr>
              <a:t>3 COURSES FOR  </a:t>
            </a:r>
          </a:p>
          <a:p>
            <a:pPr algn="ctr"/>
            <a:r>
              <a:rPr lang="en-GB" sz="1800" b="1" i="1" dirty="0">
                <a:latin typeface="Bodoni MT" panose="02070603080606020203" pitchFamily="18" charset="0"/>
              </a:rPr>
              <a:t>50£  pp </a:t>
            </a:r>
          </a:p>
          <a:p>
            <a:pPr algn="ctr"/>
            <a:r>
              <a:rPr lang="en-GB" b="1" i="1" dirty="0">
                <a:latin typeface="Bodoni MT" panose="02070603080606020203" pitchFamily="18" charset="0"/>
              </a:rPr>
              <a:t>w</a:t>
            </a:r>
            <a:r>
              <a:rPr lang="en-GB" sz="1800" b="1" i="1" dirty="0">
                <a:latin typeface="Bodoni MT" panose="02070603080606020203" pitchFamily="18" charset="0"/>
              </a:rPr>
              <a:t>ith a choice of drink  </a:t>
            </a:r>
          </a:p>
          <a:p>
            <a:pPr algn="ctr"/>
            <a:r>
              <a:rPr lang="en-GB" b="1" i="1" dirty="0">
                <a:latin typeface="Bodoni MT" panose="02070603080606020203" pitchFamily="18" charset="0"/>
              </a:rPr>
              <a:t>And just £40 pp with our</a:t>
            </a:r>
          </a:p>
          <a:p>
            <a:pPr algn="ctr"/>
            <a:r>
              <a:rPr lang="en-GB" b="1" i="1" dirty="0">
                <a:latin typeface="Bodoni MT" panose="02070603080606020203" pitchFamily="18" charset="0"/>
              </a:rPr>
              <a:t> hotel membership</a:t>
            </a:r>
            <a:endParaRPr lang="en-GB" sz="1800" b="1" i="1" dirty="0">
              <a:latin typeface="Bodoni MT" panose="02070603080606020203" pitchFamily="18" charset="0"/>
            </a:endParaRPr>
          </a:p>
          <a:p>
            <a:pPr algn="ctr"/>
            <a:endParaRPr lang="en-GB" sz="1800" b="1" i="1" dirty="0">
              <a:latin typeface="Bodoni MT" panose="02070603080606020203" pitchFamily="18" charset="0"/>
            </a:endParaRPr>
          </a:p>
          <a:p>
            <a:pPr algn="ctr"/>
            <a:r>
              <a:rPr lang="en-GB" sz="1800" b="1" i="1" dirty="0">
                <a:latin typeface="Bodoni MT" panose="02070603080606020203" pitchFamily="18" charset="0"/>
              </a:rPr>
              <a:t>Available between </a:t>
            </a:r>
          </a:p>
          <a:p>
            <a:pPr algn="ctr"/>
            <a:r>
              <a:rPr lang="en-GB" b="1" i="1" dirty="0">
                <a:latin typeface="Bodoni MT" panose="02070603080606020203" pitchFamily="18" charset="0"/>
              </a:rPr>
              <a:t>5 pm-10 pm</a:t>
            </a:r>
            <a:endParaRPr lang="en-GB" sz="1800" b="1" i="1" dirty="0">
              <a:latin typeface="Bodoni MT" panose="02070603080606020203" pitchFamily="18" charset="0"/>
            </a:endParaRPr>
          </a:p>
          <a:p>
            <a:pPr algn="ctr"/>
            <a:r>
              <a:rPr lang="en-GB" sz="1800" b="1" i="1" dirty="0">
                <a:latin typeface="Bodoni MT" panose="02070603080606020203" pitchFamily="18" charset="0"/>
              </a:rPr>
              <a:t>Monday 13</a:t>
            </a:r>
            <a:r>
              <a:rPr lang="en-GB" sz="1800" b="1" i="1" baseline="30000" dirty="0">
                <a:latin typeface="Bodoni MT" panose="02070603080606020203" pitchFamily="18" charset="0"/>
              </a:rPr>
              <a:t>th</a:t>
            </a:r>
            <a:r>
              <a:rPr lang="en-GB" sz="1800" b="1" i="1" dirty="0">
                <a:latin typeface="Bodoni MT" panose="02070603080606020203" pitchFamily="18" charset="0"/>
              </a:rPr>
              <a:t> to Friday 17</a:t>
            </a:r>
            <a:r>
              <a:rPr lang="en-GB" sz="1800" b="1" i="1" baseline="30000" dirty="0">
                <a:latin typeface="Bodoni MT" panose="02070603080606020203" pitchFamily="18" charset="0"/>
              </a:rPr>
              <a:t>th</a:t>
            </a:r>
            <a:r>
              <a:rPr lang="en-GB" sz="1800" b="1" i="1" dirty="0">
                <a:latin typeface="Bodoni MT" panose="02070603080606020203" pitchFamily="18" charset="0"/>
              </a:rPr>
              <a:t> February</a:t>
            </a:r>
          </a:p>
          <a:p>
            <a:pPr algn="ctr"/>
            <a:r>
              <a:rPr lang="en-GB" sz="1800" b="1" i="1" dirty="0">
                <a:latin typeface="Bodoni MT" panose="02070603080606020203" pitchFamily="18" charset="0"/>
              </a:rPr>
              <a:t> 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2EEA11B-60B5-1CB6-775F-62FD40F7D765}"/>
              </a:ext>
            </a:extLst>
          </p:cNvPr>
          <p:cNvSpPr txBox="1"/>
          <p:nvPr/>
        </p:nvSpPr>
        <p:spPr>
          <a:xfrm>
            <a:off x="259080" y="6331878"/>
            <a:ext cx="7255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doni MT" panose="02070603080606020203" pitchFamily="18" charset="0"/>
              </a:rPr>
              <a:t>Please book in advance on our website www.Trinitycitycenter.co.uk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7FDA7F7-3ED9-23EF-8D67-88952E326674}"/>
              </a:ext>
            </a:extLst>
          </p:cNvPr>
          <p:cNvSpPr txBox="1"/>
          <p:nvPr/>
        </p:nvSpPr>
        <p:spPr>
          <a:xfrm>
            <a:off x="1007915" y="5119089"/>
            <a:ext cx="53831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solidFill>
                  <a:srgbClr val="FF0000"/>
                </a:solidFill>
                <a:latin typeface="Bodoni MT" panose="02070603080606020203" pitchFamily="18" charset="0"/>
              </a:rPr>
              <a:t>The night will be entertained by our pianist   </a:t>
            </a:r>
          </a:p>
        </p:txBody>
      </p:sp>
    </p:spTree>
    <p:extLst>
      <p:ext uri="{BB962C8B-B14F-4D97-AF65-F5344CB8AC3E}">
        <p14:creationId xmlns:p14="http://schemas.microsoft.com/office/powerpoint/2010/main" val="1325504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A9EDEAA-A41F-4AAC-B9D4-9D220472F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629" y="-71713"/>
            <a:ext cx="12239258" cy="6929713"/>
          </a:xfrm>
          <a:prstGeom prst="rect">
            <a:avLst/>
          </a:prstGeom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8B8DC0C1-3DDD-20E4-63A3-4E50C589043B}"/>
              </a:ext>
            </a:extLst>
          </p:cNvPr>
          <p:cNvSpPr txBox="1">
            <a:spLocks/>
          </p:cNvSpPr>
          <p:nvPr/>
        </p:nvSpPr>
        <p:spPr>
          <a:xfrm>
            <a:off x="-23629" y="1145484"/>
            <a:ext cx="3665683" cy="2922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b="1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Starter</a:t>
            </a:r>
            <a:b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400" b="1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Smoked duck breast</a:t>
            </a:r>
            <a:br>
              <a:rPr lang="en-GB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Celeriac remoulade and sourdough. 512 kcal</a:t>
            </a:r>
            <a:b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b="1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Spicy Tuna Tartare </a:t>
            </a:r>
            <a:br>
              <a:rPr lang="en-GB" sz="1200" i="1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Wonton crisps, crème fraiche, avocado. 240kcal</a:t>
            </a:r>
            <a:br>
              <a:rPr lang="en-GB" sz="12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b="1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2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Baked Cheddar Mushrooms (V) </a:t>
            </a:r>
            <a:br>
              <a:rPr lang="en-GB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Creamy Cheddar &amp; spinach sauce served with toasted bread. 476kcal</a:t>
            </a:r>
            <a:br>
              <a:rPr lang="en-GB" sz="12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latin typeface="Bodoni MT Black" panose="02070A03080606020203" pitchFamily="18" charset="0"/>
              </a:rPr>
              <a:t>Tiger Prawns (GF)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latin typeface="Bodoni MT" panose="02070603080606020203" pitchFamily="18" charset="0"/>
              </a:rPr>
              <a:t>Chilli, garlic and pastis butter, aioli dip  576kcal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EA9FC6-2323-3164-0CB2-B959A783ED49}"/>
              </a:ext>
            </a:extLst>
          </p:cNvPr>
          <p:cNvSpPr txBox="1"/>
          <p:nvPr/>
        </p:nvSpPr>
        <p:spPr>
          <a:xfrm>
            <a:off x="3642054" y="1122115"/>
            <a:ext cx="4362913" cy="4970591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sz="20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Main</a:t>
            </a:r>
            <a:r>
              <a:rPr lang="en-GB" sz="2000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dirty="0">
              <a:latin typeface="Bodoni MT Black" panose="02070A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Char-grilled chicken breast </a:t>
            </a:r>
          </a:p>
          <a:p>
            <a:pPr algn="ctr"/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 a wild mushroom</a:t>
            </a:r>
            <a:r>
              <a:rPr lang="en-GB" sz="1400" b="1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sauce served with kale and dauphinoise potato (GF)</a:t>
            </a:r>
            <a:b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b="1" dirty="0">
                <a:latin typeface="Bodoni MT Black" panose="02070A03080606020203" pitchFamily="18" charset="0"/>
              </a:rPr>
              <a:t>Wild mushroom ragout</a:t>
            </a:r>
          </a:p>
          <a:p>
            <a:pPr algn="ctr"/>
            <a:r>
              <a:rPr lang="en-GB" sz="1100" dirty="0"/>
              <a:t> </a:t>
            </a:r>
            <a:r>
              <a:rPr lang="en-GB" sz="1100" dirty="0">
                <a:latin typeface="Bodoni MT" panose="02070603080606020203" pitchFamily="18" charset="0"/>
              </a:rPr>
              <a:t>wet polenta, rainbow chard, crispy sage (VE, GF) (659Kcal</a:t>
            </a:r>
            <a:r>
              <a:rPr lang="en-GB" sz="1100" dirty="0"/>
              <a:t>)</a:t>
            </a:r>
            <a:r>
              <a:rPr lang="en-GB" sz="11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50-DAY Aged Black Angus Sirloin 8OZ 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(GF) </a:t>
            </a:r>
          </a:p>
          <a:p>
            <a:pPr algn="ctr"/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delicate flavour balanced with a firmer texture is recommended as medium rare. 639kcal</a:t>
            </a:r>
          </a:p>
          <a:p>
            <a:pPr algn="ctr"/>
            <a:endParaRPr lang="en-GB" sz="1400" b="1" dirty="0">
              <a:effectLst/>
              <a:latin typeface="Bodoni MT" panose="020706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 a choice of sauce: </a:t>
            </a:r>
            <a:b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THREE PEPPERCORN* (GF)  66kcal </a:t>
            </a:r>
          </a:p>
          <a:p>
            <a:pPr algn="ctr"/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CREAMY DIANE* (GF)  97kcal</a:t>
            </a:r>
          </a:p>
          <a:p>
            <a:pPr algn="ctr"/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CLASSIC BEEF DRIPPING SAUCE</a:t>
            </a:r>
          </a:p>
          <a:p>
            <a:pPr algn="ctr"/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(GF)  126kcal  </a:t>
            </a:r>
          </a:p>
          <a:p>
            <a:pPr algn="ctr"/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endParaRPr lang="en-GB" sz="1200" dirty="0">
              <a:latin typeface="Bodoni MT" panose="020706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Choose a side : </a:t>
            </a:r>
            <a:b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BABY NEW POTATOES (V) (GF)  179kcal  </a:t>
            </a:r>
          </a:p>
          <a:p>
            <a:pPr algn="ctr"/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SAUTÉED GREENS (V) (GF)  176kcal</a:t>
            </a:r>
            <a:b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SEASONED FRIES (V)  356kcal</a:t>
            </a:r>
          </a:p>
          <a:p>
            <a:pPr algn="ctr"/>
            <a:r>
              <a:rPr lang="en-GB" sz="12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1B17A6B-C80B-115E-5229-B625A8C834C6}"/>
              </a:ext>
            </a:extLst>
          </p:cNvPr>
          <p:cNvSpPr txBox="1">
            <a:spLocks/>
          </p:cNvSpPr>
          <p:nvPr/>
        </p:nvSpPr>
        <p:spPr>
          <a:xfrm>
            <a:off x="7837714" y="662472"/>
            <a:ext cx="4588536" cy="297646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10000"/>
              </a:lnSpc>
              <a:spcAft>
                <a:spcPts val="800"/>
              </a:spcAft>
            </a:pPr>
            <a:br>
              <a:rPr lang="en-GB" sz="1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200" b="1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Desert</a:t>
            </a:r>
            <a:b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600" b="1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Lemon &amp; Raspberry Cheesecake (V) </a:t>
            </a:r>
            <a:br>
              <a:rPr lang="en-GB" sz="1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3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Lemon mascarpone mousse with a sweet raspberry</a:t>
            </a:r>
            <a:br>
              <a:rPr lang="en-GB" sz="13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3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center, biscuit base, and fresh berries. 535kcal</a:t>
            </a:r>
          </a:p>
          <a:p>
            <a:pPr>
              <a:lnSpc>
                <a:spcPct val="110000"/>
              </a:lnSpc>
            </a:pPr>
            <a:r>
              <a:rPr lang="en-GB" sz="1600" i="0" dirty="0">
                <a:effectLst/>
                <a:latin typeface="Bodoni MT Black" panose="02070A03080606020203" pitchFamily="18" charset="0"/>
              </a:rPr>
              <a:t>Passionfruit cheesecake (</a:t>
            </a:r>
            <a:r>
              <a:rPr lang="en-GB" sz="1600" b="1" dirty="0">
                <a:latin typeface="Bodoni MT" panose="02070603080606020203" pitchFamily="18" charset="0"/>
              </a:rPr>
              <a:t>V)</a:t>
            </a:r>
            <a:r>
              <a:rPr lang="en-GB" sz="1600" b="1" i="0" dirty="0">
                <a:effectLst/>
                <a:latin typeface="Bodoni MT" panose="02070603080606020203" pitchFamily="18" charset="0"/>
              </a:rPr>
              <a:t> </a:t>
            </a:r>
            <a:endParaRPr lang="en-GB" sz="1600" b="0" i="0" dirty="0">
              <a:effectLst/>
              <a:latin typeface="Bodoni MT" panose="02070603080606020203" pitchFamily="18" charset="0"/>
            </a:endParaRPr>
          </a:p>
          <a:p>
            <a:pPr>
              <a:lnSpc>
                <a:spcPct val="110000"/>
              </a:lnSpc>
            </a:pPr>
            <a:r>
              <a:rPr lang="en-GB" sz="1300" b="0" i="0" dirty="0">
                <a:effectLst/>
                <a:latin typeface="Bodoni MT" panose="02070603080606020203" pitchFamily="18" charset="0"/>
              </a:rPr>
              <a:t>white chocolate 668 kcal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3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3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600" b="1" dirty="0"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Orange chocolate mousse </a:t>
            </a:r>
            <a:b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3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Grand Marnier, Chantilly cream. 673 kcal</a:t>
            </a:r>
            <a:br>
              <a:rPr lang="en-GB" sz="14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latin typeface="Bodoni MT" panose="02070603080606020203" pitchFamily="18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E0103FB-F1B2-7FEE-996A-DE35F9CBCF76}"/>
              </a:ext>
            </a:extLst>
          </p:cNvPr>
          <p:cNvSpPr txBox="1"/>
          <p:nvPr/>
        </p:nvSpPr>
        <p:spPr>
          <a:xfrm>
            <a:off x="8160457" y="3638937"/>
            <a:ext cx="3770228" cy="31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2000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Beverage</a:t>
            </a:r>
          </a:p>
          <a:p>
            <a:pPr algn="ctr"/>
            <a:endParaRPr lang="en-GB" sz="1000" dirty="0">
              <a:effectLst/>
              <a:latin typeface="Bodoni MT Black" panose="02070A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Sauvignon Blanc Tordelcolle </a:t>
            </a:r>
          </a:p>
          <a:p>
            <a:pPr algn="ctr"/>
            <a:r>
              <a:rPr lang="en-GB" sz="11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175ml, Trentino</a:t>
            </a:r>
          </a:p>
          <a:p>
            <a:pPr algn="ctr"/>
            <a:endParaRPr lang="en-GB" sz="1400" b="1" dirty="0">
              <a:effectLst/>
              <a:latin typeface="Bodoni MT Black" panose="02070A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4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Malbec, Punto Alto</a:t>
            </a:r>
            <a:endParaRPr lang="en-GB" sz="1400" dirty="0">
              <a:effectLst/>
              <a:latin typeface="Bodoni MT Black" panose="02070A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1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175ml ,Mendoza</a:t>
            </a:r>
          </a:p>
          <a:p>
            <a:pPr algn="ctr"/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4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50 Shades of Earl Grey</a:t>
            </a:r>
          </a:p>
          <a:p>
            <a:pPr algn="ctr"/>
            <a:r>
              <a:rPr lang="en-GB" sz="11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seductive potion will have you bound in ecstasy</a:t>
            </a:r>
          </a:p>
          <a:p>
            <a:pPr algn="ctr"/>
            <a:r>
              <a:rPr lang="en-GB" sz="11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Earl Grey Gin, Lemon Juice, Sugar, Tonic.</a:t>
            </a:r>
          </a:p>
          <a:p>
            <a:pPr algn="ctr"/>
            <a:r>
              <a:rPr lang="en-GB" sz="1400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/>
            <a:r>
              <a:rPr lang="en-GB" sz="1400" b="1" dirty="0"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Zero Friends With Benefits </a:t>
            </a:r>
          </a:p>
          <a:p>
            <a:pPr algn="ctr"/>
            <a:r>
              <a:rPr lang="en-GB" sz="11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Raspberries &amp; watermelon with passion fruit,</a:t>
            </a:r>
          </a:p>
          <a:p>
            <a:pPr algn="ctr"/>
            <a:r>
              <a:rPr lang="en-GB" sz="1100" dirty="0"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cranberry, pureed white peaches &amp; lemon.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D3B4F00-F20E-E79F-FA85-D2996D1A9F8D}"/>
              </a:ext>
            </a:extLst>
          </p:cNvPr>
          <p:cNvSpPr txBox="1"/>
          <p:nvPr/>
        </p:nvSpPr>
        <p:spPr>
          <a:xfrm>
            <a:off x="3455800" y="176714"/>
            <a:ext cx="42170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Table d’hote menu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55250A3-27D7-C785-6ECA-831E7D1E78A5}"/>
              </a:ext>
            </a:extLst>
          </p:cNvPr>
          <p:cNvSpPr txBox="1"/>
          <p:nvPr/>
        </p:nvSpPr>
        <p:spPr>
          <a:xfrm>
            <a:off x="103031" y="6413849"/>
            <a:ext cx="78991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Allergen information: V-Vegetarian, VE-Vegan, GF-Gluten free*-contains alcohol. Fish dishes may contain small bones</a:t>
            </a:r>
          </a:p>
        </p:txBody>
      </p:sp>
    </p:spTree>
    <p:extLst>
      <p:ext uri="{BB962C8B-B14F-4D97-AF65-F5344CB8AC3E}">
        <p14:creationId xmlns:p14="http://schemas.microsoft.com/office/powerpoint/2010/main" val="3007801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AB2BB-1A13-ACB3-0F37-62289EB3D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2938" y="380892"/>
            <a:ext cx="8770775" cy="6242180"/>
          </a:xfrm>
        </p:spPr>
        <p:txBody>
          <a:bodyPr>
            <a:normAutofit lnSpcReduction="10000"/>
          </a:bodyPr>
          <a:lstStyle/>
          <a:p>
            <a:pPr marL="0" indent="0" algn="ctr">
              <a:spcAft>
                <a:spcPts val="800"/>
              </a:spcAft>
              <a:buNone/>
            </a:pPr>
            <a:r>
              <a:rPr lang="en-GB" sz="3000" b="1" dirty="0">
                <a:solidFill>
                  <a:srgbClr val="FFFFFF"/>
                </a:solidFill>
                <a:effectLst/>
                <a:latin typeface="Bodoni MT Black" panose="02070A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 Miller &amp; Carter Steakhouse Menu 2023. Available at: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https://www.millerandcarter.co.uk/valentines#/</a:t>
            </a: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  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10.02.2023)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2. Harbour restaurant Menu 2023. Available at: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https://www.harbourhotels.co.uk/bristol/eat-and-drink/harbour-kitchen/sample-menus</a:t>
            </a: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5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#/</a:t>
            </a: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 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on 10.02.2023)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en-GB" sz="1500" dirty="0">
              <a:solidFill>
                <a:srgbClr val="FFFF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3. Future inns </a:t>
            </a: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Valentine’s Menu. Available</a:t>
            </a: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at: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https://www.futureinns.co.uk/special-offers/3-courses-for-20</a:t>
            </a:r>
            <a:r>
              <a:rPr lang="en-GB" sz="15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#/</a:t>
            </a: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  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10.02.2023)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endParaRPr lang="en-GB" sz="1500" dirty="0">
              <a:solidFill>
                <a:srgbClr val="FFFF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4. Piccolino Menu 2023. Available at: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https://piccolinorestaurants.com/our-restaurants/bristol/</a:t>
            </a:r>
            <a:r>
              <a:rPr lang="en-GB" sz="15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#/</a:t>
            </a: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5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 (Accessed on 10.02.2023)</a:t>
            </a:r>
          </a:p>
          <a:p>
            <a:pPr marL="0" indent="0">
              <a:spcAft>
                <a:spcPts val="800"/>
              </a:spcAft>
              <a:buNone/>
            </a:pPr>
            <a:endParaRPr lang="en-GB" sz="12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109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960028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FA64B84-CE2D-4179-B018-A71AC174C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59632" cy="6858000"/>
          </a:xfrm>
          <a:custGeom>
            <a:avLst/>
            <a:gdLst>
              <a:gd name="connsiteX0" fmla="*/ 0 w 3459632"/>
              <a:gd name="connsiteY0" fmla="*/ 0 h 6858000"/>
              <a:gd name="connsiteX1" fmla="*/ 283478 w 3459632"/>
              <a:gd name="connsiteY1" fmla="*/ 0 h 6858000"/>
              <a:gd name="connsiteX2" fmla="*/ 3459632 w 3459632"/>
              <a:gd name="connsiteY2" fmla="*/ 6858000 h 6858000"/>
              <a:gd name="connsiteX3" fmla="*/ 0 w 345963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59632" h="6858000">
                <a:moveTo>
                  <a:pt x="0" y="0"/>
                </a:moveTo>
                <a:lnTo>
                  <a:pt x="283478" y="0"/>
                </a:lnTo>
                <a:lnTo>
                  <a:pt x="345963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95A2E2-224B-4FA0-B323-9E61AD306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002" y="1870075"/>
            <a:ext cx="9612178" cy="595651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943041-95E1-6657-19D2-772D16615142}"/>
              </a:ext>
            </a:extLst>
          </p:cNvPr>
          <p:cNvSpPr txBox="1"/>
          <p:nvPr/>
        </p:nvSpPr>
        <p:spPr>
          <a:xfrm>
            <a:off x="1400311" y="942392"/>
            <a:ext cx="8477559" cy="55720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spcAft>
                <a:spcPts val="800"/>
              </a:spcAft>
            </a:pPr>
            <a:r>
              <a:rPr lang="en-US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5.  Mugshot Menu 2023.</a:t>
            </a: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</a:t>
            </a:r>
            <a:endParaRPr lang="en-US" sz="14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spcAft>
                <a:spcPts val="800"/>
              </a:spcAft>
            </a:pPr>
            <a:r>
              <a:rPr lang="en-US" sz="14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https://www.mugshotrestaurants.com/full-drinks-menu/</a:t>
            </a:r>
            <a:r>
              <a:rPr lang="en-GB" sz="14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#/</a:t>
            </a: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  </a:t>
            </a:r>
          </a:p>
          <a:p>
            <a:pPr algn="ctr" defTabSz="914400">
              <a:spcAft>
                <a:spcPts val="800"/>
              </a:spcAft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10.02.2023)</a:t>
            </a:r>
          </a:p>
          <a:p>
            <a:pPr algn="ctr" defTabSz="914400">
              <a:spcAft>
                <a:spcPts val="800"/>
              </a:spcAft>
            </a:pPr>
            <a:endParaRPr lang="en-US" sz="1400" u="sng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spcAft>
                <a:spcPts val="800"/>
              </a:spcAft>
            </a:pPr>
            <a:endParaRPr lang="en-US" sz="14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spcAft>
                <a:spcPts val="800"/>
              </a:spcAft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Riverstation Valentine’s day Menu 2023, Available at:</a:t>
            </a:r>
          </a:p>
          <a:p>
            <a:pPr algn="ctr" defTabSz="914400">
              <a:spcAft>
                <a:spcPts val="800"/>
              </a:spcAft>
            </a:pPr>
            <a:r>
              <a:rPr lang="en-US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https://my.propcom.co.uk/data/media/pdf/Valentines%20Menu%202023-1.pdf?zoom=fit</a:t>
            </a:r>
            <a:r>
              <a:rPr lang="en-GB" sz="14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#/</a:t>
            </a: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algn="ctr" defTabSz="914400">
              <a:spcAft>
                <a:spcPts val="800"/>
              </a:spcAft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 (Accessed on 10.02.2023)</a:t>
            </a:r>
          </a:p>
          <a:p>
            <a:pPr algn="ctr" defTabSz="914400">
              <a:spcAft>
                <a:spcPts val="800"/>
              </a:spcAft>
            </a:pPr>
            <a:endParaRPr lang="en-US" sz="14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spcAft>
                <a:spcPts val="800"/>
              </a:spcAft>
            </a:pPr>
            <a:endParaRPr lang="en-US" sz="14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spcAft>
                <a:spcPts val="800"/>
              </a:spcAft>
            </a:pPr>
            <a:r>
              <a:rPr lang="en-US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7. Hotel Du Vin &amp; Bistro, Prix Fixe menu </a:t>
            </a: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</a:t>
            </a:r>
            <a:endParaRPr lang="en-US" sz="14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spcAft>
                <a:spcPts val="800"/>
              </a:spcAft>
            </a:pPr>
            <a:r>
              <a:rPr lang="en-US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https://www.hotelduvin.com/media/6697809/hdv-autumn-prix-fixe-menu.pdf</a:t>
            </a:r>
            <a:r>
              <a:rPr lang="en-GB" sz="14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#/</a:t>
            </a: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  </a:t>
            </a:r>
          </a:p>
          <a:p>
            <a:pPr algn="ctr" defTabSz="914400">
              <a:spcAft>
                <a:spcPts val="800"/>
              </a:spcAft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10.02.2023)</a:t>
            </a:r>
          </a:p>
          <a:p>
            <a:pPr algn="ctr" defTabSz="914400">
              <a:spcAft>
                <a:spcPts val="800"/>
              </a:spcAft>
            </a:pPr>
            <a:endParaRPr lang="en-US" sz="14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spcAft>
                <a:spcPts val="800"/>
              </a:spcAft>
            </a:pPr>
            <a:r>
              <a:rPr lang="en-US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8. Cosy Club, Dessert menu. </a:t>
            </a: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</a:t>
            </a:r>
            <a:endParaRPr lang="en-US" sz="14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spcAft>
                <a:spcPts val="800"/>
              </a:spcAft>
            </a:pPr>
            <a:r>
              <a:rPr lang="en-US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https://cosyclub.co.uk/menus/</a:t>
            </a:r>
            <a:r>
              <a:rPr lang="en-GB" sz="1400" u="sng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#/</a:t>
            </a: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  </a:t>
            </a:r>
          </a:p>
          <a:p>
            <a:pPr algn="ctr" defTabSz="914400">
              <a:spcAft>
                <a:spcPts val="800"/>
              </a:spcAft>
            </a:pPr>
            <a:r>
              <a:rPr lang="en-GB" sz="1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10.02.2023)</a:t>
            </a:r>
          </a:p>
          <a:p>
            <a:pPr algn="ctr" defTabSz="914400">
              <a:lnSpc>
                <a:spcPct val="90000"/>
              </a:lnSpc>
              <a:spcAft>
                <a:spcPts val="800"/>
              </a:spcAft>
            </a:pPr>
            <a:endParaRPr lang="en-US" sz="1700" dirty="0">
              <a:solidFill>
                <a:srgbClr val="FFFFFF"/>
              </a:solidFill>
              <a:effectLst/>
            </a:endParaRPr>
          </a:p>
          <a:p>
            <a:pPr algn="ctr" defTabSz="914400">
              <a:lnSpc>
                <a:spcPct val="90000"/>
              </a:lnSpc>
              <a:spcAft>
                <a:spcPts val="800"/>
              </a:spcAft>
            </a:pPr>
            <a:endParaRPr lang="en-US" sz="1700" dirty="0">
              <a:solidFill>
                <a:srgbClr val="FFFFFF"/>
              </a:solidFill>
              <a:effectLst/>
            </a:endParaRPr>
          </a:p>
          <a:p>
            <a:pPr algn="ctr" defTabSz="914400">
              <a:lnSpc>
                <a:spcPct val="90000"/>
              </a:lnSpc>
              <a:spcAft>
                <a:spcPts val="800"/>
              </a:spcAft>
            </a:pPr>
            <a:endParaRPr lang="en-US" sz="1700" dirty="0">
              <a:solidFill>
                <a:srgbClr val="FFFFFF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63128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262</TotalTime>
  <Words>685</Words>
  <Application>Microsoft Office PowerPoint</Application>
  <PresentationFormat>Widescreen</PresentationFormat>
  <Paragraphs>88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Bodoni MT</vt:lpstr>
      <vt:lpstr>Bodoni MT Black</vt:lpstr>
      <vt:lpstr>Calibri</vt:lpstr>
      <vt:lpstr>Calibri Light</vt:lpstr>
      <vt:lpstr>Castellar</vt:lpstr>
      <vt:lpstr>Office Theme</vt:lpstr>
      <vt:lpstr>  Menu for Hotel Trinity  Bristol City Center  Codruta-Daniela Bogatean 2210404 Rohan Dubrey </vt:lpstr>
      <vt:lpstr>Celebrating true             love this     Valentine’s                                           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Codruta-Daniela Bogatean 2210404 Lisa Bassler</dc:title>
  <dc:creator>Codruta Bogatean</dc:creator>
  <cp:lastModifiedBy>Codruta Bogatean</cp:lastModifiedBy>
  <cp:revision>2</cp:revision>
  <dcterms:created xsi:type="dcterms:W3CDTF">2023-02-17T13:02:35Z</dcterms:created>
  <dcterms:modified xsi:type="dcterms:W3CDTF">2023-02-17T17:25:33Z</dcterms:modified>
</cp:coreProperties>
</file>