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91" r:id="rId3"/>
    <p:sldId id="260" r:id="rId4"/>
    <p:sldId id="257" r:id="rId5"/>
    <p:sldId id="258" r:id="rId6"/>
    <p:sldId id="292" r:id="rId7"/>
    <p:sldId id="265" r:id="rId8"/>
    <p:sldId id="280" r:id="rId9"/>
    <p:sldId id="270" r:id="rId10"/>
    <p:sldId id="293" r:id="rId11"/>
    <p:sldId id="294" r:id="rId12"/>
    <p:sldId id="295" r:id="rId13"/>
    <p:sldId id="296" r:id="rId14"/>
    <p:sldId id="299" r:id="rId15"/>
    <p:sldId id="297" r:id="rId16"/>
    <p:sldId id="298" r:id="rId17"/>
    <p:sldId id="300" r:id="rId18"/>
    <p:sldId id="301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88810" autoAdjust="0"/>
  </p:normalViewPr>
  <p:slideViewPr>
    <p:cSldViewPr>
      <p:cViewPr varScale="1">
        <p:scale>
          <a:sx n="64" d="100"/>
          <a:sy n="64" d="100"/>
        </p:scale>
        <p:origin x="154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5A60B1-3523-4204-977D-873C363421CB}" type="datetimeFigureOut">
              <a:rPr lang="en-GB" smtClean="0"/>
              <a:t>19/10/2018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B1031A-41AB-4533-887C-0492A2402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67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Originally</a:t>
            </a:r>
            <a:r>
              <a:rPr lang="en-GB" baseline="0" dirty="0"/>
              <a:t> </a:t>
            </a:r>
            <a:r>
              <a:rPr lang="en-GB" baseline="0" dirty="0" err="1"/>
              <a:t>concieved</a:t>
            </a:r>
            <a:r>
              <a:rPr lang="en-GB" baseline="0" dirty="0"/>
              <a:t> by Benjamin Bloom in 1956.</a:t>
            </a:r>
          </a:p>
          <a:p>
            <a:r>
              <a:rPr lang="en-GB" baseline="0" dirty="0"/>
              <a:t>Revised in 2001.</a:t>
            </a:r>
          </a:p>
          <a:p>
            <a:r>
              <a:rPr lang="en-GB" baseline="0" dirty="0"/>
              <a:t>A classification model of thinking skills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B1031A-41AB-4533-887C-0492A2402C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002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2E0536D9-3D33-4889-82BD-3A592DEE9C84}" type="datetimeFigureOut">
              <a:rPr lang="en-GB" smtClean="0"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3091-3835-4241-9626-BDF2175789D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433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536D9-3D33-4889-82BD-3A592DEE9C84}" type="datetimeFigureOut">
              <a:rPr lang="en-GB" smtClean="0"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3091-3835-4241-9626-BDF217578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231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536D9-3D33-4889-82BD-3A592DEE9C84}" type="datetimeFigureOut">
              <a:rPr lang="en-GB" smtClean="0"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3091-3835-4241-9626-BDF2175789D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4567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536D9-3D33-4889-82BD-3A592DEE9C84}" type="datetimeFigureOut">
              <a:rPr lang="en-GB" smtClean="0"/>
              <a:t>19/10/2018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3091-3835-4241-9626-BDF217578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878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536D9-3D33-4889-82BD-3A592DEE9C84}" type="datetimeFigureOut">
              <a:rPr lang="en-GB" smtClean="0"/>
              <a:t>19/10/2018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3091-3835-4241-9626-BDF217578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434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536D9-3D33-4889-82BD-3A592DEE9C84}" type="datetimeFigureOut">
              <a:rPr lang="en-GB" smtClean="0"/>
              <a:t>19/10/2018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3091-3835-4241-9626-BDF217578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762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536D9-3D33-4889-82BD-3A592DEE9C84}" type="datetimeFigureOut">
              <a:rPr lang="en-GB" smtClean="0"/>
              <a:t>19/10/2018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3091-3835-4241-9626-BDF217578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057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536D9-3D33-4889-82BD-3A592DEE9C84}" type="datetimeFigureOut">
              <a:rPr lang="en-GB" smtClean="0"/>
              <a:t>19/10/2018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3091-3835-4241-9626-BDF217578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761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536D9-3D33-4889-82BD-3A592DEE9C84}" type="datetimeFigureOut">
              <a:rPr lang="en-GB" smtClean="0"/>
              <a:t>19/10/2018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3091-3835-4241-9626-BDF2175789D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8799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536D9-3D33-4889-82BD-3A592DEE9C84}" type="datetimeFigureOut">
              <a:rPr lang="en-GB" smtClean="0"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3091-3835-4241-9626-BDF217578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553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536D9-3D33-4889-82BD-3A592DEE9C84}" type="datetimeFigureOut">
              <a:rPr lang="en-GB" smtClean="0"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A3091-3835-4241-9626-BDF2175789D4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685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2E0536D9-3D33-4889-82BD-3A592DEE9C84}" type="datetimeFigureOut">
              <a:rPr lang="en-GB" smtClean="0"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36A3091-3835-4241-9626-BDF2175789D4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3814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5013176"/>
            <a:ext cx="5760640" cy="1470025"/>
          </a:xfrm>
        </p:spPr>
        <p:txBody>
          <a:bodyPr/>
          <a:lstStyle/>
          <a:p>
            <a:r>
              <a:rPr lang="en-GB" b="1" dirty="0">
                <a:latin typeface="SassoonPrimaryInfant" pitchFamily="2" charset="0"/>
              </a:rPr>
              <a:t>Higher Order Thinking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64288" y="4755259"/>
            <a:ext cx="936104" cy="1752600"/>
          </a:xfrm>
        </p:spPr>
        <p:txBody>
          <a:bodyPr/>
          <a:lstStyle/>
          <a:p>
            <a:r>
              <a:rPr lang="en-GB" dirty="0">
                <a:latin typeface="SassoonPrimaryInfant" pitchFamily="2" charset="0"/>
              </a:rPr>
              <a:t>H.O.T.S</a:t>
            </a:r>
          </a:p>
        </p:txBody>
      </p:sp>
    </p:spTree>
    <p:extLst>
      <p:ext uri="{BB962C8B-B14F-4D97-AF65-F5344CB8AC3E}">
        <p14:creationId xmlns:p14="http://schemas.microsoft.com/office/powerpoint/2010/main" val="13597330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en-AU" altLang="en-US" b="1" i="1" kern="0" dirty="0">
                <a:solidFill>
                  <a:srgbClr val="333399"/>
                </a:solidFill>
                <a:latin typeface="SassoonPrimaryInfant" pitchFamily="2" charset="0"/>
              </a:rPr>
              <a:t>A good teacher makes you think even when you don’t want to.</a:t>
            </a:r>
            <a:endParaRPr lang="en-US" altLang="en-US" kern="0" dirty="0">
              <a:solidFill>
                <a:srgbClr val="333399"/>
              </a:solidFill>
              <a:latin typeface="SassoonPrimaryInfant" pitchFamily="2" charset="0"/>
            </a:endParaRPr>
          </a:p>
          <a:p>
            <a:pPr marL="342900" lvl="0" indent="-342900" algn="r" fontAlgn="base">
              <a:spcBef>
                <a:spcPct val="20000"/>
              </a:spcBef>
              <a:spcAft>
                <a:spcPct val="0"/>
              </a:spcAft>
            </a:pPr>
            <a:r>
              <a:rPr lang="en-AU" altLang="en-US" sz="1200" kern="0" dirty="0">
                <a:solidFill>
                  <a:srgbClr val="333399"/>
                </a:solidFill>
                <a:latin typeface="SassoonPrimaryInfant" pitchFamily="2" charset="0"/>
              </a:rPr>
              <a:t>(Fisher, 1998, </a:t>
            </a:r>
            <a:r>
              <a:rPr lang="en-AU" altLang="en-US" sz="1200" b="1" i="1" kern="0" dirty="0">
                <a:solidFill>
                  <a:srgbClr val="333399"/>
                </a:solidFill>
                <a:latin typeface="SassoonPrimaryInfant" pitchFamily="2" charset="0"/>
              </a:rPr>
              <a:t>Teaching Thinking</a:t>
            </a:r>
            <a:r>
              <a:rPr lang="en-AU" altLang="en-US" kern="0" dirty="0">
                <a:solidFill>
                  <a:srgbClr val="333399"/>
                </a:solidFill>
                <a:latin typeface="SassoonPrimaryInfant" pitchFamily="2" charset="0"/>
              </a:rPr>
              <a:t>)</a:t>
            </a:r>
            <a:r>
              <a:rPr lang="en-AU" altLang="en-US" sz="2400" kern="0" dirty="0">
                <a:solidFill>
                  <a:srgbClr val="333399"/>
                </a:solidFill>
                <a:latin typeface="SassoonPrimaryInfant" pitchFamily="2" charset="0"/>
              </a:rPr>
              <a:t> </a:t>
            </a:r>
          </a:p>
          <a:p>
            <a:pPr marL="342900" lvl="0" indent="-342900" algn="r" fontAlgn="base">
              <a:spcBef>
                <a:spcPct val="20000"/>
              </a:spcBef>
              <a:spcAft>
                <a:spcPct val="0"/>
              </a:spcAft>
            </a:pPr>
            <a:endParaRPr lang="en-AU" altLang="en-US" sz="2400" kern="0" dirty="0">
              <a:solidFill>
                <a:srgbClr val="333399"/>
              </a:solidFill>
              <a:latin typeface="SassoonPrimaryInfant" pitchFamily="2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en-AU" altLang="en-US" sz="2400" kern="0" dirty="0">
              <a:solidFill>
                <a:srgbClr val="333399"/>
              </a:solidFill>
              <a:latin typeface="SassoonPrimaryInfant" pitchFamily="2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en-AU" altLang="en-US" sz="2400" kern="0" dirty="0">
                <a:solidFill>
                  <a:srgbClr val="333399"/>
                </a:solidFill>
                <a:latin typeface="SassoonPrimaryInfant" pitchFamily="2" charset="0"/>
              </a:rPr>
              <a:t>Is this true?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en-AU" altLang="en-US" sz="2400" kern="0" dirty="0">
              <a:solidFill>
                <a:srgbClr val="333399"/>
              </a:solidFill>
              <a:latin typeface="SassoonPrimaryInfant" pitchFamily="2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en-AU" altLang="en-US" sz="2400" kern="0" dirty="0">
                <a:solidFill>
                  <a:srgbClr val="333399"/>
                </a:solidFill>
                <a:latin typeface="SassoonPrimaryInfant" pitchFamily="2" charset="0"/>
              </a:rPr>
              <a:t>What examples in your own education do you have of this?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449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 err="1">
                <a:latin typeface="SassoonPrimaryInfant" pitchFamily="2" charset="0"/>
              </a:rPr>
              <a:t>BLooms</a:t>
            </a:r>
            <a:r>
              <a:rPr lang="en-GB" b="1" dirty="0">
                <a:latin typeface="SassoonPrimaryInfant" pitchFamily="2" charset="0"/>
              </a:rPr>
              <a:t>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916832"/>
            <a:ext cx="7929048" cy="452596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SassoonPrimaryInfant" pitchFamily="2" charset="0"/>
              </a:rPr>
              <a:t> Psychologist who developed (1956) the classification of questioning according to six levels of higher level thinking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SassoonPrimaryInfant" pitchFamily="2" charset="0"/>
              </a:rPr>
              <a:t>Ca</a:t>
            </a:r>
            <a:r>
              <a:rPr lang="en-GB" dirty="0">
                <a:effectLst/>
                <a:latin typeface="SassoonPrimaryInfant" pitchFamily="2" charset="0"/>
              </a:rPr>
              <a:t>tegorises different levels of thinking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SassoonPrimaryInfant" pitchFamily="2" charset="0"/>
              </a:rPr>
              <a:t>He researched what really made people think and what engaged the brain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SassoonPrimaryInfant" pitchFamily="2" charset="0"/>
              </a:rPr>
              <a:t>Thinking skills were then further grouped into two categories (lower order thinking skills and higher order thinking skills)</a:t>
            </a:r>
            <a:endParaRPr lang="en-GB" dirty="0">
              <a:latin typeface="SassoonPrimaryInfan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6871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SassoonPrimaryInfant" pitchFamily="2" charset="0"/>
              </a:rPr>
              <a:t>Blooms Taxonomy Triangle</a:t>
            </a:r>
          </a:p>
        </p:txBody>
      </p:sp>
      <p:pic>
        <p:nvPicPr>
          <p:cNvPr id="1026" name="Picture 2" descr="Diagram of the levels within Bloom's Taxonomy Triang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81919"/>
            <a:ext cx="6048166" cy="380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6966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SassoonPrimaryInfant" pitchFamily="2" charset="0"/>
              </a:rPr>
              <a:t>Blooms Taxonomy Triangle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SassoonPrimaryInfant" pitchFamily="2" charset="0"/>
              </a:rPr>
              <a:t>Bloom’s taxonomy promotes effective questioning through a series of six key types of questions that encourage a deeper engagement with learning (Higher Order Thinking Skills)</a:t>
            </a:r>
          </a:p>
          <a:p>
            <a:r>
              <a:rPr lang="en-GB" dirty="0">
                <a:latin typeface="SassoonPrimaryInfant" pitchFamily="2" charset="0"/>
              </a:rPr>
              <a:t>This approach allows individuals to consider the breadth of questioning they use</a:t>
            </a:r>
          </a:p>
        </p:txBody>
      </p:sp>
    </p:spTree>
    <p:extLst>
      <p:ext uri="{BB962C8B-B14F-4D97-AF65-F5344CB8AC3E}">
        <p14:creationId xmlns:p14="http://schemas.microsoft.com/office/powerpoint/2010/main" val="3983081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SassoonPrimaryInfant" pitchFamily="2" charset="0"/>
              </a:rPr>
              <a:t>All learners must be given appropriate opportunities to develop their thinking skills</a:t>
            </a:r>
          </a:p>
          <a:p>
            <a:endParaRPr lang="en-GB" altLang="en-US" dirty="0">
              <a:latin typeface="SassoonPrimaryInfant" pitchFamily="2" charset="0"/>
            </a:endParaRPr>
          </a:p>
          <a:p>
            <a:endParaRPr lang="en-GB" altLang="en-US" dirty="0">
              <a:latin typeface="SassoonPrimaryInfant" pitchFamily="2" charset="0"/>
            </a:endParaRPr>
          </a:p>
          <a:p>
            <a:r>
              <a:rPr lang="en-GB" altLang="en-US" dirty="0">
                <a:latin typeface="SassoonPrimaryInfant" pitchFamily="2" charset="0"/>
              </a:rPr>
              <a:t>How are these skills offered as part of your course?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265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900" b="1" u="sng" dirty="0">
                <a:latin typeface="SassoonPrimaryInfant" pitchFamily="2" charset="0"/>
              </a:rPr>
              <a:t>Taxonomy Triangle</a:t>
            </a:r>
            <a:br>
              <a:rPr lang="en-GB" dirty="0"/>
            </a:b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84784"/>
            <a:ext cx="8424936" cy="4896544"/>
          </a:xfrm>
        </p:spPr>
        <p:txBody>
          <a:bodyPr>
            <a:normAutofit/>
          </a:bodyPr>
          <a:lstStyle/>
          <a:p>
            <a:pPr marL="0" lvl="0" indent="0" algn="ctr" fontAlgn="base">
              <a:lnSpc>
                <a:spcPct val="80000"/>
              </a:lnSpc>
              <a:spcAft>
                <a:spcPct val="0"/>
              </a:spcAft>
              <a:buNone/>
            </a:pPr>
            <a:r>
              <a:rPr lang="en-GB" altLang="en-US" sz="2400" dirty="0">
                <a:latin typeface="SassoonPrimaryInfant" pitchFamily="2" charset="0"/>
              </a:rPr>
              <a:t>Lower Order Thinking</a:t>
            </a:r>
          </a:p>
          <a:p>
            <a:pPr marL="0" indent="0">
              <a:buNone/>
            </a:pPr>
            <a:r>
              <a:rPr lang="en-GB" altLang="en-US" sz="3400" b="1" u="sng" kern="0" dirty="0">
                <a:solidFill>
                  <a:srgbClr val="7030A0"/>
                </a:solidFill>
                <a:latin typeface="SassoonPrimaryInfant" pitchFamily="2" charset="0"/>
              </a:rPr>
              <a:t>Remembering</a:t>
            </a:r>
            <a:r>
              <a:rPr lang="en-GB" altLang="en-US" sz="3400" kern="0" dirty="0">
                <a:solidFill>
                  <a:srgbClr val="7030A0"/>
                </a:solidFill>
                <a:latin typeface="SassoonPrimaryInfant" pitchFamily="2" charset="0"/>
              </a:rPr>
              <a:t> involves such activities as recall and remembering</a:t>
            </a:r>
          </a:p>
          <a:p>
            <a:pPr marL="0" indent="0">
              <a:buNone/>
            </a:pPr>
            <a:r>
              <a:rPr lang="en-GB" altLang="en-US" sz="3400" b="1" u="sng" kern="0" dirty="0">
                <a:solidFill>
                  <a:srgbClr val="00B0F0"/>
                </a:solidFill>
                <a:latin typeface="SassoonPrimaryInfant" pitchFamily="2" charset="0"/>
              </a:rPr>
              <a:t>Understanding</a:t>
            </a:r>
            <a:r>
              <a:rPr lang="en-GB" altLang="en-US" sz="3400" kern="0" dirty="0">
                <a:solidFill>
                  <a:srgbClr val="00B0F0"/>
                </a:solidFill>
                <a:latin typeface="SassoonPrimaryInfant" pitchFamily="2" charset="0"/>
              </a:rPr>
              <a:t> might involve activities such as describing, explaining and summarising</a:t>
            </a:r>
          </a:p>
          <a:p>
            <a:pPr marL="0" indent="0">
              <a:buNone/>
            </a:pPr>
            <a:r>
              <a:rPr lang="en-GB" altLang="en-US" sz="3400" kern="0" dirty="0">
                <a:solidFill>
                  <a:srgbClr val="00B0F0"/>
                </a:solidFill>
                <a:latin typeface="SassoonPrimaryInfant" pitchFamily="2" charset="0"/>
              </a:rPr>
              <a:t> </a:t>
            </a:r>
            <a:r>
              <a:rPr lang="en-GB" altLang="en-US" sz="3400" b="1" u="sng" kern="0" dirty="0">
                <a:solidFill>
                  <a:srgbClr val="00B050"/>
                </a:solidFill>
                <a:latin typeface="SassoonPrimaryInfant" pitchFamily="2" charset="0"/>
              </a:rPr>
              <a:t>Applying</a:t>
            </a:r>
            <a:r>
              <a:rPr lang="en-GB" altLang="en-US" sz="3400" u="sng" kern="0" dirty="0">
                <a:solidFill>
                  <a:srgbClr val="00B050"/>
                </a:solidFill>
                <a:latin typeface="SassoonPrimaryInfant" pitchFamily="2" charset="0"/>
              </a:rPr>
              <a:t> </a:t>
            </a:r>
            <a:r>
              <a:rPr lang="en-GB" altLang="en-US" sz="3400" kern="0" dirty="0">
                <a:solidFill>
                  <a:srgbClr val="00B050"/>
                </a:solidFill>
                <a:latin typeface="SassoonPrimaryInfant" pitchFamily="2" charset="0"/>
              </a:rPr>
              <a:t>requires the learner to use or apply their knowledge and understanding in different contexts</a:t>
            </a:r>
            <a:endParaRPr lang="en-GB" altLang="en-US" sz="3400" b="1" kern="0" dirty="0">
              <a:solidFill>
                <a:srgbClr val="00B050"/>
              </a:solidFill>
              <a:latin typeface="SassoonPrimaryInfant" pitchFamily="2" charset="0"/>
            </a:endParaRPr>
          </a:p>
          <a:p>
            <a:pPr marL="0" indent="0">
              <a:buNone/>
            </a:pPr>
            <a:endParaRPr lang="en-GB" sz="2400" b="1" dirty="0">
              <a:solidFill>
                <a:srgbClr val="00B05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0168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SassoonPrimaryInfant" pitchFamily="2" charset="0"/>
              </a:rPr>
              <a:t>Higher Order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fontAlgn="base">
              <a:lnSpc>
                <a:spcPct val="80000"/>
              </a:lnSpc>
              <a:spcAft>
                <a:spcPct val="0"/>
              </a:spcAft>
              <a:buNone/>
            </a:pPr>
            <a:r>
              <a:rPr lang="en-GB" altLang="en-US" sz="3300" b="1" u="sng" kern="0" dirty="0">
                <a:solidFill>
                  <a:srgbClr val="FFFF00"/>
                </a:solidFill>
                <a:latin typeface="SassoonPrimaryInfant" pitchFamily="2" charset="0"/>
              </a:rPr>
              <a:t>Analysing</a:t>
            </a:r>
            <a:r>
              <a:rPr lang="en-GB" altLang="en-US" sz="3300" kern="0" dirty="0">
                <a:solidFill>
                  <a:srgbClr val="FFFF00"/>
                </a:solidFill>
                <a:latin typeface="SassoonPrimaryInfant" pitchFamily="2" charset="0"/>
              </a:rPr>
              <a:t> requires learners to break down information and search for relationships</a:t>
            </a:r>
          </a:p>
          <a:p>
            <a:pPr marL="0" indent="0" fontAlgn="base">
              <a:lnSpc>
                <a:spcPct val="80000"/>
              </a:lnSpc>
              <a:spcAft>
                <a:spcPct val="0"/>
              </a:spcAft>
              <a:buNone/>
            </a:pPr>
            <a:endParaRPr lang="en-GB" altLang="en-US" sz="3300" b="1" kern="0" dirty="0">
              <a:solidFill>
                <a:srgbClr val="FFFF00"/>
              </a:solidFill>
              <a:latin typeface="SassoonPrimaryInfant" pitchFamily="2" charset="0"/>
            </a:endParaRPr>
          </a:p>
          <a:p>
            <a:pPr marL="0" indent="0" fontAlgn="base">
              <a:lnSpc>
                <a:spcPct val="80000"/>
              </a:lnSpc>
              <a:spcAft>
                <a:spcPct val="0"/>
              </a:spcAft>
              <a:buNone/>
            </a:pPr>
            <a:r>
              <a:rPr lang="en-GB" altLang="en-US" sz="3300" b="1" u="sng" kern="0" dirty="0">
                <a:solidFill>
                  <a:srgbClr val="FFC000"/>
                </a:solidFill>
                <a:latin typeface="SassoonPrimaryInfant" pitchFamily="2" charset="0"/>
              </a:rPr>
              <a:t>Evaluating</a:t>
            </a:r>
            <a:r>
              <a:rPr lang="en-GB" altLang="en-US" sz="3300" kern="0" dirty="0">
                <a:solidFill>
                  <a:srgbClr val="FFC000"/>
                </a:solidFill>
                <a:latin typeface="SassoonPrimaryInfant" pitchFamily="2" charset="0"/>
              </a:rPr>
              <a:t> involves making an informed judgement about something using pros and cons before concluding </a:t>
            </a:r>
          </a:p>
          <a:p>
            <a:pPr marL="0" indent="0" fontAlgn="base">
              <a:lnSpc>
                <a:spcPct val="80000"/>
              </a:lnSpc>
              <a:spcAft>
                <a:spcPct val="0"/>
              </a:spcAft>
              <a:buNone/>
            </a:pPr>
            <a:endParaRPr lang="en-GB" altLang="en-US" sz="3300" kern="0" dirty="0">
              <a:solidFill>
                <a:srgbClr val="FFC000"/>
              </a:solidFill>
              <a:latin typeface="SassoonPrimaryInfant" pitchFamily="2" charset="0"/>
            </a:endParaRPr>
          </a:p>
          <a:p>
            <a:pPr marL="0" indent="0" fontAlgn="base">
              <a:lnSpc>
                <a:spcPct val="80000"/>
              </a:lnSpc>
              <a:spcAft>
                <a:spcPct val="0"/>
              </a:spcAft>
              <a:buNone/>
            </a:pPr>
            <a:r>
              <a:rPr lang="en-GB" altLang="en-US" sz="3300" b="1" u="sng" kern="0" dirty="0">
                <a:solidFill>
                  <a:srgbClr val="FF0000"/>
                </a:solidFill>
                <a:latin typeface="SassoonPrimaryInfant" pitchFamily="2" charset="0"/>
              </a:rPr>
              <a:t>Creating</a:t>
            </a:r>
            <a:r>
              <a:rPr lang="en-GB" altLang="en-US" sz="3300" kern="0" dirty="0">
                <a:solidFill>
                  <a:srgbClr val="FF0000"/>
                </a:solidFill>
                <a:latin typeface="SassoonPrimaryInfant" pitchFamily="2" charset="0"/>
              </a:rPr>
              <a:t> happens when learners are required to generate new ideas through activities such as designing and inventing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185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2195736" y="1556792"/>
            <a:ext cx="5078413" cy="4217987"/>
            <a:chOff x="1820" y="1300"/>
            <a:chExt cx="4478" cy="3720"/>
          </a:xfrm>
        </p:grpSpPr>
        <p:sp>
          <p:nvSpPr>
            <p:cNvPr id="7184" name="AutoShape 3"/>
            <p:cNvSpPr>
              <a:spLocks noChangeArrowheads="1"/>
            </p:cNvSpPr>
            <p:nvPr/>
          </p:nvSpPr>
          <p:spPr bwMode="auto">
            <a:xfrm>
              <a:off x="1820" y="1300"/>
              <a:ext cx="4478" cy="3720"/>
            </a:xfrm>
            <a:prstGeom prst="triangle">
              <a:avLst>
                <a:gd name="adj" fmla="val 50000"/>
              </a:avLst>
            </a:prstGeom>
            <a:solidFill>
              <a:srgbClr val="CC99FF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185" name="AutoShape 4"/>
            <p:cNvSpPr>
              <a:spLocks noChangeArrowheads="1"/>
            </p:cNvSpPr>
            <p:nvPr/>
          </p:nvSpPr>
          <p:spPr bwMode="auto">
            <a:xfrm>
              <a:off x="2175" y="1300"/>
              <a:ext cx="3770" cy="3130"/>
            </a:xfrm>
            <a:prstGeom prst="triangle">
              <a:avLst>
                <a:gd name="adj" fmla="val 50000"/>
              </a:avLst>
            </a:prstGeom>
            <a:solidFill>
              <a:srgbClr val="3366FF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186" name="AutoShape 5"/>
            <p:cNvSpPr>
              <a:spLocks noChangeArrowheads="1"/>
            </p:cNvSpPr>
            <p:nvPr/>
          </p:nvSpPr>
          <p:spPr bwMode="auto">
            <a:xfrm>
              <a:off x="2502" y="1300"/>
              <a:ext cx="3116" cy="2598"/>
            </a:xfrm>
            <a:prstGeom prst="triangle">
              <a:avLst>
                <a:gd name="adj" fmla="val 50000"/>
              </a:avLst>
            </a:prstGeom>
            <a:solidFill>
              <a:srgbClr val="008000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187" name="AutoShape 6"/>
            <p:cNvSpPr>
              <a:spLocks noChangeArrowheads="1"/>
            </p:cNvSpPr>
            <p:nvPr/>
          </p:nvSpPr>
          <p:spPr bwMode="auto">
            <a:xfrm>
              <a:off x="2821" y="1300"/>
              <a:ext cx="2476" cy="2062"/>
            </a:xfrm>
            <a:prstGeom prst="triangle">
              <a:avLst>
                <a:gd name="adj" fmla="val 50000"/>
              </a:avLst>
            </a:prstGeom>
            <a:solidFill>
              <a:srgbClr val="FFFF00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188" name="AutoShape 7"/>
            <p:cNvSpPr>
              <a:spLocks noChangeArrowheads="1"/>
            </p:cNvSpPr>
            <p:nvPr/>
          </p:nvSpPr>
          <p:spPr bwMode="auto">
            <a:xfrm>
              <a:off x="3140" y="1300"/>
              <a:ext cx="1838" cy="1518"/>
            </a:xfrm>
            <a:prstGeom prst="triangle">
              <a:avLst>
                <a:gd name="adj" fmla="val 50000"/>
              </a:avLst>
            </a:prstGeom>
            <a:solidFill>
              <a:srgbClr val="FF9900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189" name="AutoShape 8"/>
            <p:cNvSpPr>
              <a:spLocks noChangeArrowheads="1"/>
            </p:cNvSpPr>
            <p:nvPr/>
          </p:nvSpPr>
          <p:spPr bwMode="auto">
            <a:xfrm>
              <a:off x="3460" y="1300"/>
              <a:ext cx="1184" cy="981"/>
            </a:xfrm>
            <a:prstGeom prst="triangle">
              <a:avLst>
                <a:gd name="adj" fmla="val 50000"/>
              </a:avLst>
            </a:prstGeom>
            <a:solidFill>
              <a:srgbClr val="FF0000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190" name="Text Box 9"/>
            <p:cNvSpPr txBox="1">
              <a:spLocks noChangeArrowheads="1"/>
            </p:cNvSpPr>
            <p:nvPr/>
          </p:nvSpPr>
          <p:spPr bwMode="auto">
            <a:xfrm>
              <a:off x="3565" y="1877"/>
              <a:ext cx="941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29" tIns="45715" rIns="91429" bIns="45715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GB" altLang="en-US" sz="1700" b="1" dirty="0"/>
                <a:t>Creating</a:t>
              </a:r>
              <a:endParaRPr lang="en-US" altLang="en-US" sz="1700" b="1" dirty="0"/>
            </a:p>
          </p:txBody>
        </p:sp>
        <p:sp>
          <p:nvSpPr>
            <p:cNvPr id="7191" name="Text Box 10"/>
            <p:cNvSpPr txBox="1">
              <a:spLocks noChangeArrowheads="1"/>
            </p:cNvSpPr>
            <p:nvPr/>
          </p:nvSpPr>
          <p:spPr bwMode="auto">
            <a:xfrm>
              <a:off x="3514" y="2373"/>
              <a:ext cx="1132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29" tIns="45715" rIns="91429" bIns="45715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GB" altLang="en-US" sz="1700" b="1"/>
                <a:t>Evaluating</a:t>
              </a:r>
              <a:endParaRPr lang="en-US" altLang="en-US" sz="1700" b="1"/>
            </a:p>
          </p:txBody>
        </p:sp>
        <p:sp>
          <p:nvSpPr>
            <p:cNvPr id="7192" name="Text Box 11"/>
            <p:cNvSpPr txBox="1">
              <a:spLocks noChangeArrowheads="1"/>
            </p:cNvSpPr>
            <p:nvPr/>
          </p:nvSpPr>
          <p:spPr bwMode="auto">
            <a:xfrm>
              <a:off x="3517" y="2908"/>
              <a:ext cx="1079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29" tIns="45715" rIns="91429" bIns="45715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GB" altLang="en-US" sz="1700" b="1"/>
                <a:t>Analysing</a:t>
              </a:r>
              <a:endParaRPr lang="en-US" altLang="en-US" sz="1700" b="1"/>
            </a:p>
          </p:txBody>
        </p:sp>
        <p:sp>
          <p:nvSpPr>
            <p:cNvPr id="7193" name="Text Box 12"/>
            <p:cNvSpPr txBox="1">
              <a:spLocks noChangeArrowheads="1"/>
            </p:cNvSpPr>
            <p:nvPr/>
          </p:nvSpPr>
          <p:spPr bwMode="auto">
            <a:xfrm>
              <a:off x="3562" y="3444"/>
              <a:ext cx="982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29" tIns="45715" rIns="91429" bIns="45715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GB" altLang="en-US" sz="1700" b="1" dirty="0"/>
                <a:t>Applying</a:t>
              </a:r>
              <a:endParaRPr lang="en-US" altLang="en-US" sz="1700" b="1" dirty="0"/>
            </a:p>
          </p:txBody>
        </p:sp>
        <p:sp>
          <p:nvSpPr>
            <p:cNvPr id="7194" name="Text Box 13"/>
            <p:cNvSpPr txBox="1">
              <a:spLocks noChangeArrowheads="1"/>
            </p:cNvSpPr>
            <p:nvPr/>
          </p:nvSpPr>
          <p:spPr bwMode="auto">
            <a:xfrm>
              <a:off x="3310" y="4022"/>
              <a:ext cx="1569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29" tIns="45715" rIns="91429" bIns="45715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GB" altLang="en-US" sz="1700" b="1"/>
                <a:t>Understanding </a:t>
              </a:r>
              <a:endParaRPr lang="en-US" altLang="en-US" sz="1700" b="1"/>
            </a:p>
          </p:txBody>
        </p:sp>
        <p:sp>
          <p:nvSpPr>
            <p:cNvPr id="7195" name="Text Box 14"/>
            <p:cNvSpPr txBox="1">
              <a:spLocks noChangeArrowheads="1"/>
            </p:cNvSpPr>
            <p:nvPr/>
          </p:nvSpPr>
          <p:spPr bwMode="auto">
            <a:xfrm>
              <a:off x="3352" y="4566"/>
              <a:ext cx="1477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1429" tIns="45715" rIns="91429" bIns="45715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GB" altLang="en-US" sz="1700" b="1"/>
                <a:t>Remembering</a:t>
              </a:r>
              <a:endParaRPr lang="en-US" altLang="en-US" sz="1700" b="1"/>
            </a:p>
          </p:txBody>
        </p:sp>
      </p:grpSp>
      <p:sp>
        <p:nvSpPr>
          <p:cNvPr id="7177" name="Text Box 21"/>
          <p:cNvSpPr txBox="1">
            <a:spLocks noChangeArrowheads="1"/>
          </p:cNvSpPr>
          <p:nvPr/>
        </p:nvSpPr>
        <p:spPr bwMode="auto">
          <a:xfrm>
            <a:off x="1482725" y="2017713"/>
            <a:ext cx="2622550" cy="52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9" tIns="45715" rIns="91429" bIns="45715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en-US" altLang="en-US" sz="1400">
                <a:latin typeface="Comic Sans MS" pitchFamily="66" charset="0"/>
              </a:rPr>
              <a:t>I can use the information to </a:t>
            </a:r>
          </a:p>
          <a:p>
            <a:pPr algn="r" eaLnBrk="1" hangingPunct="1"/>
            <a:r>
              <a:rPr lang="en-US" altLang="en-US" sz="1400">
                <a:latin typeface="Comic Sans MS" pitchFamily="66" charset="0"/>
              </a:rPr>
              <a:t>build new ideas</a:t>
            </a:r>
            <a:r>
              <a:rPr lang="en-US" altLang="en-US" sz="1200">
                <a:solidFill>
                  <a:schemeClr val="bg1"/>
                </a:solidFill>
              </a:rPr>
              <a:t>   </a:t>
            </a:r>
          </a:p>
        </p:txBody>
      </p:sp>
      <p:sp>
        <p:nvSpPr>
          <p:cNvPr id="7178" name="Rectangle 22"/>
          <p:cNvSpPr>
            <a:spLocks noChangeArrowheads="1"/>
          </p:cNvSpPr>
          <p:nvPr/>
        </p:nvSpPr>
        <p:spPr bwMode="auto">
          <a:xfrm>
            <a:off x="514350" y="2573338"/>
            <a:ext cx="3259138" cy="52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9" tIns="45715" rIns="91429" bIns="4571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en-US" altLang="en-US" sz="1400">
                <a:latin typeface="Comic Sans MS" pitchFamily="66" charset="0"/>
              </a:rPr>
              <a:t>I can say what I think about the </a:t>
            </a:r>
          </a:p>
          <a:p>
            <a:pPr algn="r" eaLnBrk="1" hangingPunct="1"/>
            <a:r>
              <a:rPr lang="en-US" altLang="en-US" sz="1400">
                <a:latin typeface="Comic Sans MS" pitchFamily="66" charset="0"/>
              </a:rPr>
              <a:t>information and back up my opinion</a:t>
            </a:r>
            <a:r>
              <a:rPr lang="en-US" altLang="en-US" sz="1200">
                <a:solidFill>
                  <a:schemeClr val="bg1"/>
                </a:solidFill>
              </a:rPr>
              <a:t>   </a:t>
            </a:r>
          </a:p>
        </p:txBody>
      </p:sp>
      <p:sp>
        <p:nvSpPr>
          <p:cNvPr id="7179" name="Rectangle 23"/>
          <p:cNvSpPr>
            <a:spLocks noChangeArrowheads="1"/>
          </p:cNvSpPr>
          <p:nvPr/>
        </p:nvSpPr>
        <p:spPr bwMode="auto">
          <a:xfrm>
            <a:off x="357188" y="3189288"/>
            <a:ext cx="3065462" cy="52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9" tIns="45715" rIns="91429" bIns="4571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en-US" altLang="en-US" sz="1400" dirty="0">
                <a:latin typeface="Comic Sans MS" pitchFamily="66" charset="0"/>
              </a:rPr>
              <a:t>I can break down the information </a:t>
            </a:r>
          </a:p>
          <a:p>
            <a:pPr algn="r" eaLnBrk="1" hangingPunct="1"/>
            <a:r>
              <a:rPr lang="en-US" altLang="en-US" sz="1400" dirty="0">
                <a:latin typeface="Comic Sans MS" pitchFamily="66" charset="0"/>
              </a:rPr>
              <a:t>to understand it better</a:t>
            </a:r>
            <a:r>
              <a:rPr lang="en-US" altLang="en-US" sz="1200" dirty="0">
                <a:solidFill>
                  <a:schemeClr val="bg1"/>
                </a:solidFill>
              </a:rPr>
              <a:t>   </a:t>
            </a:r>
          </a:p>
        </p:txBody>
      </p:sp>
      <p:sp>
        <p:nvSpPr>
          <p:cNvPr id="7180" name="Rectangle 24"/>
          <p:cNvSpPr>
            <a:spLocks noChangeArrowheads="1"/>
          </p:cNvSpPr>
          <p:nvPr/>
        </p:nvSpPr>
        <p:spPr bwMode="auto">
          <a:xfrm>
            <a:off x="649288" y="3808413"/>
            <a:ext cx="2389187" cy="52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9" tIns="45715" rIns="91429" bIns="4571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en-US" altLang="en-US" sz="1400">
                <a:latin typeface="Comic Sans MS" pitchFamily="66" charset="0"/>
              </a:rPr>
              <a:t>I can use the information </a:t>
            </a:r>
          </a:p>
          <a:p>
            <a:pPr algn="r" eaLnBrk="1" hangingPunct="1"/>
            <a:r>
              <a:rPr lang="en-US" altLang="en-US" sz="1400">
                <a:latin typeface="Comic Sans MS" pitchFamily="66" charset="0"/>
              </a:rPr>
              <a:t>  in a new way</a:t>
            </a:r>
            <a:r>
              <a:rPr lang="en-US" altLang="en-US" sz="1200">
                <a:solidFill>
                  <a:schemeClr val="bg1"/>
                </a:solidFill>
              </a:rPr>
              <a:t>   </a:t>
            </a:r>
          </a:p>
        </p:txBody>
      </p:sp>
      <p:sp>
        <p:nvSpPr>
          <p:cNvPr id="7181" name="Rectangle 25"/>
          <p:cNvSpPr>
            <a:spLocks noChangeArrowheads="1"/>
          </p:cNvSpPr>
          <p:nvPr/>
        </p:nvSpPr>
        <p:spPr bwMode="auto">
          <a:xfrm>
            <a:off x="527050" y="4424363"/>
            <a:ext cx="2157413" cy="52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9" tIns="45715" rIns="91429" bIns="4571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en-US" altLang="en-US" sz="1400">
                <a:latin typeface="Comic Sans MS" pitchFamily="66" charset="0"/>
              </a:rPr>
              <a:t>I can explain the ideas </a:t>
            </a:r>
          </a:p>
          <a:p>
            <a:pPr algn="r" eaLnBrk="1" hangingPunct="1"/>
            <a:r>
              <a:rPr lang="en-US" altLang="en-US" sz="1400">
                <a:latin typeface="Comic Sans MS" pitchFamily="66" charset="0"/>
              </a:rPr>
              <a:t>in the information</a:t>
            </a:r>
            <a:r>
              <a:rPr lang="en-US" altLang="en-US" sz="1200">
                <a:solidFill>
                  <a:schemeClr val="bg1"/>
                </a:solidFill>
              </a:rPr>
              <a:t>   </a:t>
            </a:r>
          </a:p>
        </p:txBody>
      </p:sp>
      <p:sp>
        <p:nvSpPr>
          <p:cNvPr id="7182" name="Rectangle 26"/>
          <p:cNvSpPr>
            <a:spLocks noChangeArrowheads="1"/>
          </p:cNvSpPr>
          <p:nvPr/>
        </p:nvSpPr>
        <p:spPr bwMode="auto">
          <a:xfrm>
            <a:off x="146050" y="5041900"/>
            <a:ext cx="2166938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29" tIns="45715" rIns="91429" bIns="4571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en-US" altLang="en-US" sz="1400">
                <a:latin typeface="Comic Sans MS" pitchFamily="66" charset="0"/>
              </a:rPr>
              <a:t>I can remember facts </a:t>
            </a:r>
          </a:p>
          <a:p>
            <a:pPr algn="r" eaLnBrk="1" hangingPunct="1"/>
            <a:r>
              <a:rPr lang="en-US" altLang="en-US" sz="1400">
                <a:latin typeface="Comic Sans MS" pitchFamily="66" charset="0"/>
              </a:rPr>
              <a:t>about the information</a:t>
            </a:r>
            <a:r>
              <a:rPr lang="en-US" altLang="en-US" sz="1200">
                <a:solidFill>
                  <a:schemeClr val="bg1"/>
                </a:solidFill>
              </a:rPr>
              <a:t>   </a:t>
            </a:r>
          </a:p>
        </p:txBody>
      </p:sp>
      <p:sp>
        <p:nvSpPr>
          <p:cNvPr id="7183" name="Rectangle 27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1066800"/>
          </a:xfrm>
        </p:spPr>
        <p:txBody>
          <a:bodyPr>
            <a:normAutofit/>
          </a:bodyPr>
          <a:lstStyle/>
          <a:p>
            <a:pPr defTabSz="1279525" eaLnBrk="1" hangingPunct="1"/>
            <a:r>
              <a:rPr lang="en-GB" altLang="en-US" b="1" u="sng" dirty="0">
                <a:latin typeface="SassoonPrimaryInfant" pitchFamily="2" charset="0"/>
              </a:rPr>
              <a:t>Bloom’s Taxonomy</a:t>
            </a:r>
          </a:p>
        </p:txBody>
      </p:sp>
    </p:spTree>
    <p:extLst>
      <p:ext uri="{BB962C8B-B14F-4D97-AF65-F5344CB8AC3E}">
        <p14:creationId xmlns:p14="http://schemas.microsoft.com/office/powerpoint/2010/main" val="1632465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 at the last slide again</a:t>
            </a:r>
          </a:p>
          <a:p>
            <a:endParaRPr lang="en-GB" dirty="0"/>
          </a:p>
          <a:p>
            <a:r>
              <a:rPr lang="en-GB" dirty="0"/>
              <a:t>How can you best work your way through the triangle in the classroom?</a:t>
            </a:r>
          </a:p>
          <a:p>
            <a:endParaRPr lang="en-GB" dirty="0"/>
          </a:p>
          <a:p>
            <a:r>
              <a:rPr lang="en-GB" dirty="0"/>
              <a:t>Use your current modules as examples</a:t>
            </a:r>
          </a:p>
        </p:txBody>
      </p:sp>
    </p:spTree>
    <p:extLst>
      <p:ext uri="{BB962C8B-B14F-4D97-AF65-F5344CB8AC3E}">
        <p14:creationId xmlns:p14="http://schemas.microsoft.com/office/powerpoint/2010/main" val="30893120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2063750" y="1474788"/>
            <a:ext cx="5078413" cy="4217987"/>
            <a:chOff x="1820" y="1300"/>
            <a:chExt cx="4478" cy="3720"/>
          </a:xfrm>
        </p:grpSpPr>
        <p:sp>
          <p:nvSpPr>
            <p:cNvPr id="7184" name="AutoShape 3"/>
            <p:cNvSpPr>
              <a:spLocks noChangeArrowheads="1"/>
            </p:cNvSpPr>
            <p:nvPr/>
          </p:nvSpPr>
          <p:spPr bwMode="auto">
            <a:xfrm>
              <a:off x="1820" y="1300"/>
              <a:ext cx="4478" cy="3720"/>
            </a:xfrm>
            <a:prstGeom prst="triangle">
              <a:avLst>
                <a:gd name="adj" fmla="val 50000"/>
              </a:avLst>
            </a:prstGeom>
            <a:solidFill>
              <a:srgbClr val="CC99FF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185" name="AutoShape 4"/>
            <p:cNvSpPr>
              <a:spLocks noChangeArrowheads="1"/>
            </p:cNvSpPr>
            <p:nvPr/>
          </p:nvSpPr>
          <p:spPr bwMode="auto">
            <a:xfrm>
              <a:off x="2175" y="1300"/>
              <a:ext cx="3770" cy="3130"/>
            </a:xfrm>
            <a:prstGeom prst="triangle">
              <a:avLst>
                <a:gd name="adj" fmla="val 50000"/>
              </a:avLst>
            </a:prstGeom>
            <a:solidFill>
              <a:srgbClr val="3366FF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186" name="AutoShape 5"/>
            <p:cNvSpPr>
              <a:spLocks noChangeArrowheads="1"/>
            </p:cNvSpPr>
            <p:nvPr/>
          </p:nvSpPr>
          <p:spPr bwMode="auto">
            <a:xfrm>
              <a:off x="2502" y="1300"/>
              <a:ext cx="3116" cy="2598"/>
            </a:xfrm>
            <a:prstGeom prst="triangle">
              <a:avLst>
                <a:gd name="adj" fmla="val 50000"/>
              </a:avLst>
            </a:prstGeom>
            <a:solidFill>
              <a:srgbClr val="008000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187" name="AutoShape 6"/>
            <p:cNvSpPr>
              <a:spLocks noChangeArrowheads="1"/>
            </p:cNvSpPr>
            <p:nvPr/>
          </p:nvSpPr>
          <p:spPr bwMode="auto">
            <a:xfrm>
              <a:off x="2821" y="1300"/>
              <a:ext cx="2476" cy="2062"/>
            </a:xfrm>
            <a:prstGeom prst="triangle">
              <a:avLst>
                <a:gd name="adj" fmla="val 50000"/>
              </a:avLst>
            </a:prstGeom>
            <a:solidFill>
              <a:srgbClr val="FFFF00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188" name="AutoShape 7"/>
            <p:cNvSpPr>
              <a:spLocks noChangeArrowheads="1"/>
            </p:cNvSpPr>
            <p:nvPr/>
          </p:nvSpPr>
          <p:spPr bwMode="auto">
            <a:xfrm>
              <a:off x="3140" y="1300"/>
              <a:ext cx="1838" cy="1518"/>
            </a:xfrm>
            <a:prstGeom prst="triangle">
              <a:avLst>
                <a:gd name="adj" fmla="val 50000"/>
              </a:avLst>
            </a:prstGeom>
            <a:solidFill>
              <a:srgbClr val="FF9900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189" name="AutoShape 8"/>
            <p:cNvSpPr>
              <a:spLocks noChangeArrowheads="1"/>
            </p:cNvSpPr>
            <p:nvPr/>
          </p:nvSpPr>
          <p:spPr bwMode="auto">
            <a:xfrm>
              <a:off x="3460" y="1300"/>
              <a:ext cx="1184" cy="981"/>
            </a:xfrm>
            <a:prstGeom prst="triangle">
              <a:avLst>
                <a:gd name="adj" fmla="val 50000"/>
              </a:avLst>
            </a:prstGeom>
            <a:solidFill>
              <a:srgbClr val="FF0000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190" name="Text Box 9"/>
            <p:cNvSpPr txBox="1">
              <a:spLocks noChangeArrowheads="1"/>
            </p:cNvSpPr>
            <p:nvPr/>
          </p:nvSpPr>
          <p:spPr bwMode="auto">
            <a:xfrm>
              <a:off x="3565" y="1877"/>
              <a:ext cx="941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29" tIns="45715" rIns="91429" bIns="45715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GB" altLang="en-US" sz="1700" b="1" dirty="0"/>
                <a:t>Creating</a:t>
              </a:r>
              <a:endParaRPr lang="en-US" altLang="en-US" sz="1700" b="1" dirty="0"/>
            </a:p>
          </p:txBody>
        </p:sp>
        <p:sp>
          <p:nvSpPr>
            <p:cNvPr id="7191" name="Text Box 10"/>
            <p:cNvSpPr txBox="1">
              <a:spLocks noChangeArrowheads="1"/>
            </p:cNvSpPr>
            <p:nvPr/>
          </p:nvSpPr>
          <p:spPr bwMode="auto">
            <a:xfrm>
              <a:off x="3514" y="2373"/>
              <a:ext cx="1132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29" tIns="45715" rIns="91429" bIns="45715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GB" altLang="en-US" sz="1700" b="1"/>
                <a:t>Evaluating</a:t>
              </a:r>
              <a:endParaRPr lang="en-US" altLang="en-US" sz="1700" b="1"/>
            </a:p>
          </p:txBody>
        </p:sp>
        <p:sp>
          <p:nvSpPr>
            <p:cNvPr id="7192" name="Text Box 11"/>
            <p:cNvSpPr txBox="1">
              <a:spLocks noChangeArrowheads="1"/>
            </p:cNvSpPr>
            <p:nvPr/>
          </p:nvSpPr>
          <p:spPr bwMode="auto">
            <a:xfrm>
              <a:off x="3517" y="2908"/>
              <a:ext cx="1079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29" tIns="45715" rIns="91429" bIns="45715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GB" altLang="en-US" sz="1700" b="1"/>
                <a:t>Analysing</a:t>
              </a:r>
              <a:endParaRPr lang="en-US" altLang="en-US" sz="1700" b="1"/>
            </a:p>
          </p:txBody>
        </p:sp>
        <p:sp>
          <p:nvSpPr>
            <p:cNvPr id="7193" name="Text Box 12"/>
            <p:cNvSpPr txBox="1">
              <a:spLocks noChangeArrowheads="1"/>
            </p:cNvSpPr>
            <p:nvPr/>
          </p:nvSpPr>
          <p:spPr bwMode="auto">
            <a:xfrm>
              <a:off x="3562" y="3444"/>
              <a:ext cx="982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29" tIns="45715" rIns="91429" bIns="45715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GB" altLang="en-US" sz="1700" b="1"/>
                <a:t>Applying</a:t>
              </a:r>
              <a:endParaRPr lang="en-US" altLang="en-US" sz="1700" b="1"/>
            </a:p>
          </p:txBody>
        </p:sp>
        <p:sp>
          <p:nvSpPr>
            <p:cNvPr id="7194" name="Text Box 13"/>
            <p:cNvSpPr txBox="1">
              <a:spLocks noChangeArrowheads="1"/>
            </p:cNvSpPr>
            <p:nvPr/>
          </p:nvSpPr>
          <p:spPr bwMode="auto">
            <a:xfrm>
              <a:off x="3310" y="4022"/>
              <a:ext cx="1569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1429" tIns="45715" rIns="91429" bIns="45715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GB" altLang="en-US" sz="1700" b="1"/>
                <a:t>Understanding </a:t>
              </a:r>
              <a:endParaRPr lang="en-US" altLang="en-US" sz="1700" b="1"/>
            </a:p>
          </p:txBody>
        </p:sp>
        <p:sp>
          <p:nvSpPr>
            <p:cNvPr id="7195" name="Text Box 14"/>
            <p:cNvSpPr txBox="1">
              <a:spLocks noChangeArrowheads="1"/>
            </p:cNvSpPr>
            <p:nvPr/>
          </p:nvSpPr>
          <p:spPr bwMode="auto">
            <a:xfrm>
              <a:off x="3352" y="4566"/>
              <a:ext cx="1477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1429" tIns="45715" rIns="91429" bIns="45715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GB" altLang="en-US" sz="1700" b="1"/>
                <a:t>Remembering</a:t>
              </a:r>
              <a:endParaRPr lang="en-US" altLang="en-US" sz="1700" b="1"/>
            </a:p>
          </p:txBody>
        </p:sp>
      </p:grpSp>
      <p:sp>
        <p:nvSpPr>
          <p:cNvPr id="7171" name="Text Box 15"/>
          <p:cNvSpPr txBox="1">
            <a:spLocks noChangeArrowheads="1"/>
          </p:cNvSpPr>
          <p:nvPr/>
        </p:nvSpPr>
        <p:spPr bwMode="auto">
          <a:xfrm>
            <a:off x="6943725" y="5022850"/>
            <a:ext cx="2200275" cy="50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5306" tIns="32653" rIns="65306" bIns="32653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altLang="en-US" sz="1200">
                <a:solidFill>
                  <a:srgbClr val="FF9933"/>
                </a:solidFill>
              </a:rPr>
              <a:t>  </a:t>
            </a:r>
            <a:r>
              <a:rPr lang="en-GB" altLang="en-US" sz="1400">
                <a:latin typeface="Comic Sans MS" pitchFamily="66" charset="0"/>
              </a:rPr>
              <a:t>Where does it say…?  </a:t>
            </a:r>
          </a:p>
          <a:p>
            <a:pPr eaLnBrk="1" hangingPunct="1"/>
            <a:r>
              <a:rPr lang="en-GB" altLang="en-US" sz="1400">
                <a:latin typeface="Comic Sans MS" pitchFamily="66" charset="0"/>
              </a:rPr>
              <a:t>   When/why/how did…?</a:t>
            </a:r>
            <a:r>
              <a:rPr lang="en-GB" altLang="en-US" sz="1200">
                <a:solidFill>
                  <a:srgbClr val="FF0000"/>
                </a:solidFill>
              </a:rPr>
              <a:t>   </a:t>
            </a:r>
          </a:p>
        </p:txBody>
      </p:sp>
      <p:sp>
        <p:nvSpPr>
          <p:cNvPr id="7172" name="Text Box 16"/>
          <p:cNvSpPr txBox="1">
            <a:spLocks noChangeArrowheads="1"/>
          </p:cNvSpPr>
          <p:nvPr/>
        </p:nvSpPr>
        <p:spPr bwMode="auto">
          <a:xfrm>
            <a:off x="6629400" y="4406900"/>
            <a:ext cx="2170113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5306" tIns="32653" rIns="65306" bIns="32653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altLang="en-US" sz="1200">
                <a:solidFill>
                  <a:srgbClr val="FF0000"/>
                </a:solidFill>
              </a:rPr>
              <a:t> </a:t>
            </a:r>
            <a:r>
              <a:rPr lang="en-GB" altLang="en-US" sz="1400">
                <a:latin typeface="Comic Sans MS" pitchFamily="66" charset="0"/>
              </a:rPr>
              <a:t>How could you say that </a:t>
            </a:r>
          </a:p>
          <a:p>
            <a:pPr eaLnBrk="1" hangingPunct="1"/>
            <a:r>
              <a:rPr lang="en-GB" altLang="en-US" sz="1400">
                <a:latin typeface="Comic Sans MS" pitchFamily="66" charset="0"/>
              </a:rPr>
              <a:t>  in your own words…?</a:t>
            </a:r>
            <a:r>
              <a:rPr lang="en-GB" altLang="en-US" sz="1200"/>
              <a:t>    </a:t>
            </a:r>
          </a:p>
        </p:txBody>
      </p:sp>
      <p:sp>
        <p:nvSpPr>
          <p:cNvPr id="7173" name="Text Box 17"/>
          <p:cNvSpPr txBox="1">
            <a:spLocks noChangeArrowheads="1"/>
          </p:cNvSpPr>
          <p:nvPr/>
        </p:nvSpPr>
        <p:spPr bwMode="auto">
          <a:xfrm>
            <a:off x="6319838" y="3789363"/>
            <a:ext cx="1895475" cy="50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5306" tIns="32653" rIns="65306" bIns="32653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altLang="en-US" sz="1400">
                <a:latin typeface="Comic Sans MS" pitchFamily="66" charset="0"/>
              </a:rPr>
              <a:t>What questions </a:t>
            </a:r>
          </a:p>
          <a:p>
            <a:pPr eaLnBrk="1" hangingPunct="1"/>
            <a:r>
              <a:rPr lang="en-GB" altLang="en-US" sz="1400">
                <a:latin typeface="Comic Sans MS" pitchFamily="66" charset="0"/>
              </a:rPr>
              <a:t>   would you ask of…?</a:t>
            </a:r>
          </a:p>
        </p:txBody>
      </p:sp>
      <p:sp>
        <p:nvSpPr>
          <p:cNvPr id="7174" name="Text Box 18"/>
          <p:cNvSpPr txBox="1">
            <a:spLocks noChangeArrowheads="1"/>
          </p:cNvSpPr>
          <p:nvPr/>
        </p:nvSpPr>
        <p:spPr bwMode="auto">
          <a:xfrm>
            <a:off x="5961063" y="3303588"/>
            <a:ext cx="2156481" cy="281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5306" tIns="32653" rIns="65306" bIns="32653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altLang="en-US" sz="1400" dirty="0">
                <a:latin typeface="Comic Sans MS" pitchFamily="66" charset="0"/>
              </a:rPr>
              <a:t>What contributed to …?</a:t>
            </a:r>
          </a:p>
        </p:txBody>
      </p:sp>
      <p:sp>
        <p:nvSpPr>
          <p:cNvPr id="7175" name="Text Box 19"/>
          <p:cNvSpPr txBox="1">
            <a:spLocks noChangeArrowheads="1"/>
          </p:cNvSpPr>
          <p:nvPr/>
        </p:nvSpPr>
        <p:spPr bwMode="auto">
          <a:xfrm>
            <a:off x="5600700" y="2605088"/>
            <a:ext cx="2228850" cy="50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5306" tIns="32653" rIns="65306" bIns="32653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altLang="en-US" sz="1400">
                <a:latin typeface="Comic Sans MS" pitchFamily="66" charset="0"/>
              </a:rPr>
              <a:t>What would you say </a:t>
            </a:r>
          </a:p>
          <a:p>
            <a:pPr eaLnBrk="1" hangingPunct="1"/>
            <a:r>
              <a:rPr lang="en-GB" altLang="en-US" sz="1400">
                <a:latin typeface="Comic Sans MS" pitchFamily="66" charset="0"/>
              </a:rPr>
              <a:t>   is the importance of…?</a:t>
            </a:r>
          </a:p>
        </p:txBody>
      </p:sp>
      <p:sp>
        <p:nvSpPr>
          <p:cNvPr id="7176" name="Text Box 20"/>
          <p:cNvSpPr txBox="1">
            <a:spLocks noChangeArrowheads="1"/>
          </p:cNvSpPr>
          <p:nvPr/>
        </p:nvSpPr>
        <p:spPr bwMode="auto">
          <a:xfrm>
            <a:off x="5240338" y="2171700"/>
            <a:ext cx="3121488" cy="281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5306" tIns="32653" rIns="65306" bIns="32653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altLang="en-US" sz="1400" dirty="0">
                <a:latin typeface="Comic Sans MS" pitchFamily="66" charset="0"/>
              </a:rPr>
              <a:t>How could you change </a:t>
            </a:r>
            <a:r>
              <a:rPr lang="en-GB" altLang="en-US" sz="1400">
                <a:latin typeface="Comic Sans MS" pitchFamily="66" charset="0"/>
              </a:rPr>
              <a:t>the policy...?</a:t>
            </a:r>
            <a:endParaRPr lang="en-GB" altLang="en-US" sz="1400" dirty="0">
              <a:latin typeface="Comic Sans MS" pitchFamily="66" charset="0"/>
            </a:endParaRPr>
          </a:p>
        </p:txBody>
      </p:sp>
      <p:sp>
        <p:nvSpPr>
          <p:cNvPr id="7183" name="Rectangle 27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1066800"/>
          </a:xfrm>
        </p:spPr>
        <p:txBody>
          <a:bodyPr>
            <a:normAutofit/>
          </a:bodyPr>
          <a:lstStyle/>
          <a:p>
            <a:pPr defTabSz="1279525" eaLnBrk="1" hangingPunct="1"/>
            <a:r>
              <a:rPr lang="en-GB" altLang="en-US" b="1" u="sng" dirty="0">
                <a:latin typeface="SassoonPrimaryInfant" pitchFamily="2" charset="0"/>
              </a:rPr>
              <a:t>Bloom’s Taxonomy</a:t>
            </a:r>
          </a:p>
        </p:txBody>
      </p:sp>
    </p:spTree>
    <p:extLst>
      <p:ext uri="{BB962C8B-B14F-4D97-AF65-F5344CB8AC3E}">
        <p14:creationId xmlns:p14="http://schemas.microsoft.com/office/powerpoint/2010/main" val="3364511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Higher order thinking and nursing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Nursing holds large element of critical thinking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Critical thinking is not a method to be learned but rather a process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orients the mind and includes both the cognitive and affective domains of reasoning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major influence in critical thinking traces back to the work of John Dewey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Philosophically, Dewey proposes that critical thinking involves suspension of judgement and healthy scepticism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Ennis suggest students should be assisted in the engagement of thinking that is reflective, reasonable and directed on what to believe or do</a:t>
            </a:r>
          </a:p>
        </p:txBody>
      </p:sp>
    </p:spTree>
    <p:extLst>
      <p:ext uri="{BB962C8B-B14F-4D97-AF65-F5344CB8AC3E}">
        <p14:creationId xmlns:p14="http://schemas.microsoft.com/office/powerpoint/2010/main" val="10385887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 thinking therefore comprises an understanding of the nature of making inferences and generalizations</a:t>
            </a:r>
          </a:p>
          <a:p>
            <a:r>
              <a:rPr lang="en-GB" dirty="0"/>
              <a:t>It also includes the skills of being able to consider carefully the logic and accuracy of evidence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Why would this be important for nurses?</a:t>
            </a:r>
          </a:p>
        </p:txBody>
      </p:sp>
    </p:spTree>
    <p:extLst>
      <p:ext uri="{BB962C8B-B14F-4D97-AF65-F5344CB8AC3E}">
        <p14:creationId xmlns:p14="http://schemas.microsoft.com/office/powerpoint/2010/main" val="30474251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Skills in critical thinking can provide the necessary broader outlook</a:t>
            </a:r>
          </a:p>
          <a:p>
            <a:r>
              <a:rPr lang="en-GB" dirty="0"/>
              <a:t>Ensure creative solutions</a:t>
            </a:r>
          </a:p>
          <a:p>
            <a:r>
              <a:rPr lang="en-GB" dirty="0"/>
              <a:t>Multiple solution pathways</a:t>
            </a:r>
          </a:p>
          <a:p>
            <a:r>
              <a:rPr lang="en-GB" dirty="0"/>
              <a:t>It is needed for successful quality improvement initiatives</a:t>
            </a:r>
          </a:p>
          <a:p>
            <a:r>
              <a:rPr lang="en-GB" dirty="0"/>
              <a:t>In order to combat difficulties in the profession (i.e. short staffing, cost containment, high expectations for quality nursing care) </a:t>
            </a:r>
          </a:p>
        </p:txBody>
      </p:sp>
    </p:spTree>
    <p:extLst>
      <p:ext uri="{BB962C8B-B14F-4D97-AF65-F5344CB8AC3E}">
        <p14:creationId xmlns:p14="http://schemas.microsoft.com/office/powerpoint/2010/main" val="189370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Nurses comprise the majority of the hospital work force and are responsible for providing most of the care to their patients</a:t>
            </a:r>
          </a:p>
          <a:p>
            <a:r>
              <a:rPr lang="en-GB" dirty="0"/>
              <a:t>Overall satisfaction with a hospital is directly related to satisfaction with nursing care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Would might happen if a nurse could not use higher order thinking skills or think critically?</a:t>
            </a:r>
          </a:p>
        </p:txBody>
      </p:sp>
    </p:spTree>
    <p:extLst>
      <p:ext uri="{BB962C8B-B14F-4D97-AF65-F5344CB8AC3E}">
        <p14:creationId xmlns:p14="http://schemas.microsoft.com/office/powerpoint/2010/main" val="36815313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Failure to act</a:t>
            </a:r>
          </a:p>
          <a:p>
            <a:r>
              <a:rPr lang="en-GB" dirty="0"/>
              <a:t>Inequitable, poor quality or even dangerous nursing care</a:t>
            </a:r>
          </a:p>
          <a:p>
            <a:r>
              <a:rPr lang="en-GB" dirty="0"/>
              <a:t>Lack of person centred care</a:t>
            </a:r>
          </a:p>
          <a:p>
            <a:r>
              <a:rPr lang="en-GB" dirty="0"/>
              <a:t>Lack continuous quality improvement (also a never-ending process)</a:t>
            </a:r>
          </a:p>
          <a:p>
            <a:r>
              <a:rPr lang="en-GB" dirty="0"/>
              <a:t>Weak link between critical thinking strategies and effective quality improvement initiatives</a:t>
            </a:r>
          </a:p>
          <a:p>
            <a:r>
              <a:rPr lang="en-GB" dirty="0"/>
              <a:t>No using information from nursing practice, nursing theory and other sciences to help service users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2195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are about to undertake a HOTS activity using the TED talk about stress. </a:t>
            </a:r>
          </a:p>
          <a:p>
            <a:r>
              <a:rPr lang="en-GB" dirty="0"/>
              <a:t>You need to:</a:t>
            </a:r>
          </a:p>
          <a:p>
            <a:r>
              <a:rPr lang="en-GB" dirty="0"/>
              <a:t>Make as many notes as possible on the content</a:t>
            </a:r>
          </a:p>
          <a:p>
            <a:r>
              <a:rPr lang="en-GB" dirty="0"/>
              <a:t>Listen carefully </a:t>
            </a:r>
          </a:p>
          <a:p>
            <a:r>
              <a:rPr lang="en-GB" dirty="0"/>
              <a:t>Try to note what you feel is the important information </a:t>
            </a:r>
          </a:p>
        </p:txBody>
      </p:sp>
    </p:spTree>
    <p:extLst>
      <p:ext uri="{BB962C8B-B14F-4D97-AF65-F5344CB8AC3E}">
        <p14:creationId xmlns:p14="http://schemas.microsoft.com/office/powerpoint/2010/main" val="24044635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Now answer the following:</a:t>
            </a:r>
          </a:p>
          <a:p>
            <a:endParaRPr lang="en-GB" dirty="0"/>
          </a:p>
          <a:p>
            <a:r>
              <a:rPr lang="en-GB" dirty="0"/>
              <a:t>What do you think was the main issue stated in the TED talk?</a:t>
            </a:r>
          </a:p>
          <a:p>
            <a:r>
              <a:rPr lang="en-GB" dirty="0"/>
              <a:t>What perspective can you see this issue from?</a:t>
            </a:r>
          </a:p>
          <a:p>
            <a:r>
              <a:rPr lang="en-GB" dirty="0"/>
              <a:t>What can healthcare professionals do to combat this at a local level?</a:t>
            </a:r>
          </a:p>
          <a:p>
            <a:r>
              <a:rPr lang="en-GB" dirty="0"/>
              <a:t>What can public health bodies do to combat this at a national level?</a:t>
            </a:r>
          </a:p>
        </p:txBody>
      </p:sp>
    </p:spTree>
    <p:extLst>
      <p:ext uri="{BB962C8B-B14F-4D97-AF65-F5344CB8AC3E}">
        <p14:creationId xmlns:p14="http://schemas.microsoft.com/office/powerpoint/2010/main" val="10251881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605</TotalTime>
  <Words>823</Words>
  <Application>Microsoft Office PowerPoint</Application>
  <PresentationFormat>On-screen Show (4:3)</PresentationFormat>
  <Paragraphs>126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Comic Sans MS</vt:lpstr>
      <vt:lpstr>SassoonPrimaryInfant</vt:lpstr>
      <vt:lpstr>Tw Cen MT</vt:lpstr>
      <vt:lpstr>Tw Cen MT Condensed</vt:lpstr>
      <vt:lpstr>Wingdings 3</vt:lpstr>
      <vt:lpstr>Integral</vt:lpstr>
      <vt:lpstr>Higher Order Thinking Skills</vt:lpstr>
      <vt:lpstr>Quote </vt:lpstr>
      <vt:lpstr>BLooms Taxonomy</vt:lpstr>
      <vt:lpstr>Blooms Taxonomy Triangle</vt:lpstr>
      <vt:lpstr>Blooms Taxonomy Triangle</vt:lpstr>
      <vt:lpstr>opportunity</vt:lpstr>
      <vt:lpstr>Taxonomy Triangle </vt:lpstr>
      <vt:lpstr>Higher Order Thinking</vt:lpstr>
      <vt:lpstr>Bloom’s Taxonomy</vt:lpstr>
      <vt:lpstr>Activity</vt:lpstr>
      <vt:lpstr>Bloom’s Taxonomy</vt:lpstr>
      <vt:lpstr>Higher order thinking and nursing</vt:lpstr>
      <vt:lpstr>DEFINITION</vt:lpstr>
      <vt:lpstr>answer</vt:lpstr>
      <vt:lpstr>Activity </vt:lpstr>
      <vt:lpstr>answer</vt:lpstr>
      <vt:lpstr>ACTIVITY </vt:lpstr>
      <vt:lpstr>Next</vt:lpstr>
    </vt:vector>
  </TitlesOfParts>
  <Company>South Ayrshire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Higher Order Thinking Skills</dc:title>
  <dc:creator>School User</dc:creator>
  <cp:lastModifiedBy>Tania Davies</cp:lastModifiedBy>
  <cp:revision>57</cp:revision>
  <dcterms:created xsi:type="dcterms:W3CDTF">2016-01-15T10:12:55Z</dcterms:created>
  <dcterms:modified xsi:type="dcterms:W3CDTF">2018-10-19T09:19:30Z</dcterms:modified>
</cp:coreProperties>
</file>