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6" r:id="rId1"/>
  </p:sldMasterIdLst>
  <p:sldIdLst>
    <p:sldId id="256" r:id="rId2"/>
    <p:sldId id="257" r:id="rId3"/>
    <p:sldId id="259" r:id="rId4"/>
    <p:sldId id="260" r:id="rId5"/>
    <p:sldId id="258" r:id="rId6"/>
    <p:sldId id="261" r:id="rId7"/>
    <p:sldId id="262" r:id="rId8"/>
    <p:sldId id="272" r:id="rId9"/>
    <p:sldId id="265" r:id="rId10"/>
    <p:sldId id="263" r:id="rId11"/>
    <p:sldId id="266" r:id="rId12"/>
    <p:sldId id="267" r:id="rId13"/>
    <p:sldId id="271" r:id="rId14"/>
    <p:sldId id="276" r:id="rId15"/>
    <p:sldId id="277" r:id="rId16"/>
    <p:sldId id="274" r:id="rId17"/>
    <p:sldId id="264" r:id="rId18"/>
    <p:sldId id="268" r:id="rId19"/>
    <p:sldId id="269" r:id="rId20"/>
    <p:sldId id="270" r:id="rId21"/>
    <p:sldId id="278" r:id="rId22"/>
    <p:sldId id="280" r:id="rId23"/>
    <p:sldId id="279"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7" d="100"/>
          <a:sy n="107" d="100"/>
        </p:scale>
        <p:origin x="-1098"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ight Triangle 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rot="19140000">
            <a:off x="817112" y="1730403"/>
            <a:ext cx="5648623" cy="1204306"/>
          </a:xfrm>
        </p:spPr>
        <p:txBody>
          <a:bodyPr bIns="9144" anchor="b"/>
          <a:lstStyle>
            <a:lvl1pPr>
              <a:defRPr sz="3200"/>
            </a:lvl1pPr>
          </a:lstStyle>
          <a:p>
            <a:r>
              <a:rPr lang="en-US" smtClean="0"/>
              <a:t>Click to edit Master title style</a:t>
            </a:r>
            <a:endParaRPr lang="en-US" dirty="0"/>
          </a:p>
        </p:txBody>
      </p:sp>
      <p:sp>
        <p:nvSpPr>
          <p:cNvPr id="3" name="Subtitle 2"/>
          <p:cNvSpPr>
            <a:spLocks noGrp="1"/>
          </p:cNvSpPr>
          <p:nvPr>
            <p:ph type="subTitle" idx="1"/>
          </p:nvPr>
        </p:nvSpPr>
        <p:spPr>
          <a:xfrm rot="19140000">
            <a:off x="1212277" y="2470925"/>
            <a:ext cx="6511131" cy="329259"/>
          </a:xfrm>
        </p:spPr>
        <p:txBody>
          <a:bodyPr tIns="9144">
            <a:normAutofit/>
          </a:bodyPr>
          <a:lstStyle>
            <a:lvl1pPr marL="0" indent="0" algn="l">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91B9D15A-92FB-4C10-B47C-52DB7DD689B0}" type="datetimeFigureOut">
              <a:rPr lang="en-GB" smtClean="0"/>
              <a:t>02/10/2017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AC8205-EF08-4501-96EF-DA85ACB940B5}"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1B9D15A-92FB-4C10-B47C-52DB7DD689B0}" type="datetimeFigureOut">
              <a:rPr lang="en-GB" smtClean="0"/>
              <a:t>02/10/2017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AC8205-EF08-4501-96EF-DA85ACB940B5}"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ight Triangle 6"/>
          <p:cNvSpPr/>
          <p:nvPr/>
        </p:nvSpPr>
        <p:spPr>
          <a:xfrm>
            <a:off x="0" y="2647950"/>
            <a:ext cx="3571875" cy="4210050"/>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819399" y="1726737"/>
            <a:ext cx="5650992" cy="1207509"/>
          </a:xfrm>
        </p:spPr>
        <p:txBody>
          <a:bodyPr bIns="9144" anchor="b"/>
          <a:lstStyle>
            <a:lvl1pPr algn="l">
              <a:defRPr kumimoji="0" lang="en-US" sz="3200" b="0" i="0" u="none" strike="noStrike" kern="1200" cap="all" spc="0" normalizeH="0" baseline="0" noProof="0" dirty="0" smtClean="0">
                <a:ln>
                  <a:noFill/>
                </a:ln>
                <a:solidFill>
                  <a:schemeClr val="tx1"/>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smtClean="0"/>
              <a:t>Click to edit Master title style</a:t>
            </a:r>
            <a:endParaRPr lang="en-US" dirty="0"/>
          </a:p>
        </p:txBody>
      </p:sp>
      <p:sp>
        <p:nvSpPr>
          <p:cNvPr id="3" name="Text Placeholder 2"/>
          <p:cNvSpPr>
            <a:spLocks noGrp="1"/>
          </p:cNvSpPr>
          <p:nvPr>
            <p:ph type="body" idx="1"/>
          </p:nvPr>
        </p:nvSpPr>
        <p:spPr>
          <a:xfrm rot="19140000">
            <a:off x="1216152" y="2468304"/>
            <a:ext cx="6510528" cy="329184"/>
          </a:xfrm>
        </p:spPr>
        <p:txBody>
          <a:bodyPr anchor="t">
            <a:normAutofit/>
          </a:bodyPr>
          <a:lstStyle>
            <a:lvl1pPr marL="0" indent="0">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n-US" smtClean="0"/>
              <a:t>Click to edit Master text styles</a:t>
            </a:r>
          </a:p>
        </p:txBody>
      </p:sp>
      <p:sp>
        <p:nvSpPr>
          <p:cNvPr id="4" name="Date Placeholder 3"/>
          <p:cNvSpPr>
            <a:spLocks noGrp="1"/>
          </p:cNvSpPr>
          <p:nvPr>
            <p:ph type="dt" sz="half" idx="10"/>
          </p:nvPr>
        </p:nvSpPr>
        <p:spPr/>
        <p:txBody>
          <a:bodyPr/>
          <a:lstStyle/>
          <a:p>
            <a:fld id="{91B9D15A-92FB-4C10-B47C-52DB7DD689B0}" type="datetimeFigureOut">
              <a:rPr lang="en-GB" smtClean="0"/>
              <a:t>02/10/2017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AC8205-EF08-4501-96EF-DA85ACB940B5}"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22960"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700016"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1B9D15A-92FB-4C10-B47C-52DB7DD689B0}" type="datetimeFigureOut">
              <a:rPr lang="en-GB" smtClean="0"/>
              <a:t>02/10/2017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EAC8205-EF08-4501-96EF-DA85ACB940B5}" type="slidenum">
              <a:rPr lang="en-GB" smtClean="0"/>
              <a:t>‹#›</a:t>
            </a:fld>
            <a:endParaRPr lang="en-GB"/>
          </a:p>
        </p:txBody>
      </p:sp>
      <p:sp>
        <p:nvSpPr>
          <p:cNvPr id="8" name="Title 7"/>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822960"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n-US" smtClean="0"/>
              <a:t>Click to edit Master text styles</a:t>
            </a:r>
          </a:p>
        </p:txBody>
      </p:sp>
      <p:sp>
        <p:nvSpPr>
          <p:cNvPr id="4" name="Content Placeholder 3"/>
          <p:cNvSpPr>
            <a:spLocks noGrp="1"/>
          </p:cNvSpPr>
          <p:nvPr>
            <p:ph sz="half" idx="2"/>
          </p:nvPr>
        </p:nvSpPr>
        <p:spPr>
          <a:xfrm>
            <a:off x="819150"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700016"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n-US" smtClean="0"/>
              <a:t>Click to edit Master text styles</a:t>
            </a:r>
          </a:p>
        </p:txBody>
      </p:sp>
      <p:sp>
        <p:nvSpPr>
          <p:cNvPr id="6" name="Content Placeholder 5"/>
          <p:cNvSpPr>
            <a:spLocks noGrp="1"/>
          </p:cNvSpPr>
          <p:nvPr>
            <p:ph sz="quarter" idx="4"/>
          </p:nvPr>
        </p:nvSpPr>
        <p:spPr>
          <a:xfrm>
            <a:off x="4700016"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1B9D15A-92FB-4C10-B47C-52DB7DD689B0}" type="datetimeFigureOut">
              <a:rPr lang="en-GB" smtClean="0"/>
              <a:t>02/10/2017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EAC8205-EF08-4501-96EF-DA85ACB940B5}"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1B9D15A-92FB-4C10-B47C-52DB7DD689B0}" type="datetimeFigureOut">
              <a:rPr lang="en-GB" smtClean="0"/>
              <a:t>02/10/2017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EAC8205-EF08-4501-96EF-DA85ACB940B5}"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1B9D15A-92FB-4C10-B47C-52DB7DD689B0}" type="datetimeFigureOut">
              <a:rPr lang="en-GB" smtClean="0"/>
              <a:t>02/10/2017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EAC8205-EF08-4501-96EF-DA85ACB940B5}"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Right Triangle 1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ight Triangle 17"/>
          <p:cNvSpPr/>
          <p:nvPr/>
        </p:nvSpPr>
        <p:spPr>
          <a:xfrm rot="5400000">
            <a:off x="433389" y="-433387"/>
            <a:ext cx="6858000" cy="7724778"/>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2" name="Title 1"/>
          <p:cNvSpPr>
            <a:spLocks noGrp="1"/>
          </p:cNvSpPr>
          <p:nvPr>
            <p:ph type="title"/>
          </p:nvPr>
        </p:nvSpPr>
        <p:spPr>
          <a:xfrm rot="19140000">
            <a:off x="784930" y="1576103"/>
            <a:ext cx="5212080" cy="1089427"/>
          </a:xfrm>
        </p:spPr>
        <p:txBody>
          <a:bodyPr bIns="0" anchor="b"/>
          <a:lstStyle>
            <a:lvl1pPr algn="l">
              <a:defRPr kumimoji="0" lang="en-US" sz="2800" b="0" i="0" u="none" strike="noStrike" kern="1200" cap="all" spc="0" normalizeH="0" baseline="0" noProof="0" dirty="0" smtClean="0">
                <a:ln>
                  <a:noFill/>
                </a:ln>
                <a:solidFill>
                  <a:srgbClr val="FFFFFF"/>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smtClean="0"/>
              <a:t>Click to edit Master title style</a:t>
            </a:r>
            <a:endParaRPr lang="en-US" dirty="0"/>
          </a:p>
        </p:txBody>
      </p:sp>
      <p:sp>
        <p:nvSpPr>
          <p:cNvPr id="3" name="Content Placeholder 2"/>
          <p:cNvSpPr>
            <a:spLocks noGrp="1"/>
          </p:cNvSpPr>
          <p:nvPr>
            <p:ph idx="1"/>
          </p:nvPr>
        </p:nvSpPr>
        <p:spPr>
          <a:xfrm>
            <a:off x="4749552" y="2618912"/>
            <a:ext cx="3807779" cy="33246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rot="19140000">
            <a:off x="1297954" y="2253385"/>
            <a:ext cx="5794760" cy="623314"/>
          </a:xfrm>
        </p:spPr>
        <p:txBody>
          <a:bodyPr>
            <a:normAutofit/>
          </a:bodyPr>
          <a:lstStyle>
            <a:lvl1pPr marL="0" indent="0">
              <a:buNone/>
              <a:defRPr lang="en-US" sz="14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300"/>
              </a:spcBef>
              <a:spcAft>
                <a:spcPts val="0"/>
              </a:spcAft>
              <a:buClr>
                <a:schemeClr val="accent1"/>
              </a:buClr>
              <a:buSzPct val="100000"/>
              <a:buFont typeface="Arial" pitchFamily="34" charset="0"/>
              <a:buNone/>
              <a:tabLst/>
              <a:defRPr/>
            </a:pPr>
            <a:r>
              <a:rPr lang="en-US" smtClean="0"/>
              <a:t>Click to edit Master text styles</a:t>
            </a:r>
          </a:p>
        </p:txBody>
      </p:sp>
      <p:sp>
        <p:nvSpPr>
          <p:cNvPr id="5" name="Date Placeholder 4"/>
          <p:cNvSpPr>
            <a:spLocks noGrp="1"/>
          </p:cNvSpPr>
          <p:nvPr>
            <p:ph type="dt" sz="half" idx="10"/>
          </p:nvPr>
        </p:nvSpPr>
        <p:spPr/>
        <p:txBody>
          <a:bodyPr/>
          <a:lstStyle/>
          <a:p>
            <a:fld id="{91B9D15A-92FB-4C10-B47C-52DB7DD689B0}" type="datetimeFigureOut">
              <a:rPr lang="en-GB" smtClean="0"/>
              <a:t>02/10/2017</a:t>
            </a:fld>
            <a:endParaRPr lang="en-GB"/>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n-GB"/>
          </a:p>
        </p:txBody>
      </p:sp>
      <p:sp>
        <p:nvSpPr>
          <p:cNvPr id="7" name="Slide Number Placeholder 6"/>
          <p:cNvSpPr>
            <a:spLocks noGrp="1"/>
          </p:cNvSpPr>
          <p:nvPr>
            <p:ph type="sldNum" sz="quarter" idx="12"/>
          </p:nvPr>
        </p:nvSpPr>
        <p:spPr>
          <a:ln>
            <a:solidFill>
              <a:schemeClr val="tx2"/>
            </a:solidFill>
          </a:ln>
        </p:spPr>
        <p:txBody>
          <a:bodyPr/>
          <a:lstStyle>
            <a:lvl1pPr>
              <a:defRPr>
                <a:solidFill>
                  <a:schemeClr val="tx2"/>
                </a:solidFill>
              </a:defRPr>
            </a:lvl1pPr>
          </a:lstStyle>
          <a:p>
            <a:fld id="{FEAC8205-EF08-4501-96EF-DA85ACB940B5}"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Picture Placeholder 10"/>
          <p:cNvSpPr>
            <a:spLocks noGrp="1"/>
          </p:cNvSpPr>
          <p:nvPr>
            <p:ph type="pic" sz="quarter" idx="14"/>
          </p:nvPr>
        </p:nvSpPr>
        <p:spPr>
          <a:xfrm>
            <a:off x="2028825" y="0"/>
            <a:ext cx="7115175" cy="6858000"/>
          </a:xfrm>
          <a:custGeom>
            <a:avLst/>
            <a:gdLst>
              <a:gd name="connsiteX0" fmla="*/ 0 w 7104888"/>
              <a:gd name="connsiteY0" fmla="*/ 0 h 6858000"/>
              <a:gd name="connsiteX1" fmla="*/ 7104888 w 7104888"/>
              <a:gd name="connsiteY1" fmla="*/ 0 h 6858000"/>
              <a:gd name="connsiteX2" fmla="*/ 7104888 w 7104888"/>
              <a:gd name="connsiteY2" fmla="*/ 6858000 h 6858000"/>
              <a:gd name="connsiteX3" fmla="*/ 0 w 7104888"/>
              <a:gd name="connsiteY3" fmla="*/ 6858000 h 6858000"/>
              <a:gd name="connsiteX4" fmla="*/ 0 w 7104888"/>
              <a:gd name="connsiteY4" fmla="*/ 0 h 6858000"/>
              <a:gd name="connsiteX0" fmla="*/ 0 w 7104888"/>
              <a:gd name="connsiteY0" fmla="*/ 0 h 6858000"/>
              <a:gd name="connsiteX1" fmla="*/ 5695188 w 7104888"/>
              <a:gd name="connsiteY1" fmla="*/ 0 h 6858000"/>
              <a:gd name="connsiteX2" fmla="*/ 7104888 w 7104888"/>
              <a:gd name="connsiteY2" fmla="*/ 0 h 6858000"/>
              <a:gd name="connsiteX3" fmla="*/ 7104888 w 7104888"/>
              <a:gd name="connsiteY3" fmla="*/ 6858000 h 6858000"/>
              <a:gd name="connsiteX4" fmla="*/ 0 w 7104888"/>
              <a:gd name="connsiteY4" fmla="*/ 6858000 h 6858000"/>
              <a:gd name="connsiteX5" fmla="*/ 0 w 7104888"/>
              <a:gd name="connsiteY5"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0287 w 7115175"/>
              <a:gd name="connsiteY4" fmla="*/ 6858000 h 6858000"/>
              <a:gd name="connsiteX5" fmla="*/ 0 w 7115175"/>
              <a:gd name="connsiteY5" fmla="*/ 5048250 h 6858000"/>
              <a:gd name="connsiteX6" fmla="*/ 10287 w 7115175"/>
              <a:gd name="connsiteY6"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10287 w 7115175"/>
              <a:gd name="connsiteY5" fmla="*/ 6858000 h 6858000"/>
              <a:gd name="connsiteX6" fmla="*/ 0 w 7115175"/>
              <a:gd name="connsiteY6" fmla="*/ 5048250 h 6858000"/>
              <a:gd name="connsiteX7" fmla="*/ 10287 w 7115175"/>
              <a:gd name="connsiteY7"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 name="connsiteX6" fmla="*/ 10287 w 7115175"/>
              <a:gd name="connsiteY6" fmla="*/ 0 h 6858000"/>
              <a:gd name="connsiteX0" fmla="*/ 0 w 7115175"/>
              <a:gd name="connsiteY0" fmla="*/ 504825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15175" h="6858000">
                <a:moveTo>
                  <a:pt x="0" y="5048250"/>
                </a:moveTo>
                <a:lnTo>
                  <a:pt x="5705475" y="0"/>
                </a:lnTo>
                <a:lnTo>
                  <a:pt x="7115175" y="0"/>
                </a:lnTo>
                <a:lnTo>
                  <a:pt x="7115175" y="6858000"/>
                </a:lnTo>
                <a:lnTo>
                  <a:pt x="1533526" y="6848475"/>
                </a:lnTo>
                <a:lnTo>
                  <a:pt x="0" y="5048250"/>
                </a:lnTo>
                <a:close/>
              </a:path>
            </a:pathLst>
          </a:custGeom>
          <a:solidFill>
            <a:schemeClr val="accent3">
              <a:alpha val="80000"/>
            </a:schemeClr>
          </a:solidFill>
        </p:spPr>
        <p:txBody>
          <a:bodyPr rIns="182880" anchor="ctr"/>
          <a:lstStyle>
            <a:lvl1pPr algn="r">
              <a:defRPr/>
            </a:lvl1pPr>
          </a:lstStyle>
          <a:p>
            <a:r>
              <a:rPr lang="en-US" smtClean="0"/>
              <a:t>Click icon to add picture</a:t>
            </a:r>
            <a:endParaRPr lang="en-US" dirty="0"/>
          </a:p>
        </p:txBody>
      </p:sp>
      <p:sp>
        <p:nvSpPr>
          <p:cNvPr id="9" name="Right Triangle 8"/>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9"/>
          <p:cNvSpPr/>
          <p:nvPr/>
        </p:nvSpPr>
        <p:spPr>
          <a:xfrm>
            <a:off x="0" y="5048250"/>
            <a:ext cx="3571875" cy="1809750"/>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1809750 h 1809750"/>
              <a:gd name="connsiteX1" fmla="*/ 1895475 w 3571875"/>
              <a:gd name="connsiteY1" fmla="*/ 0 h 1809750"/>
              <a:gd name="connsiteX2" fmla="*/ 3571875 w 3571875"/>
              <a:gd name="connsiteY2" fmla="*/ 1809750 h 1809750"/>
              <a:gd name="connsiteX3" fmla="*/ 0 w 3571875"/>
              <a:gd name="connsiteY3" fmla="*/ 1809750 h 1809750"/>
              <a:gd name="connsiteX0" fmla="*/ 0 w 3571875"/>
              <a:gd name="connsiteY0" fmla="*/ 1809750 h 1809750"/>
              <a:gd name="connsiteX1" fmla="*/ 2038350 w 3571875"/>
              <a:gd name="connsiteY1" fmla="*/ 0 h 1809750"/>
              <a:gd name="connsiteX2" fmla="*/ 3571875 w 3571875"/>
              <a:gd name="connsiteY2" fmla="*/ 1809750 h 1809750"/>
              <a:gd name="connsiteX3" fmla="*/ 0 w 3571875"/>
              <a:gd name="connsiteY3" fmla="*/ 1809750 h 1809750"/>
            </a:gdLst>
            <a:ahLst/>
            <a:cxnLst>
              <a:cxn ang="0">
                <a:pos x="connsiteX0" y="connsiteY0"/>
              </a:cxn>
              <a:cxn ang="0">
                <a:pos x="connsiteX1" y="connsiteY1"/>
              </a:cxn>
              <a:cxn ang="0">
                <a:pos x="connsiteX2" y="connsiteY2"/>
              </a:cxn>
              <a:cxn ang="0">
                <a:pos x="connsiteX3" y="connsiteY3"/>
              </a:cxn>
            </a:cxnLst>
            <a:rect l="l" t="t" r="r" b="b"/>
            <a:pathLst>
              <a:path w="3571875" h="1809750">
                <a:moveTo>
                  <a:pt x="0" y="1809750"/>
                </a:moveTo>
                <a:lnTo>
                  <a:pt x="2038350" y="0"/>
                </a:lnTo>
                <a:lnTo>
                  <a:pt x="3571875" y="1809750"/>
                </a:lnTo>
                <a:lnTo>
                  <a:pt x="0" y="1809750"/>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671197" y="1717501"/>
            <a:ext cx="5486400" cy="867444"/>
          </a:xfrm>
        </p:spPr>
        <p:txBody>
          <a:bodyPr anchor="b"/>
          <a:lstStyle>
            <a:lvl1pPr algn="l">
              <a:defRPr sz="2800" b="0">
                <a:latin typeface="+mj-lt"/>
              </a:defRPr>
            </a:lvl1pPr>
          </a:lstStyle>
          <a:p>
            <a:r>
              <a:rPr lang="en-US" smtClean="0"/>
              <a:t>Click to edit Master title style</a:t>
            </a:r>
            <a:endParaRPr lang="en-US" dirty="0"/>
          </a:p>
        </p:txBody>
      </p:sp>
      <p:sp>
        <p:nvSpPr>
          <p:cNvPr id="4" name="Text Placeholder 3"/>
          <p:cNvSpPr>
            <a:spLocks noGrp="1"/>
          </p:cNvSpPr>
          <p:nvPr>
            <p:ph type="body" sz="half" idx="2"/>
          </p:nvPr>
        </p:nvSpPr>
        <p:spPr>
          <a:xfrm rot="19140000">
            <a:off x="1143479" y="2180529"/>
            <a:ext cx="6096545" cy="740664"/>
          </a:xfrm>
        </p:spPr>
        <p:txBody>
          <a:bodyPr/>
          <a:lstStyle>
            <a:lvl1pPr marL="0" indent="0">
              <a:buNone/>
              <a:defRPr sz="14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1B9D15A-92FB-4C10-B47C-52DB7DD689B0}" type="datetimeFigureOut">
              <a:rPr lang="en-GB" smtClean="0"/>
              <a:t>02/10/2017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EAC8205-EF08-4501-96EF-DA85ACB940B5}"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1B9D15A-92FB-4C10-B47C-52DB7DD689B0}" type="datetimeFigureOut">
              <a:rPr lang="en-GB" smtClean="0"/>
              <a:t>02/10/2017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AC8205-EF08-4501-96EF-DA85ACB940B5}"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467836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9"/>
            <a:ext cx="6019800" cy="46783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1B9D15A-92FB-4C10-B47C-52DB7DD689B0}" type="datetimeFigureOut">
              <a:rPr lang="en-GB" smtClean="0"/>
              <a:t>02/10/2017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AC8205-EF08-4501-96EF-DA85ACB940B5}"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Freeform 6"/>
          <p:cNvSpPr/>
          <p:nvPr/>
        </p:nvSpPr>
        <p:spPr>
          <a:xfrm>
            <a:off x="-2382" y="5050633"/>
            <a:ext cx="3574257" cy="1807368"/>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4210050 h 4210050"/>
              <a:gd name="connsiteX1" fmla="*/ 0 w 3571875"/>
              <a:gd name="connsiteY1" fmla="*/ 0 h 4210050"/>
              <a:gd name="connsiteX2" fmla="*/ 2028825 w 3571875"/>
              <a:gd name="connsiteY2" fmla="*/ 23883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050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812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76450 w 3571875"/>
              <a:gd name="connsiteY2" fmla="*/ 22740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245519 w 3571875"/>
              <a:gd name="connsiteY2" fmla="*/ 2405063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38350 w 3571875"/>
              <a:gd name="connsiteY2" fmla="*/ 2405063 h 4210050"/>
              <a:gd name="connsiteX3" fmla="*/ 3571875 w 3571875"/>
              <a:gd name="connsiteY3" fmla="*/ 4210050 h 4210050"/>
              <a:gd name="connsiteX4" fmla="*/ 0 w 3571875"/>
              <a:gd name="connsiteY4" fmla="*/ 4210050 h 4210050"/>
              <a:gd name="connsiteX0" fmla="*/ 0 w 3571875"/>
              <a:gd name="connsiteY0" fmla="*/ 2433637 h 2433637"/>
              <a:gd name="connsiteX1" fmla="*/ 257175 w 3571875"/>
              <a:gd name="connsiteY1" fmla="*/ 0 h 2433637"/>
              <a:gd name="connsiteX2" fmla="*/ 2038350 w 3571875"/>
              <a:gd name="connsiteY2" fmla="*/ 628650 h 2433637"/>
              <a:gd name="connsiteX3" fmla="*/ 3571875 w 3571875"/>
              <a:gd name="connsiteY3" fmla="*/ 2433637 h 2433637"/>
              <a:gd name="connsiteX4" fmla="*/ 0 w 3571875"/>
              <a:gd name="connsiteY4" fmla="*/ 2433637 h 2433637"/>
              <a:gd name="connsiteX0" fmla="*/ 2382 w 3574257"/>
              <a:gd name="connsiteY0" fmla="*/ 1807368 h 1807368"/>
              <a:gd name="connsiteX1" fmla="*/ 0 w 3574257"/>
              <a:gd name="connsiteY1" fmla="*/ 0 h 1807368"/>
              <a:gd name="connsiteX2" fmla="*/ 2040732 w 3574257"/>
              <a:gd name="connsiteY2" fmla="*/ 2381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24051 w 3574257"/>
              <a:gd name="connsiteY2" fmla="*/ 307181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40682 w 3574257"/>
              <a:gd name="connsiteY2" fmla="*/ 450057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57351 w 3574257"/>
              <a:gd name="connsiteY2" fmla="*/ 2309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0732 w 3574257"/>
              <a:gd name="connsiteY2" fmla="*/ 23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774032 w 3574257"/>
              <a:gd name="connsiteY2" fmla="*/ 161925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69294 w 3574257"/>
              <a:gd name="connsiteY2" fmla="*/ 2143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819275 w 3574257"/>
              <a:gd name="connsiteY2" fmla="*/ 200026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5494 w 3574257"/>
              <a:gd name="connsiteY2" fmla="*/ 1 h 1807368"/>
              <a:gd name="connsiteX3" fmla="*/ 3574257 w 3574257"/>
              <a:gd name="connsiteY3" fmla="*/ 1807368 h 1807368"/>
              <a:gd name="connsiteX4" fmla="*/ 2382 w 3574257"/>
              <a:gd name="connsiteY4" fmla="*/ 1807368 h 1807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4257" h="1807368">
                <a:moveTo>
                  <a:pt x="2382" y="1807368"/>
                </a:moveTo>
                <a:lnTo>
                  <a:pt x="0" y="0"/>
                </a:lnTo>
                <a:lnTo>
                  <a:pt x="2045494" y="1"/>
                </a:lnTo>
                <a:lnTo>
                  <a:pt x="3574257" y="1807368"/>
                </a:lnTo>
                <a:lnTo>
                  <a:pt x="2382" y="18073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2380" y="5051292"/>
            <a:ext cx="9146380" cy="1806709"/>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 name="connsiteX0" fmla="*/ 0 w 3352800"/>
              <a:gd name="connsiteY0" fmla="*/ 2002631 h 2002631"/>
              <a:gd name="connsiteX1" fmla="*/ 754045 w 3352800"/>
              <a:gd name="connsiteY1" fmla="*/ 146832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26618 h 526618"/>
              <a:gd name="connsiteX1" fmla="*/ 980611 w 3352800"/>
              <a:gd name="connsiteY1" fmla="*/ 9368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6888 h 526888"/>
              <a:gd name="connsiteX1" fmla="*/ 744735 w 3352800"/>
              <a:gd name="connsiteY1" fmla="*/ 0 h 526888"/>
              <a:gd name="connsiteX2" fmla="*/ 3352800 w 3352800"/>
              <a:gd name="connsiteY2" fmla="*/ 270 h 526888"/>
              <a:gd name="connsiteX3" fmla="*/ 3352800 w 3352800"/>
              <a:gd name="connsiteY3" fmla="*/ 526888 h 526888"/>
              <a:gd name="connsiteX4" fmla="*/ 0 w 3352800"/>
              <a:gd name="connsiteY4" fmla="*/ 526888 h 526888"/>
              <a:gd name="connsiteX0" fmla="*/ 0 w 3352800"/>
              <a:gd name="connsiteY0" fmla="*/ 526618 h 526618"/>
              <a:gd name="connsiteX1" fmla="*/ 811948 w 3352800"/>
              <a:gd name="connsiteY1" fmla="*/ 6092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7584 h 527584"/>
              <a:gd name="connsiteX1" fmla="*/ 751718 w 3352800"/>
              <a:gd name="connsiteY1" fmla="*/ 0 h 527584"/>
              <a:gd name="connsiteX2" fmla="*/ 3352800 w 3352800"/>
              <a:gd name="connsiteY2" fmla="*/ 966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241069 w 3352800"/>
              <a:gd name="connsiteY2" fmla="*/ 94144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900984 w 3352800"/>
              <a:gd name="connsiteY1" fmla="*/ 97774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584 h 527584"/>
              <a:gd name="connsiteX1" fmla="*/ 748227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527584">
                <a:moveTo>
                  <a:pt x="0" y="527584"/>
                </a:moveTo>
                <a:lnTo>
                  <a:pt x="748227" y="0"/>
                </a:lnTo>
                <a:lnTo>
                  <a:pt x="3352800" y="271"/>
                </a:lnTo>
                <a:lnTo>
                  <a:pt x="3352800" y="527584"/>
                </a:lnTo>
                <a:lnTo>
                  <a:pt x="0" y="527584"/>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822960" y="365760"/>
            <a:ext cx="7520940" cy="54864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822960" y="1100628"/>
            <a:ext cx="7520940" cy="3579849"/>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19140000">
            <a:off x="201168" y="5870448"/>
            <a:ext cx="2176272" cy="201168"/>
          </a:xfrm>
          <a:prstGeom prst="rect">
            <a:avLst/>
          </a:prstGeom>
        </p:spPr>
        <p:txBody>
          <a:bodyPr vert="horz" lIns="91440" tIns="45720" rIns="91440" bIns="45720" rtlCol="0" anchor="ctr"/>
          <a:lstStyle>
            <a:lvl1pPr algn="l">
              <a:defRPr sz="1200">
                <a:solidFill>
                  <a:srgbClr val="FFFFFF"/>
                </a:solidFill>
              </a:defRPr>
            </a:lvl1pPr>
          </a:lstStyle>
          <a:p>
            <a:fld id="{91B9D15A-92FB-4C10-B47C-52DB7DD689B0}" type="datetimeFigureOut">
              <a:rPr lang="en-GB" smtClean="0"/>
              <a:t>02/10/2017</a:t>
            </a:fld>
            <a:endParaRPr lang="en-GB"/>
          </a:p>
        </p:txBody>
      </p:sp>
      <p:sp>
        <p:nvSpPr>
          <p:cNvPr id="5" name="Footer Placeholder 4"/>
          <p:cNvSpPr>
            <a:spLocks noGrp="1"/>
          </p:cNvSpPr>
          <p:nvPr>
            <p:ph type="ftr" sz="quarter" idx="3"/>
          </p:nvPr>
        </p:nvSpPr>
        <p:spPr>
          <a:xfrm>
            <a:off x="3517514" y="6285122"/>
            <a:ext cx="4724400" cy="274320"/>
          </a:xfrm>
          <a:prstGeom prst="rect">
            <a:avLst/>
          </a:prstGeom>
        </p:spPr>
        <p:txBody>
          <a:bodyPr vert="horz" lIns="91440" tIns="45720" rIns="91440" bIns="45720" rtlCol="0" anchor="ctr"/>
          <a:lstStyle>
            <a:lvl1pPr algn="r">
              <a:defRPr sz="1000" cap="all" spc="200" baseline="0">
                <a:solidFill>
                  <a:srgbClr val="FFFFFF"/>
                </a:solidFill>
              </a:defRPr>
            </a:lvl1pPr>
          </a:lstStyle>
          <a:p>
            <a:endParaRPr lang="en-GB"/>
          </a:p>
        </p:txBody>
      </p:sp>
      <p:sp>
        <p:nvSpPr>
          <p:cNvPr id="6" name="Slide Number Placeholder 5"/>
          <p:cNvSpPr>
            <a:spLocks noGrp="1"/>
          </p:cNvSpPr>
          <p:nvPr>
            <p:ph type="sldNum" sz="quarter" idx="4"/>
          </p:nvPr>
        </p:nvSpPr>
        <p:spPr>
          <a:xfrm>
            <a:off x="8401038" y="6170822"/>
            <a:ext cx="502920" cy="502920"/>
          </a:xfrm>
          <a:prstGeom prst="ellipse">
            <a:avLst/>
          </a:prstGeom>
          <a:ln w="19050">
            <a:solidFill>
              <a:srgbClr val="FFFFFF"/>
            </a:solidFill>
          </a:ln>
        </p:spPr>
        <p:txBody>
          <a:bodyPr vert="horz" lIns="9144" tIns="9144" rIns="9144" bIns="9144" rtlCol="0" anchor="ctr">
            <a:normAutofit/>
          </a:bodyPr>
          <a:lstStyle>
            <a:lvl1pPr algn="ctr">
              <a:defRPr sz="1650">
                <a:solidFill>
                  <a:srgbClr val="FFFFFF"/>
                </a:solidFill>
              </a:defRPr>
            </a:lvl1pPr>
          </a:lstStyle>
          <a:p>
            <a:fld id="{FEAC8205-EF08-4501-96EF-DA85ACB940B5}"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Lst>
  <p:txStyles>
    <p:titleStyle>
      <a:lvl1pPr algn="l" defTabSz="914400" rtl="0" eaLnBrk="1" latinLnBrk="0" hangingPunct="1">
        <a:spcBef>
          <a:spcPct val="0"/>
        </a:spcBef>
        <a:buNone/>
        <a:defRPr sz="2800" kern="1200" cap="all" baseline="0">
          <a:solidFill>
            <a:schemeClr val="tx1"/>
          </a:solidFill>
          <a:latin typeface="+mj-lt"/>
          <a:ea typeface="+mj-ea"/>
          <a:cs typeface="+mj-cs"/>
        </a:defRPr>
      </a:lvl1pPr>
    </p:titleStyle>
    <p:body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9512" y="332656"/>
            <a:ext cx="7056784" cy="1204306"/>
          </a:xfrm>
        </p:spPr>
        <p:txBody>
          <a:bodyPr/>
          <a:lstStyle/>
          <a:p>
            <a:r>
              <a:rPr lang="en-GB" sz="4800" dirty="0" smtClean="0"/>
              <a:t>TRRS4010</a:t>
            </a:r>
            <a:r>
              <a:rPr lang="en-GB" sz="3600" dirty="0" smtClean="0"/>
              <a:t/>
            </a:r>
            <a:br>
              <a:rPr lang="en-GB" sz="3600" dirty="0" smtClean="0"/>
            </a:br>
            <a:r>
              <a:rPr lang="en-GB" sz="4000" dirty="0" smtClean="0"/>
              <a:t>Judaism &amp; Christianity</a:t>
            </a:r>
            <a:endParaRPr lang="en-GB" sz="4000" dirty="0"/>
          </a:p>
        </p:txBody>
      </p:sp>
    </p:spTree>
    <p:extLst>
      <p:ext uri="{BB962C8B-B14F-4D97-AF65-F5344CB8AC3E}">
        <p14:creationId xmlns:p14="http://schemas.microsoft.com/office/powerpoint/2010/main" val="22336983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dirty="0" smtClean="0"/>
              <a:t>Dr Angus M Slater</a:t>
            </a:r>
            <a:endParaRPr lang="en-GB" sz="3600" dirty="0"/>
          </a:p>
        </p:txBody>
      </p:sp>
      <p:sp>
        <p:nvSpPr>
          <p:cNvPr id="3" name="Content Placeholder 2"/>
          <p:cNvSpPr>
            <a:spLocks noGrp="1"/>
          </p:cNvSpPr>
          <p:nvPr>
            <p:ph idx="1"/>
          </p:nvPr>
        </p:nvSpPr>
        <p:spPr/>
        <p:txBody>
          <a:bodyPr>
            <a:normAutofit/>
          </a:bodyPr>
          <a:lstStyle/>
          <a:p>
            <a:r>
              <a:rPr lang="en-GB" dirty="0" smtClean="0"/>
              <a:t>Office:</a:t>
            </a:r>
          </a:p>
          <a:p>
            <a:endParaRPr lang="en-GB" dirty="0"/>
          </a:p>
          <a:p>
            <a:r>
              <a:rPr lang="en-GB" dirty="0" smtClean="0"/>
              <a:t>Email:</a:t>
            </a:r>
          </a:p>
          <a:p>
            <a:endParaRPr lang="en-GB" dirty="0"/>
          </a:p>
          <a:p>
            <a:r>
              <a:rPr lang="en-GB" dirty="0" smtClean="0"/>
              <a:t>Office Hours:</a:t>
            </a:r>
          </a:p>
          <a:p>
            <a:endParaRPr lang="en-GB" dirty="0"/>
          </a:p>
          <a:p>
            <a:endParaRPr lang="en-GB" dirty="0"/>
          </a:p>
        </p:txBody>
      </p:sp>
      <p:sp>
        <p:nvSpPr>
          <p:cNvPr id="4" name="Text Placeholder 3"/>
          <p:cNvSpPr>
            <a:spLocks noGrp="1"/>
          </p:cNvSpPr>
          <p:nvPr>
            <p:ph type="body" sz="half" idx="2"/>
          </p:nvPr>
        </p:nvSpPr>
        <p:spPr/>
        <p:txBody>
          <a:bodyPr/>
          <a:lstStyle/>
          <a:p>
            <a:r>
              <a:rPr lang="en-GB" dirty="0" smtClean="0"/>
              <a:t>Lecturer in Theology &amp; Religious Studies</a:t>
            </a:r>
            <a:endParaRPr lang="en-GB" dirty="0"/>
          </a:p>
        </p:txBody>
      </p:sp>
    </p:spTree>
    <p:extLst>
      <p:ext uri="{BB962C8B-B14F-4D97-AF65-F5344CB8AC3E}">
        <p14:creationId xmlns:p14="http://schemas.microsoft.com/office/powerpoint/2010/main" val="38826704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
          </p:nvPr>
        </p:nvSpPr>
        <p:spPr/>
        <p:txBody>
          <a:bodyPr>
            <a:normAutofit fontScale="62500" lnSpcReduction="20000"/>
          </a:bodyPr>
          <a:lstStyle/>
          <a:p>
            <a:pPr marL="0" indent="0"/>
            <a:r>
              <a:rPr lang="en-GB" dirty="0" smtClean="0"/>
              <a:t>Week 6: </a:t>
            </a:r>
          </a:p>
          <a:p>
            <a:pPr marL="0" indent="0"/>
            <a:r>
              <a:rPr lang="en-GB" b="0" dirty="0" smtClean="0"/>
              <a:t>Sources of Christianity &amp; The Place of Jesus</a:t>
            </a:r>
          </a:p>
          <a:p>
            <a:pPr marL="0" indent="0"/>
            <a:endParaRPr lang="en-GB" dirty="0" smtClean="0"/>
          </a:p>
          <a:p>
            <a:pPr marL="0" indent="0"/>
            <a:r>
              <a:rPr lang="en-GB" dirty="0" smtClean="0"/>
              <a:t>Week 7: </a:t>
            </a:r>
          </a:p>
          <a:p>
            <a:pPr marL="0" indent="0"/>
            <a:r>
              <a:rPr lang="en-GB" b="0" dirty="0" smtClean="0"/>
              <a:t>Paul to the Middle Ages &amp; Reformation to the 19</a:t>
            </a:r>
            <a:r>
              <a:rPr lang="en-GB" b="0" baseline="30000" dirty="0" smtClean="0"/>
              <a:t>th</a:t>
            </a:r>
            <a:r>
              <a:rPr lang="en-GB" b="0" dirty="0" smtClean="0"/>
              <a:t> </a:t>
            </a:r>
            <a:r>
              <a:rPr lang="en-GB" b="0" dirty="0" smtClean="0"/>
              <a:t>Century</a:t>
            </a:r>
            <a:endParaRPr lang="en-GB" b="0" dirty="0" smtClean="0"/>
          </a:p>
          <a:p>
            <a:pPr marL="0" indent="0"/>
            <a:endParaRPr lang="en-GB" dirty="0" smtClean="0"/>
          </a:p>
          <a:p>
            <a:pPr marL="0" indent="0"/>
            <a:r>
              <a:rPr lang="en-GB" dirty="0" smtClean="0"/>
              <a:t>Week 8: </a:t>
            </a:r>
          </a:p>
          <a:p>
            <a:pPr marL="0" indent="0"/>
            <a:r>
              <a:rPr lang="en-GB" b="0" dirty="0" smtClean="0"/>
              <a:t>Modern Theology &amp; Christian Worship</a:t>
            </a:r>
            <a:endParaRPr lang="en-GB" b="0" dirty="0"/>
          </a:p>
        </p:txBody>
      </p:sp>
      <p:sp>
        <p:nvSpPr>
          <p:cNvPr id="3" name="Content Placeholder 2"/>
          <p:cNvSpPr>
            <a:spLocks noGrp="1"/>
          </p:cNvSpPr>
          <p:nvPr>
            <p:ph sz="half" idx="2"/>
          </p:nvPr>
        </p:nvSpPr>
        <p:spPr/>
        <p:txBody>
          <a:bodyPr>
            <a:normAutofit fontScale="62500" lnSpcReduction="20000"/>
          </a:bodyPr>
          <a:lstStyle/>
          <a:p>
            <a:pPr marL="0" indent="0"/>
            <a:r>
              <a:rPr lang="en-GB" dirty="0" smtClean="0"/>
              <a:t>Week 9: </a:t>
            </a:r>
          </a:p>
          <a:p>
            <a:pPr marL="0" indent="0"/>
            <a:r>
              <a:rPr lang="en-GB" b="0" dirty="0" smtClean="0"/>
              <a:t>Women in Christian History &amp; Feminist Theology</a:t>
            </a:r>
          </a:p>
          <a:p>
            <a:pPr marL="457200" indent="-457200">
              <a:buFont typeface="Arial" panose="020B0604020202020204" pitchFamily="34" charset="0"/>
              <a:buChar char="•"/>
            </a:pPr>
            <a:endParaRPr lang="en-GB" dirty="0"/>
          </a:p>
          <a:p>
            <a:pPr marL="0" indent="0"/>
            <a:r>
              <a:rPr lang="en-GB" dirty="0" smtClean="0"/>
              <a:t>Week 10: </a:t>
            </a:r>
          </a:p>
          <a:p>
            <a:pPr marL="0" indent="0"/>
            <a:r>
              <a:rPr lang="en-GB" b="0" dirty="0" smtClean="0"/>
              <a:t>Contemporary Christianity &amp; Multiple </a:t>
            </a:r>
            <a:r>
              <a:rPr lang="en-GB" b="0" dirty="0" err="1" smtClean="0"/>
              <a:t>Christianities</a:t>
            </a:r>
            <a:endParaRPr lang="en-GB" b="0" dirty="0"/>
          </a:p>
        </p:txBody>
      </p:sp>
      <p:sp>
        <p:nvSpPr>
          <p:cNvPr id="4" name="Title 3"/>
          <p:cNvSpPr>
            <a:spLocks noGrp="1"/>
          </p:cNvSpPr>
          <p:nvPr>
            <p:ph type="title"/>
          </p:nvPr>
        </p:nvSpPr>
        <p:spPr/>
        <p:txBody>
          <a:bodyPr/>
          <a:lstStyle/>
          <a:p>
            <a:r>
              <a:rPr lang="en-GB" dirty="0" smtClean="0"/>
              <a:t>Course outline</a:t>
            </a:r>
            <a:endParaRPr lang="en-GB" dirty="0"/>
          </a:p>
        </p:txBody>
      </p:sp>
    </p:spTree>
    <p:extLst>
      <p:ext uri="{BB962C8B-B14F-4D97-AF65-F5344CB8AC3E}">
        <p14:creationId xmlns:p14="http://schemas.microsoft.com/office/powerpoint/2010/main" val="25227367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
          </p:nvPr>
        </p:nvSpPr>
        <p:spPr/>
        <p:txBody>
          <a:bodyPr>
            <a:normAutofit/>
          </a:bodyPr>
          <a:lstStyle/>
          <a:p>
            <a:pPr marL="457200" indent="-457200">
              <a:buFont typeface="Arial" panose="020B0604020202020204" pitchFamily="34" charset="0"/>
              <a:buChar char="•"/>
            </a:pPr>
            <a:r>
              <a:rPr lang="en-GB" sz="2400" dirty="0" smtClean="0"/>
              <a:t>4hrs a week</a:t>
            </a:r>
          </a:p>
          <a:p>
            <a:pPr marL="457200" indent="-457200">
              <a:buFont typeface="Arial" panose="020B0604020202020204" pitchFamily="34" charset="0"/>
              <a:buChar char="•"/>
            </a:pPr>
            <a:endParaRPr lang="en-GB" sz="2400" dirty="0" smtClean="0"/>
          </a:p>
          <a:p>
            <a:pPr marL="457200" indent="-457200">
              <a:buFont typeface="Arial" panose="020B0604020202020204" pitchFamily="34" charset="0"/>
              <a:buChar char="•"/>
            </a:pPr>
            <a:r>
              <a:rPr lang="en-GB" sz="2400" dirty="0" smtClean="0"/>
              <a:t>2 </a:t>
            </a:r>
            <a:r>
              <a:rPr lang="en-GB" sz="2400" dirty="0" err="1" smtClean="0"/>
              <a:t>hrs</a:t>
            </a:r>
            <a:r>
              <a:rPr lang="en-GB" sz="2400" dirty="0" smtClean="0"/>
              <a:t> of lecture</a:t>
            </a:r>
          </a:p>
          <a:p>
            <a:pPr marL="457200" indent="-457200">
              <a:buFont typeface="Arial" panose="020B0604020202020204" pitchFamily="34" charset="0"/>
              <a:buChar char="•"/>
            </a:pPr>
            <a:endParaRPr lang="en-GB" sz="2400" dirty="0" smtClean="0"/>
          </a:p>
          <a:p>
            <a:pPr marL="457200" indent="-457200">
              <a:buFont typeface="Arial" panose="020B0604020202020204" pitchFamily="34" charset="0"/>
              <a:buChar char="•"/>
            </a:pPr>
            <a:r>
              <a:rPr lang="en-GB" sz="2400" dirty="0" smtClean="0"/>
              <a:t>1 </a:t>
            </a:r>
            <a:r>
              <a:rPr lang="en-GB" sz="2400" dirty="0" err="1" smtClean="0"/>
              <a:t>hr</a:t>
            </a:r>
            <a:r>
              <a:rPr lang="en-GB" sz="2400" dirty="0" smtClean="0"/>
              <a:t> of seminar</a:t>
            </a:r>
          </a:p>
          <a:p>
            <a:pPr marL="457200" indent="-457200">
              <a:buFont typeface="Arial" panose="020B0604020202020204" pitchFamily="34" charset="0"/>
              <a:buChar char="•"/>
            </a:pPr>
            <a:endParaRPr lang="en-GB" sz="2400" dirty="0" smtClean="0"/>
          </a:p>
          <a:p>
            <a:pPr marL="457200" indent="-457200">
              <a:buFont typeface="Arial" panose="020B0604020202020204" pitchFamily="34" charset="0"/>
              <a:buChar char="•"/>
            </a:pPr>
            <a:r>
              <a:rPr lang="en-GB" sz="2400" dirty="0" smtClean="0"/>
              <a:t>1 </a:t>
            </a:r>
            <a:r>
              <a:rPr lang="en-GB" sz="2400" dirty="0" err="1" smtClean="0"/>
              <a:t>hr</a:t>
            </a:r>
            <a:r>
              <a:rPr lang="en-GB" sz="2400" dirty="0" smtClean="0"/>
              <a:t> of set reading / tutorials</a:t>
            </a:r>
          </a:p>
          <a:p>
            <a:pPr marL="457200" indent="-457200">
              <a:buFont typeface="Arial" panose="020B0604020202020204" pitchFamily="34" charset="0"/>
              <a:buChar char="•"/>
            </a:pPr>
            <a:endParaRPr lang="en-GB" dirty="0"/>
          </a:p>
        </p:txBody>
      </p:sp>
      <p:sp>
        <p:nvSpPr>
          <p:cNvPr id="3" name="Content Placeholder 2"/>
          <p:cNvSpPr>
            <a:spLocks noGrp="1"/>
          </p:cNvSpPr>
          <p:nvPr>
            <p:ph sz="half" idx="2"/>
          </p:nvPr>
        </p:nvSpPr>
        <p:spPr/>
        <p:txBody>
          <a:bodyPr>
            <a:noAutofit/>
          </a:bodyPr>
          <a:lstStyle/>
          <a:p>
            <a:pPr marL="457200" indent="-457200">
              <a:buFont typeface="Arial" panose="020B0604020202020204" pitchFamily="34" charset="0"/>
              <a:buChar char="•"/>
            </a:pPr>
            <a:r>
              <a:rPr lang="en-GB" sz="2400" dirty="0" smtClean="0"/>
              <a:t>All content on Moodle</a:t>
            </a:r>
            <a:endParaRPr lang="en-GB" sz="2400" dirty="0"/>
          </a:p>
          <a:p>
            <a:pPr marL="457200" indent="-457200">
              <a:buFont typeface="Arial" panose="020B0604020202020204" pitchFamily="34" charset="0"/>
              <a:buChar char="•"/>
            </a:pPr>
            <a:r>
              <a:rPr lang="en-GB" sz="2400" dirty="0" smtClean="0"/>
              <a:t>Released as weeks pass</a:t>
            </a:r>
            <a:endParaRPr lang="en-GB" sz="2400" dirty="0"/>
          </a:p>
          <a:p>
            <a:pPr marL="457200" indent="-457200">
              <a:buFont typeface="Arial" panose="020B0604020202020204" pitchFamily="34" charset="0"/>
              <a:buChar char="•"/>
            </a:pPr>
            <a:r>
              <a:rPr lang="en-GB" sz="2400" dirty="0" smtClean="0"/>
              <a:t>Readings available as PDF’s / </a:t>
            </a:r>
            <a:r>
              <a:rPr lang="en-GB" sz="2400" dirty="0" err="1" smtClean="0"/>
              <a:t>eReadings</a:t>
            </a:r>
            <a:endParaRPr lang="en-GB" sz="2400" dirty="0"/>
          </a:p>
          <a:p>
            <a:pPr marL="457200" indent="-457200">
              <a:buFont typeface="Arial" panose="020B0604020202020204" pitchFamily="34" charset="0"/>
              <a:buChar char="•"/>
            </a:pPr>
            <a:r>
              <a:rPr lang="en-GB" sz="2400" dirty="0" smtClean="0"/>
              <a:t>Attendance monitoring</a:t>
            </a:r>
            <a:endParaRPr lang="en-GB" sz="2400" dirty="0"/>
          </a:p>
        </p:txBody>
      </p:sp>
      <p:sp>
        <p:nvSpPr>
          <p:cNvPr id="4" name="Title 3"/>
          <p:cNvSpPr>
            <a:spLocks noGrp="1"/>
          </p:cNvSpPr>
          <p:nvPr>
            <p:ph type="title"/>
          </p:nvPr>
        </p:nvSpPr>
        <p:spPr/>
        <p:txBody>
          <a:bodyPr/>
          <a:lstStyle/>
          <a:p>
            <a:r>
              <a:rPr lang="en-GB" dirty="0" smtClean="0"/>
              <a:t>General Practice</a:t>
            </a:r>
            <a:endParaRPr lang="en-GB" dirty="0"/>
          </a:p>
        </p:txBody>
      </p:sp>
    </p:spTree>
    <p:extLst>
      <p:ext uri="{BB962C8B-B14F-4D97-AF65-F5344CB8AC3E}">
        <p14:creationId xmlns:p14="http://schemas.microsoft.com/office/powerpoint/2010/main" val="42212083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sz="4000" dirty="0" smtClean="0"/>
              <a:t>Week 6</a:t>
            </a:r>
            <a:r>
              <a:rPr lang="en-GB" sz="4000" cap="none" dirty="0" smtClean="0"/>
              <a:t>i</a:t>
            </a:r>
            <a:r>
              <a:rPr lang="en-GB" sz="4000" dirty="0" smtClean="0"/>
              <a:t>: sources of Christianity</a:t>
            </a:r>
            <a:endParaRPr lang="en-GB" sz="4000" dirty="0"/>
          </a:p>
        </p:txBody>
      </p:sp>
      <p:sp>
        <p:nvSpPr>
          <p:cNvPr id="3" name="Subtitle 2"/>
          <p:cNvSpPr>
            <a:spLocks noGrp="1"/>
          </p:cNvSpPr>
          <p:nvPr>
            <p:ph type="subTitle" idx="1"/>
          </p:nvPr>
        </p:nvSpPr>
        <p:spPr/>
        <p:txBody>
          <a:bodyPr/>
          <a:lstStyle/>
          <a:p>
            <a:r>
              <a:rPr lang="en-GB" dirty="0" smtClean="0"/>
              <a:t>Gospels, History, creeds, tradition</a:t>
            </a:r>
            <a:endParaRPr lang="en-GB" dirty="0"/>
          </a:p>
        </p:txBody>
      </p:sp>
    </p:spTree>
    <p:extLst>
      <p:ext uri="{BB962C8B-B14F-4D97-AF65-F5344CB8AC3E}">
        <p14:creationId xmlns:p14="http://schemas.microsoft.com/office/powerpoint/2010/main" val="36551552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dirty="0" smtClean="0"/>
              <a:t>Christianity</a:t>
            </a:r>
            <a:r>
              <a:rPr lang="en-GB" dirty="0" smtClean="0"/>
              <a:t>	</a:t>
            </a:r>
            <a:endParaRPr lang="en-GB" dirty="0"/>
          </a:p>
        </p:txBody>
      </p:sp>
      <p:sp>
        <p:nvSpPr>
          <p:cNvPr id="3" name="Content Placeholder 2"/>
          <p:cNvSpPr>
            <a:spLocks noGrp="1"/>
          </p:cNvSpPr>
          <p:nvPr>
            <p:ph idx="1"/>
          </p:nvPr>
        </p:nvSpPr>
        <p:spPr/>
        <p:txBody>
          <a:bodyPr>
            <a:normAutofit fontScale="92500" lnSpcReduction="20000"/>
          </a:bodyPr>
          <a:lstStyle/>
          <a:p>
            <a:pPr marL="0" indent="0"/>
            <a:r>
              <a:rPr lang="en-GB" b="0" dirty="0" smtClean="0"/>
              <a:t>Sources – Gospels, Creeds, Historical, Tradition</a:t>
            </a:r>
          </a:p>
          <a:p>
            <a:endParaRPr lang="en-GB" b="0" dirty="0"/>
          </a:p>
          <a:p>
            <a:r>
              <a:rPr lang="en-GB" b="0" dirty="0" smtClean="0"/>
              <a:t>Historical Jesus</a:t>
            </a:r>
          </a:p>
          <a:p>
            <a:endParaRPr lang="en-GB" b="0" dirty="0"/>
          </a:p>
          <a:p>
            <a:r>
              <a:rPr lang="en-GB" b="0" dirty="0" smtClean="0"/>
              <a:t>Christ of Faith</a:t>
            </a:r>
          </a:p>
          <a:p>
            <a:endParaRPr lang="en-GB" b="0" dirty="0"/>
          </a:p>
        </p:txBody>
      </p:sp>
      <p:sp>
        <p:nvSpPr>
          <p:cNvPr id="4" name="Text Placeholder 3"/>
          <p:cNvSpPr>
            <a:spLocks noGrp="1"/>
          </p:cNvSpPr>
          <p:nvPr>
            <p:ph type="body" sz="half" idx="2"/>
          </p:nvPr>
        </p:nvSpPr>
        <p:spPr/>
        <p:txBody>
          <a:bodyPr/>
          <a:lstStyle/>
          <a:p>
            <a:r>
              <a:rPr lang="en-GB" dirty="0" smtClean="0"/>
              <a:t>HOW DO WE KNOW WHAT WE KNOW?</a:t>
            </a:r>
            <a:endParaRPr lang="en-GB" dirty="0"/>
          </a:p>
        </p:txBody>
      </p:sp>
    </p:spTree>
    <p:extLst>
      <p:ext uri="{BB962C8B-B14F-4D97-AF65-F5344CB8AC3E}">
        <p14:creationId xmlns:p14="http://schemas.microsoft.com/office/powerpoint/2010/main" val="20086367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
          </p:nvPr>
        </p:nvSpPr>
        <p:spPr/>
        <p:txBody>
          <a:bodyPr>
            <a:normAutofit fontScale="70000" lnSpcReduction="20000"/>
          </a:bodyPr>
          <a:lstStyle/>
          <a:p>
            <a:pPr marL="457200" indent="-457200">
              <a:buFont typeface="Arial" panose="020B0604020202020204" pitchFamily="34" charset="0"/>
              <a:buChar char="•"/>
            </a:pPr>
            <a:r>
              <a:rPr lang="en-US" altLang="en-US" b="0" dirty="0" smtClean="0">
                <a:ea typeface="ＭＳ Ｐゴシック" pitchFamily="34" charset="-128"/>
              </a:rPr>
              <a:t>4 Gospels (Matthew, Mark, Luke, John)</a:t>
            </a:r>
          </a:p>
          <a:p>
            <a:pPr marL="457200" indent="-457200">
              <a:buFont typeface="Arial" panose="020B0604020202020204" pitchFamily="34" charset="0"/>
              <a:buChar char="•"/>
            </a:pPr>
            <a:endParaRPr lang="en-US" altLang="en-US" b="0" dirty="0">
              <a:ea typeface="ＭＳ Ｐゴシック" pitchFamily="34" charset="-128"/>
            </a:endParaRPr>
          </a:p>
          <a:p>
            <a:pPr marL="457200" indent="-457200">
              <a:buFont typeface="Arial" panose="020B0604020202020204" pitchFamily="34" charset="0"/>
              <a:buChar char="•"/>
            </a:pPr>
            <a:r>
              <a:rPr lang="en-US" altLang="en-US" b="0" dirty="0" smtClean="0">
                <a:ea typeface="ＭＳ Ｐゴシック" pitchFamily="34" charset="-128"/>
              </a:rPr>
              <a:t>Account of actions of Jesus and importance of those actions</a:t>
            </a:r>
          </a:p>
          <a:p>
            <a:pPr marL="457200" indent="-457200">
              <a:buFont typeface="Arial" panose="020B0604020202020204" pitchFamily="34" charset="0"/>
              <a:buChar char="•"/>
            </a:pPr>
            <a:endParaRPr lang="en-US" altLang="en-US" b="0" dirty="0">
              <a:ea typeface="ＭＳ Ｐゴシック" pitchFamily="34" charset="-128"/>
            </a:endParaRPr>
          </a:p>
          <a:p>
            <a:pPr marL="457200" indent="-457200">
              <a:buFont typeface="Arial" panose="020B0604020202020204" pitchFamily="34" charset="0"/>
              <a:buChar char="•"/>
            </a:pPr>
            <a:r>
              <a:rPr lang="en-US" altLang="en-US" b="0" dirty="0" smtClean="0">
                <a:ea typeface="ＭＳ Ｐゴシック" pitchFamily="34" charset="-128"/>
              </a:rPr>
              <a:t>Written in varied styles, for different audiences, by different authors, using different sources</a:t>
            </a:r>
            <a:endParaRPr lang="en-US" altLang="en-US" b="0" dirty="0">
              <a:ea typeface="ＭＳ Ｐゴシック" pitchFamily="34" charset="-128"/>
            </a:endParaRPr>
          </a:p>
          <a:p>
            <a:endParaRPr lang="en-GB" dirty="0"/>
          </a:p>
        </p:txBody>
      </p:sp>
      <p:sp>
        <p:nvSpPr>
          <p:cNvPr id="4" name="Title 3"/>
          <p:cNvSpPr>
            <a:spLocks noGrp="1"/>
          </p:cNvSpPr>
          <p:nvPr>
            <p:ph type="title"/>
          </p:nvPr>
        </p:nvSpPr>
        <p:spPr/>
        <p:txBody>
          <a:bodyPr/>
          <a:lstStyle/>
          <a:p>
            <a:r>
              <a:rPr lang="en-GB" dirty="0" smtClean="0"/>
              <a:t>Sources – The new testament</a:t>
            </a:r>
            <a:endParaRPr lang="en-GB" dirty="0"/>
          </a:p>
        </p:txBody>
      </p:sp>
      <p:pic>
        <p:nvPicPr>
          <p:cNvPr id="7" name="Content Placeholder 6"/>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4139952" y="1052736"/>
            <a:ext cx="4787476" cy="3240360"/>
          </a:xfrm>
        </p:spPr>
      </p:pic>
    </p:spTree>
    <p:extLst>
      <p:ext uri="{BB962C8B-B14F-4D97-AF65-F5344CB8AC3E}">
        <p14:creationId xmlns:p14="http://schemas.microsoft.com/office/powerpoint/2010/main" val="34910702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Sources – The New Testament</a:t>
            </a:r>
            <a:endParaRPr lang="en-GB" dirty="0"/>
          </a:p>
        </p:txBody>
      </p:sp>
      <p:sp>
        <p:nvSpPr>
          <p:cNvPr id="3" name="Text Placeholder 2"/>
          <p:cNvSpPr>
            <a:spLocks noGrp="1"/>
          </p:cNvSpPr>
          <p:nvPr>
            <p:ph type="body" idx="1"/>
          </p:nvPr>
        </p:nvSpPr>
        <p:spPr/>
        <p:txBody>
          <a:bodyPr/>
          <a:lstStyle/>
          <a:p>
            <a:r>
              <a:rPr lang="en-US" dirty="0"/>
              <a:t>Luke 1: 3-4</a:t>
            </a:r>
            <a:endParaRPr lang="en-GB" dirty="0"/>
          </a:p>
        </p:txBody>
      </p:sp>
      <p:sp>
        <p:nvSpPr>
          <p:cNvPr id="4" name="Content Placeholder 3"/>
          <p:cNvSpPr>
            <a:spLocks noGrp="1"/>
          </p:cNvSpPr>
          <p:nvPr>
            <p:ph sz="half" idx="2"/>
          </p:nvPr>
        </p:nvSpPr>
        <p:spPr/>
        <p:txBody>
          <a:bodyPr>
            <a:normAutofit fontScale="92500" lnSpcReduction="10000"/>
          </a:bodyPr>
          <a:lstStyle/>
          <a:p>
            <a:pPr marL="0" indent="0"/>
            <a:r>
              <a:rPr lang="en-US" b="0" dirty="0"/>
              <a:t>‘I too decided, after investigating everything carefully from the very first, to write an orderly account for you, most excellent </a:t>
            </a:r>
            <a:r>
              <a:rPr lang="en-US" b="0" dirty="0" err="1"/>
              <a:t>Theophilus</a:t>
            </a:r>
            <a:r>
              <a:rPr lang="en-US" b="0" dirty="0"/>
              <a:t>, so that you may know the truth concerning the things about which you have been instructed’</a:t>
            </a:r>
            <a:endParaRPr lang="en-GB" b="0" dirty="0"/>
          </a:p>
        </p:txBody>
      </p:sp>
      <p:sp>
        <p:nvSpPr>
          <p:cNvPr id="5" name="Text Placeholder 4"/>
          <p:cNvSpPr>
            <a:spLocks noGrp="1"/>
          </p:cNvSpPr>
          <p:nvPr>
            <p:ph type="body" sz="quarter" idx="3"/>
          </p:nvPr>
        </p:nvSpPr>
        <p:spPr/>
        <p:txBody>
          <a:bodyPr/>
          <a:lstStyle/>
          <a:p>
            <a:r>
              <a:rPr lang="en-US" dirty="0"/>
              <a:t>John 20: 31</a:t>
            </a:r>
            <a:endParaRPr lang="en-GB" dirty="0"/>
          </a:p>
        </p:txBody>
      </p:sp>
      <p:sp>
        <p:nvSpPr>
          <p:cNvPr id="6" name="Content Placeholder 5"/>
          <p:cNvSpPr>
            <a:spLocks noGrp="1"/>
          </p:cNvSpPr>
          <p:nvPr>
            <p:ph sz="quarter" idx="4"/>
          </p:nvPr>
        </p:nvSpPr>
        <p:spPr/>
        <p:txBody>
          <a:bodyPr>
            <a:normAutofit/>
          </a:bodyPr>
          <a:lstStyle/>
          <a:p>
            <a:pPr marL="0" indent="0"/>
            <a:r>
              <a:rPr lang="en-US" sz="2200" b="0" dirty="0"/>
              <a:t>‘But these are written so that you may come to believe that Jesus is the Messiah, the Son of God, and that through believing you may have life in his name’</a:t>
            </a:r>
            <a:endParaRPr lang="en-GB" sz="2200" b="0" dirty="0"/>
          </a:p>
        </p:txBody>
      </p:sp>
    </p:spTree>
    <p:extLst>
      <p:ext uri="{BB962C8B-B14F-4D97-AF65-F5344CB8AC3E}">
        <p14:creationId xmlns:p14="http://schemas.microsoft.com/office/powerpoint/2010/main" val="10511545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Sources – the new testament</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27584" y="1100138"/>
            <a:ext cx="7560840" cy="5137174"/>
          </a:xfrm>
        </p:spPr>
      </p:pic>
    </p:spTree>
    <p:extLst>
      <p:ext uri="{BB962C8B-B14F-4D97-AF65-F5344CB8AC3E}">
        <p14:creationId xmlns:p14="http://schemas.microsoft.com/office/powerpoint/2010/main" val="17360318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
          </p:nvPr>
        </p:nvSpPr>
        <p:spPr/>
        <p:txBody>
          <a:bodyPr>
            <a:normAutofit fontScale="70000" lnSpcReduction="20000"/>
          </a:bodyPr>
          <a:lstStyle/>
          <a:p>
            <a:r>
              <a:rPr lang="en-US" altLang="en-US" b="0" dirty="0" smtClean="0">
                <a:ea typeface="ＭＳ Ｐゴシック" pitchFamily="34" charset="-128"/>
              </a:rPr>
              <a:t>Titus Flavius Josephus, born </a:t>
            </a:r>
            <a:r>
              <a:rPr lang="en-GB" b="0" dirty="0"/>
              <a:t>Yosef ben </a:t>
            </a:r>
            <a:r>
              <a:rPr lang="en-GB" b="0" dirty="0" err="1"/>
              <a:t>Matityahu</a:t>
            </a:r>
            <a:endParaRPr lang="en-US" altLang="en-US" b="0" dirty="0" smtClean="0">
              <a:ea typeface="ＭＳ Ｐゴシック" pitchFamily="34" charset="-128"/>
            </a:endParaRPr>
          </a:p>
          <a:p>
            <a:endParaRPr lang="en-US" altLang="en-US" b="0" dirty="0">
              <a:ea typeface="ＭＳ Ｐゴシック" pitchFamily="34" charset="-128"/>
            </a:endParaRPr>
          </a:p>
          <a:p>
            <a:pPr marL="457200" indent="-457200">
              <a:buFont typeface="Arial" panose="020B0604020202020204" pitchFamily="34" charset="0"/>
              <a:buChar char="•"/>
            </a:pPr>
            <a:r>
              <a:rPr lang="en-US" altLang="en-US" b="0" dirty="0" smtClean="0">
                <a:ea typeface="ＭＳ Ｐゴシック" pitchFamily="34" charset="-128"/>
              </a:rPr>
              <a:t>First-century scholar and historian</a:t>
            </a:r>
          </a:p>
          <a:p>
            <a:pPr marL="457200" indent="-457200">
              <a:buFont typeface="Arial" panose="020B0604020202020204" pitchFamily="34" charset="0"/>
              <a:buChar char="•"/>
            </a:pPr>
            <a:endParaRPr lang="en-US" altLang="en-US" b="0" dirty="0">
              <a:ea typeface="ＭＳ Ｐゴシック" pitchFamily="34" charset="-128"/>
            </a:endParaRPr>
          </a:p>
          <a:p>
            <a:pPr marL="457200" indent="-457200">
              <a:buFont typeface="Arial" panose="020B0604020202020204" pitchFamily="34" charset="0"/>
              <a:buChar char="•"/>
            </a:pPr>
            <a:r>
              <a:rPr lang="en-US" altLang="en-US" b="0" dirty="0" smtClean="0">
                <a:ea typeface="ＭＳ Ｐゴシック" pitchFamily="34" charset="-128"/>
              </a:rPr>
              <a:t>Jewish, adopts Roman citizenship</a:t>
            </a:r>
          </a:p>
          <a:p>
            <a:pPr marL="457200" indent="-457200">
              <a:buFont typeface="Arial" panose="020B0604020202020204" pitchFamily="34" charset="0"/>
              <a:buChar char="•"/>
            </a:pPr>
            <a:endParaRPr lang="en-US" altLang="en-US" b="0" dirty="0">
              <a:ea typeface="ＭＳ Ｐゴシック" pitchFamily="34" charset="-128"/>
            </a:endParaRPr>
          </a:p>
          <a:p>
            <a:pPr marL="457200" indent="-457200">
              <a:buFont typeface="Arial" panose="020B0604020202020204" pitchFamily="34" charset="0"/>
              <a:buChar char="•"/>
            </a:pPr>
            <a:r>
              <a:rPr lang="en-US" altLang="en-US" b="0" dirty="0" smtClean="0">
                <a:ea typeface="ＭＳ Ｐゴシック" pitchFamily="34" charset="-128"/>
              </a:rPr>
              <a:t>Author of “The Jewish War” and “Jewish Antiquities”</a:t>
            </a:r>
          </a:p>
          <a:p>
            <a:endParaRPr lang="en-GB" dirty="0"/>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709732" y="740987"/>
            <a:ext cx="3606684" cy="3959061"/>
          </a:xfrm>
        </p:spPr>
      </p:pic>
      <p:sp>
        <p:nvSpPr>
          <p:cNvPr id="4" name="Title 3"/>
          <p:cNvSpPr>
            <a:spLocks noGrp="1"/>
          </p:cNvSpPr>
          <p:nvPr>
            <p:ph type="title"/>
          </p:nvPr>
        </p:nvSpPr>
        <p:spPr/>
        <p:txBody>
          <a:bodyPr/>
          <a:lstStyle/>
          <a:p>
            <a:r>
              <a:rPr lang="en-GB" dirty="0" smtClean="0"/>
              <a:t>Sources - Josephus</a:t>
            </a:r>
            <a:endParaRPr lang="en-GB" dirty="0"/>
          </a:p>
        </p:txBody>
      </p:sp>
    </p:spTree>
    <p:extLst>
      <p:ext uri="{BB962C8B-B14F-4D97-AF65-F5344CB8AC3E}">
        <p14:creationId xmlns:p14="http://schemas.microsoft.com/office/powerpoint/2010/main" val="35924416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Sources - </a:t>
            </a:r>
            <a:r>
              <a:rPr lang="en-GB" dirty="0" err="1" smtClean="0"/>
              <a:t>josephus</a:t>
            </a:r>
            <a:endParaRPr lang="en-GB" dirty="0"/>
          </a:p>
        </p:txBody>
      </p:sp>
      <p:sp>
        <p:nvSpPr>
          <p:cNvPr id="3" name="Text Placeholder 2"/>
          <p:cNvSpPr>
            <a:spLocks noGrp="1"/>
          </p:cNvSpPr>
          <p:nvPr>
            <p:ph type="body" idx="1"/>
          </p:nvPr>
        </p:nvSpPr>
        <p:spPr/>
        <p:txBody>
          <a:bodyPr>
            <a:normAutofit fontScale="62500" lnSpcReduction="20000"/>
          </a:bodyPr>
          <a:lstStyle/>
          <a:p>
            <a:r>
              <a:rPr lang="en-GB" dirty="0" err="1" smtClean="0"/>
              <a:t>FlaviuS</a:t>
            </a:r>
            <a:r>
              <a:rPr lang="en-GB" dirty="0" smtClean="0"/>
              <a:t> Josephus:</a:t>
            </a:r>
          </a:p>
          <a:p>
            <a:r>
              <a:rPr lang="en-GB" i="1" dirty="0" smtClean="0"/>
              <a:t>Antiquities </a:t>
            </a:r>
            <a:r>
              <a:rPr lang="en-GB" i="1" dirty="0"/>
              <a:t>of the Jews</a:t>
            </a:r>
            <a:r>
              <a:rPr lang="en-GB" dirty="0"/>
              <a:t> Book 20, Chapter 9, 1</a:t>
            </a:r>
          </a:p>
        </p:txBody>
      </p:sp>
      <p:sp>
        <p:nvSpPr>
          <p:cNvPr id="4" name="Content Placeholder 3"/>
          <p:cNvSpPr>
            <a:spLocks noGrp="1"/>
          </p:cNvSpPr>
          <p:nvPr>
            <p:ph sz="half" idx="2"/>
          </p:nvPr>
        </p:nvSpPr>
        <p:spPr/>
        <p:txBody>
          <a:bodyPr>
            <a:noAutofit/>
          </a:bodyPr>
          <a:lstStyle/>
          <a:p>
            <a:pPr marL="0" lvl="1" indent="0">
              <a:buNone/>
            </a:pPr>
            <a:r>
              <a:rPr lang="en-GB" sz="1500" b="0" i="1" dirty="0"/>
              <a:t>Festus was now dead, and Albinus was but upon the road; so he </a:t>
            </a:r>
            <a:r>
              <a:rPr lang="en-GB" sz="1500" b="0" i="1" dirty="0" smtClean="0"/>
              <a:t>assembled the</a:t>
            </a:r>
            <a:r>
              <a:rPr lang="en-GB" sz="1500" b="0" i="1" dirty="0"/>
              <a:t> </a:t>
            </a:r>
            <a:r>
              <a:rPr lang="en-GB" sz="1500" b="0" i="1" dirty="0" smtClean="0"/>
              <a:t>Sanhedrin</a:t>
            </a:r>
            <a:r>
              <a:rPr lang="en-GB" sz="1500" b="0" i="1" dirty="0"/>
              <a:t> of judges, and brought before them the brother of Jesus, who was called Christ, whose name was James, and some others; and when he had formed an accusation against them as breakers of the law, he delivered them to be stoned: but as for those who seemed the most equitable of the citizens, and such as were the most uneasy at the breach of the laws, they disliked what was done;</a:t>
            </a:r>
            <a:endParaRPr lang="en-GB" sz="1500" i="1" dirty="0"/>
          </a:p>
        </p:txBody>
      </p:sp>
      <p:sp>
        <p:nvSpPr>
          <p:cNvPr id="5" name="Text Placeholder 4"/>
          <p:cNvSpPr>
            <a:spLocks noGrp="1"/>
          </p:cNvSpPr>
          <p:nvPr>
            <p:ph type="body" sz="quarter" idx="3"/>
          </p:nvPr>
        </p:nvSpPr>
        <p:spPr/>
        <p:txBody>
          <a:bodyPr>
            <a:normAutofit fontScale="62500" lnSpcReduction="20000"/>
          </a:bodyPr>
          <a:lstStyle/>
          <a:p>
            <a:r>
              <a:rPr lang="en-GB" dirty="0" err="1"/>
              <a:t>FlaviuS</a:t>
            </a:r>
            <a:r>
              <a:rPr lang="en-GB" dirty="0"/>
              <a:t> </a:t>
            </a:r>
            <a:r>
              <a:rPr lang="en-GB" dirty="0" smtClean="0"/>
              <a:t>Josephus:</a:t>
            </a:r>
          </a:p>
          <a:p>
            <a:r>
              <a:rPr lang="en-GB" i="1" dirty="0" smtClean="0"/>
              <a:t>Antiquities </a:t>
            </a:r>
            <a:r>
              <a:rPr lang="en-GB" i="1" dirty="0"/>
              <a:t>of the Jews</a:t>
            </a:r>
            <a:r>
              <a:rPr lang="en-GB" dirty="0"/>
              <a:t> Book </a:t>
            </a:r>
            <a:r>
              <a:rPr lang="en-GB" dirty="0" smtClean="0"/>
              <a:t>18, </a:t>
            </a:r>
            <a:r>
              <a:rPr lang="en-GB" dirty="0"/>
              <a:t>Chapter </a:t>
            </a:r>
            <a:r>
              <a:rPr lang="en-GB" dirty="0" smtClean="0"/>
              <a:t>5, 2</a:t>
            </a:r>
            <a:endParaRPr lang="en-GB" dirty="0"/>
          </a:p>
        </p:txBody>
      </p:sp>
      <p:sp>
        <p:nvSpPr>
          <p:cNvPr id="6" name="Content Placeholder 5"/>
          <p:cNvSpPr>
            <a:spLocks noGrp="1"/>
          </p:cNvSpPr>
          <p:nvPr>
            <p:ph sz="quarter" idx="4"/>
          </p:nvPr>
        </p:nvSpPr>
        <p:spPr/>
        <p:txBody>
          <a:bodyPr>
            <a:normAutofit fontScale="62500" lnSpcReduction="20000"/>
          </a:bodyPr>
          <a:lstStyle/>
          <a:p>
            <a:pPr marL="0" indent="0"/>
            <a:r>
              <a:rPr lang="en-GB" b="0" i="1" dirty="0"/>
              <a:t>Now some of the Jews thought that the destruction of Herod's army came from God, and that very justly, as a punishment of what he did against John, that was called the Baptist: for Herod slew him, who was a good man... Herod, who feared lest the great influence John had over the people might put it into his power and inclination to raise a rebellion... Accordingly he was sent a prisoner, out of Herod's suspicious temper, to </a:t>
            </a:r>
            <a:r>
              <a:rPr lang="en-GB" b="0" i="1" dirty="0" err="1"/>
              <a:t>Macherus</a:t>
            </a:r>
            <a:r>
              <a:rPr lang="en-GB" b="0" i="1" dirty="0"/>
              <a:t>, the castle I before mentioned, and was there put to death</a:t>
            </a:r>
            <a:endParaRPr lang="en-GB" i="1" dirty="0"/>
          </a:p>
        </p:txBody>
      </p:sp>
    </p:spTree>
    <p:extLst>
      <p:ext uri="{BB962C8B-B14F-4D97-AF65-F5344CB8AC3E}">
        <p14:creationId xmlns:p14="http://schemas.microsoft.com/office/powerpoint/2010/main" val="4007309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Sources - Josephus</a:t>
            </a:r>
            <a:endParaRPr lang="en-GB" dirty="0"/>
          </a:p>
        </p:txBody>
      </p:sp>
      <p:sp>
        <p:nvSpPr>
          <p:cNvPr id="3" name="Text Placeholder 2"/>
          <p:cNvSpPr>
            <a:spLocks noGrp="1"/>
          </p:cNvSpPr>
          <p:nvPr>
            <p:ph type="body" idx="1"/>
          </p:nvPr>
        </p:nvSpPr>
        <p:spPr/>
        <p:txBody>
          <a:bodyPr>
            <a:normAutofit fontScale="62500" lnSpcReduction="20000"/>
          </a:bodyPr>
          <a:lstStyle/>
          <a:p>
            <a:r>
              <a:rPr lang="en-GB" dirty="0" err="1"/>
              <a:t>FlaviuS</a:t>
            </a:r>
            <a:r>
              <a:rPr lang="en-GB" dirty="0"/>
              <a:t> Josephus:</a:t>
            </a:r>
          </a:p>
          <a:p>
            <a:r>
              <a:rPr lang="en-GB" i="1" dirty="0"/>
              <a:t>Antiquities of the Jews</a:t>
            </a:r>
            <a:r>
              <a:rPr lang="en-GB" dirty="0"/>
              <a:t> Book </a:t>
            </a:r>
            <a:r>
              <a:rPr lang="en-GB" dirty="0" smtClean="0"/>
              <a:t>18, </a:t>
            </a:r>
            <a:r>
              <a:rPr lang="en-GB" dirty="0"/>
              <a:t>Chapter </a:t>
            </a:r>
            <a:r>
              <a:rPr lang="en-GB" dirty="0" smtClean="0"/>
              <a:t>3, 3</a:t>
            </a:r>
            <a:endParaRPr lang="en-GB" dirty="0"/>
          </a:p>
        </p:txBody>
      </p:sp>
      <p:sp>
        <p:nvSpPr>
          <p:cNvPr id="4" name="Content Placeholder 3"/>
          <p:cNvSpPr>
            <a:spLocks noGrp="1"/>
          </p:cNvSpPr>
          <p:nvPr>
            <p:ph sz="half" idx="2"/>
          </p:nvPr>
        </p:nvSpPr>
        <p:spPr/>
        <p:txBody>
          <a:bodyPr>
            <a:noAutofit/>
          </a:bodyPr>
          <a:lstStyle/>
          <a:p>
            <a:pPr marL="0" indent="0"/>
            <a:r>
              <a:rPr lang="en-GB" sz="1500" b="0" i="1" dirty="0"/>
              <a:t>About this time there lived Jesus, a wise man, if indeed one ought to call him a man. For he was one who performed surprising deeds and was a teacher of such people as accept the truth gladly. He won over many Jews and many of the Greeks. He was the Christ. And when, upon the accusation of the principal men among us, Pilate had condemned him to a cross, those who had first come to love him did not </a:t>
            </a:r>
            <a:r>
              <a:rPr lang="en-GB" sz="1500" b="0" i="1" dirty="0" smtClean="0"/>
              <a:t>cease.</a:t>
            </a:r>
            <a:endParaRPr lang="en-GB" sz="1500" i="1" dirty="0"/>
          </a:p>
        </p:txBody>
      </p:sp>
      <p:sp>
        <p:nvSpPr>
          <p:cNvPr id="5" name="Text Placeholder 4"/>
          <p:cNvSpPr>
            <a:spLocks noGrp="1"/>
          </p:cNvSpPr>
          <p:nvPr>
            <p:ph type="body" sz="quarter" idx="3"/>
          </p:nvPr>
        </p:nvSpPr>
        <p:spPr/>
        <p:txBody>
          <a:bodyPr>
            <a:normAutofit/>
          </a:bodyPr>
          <a:lstStyle/>
          <a:p>
            <a:r>
              <a:rPr lang="en-GB" sz="900" i="1" dirty="0"/>
              <a:t>Testimonium Flavianum</a:t>
            </a:r>
            <a:endParaRPr lang="en-GB" sz="900" dirty="0"/>
          </a:p>
        </p:txBody>
      </p:sp>
      <p:sp>
        <p:nvSpPr>
          <p:cNvPr id="6" name="Content Placeholder 5"/>
          <p:cNvSpPr>
            <a:spLocks noGrp="1"/>
          </p:cNvSpPr>
          <p:nvPr>
            <p:ph sz="quarter" idx="4"/>
          </p:nvPr>
        </p:nvSpPr>
        <p:spPr/>
        <p:txBody>
          <a:bodyPr>
            <a:normAutofit/>
          </a:bodyPr>
          <a:lstStyle/>
          <a:p>
            <a:pPr marL="0" indent="0"/>
            <a:r>
              <a:rPr lang="en-GB" sz="1500" b="0" i="1" dirty="0"/>
              <a:t>He appeared to them spending a third day restored to life, for the prophets of God had foretold these things and a thousand other marvels about him. And the tribe of the Christians, so called after him, has still to this day not disappeared</a:t>
            </a:r>
            <a:endParaRPr lang="en-GB" sz="1500" dirty="0"/>
          </a:p>
        </p:txBody>
      </p:sp>
    </p:spTree>
    <p:extLst>
      <p:ext uri="{BB962C8B-B14F-4D97-AF65-F5344CB8AC3E}">
        <p14:creationId xmlns:p14="http://schemas.microsoft.com/office/powerpoint/2010/main" val="20401322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
          </p:nvPr>
        </p:nvSpPr>
        <p:spPr/>
        <p:txBody>
          <a:bodyPr>
            <a:normAutofit fontScale="77500" lnSpcReduction="20000"/>
          </a:bodyPr>
          <a:lstStyle/>
          <a:p>
            <a:pPr marL="0" indent="0"/>
            <a:r>
              <a:rPr lang="en-GB" b="0" dirty="0" smtClean="0"/>
              <a:t>Creeds are statements of faith – series of beliefs and understandings that describe what it is Jesus is and what Christians believe about Jesus</a:t>
            </a:r>
          </a:p>
          <a:p>
            <a:pPr marL="0" indent="0"/>
            <a:endParaRPr lang="en-GB" b="0" dirty="0"/>
          </a:p>
          <a:p>
            <a:pPr marL="0" indent="0"/>
            <a:r>
              <a:rPr lang="en-GB" b="0" dirty="0" smtClean="0"/>
              <a:t>Church history contains a multitude of different creeds that all attempt to define what is, and what is not, “true” Christianity</a:t>
            </a:r>
            <a:endParaRPr lang="en-GB" b="0" dirty="0"/>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5076056" y="404664"/>
            <a:ext cx="3117178" cy="4392388"/>
          </a:xfrm>
        </p:spPr>
      </p:pic>
      <p:sp>
        <p:nvSpPr>
          <p:cNvPr id="4" name="Title 3"/>
          <p:cNvSpPr>
            <a:spLocks noGrp="1"/>
          </p:cNvSpPr>
          <p:nvPr>
            <p:ph type="title"/>
          </p:nvPr>
        </p:nvSpPr>
        <p:spPr/>
        <p:txBody>
          <a:bodyPr/>
          <a:lstStyle/>
          <a:p>
            <a:r>
              <a:rPr lang="en-GB" dirty="0" smtClean="0"/>
              <a:t>Sources - Creeds</a:t>
            </a:r>
            <a:endParaRPr lang="en-GB" dirty="0"/>
          </a:p>
        </p:txBody>
      </p:sp>
    </p:spTree>
    <p:extLst>
      <p:ext uri="{BB962C8B-B14F-4D97-AF65-F5344CB8AC3E}">
        <p14:creationId xmlns:p14="http://schemas.microsoft.com/office/powerpoint/2010/main" val="28883626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Sources – Apostles Creed (390AD)</a:t>
            </a:r>
            <a:endParaRPr lang="en-GB" dirty="0"/>
          </a:p>
        </p:txBody>
      </p:sp>
      <p:sp>
        <p:nvSpPr>
          <p:cNvPr id="3" name="Content Placeholder 2"/>
          <p:cNvSpPr>
            <a:spLocks noGrp="1"/>
          </p:cNvSpPr>
          <p:nvPr>
            <p:ph idx="1"/>
          </p:nvPr>
        </p:nvSpPr>
        <p:spPr/>
        <p:txBody>
          <a:bodyPr numCol="2">
            <a:normAutofit lnSpcReduction="10000"/>
          </a:bodyPr>
          <a:lstStyle/>
          <a:p>
            <a:pPr marL="0" indent="0"/>
            <a:r>
              <a:rPr lang="en-GB" sz="1800" b="0" i="1" dirty="0" smtClean="0"/>
              <a:t>I </a:t>
            </a:r>
            <a:r>
              <a:rPr lang="en-GB" sz="1800" b="0" i="1" dirty="0"/>
              <a:t>believe in God, the Father almighty,</a:t>
            </a:r>
            <a:r>
              <a:rPr lang="en-GB" sz="1800" i="1" dirty="0"/>
              <a:t/>
            </a:r>
            <a:br>
              <a:rPr lang="en-GB" sz="1800" i="1" dirty="0"/>
            </a:br>
            <a:r>
              <a:rPr lang="en-GB" sz="1800" b="0" i="1" dirty="0"/>
              <a:t>creator of heaven and earth.</a:t>
            </a:r>
            <a:r>
              <a:rPr lang="en-GB" sz="1800" i="1" dirty="0"/>
              <a:t/>
            </a:r>
            <a:br>
              <a:rPr lang="en-GB" sz="1800" i="1" dirty="0"/>
            </a:br>
            <a:r>
              <a:rPr lang="en-GB" sz="1800" i="1" dirty="0"/>
              <a:t/>
            </a:r>
            <a:br>
              <a:rPr lang="en-GB" sz="1800" i="1" dirty="0"/>
            </a:br>
            <a:r>
              <a:rPr lang="en-GB" sz="1800" b="0" i="1" dirty="0"/>
              <a:t>I believe in Jesus Christ, God's only Son, our Lord,</a:t>
            </a:r>
            <a:r>
              <a:rPr lang="en-GB" sz="1800" i="1" dirty="0"/>
              <a:t/>
            </a:r>
            <a:br>
              <a:rPr lang="en-GB" sz="1800" i="1" dirty="0"/>
            </a:br>
            <a:r>
              <a:rPr lang="en-GB" sz="1800" b="0" i="1" dirty="0"/>
              <a:t>who was conceived by the Holy Spirit,</a:t>
            </a:r>
            <a:r>
              <a:rPr lang="en-GB" sz="1800" i="1" dirty="0"/>
              <a:t/>
            </a:r>
            <a:br>
              <a:rPr lang="en-GB" sz="1800" i="1" dirty="0"/>
            </a:br>
            <a:r>
              <a:rPr lang="en-GB" sz="1800" b="0" i="1" dirty="0"/>
              <a:t>born of the Virgin Mary,</a:t>
            </a:r>
            <a:r>
              <a:rPr lang="en-GB" sz="1800" i="1" dirty="0"/>
              <a:t/>
            </a:r>
            <a:br>
              <a:rPr lang="en-GB" sz="1800" i="1" dirty="0"/>
            </a:br>
            <a:r>
              <a:rPr lang="en-GB" sz="1800" b="0" i="1" dirty="0"/>
              <a:t>suffered under Pontius Pilate,</a:t>
            </a:r>
            <a:r>
              <a:rPr lang="en-GB" sz="1800" i="1" dirty="0"/>
              <a:t/>
            </a:r>
            <a:br>
              <a:rPr lang="en-GB" sz="1800" i="1" dirty="0"/>
            </a:br>
            <a:r>
              <a:rPr lang="en-GB" sz="1800" b="0" i="1" dirty="0"/>
              <a:t>was crucified, died, and was buried;</a:t>
            </a:r>
            <a:r>
              <a:rPr lang="en-GB" sz="1800" i="1" dirty="0"/>
              <a:t/>
            </a:r>
            <a:br>
              <a:rPr lang="en-GB" sz="1800" i="1" dirty="0"/>
            </a:br>
            <a:r>
              <a:rPr lang="en-GB" sz="1800" b="0" i="1" dirty="0"/>
              <a:t>he descended to the dead.</a:t>
            </a:r>
            <a:r>
              <a:rPr lang="en-GB" sz="1800" i="1" dirty="0"/>
              <a:t/>
            </a:r>
            <a:br>
              <a:rPr lang="en-GB" sz="1800" i="1" dirty="0"/>
            </a:br>
            <a:r>
              <a:rPr lang="en-GB" sz="1800" b="0" i="1" dirty="0"/>
              <a:t>On the third day he rose again;</a:t>
            </a:r>
            <a:r>
              <a:rPr lang="en-GB" sz="1800" i="1" dirty="0"/>
              <a:t/>
            </a:r>
            <a:br>
              <a:rPr lang="en-GB" sz="1800" i="1" dirty="0"/>
            </a:br>
            <a:r>
              <a:rPr lang="en-GB" sz="1800" b="0" i="1" dirty="0"/>
              <a:t>he ascended into </a:t>
            </a:r>
            <a:r>
              <a:rPr lang="en-GB" sz="1800" b="0" i="1" dirty="0" smtClean="0"/>
              <a:t>heaven,</a:t>
            </a:r>
            <a:endParaRPr lang="en-GB" sz="1800" i="1" dirty="0" smtClean="0"/>
          </a:p>
          <a:p>
            <a:pPr marL="0" indent="0"/>
            <a:r>
              <a:rPr lang="en-GB" sz="1800" b="0" i="1" dirty="0" smtClean="0"/>
              <a:t>he </a:t>
            </a:r>
            <a:r>
              <a:rPr lang="en-GB" sz="1800" b="0" i="1" dirty="0"/>
              <a:t>is seated at the right hand of the Father,</a:t>
            </a:r>
            <a:r>
              <a:rPr lang="en-GB" sz="1800" i="1" dirty="0"/>
              <a:t/>
            </a:r>
            <a:br>
              <a:rPr lang="en-GB" sz="1800" i="1" dirty="0"/>
            </a:br>
            <a:r>
              <a:rPr lang="en-GB" sz="1800" b="0" i="1" dirty="0"/>
              <a:t>and he will come to judge the living and the dead.</a:t>
            </a:r>
            <a:r>
              <a:rPr lang="en-GB" sz="1800" i="1" dirty="0"/>
              <a:t/>
            </a:r>
            <a:br>
              <a:rPr lang="en-GB" sz="1800" i="1" dirty="0"/>
            </a:br>
            <a:r>
              <a:rPr lang="en-GB" sz="1800" i="1" dirty="0"/>
              <a:t/>
            </a:r>
            <a:br>
              <a:rPr lang="en-GB" sz="1800" i="1" dirty="0"/>
            </a:br>
            <a:r>
              <a:rPr lang="en-GB" sz="1800" b="0" i="1" dirty="0"/>
              <a:t>I believe in the Holy Spirit,</a:t>
            </a:r>
            <a:r>
              <a:rPr lang="en-GB" sz="1800" i="1" dirty="0"/>
              <a:t/>
            </a:r>
            <a:br>
              <a:rPr lang="en-GB" sz="1800" i="1" dirty="0"/>
            </a:br>
            <a:r>
              <a:rPr lang="en-GB" sz="1800" b="0" i="1" dirty="0"/>
              <a:t>the holy catholic Church,</a:t>
            </a:r>
            <a:r>
              <a:rPr lang="en-GB" sz="1800" i="1" dirty="0"/>
              <a:t/>
            </a:r>
            <a:br>
              <a:rPr lang="en-GB" sz="1800" i="1" dirty="0"/>
            </a:br>
            <a:r>
              <a:rPr lang="en-GB" sz="1800" b="0" i="1" dirty="0"/>
              <a:t>the communion of saints,</a:t>
            </a:r>
            <a:r>
              <a:rPr lang="en-GB" sz="1800" i="1" dirty="0"/>
              <a:t/>
            </a:r>
            <a:br>
              <a:rPr lang="en-GB" sz="1800" i="1" dirty="0"/>
            </a:br>
            <a:r>
              <a:rPr lang="en-GB" sz="1800" b="0" i="1" dirty="0"/>
              <a:t>the forgiveness of sins,</a:t>
            </a:r>
            <a:r>
              <a:rPr lang="en-GB" sz="1800" i="1" dirty="0"/>
              <a:t/>
            </a:r>
            <a:br>
              <a:rPr lang="en-GB" sz="1800" i="1" dirty="0"/>
            </a:br>
            <a:r>
              <a:rPr lang="en-GB" sz="1800" b="0" i="1" dirty="0"/>
              <a:t>the resurrection of the body,</a:t>
            </a:r>
            <a:r>
              <a:rPr lang="en-GB" sz="1800" i="1" dirty="0"/>
              <a:t/>
            </a:r>
            <a:br>
              <a:rPr lang="en-GB" sz="1800" i="1" dirty="0"/>
            </a:br>
            <a:r>
              <a:rPr lang="en-GB" sz="1800" b="0" i="1" dirty="0"/>
              <a:t>and the life everlasting. Amen</a:t>
            </a:r>
            <a:endParaRPr lang="en-GB" sz="1800" i="1" dirty="0"/>
          </a:p>
          <a:p>
            <a:endParaRPr lang="en-GB" dirty="0"/>
          </a:p>
          <a:p>
            <a:endParaRPr lang="en-GB" dirty="0"/>
          </a:p>
        </p:txBody>
      </p:sp>
    </p:spTree>
    <p:extLst>
      <p:ext uri="{BB962C8B-B14F-4D97-AF65-F5344CB8AC3E}">
        <p14:creationId xmlns:p14="http://schemas.microsoft.com/office/powerpoint/2010/main" val="37528142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Sources – Chalcedon (451AD)</a:t>
            </a:r>
            <a:endParaRPr lang="en-GB" dirty="0"/>
          </a:p>
        </p:txBody>
      </p:sp>
      <p:sp>
        <p:nvSpPr>
          <p:cNvPr id="3" name="Content Placeholder 2"/>
          <p:cNvSpPr>
            <a:spLocks noGrp="1"/>
          </p:cNvSpPr>
          <p:nvPr>
            <p:ph idx="1"/>
          </p:nvPr>
        </p:nvSpPr>
        <p:spPr/>
        <p:txBody>
          <a:bodyPr>
            <a:normAutofit fontScale="92500" lnSpcReduction="20000"/>
          </a:bodyPr>
          <a:lstStyle/>
          <a:p>
            <a:pPr marL="0" indent="0"/>
            <a:r>
              <a:rPr lang="en-US" b="0" i="1" dirty="0"/>
              <a:t>We, then, following the holy Fathers, all with one consent, teach people to confess one and the same Son, our Lord Jesus Christ, the same perfect in Godhead and also perfect in manhood</a:t>
            </a:r>
            <a:r>
              <a:rPr lang="en-US" b="0" i="1" dirty="0" smtClean="0"/>
              <a:t>;</a:t>
            </a:r>
          </a:p>
          <a:p>
            <a:pPr marL="0" indent="0"/>
            <a:r>
              <a:rPr lang="en-US" b="0" i="1" dirty="0" smtClean="0"/>
              <a:t>truly </a:t>
            </a:r>
            <a:r>
              <a:rPr lang="en-US" b="0" i="1" dirty="0"/>
              <a:t>God and truly man, of a reasonable [rational] soul and body;</a:t>
            </a:r>
            <a:r>
              <a:rPr lang="en-US" b="0" dirty="0"/>
              <a:t> </a:t>
            </a:r>
            <a:r>
              <a:rPr lang="en-US" b="0" i="1" dirty="0"/>
              <a:t>consubstantial [co-essential] with the Father according to the Godhead, and consubstantial with us according to the Manhood;</a:t>
            </a:r>
            <a:r>
              <a:rPr lang="en-US" b="0" dirty="0"/>
              <a:t> </a:t>
            </a:r>
            <a:r>
              <a:rPr lang="en-US" b="0" i="1" dirty="0"/>
              <a:t>in all things like unto us, without sin; </a:t>
            </a:r>
            <a:endParaRPr lang="en-US" b="0" i="1" dirty="0" smtClean="0"/>
          </a:p>
          <a:p>
            <a:pPr marL="0" indent="0"/>
            <a:r>
              <a:rPr lang="en-US" b="0" i="1" dirty="0" smtClean="0"/>
              <a:t>begotten </a:t>
            </a:r>
            <a:r>
              <a:rPr lang="en-US" b="0" i="1" dirty="0"/>
              <a:t>before all ages of the Father according to the Godhead, and in these latter days, for us and for our salvation, born of the Virgin Mary, the Mother of God, according to the Manhood;</a:t>
            </a:r>
            <a:r>
              <a:rPr lang="en-US" b="0" dirty="0"/>
              <a:t> </a:t>
            </a:r>
            <a:endParaRPr lang="en-US" b="0" dirty="0" smtClean="0"/>
          </a:p>
          <a:p>
            <a:pPr marL="0" indent="0"/>
            <a:r>
              <a:rPr lang="en-US" b="0" i="1" dirty="0" smtClean="0"/>
              <a:t>one </a:t>
            </a:r>
            <a:r>
              <a:rPr lang="en-US" b="0" i="1" dirty="0"/>
              <a:t>and the same Christ, Son, Lord, only begotten, to be acknowledged in two natures, </a:t>
            </a:r>
            <a:r>
              <a:rPr lang="en-US" b="0" i="1" dirty="0" err="1"/>
              <a:t>inconfusedly</a:t>
            </a:r>
            <a:r>
              <a:rPr lang="en-US" b="0" i="1" dirty="0"/>
              <a:t>, unchangeably, indivisibly, inseparably;</a:t>
            </a:r>
            <a:r>
              <a:rPr lang="en-US" b="0" dirty="0"/>
              <a:t> </a:t>
            </a:r>
            <a:r>
              <a:rPr lang="en-US" b="0" i="1" dirty="0"/>
              <a:t>the distinction of natures being by no means taken away by the union, but rather the property of each nature being preserved, and concurring in one Person and one Subsistence, not parted or divided into two persons, but one and the same Son, and only begotten God, the Word, the Lord Jesus Christ;</a:t>
            </a:r>
            <a:r>
              <a:rPr lang="en-US" b="0" dirty="0"/>
              <a:t> </a:t>
            </a:r>
            <a:endParaRPr lang="en-US" b="0" dirty="0" smtClean="0"/>
          </a:p>
          <a:p>
            <a:pPr marL="0" indent="0"/>
            <a:r>
              <a:rPr lang="en-US" b="0" i="1" dirty="0" smtClean="0"/>
              <a:t>as </a:t>
            </a:r>
            <a:r>
              <a:rPr lang="en-US" b="0" i="1" dirty="0"/>
              <a:t>the prophets from the beginning [have declared] concerning Him, and the Lord Jesus Christ Himself has taught us, and the Creed of the holy Fathers has handed down to us.</a:t>
            </a:r>
            <a:endParaRPr lang="en-GB" b="0" dirty="0"/>
          </a:p>
          <a:p>
            <a:endParaRPr lang="en-GB" dirty="0"/>
          </a:p>
        </p:txBody>
      </p:sp>
    </p:spTree>
    <p:extLst>
      <p:ext uri="{BB962C8B-B14F-4D97-AF65-F5344CB8AC3E}">
        <p14:creationId xmlns:p14="http://schemas.microsoft.com/office/powerpoint/2010/main" val="29415117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1052828" y="1096963"/>
            <a:ext cx="2739393" cy="3713162"/>
          </a:xfrm>
        </p:spPr>
      </p:pic>
      <p:sp>
        <p:nvSpPr>
          <p:cNvPr id="3" name="Content Placeholder 2"/>
          <p:cNvSpPr>
            <a:spLocks noGrp="1"/>
          </p:cNvSpPr>
          <p:nvPr>
            <p:ph sz="half" idx="2"/>
          </p:nvPr>
        </p:nvSpPr>
        <p:spPr/>
        <p:txBody>
          <a:bodyPr>
            <a:normAutofit/>
          </a:bodyPr>
          <a:lstStyle/>
          <a:p>
            <a:pPr marL="0" indent="0"/>
            <a:r>
              <a:rPr lang="en-GB" sz="1600" b="0" dirty="0" smtClean="0"/>
              <a:t>Creeds tell us about who Jesus is believed to be.</a:t>
            </a:r>
          </a:p>
          <a:p>
            <a:pPr marL="0" indent="0"/>
            <a:endParaRPr lang="en-GB" sz="1600" b="0" dirty="0"/>
          </a:p>
          <a:p>
            <a:pPr marL="0" indent="0"/>
            <a:r>
              <a:rPr lang="en-GB" sz="1600" b="0" dirty="0" smtClean="0"/>
              <a:t>They relate to ongoing historical questions of faith and are often reactions to schisms in the early church (e.g. Arius)</a:t>
            </a:r>
          </a:p>
          <a:p>
            <a:pPr marL="0" indent="0"/>
            <a:endParaRPr lang="en-GB" sz="1600" b="0" dirty="0"/>
          </a:p>
          <a:p>
            <a:pPr marL="0" indent="0"/>
            <a:r>
              <a:rPr lang="en-GB" sz="1600" b="0" dirty="0" smtClean="0"/>
              <a:t>Creeds give us an outline of why Jesus is an important figure in Christianity and teach aspects of theology – the study of how / what God is</a:t>
            </a:r>
            <a:endParaRPr lang="en-GB" sz="1600" b="0" dirty="0"/>
          </a:p>
        </p:txBody>
      </p:sp>
      <p:sp>
        <p:nvSpPr>
          <p:cNvPr id="4" name="Title 3"/>
          <p:cNvSpPr>
            <a:spLocks noGrp="1"/>
          </p:cNvSpPr>
          <p:nvPr>
            <p:ph type="title"/>
          </p:nvPr>
        </p:nvSpPr>
        <p:spPr/>
        <p:txBody>
          <a:bodyPr/>
          <a:lstStyle/>
          <a:p>
            <a:r>
              <a:rPr lang="en-GB" dirty="0" smtClean="0"/>
              <a:t>Sources - creeds</a:t>
            </a:r>
            <a:endParaRPr lang="en-GB" dirty="0"/>
          </a:p>
        </p:txBody>
      </p:sp>
    </p:spTree>
    <p:extLst>
      <p:ext uri="{BB962C8B-B14F-4D97-AF65-F5344CB8AC3E}">
        <p14:creationId xmlns:p14="http://schemas.microsoft.com/office/powerpoint/2010/main" val="37076333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
          </p:nvPr>
        </p:nvSpPr>
        <p:spPr/>
        <p:txBody>
          <a:bodyPr>
            <a:normAutofit fontScale="77500" lnSpcReduction="20000"/>
          </a:bodyPr>
          <a:lstStyle/>
          <a:p>
            <a:pPr marL="0" indent="0">
              <a:lnSpc>
                <a:spcPct val="170000"/>
              </a:lnSpc>
            </a:pPr>
            <a:r>
              <a:rPr lang="en-GB" sz="2000" b="0" dirty="0" smtClean="0"/>
              <a:t>From these sources, an entire tradition and story has been built up that combines aspects of the gospel tradition, the historical record, religious beliefs, and popular culture</a:t>
            </a:r>
            <a:endParaRPr lang="en-GB" sz="2000" b="0" dirty="0"/>
          </a:p>
        </p:txBody>
      </p:sp>
      <p:sp>
        <p:nvSpPr>
          <p:cNvPr id="3" name="Content Placeholder 2"/>
          <p:cNvSpPr>
            <a:spLocks noGrp="1"/>
          </p:cNvSpPr>
          <p:nvPr>
            <p:ph sz="half" idx="2"/>
          </p:nvPr>
        </p:nvSpPr>
        <p:spPr>
          <a:noFill/>
        </p:spPr>
        <p:txBody>
          <a:bodyPr>
            <a:normAutofit fontScale="77500" lnSpcReduction="20000"/>
          </a:bodyPr>
          <a:lstStyle/>
          <a:p>
            <a:pPr marL="0" indent="0"/>
            <a:r>
              <a:rPr lang="en-GB" b="0" dirty="0" smtClean="0"/>
              <a:t>These have created a common narrative of Jesus’s life that includes:</a:t>
            </a:r>
          </a:p>
          <a:p>
            <a:pPr marL="457200" indent="-457200">
              <a:buFont typeface="Arial" panose="020B0604020202020204" pitchFamily="34" charset="0"/>
              <a:buChar char="•"/>
            </a:pPr>
            <a:r>
              <a:rPr lang="en-US" altLang="en-US" b="0" dirty="0">
                <a:ea typeface="ＭＳ Ｐゴシック" pitchFamily="34" charset="-128"/>
              </a:rPr>
              <a:t>Birth or beginning of ministry</a:t>
            </a:r>
          </a:p>
          <a:p>
            <a:pPr marL="457200" indent="-457200">
              <a:buFont typeface="Arial" panose="020B0604020202020204" pitchFamily="34" charset="0"/>
              <a:buChar char="•"/>
            </a:pPr>
            <a:r>
              <a:rPr lang="en-US" altLang="en-US" b="0" dirty="0">
                <a:ea typeface="ＭＳ Ｐゴシック" pitchFamily="34" charset="-128"/>
              </a:rPr>
              <a:t>Baptism</a:t>
            </a:r>
          </a:p>
          <a:p>
            <a:pPr marL="457200" indent="-457200">
              <a:buFont typeface="Arial" panose="020B0604020202020204" pitchFamily="34" charset="0"/>
              <a:buChar char="•"/>
            </a:pPr>
            <a:r>
              <a:rPr lang="en-US" altLang="en-US" b="0" dirty="0">
                <a:ea typeface="ＭＳ Ｐゴシック" pitchFamily="34" charset="-128"/>
              </a:rPr>
              <a:t>Teaching and Miracles</a:t>
            </a:r>
          </a:p>
          <a:p>
            <a:pPr marL="457200" indent="-457200">
              <a:buFont typeface="Arial" panose="020B0604020202020204" pitchFamily="34" charset="0"/>
              <a:buChar char="•"/>
            </a:pPr>
            <a:r>
              <a:rPr lang="en-US" altLang="en-US" b="0" dirty="0">
                <a:ea typeface="ＭＳ Ｐゴシック" pitchFamily="34" charset="-128"/>
              </a:rPr>
              <a:t>Crucifixion</a:t>
            </a:r>
          </a:p>
          <a:p>
            <a:pPr marL="457200" indent="-457200">
              <a:buFont typeface="Arial" panose="020B0604020202020204" pitchFamily="34" charset="0"/>
              <a:buChar char="•"/>
            </a:pPr>
            <a:r>
              <a:rPr lang="en-US" altLang="en-US" b="0" dirty="0">
                <a:ea typeface="ＭＳ Ｐゴシック" pitchFamily="34" charset="-128"/>
              </a:rPr>
              <a:t>Resurrection</a:t>
            </a:r>
          </a:p>
          <a:p>
            <a:endParaRPr lang="en-GB" dirty="0"/>
          </a:p>
        </p:txBody>
      </p:sp>
      <p:sp>
        <p:nvSpPr>
          <p:cNvPr id="4" name="Title 3"/>
          <p:cNvSpPr>
            <a:spLocks noGrp="1"/>
          </p:cNvSpPr>
          <p:nvPr>
            <p:ph type="title"/>
          </p:nvPr>
        </p:nvSpPr>
        <p:spPr/>
        <p:txBody>
          <a:bodyPr/>
          <a:lstStyle/>
          <a:p>
            <a:r>
              <a:rPr lang="en-GB" dirty="0" smtClean="0"/>
              <a:t>Sources – Later traditions</a:t>
            </a:r>
            <a:endParaRPr lang="en-GB" dirty="0"/>
          </a:p>
        </p:txBody>
      </p:sp>
    </p:spTree>
    <p:extLst>
      <p:ext uri="{BB962C8B-B14F-4D97-AF65-F5344CB8AC3E}">
        <p14:creationId xmlns:p14="http://schemas.microsoft.com/office/powerpoint/2010/main" val="6481744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Sources – Later Traditions</a:t>
            </a:r>
            <a:endParaRPr lang="en-GB" dirty="0"/>
          </a:p>
        </p:txBody>
      </p:sp>
      <p:sp>
        <p:nvSpPr>
          <p:cNvPr id="3" name="Content Placeholder 2"/>
          <p:cNvSpPr>
            <a:spLocks noGrp="1"/>
          </p:cNvSpPr>
          <p:nvPr>
            <p:ph idx="1"/>
          </p:nvPr>
        </p:nvSpPr>
        <p:spPr>
          <a:xfrm>
            <a:off x="822960" y="1100628"/>
            <a:ext cx="4757152" cy="3579849"/>
          </a:xfrm>
        </p:spPr>
        <p:txBody>
          <a:bodyPr>
            <a:normAutofit fontScale="85000" lnSpcReduction="20000"/>
          </a:bodyPr>
          <a:lstStyle/>
          <a:p>
            <a:r>
              <a:rPr lang="en-GB" sz="2000" b="0" dirty="0" smtClean="0"/>
              <a:t>Linda </a:t>
            </a:r>
            <a:r>
              <a:rPr lang="en-GB" sz="2000" b="0" dirty="0" err="1" smtClean="0"/>
              <a:t>Woodhead</a:t>
            </a:r>
            <a:r>
              <a:rPr lang="en-GB" sz="2000" b="0" dirty="0" smtClean="0"/>
              <a:t>:</a:t>
            </a:r>
            <a:endParaRPr lang="en-GB" sz="2000" b="0" dirty="0"/>
          </a:p>
          <a:p>
            <a:pPr marL="0" indent="0"/>
            <a:r>
              <a:rPr lang="en-US" altLang="en-US" sz="2000" b="0" dirty="0" smtClean="0">
                <a:ea typeface="ＭＳ Ｐゴシック" pitchFamily="34" charset="-128"/>
              </a:rPr>
              <a:t>The </a:t>
            </a:r>
            <a:r>
              <a:rPr lang="en-US" altLang="en-US" sz="2000" b="0" dirty="0">
                <a:ea typeface="ＭＳ Ｐゴシック" pitchFamily="34" charset="-128"/>
              </a:rPr>
              <a:t>common narrative thread reflects the gospels’ common purpose: </a:t>
            </a:r>
            <a:endParaRPr lang="en-US" altLang="en-US" sz="2000" b="0" dirty="0" smtClean="0">
              <a:ea typeface="ＭＳ Ｐゴシック" pitchFamily="34" charset="-128"/>
            </a:endParaRPr>
          </a:p>
          <a:p>
            <a:pPr marL="0" indent="0"/>
            <a:endParaRPr lang="en-US" altLang="en-US" sz="2000" dirty="0">
              <a:ea typeface="ＭＳ Ｐゴシック" pitchFamily="34" charset="-128"/>
            </a:endParaRPr>
          </a:p>
          <a:p>
            <a:pPr lvl="1"/>
            <a:r>
              <a:rPr lang="en-US" altLang="en-US" sz="2000" dirty="0">
                <a:ea typeface="ＭＳ Ｐゴシック" pitchFamily="34" charset="-128"/>
              </a:rPr>
              <a:t>to persuade that Jesus was no mere mortal</a:t>
            </a:r>
            <a:r>
              <a:rPr lang="en-US" altLang="en-US" sz="2000" dirty="0" smtClean="0">
                <a:ea typeface="ＭＳ Ｐゴシック" pitchFamily="34" charset="-128"/>
              </a:rPr>
              <a:t>,</a:t>
            </a:r>
          </a:p>
          <a:p>
            <a:pPr lvl="1"/>
            <a:endParaRPr lang="en-US" altLang="en-US" sz="2000" dirty="0">
              <a:ea typeface="ＭＳ Ｐゴシック" pitchFamily="34" charset="-128"/>
            </a:endParaRPr>
          </a:p>
          <a:p>
            <a:pPr lvl="1"/>
            <a:r>
              <a:rPr lang="en-US" altLang="en-US" sz="2000" dirty="0">
                <a:ea typeface="ＭＳ Ｐゴシック" pitchFamily="34" charset="-128"/>
              </a:rPr>
              <a:t>that he was uniquely </a:t>
            </a:r>
            <a:r>
              <a:rPr lang="en-GB" altLang="en-US" sz="2000" dirty="0" smtClean="0">
                <a:ea typeface="ＭＳ Ｐゴシック" pitchFamily="34" charset="-128"/>
              </a:rPr>
              <a:t>favoured</a:t>
            </a:r>
            <a:r>
              <a:rPr lang="en-US" altLang="en-US" sz="2000" dirty="0" smtClean="0">
                <a:ea typeface="ＭＳ Ｐゴシック" pitchFamily="34" charset="-128"/>
              </a:rPr>
              <a:t> </a:t>
            </a:r>
            <a:r>
              <a:rPr lang="en-US" altLang="en-US" sz="2000" dirty="0">
                <a:ea typeface="ＭＳ Ｐゴシック" pitchFamily="34" charset="-128"/>
              </a:rPr>
              <a:t>by God</a:t>
            </a:r>
            <a:r>
              <a:rPr lang="en-US" altLang="en-US" sz="2000" dirty="0" smtClean="0">
                <a:ea typeface="ＭＳ Ｐゴシック" pitchFamily="34" charset="-128"/>
              </a:rPr>
              <a:t>,</a:t>
            </a:r>
          </a:p>
          <a:p>
            <a:pPr lvl="1"/>
            <a:endParaRPr lang="en-US" altLang="en-US" sz="2000" dirty="0">
              <a:ea typeface="ＭＳ Ｐゴシック" pitchFamily="34" charset="-128"/>
            </a:endParaRPr>
          </a:p>
          <a:p>
            <a:pPr lvl="1"/>
            <a:r>
              <a:rPr lang="en-US" altLang="en-US" sz="2000" dirty="0">
                <a:ea typeface="ＭＳ Ｐゴシック" pitchFamily="34" charset="-128"/>
              </a:rPr>
              <a:t>that he has transcended the limitations of normal human life, </a:t>
            </a:r>
            <a:endParaRPr lang="en-US" altLang="en-US" sz="2000" dirty="0" smtClean="0">
              <a:ea typeface="ＭＳ Ｐゴシック" pitchFamily="34" charset="-128"/>
            </a:endParaRPr>
          </a:p>
          <a:p>
            <a:pPr lvl="1"/>
            <a:endParaRPr lang="en-US" altLang="en-US" sz="2000" dirty="0">
              <a:ea typeface="ＭＳ Ｐゴシック" pitchFamily="34" charset="-128"/>
            </a:endParaRPr>
          </a:p>
          <a:p>
            <a:pPr lvl="1"/>
            <a:r>
              <a:rPr lang="en-US" altLang="en-US" sz="2000" dirty="0">
                <a:ea typeface="ＭＳ Ｐゴシック" pitchFamily="34" charset="-128"/>
              </a:rPr>
              <a:t>and that those who dedicate their lives to him may share in the eternal life he now enjoys.</a:t>
            </a:r>
            <a:endParaRPr lang="en-GB" altLang="en-US" sz="2000" dirty="0">
              <a:ea typeface="ＭＳ Ｐゴシック" pitchFamily="34" charset="-128"/>
            </a:endParaRPr>
          </a:p>
          <a:p>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96136" y="1196752"/>
            <a:ext cx="2619375" cy="3286125"/>
          </a:xfrm>
          <a:prstGeom prst="rect">
            <a:avLst/>
          </a:prstGeom>
        </p:spPr>
      </p:pic>
    </p:spTree>
    <p:extLst>
      <p:ext uri="{BB962C8B-B14F-4D97-AF65-F5344CB8AC3E}">
        <p14:creationId xmlns:p14="http://schemas.microsoft.com/office/powerpoint/2010/main" val="94424700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Sources</a:t>
            </a:r>
            <a:endParaRPr lang="en-GB" dirty="0"/>
          </a:p>
        </p:txBody>
      </p:sp>
      <p:sp>
        <p:nvSpPr>
          <p:cNvPr id="3" name="Text Placeholder 2"/>
          <p:cNvSpPr>
            <a:spLocks noGrp="1"/>
          </p:cNvSpPr>
          <p:nvPr>
            <p:ph type="body" idx="1"/>
          </p:nvPr>
        </p:nvSpPr>
        <p:spPr/>
        <p:txBody>
          <a:bodyPr/>
          <a:lstStyle/>
          <a:p>
            <a:r>
              <a:rPr lang="en-GB" dirty="0" smtClean="0"/>
              <a:t>Historical Jesus</a:t>
            </a:r>
            <a:endParaRPr lang="en-GB" dirty="0"/>
          </a:p>
        </p:txBody>
      </p:sp>
      <p:sp>
        <p:nvSpPr>
          <p:cNvPr id="4" name="Content Placeholder 3"/>
          <p:cNvSpPr>
            <a:spLocks noGrp="1"/>
          </p:cNvSpPr>
          <p:nvPr>
            <p:ph sz="half" idx="2"/>
          </p:nvPr>
        </p:nvSpPr>
        <p:spPr/>
        <p:txBody>
          <a:bodyPr>
            <a:noAutofit/>
          </a:bodyPr>
          <a:lstStyle/>
          <a:p>
            <a:pPr marL="0" indent="0"/>
            <a:r>
              <a:rPr lang="en-GB" sz="1400" b="0" dirty="0" smtClean="0"/>
              <a:t>The historical Jesus is an object of historical, not religious, study. </a:t>
            </a:r>
          </a:p>
          <a:p>
            <a:pPr marL="0" indent="0"/>
            <a:r>
              <a:rPr lang="en-GB" sz="1400" b="0" dirty="0" smtClean="0"/>
              <a:t>Jesus as a historical figure, his existence, is uncontroversial.</a:t>
            </a:r>
          </a:p>
          <a:p>
            <a:pPr marL="0" indent="0"/>
            <a:r>
              <a:rPr lang="en-GB" sz="1400" b="0" dirty="0"/>
              <a:t>Michael Grant (a classicist) states </a:t>
            </a:r>
            <a:r>
              <a:rPr lang="en-GB" sz="1400" b="0" dirty="0" smtClean="0"/>
              <a:t>that:</a:t>
            </a:r>
          </a:p>
          <a:p>
            <a:pPr marL="0" indent="0"/>
            <a:r>
              <a:rPr lang="en-GB" sz="1400" b="0" dirty="0" smtClean="0"/>
              <a:t>"</a:t>
            </a:r>
            <a:r>
              <a:rPr lang="en-GB" sz="1400" b="0" dirty="0"/>
              <a:t>In recent years, 'no serious scholar has ventured to postulate the non historicity of Jesus' or at any rate very few, and they have not succeeded in disposing of the much stronger, indeed very abundant, evidence to the contrary</a:t>
            </a:r>
            <a:r>
              <a:rPr lang="en-GB" sz="1400" b="0" dirty="0" smtClean="0"/>
              <a:t>.“</a:t>
            </a:r>
          </a:p>
          <a:p>
            <a:pPr marL="0" indent="0"/>
            <a:r>
              <a:rPr lang="en-GB" sz="1400" b="0" i="1" dirty="0" smtClean="0"/>
              <a:t>Jesus</a:t>
            </a:r>
            <a:r>
              <a:rPr lang="en-GB" sz="1400" b="0" i="1" dirty="0"/>
              <a:t>: An Historian's Review of the </a:t>
            </a:r>
            <a:r>
              <a:rPr lang="en-GB" sz="1400" b="0" i="1" dirty="0" smtClean="0"/>
              <a:t>Gospels</a:t>
            </a:r>
            <a:r>
              <a:rPr lang="en-GB" sz="1400" b="0" dirty="0" smtClean="0"/>
              <a:t>, 2004,</a:t>
            </a:r>
            <a:r>
              <a:rPr lang="en-GB" sz="1400" b="0" dirty="0"/>
              <a:t> </a:t>
            </a:r>
            <a:r>
              <a:rPr lang="en-GB" sz="1400" b="0" dirty="0" smtClean="0"/>
              <a:t>200</a:t>
            </a:r>
            <a:endParaRPr lang="en-GB" sz="1400" b="0" dirty="0"/>
          </a:p>
        </p:txBody>
      </p:sp>
      <p:sp>
        <p:nvSpPr>
          <p:cNvPr id="5" name="Text Placeholder 4"/>
          <p:cNvSpPr>
            <a:spLocks noGrp="1"/>
          </p:cNvSpPr>
          <p:nvPr>
            <p:ph type="body" sz="quarter" idx="3"/>
          </p:nvPr>
        </p:nvSpPr>
        <p:spPr/>
        <p:txBody>
          <a:bodyPr/>
          <a:lstStyle/>
          <a:p>
            <a:r>
              <a:rPr lang="en-GB" dirty="0" smtClean="0"/>
              <a:t>Christ of faith</a:t>
            </a:r>
            <a:endParaRPr lang="en-GB" dirty="0"/>
          </a:p>
        </p:txBody>
      </p:sp>
      <p:sp>
        <p:nvSpPr>
          <p:cNvPr id="6" name="Content Placeholder 5"/>
          <p:cNvSpPr>
            <a:spLocks noGrp="1"/>
          </p:cNvSpPr>
          <p:nvPr>
            <p:ph sz="quarter" idx="4"/>
          </p:nvPr>
        </p:nvSpPr>
        <p:spPr/>
        <p:txBody>
          <a:bodyPr>
            <a:normAutofit/>
          </a:bodyPr>
          <a:lstStyle/>
          <a:p>
            <a:pPr marL="0" indent="0"/>
            <a:r>
              <a:rPr lang="en-GB" sz="1400" b="0" dirty="0" smtClean="0"/>
              <a:t>The Christ of Faith is a term used for the religious study of the importance, significance, and thought of Christ.</a:t>
            </a:r>
          </a:p>
          <a:p>
            <a:pPr marL="0" indent="0"/>
            <a:r>
              <a:rPr lang="en-GB" sz="1400" b="0" dirty="0" smtClean="0"/>
              <a:t>It assumes the existence of Jesus and asks about his religious importance for Christianity.</a:t>
            </a:r>
          </a:p>
          <a:p>
            <a:pPr marL="0" indent="0"/>
            <a:r>
              <a:rPr lang="en-GB" sz="1400" b="0" dirty="0" smtClean="0"/>
              <a:t>Soren Kierkegaard asked:</a:t>
            </a:r>
          </a:p>
          <a:p>
            <a:pPr marL="0" indent="0"/>
            <a:r>
              <a:rPr lang="en-GB" sz="1400" b="0" dirty="0" smtClean="0"/>
              <a:t>“How </a:t>
            </a:r>
            <a:r>
              <a:rPr lang="en-GB" sz="1400" b="0" dirty="0"/>
              <a:t>can something of an historical nature be decisive for an eternal happiness?” </a:t>
            </a:r>
            <a:endParaRPr lang="en-GB" sz="1400" b="0" i="1" dirty="0"/>
          </a:p>
          <a:p>
            <a:pPr marL="0" indent="0"/>
            <a:r>
              <a:rPr lang="en-GB" sz="1400" b="0" i="1" dirty="0" smtClean="0"/>
              <a:t>Concluding </a:t>
            </a:r>
            <a:r>
              <a:rPr lang="en-GB" sz="1400" b="0" i="1" dirty="0"/>
              <a:t>Unscientific </a:t>
            </a:r>
            <a:r>
              <a:rPr lang="en-GB" sz="1400" b="0" i="1" dirty="0" smtClean="0"/>
              <a:t>Postscripts, </a:t>
            </a:r>
            <a:r>
              <a:rPr lang="en-GB" sz="1400" b="0" dirty="0" smtClean="0"/>
              <a:t>1846,</a:t>
            </a:r>
            <a:r>
              <a:rPr lang="en-GB" sz="1400" b="0" dirty="0"/>
              <a:t> </a:t>
            </a:r>
            <a:r>
              <a:rPr lang="en-GB" sz="1400" b="0" dirty="0" smtClean="0"/>
              <a:t>86</a:t>
            </a:r>
            <a:endParaRPr lang="en-GB" sz="1400" b="0" dirty="0"/>
          </a:p>
          <a:p>
            <a:pPr marL="0" indent="0"/>
            <a:endParaRPr lang="en-GB" sz="1400" b="0" dirty="0"/>
          </a:p>
        </p:txBody>
      </p:sp>
    </p:spTree>
    <p:extLst>
      <p:ext uri="{BB962C8B-B14F-4D97-AF65-F5344CB8AC3E}">
        <p14:creationId xmlns:p14="http://schemas.microsoft.com/office/powerpoint/2010/main" val="10503093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sources</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792537745"/>
              </p:ext>
            </p:extLst>
          </p:nvPr>
        </p:nvGraphicFramePr>
        <p:xfrm>
          <a:off x="827584" y="1100140"/>
          <a:ext cx="7488832" cy="3626678"/>
        </p:xfrm>
        <a:graphic>
          <a:graphicData uri="http://schemas.openxmlformats.org/drawingml/2006/table">
            <a:tbl>
              <a:tblPr/>
              <a:tblGrid>
                <a:gridCol w="3744416"/>
                <a:gridCol w="3744416"/>
              </a:tblGrid>
              <a:tr h="447476">
                <a:tc>
                  <a:txBody>
                    <a:bodyPr/>
                    <a:lstStyle/>
                    <a:p>
                      <a:pPr algn="l" fontAlgn="b"/>
                      <a:r>
                        <a:rPr lang="en-GB" sz="1600" b="1" dirty="0">
                          <a:effectLst/>
                        </a:rPr>
                        <a:t>The Historical </a:t>
                      </a:r>
                      <a:r>
                        <a:rPr lang="en-GB" sz="1600" b="1" dirty="0" smtClean="0">
                          <a:effectLst/>
                        </a:rPr>
                        <a:t>Jesus</a:t>
                      </a:r>
                    </a:p>
                    <a:p>
                      <a:pPr algn="l" fontAlgn="b"/>
                      <a:endParaRPr lang="en-GB" sz="1600" b="1" dirty="0">
                        <a:effectLst/>
                      </a:endParaRPr>
                    </a:p>
                  </a:txBody>
                  <a:tcPr marL="18049" marR="18049" marT="9025" marB="9025" anchor="b">
                    <a:lnL>
                      <a:noFill/>
                    </a:lnL>
                    <a:lnR>
                      <a:noFill/>
                    </a:lnR>
                    <a:lnT>
                      <a:noFill/>
                    </a:lnT>
                    <a:lnB>
                      <a:noFill/>
                    </a:lnB>
                    <a:solidFill>
                      <a:srgbClr val="FFFFFF"/>
                    </a:solidFill>
                  </a:tcPr>
                </a:tc>
                <a:tc>
                  <a:txBody>
                    <a:bodyPr/>
                    <a:lstStyle/>
                    <a:p>
                      <a:pPr algn="l" fontAlgn="b"/>
                      <a:r>
                        <a:rPr lang="en-GB" sz="1600" b="1" dirty="0">
                          <a:effectLst/>
                        </a:rPr>
                        <a:t>The Historic </a:t>
                      </a:r>
                      <a:r>
                        <a:rPr lang="en-GB" sz="1600" b="1" dirty="0" smtClean="0">
                          <a:effectLst/>
                        </a:rPr>
                        <a:t>Christ</a:t>
                      </a:r>
                    </a:p>
                    <a:p>
                      <a:pPr algn="l" fontAlgn="b"/>
                      <a:endParaRPr lang="en-GB" sz="1600" b="1" dirty="0">
                        <a:effectLst/>
                      </a:endParaRPr>
                    </a:p>
                  </a:txBody>
                  <a:tcPr marL="18049" marR="18049" marT="9025" marB="9025" anchor="b">
                    <a:lnL>
                      <a:noFill/>
                    </a:lnL>
                    <a:lnR>
                      <a:noFill/>
                    </a:lnR>
                    <a:lnT>
                      <a:noFill/>
                    </a:lnT>
                    <a:lnB>
                      <a:noFill/>
                    </a:lnB>
                    <a:solidFill>
                      <a:srgbClr val="FFFFFF"/>
                    </a:solidFill>
                  </a:tcPr>
                </a:tc>
              </a:tr>
              <a:tr h="447476">
                <a:tc>
                  <a:txBody>
                    <a:bodyPr/>
                    <a:lstStyle/>
                    <a:p>
                      <a:pPr fontAlgn="t"/>
                      <a:r>
                        <a:rPr lang="en-GB" sz="1600" b="0">
                          <a:effectLst/>
                        </a:rPr>
                        <a:t>Not relevant for faith</a:t>
                      </a:r>
                    </a:p>
                  </a:txBody>
                  <a:tcPr marL="18049" marR="18049" marT="9025" marB="9025">
                    <a:lnL>
                      <a:noFill/>
                    </a:lnL>
                    <a:lnR>
                      <a:noFill/>
                    </a:lnR>
                    <a:lnT>
                      <a:noFill/>
                    </a:lnT>
                    <a:lnB>
                      <a:noFill/>
                    </a:lnB>
                    <a:solidFill>
                      <a:srgbClr val="FFFFFF"/>
                    </a:solidFill>
                  </a:tcPr>
                </a:tc>
                <a:tc>
                  <a:txBody>
                    <a:bodyPr/>
                    <a:lstStyle/>
                    <a:p>
                      <a:pPr fontAlgn="t"/>
                      <a:r>
                        <a:rPr lang="en-GB" sz="1600" b="0">
                          <a:effectLst/>
                        </a:rPr>
                        <a:t>Relevant for faith</a:t>
                      </a:r>
                    </a:p>
                  </a:txBody>
                  <a:tcPr marL="18049" marR="18049" marT="9025" marB="9025">
                    <a:lnL>
                      <a:noFill/>
                    </a:lnL>
                    <a:lnR>
                      <a:noFill/>
                    </a:lnR>
                    <a:lnT>
                      <a:noFill/>
                    </a:lnT>
                    <a:lnB>
                      <a:noFill/>
                    </a:lnB>
                    <a:solidFill>
                      <a:srgbClr val="FFFFFF"/>
                    </a:solidFill>
                  </a:tcPr>
                </a:tc>
              </a:tr>
              <a:tr h="447476">
                <a:tc>
                  <a:txBody>
                    <a:bodyPr/>
                    <a:lstStyle/>
                    <a:p>
                      <a:pPr fontAlgn="t"/>
                      <a:r>
                        <a:rPr lang="en-GB" sz="1600" b="0" dirty="0">
                          <a:effectLst/>
                        </a:rPr>
                        <a:t>Jesus of scholars</a:t>
                      </a:r>
                    </a:p>
                  </a:txBody>
                  <a:tcPr marL="18049" marR="18049" marT="9025" marB="9025">
                    <a:lnL>
                      <a:noFill/>
                    </a:lnL>
                    <a:lnR>
                      <a:noFill/>
                    </a:lnR>
                    <a:lnT>
                      <a:noFill/>
                    </a:lnT>
                    <a:lnB>
                      <a:noFill/>
                    </a:lnB>
                    <a:solidFill>
                      <a:srgbClr val="FFFFFF"/>
                    </a:solidFill>
                  </a:tcPr>
                </a:tc>
                <a:tc>
                  <a:txBody>
                    <a:bodyPr/>
                    <a:lstStyle/>
                    <a:p>
                      <a:pPr fontAlgn="t"/>
                      <a:r>
                        <a:rPr lang="en-GB" sz="1600" b="0">
                          <a:effectLst/>
                        </a:rPr>
                        <a:t>Christ of believers</a:t>
                      </a:r>
                    </a:p>
                  </a:txBody>
                  <a:tcPr marL="18049" marR="18049" marT="9025" marB="9025">
                    <a:lnL>
                      <a:noFill/>
                    </a:lnL>
                    <a:lnR>
                      <a:noFill/>
                    </a:lnR>
                    <a:lnT>
                      <a:noFill/>
                    </a:lnT>
                    <a:lnB>
                      <a:noFill/>
                    </a:lnB>
                    <a:solidFill>
                      <a:srgbClr val="FFFFFF"/>
                    </a:solidFill>
                  </a:tcPr>
                </a:tc>
              </a:tr>
              <a:tr h="447476">
                <a:tc>
                  <a:txBody>
                    <a:bodyPr/>
                    <a:lstStyle/>
                    <a:p>
                      <a:pPr fontAlgn="t"/>
                      <a:r>
                        <a:rPr lang="en-GB" sz="1600" b="0">
                          <a:effectLst/>
                        </a:rPr>
                        <a:t>Jesus of critical history</a:t>
                      </a:r>
                    </a:p>
                  </a:txBody>
                  <a:tcPr marL="18049" marR="18049" marT="9025" marB="9025">
                    <a:lnL>
                      <a:noFill/>
                    </a:lnL>
                    <a:lnR>
                      <a:noFill/>
                    </a:lnR>
                    <a:lnT>
                      <a:noFill/>
                    </a:lnT>
                    <a:lnB>
                      <a:noFill/>
                    </a:lnB>
                    <a:solidFill>
                      <a:srgbClr val="FFFFFF"/>
                    </a:solidFill>
                  </a:tcPr>
                </a:tc>
                <a:tc>
                  <a:txBody>
                    <a:bodyPr/>
                    <a:lstStyle/>
                    <a:p>
                      <a:pPr fontAlgn="t"/>
                      <a:r>
                        <a:rPr lang="en-GB" sz="1600" b="0">
                          <a:effectLst/>
                        </a:rPr>
                        <a:t>Christ of the Gospels</a:t>
                      </a:r>
                    </a:p>
                  </a:txBody>
                  <a:tcPr marL="18049" marR="18049" marT="9025" marB="9025">
                    <a:lnL>
                      <a:noFill/>
                    </a:lnL>
                    <a:lnR>
                      <a:noFill/>
                    </a:lnR>
                    <a:lnT>
                      <a:noFill/>
                    </a:lnT>
                    <a:lnB>
                      <a:noFill/>
                    </a:lnB>
                    <a:solidFill>
                      <a:srgbClr val="FFFFFF"/>
                    </a:solidFill>
                  </a:tcPr>
                </a:tc>
              </a:tr>
              <a:tr h="447476">
                <a:tc>
                  <a:txBody>
                    <a:bodyPr/>
                    <a:lstStyle/>
                    <a:p>
                      <a:pPr fontAlgn="t"/>
                      <a:r>
                        <a:rPr lang="en-GB" sz="1600" b="0">
                          <a:effectLst/>
                        </a:rPr>
                        <a:t>Uncertain foundation</a:t>
                      </a:r>
                    </a:p>
                  </a:txBody>
                  <a:tcPr marL="18049" marR="18049" marT="9025" marB="9025">
                    <a:lnL>
                      <a:noFill/>
                    </a:lnL>
                    <a:lnR>
                      <a:noFill/>
                    </a:lnR>
                    <a:lnT>
                      <a:noFill/>
                    </a:lnT>
                    <a:lnB>
                      <a:noFill/>
                    </a:lnB>
                    <a:solidFill>
                      <a:srgbClr val="FFFFFF"/>
                    </a:solidFill>
                  </a:tcPr>
                </a:tc>
                <a:tc>
                  <a:txBody>
                    <a:bodyPr/>
                    <a:lstStyle/>
                    <a:p>
                      <a:pPr fontAlgn="t"/>
                      <a:r>
                        <a:rPr lang="en-GB" sz="1600" b="0">
                          <a:effectLst/>
                        </a:rPr>
                        <a:t>Certain foundation</a:t>
                      </a:r>
                    </a:p>
                  </a:txBody>
                  <a:tcPr marL="18049" marR="18049" marT="9025" marB="9025">
                    <a:lnL>
                      <a:noFill/>
                    </a:lnL>
                    <a:lnR>
                      <a:noFill/>
                    </a:lnR>
                    <a:lnT>
                      <a:noFill/>
                    </a:lnT>
                    <a:lnB>
                      <a:noFill/>
                    </a:lnB>
                    <a:solidFill>
                      <a:srgbClr val="FFFFFF"/>
                    </a:solidFill>
                  </a:tcPr>
                </a:tc>
              </a:tr>
              <a:tr h="447476">
                <a:tc>
                  <a:txBody>
                    <a:bodyPr/>
                    <a:lstStyle/>
                    <a:p>
                      <a:pPr fontAlgn="t"/>
                      <a:r>
                        <a:rPr lang="en-GB" sz="1600" b="0">
                          <a:effectLst/>
                        </a:rPr>
                        <a:t>Inaccessible to most Christians</a:t>
                      </a:r>
                    </a:p>
                  </a:txBody>
                  <a:tcPr marL="18049" marR="18049" marT="9025" marB="9025">
                    <a:lnL>
                      <a:noFill/>
                    </a:lnL>
                    <a:lnR>
                      <a:noFill/>
                    </a:lnR>
                    <a:lnT>
                      <a:noFill/>
                    </a:lnT>
                    <a:lnB>
                      <a:noFill/>
                    </a:lnB>
                    <a:solidFill>
                      <a:srgbClr val="FFFFFF"/>
                    </a:solidFill>
                  </a:tcPr>
                </a:tc>
                <a:tc>
                  <a:txBody>
                    <a:bodyPr/>
                    <a:lstStyle/>
                    <a:p>
                      <a:pPr fontAlgn="t"/>
                      <a:r>
                        <a:rPr lang="en-GB" sz="1600" b="0">
                          <a:effectLst/>
                        </a:rPr>
                        <a:t>Accessible to all Christians</a:t>
                      </a:r>
                    </a:p>
                  </a:txBody>
                  <a:tcPr marL="18049" marR="18049" marT="9025" marB="9025">
                    <a:lnL>
                      <a:noFill/>
                    </a:lnL>
                    <a:lnR>
                      <a:noFill/>
                    </a:lnR>
                    <a:lnT>
                      <a:noFill/>
                    </a:lnT>
                    <a:lnB>
                      <a:noFill/>
                    </a:lnB>
                    <a:solidFill>
                      <a:srgbClr val="FFFFFF"/>
                    </a:solidFill>
                  </a:tcPr>
                </a:tc>
              </a:tr>
              <a:tr h="436092">
                <a:tc>
                  <a:txBody>
                    <a:bodyPr/>
                    <a:lstStyle/>
                    <a:p>
                      <a:pPr fontAlgn="t"/>
                      <a:r>
                        <a:rPr lang="en-GB" sz="1600" b="0">
                          <a:effectLst/>
                        </a:rPr>
                        <a:t>The facticity of Jesus</a:t>
                      </a:r>
                    </a:p>
                  </a:txBody>
                  <a:tcPr marL="18049" marR="18049" marT="9025" marB="9025">
                    <a:lnL>
                      <a:noFill/>
                    </a:lnL>
                    <a:lnR>
                      <a:noFill/>
                    </a:lnR>
                    <a:lnT>
                      <a:noFill/>
                    </a:lnT>
                    <a:lnB>
                      <a:noFill/>
                    </a:lnB>
                    <a:solidFill>
                      <a:srgbClr val="FFFFFF"/>
                    </a:solidFill>
                  </a:tcPr>
                </a:tc>
                <a:tc>
                  <a:txBody>
                    <a:bodyPr/>
                    <a:lstStyle/>
                    <a:p>
                      <a:pPr fontAlgn="t"/>
                      <a:r>
                        <a:rPr lang="en-GB" sz="1600" b="0">
                          <a:effectLst/>
                        </a:rPr>
                        <a:t>The significance of Jesus</a:t>
                      </a:r>
                    </a:p>
                  </a:txBody>
                  <a:tcPr marL="18049" marR="18049" marT="9025" marB="9025">
                    <a:lnL>
                      <a:noFill/>
                    </a:lnL>
                    <a:lnR>
                      <a:noFill/>
                    </a:lnR>
                    <a:lnT>
                      <a:noFill/>
                    </a:lnT>
                    <a:lnB>
                      <a:noFill/>
                    </a:lnB>
                    <a:solidFill>
                      <a:srgbClr val="FFFFFF"/>
                    </a:solidFill>
                  </a:tcPr>
                </a:tc>
              </a:tr>
              <a:tr h="447476">
                <a:tc>
                  <a:txBody>
                    <a:bodyPr/>
                    <a:lstStyle/>
                    <a:p>
                      <a:pPr algn="l" fontAlgn="t"/>
                      <a:r>
                        <a:rPr lang="en-GB" sz="1600" b="0">
                          <a:effectLst/>
                        </a:rPr>
                        <a:t>The Jesus of the past</a:t>
                      </a:r>
                    </a:p>
                  </a:txBody>
                  <a:tcPr marL="18049" marR="18049" marT="9025" marB="9025">
                    <a:lnL>
                      <a:noFill/>
                    </a:lnL>
                    <a:lnR>
                      <a:noFill/>
                    </a:lnR>
                    <a:lnT>
                      <a:noFill/>
                    </a:lnT>
                    <a:lnB>
                      <a:noFill/>
                    </a:lnB>
                    <a:solidFill>
                      <a:srgbClr val="FFFFFF"/>
                    </a:solidFill>
                  </a:tcPr>
                </a:tc>
                <a:tc>
                  <a:txBody>
                    <a:bodyPr/>
                    <a:lstStyle/>
                    <a:p>
                      <a:pPr algn="l" fontAlgn="t"/>
                      <a:r>
                        <a:rPr lang="en-GB" sz="1600" b="0" dirty="0">
                          <a:effectLst/>
                        </a:rPr>
                        <a:t>The Christ of the present</a:t>
                      </a:r>
                    </a:p>
                  </a:txBody>
                  <a:tcPr marL="18049" marR="18049" marT="9025" marB="9025">
                    <a:lnL>
                      <a:noFill/>
                    </a:lnL>
                    <a:lnR>
                      <a:noFill/>
                    </a:lnR>
                    <a:lnT>
                      <a:noFill/>
                    </a:lnT>
                    <a:lnB>
                      <a:noFill/>
                    </a:lnB>
                    <a:solidFill>
                      <a:srgbClr val="FFFFFF"/>
                    </a:solidFill>
                  </a:tcPr>
                </a:tc>
              </a:tr>
            </a:tbl>
          </a:graphicData>
        </a:graphic>
      </p:graphicFrame>
    </p:spTree>
    <p:extLst>
      <p:ext uri="{BB962C8B-B14F-4D97-AF65-F5344CB8AC3E}">
        <p14:creationId xmlns:p14="http://schemas.microsoft.com/office/powerpoint/2010/main" val="1795312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
          </p:nvPr>
        </p:nvSpPr>
        <p:spPr/>
        <p:txBody>
          <a:bodyPr>
            <a:normAutofit fontScale="55000" lnSpcReduction="20000"/>
          </a:bodyPr>
          <a:lstStyle/>
          <a:p>
            <a:pPr marL="0" indent="0"/>
            <a:r>
              <a:rPr lang="en-GB" b="0" dirty="0" smtClean="0"/>
              <a:t>When studying “Christianity” we have a variety of sources to draw on, including:</a:t>
            </a:r>
          </a:p>
          <a:p>
            <a:pPr marL="457200" indent="-457200">
              <a:buFont typeface="Arial" panose="020B0604020202020204" pitchFamily="34" charset="0"/>
              <a:buChar char="•"/>
            </a:pPr>
            <a:r>
              <a:rPr lang="en-GB" b="0" dirty="0" smtClean="0"/>
              <a:t>The Bible, particularly the Gospel accounts of Jesus’ life and actions</a:t>
            </a:r>
          </a:p>
          <a:p>
            <a:pPr marL="457200" indent="-457200">
              <a:buFont typeface="Arial" panose="020B0604020202020204" pitchFamily="34" charset="0"/>
              <a:buChar char="•"/>
            </a:pPr>
            <a:r>
              <a:rPr lang="en-GB" b="0" dirty="0" smtClean="0"/>
              <a:t>Historical accounts from the time, like Josephus’ histories</a:t>
            </a:r>
          </a:p>
          <a:p>
            <a:pPr marL="457200" indent="-457200">
              <a:buFont typeface="Arial" panose="020B0604020202020204" pitchFamily="34" charset="0"/>
              <a:buChar char="•"/>
            </a:pPr>
            <a:r>
              <a:rPr lang="en-GB" b="0" dirty="0" smtClean="0"/>
              <a:t>Creedal statements, like the Apostles or Nicene Creed, which attempt to codify correct beliefs about Jesus</a:t>
            </a:r>
          </a:p>
          <a:p>
            <a:pPr marL="457200" indent="-457200">
              <a:buFont typeface="Arial" panose="020B0604020202020204" pitchFamily="34" charset="0"/>
              <a:buChar char="•"/>
            </a:pPr>
            <a:r>
              <a:rPr lang="en-GB" b="0" dirty="0" smtClean="0"/>
              <a:t>The contemporary tradition, formed of the reception and transmission of the idea of “Christianity” through history and society</a:t>
            </a:r>
            <a:endParaRPr lang="en-GB" b="0" dirty="0"/>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5508104" y="764704"/>
            <a:ext cx="3106042" cy="3975735"/>
          </a:xfrm>
        </p:spPr>
      </p:pic>
      <p:sp>
        <p:nvSpPr>
          <p:cNvPr id="4" name="Title 3"/>
          <p:cNvSpPr>
            <a:spLocks noGrp="1"/>
          </p:cNvSpPr>
          <p:nvPr>
            <p:ph type="title"/>
          </p:nvPr>
        </p:nvSpPr>
        <p:spPr/>
        <p:txBody>
          <a:bodyPr/>
          <a:lstStyle/>
          <a:p>
            <a:r>
              <a:rPr lang="en-GB" dirty="0" smtClean="0"/>
              <a:t>Sources of Christianity</a:t>
            </a:r>
            <a:endParaRPr lang="en-GB" dirty="0"/>
          </a:p>
        </p:txBody>
      </p:sp>
    </p:spTree>
    <p:extLst>
      <p:ext uri="{BB962C8B-B14F-4D97-AF65-F5344CB8AC3E}">
        <p14:creationId xmlns:p14="http://schemas.microsoft.com/office/powerpoint/2010/main" val="35355903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Sources of </a:t>
            </a:r>
            <a:r>
              <a:rPr lang="en-GB" dirty="0" err="1" smtClean="0"/>
              <a:t>christianity</a:t>
            </a:r>
            <a:endParaRPr lang="en-GB" dirty="0"/>
          </a:p>
        </p:txBody>
      </p:sp>
      <p:sp>
        <p:nvSpPr>
          <p:cNvPr id="3" name="Content Placeholder 2"/>
          <p:cNvSpPr>
            <a:spLocks noGrp="1"/>
          </p:cNvSpPr>
          <p:nvPr>
            <p:ph idx="1"/>
          </p:nvPr>
        </p:nvSpPr>
        <p:spPr/>
        <p:txBody>
          <a:bodyPr>
            <a:normAutofit fontScale="62500" lnSpcReduction="20000"/>
          </a:bodyPr>
          <a:lstStyle/>
          <a:p>
            <a:pPr marL="0" indent="0"/>
            <a:r>
              <a:rPr lang="en-GB" b="0" dirty="0" smtClean="0"/>
              <a:t>We have many different kinds of sources about Jesus and about Christianity</a:t>
            </a:r>
          </a:p>
          <a:p>
            <a:pPr marL="0" indent="0"/>
            <a:endParaRPr lang="en-GB" b="0" dirty="0"/>
          </a:p>
          <a:p>
            <a:pPr marL="0" indent="0"/>
            <a:r>
              <a:rPr lang="en-GB" b="0" dirty="0" smtClean="0"/>
              <a:t>How we choose to approach Jesus and Christianity matters</a:t>
            </a:r>
          </a:p>
          <a:p>
            <a:pPr marL="0" indent="0"/>
            <a:endParaRPr lang="en-GB" b="0" dirty="0"/>
          </a:p>
          <a:p>
            <a:pPr marL="0" indent="0"/>
            <a:r>
              <a:rPr lang="en-GB" b="0" dirty="0" smtClean="0"/>
              <a:t>Just as important as the question “Did Jesus exist?” is the question “What do people believe about Jesus?”</a:t>
            </a:r>
            <a:endParaRPr lang="en-GB" b="0" dirty="0"/>
          </a:p>
        </p:txBody>
      </p:sp>
      <p:sp>
        <p:nvSpPr>
          <p:cNvPr id="4" name="Text Placeholder 3"/>
          <p:cNvSpPr>
            <a:spLocks noGrp="1"/>
          </p:cNvSpPr>
          <p:nvPr>
            <p:ph type="body" sz="half" idx="2"/>
          </p:nvPr>
        </p:nvSpPr>
        <p:spPr/>
        <p:txBody>
          <a:bodyPr/>
          <a:lstStyle/>
          <a:p>
            <a:r>
              <a:rPr lang="en-GB" dirty="0" smtClean="0"/>
              <a:t>GOSPELS, HISTORY, CREEDS, TRADITION</a:t>
            </a:r>
          </a:p>
          <a:p>
            <a:endParaRPr lang="en-GB" dirty="0"/>
          </a:p>
        </p:txBody>
      </p:sp>
    </p:spTree>
    <p:extLst>
      <p:ext uri="{BB962C8B-B14F-4D97-AF65-F5344CB8AC3E}">
        <p14:creationId xmlns:p14="http://schemas.microsoft.com/office/powerpoint/2010/main" val="35151700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Next Lecture: Jesus</a:t>
            </a:r>
            <a:endParaRPr lang="en-GB" dirty="0"/>
          </a:p>
        </p:txBody>
      </p:sp>
      <p:sp>
        <p:nvSpPr>
          <p:cNvPr id="3" name="Content Placeholder 2"/>
          <p:cNvSpPr>
            <a:spLocks noGrp="1"/>
          </p:cNvSpPr>
          <p:nvPr>
            <p:ph idx="1"/>
          </p:nvPr>
        </p:nvSpPr>
        <p:spPr/>
        <p:txBody>
          <a:bodyPr>
            <a:normAutofit fontScale="85000" lnSpcReduction="20000"/>
          </a:bodyPr>
          <a:lstStyle/>
          <a:p>
            <a:pPr marL="0" indent="0"/>
            <a:r>
              <a:rPr lang="en-GB" b="0" dirty="0" smtClean="0"/>
              <a:t>All these sources of Christianity attempt to tell us something about “Jesus”</a:t>
            </a:r>
          </a:p>
          <a:p>
            <a:pPr marL="0" indent="0"/>
            <a:endParaRPr lang="en-GB" b="0" dirty="0" smtClean="0"/>
          </a:p>
          <a:p>
            <a:pPr marL="0" indent="0"/>
            <a:r>
              <a:rPr lang="en-GB" b="0" dirty="0" smtClean="0"/>
              <a:t>Next week we will look at why Jesus is central to Christianity and what we know about his teaching</a:t>
            </a:r>
            <a:endParaRPr lang="en-GB" b="0" dirty="0"/>
          </a:p>
        </p:txBody>
      </p:sp>
      <p:sp>
        <p:nvSpPr>
          <p:cNvPr id="4" name="Text Placeholder 3"/>
          <p:cNvSpPr>
            <a:spLocks noGrp="1"/>
          </p:cNvSpPr>
          <p:nvPr>
            <p:ph type="body" sz="half" idx="2"/>
          </p:nvPr>
        </p:nvSpPr>
        <p:spPr/>
        <p:txBody>
          <a:bodyPr/>
          <a:lstStyle/>
          <a:p>
            <a:r>
              <a:rPr lang="en-GB" dirty="0" smtClean="0"/>
              <a:t>TEACHING AND IMPORTANCE</a:t>
            </a:r>
            <a:endParaRPr lang="en-GB" dirty="0"/>
          </a:p>
        </p:txBody>
      </p:sp>
    </p:spTree>
    <p:extLst>
      <p:ext uri="{BB962C8B-B14F-4D97-AF65-F5344CB8AC3E}">
        <p14:creationId xmlns:p14="http://schemas.microsoft.com/office/powerpoint/2010/main" val="1427330117"/>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heme1">
  <a:themeElements>
    <a:clrScheme name="Essential">
      <a:dk1>
        <a:srgbClr val="000000"/>
      </a:dk1>
      <a:lt1>
        <a:srgbClr val="FFFFFF"/>
      </a:lt1>
      <a:dk2>
        <a:srgbClr val="D1282E"/>
      </a:dk2>
      <a:lt2>
        <a:srgbClr val="C8C8B1"/>
      </a:lt2>
      <a:accent1>
        <a:srgbClr val="7A7A7A"/>
      </a:accent1>
      <a:accent2>
        <a:srgbClr val="F5C201"/>
      </a:accent2>
      <a:accent3>
        <a:srgbClr val="526DB0"/>
      </a:accent3>
      <a:accent4>
        <a:srgbClr val="989AAC"/>
      </a:accent4>
      <a:accent5>
        <a:srgbClr val="DC5924"/>
      </a:accent5>
      <a:accent6>
        <a:srgbClr val="B4B392"/>
      </a:accent6>
      <a:hlink>
        <a:srgbClr val="CC9900"/>
      </a:hlink>
      <a:folHlink>
        <a:srgbClr val="969696"/>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ngle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20400000"/>
            </a:lightRig>
          </a:scene3d>
          <a:sp3d contourW="6350">
            <a:bevelT w="41275" h="19050" prst="angle"/>
            <a:contourClr>
              <a:schemeClr val="phClr">
                <a:shade val="25000"/>
                <a:satMod val="150000"/>
              </a:schemeClr>
            </a:contourClr>
          </a:sp3d>
        </a:effectStyle>
      </a:effectStyleLst>
      <a:bgFillStyleLst>
        <a:solidFill>
          <a:schemeClr val="phClr"/>
        </a:solidFill>
        <a:blipFill rotWithShape="1">
          <a:blip xmlns:r="http://schemas.openxmlformats.org/officeDocument/2006/relationships" r:embed="rId1">
            <a:duotone>
              <a:schemeClr val="phClr">
                <a:tint val="90000"/>
                <a:shade val="85000"/>
              </a:schemeClr>
              <a:schemeClr val="phClr">
                <a:tint val="95000"/>
                <a:shade val="99000"/>
              </a:schemeClr>
            </a:duotone>
          </a:blip>
          <a:tile tx="0" ty="0" sx="100000" sy="100000" flip="none" algn="tl"/>
        </a:blipFill>
        <a:blipFill rotWithShape="1">
          <a:blip xmlns:r="http://schemas.openxmlformats.org/officeDocument/2006/relationships" r:embed="rId2">
            <a:duotone>
              <a:schemeClr val="phClr">
                <a:tint val="93000"/>
                <a:shade val="85000"/>
              </a:schemeClr>
              <a:schemeClr val="phClr">
                <a:tint val="96000"/>
                <a:shade val="99000"/>
              </a:schemeClr>
            </a:duotone>
          </a:blip>
          <a:tile tx="0" ty="0" sx="90000" sy="9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253</TotalTime>
  <Words>1439</Words>
  <Application>Microsoft Office PowerPoint</Application>
  <PresentationFormat>On-screen Show (4:3)</PresentationFormat>
  <Paragraphs>162</Paragraphs>
  <Slides>23</Slides>
  <Notes>0</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Theme1</vt:lpstr>
      <vt:lpstr>TRRS4010 Judaism &amp; Christianity</vt:lpstr>
      <vt:lpstr>Dr Angus M Slater</vt:lpstr>
      <vt:lpstr>Course outline</vt:lpstr>
      <vt:lpstr>General Practice</vt:lpstr>
      <vt:lpstr>Week 6i: sources of Christianity</vt:lpstr>
      <vt:lpstr>Christianity </vt:lpstr>
      <vt:lpstr>Sources – The new testament</vt:lpstr>
      <vt:lpstr>Sources – The New Testament</vt:lpstr>
      <vt:lpstr>Sources – the new testament</vt:lpstr>
      <vt:lpstr>Sources - Josephus</vt:lpstr>
      <vt:lpstr>Sources - josephus</vt:lpstr>
      <vt:lpstr>Sources - Josephus</vt:lpstr>
      <vt:lpstr>Sources - Creeds</vt:lpstr>
      <vt:lpstr>Sources – Apostles Creed (390AD)</vt:lpstr>
      <vt:lpstr>Sources – Chalcedon (451AD)</vt:lpstr>
      <vt:lpstr>Sources - creeds</vt:lpstr>
      <vt:lpstr>Sources – Later traditions</vt:lpstr>
      <vt:lpstr>Sources – Later Traditions</vt:lpstr>
      <vt:lpstr>Sources</vt:lpstr>
      <vt:lpstr>sources</vt:lpstr>
      <vt:lpstr>Sources of Christianity</vt:lpstr>
      <vt:lpstr>Sources of christianity</vt:lpstr>
      <vt:lpstr>Next Lecture: Jesus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Administrator</dc:creator>
  <cp:lastModifiedBy>Administrator</cp:lastModifiedBy>
  <cp:revision>16</cp:revision>
  <dcterms:created xsi:type="dcterms:W3CDTF">2017-09-26T14:20:21Z</dcterms:created>
  <dcterms:modified xsi:type="dcterms:W3CDTF">2017-10-02T16:09:21Z</dcterms:modified>
</cp:coreProperties>
</file>