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7" r:id="rId2"/>
    <p:sldId id="261" r:id="rId3"/>
    <p:sldId id="260" r:id="rId4"/>
    <p:sldId id="262" r:id="rId5"/>
    <p:sldId id="266" r:id="rId6"/>
    <p:sldId id="267" r:id="rId7"/>
    <p:sldId id="274" r:id="rId8"/>
    <p:sldId id="265" r:id="rId9"/>
    <p:sldId id="272" r:id="rId10"/>
    <p:sldId id="263" r:id="rId11"/>
    <p:sldId id="268" r:id="rId12"/>
    <p:sldId id="269" r:id="rId13"/>
    <p:sldId id="276" r:id="rId14"/>
    <p:sldId id="277" r:id="rId15"/>
    <p:sldId id="273" r:id="rId16"/>
    <p:sldId id="278" r:id="rId17"/>
    <p:sldId id="264"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3BE3F0-67BC-B30B-9537-FA3510BDB6F4}" v="2" dt="2025-02-20T08:31:27.610"/>
    <p1510:client id="{3E7CE94F-7C12-7BB4-A1C2-08FF98B482E9}" v="12" dt="2025-02-20T09:55:32.217"/>
    <p1510:client id="{7BF14E5A-D14C-61BB-64A8-B40D6CBE2AEF}" v="130" dt="2025-02-20T08:22:59.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Arnott (2404615)" userId="S::2404615@student.uwtsd.ac.uk::6b593e02-86bd-4716-8a33-ca9a4e8ff6e2" providerId="AD" clId="Web-{7BF14E5A-D14C-61BB-64A8-B40D6CBE2AEF}"/>
    <pc:docChg chg="addSld delSld modSld">
      <pc:chgData name="Sarah Arnott (2404615)" userId="S::2404615@student.uwtsd.ac.uk::6b593e02-86bd-4716-8a33-ca9a4e8ff6e2" providerId="AD" clId="Web-{7BF14E5A-D14C-61BB-64A8-B40D6CBE2AEF}" dt="2025-02-20T08:22:59.611" v="137" actId="20577"/>
      <pc:docMkLst>
        <pc:docMk/>
      </pc:docMkLst>
      <pc:sldChg chg="del">
        <pc:chgData name="Sarah Arnott (2404615)" userId="S::2404615@student.uwtsd.ac.uk::6b593e02-86bd-4716-8a33-ca9a4e8ff6e2" providerId="AD" clId="Web-{7BF14E5A-D14C-61BB-64A8-B40D6CBE2AEF}" dt="2025-02-20T08:19:29.244" v="99"/>
        <pc:sldMkLst>
          <pc:docMk/>
          <pc:sldMk cId="109857222" sldId="256"/>
        </pc:sldMkLst>
      </pc:sldChg>
      <pc:sldChg chg="addSp modSp add mod setBg">
        <pc:chgData name="Sarah Arnott (2404615)" userId="S::2404615@student.uwtsd.ac.uk::6b593e02-86bd-4716-8a33-ca9a4e8ff6e2" providerId="AD" clId="Web-{7BF14E5A-D14C-61BB-64A8-B40D6CBE2AEF}" dt="2025-02-20T08:20:08.464" v="102" actId="20577"/>
        <pc:sldMkLst>
          <pc:docMk/>
          <pc:sldMk cId="706305541" sldId="257"/>
        </pc:sldMkLst>
        <pc:spChg chg="mod">
          <ac:chgData name="Sarah Arnott (2404615)" userId="S::2404615@student.uwtsd.ac.uk::6b593e02-86bd-4716-8a33-ca9a4e8ff6e2" providerId="AD" clId="Web-{7BF14E5A-D14C-61BB-64A8-B40D6CBE2AEF}" dt="2025-02-20T08:19:58.370" v="100"/>
          <ac:spMkLst>
            <pc:docMk/>
            <pc:sldMk cId="706305541" sldId="257"/>
            <ac:spMk id="2" creationId="{00000000-0000-0000-0000-000000000000}"/>
          </ac:spMkLst>
        </pc:spChg>
        <pc:spChg chg="mod">
          <ac:chgData name="Sarah Arnott (2404615)" userId="S::2404615@student.uwtsd.ac.uk::6b593e02-86bd-4716-8a33-ca9a4e8ff6e2" providerId="AD" clId="Web-{7BF14E5A-D14C-61BB-64A8-B40D6CBE2AEF}" dt="2025-02-20T08:20:08.464" v="102" actId="20577"/>
          <ac:spMkLst>
            <pc:docMk/>
            <pc:sldMk cId="706305541" sldId="257"/>
            <ac:spMk id="3" creationId="{00000000-0000-0000-0000-000000000000}"/>
          </ac:spMkLst>
        </pc:spChg>
        <pc:spChg chg="mod ord">
          <ac:chgData name="Sarah Arnott (2404615)" userId="S::2404615@student.uwtsd.ac.uk::6b593e02-86bd-4716-8a33-ca9a4e8ff6e2" providerId="AD" clId="Web-{7BF14E5A-D14C-61BB-64A8-B40D6CBE2AEF}" dt="2025-02-20T08:19:58.370" v="100"/>
          <ac:spMkLst>
            <pc:docMk/>
            <pc:sldMk cId="706305541" sldId="257"/>
            <ac:spMk id="5" creationId="{8B7C6FAF-0D7B-D3F0-C57F-178C876C8FE1}"/>
          </ac:spMkLst>
        </pc:spChg>
        <pc:spChg chg="add">
          <ac:chgData name="Sarah Arnott (2404615)" userId="S::2404615@student.uwtsd.ac.uk::6b593e02-86bd-4716-8a33-ca9a4e8ff6e2" providerId="AD" clId="Web-{7BF14E5A-D14C-61BB-64A8-B40D6CBE2AEF}" dt="2025-02-20T08:19:58.370" v="100"/>
          <ac:spMkLst>
            <pc:docMk/>
            <pc:sldMk cId="706305541" sldId="257"/>
            <ac:spMk id="16" creationId="{1C4FDBE2-32F7-4AC4-A40C-C51C65B1D474}"/>
          </ac:spMkLst>
        </pc:spChg>
        <pc:spChg chg="add">
          <ac:chgData name="Sarah Arnott (2404615)" userId="S::2404615@student.uwtsd.ac.uk::6b593e02-86bd-4716-8a33-ca9a4e8ff6e2" providerId="AD" clId="Web-{7BF14E5A-D14C-61BB-64A8-B40D6CBE2AEF}" dt="2025-02-20T08:19:58.370" v="100"/>
          <ac:spMkLst>
            <pc:docMk/>
            <pc:sldMk cId="706305541" sldId="257"/>
            <ac:spMk id="18" creationId="{EBF4792E-DF83-4D24-9924-01EC30A32C89}"/>
          </ac:spMkLst>
        </pc:spChg>
        <pc:spChg chg="add">
          <ac:chgData name="Sarah Arnott (2404615)" userId="S::2404615@student.uwtsd.ac.uk::6b593e02-86bd-4716-8a33-ca9a4e8ff6e2" providerId="AD" clId="Web-{7BF14E5A-D14C-61BB-64A8-B40D6CBE2AEF}" dt="2025-02-20T08:19:58.370" v="100"/>
          <ac:spMkLst>
            <pc:docMk/>
            <pc:sldMk cId="706305541" sldId="257"/>
            <ac:spMk id="20" creationId="{15837328-A57C-47AA-B520-C83F4A6BD1E4}"/>
          </ac:spMkLst>
        </pc:spChg>
        <pc:spChg chg="add">
          <ac:chgData name="Sarah Arnott (2404615)" userId="S::2404615@student.uwtsd.ac.uk::6b593e02-86bd-4716-8a33-ca9a4e8ff6e2" providerId="AD" clId="Web-{7BF14E5A-D14C-61BB-64A8-B40D6CBE2AEF}" dt="2025-02-20T08:19:58.370" v="100"/>
          <ac:spMkLst>
            <pc:docMk/>
            <pc:sldMk cId="706305541" sldId="257"/>
            <ac:spMk id="22" creationId="{E2B33195-5BCA-4BB7-A82D-6739522687DD}"/>
          </ac:spMkLst>
        </pc:spChg>
        <pc:spChg chg="add">
          <ac:chgData name="Sarah Arnott (2404615)" userId="S::2404615@student.uwtsd.ac.uk::6b593e02-86bd-4716-8a33-ca9a4e8ff6e2" providerId="AD" clId="Web-{7BF14E5A-D14C-61BB-64A8-B40D6CBE2AEF}" dt="2025-02-20T08:19:58.370" v="100"/>
          <ac:spMkLst>
            <pc:docMk/>
            <pc:sldMk cId="706305541" sldId="257"/>
            <ac:spMk id="24" creationId="{8A03A6A2-7849-4179-B68F-C11DDDB231D4}"/>
          </ac:spMkLst>
        </pc:spChg>
        <pc:picChg chg="mod">
          <ac:chgData name="Sarah Arnott (2404615)" userId="S::2404615@student.uwtsd.ac.uk::6b593e02-86bd-4716-8a33-ca9a4e8ff6e2" providerId="AD" clId="Web-{7BF14E5A-D14C-61BB-64A8-B40D6CBE2AEF}" dt="2025-02-20T08:19:58.370" v="100"/>
          <ac:picMkLst>
            <pc:docMk/>
            <pc:sldMk cId="706305541" sldId="257"/>
            <ac:picMk id="9" creationId="{9C2AFCDD-98D2-66E1-C7B9-5DF368F7A133}"/>
          </ac:picMkLst>
        </pc:picChg>
        <pc:picChg chg="mod ord">
          <ac:chgData name="Sarah Arnott (2404615)" userId="S::2404615@student.uwtsd.ac.uk::6b593e02-86bd-4716-8a33-ca9a4e8ff6e2" providerId="AD" clId="Web-{7BF14E5A-D14C-61BB-64A8-B40D6CBE2AEF}" dt="2025-02-20T08:19:58.370" v="100"/>
          <ac:picMkLst>
            <pc:docMk/>
            <pc:sldMk cId="706305541" sldId="257"/>
            <ac:picMk id="11" creationId="{37C8899A-E5D9-377D-42AC-37A321EE0667}"/>
          </ac:picMkLst>
        </pc:picChg>
      </pc:sldChg>
      <pc:sldChg chg="new del">
        <pc:chgData name="Sarah Arnott (2404615)" userId="S::2404615@student.uwtsd.ac.uk::6b593e02-86bd-4716-8a33-ca9a4e8ff6e2" providerId="AD" clId="Web-{7BF14E5A-D14C-61BB-64A8-B40D6CBE2AEF}" dt="2025-02-20T08:19:28.447" v="98"/>
        <pc:sldMkLst>
          <pc:docMk/>
          <pc:sldMk cId="2651728698" sldId="258"/>
        </pc:sldMkLst>
      </pc:sldChg>
      <pc:sldChg chg="addSp modSp add mod setBg">
        <pc:chgData name="Sarah Arnott (2404615)" userId="S::2404615@student.uwtsd.ac.uk::6b593e02-86bd-4716-8a33-ca9a4e8ff6e2" providerId="AD" clId="Web-{7BF14E5A-D14C-61BB-64A8-B40D6CBE2AEF}" dt="2025-02-20T08:20:32.684" v="104"/>
        <pc:sldMkLst>
          <pc:docMk/>
          <pc:sldMk cId="1918591126" sldId="260"/>
        </pc:sldMkLst>
        <pc:spChg chg="mod">
          <ac:chgData name="Sarah Arnott (2404615)" userId="S::2404615@student.uwtsd.ac.uk::6b593e02-86bd-4716-8a33-ca9a4e8ff6e2" providerId="AD" clId="Web-{7BF14E5A-D14C-61BB-64A8-B40D6CBE2AEF}" dt="2025-02-20T08:20:32.684" v="104"/>
          <ac:spMkLst>
            <pc:docMk/>
            <pc:sldMk cId="1918591126" sldId="260"/>
            <ac:spMk id="2" creationId="{FB4766BA-994C-573B-6F2C-1AA2AF88F3B7}"/>
          </ac:spMkLst>
        </pc:spChg>
        <pc:spChg chg="mod ord">
          <ac:chgData name="Sarah Arnott (2404615)" userId="S::2404615@student.uwtsd.ac.uk::6b593e02-86bd-4716-8a33-ca9a4e8ff6e2" providerId="AD" clId="Web-{7BF14E5A-D14C-61BB-64A8-B40D6CBE2AEF}" dt="2025-02-20T08:20:32.684" v="104"/>
          <ac:spMkLst>
            <pc:docMk/>
            <pc:sldMk cId="1918591126" sldId="260"/>
            <ac:spMk id="3" creationId="{E1BBE649-5991-1150-EBD6-AC0355CFD46C}"/>
          </ac:spMkLst>
        </pc:spChg>
        <pc:spChg chg="mod">
          <ac:chgData name="Sarah Arnott (2404615)" userId="S::2404615@student.uwtsd.ac.uk::6b593e02-86bd-4716-8a33-ca9a4e8ff6e2" providerId="AD" clId="Web-{7BF14E5A-D14C-61BB-64A8-B40D6CBE2AEF}" dt="2025-02-20T08:20:32.684" v="104"/>
          <ac:spMkLst>
            <pc:docMk/>
            <pc:sldMk cId="1918591126" sldId="260"/>
            <ac:spMk id="4" creationId="{F7B7CE18-B342-8B76-C8DF-B5F363BB6662}"/>
          </ac:spMkLst>
        </pc:spChg>
        <pc:spChg chg="add">
          <ac:chgData name="Sarah Arnott (2404615)" userId="S::2404615@student.uwtsd.ac.uk::6b593e02-86bd-4716-8a33-ca9a4e8ff6e2" providerId="AD" clId="Web-{7BF14E5A-D14C-61BB-64A8-B40D6CBE2AEF}" dt="2025-02-20T08:20:32.684" v="104"/>
          <ac:spMkLst>
            <pc:docMk/>
            <pc:sldMk cId="1918591126" sldId="260"/>
            <ac:spMk id="9" creationId="{389575E1-3389-451A-A5F7-27854C25C599}"/>
          </ac:spMkLst>
        </pc:spChg>
        <pc:spChg chg="add">
          <ac:chgData name="Sarah Arnott (2404615)" userId="S::2404615@student.uwtsd.ac.uk::6b593e02-86bd-4716-8a33-ca9a4e8ff6e2" providerId="AD" clId="Web-{7BF14E5A-D14C-61BB-64A8-B40D6CBE2AEF}" dt="2025-02-20T08:20:32.684" v="104"/>
          <ac:spMkLst>
            <pc:docMk/>
            <pc:sldMk cId="1918591126" sldId="260"/>
            <ac:spMk id="11" creationId="{A53CCC5C-D88E-40FB-B30B-23DCDBD01D37}"/>
          </ac:spMkLst>
        </pc:spChg>
        <pc:spChg chg="add">
          <ac:chgData name="Sarah Arnott (2404615)" userId="S::2404615@student.uwtsd.ac.uk::6b593e02-86bd-4716-8a33-ca9a4e8ff6e2" providerId="AD" clId="Web-{7BF14E5A-D14C-61BB-64A8-B40D6CBE2AEF}" dt="2025-02-20T08:20:32.684" v="104"/>
          <ac:spMkLst>
            <pc:docMk/>
            <pc:sldMk cId="1918591126" sldId="260"/>
            <ac:spMk id="13" creationId="{081E4A58-353D-44AE-B2FC-2A74E2E400F7}"/>
          </ac:spMkLst>
        </pc:spChg>
      </pc:sldChg>
      <pc:sldChg chg="addSp modSp add mod setBg">
        <pc:chgData name="Sarah Arnott (2404615)" userId="S::2404615@student.uwtsd.ac.uk::6b593e02-86bd-4716-8a33-ca9a4e8ff6e2" providerId="AD" clId="Web-{7BF14E5A-D14C-61BB-64A8-B40D6CBE2AEF}" dt="2025-02-20T08:20:22.824" v="103"/>
        <pc:sldMkLst>
          <pc:docMk/>
          <pc:sldMk cId="790632996" sldId="261"/>
        </pc:sldMkLst>
        <pc:spChg chg="mod">
          <ac:chgData name="Sarah Arnott (2404615)" userId="S::2404615@student.uwtsd.ac.uk::6b593e02-86bd-4716-8a33-ca9a4e8ff6e2" providerId="AD" clId="Web-{7BF14E5A-D14C-61BB-64A8-B40D6CBE2AEF}" dt="2025-02-20T08:20:22.824" v="103"/>
          <ac:spMkLst>
            <pc:docMk/>
            <pc:sldMk cId="790632996" sldId="261"/>
            <ac:spMk id="2" creationId="{352CE198-F274-A4CE-89C0-0D76D100A37B}"/>
          </ac:spMkLst>
        </pc:spChg>
        <pc:spChg chg="mod">
          <ac:chgData name="Sarah Arnott (2404615)" userId="S::2404615@student.uwtsd.ac.uk::6b593e02-86bd-4716-8a33-ca9a4e8ff6e2" providerId="AD" clId="Web-{7BF14E5A-D14C-61BB-64A8-B40D6CBE2AEF}" dt="2025-02-20T08:20:22.824" v="103"/>
          <ac:spMkLst>
            <pc:docMk/>
            <pc:sldMk cId="790632996" sldId="261"/>
            <ac:spMk id="3" creationId="{EB6DE87B-58BB-D30B-A08C-566ADB5D331B}"/>
          </ac:spMkLst>
        </pc:spChg>
        <pc:spChg chg="mod">
          <ac:chgData name="Sarah Arnott (2404615)" userId="S::2404615@student.uwtsd.ac.uk::6b593e02-86bd-4716-8a33-ca9a4e8ff6e2" providerId="AD" clId="Web-{7BF14E5A-D14C-61BB-64A8-B40D6CBE2AEF}" dt="2025-02-20T08:20:22.824" v="103"/>
          <ac:spMkLst>
            <pc:docMk/>
            <pc:sldMk cId="790632996" sldId="261"/>
            <ac:spMk id="4" creationId="{76E30DBA-3270-4CF4-463C-CA66CA51C309}"/>
          </ac:spMkLst>
        </pc:spChg>
        <pc:spChg chg="add">
          <ac:chgData name="Sarah Arnott (2404615)" userId="S::2404615@student.uwtsd.ac.uk::6b593e02-86bd-4716-8a33-ca9a4e8ff6e2" providerId="AD" clId="Web-{7BF14E5A-D14C-61BB-64A8-B40D6CBE2AEF}" dt="2025-02-20T08:20:22.824" v="103"/>
          <ac:spMkLst>
            <pc:docMk/>
            <pc:sldMk cId="790632996" sldId="261"/>
            <ac:spMk id="9" creationId="{907EF6B7-1338-4443-8C46-6A318D952DFD}"/>
          </ac:spMkLst>
        </pc:spChg>
        <pc:spChg chg="add">
          <ac:chgData name="Sarah Arnott (2404615)" userId="S::2404615@student.uwtsd.ac.uk::6b593e02-86bd-4716-8a33-ca9a4e8ff6e2" providerId="AD" clId="Web-{7BF14E5A-D14C-61BB-64A8-B40D6CBE2AEF}" dt="2025-02-20T08:20:22.824" v="103"/>
          <ac:spMkLst>
            <pc:docMk/>
            <pc:sldMk cId="790632996" sldId="261"/>
            <ac:spMk id="11" creationId="{DAAE4CDD-124C-4DCF-9584-B6033B545DD5}"/>
          </ac:spMkLst>
        </pc:spChg>
        <pc:spChg chg="add">
          <ac:chgData name="Sarah Arnott (2404615)" userId="S::2404615@student.uwtsd.ac.uk::6b593e02-86bd-4716-8a33-ca9a4e8ff6e2" providerId="AD" clId="Web-{7BF14E5A-D14C-61BB-64A8-B40D6CBE2AEF}" dt="2025-02-20T08:20:22.824" v="103"/>
          <ac:spMkLst>
            <pc:docMk/>
            <pc:sldMk cId="790632996" sldId="261"/>
            <ac:spMk id="13" creationId="{081E4A58-353D-44AE-B2FC-2A74E2E400F7}"/>
          </ac:spMkLst>
        </pc:spChg>
      </pc:sldChg>
      <pc:sldChg chg="modSp add">
        <pc:chgData name="Sarah Arnott (2404615)" userId="S::2404615@student.uwtsd.ac.uk::6b593e02-86bd-4716-8a33-ca9a4e8ff6e2" providerId="AD" clId="Web-{7BF14E5A-D14C-61BB-64A8-B40D6CBE2AEF}" dt="2025-02-20T08:21:03.122" v="107" actId="20577"/>
        <pc:sldMkLst>
          <pc:docMk/>
          <pc:sldMk cId="1851896080" sldId="262"/>
        </pc:sldMkLst>
        <pc:spChg chg="mod">
          <ac:chgData name="Sarah Arnott (2404615)" userId="S::2404615@student.uwtsd.ac.uk::6b593e02-86bd-4716-8a33-ca9a4e8ff6e2" providerId="AD" clId="Web-{7BF14E5A-D14C-61BB-64A8-B40D6CBE2AEF}" dt="2025-02-20T08:21:03.122" v="107" actId="20577"/>
          <ac:spMkLst>
            <pc:docMk/>
            <pc:sldMk cId="1851896080" sldId="262"/>
            <ac:spMk id="2" creationId="{00000000-0000-0000-0000-000000000000}"/>
          </ac:spMkLst>
        </pc:spChg>
        <pc:spChg chg="mod">
          <ac:chgData name="Sarah Arnott (2404615)" userId="S::2404615@student.uwtsd.ac.uk::6b593e02-86bd-4716-8a33-ca9a4e8ff6e2" providerId="AD" clId="Web-{7BF14E5A-D14C-61BB-64A8-B40D6CBE2AEF}" dt="2025-02-20T08:19:08.321" v="94" actId="14100"/>
          <ac:spMkLst>
            <pc:docMk/>
            <pc:sldMk cId="1851896080" sldId="262"/>
            <ac:spMk id="3" creationId="{00000000-0000-0000-0000-000000000000}"/>
          </ac:spMkLst>
        </pc:spChg>
      </pc:sldChg>
      <pc:sldChg chg="addSp modSp add mod setBg">
        <pc:chgData name="Sarah Arnott (2404615)" userId="S::2404615@student.uwtsd.ac.uk::6b593e02-86bd-4716-8a33-ca9a4e8ff6e2" providerId="AD" clId="Web-{7BF14E5A-D14C-61BB-64A8-B40D6CBE2AEF}" dt="2025-02-20T08:22:51.361" v="136" actId="20577"/>
        <pc:sldMkLst>
          <pc:docMk/>
          <pc:sldMk cId="2915785016" sldId="263"/>
        </pc:sldMkLst>
        <pc:spChg chg="mod">
          <ac:chgData name="Sarah Arnott (2404615)" userId="S::2404615@student.uwtsd.ac.uk::6b593e02-86bd-4716-8a33-ca9a4e8ff6e2" providerId="AD" clId="Web-{7BF14E5A-D14C-61BB-64A8-B40D6CBE2AEF}" dt="2025-02-20T08:22:31.501" v="120" actId="1076"/>
          <ac:spMkLst>
            <pc:docMk/>
            <pc:sldMk cId="2915785016" sldId="263"/>
            <ac:spMk id="2" creationId="{6D3A2C75-2FAE-676A-4796-E9776644373B}"/>
          </ac:spMkLst>
        </pc:spChg>
        <pc:spChg chg="mod">
          <ac:chgData name="Sarah Arnott (2404615)" userId="S::2404615@student.uwtsd.ac.uk::6b593e02-86bd-4716-8a33-ca9a4e8ff6e2" providerId="AD" clId="Web-{7BF14E5A-D14C-61BB-64A8-B40D6CBE2AEF}" dt="2025-02-20T08:22:51.361" v="136" actId="20577"/>
          <ac:spMkLst>
            <pc:docMk/>
            <pc:sldMk cId="2915785016" sldId="263"/>
            <ac:spMk id="3" creationId="{2BF05A31-9FF5-9232-D919-32DCE65C6C38}"/>
          </ac:spMkLst>
        </pc:spChg>
        <pc:spChg chg="mod">
          <ac:chgData name="Sarah Arnott (2404615)" userId="S::2404615@student.uwtsd.ac.uk::6b593e02-86bd-4716-8a33-ca9a4e8ff6e2" providerId="AD" clId="Web-{7BF14E5A-D14C-61BB-64A8-B40D6CBE2AEF}" dt="2025-02-20T08:21:58.828" v="111"/>
          <ac:spMkLst>
            <pc:docMk/>
            <pc:sldMk cId="2915785016" sldId="263"/>
            <ac:spMk id="4" creationId="{4119E7D0-85F8-2C8F-B35F-FE7F73E47D35}"/>
          </ac:spMkLst>
        </pc:spChg>
        <pc:spChg chg="add">
          <ac:chgData name="Sarah Arnott (2404615)" userId="S::2404615@student.uwtsd.ac.uk::6b593e02-86bd-4716-8a33-ca9a4e8ff6e2" providerId="AD" clId="Web-{7BF14E5A-D14C-61BB-64A8-B40D6CBE2AEF}" dt="2025-02-20T08:21:58.828" v="111"/>
          <ac:spMkLst>
            <pc:docMk/>
            <pc:sldMk cId="2915785016" sldId="263"/>
            <ac:spMk id="9" creationId="{100EDD19-6802-4EC3-95CE-CFFAB042CFD6}"/>
          </ac:spMkLst>
        </pc:spChg>
        <pc:spChg chg="add">
          <ac:chgData name="Sarah Arnott (2404615)" userId="S::2404615@student.uwtsd.ac.uk::6b593e02-86bd-4716-8a33-ca9a4e8ff6e2" providerId="AD" clId="Web-{7BF14E5A-D14C-61BB-64A8-B40D6CBE2AEF}" dt="2025-02-20T08:21:58.828" v="111"/>
          <ac:spMkLst>
            <pc:docMk/>
            <pc:sldMk cId="2915785016" sldId="263"/>
            <ac:spMk id="11" creationId="{DB17E863-922E-4C26-BD64-E8FD41D28661}"/>
          </ac:spMkLst>
        </pc:spChg>
      </pc:sldChg>
      <pc:sldChg chg="modSp add">
        <pc:chgData name="Sarah Arnott (2404615)" userId="S::2404615@student.uwtsd.ac.uk::6b593e02-86bd-4716-8a33-ca9a4e8ff6e2" providerId="AD" clId="Web-{7BF14E5A-D14C-61BB-64A8-B40D6CBE2AEF}" dt="2025-02-20T08:14:30.890" v="23" actId="1076"/>
        <pc:sldMkLst>
          <pc:docMk/>
          <pc:sldMk cId="961264955" sldId="264"/>
        </pc:sldMkLst>
        <pc:spChg chg="mod">
          <ac:chgData name="Sarah Arnott (2404615)" userId="S::2404615@student.uwtsd.ac.uk::6b593e02-86bd-4716-8a33-ca9a4e8ff6e2" providerId="AD" clId="Web-{7BF14E5A-D14C-61BB-64A8-B40D6CBE2AEF}" dt="2025-02-20T08:14:25.389" v="22" actId="1076"/>
          <ac:spMkLst>
            <pc:docMk/>
            <pc:sldMk cId="961264955" sldId="264"/>
            <ac:spMk id="2" creationId="{8BFE4B08-E198-0CF9-9697-B1AEBDC05906}"/>
          </ac:spMkLst>
        </pc:spChg>
        <pc:spChg chg="mod">
          <ac:chgData name="Sarah Arnott (2404615)" userId="S::2404615@student.uwtsd.ac.uk::6b593e02-86bd-4716-8a33-ca9a4e8ff6e2" providerId="AD" clId="Web-{7BF14E5A-D14C-61BB-64A8-B40D6CBE2AEF}" dt="2025-02-20T08:14:30.890" v="23" actId="1076"/>
          <ac:spMkLst>
            <pc:docMk/>
            <pc:sldMk cId="961264955" sldId="264"/>
            <ac:spMk id="3" creationId="{5B56C012-6764-DCB3-2D32-6F70B0497639}"/>
          </ac:spMkLst>
        </pc:spChg>
      </pc:sldChg>
      <pc:sldChg chg="modSp add">
        <pc:chgData name="Sarah Arnott (2404615)" userId="S::2404615@student.uwtsd.ac.uk::6b593e02-86bd-4716-8a33-ca9a4e8ff6e2" providerId="AD" clId="Web-{7BF14E5A-D14C-61BB-64A8-B40D6CBE2AEF}" dt="2025-02-20T08:18:16.491" v="78" actId="14100"/>
        <pc:sldMkLst>
          <pc:docMk/>
          <pc:sldMk cId="36906227" sldId="265"/>
        </pc:sldMkLst>
        <pc:spChg chg="mod">
          <ac:chgData name="Sarah Arnott (2404615)" userId="S::2404615@student.uwtsd.ac.uk::6b593e02-86bd-4716-8a33-ca9a4e8ff6e2" providerId="AD" clId="Web-{7BF14E5A-D14C-61BB-64A8-B40D6CBE2AEF}" dt="2025-02-20T08:18:14.288" v="77" actId="1076"/>
          <ac:spMkLst>
            <pc:docMk/>
            <pc:sldMk cId="36906227" sldId="265"/>
            <ac:spMk id="2" creationId="{E226DB15-EE55-97B4-A012-37B7C24DD796}"/>
          </ac:spMkLst>
        </pc:spChg>
        <pc:spChg chg="mod">
          <ac:chgData name="Sarah Arnott (2404615)" userId="S::2404615@student.uwtsd.ac.uk::6b593e02-86bd-4716-8a33-ca9a4e8ff6e2" providerId="AD" clId="Web-{7BF14E5A-D14C-61BB-64A8-B40D6CBE2AEF}" dt="2025-02-20T08:18:16.491" v="78" actId="14100"/>
          <ac:spMkLst>
            <pc:docMk/>
            <pc:sldMk cId="36906227" sldId="265"/>
            <ac:spMk id="3" creationId="{76043019-8ED2-8153-AD2D-695E009B8795}"/>
          </ac:spMkLst>
        </pc:spChg>
      </pc:sldChg>
      <pc:sldChg chg="modSp add mod setBg">
        <pc:chgData name="Sarah Arnott (2404615)" userId="S::2404615@student.uwtsd.ac.uk::6b593e02-86bd-4716-8a33-ca9a4e8ff6e2" providerId="AD" clId="Web-{7BF14E5A-D14C-61BB-64A8-B40D6CBE2AEF}" dt="2025-02-20T08:21:16.920" v="109"/>
        <pc:sldMkLst>
          <pc:docMk/>
          <pc:sldMk cId="1564021977" sldId="266"/>
        </pc:sldMkLst>
        <pc:spChg chg="mod">
          <ac:chgData name="Sarah Arnott (2404615)" userId="S::2404615@student.uwtsd.ac.uk::6b593e02-86bd-4716-8a33-ca9a4e8ff6e2" providerId="AD" clId="Web-{7BF14E5A-D14C-61BB-64A8-B40D6CBE2AEF}" dt="2025-02-20T08:18:40.711" v="85" actId="1076"/>
          <ac:spMkLst>
            <pc:docMk/>
            <pc:sldMk cId="1564021977" sldId="266"/>
            <ac:spMk id="2" creationId="{B6935DCC-7A06-BFE3-C4F3-84366A2894CA}"/>
          </ac:spMkLst>
        </pc:spChg>
        <pc:spChg chg="mod">
          <ac:chgData name="Sarah Arnott (2404615)" userId="S::2404615@student.uwtsd.ac.uk::6b593e02-86bd-4716-8a33-ca9a4e8ff6e2" providerId="AD" clId="Web-{7BF14E5A-D14C-61BB-64A8-B40D6CBE2AEF}" dt="2025-02-20T08:18:48.102" v="89" actId="14100"/>
          <ac:spMkLst>
            <pc:docMk/>
            <pc:sldMk cId="1564021977" sldId="266"/>
            <ac:spMk id="3" creationId="{C1DA1101-8597-2BAB-5D38-0118CE3A0FDE}"/>
          </ac:spMkLst>
        </pc:spChg>
      </pc:sldChg>
      <pc:sldChg chg="modSp add">
        <pc:chgData name="Sarah Arnott (2404615)" userId="S::2404615@student.uwtsd.ac.uk::6b593e02-86bd-4716-8a33-ca9a4e8ff6e2" providerId="AD" clId="Web-{7BF14E5A-D14C-61BB-64A8-B40D6CBE2AEF}" dt="2025-02-20T08:21:26.451" v="110" actId="20577"/>
        <pc:sldMkLst>
          <pc:docMk/>
          <pc:sldMk cId="3461629997" sldId="267"/>
        </pc:sldMkLst>
        <pc:spChg chg="mod">
          <ac:chgData name="Sarah Arnott (2404615)" userId="S::2404615@student.uwtsd.ac.uk::6b593e02-86bd-4716-8a33-ca9a4e8ff6e2" providerId="AD" clId="Web-{7BF14E5A-D14C-61BB-64A8-B40D6CBE2AEF}" dt="2025-02-20T08:21:26.451" v="110" actId="20577"/>
          <ac:spMkLst>
            <pc:docMk/>
            <pc:sldMk cId="3461629997" sldId="267"/>
            <ac:spMk id="2" creationId="{2E458A16-8CA4-D59A-D780-C8E4D11C7B23}"/>
          </ac:spMkLst>
        </pc:spChg>
        <pc:spChg chg="mod">
          <ac:chgData name="Sarah Arnott (2404615)" userId="S::2404615@student.uwtsd.ac.uk::6b593e02-86bd-4716-8a33-ca9a4e8ff6e2" providerId="AD" clId="Web-{7BF14E5A-D14C-61BB-64A8-B40D6CBE2AEF}" dt="2025-02-20T08:18:29.539" v="82" actId="14100"/>
          <ac:spMkLst>
            <pc:docMk/>
            <pc:sldMk cId="3461629997" sldId="267"/>
            <ac:spMk id="3" creationId="{D08F07D6-E75B-D96A-FFE3-7DFF1E2AF03A}"/>
          </ac:spMkLst>
        </pc:spChg>
        <pc:spChg chg="mod">
          <ac:chgData name="Sarah Arnott (2404615)" userId="S::2404615@student.uwtsd.ac.uk::6b593e02-86bd-4716-8a33-ca9a4e8ff6e2" providerId="AD" clId="Web-{7BF14E5A-D14C-61BB-64A8-B40D6CBE2AEF}" dt="2025-02-20T08:18:33.930" v="84" actId="14100"/>
          <ac:spMkLst>
            <pc:docMk/>
            <pc:sldMk cId="3461629997" sldId="267"/>
            <ac:spMk id="7" creationId="{12412578-4904-432B-8497-C92D99CAFBDF}"/>
          </ac:spMkLst>
        </pc:spChg>
        <pc:picChg chg="mod">
          <ac:chgData name="Sarah Arnott (2404615)" userId="S::2404615@student.uwtsd.ac.uk::6b593e02-86bd-4716-8a33-ca9a4e8ff6e2" providerId="AD" clId="Web-{7BF14E5A-D14C-61BB-64A8-B40D6CBE2AEF}" dt="2025-02-20T08:18:31.008" v="83" actId="1076"/>
          <ac:picMkLst>
            <pc:docMk/>
            <pc:sldMk cId="3461629997" sldId="267"/>
            <ac:picMk id="6" creationId="{BAD3580A-9B9D-3C8C-F28B-4F68A6FD22C9}"/>
          </ac:picMkLst>
        </pc:picChg>
      </pc:sldChg>
      <pc:sldChg chg="modSp add">
        <pc:chgData name="Sarah Arnott (2404615)" userId="S::2404615@student.uwtsd.ac.uk::6b593e02-86bd-4716-8a33-ca9a4e8ff6e2" providerId="AD" clId="Web-{7BF14E5A-D14C-61BB-64A8-B40D6CBE2AEF}" dt="2025-02-20T08:17:05.911" v="54" actId="14100"/>
        <pc:sldMkLst>
          <pc:docMk/>
          <pc:sldMk cId="3861362339" sldId="268"/>
        </pc:sldMkLst>
        <pc:spChg chg="mod">
          <ac:chgData name="Sarah Arnott (2404615)" userId="S::2404615@student.uwtsd.ac.uk::6b593e02-86bd-4716-8a33-ca9a4e8ff6e2" providerId="AD" clId="Web-{7BF14E5A-D14C-61BB-64A8-B40D6CBE2AEF}" dt="2025-02-20T08:17:02.395" v="53" actId="1076"/>
          <ac:spMkLst>
            <pc:docMk/>
            <pc:sldMk cId="3861362339" sldId="268"/>
            <ac:spMk id="2" creationId="{68EDA7C2-71B1-C8B2-5653-7C76268A7BA5}"/>
          </ac:spMkLst>
        </pc:spChg>
        <pc:graphicFrameChg chg="mod">
          <ac:chgData name="Sarah Arnott (2404615)" userId="S::2404615@student.uwtsd.ac.uk::6b593e02-86bd-4716-8a33-ca9a4e8ff6e2" providerId="AD" clId="Web-{7BF14E5A-D14C-61BB-64A8-B40D6CBE2AEF}" dt="2025-02-20T08:17:05.911" v="54" actId="14100"/>
          <ac:graphicFrameMkLst>
            <pc:docMk/>
            <pc:sldMk cId="3861362339" sldId="268"/>
            <ac:graphicFrameMk id="6" creationId="{D9392187-620D-21D6-D422-977112471FC1}"/>
          </ac:graphicFrameMkLst>
        </pc:graphicFrameChg>
      </pc:sldChg>
      <pc:sldChg chg="modSp add">
        <pc:chgData name="Sarah Arnott (2404615)" userId="S::2404615@student.uwtsd.ac.uk::6b593e02-86bd-4716-8a33-ca9a4e8ff6e2" providerId="AD" clId="Web-{7BF14E5A-D14C-61BB-64A8-B40D6CBE2AEF}" dt="2025-02-20T08:22:59.611" v="137" actId="20577"/>
        <pc:sldMkLst>
          <pc:docMk/>
          <pc:sldMk cId="3854011709" sldId="269"/>
        </pc:sldMkLst>
        <pc:spChg chg="mod">
          <ac:chgData name="Sarah Arnott (2404615)" userId="S::2404615@student.uwtsd.ac.uk::6b593e02-86bd-4716-8a33-ca9a4e8ff6e2" providerId="AD" clId="Web-{7BF14E5A-D14C-61BB-64A8-B40D6CBE2AEF}" dt="2025-02-20T08:22:59.611" v="137" actId="20577"/>
          <ac:spMkLst>
            <pc:docMk/>
            <pc:sldMk cId="3854011709" sldId="269"/>
            <ac:spMk id="2" creationId="{0F373D45-EE97-1CC8-8723-63A684B6BBC9}"/>
          </ac:spMkLst>
        </pc:spChg>
        <pc:spChg chg="mod">
          <ac:chgData name="Sarah Arnott (2404615)" userId="S::2404615@student.uwtsd.ac.uk::6b593e02-86bd-4716-8a33-ca9a4e8ff6e2" providerId="AD" clId="Web-{7BF14E5A-D14C-61BB-64A8-B40D6CBE2AEF}" dt="2025-02-20T08:16:46.629" v="51" actId="1076"/>
          <ac:spMkLst>
            <pc:docMk/>
            <pc:sldMk cId="3854011709" sldId="269"/>
            <ac:spMk id="3" creationId="{278929B7-DB9F-3EEA-7757-2F2D69644178}"/>
          </ac:spMkLst>
        </pc:spChg>
      </pc:sldChg>
      <pc:sldChg chg="modSp add">
        <pc:chgData name="Sarah Arnott (2404615)" userId="S::2404615@student.uwtsd.ac.uk::6b593e02-86bd-4716-8a33-ca9a4e8ff6e2" providerId="AD" clId="Web-{7BF14E5A-D14C-61BB-64A8-B40D6CBE2AEF}" dt="2025-02-20T08:18:07.382" v="76" actId="14100"/>
        <pc:sldMkLst>
          <pc:docMk/>
          <pc:sldMk cId="1221605236" sldId="272"/>
        </pc:sldMkLst>
        <pc:spChg chg="mod">
          <ac:chgData name="Sarah Arnott (2404615)" userId="S::2404615@student.uwtsd.ac.uk::6b593e02-86bd-4716-8a33-ca9a4e8ff6e2" providerId="AD" clId="Web-{7BF14E5A-D14C-61BB-64A8-B40D6CBE2AEF}" dt="2025-02-20T08:17:46.475" v="66" actId="1076"/>
          <ac:spMkLst>
            <pc:docMk/>
            <pc:sldMk cId="1221605236" sldId="272"/>
            <ac:spMk id="2" creationId="{D0ED028F-4BF1-7FC6-21E6-E7854832E212}"/>
          </ac:spMkLst>
        </pc:spChg>
        <pc:spChg chg="mod">
          <ac:chgData name="Sarah Arnott (2404615)" userId="S::2404615@student.uwtsd.ac.uk::6b593e02-86bd-4716-8a33-ca9a4e8ff6e2" providerId="AD" clId="Web-{7BF14E5A-D14C-61BB-64A8-B40D6CBE2AEF}" dt="2025-02-20T08:17:50.100" v="67" actId="14100"/>
          <ac:spMkLst>
            <pc:docMk/>
            <pc:sldMk cId="1221605236" sldId="272"/>
            <ac:spMk id="3" creationId="{6F6EAD8D-2A2D-4B38-6A47-747B53DBD846}"/>
          </ac:spMkLst>
        </pc:spChg>
        <pc:spChg chg="mod">
          <ac:chgData name="Sarah Arnott (2404615)" userId="S::2404615@student.uwtsd.ac.uk::6b593e02-86bd-4716-8a33-ca9a4e8ff6e2" providerId="AD" clId="Web-{7BF14E5A-D14C-61BB-64A8-B40D6CBE2AEF}" dt="2025-02-20T08:18:07.382" v="76" actId="14100"/>
          <ac:spMkLst>
            <pc:docMk/>
            <pc:sldMk cId="1221605236" sldId="272"/>
            <ac:spMk id="5" creationId="{BA7DA3BB-74D4-5884-83FB-E9D32BE6DA7D}"/>
          </ac:spMkLst>
        </pc:spChg>
      </pc:sldChg>
      <pc:sldChg chg="modSp add">
        <pc:chgData name="Sarah Arnott (2404615)" userId="S::2404615@student.uwtsd.ac.uk::6b593e02-86bd-4716-8a33-ca9a4e8ff6e2" providerId="AD" clId="Web-{7BF14E5A-D14C-61BB-64A8-B40D6CBE2AEF}" dt="2025-02-20T08:15:15.672" v="32"/>
        <pc:sldMkLst>
          <pc:docMk/>
          <pc:sldMk cId="2213222115" sldId="273"/>
        </pc:sldMkLst>
        <pc:spChg chg="mod">
          <ac:chgData name="Sarah Arnott (2404615)" userId="S::2404615@student.uwtsd.ac.uk::6b593e02-86bd-4716-8a33-ca9a4e8ff6e2" providerId="AD" clId="Web-{7BF14E5A-D14C-61BB-64A8-B40D6CBE2AEF}" dt="2025-02-20T08:15:04.266" v="29" actId="14100"/>
          <ac:spMkLst>
            <pc:docMk/>
            <pc:sldMk cId="2213222115" sldId="273"/>
            <ac:spMk id="5" creationId="{657FC86D-AB2A-C9B7-BF65-A35B3C7E3375}"/>
          </ac:spMkLst>
        </pc:spChg>
        <pc:picChg chg="mod">
          <ac:chgData name="Sarah Arnott (2404615)" userId="S::2404615@student.uwtsd.ac.uk::6b593e02-86bd-4716-8a33-ca9a4e8ff6e2" providerId="AD" clId="Web-{7BF14E5A-D14C-61BB-64A8-B40D6CBE2AEF}" dt="2025-02-20T08:15:15.672" v="32"/>
          <ac:picMkLst>
            <pc:docMk/>
            <pc:sldMk cId="2213222115" sldId="273"/>
            <ac:picMk id="1026" creationId="{6FEF22A7-09C7-D400-F573-A106273B8C78}"/>
          </ac:picMkLst>
        </pc:picChg>
      </pc:sldChg>
      <pc:sldChg chg="modSp add">
        <pc:chgData name="Sarah Arnott (2404615)" userId="S::2404615@student.uwtsd.ac.uk::6b593e02-86bd-4716-8a33-ca9a4e8ff6e2" providerId="AD" clId="Web-{7BF14E5A-D14C-61BB-64A8-B40D6CBE2AEF}" dt="2025-02-20T08:18:22.289" v="80" actId="14100"/>
        <pc:sldMkLst>
          <pc:docMk/>
          <pc:sldMk cId="1202674134" sldId="274"/>
        </pc:sldMkLst>
        <pc:spChg chg="mod">
          <ac:chgData name="Sarah Arnott (2404615)" userId="S::2404615@student.uwtsd.ac.uk::6b593e02-86bd-4716-8a33-ca9a4e8ff6e2" providerId="AD" clId="Web-{7BF14E5A-D14C-61BB-64A8-B40D6CBE2AEF}" dt="2025-02-20T08:18:22.289" v="80" actId="14100"/>
          <ac:spMkLst>
            <pc:docMk/>
            <pc:sldMk cId="1202674134" sldId="274"/>
            <ac:spMk id="3" creationId="{084ED7EB-FEC0-1015-ABC9-FF67C1EA16FB}"/>
          </ac:spMkLst>
        </pc:spChg>
      </pc:sldChg>
      <pc:sldChg chg="new del">
        <pc:chgData name="Sarah Arnott (2404615)" userId="S::2404615@student.uwtsd.ac.uk::6b593e02-86bd-4716-8a33-ca9a4e8ff6e2" providerId="AD" clId="Web-{7BF14E5A-D14C-61BB-64A8-B40D6CBE2AEF}" dt="2025-02-20T08:13:29.200" v="15"/>
        <pc:sldMkLst>
          <pc:docMk/>
          <pc:sldMk cId="1110802902" sldId="275"/>
        </pc:sldMkLst>
      </pc:sldChg>
      <pc:sldChg chg="modSp add del">
        <pc:chgData name="Sarah Arnott (2404615)" userId="S::2404615@student.uwtsd.ac.uk::6b593e02-86bd-4716-8a33-ca9a4e8ff6e2" providerId="AD" clId="Web-{7BF14E5A-D14C-61BB-64A8-B40D6CBE2AEF}" dt="2025-02-20T08:16:55.160" v="52"/>
        <pc:sldMkLst>
          <pc:docMk/>
          <pc:sldMk cId="4037569120" sldId="275"/>
        </pc:sldMkLst>
        <pc:spChg chg="mod">
          <ac:chgData name="Sarah Arnott (2404615)" userId="S::2404615@student.uwtsd.ac.uk::6b593e02-86bd-4716-8a33-ca9a4e8ff6e2" providerId="AD" clId="Web-{7BF14E5A-D14C-61BB-64A8-B40D6CBE2AEF}" dt="2025-02-20T08:16:10.018" v="44" actId="1076"/>
          <ac:spMkLst>
            <pc:docMk/>
            <pc:sldMk cId="4037569120" sldId="275"/>
            <ac:spMk id="2" creationId="{0F373D45-EE97-1CC8-8723-63A684B6BBC9}"/>
          </ac:spMkLst>
        </pc:spChg>
        <pc:spChg chg="mod">
          <ac:chgData name="Sarah Arnott (2404615)" userId="S::2404615@student.uwtsd.ac.uk::6b593e02-86bd-4716-8a33-ca9a4e8ff6e2" providerId="AD" clId="Web-{7BF14E5A-D14C-61BB-64A8-B40D6CBE2AEF}" dt="2025-02-20T08:16:35.269" v="48" actId="14100"/>
          <ac:spMkLst>
            <pc:docMk/>
            <pc:sldMk cId="4037569120" sldId="275"/>
            <ac:spMk id="3" creationId="{278929B7-DB9F-3EEA-7757-2F2D69644178}"/>
          </ac:spMkLst>
        </pc:spChg>
      </pc:sldChg>
      <pc:sldChg chg="modSp add mod setBg">
        <pc:chgData name="Sarah Arnott (2404615)" userId="S::2404615@student.uwtsd.ac.uk::6b593e02-86bd-4716-8a33-ca9a4e8ff6e2" providerId="AD" clId="Web-{7BF14E5A-D14C-61BB-64A8-B40D6CBE2AEF}" dt="2025-02-20T08:16:04.830" v="43" actId="20577"/>
        <pc:sldMkLst>
          <pc:docMk/>
          <pc:sldMk cId="2822881439" sldId="276"/>
        </pc:sldMkLst>
        <pc:spChg chg="mod">
          <ac:chgData name="Sarah Arnott (2404615)" userId="S::2404615@student.uwtsd.ac.uk::6b593e02-86bd-4716-8a33-ca9a4e8ff6e2" providerId="AD" clId="Web-{7BF14E5A-D14C-61BB-64A8-B40D6CBE2AEF}" dt="2025-02-20T08:16:04.830" v="43" actId="20577"/>
          <ac:spMkLst>
            <pc:docMk/>
            <pc:sldMk cId="2822881439" sldId="276"/>
            <ac:spMk id="5" creationId="{A0C5A248-22CF-BC77-46A9-14D998A956A6}"/>
          </ac:spMkLst>
        </pc:spChg>
      </pc:sldChg>
      <pc:sldChg chg="modSp add">
        <pc:chgData name="Sarah Arnott (2404615)" userId="S::2404615@student.uwtsd.ac.uk::6b593e02-86bd-4716-8a33-ca9a4e8ff6e2" providerId="AD" clId="Web-{7BF14E5A-D14C-61BB-64A8-B40D6CBE2AEF}" dt="2025-02-20T08:15:48.689" v="40" actId="20577"/>
        <pc:sldMkLst>
          <pc:docMk/>
          <pc:sldMk cId="2180184058" sldId="277"/>
        </pc:sldMkLst>
        <pc:spChg chg="mod">
          <ac:chgData name="Sarah Arnott (2404615)" userId="S::2404615@student.uwtsd.ac.uk::6b593e02-86bd-4716-8a33-ca9a4e8ff6e2" providerId="AD" clId="Web-{7BF14E5A-D14C-61BB-64A8-B40D6CBE2AEF}" dt="2025-02-20T08:15:48.689" v="40" actId="20577"/>
          <ac:spMkLst>
            <pc:docMk/>
            <pc:sldMk cId="2180184058" sldId="277"/>
            <ac:spMk id="3" creationId="{F323187E-F860-4F53-F1FC-7E5BA577D01A}"/>
          </ac:spMkLst>
        </pc:spChg>
      </pc:sldChg>
      <pc:sldChg chg="modSp add">
        <pc:chgData name="Sarah Arnott (2404615)" userId="S::2404615@student.uwtsd.ac.uk::6b593e02-86bd-4716-8a33-ca9a4e8ff6e2" providerId="AD" clId="Web-{7BF14E5A-D14C-61BB-64A8-B40D6CBE2AEF}" dt="2025-02-20T08:14:51.437" v="26" actId="1076"/>
        <pc:sldMkLst>
          <pc:docMk/>
          <pc:sldMk cId="699318363" sldId="278"/>
        </pc:sldMkLst>
        <pc:spChg chg="mod">
          <ac:chgData name="Sarah Arnott (2404615)" userId="S::2404615@student.uwtsd.ac.uk::6b593e02-86bd-4716-8a33-ca9a4e8ff6e2" providerId="AD" clId="Web-{7BF14E5A-D14C-61BB-64A8-B40D6CBE2AEF}" dt="2025-02-20T08:14:44.406" v="25" actId="1076"/>
          <ac:spMkLst>
            <pc:docMk/>
            <pc:sldMk cId="699318363" sldId="278"/>
            <ac:spMk id="8" creationId="{E42C046A-C86D-10C2-6EBB-CF27AE7077B0}"/>
          </ac:spMkLst>
        </pc:spChg>
        <pc:graphicFrameChg chg="mod modGraphic">
          <ac:chgData name="Sarah Arnott (2404615)" userId="S::2404615@student.uwtsd.ac.uk::6b593e02-86bd-4716-8a33-ca9a4e8ff6e2" providerId="AD" clId="Web-{7BF14E5A-D14C-61BB-64A8-B40D6CBE2AEF}" dt="2025-02-20T08:14:51.437" v="26" actId="1076"/>
          <ac:graphicFrameMkLst>
            <pc:docMk/>
            <pc:sldMk cId="699318363" sldId="278"/>
            <ac:graphicFrameMk id="6" creationId="{C465E690-1274-64C6-7C11-D5DE7D12DEE9}"/>
          </ac:graphicFrameMkLst>
        </pc:graphicFrameChg>
      </pc:sldChg>
    </pc:docChg>
  </pc:docChgLst>
  <pc:docChgLst>
    <pc:chgData name="Sarah Arnott (2404615)" userId="S::2404615@student.uwtsd.ac.uk::6b593e02-86bd-4716-8a33-ca9a4e8ff6e2" providerId="AD" clId="Web-{113BE3F0-67BC-B30B-9537-FA3510BDB6F4}"/>
    <pc:docChg chg="modSld">
      <pc:chgData name="Sarah Arnott (2404615)" userId="S::2404615@student.uwtsd.ac.uk::6b593e02-86bd-4716-8a33-ca9a4e8ff6e2" providerId="AD" clId="Web-{113BE3F0-67BC-B30B-9537-FA3510BDB6F4}" dt="2025-02-20T08:31:27.610" v="1"/>
      <pc:docMkLst>
        <pc:docMk/>
      </pc:docMkLst>
      <pc:sldChg chg="modTransition">
        <pc:chgData name="Sarah Arnott (2404615)" userId="S::2404615@student.uwtsd.ac.uk::6b593e02-86bd-4716-8a33-ca9a4e8ff6e2" providerId="AD" clId="Web-{113BE3F0-67BC-B30B-9537-FA3510BDB6F4}" dt="2025-02-20T08:31:27.610" v="1"/>
        <pc:sldMkLst>
          <pc:docMk/>
          <pc:sldMk cId="961264955" sldId="264"/>
        </pc:sldMkLst>
      </pc:sldChg>
    </pc:docChg>
  </pc:docChgLst>
  <pc:docChgLst>
    <pc:chgData name="Sarah Arnott (2404615)" userId="S::2404615@student.uwtsd.ac.uk::6b593e02-86bd-4716-8a33-ca9a4e8ff6e2" providerId="AD" clId="Web-{3E7CE94F-7C12-7BB4-A1C2-08FF98B482E9}"/>
    <pc:docChg chg="modSld sldOrd">
      <pc:chgData name="Sarah Arnott (2404615)" userId="S::2404615@student.uwtsd.ac.uk::6b593e02-86bd-4716-8a33-ca9a4e8ff6e2" providerId="AD" clId="Web-{3E7CE94F-7C12-7BB4-A1C2-08FF98B482E9}" dt="2025-02-20T09:55:32.217" v="11" actId="20577"/>
      <pc:docMkLst>
        <pc:docMk/>
      </pc:docMkLst>
      <pc:sldChg chg="modSp">
        <pc:chgData name="Sarah Arnott (2404615)" userId="S::2404615@student.uwtsd.ac.uk::6b593e02-86bd-4716-8a33-ca9a4e8ff6e2" providerId="AD" clId="Web-{3E7CE94F-7C12-7BB4-A1C2-08FF98B482E9}" dt="2025-02-20T09:55:32.217" v="11" actId="20577"/>
        <pc:sldMkLst>
          <pc:docMk/>
          <pc:sldMk cId="961264955" sldId="264"/>
        </pc:sldMkLst>
        <pc:spChg chg="mod">
          <ac:chgData name="Sarah Arnott (2404615)" userId="S::2404615@student.uwtsd.ac.uk::6b593e02-86bd-4716-8a33-ca9a4e8ff6e2" providerId="AD" clId="Web-{3E7CE94F-7C12-7BB4-A1C2-08FF98B482E9}" dt="2025-02-20T09:55:32.217" v="11" actId="20577"/>
          <ac:spMkLst>
            <pc:docMk/>
            <pc:sldMk cId="961264955" sldId="264"/>
            <ac:spMk id="3" creationId="{5B56C012-6764-DCB3-2D32-6F70B0497639}"/>
          </ac:spMkLst>
        </pc:spChg>
      </pc:sldChg>
      <pc:sldChg chg="modSp">
        <pc:chgData name="Sarah Arnott (2404615)" userId="S::2404615@student.uwtsd.ac.uk::6b593e02-86bd-4716-8a33-ca9a4e8ff6e2" providerId="AD" clId="Web-{3E7CE94F-7C12-7BB4-A1C2-08FF98B482E9}" dt="2025-02-20T09:53:31.651" v="2" actId="20577"/>
        <pc:sldMkLst>
          <pc:docMk/>
          <pc:sldMk cId="1221605236" sldId="272"/>
        </pc:sldMkLst>
        <pc:spChg chg="mod">
          <ac:chgData name="Sarah Arnott (2404615)" userId="S::2404615@student.uwtsd.ac.uk::6b593e02-86bd-4716-8a33-ca9a4e8ff6e2" providerId="AD" clId="Web-{3E7CE94F-7C12-7BB4-A1C2-08FF98B482E9}" dt="2025-02-20T09:53:31.651" v="2" actId="20577"/>
          <ac:spMkLst>
            <pc:docMk/>
            <pc:sldMk cId="1221605236" sldId="272"/>
            <ac:spMk id="3" creationId="{6F6EAD8D-2A2D-4B38-6A47-747B53DBD846}"/>
          </ac:spMkLst>
        </pc:spChg>
      </pc:sldChg>
      <pc:sldChg chg="ord">
        <pc:chgData name="Sarah Arnott (2404615)" userId="S::2404615@student.uwtsd.ac.uk::6b593e02-86bd-4716-8a33-ca9a4e8ff6e2" providerId="AD" clId="Web-{3E7CE94F-7C12-7BB4-A1C2-08FF98B482E9}" dt="2025-02-20T09:54:20.606" v="4"/>
        <pc:sldMkLst>
          <pc:docMk/>
          <pc:sldMk cId="2180184058" sldId="27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2BB978-2A46-454A-B7D1-172D7DD87D56}"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US"/>
        </a:p>
      </dgm:t>
    </dgm:pt>
    <dgm:pt modelId="{D180753D-76D9-41C0-A1FB-A0279D464F8B}">
      <dgm:prSet custT="1"/>
      <dgm:spPr/>
      <dgm:t>
        <a:bodyPr/>
        <a:lstStyle/>
        <a:p>
          <a:r>
            <a:rPr lang="en-ZA" sz="1800" dirty="0"/>
            <a:t>The methods that youth workers use </a:t>
          </a:r>
          <a:r>
            <a:rPr lang="en-ZA" sz="1800" b="1" dirty="0"/>
            <a:t>determine how effective their practice is </a:t>
          </a:r>
          <a:r>
            <a:rPr lang="en-ZA" sz="1800" dirty="0"/>
            <a:t>with young people. The mentioned tools and approaches enable a youth worker to produce an effective practice that can have a lasting, and </a:t>
          </a:r>
          <a:r>
            <a:rPr lang="en-ZA" sz="1800" b="1" dirty="0"/>
            <a:t>positive, impact on a young person</a:t>
          </a:r>
          <a:r>
            <a:rPr lang="en-ZA" sz="1800" dirty="0"/>
            <a:t>. </a:t>
          </a:r>
          <a:endParaRPr lang="en-US" sz="1800" dirty="0"/>
        </a:p>
      </dgm:t>
    </dgm:pt>
    <dgm:pt modelId="{4F51BA6D-1372-4485-BD3C-CA4377077C3C}" type="parTrans" cxnId="{FE0F6A47-DD84-4718-8531-2C3E22BD3C0C}">
      <dgm:prSet/>
      <dgm:spPr/>
      <dgm:t>
        <a:bodyPr/>
        <a:lstStyle/>
        <a:p>
          <a:endParaRPr lang="en-US"/>
        </a:p>
      </dgm:t>
    </dgm:pt>
    <dgm:pt modelId="{214CF132-7DE2-4191-97B9-D90408B2D89F}" type="sibTrans" cxnId="{FE0F6A47-DD84-4718-8531-2C3E22BD3C0C}">
      <dgm:prSet/>
      <dgm:spPr/>
      <dgm:t>
        <a:bodyPr/>
        <a:lstStyle/>
        <a:p>
          <a:endParaRPr lang="en-US"/>
        </a:p>
      </dgm:t>
    </dgm:pt>
    <dgm:pt modelId="{05B3CF31-6671-4CB9-889A-DD87A0834C85}">
      <dgm:prSet custT="1"/>
      <dgm:spPr/>
      <dgm:t>
        <a:bodyPr/>
        <a:lstStyle/>
        <a:p>
          <a:r>
            <a:rPr lang="en-ZA" sz="1800" dirty="0"/>
            <a:t>Another reason why these tools and methods are essential is because youth workers take on the role as </a:t>
          </a:r>
          <a:r>
            <a:rPr lang="en-ZA" sz="1800" b="1" dirty="0"/>
            <a:t>informal educators</a:t>
          </a:r>
          <a:r>
            <a:rPr lang="en-ZA" sz="1800" dirty="0"/>
            <a:t>. CLD Standards Council Scotland (2019, p.21) describes how </a:t>
          </a:r>
          <a:r>
            <a:rPr lang="en-ZA" sz="1800" b="1" dirty="0"/>
            <a:t>youth workers need to be able to explain to young people how their learning experiences from youth work can be linked to other aspects of their lives</a:t>
          </a:r>
          <a:r>
            <a:rPr lang="en-ZA" sz="1800" dirty="0"/>
            <a:t>. What young people learn from youth workers can have lasting affects. </a:t>
          </a:r>
          <a:endParaRPr lang="en-US" sz="1800" dirty="0"/>
        </a:p>
      </dgm:t>
    </dgm:pt>
    <dgm:pt modelId="{A5C48BFD-E5D6-4EF6-A363-44C05308DFDA}" type="parTrans" cxnId="{F144DBD8-FDA4-4158-A775-9D0B37D8CF5D}">
      <dgm:prSet/>
      <dgm:spPr/>
      <dgm:t>
        <a:bodyPr/>
        <a:lstStyle/>
        <a:p>
          <a:endParaRPr lang="en-US"/>
        </a:p>
      </dgm:t>
    </dgm:pt>
    <dgm:pt modelId="{81055BAE-CFE2-4820-86EB-4D954F9EC0B2}" type="sibTrans" cxnId="{F144DBD8-FDA4-4158-A775-9D0B37D8CF5D}">
      <dgm:prSet/>
      <dgm:spPr/>
      <dgm:t>
        <a:bodyPr/>
        <a:lstStyle/>
        <a:p>
          <a:endParaRPr lang="en-US"/>
        </a:p>
      </dgm:t>
    </dgm:pt>
    <dgm:pt modelId="{F9889056-829F-495B-ADC5-BAC6C470A0EE}">
      <dgm:prSet custT="1"/>
      <dgm:spPr/>
      <dgm:t>
        <a:bodyPr/>
        <a:lstStyle/>
        <a:p>
          <a:r>
            <a:rPr lang="en-ZA" sz="1800" dirty="0"/>
            <a:t>When young people engage with a youth worker’s tools, they are able to gain positive results.  The Welsh Assembly Government (2007, p.7) highlights how </a:t>
          </a:r>
          <a:r>
            <a:rPr lang="en-ZA" sz="1800" b="1" dirty="0"/>
            <a:t>‘active participation, wider skills development and enhanced emotional competence’ are themes that can improve a young person’s confidence, increase their potential and contribute to building meaningful relationships</a:t>
          </a:r>
          <a:r>
            <a:rPr lang="en-ZA" sz="1800" dirty="0"/>
            <a:t>. </a:t>
          </a:r>
          <a:endParaRPr lang="en-US" sz="1800" dirty="0"/>
        </a:p>
      </dgm:t>
    </dgm:pt>
    <dgm:pt modelId="{EF9641A3-A72A-4429-9213-E3594E99EEAE}" type="parTrans" cxnId="{4E0FE378-E2BB-4584-A961-7B252091138E}">
      <dgm:prSet/>
      <dgm:spPr/>
      <dgm:t>
        <a:bodyPr/>
        <a:lstStyle/>
        <a:p>
          <a:endParaRPr lang="en-US"/>
        </a:p>
      </dgm:t>
    </dgm:pt>
    <dgm:pt modelId="{158CF40E-A735-4FAD-98D2-EBE0087D8E2F}" type="sibTrans" cxnId="{4E0FE378-E2BB-4584-A961-7B252091138E}">
      <dgm:prSet/>
      <dgm:spPr/>
      <dgm:t>
        <a:bodyPr/>
        <a:lstStyle/>
        <a:p>
          <a:endParaRPr lang="en-US"/>
        </a:p>
      </dgm:t>
    </dgm:pt>
    <dgm:pt modelId="{F30AFEF7-11D1-4EC8-8980-01C36984A2DA}" type="pres">
      <dgm:prSet presAssocID="{192BB978-2A46-454A-B7D1-172D7DD87D56}" presName="hierChild1" presStyleCnt="0">
        <dgm:presLayoutVars>
          <dgm:chPref val="1"/>
          <dgm:dir/>
          <dgm:animOne val="branch"/>
          <dgm:animLvl val="lvl"/>
          <dgm:resizeHandles/>
        </dgm:presLayoutVars>
      </dgm:prSet>
      <dgm:spPr/>
    </dgm:pt>
    <dgm:pt modelId="{8D37AF8F-F860-4241-9EFE-D602C448C0D9}" type="pres">
      <dgm:prSet presAssocID="{D180753D-76D9-41C0-A1FB-A0279D464F8B}" presName="hierRoot1" presStyleCnt="0"/>
      <dgm:spPr/>
    </dgm:pt>
    <dgm:pt modelId="{4361DCB3-24DE-4123-9C07-093D984F23A7}" type="pres">
      <dgm:prSet presAssocID="{D180753D-76D9-41C0-A1FB-A0279D464F8B}" presName="composite" presStyleCnt="0"/>
      <dgm:spPr/>
    </dgm:pt>
    <dgm:pt modelId="{552CF442-39A1-47DD-A413-FD4C74962417}" type="pres">
      <dgm:prSet presAssocID="{D180753D-76D9-41C0-A1FB-A0279D464F8B}" presName="background" presStyleLbl="node0" presStyleIdx="0" presStyleCnt="3"/>
      <dgm:spPr/>
    </dgm:pt>
    <dgm:pt modelId="{22278913-D958-4BDE-A5CF-02165752E713}" type="pres">
      <dgm:prSet presAssocID="{D180753D-76D9-41C0-A1FB-A0279D464F8B}" presName="text" presStyleLbl="fgAcc0" presStyleIdx="0" presStyleCnt="3" custScaleY="218756">
        <dgm:presLayoutVars>
          <dgm:chPref val="3"/>
        </dgm:presLayoutVars>
      </dgm:prSet>
      <dgm:spPr/>
    </dgm:pt>
    <dgm:pt modelId="{2FCE5C27-A26F-4BCD-9044-0AE807ABEDC5}" type="pres">
      <dgm:prSet presAssocID="{D180753D-76D9-41C0-A1FB-A0279D464F8B}" presName="hierChild2" presStyleCnt="0"/>
      <dgm:spPr/>
    </dgm:pt>
    <dgm:pt modelId="{3369D77B-CE7E-439A-B6EA-1933805081A8}" type="pres">
      <dgm:prSet presAssocID="{05B3CF31-6671-4CB9-889A-DD87A0834C85}" presName="hierRoot1" presStyleCnt="0"/>
      <dgm:spPr/>
    </dgm:pt>
    <dgm:pt modelId="{3CA5B9F3-1A83-48D2-BA7E-1DF00565EF43}" type="pres">
      <dgm:prSet presAssocID="{05B3CF31-6671-4CB9-889A-DD87A0834C85}" presName="composite" presStyleCnt="0"/>
      <dgm:spPr/>
    </dgm:pt>
    <dgm:pt modelId="{DC03FAFA-6BA6-4C4C-ACC8-DAB86D8E185E}" type="pres">
      <dgm:prSet presAssocID="{05B3CF31-6671-4CB9-889A-DD87A0834C85}" presName="background" presStyleLbl="node0" presStyleIdx="1" presStyleCnt="3"/>
      <dgm:spPr/>
    </dgm:pt>
    <dgm:pt modelId="{AD2C352F-C536-4AA8-8BE1-960141FC0732}" type="pres">
      <dgm:prSet presAssocID="{05B3CF31-6671-4CB9-889A-DD87A0834C85}" presName="text" presStyleLbl="fgAcc0" presStyleIdx="1" presStyleCnt="3" custScaleX="110999" custScaleY="246116">
        <dgm:presLayoutVars>
          <dgm:chPref val="3"/>
        </dgm:presLayoutVars>
      </dgm:prSet>
      <dgm:spPr/>
    </dgm:pt>
    <dgm:pt modelId="{DC6A7E9A-8C60-40C3-9B19-5C3A1B8EB1B8}" type="pres">
      <dgm:prSet presAssocID="{05B3CF31-6671-4CB9-889A-DD87A0834C85}" presName="hierChild2" presStyleCnt="0"/>
      <dgm:spPr/>
    </dgm:pt>
    <dgm:pt modelId="{83B5BDA2-EC1B-44C9-9FA3-0ECD2A484D7F}" type="pres">
      <dgm:prSet presAssocID="{F9889056-829F-495B-ADC5-BAC6C470A0EE}" presName="hierRoot1" presStyleCnt="0"/>
      <dgm:spPr/>
    </dgm:pt>
    <dgm:pt modelId="{7BC0EF0D-58C1-4CC0-A078-0C46C2AA84CE}" type="pres">
      <dgm:prSet presAssocID="{F9889056-829F-495B-ADC5-BAC6C470A0EE}" presName="composite" presStyleCnt="0"/>
      <dgm:spPr/>
    </dgm:pt>
    <dgm:pt modelId="{79450769-3F4E-4E8A-ACBF-BA18CCA747F2}" type="pres">
      <dgm:prSet presAssocID="{F9889056-829F-495B-ADC5-BAC6C470A0EE}" presName="background" presStyleLbl="node0" presStyleIdx="2" presStyleCnt="3"/>
      <dgm:spPr/>
    </dgm:pt>
    <dgm:pt modelId="{3979F402-A51A-4DE5-88C7-A1F3D5BBBEA7}" type="pres">
      <dgm:prSet presAssocID="{F9889056-829F-495B-ADC5-BAC6C470A0EE}" presName="text" presStyleLbl="fgAcc0" presStyleIdx="2" presStyleCnt="3" custScaleX="109022" custScaleY="240680">
        <dgm:presLayoutVars>
          <dgm:chPref val="3"/>
        </dgm:presLayoutVars>
      </dgm:prSet>
      <dgm:spPr/>
    </dgm:pt>
    <dgm:pt modelId="{661152C2-814E-4DC2-B3D4-0E6CCC60D19F}" type="pres">
      <dgm:prSet presAssocID="{F9889056-829F-495B-ADC5-BAC6C470A0EE}" presName="hierChild2" presStyleCnt="0"/>
      <dgm:spPr/>
    </dgm:pt>
  </dgm:ptLst>
  <dgm:cxnLst>
    <dgm:cxn modelId="{FE0F6A47-DD84-4718-8531-2C3E22BD3C0C}" srcId="{192BB978-2A46-454A-B7D1-172D7DD87D56}" destId="{D180753D-76D9-41C0-A1FB-A0279D464F8B}" srcOrd="0" destOrd="0" parTransId="{4F51BA6D-1372-4485-BD3C-CA4377077C3C}" sibTransId="{214CF132-7DE2-4191-97B9-D90408B2D89F}"/>
    <dgm:cxn modelId="{4E0FE378-E2BB-4584-A961-7B252091138E}" srcId="{192BB978-2A46-454A-B7D1-172D7DD87D56}" destId="{F9889056-829F-495B-ADC5-BAC6C470A0EE}" srcOrd="2" destOrd="0" parTransId="{EF9641A3-A72A-4429-9213-E3594E99EEAE}" sibTransId="{158CF40E-A735-4FAD-98D2-EBE0087D8E2F}"/>
    <dgm:cxn modelId="{33B05287-4AD3-44B6-A35B-A8F51785ACCA}" type="presOf" srcId="{D180753D-76D9-41C0-A1FB-A0279D464F8B}" destId="{22278913-D958-4BDE-A5CF-02165752E713}" srcOrd="0" destOrd="0" presId="urn:microsoft.com/office/officeart/2005/8/layout/hierarchy1"/>
    <dgm:cxn modelId="{857A9BA3-D560-414F-AFB9-E246CE94D097}" type="presOf" srcId="{05B3CF31-6671-4CB9-889A-DD87A0834C85}" destId="{AD2C352F-C536-4AA8-8BE1-960141FC0732}" srcOrd="0" destOrd="0" presId="urn:microsoft.com/office/officeart/2005/8/layout/hierarchy1"/>
    <dgm:cxn modelId="{B7E4E1B4-B731-4701-A79B-27E35EC54F7D}" type="presOf" srcId="{F9889056-829F-495B-ADC5-BAC6C470A0EE}" destId="{3979F402-A51A-4DE5-88C7-A1F3D5BBBEA7}" srcOrd="0" destOrd="0" presId="urn:microsoft.com/office/officeart/2005/8/layout/hierarchy1"/>
    <dgm:cxn modelId="{F144DBD8-FDA4-4158-A775-9D0B37D8CF5D}" srcId="{192BB978-2A46-454A-B7D1-172D7DD87D56}" destId="{05B3CF31-6671-4CB9-889A-DD87A0834C85}" srcOrd="1" destOrd="0" parTransId="{A5C48BFD-E5D6-4EF6-A363-44C05308DFDA}" sibTransId="{81055BAE-CFE2-4820-86EB-4D954F9EC0B2}"/>
    <dgm:cxn modelId="{6BF1BDF1-CD64-48EB-BD68-436720E3633C}" type="presOf" srcId="{192BB978-2A46-454A-B7D1-172D7DD87D56}" destId="{F30AFEF7-11D1-4EC8-8980-01C36984A2DA}" srcOrd="0" destOrd="0" presId="urn:microsoft.com/office/officeart/2005/8/layout/hierarchy1"/>
    <dgm:cxn modelId="{076D5D8C-BDA6-4A46-A3CB-307726D9E323}" type="presParOf" srcId="{F30AFEF7-11D1-4EC8-8980-01C36984A2DA}" destId="{8D37AF8F-F860-4241-9EFE-D602C448C0D9}" srcOrd="0" destOrd="0" presId="urn:microsoft.com/office/officeart/2005/8/layout/hierarchy1"/>
    <dgm:cxn modelId="{DA73F000-EBBC-4585-9CF6-F3F740C77D52}" type="presParOf" srcId="{8D37AF8F-F860-4241-9EFE-D602C448C0D9}" destId="{4361DCB3-24DE-4123-9C07-093D984F23A7}" srcOrd="0" destOrd="0" presId="urn:microsoft.com/office/officeart/2005/8/layout/hierarchy1"/>
    <dgm:cxn modelId="{3E139F77-048E-4733-9CA4-E130D2E7447A}" type="presParOf" srcId="{4361DCB3-24DE-4123-9C07-093D984F23A7}" destId="{552CF442-39A1-47DD-A413-FD4C74962417}" srcOrd="0" destOrd="0" presId="urn:microsoft.com/office/officeart/2005/8/layout/hierarchy1"/>
    <dgm:cxn modelId="{F8473BE2-2DDC-408D-A166-376B83999A01}" type="presParOf" srcId="{4361DCB3-24DE-4123-9C07-093D984F23A7}" destId="{22278913-D958-4BDE-A5CF-02165752E713}" srcOrd="1" destOrd="0" presId="urn:microsoft.com/office/officeart/2005/8/layout/hierarchy1"/>
    <dgm:cxn modelId="{2F2BBA58-9C3F-4E8B-8480-804942FD1761}" type="presParOf" srcId="{8D37AF8F-F860-4241-9EFE-D602C448C0D9}" destId="{2FCE5C27-A26F-4BCD-9044-0AE807ABEDC5}" srcOrd="1" destOrd="0" presId="urn:microsoft.com/office/officeart/2005/8/layout/hierarchy1"/>
    <dgm:cxn modelId="{A18795CB-A4EE-4D71-8F78-A7D419F2C0B1}" type="presParOf" srcId="{F30AFEF7-11D1-4EC8-8980-01C36984A2DA}" destId="{3369D77B-CE7E-439A-B6EA-1933805081A8}" srcOrd="1" destOrd="0" presId="urn:microsoft.com/office/officeart/2005/8/layout/hierarchy1"/>
    <dgm:cxn modelId="{F570D925-5CA2-40C7-97D1-9F5B2C667681}" type="presParOf" srcId="{3369D77B-CE7E-439A-B6EA-1933805081A8}" destId="{3CA5B9F3-1A83-48D2-BA7E-1DF00565EF43}" srcOrd="0" destOrd="0" presId="urn:microsoft.com/office/officeart/2005/8/layout/hierarchy1"/>
    <dgm:cxn modelId="{B234D714-8309-480F-82BF-5CF5B60889B4}" type="presParOf" srcId="{3CA5B9F3-1A83-48D2-BA7E-1DF00565EF43}" destId="{DC03FAFA-6BA6-4C4C-ACC8-DAB86D8E185E}" srcOrd="0" destOrd="0" presId="urn:microsoft.com/office/officeart/2005/8/layout/hierarchy1"/>
    <dgm:cxn modelId="{8FADBADB-1C30-4947-B641-C1EDFB752947}" type="presParOf" srcId="{3CA5B9F3-1A83-48D2-BA7E-1DF00565EF43}" destId="{AD2C352F-C536-4AA8-8BE1-960141FC0732}" srcOrd="1" destOrd="0" presId="urn:microsoft.com/office/officeart/2005/8/layout/hierarchy1"/>
    <dgm:cxn modelId="{EBB6D5EB-0B04-49CA-811F-A8023EA3E73A}" type="presParOf" srcId="{3369D77B-CE7E-439A-B6EA-1933805081A8}" destId="{DC6A7E9A-8C60-40C3-9B19-5C3A1B8EB1B8}" srcOrd="1" destOrd="0" presId="urn:microsoft.com/office/officeart/2005/8/layout/hierarchy1"/>
    <dgm:cxn modelId="{F5B70C78-CFB7-43FB-BEE1-787A09D5D8CB}" type="presParOf" srcId="{F30AFEF7-11D1-4EC8-8980-01C36984A2DA}" destId="{83B5BDA2-EC1B-44C9-9FA3-0ECD2A484D7F}" srcOrd="2" destOrd="0" presId="urn:microsoft.com/office/officeart/2005/8/layout/hierarchy1"/>
    <dgm:cxn modelId="{F9E9A8B2-DECC-464F-8896-C6E718E4B9E0}" type="presParOf" srcId="{83B5BDA2-EC1B-44C9-9FA3-0ECD2A484D7F}" destId="{7BC0EF0D-58C1-4CC0-A078-0C46C2AA84CE}" srcOrd="0" destOrd="0" presId="urn:microsoft.com/office/officeart/2005/8/layout/hierarchy1"/>
    <dgm:cxn modelId="{167744F9-27A3-47D4-81B3-B619D3CA755D}" type="presParOf" srcId="{7BC0EF0D-58C1-4CC0-A078-0C46C2AA84CE}" destId="{79450769-3F4E-4E8A-ACBF-BA18CCA747F2}" srcOrd="0" destOrd="0" presId="urn:microsoft.com/office/officeart/2005/8/layout/hierarchy1"/>
    <dgm:cxn modelId="{FB4FB3A5-0421-4BCF-B083-7E2DB5F0837F}" type="presParOf" srcId="{7BC0EF0D-58C1-4CC0-A078-0C46C2AA84CE}" destId="{3979F402-A51A-4DE5-88C7-A1F3D5BBBEA7}" srcOrd="1" destOrd="0" presId="urn:microsoft.com/office/officeart/2005/8/layout/hierarchy1"/>
    <dgm:cxn modelId="{E02AC650-D530-49C1-8D2D-6B05A0E9F6E0}" type="presParOf" srcId="{83B5BDA2-EC1B-44C9-9FA3-0ECD2A484D7F}" destId="{661152C2-814E-4DC2-B3D4-0E6CCC60D19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ACDABC-5222-4CFE-8E64-ED5FD6309839}" type="doc">
      <dgm:prSet loTypeId="urn:microsoft.com/office/officeart/2005/8/layout/vList2" loCatId="list" qsTypeId="urn:microsoft.com/office/officeart/2005/8/quickstyle/simple1" qsCatId="simple" csTypeId="urn:microsoft.com/office/officeart/2005/8/colors/accent2_3" csCatId="accent2" phldr="1"/>
      <dgm:spPr/>
      <dgm:t>
        <a:bodyPr/>
        <a:lstStyle/>
        <a:p>
          <a:endParaRPr lang="en-US"/>
        </a:p>
      </dgm:t>
    </dgm:pt>
    <dgm:pt modelId="{E56253D4-ACCD-48F8-AEB4-8CA81EE53E64}">
      <dgm:prSet/>
      <dgm:spPr/>
      <dgm:t>
        <a:bodyPr/>
        <a:lstStyle/>
        <a:p>
          <a:r>
            <a:rPr lang="en-GB" dirty="0"/>
            <a:t>In conclusion, youth work practice has a range of methods that help to engage or create opportunities for young people to </a:t>
          </a:r>
          <a:r>
            <a:rPr lang="en-GB" b="1" dirty="0"/>
            <a:t>learn informally </a:t>
          </a:r>
          <a:r>
            <a:rPr lang="en-GB" dirty="0"/>
            <a:t>as well as </a:t>
          </a:r>
          <a:r>
            <a:rPr lang="en-GB" b="1" dirty="0"/>
            <a:t>build meaningful relationships</a:t>
          </a:r>
          <a:r>
            <a:rPr lang="en-GB" dirty="0"/>
            <a:t>. Each of these tools’ effectiveness is determined by the context as well as the number of young people that are involved. </a:t>
          </a:r>
          <a:endParaRPr lang="en-US" dirty="0"/>
        </a:p>
      </dgm:t>
    </dgm:pt>
    <dgm:pt modelId="{A47046BA-8FB2-45BC-A6C7-7CF22325710F}" type="parTrans" cxnId="{9D12878D-48E4-4FE1-A291-C68FB77734C9}">
      <dgm:prSet/>
      <dgm:spPr/>
      <dgm:t>
        <a:bodyPr/>
        <a:lstStyle/>
        <a:p>
          <a:endParaRPr lang="en-US"/>
        </a:p>
      </dgm:t>
    </dgm:pt>
    <dgm:pt modelId="{5EB66C87-96A7-4E60-AF7F-3242D50D9CD1}" type="sibTrans" cxnId="{9D12878D-48E4-4FE1-A291-C68FB77734C9}">
      <dgm:prSet/>
      <dgm:spPr/>
      <dgm:t>
        <a:bodyPr/>
        <a:lstStyle/>
        <a:p>
          <a:endParaRPr lang="en-US"/>
        </a:p>
      </dgm:t>
    </dgm:pt>
    <dgm:pt modelId="{238F607E-E470-44DC-9BED-4D8700112693}">
      <dgm:prSet/>
      <dgm:spPr/>
      <dgm:t>
        <a:bodyPr/>
        <a:lstStyle/>
        <a:p>
          <a:r>
            <a:rPr lang="en-GB" dirty="0"/>
            <a:t>Being aware of different approaches in the youth work practice does not only improve a young person’s life, but it can </a:t>
          </a:r>
          <a:r>
            <a:rPr lang="en-GB" b="1" dirty="0"/>
            <a:t>also improve the future youth work practice </a:t>
          </a:r>
          <a:r>
            <a:rPr lang="en-GB" dirty="0"/>
            <a:t>as a whole in order to better deliver effective youth work support. </a:t>
          </a:r>
          <a:endParaRPr lang="en-US" dirty="0"/>
        </a:p>
      </dgm:t>
    </dgm:pt>
    <dgm:pt modelId="{F0C3B30C-0134-4FE9-84BA-556F16701286}" type="parTrans" cxnId="{DD760DDF-F018-4D72-97BD-A29933244F3E}">
      <dgm:prSet/>
      <dgm:spPr/>
      <dgm:t>
        <a:bodyPr/>
        <a:lstStyle/>
        <a:p>
          <a:endParaRPr lang="en-US"/>
        </a:p>
      </dgm:t>
    </dgm:pt>
    <dgm:pt modelId="{62A19FA6-D5AB-462F-98AD-F4FD5A37F18F}" type="sibTrans" cxnId="{DD760DDF-F018-4D72-97BD-A29933244F3E}">
      <dgm:prSet/>
      <dgm:spPr/>
      <dgm:t>
        <a:bodyPr/>
        <a:lstStyle/>
        <a:p>
          <a:endParaRPr lang="en-US"/>
        </a:p>
      </dgm:t>
    </dgm:pt>
    <dgm:pt modelId="{F10DF5D2-35B0-4421-83FE-0CD884D96A43}">
      <dgm:prSet/>
      <dgm:spPr/>
      <dgm:t>
        <a:bodyPr/>
        <a:lstStyle/>
        <a:p>
          <a:r>
            <a:rPr lang="en-GB" dirty="0"/>
            <a:t>Through the different tools and approaches in youth work practice, it is also clear to see how </a:t>
          </a:r>
          <a:r>
            <a:rPr lang="en-GB" b="1" dirty="0"/>
            <a:t>policy and theory link with a youth worker’s practice</a:t>
          </a:r>
          <a:r>
            <a:rPr lang="en-GB" dirty="0"/>
            <a:t>. </a:t>
          </a:r>
          <a:endParaRPr lang="en-US" dirty="0"/>
        </a:p>
      </dgm:t>
    </dgm:pt>
    <dgm:pt modelId="{C03B455A-73A5-49EE-9DDB-21E9C0EA52C1}" type="parTrans" cxnId="{6ECA3EA0-2614-4B73-AB6D-7EC9D554317D}">
      <dgm:prSet/>
      <dgm:spPr/>
      <dgm:t>
        <a:bodyPr/>
        <a:lstStyle/>
        <a:p>
          <a:endParaRPr lang="en-US"/>
        </a:p>
      </dgm:t>
    </dgm:pt>
    <dgm:pt modelId="{8A569412-6061-4A25-BE44-4B97F5981991}" type="sibTrans" cxnId="{6ECA3EA0-2614-4B73-AB6D-7EC9D554317D}">
      <dgm:prSet/>
      <dgm:spPr/>
      <dgm:t>
        <a:bodyPr/>
        <a:lstStyle/>
        <a:p>
          <a:endParaRPr lang="en-US"/>
        </a:p>
      </dgm:t>
    </dgm:pt>
    <dgm:pt modelId="{13639B44-78F0-4887-82BD-6D1096804B91}">
      <dgm:prSet/>
      <dgm:spPr/>
      <dgm:t>
        <a:bodyPr/>
        <a:lstStyle/>
        <a:p>
          <a:r>
            <a:rPr lang="en-GB" dirty="0"/>
            <a:t>Furthermore, it is evident that youth workers use </a:t>
          </a:r>
          <a:r>
            <a:rPr lang="en-GB" b="1" dirty="0"/>
            <a:t>these tools because they are based on youth work principles </a:t>
          </a:r>
          <a:r>
            <a:rPr lang="en-GB" b="0" dirty="0"/>
            <a:t>such as voluntary participation.</a:t>
          </a:r>
          <a:r>
            <a:rPr lang="en-GB" dirty="0"/>
            <a:t> </a:t>
          </a:r>
          <a:endParaRPr lang="en-US" dirty="0"/>
        </a:p>
      </dgm:t>
    </dgm:pt>
    <dgm:pt modelId="{76C0C355-8226-4F35-83B9-1B758B040CE1}" type="parTrans" cxnId="{61274FA8-C4A8-4D98-8EE5-8D13035BA226}">
      <dgm:prSet/>
      <dgm:spPr/>
      <dgm:t>
        <a:bodyPr/>
        <a:lstStyle/>
        <a:p>
          <a:endParaRPr lang="en-US"/>
        </a:p>
      </dgm:t>
    </dgm:pt>
    <dgm:pt modelId="{3B1788C9-05DB-4A5C-A56C-04BC1487E089}" type="sibTrans" cxnId="{61274FA8-C4A8-4D98-8EE5-8D13035BA226}">
      <dgm:prSet/>
      <dgm:spPr/>
      <dgm:t>
        <a:bodyPr/>
        <a:lstStyle/>
        <a:p>
          <a:endParaRPr lang="en-US"/>
        </a:p>
      </dgm:t>
    </dgm:pt>
    <dgm:pt modelId="{564C5781-B818-45DA-85F1-262907FF16F5}" type="pres">
      <dgm:prSet presAssocID="{5AACDABC-5222-4CFE-8E64-ED5FD6309839}" presName="linear" presStyleCnt="0">
        <dgm:presLayoutVars>
          <dgm:animLvl val="lvl"/>
          <dgm:resizeHandles val="exact"/>
        </dgm:presLayoutVars>
      </dgm:prSet>
      <dgm:spPr/>
    </dgm:pt>
    <dgm:pt modelId="{3A4D802A-B902-4F6A-B7EA-F62BC3F6AB7A}" type="pres">
      <dgm:prSet presAssocID="{E56253D4-ACCD-48F8-AEB4-8CA81EE53E64}" presName="parentText" presStyleLbl="node1" presStyleIdx="0" presStyleCnt="4">
        <dgm:presLayoutVars>
          <dgm:chMax val="0"/>
          <dgm:bulletEnabled val="1"/>
        </dgm:presLayoutVars>
      </dgm:prSet>
      <dgm:spPr/>
    </dgm:pt>
    <dgm:pt modelId="{C666B519-A60E-4278-AC58-306E6A35128C}" type="pres">
      <dgm:prSet presAssocID="{5EB66C87-96A7-4E60-AF7F-3242D50D9CD1}" presName="spacer" presStyleCnt="0"/>
      <dgm:spPr/>
    </dgm:pt>
    <dgm:pt modelId="{4BAF6990-D9E8-4C0F-9651-3E39F4392569}" type="pres">
      <dgm:prSet presAssocID="{238F607E-E470-44DC-9BED-4D8700112693}" presName="parentText" presStyleLbl="node1" presStyleIdx="1" presStyleCnt="4">
        <dgm:presLayoutVars>
          <dgm:chMax val="0"/>
          <dgm:bulletEnabled val="1"/>
        </dgm:presLayoutVars>
      </dgm:prSet>
      <dgm:spPr/>
    </dgm:pt>
    <dgm:pt modelId="{8F0CD3F1-7932-4293-84B3-67EC6E1F23EE}" type="pres">
      <dgm:prSet presAssocID="{62A19FA6-D5AB-462F-98AD-F4FD5A37F18F}" presName="spacer" presStyleCnt="0"/>
      <dgm:spPr/>
    </dgm:pt>
    <dgm:pt modelId="{F27A5AF0-7C50-4DFE-9315-E33046D33500}" type="pres">
      <dgm:prSet presAssocID="{F10DF5D2-35B0-4421-83FE-0CD884D96A43}" presName="parentText" presStyleLbl="node1" presStyleIdx="2" presStyleCnt="4">
        <dgm:presLayoutVars>
          <dgm:chMax val="0"/>
          <dgm:bulletEnabled val="1"/>
        </dgm:presLayoutVars>
      </dgm:prSet>
      <dgm:spPr/>
    </dgm:pt>
    <dgm:pt modelId="{2A5EB78A-8A55-4E01-8A34-0EB7C6C9C645}" type="pres">
      <dgm:prSet presAssocID="{8A569412-6061-4A25-BE44-4B97F5981991}" presName="spacer" presStyleCnt="0"/>
      <dgm:spPr/>
    </dgm:pt>
    <dgm:pt modelId="{1D2D8970-C517-47C8-95C1-1ABF92EDCC63}" type="pres">
      <dgm:prSet presAssocID="{13639B44-78F0-4887-82BD-6D1096804B91}" presName="parentText" presStyleLbl="node1" presStyleIdx="3" presStyleCnt="4">
        <dgm:presLayoutVars>
          <dgm:chMax val="0"/>
          <dgm:bulletEnabled val="1"/>
        </dgm:presLayoutVars>
      </dgm:prSet>
      <dgm:spPr/>
    </dgm:pt>
  </dgm:ptLst>
  <dgm:cxnLst>
    <dgm:cxn modelId="{4FEFA103-9835-48A4-AAA2-715B744AC7AA}" type="presOf" srcId="{5AACDABC-5222-4CFE-8E64-ED5FD6309839}" destId="{564C5781-B818-45DA-85F1-262907FF16F5}" srcOrd="0" destOrd="0" presId="urn:microsoft.com/office/officeart/2005/8/layout/vList2"/>
    <dgm:cxn modelId="{5189F527-5EC1-4206-82F6-2F5F099B3588}" type="presOf" srcId="{E56253D4-ACCD-48F8-AEB4-8CA81EE53E64}" destId="{3A4D802A-B902-4F6A-B7EA-F62BC3F6AB7A}" srcOrd="0" destOrd="0" presId="urn:microsoft.com/office/officeart/2005/8/layout/vList2"/>
    <dgm:cxn modelId="{9D12878D-48E4-4FE1-A291-C68FB77734C9}" srcId="{5AACDABC-5222-4CFE-8E64-ED5FD6309839}" destId="{E56253D4-ACCD-48F8-AEB4-8CA81EE53E64}" srcOrd="0" destOrd="0" parTransId="{A47046BA-8FB2-45BC-A6C7-7CF22325710F}" sibTransId="{5EB66C87-96A7-4E60-AF7F-3242D50D9CD1}"/>
    <dgm:cxn modelId="{6ECA3EA0-2614-4B73-AB6D-7EC9D554317D}" srcId="{5AACDABC-5222-4CFE-8E64-ED5FD6309839}" destId="{F10DF5D2-35B0-4421-83FE-0CD884D96A43}" srcOrd="2" destOrd="0" parTransId="{C03B455A-73A5-49EE-9DDB-21E9C0EA52C1}" sibTransId="{8A569412-6061-4A25-BE44-4B97F5981991}"/>
    <dgm:cxn modelId="{61274FA8-C4A8-4D98-8EE5-8D13035BA226}" srcId="{5AACDABC-5222-4CFE-8E64-ED5FD6309839}" destId="{13639B44-78F0-4887-82BD-6D1096804B91}" srcOrd="3" destOrd="0" parTransId="{76C0C355-8226-4F35-83B9-1B758B040CE1}" sibTransId="{3B1788C9-05DB-4A5C-A56C-04BC1487E089}"/>
    <dgm:cxn modelId="{B8AB81B3-1B27-46CA-9A1D-E7B3311DB08C}" type="presOf" srcId="{F10DF5D2-35B0-4421-83FE-0CD884D96A43}" destId="{F27A5AF0-7C50-4DFE-9315-E33046D33500}" srcOrd="0" destOrd="0" presId="urn:microsoft.com/office/officeart/2005/8/layout/vList2"/>
    <dgm:cxn modelId="{AC45B2B4-6584-496D-A8D2-A7AD25B617A4}" type="presOf" srcId="{13639B44-78F0-4887-82BD-6D1096804B91}" destId="{1D2D8970-C517-47C8-95C1-1ABF92EDCC63}" srcOrd="0" destOrd="0" presId="urn:microsoft.com/office/officeart/2005/8/layout/vList2"/>
    <dgm:cxn modelId="{DD760DDF-F018-4D72-97BD-A29933244F3E}" srcId="{5AACDABC-5222-4CFE-8E64-ED5FD6309839}" destId="{238F607E-E470-44DC-9BED-4D8700112693}" srcOrd="1" destOrd="0" parTransId="{F0C3B30C-0134-4FE9-84BA-556F16701286}" sibTransId="{62A19FA6-D5AB-462F-98AD-F4FD5A37F18F}"/>
    <dgm:cxn modelId="{8BCD26EA-4886-4600-9CD7-A13156CE2FD7}" type="presOf" srcId="{238F607E-E470-44DC-9BED-4D8700112693}" destId="{4BAF6990-D9E8-4C0F-9651-3E39F4392569}" srcOrd="0" destOrd="0" presId="urn:microsoft.com/office/officeart/2005/8/layout/vList2"/>
    <dgm:cxn modelId="{93BEBFCA-2611-4F9A-8BC2-B05090A96DA9}" type="presParOf" srcId="{564C5781-B818-45DA-85F1-262907FF16F5}" destId="{3A4D802A-B902-4F6A-B7EA-F62BC3F6AB7A}" srcOrd="0" destOrd="0" presId="urn:microsoft.com/office/officeart/2005/8/layout/vList2"/>
    <dgm:cxn modelId="{EF5BAA1A-0CBF-4710-ABDC-408D9F80E07A}" type="presParOf" srcId="{564C5781-B818-45DA-85F1-262907FF16F5}" destId="{C666B519-A60E-4278-AC58-306E6A35128C}" srcOrd="1" destOrd="0" presId="urn:microsoft.com/office/officeart/2005/8/layout/vList2"/>
    <dgm:cxn modelId="{849DBDCA-7713-4FEF-A133-DA04FDA6C574}" type="presParOf" srcId="{564C5781-B818-45DA-85F1-262907FF16F5}" destId="{4BAF6990-D9E8-4C0F-9651-3E39F4392569}" srcOrd="2" destOrd="0" presId="urn:microsoft.com/office/officeart/2005/8/layout/vList2"/>
    <dgm:cxn modelId="{F81A9865-CF1C-4ECD-8445-2E02DFDB2C1A}" type="presParOf" srcId="{564C5781-B818-45DA-85F1-262907FF16F5}" destId="{8F0CD3F1-7932-4293-84B3-67EC6E1F23EE}" srcOrd="3" destOrd="0" presId="urn:microsoft.com/office/officeart/2005/8/layout/vList2"/>
    <dgm:cxn modelId="{8FD10CAE-D7AD-493E-9EFE-6F5C20EEFB14}" type="presParOf" srcId="{564C5781-B818-45DA-85F1-262907FF16F5}" destId="{F27A5AF0-7C50-4DFE-9315-E33046D33500}" srcOrd="4" destOrd="0" presId="urn:microsoft.com/office/officeart/2005/8/layout/vList2"/>
    <dgm:cxn modelId="{891F76D9-E245-4F8B-950A-4A3F1A43CAB6}" type="presParOf" srcId="{564C5781-B818-45DA-85F1-262907FF16F5}" destId="{2A5EB78A-8A55-4E01-8A34-0EB7C6C9C645}" srcOrd="5" destOrd="0" presId="urn:microsoft.com/office/officeart/2005/8/layout/vList2"/>
    <dgm:cxn modelId="{27798742-E2D9-4579-8103-E318CA1CC9CA}" type="presParOf" srcId="{564C5781-B818-45DA-85F1-262907FF16F5}" destId="{1D2D8970-C517-47C8-95C1-1ABF92EDCC6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CF442-39A1-47DD-A413-FD4C74962417}">
      <dsp:nvSpPr>
        <dsp:cNvPr id="0" name=""/>
        <dsp:cNvSpPr/>
      </dsp:nvSpPr>
      <dsp:spPr>
        <a:xfrm>
          <a:off x="7998" y="147578"/>
          <a:ext cx="2917328" cy="405246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278913-D958-4BDE-A5CF-02165752E713}">
      <dsp:nvSpPr>
        <dsp:cNvPr id="0" name=""/>
        <dsp:cNvSpPr/>
      </dsp:nvSpPr>
      <dsp:spPr>
        <a:xfrm>
          <a:off x="332145" y="455518"/>
          <a:ext cx="2917328" cy="4052463"/>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ZA" sz="1800" kern="1200" dirty="0"/>
            <a:t>The methods that youth workers use </a:t>
          </a:r>
          <a:r>
            <a:rPr lang="en-ZA" sz="1800" b="1" kern="1200" dirty="0"/>
            <a:t>determine how effective their practice is </a:t>
          </a:r>
          <a:r>
            <a:rPr lang="en-ZA" sz="1800" kern="1200" dirty="0"/>
            <a:t>with young people. The mentioned tools and approaches enable a youth worker to produce an effective practice that can have a lasting, and </a:t>
          </a:r>
          <a:r>
            <a:rPr lang="en-ZA" sz="1800" b="1" kern="1200" dirty="0"/>
            <a:t>positive, impact on a young person</a:t>
          </a:r>
          <a:r>
            <a:rPr lang="en-ZA" sz="1800" kern="1200" dirty="0"/>
            <a:t>. </a:t>
          </a:r>
          <a:endParaRPr lang="en-US" sz="1800" kern="1200" dirty="0"/>
        </a:p>
      </dsp:txBody>
      <dsp:txXfrm>
        <a:off x="417591" y="540964"/>
        <a:ext cx="2746436" cy="3881571"/>
      </dsp:txXfrm>
    </dsp:sp>
    <dsp:sp modelId="{DC03FAFA-6BA6-4C4C-ACC8-DAB86D8E185E}">
      <dsp:nvSpPr>
        <dsp:cNvPr id="0" name=""/>
        <dsp:cNvSpPr/>
      </dsp:nvSpPr>
      <dsp:spPr>
        <a:xfrm>
          <a:off x="3573622" y="147578"/>
          <a:ext cx="3238205" cy="455930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C352F-C536-4AA8-8BE1-960141FC0732}">
      <dsp:nvSpPr>
        <dsp:cNvPr id="0" name=""/>
        <dsp:cNvSpPr/>
      </dsp:nvSpPr>
      <dsp:spPr>
        <a:xfrm>
          <a:off x="3897770" y="455518"/>
          <a:ext cx="3238205" cy="4559308"/>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ZA" sz="1800" kern="1200" dirty="0"/>
            <a:t>Another reason why these tools and methods are essential is because youth workers take on the role as </a:t>
          </a:r>
          <a:r>
            <a:rPr lang="en-ZA" sz="1800" b="1" kern="1200" dirty="0"/>
            <a:t>informal educators</a:t>
          </a:r>
          <a:r>
            <a:rPr lang="en-ZA" sz="1800" kern="1200" dirty="0"/>
            <a:t>. CLD Standards Council Scotland (2019, p.21) describes how </a:t>
          </a:r>
          <a:r>
            <a:rPr lang="en-ZA" sz="1800" b="1" kern="1200" dirty="0"/>
            <a:t>youth workers need to be able to explain to young people how their learning experiences from youth work can be linked to other aspects of their lives</a:t>
          </a:r>
          <a:r>
            <a:rPr lang="en-ZA" sz="1800" kern="1200" dirty="0"/>
            <a:t>. What young people learn from youth workers can have lasting affects. </a:t>
          </a:r>
          <a:endParaRPr lang="en-US" sz="1800" kern="1200" dirty="0"/>
        </a:p>
      </dsp:txBody>
      <dsp:txXfrm>
        <a:off x="3992614" y="550362"/>
        <a:ext cx="3048517" cy="4369620"/>
      </dsp:txXfrm>
    </dsp:sp>
    <dsp:sp modelId="{79450769-3F4E-4E8A-ACBF-BA18CCA747F2}">
      <dsp:nvSpPr>
        <dsp:cNvPr id="0" name=""/>
        <dsp:cNvSpPr/>
      </dsp:nvSpPr>
      <dsp:spPr>
        <a:xfrm>
          <a:off x="7460123" y="147578"/>
          <a:ext cx="3180530" cy="445860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79F402-A51A-4DE5-88C7-A1F3D5BBBEA7}">
      <dsp:nvSpPr>
        <dsp:cNvPr id="0" name=""/>
        <dsp:cNvSpPr/>
      </dsp:nvSpPr>
      <dsp:spPr>
        <a:xfrm>
          <a:off x="7784271" y="455518"/>
          <a:ext cx="3180530" cy="4458606"/>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ZA" sz="1800" kern="1200" dirty="0"/>
            <a:t>When young people engage with a youth worker’s tools, they are able to gain positive results.  The Welsh Assembly Government (2007, p.7) highlights how </a:t>
          </a:r>
          <a:r>
            <a:rPr lang="en-ZA" sz="1800" b="1" kern="1200" dirty="0"/>
            <a:t>‘active participation, wider skills development and enhanced emotional competence’ are themes that can improve a young person’s confidence, increase their potential and contribute to building meaningful relationships</a:t>
          </a:r>
          <a:r>
            <a:rPr lang="en-ZA" sz="1800" kern="1200" dirty="0"/>
            <a:t>. </a:t>
          </a:r>
          <a:endParaRPr lang="en-US" sz="1800" kern="1200" dirty="0"/>
        </a:p>
      </dsp:txBody>
      <dsp:txXfrm>
        <a:off x="7877426" y="548673"/>
        <a:ext cx="2994220" cy="42722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4D802A-B902-4F6A-B7EA-F62BC3F6AB7A}">
      <dsp:nvSpPr>
        <dsp:cNvPr id="0" name=""/>
        <dsp:cNvSpPr/>
      </dsp:nvSpPr>
      <dsp:spPr>
        <a:xfrm>
          <a:off x="0" y="154059"/>
          <a:ext cx="10972800" cy="1044809"/>
        </a:xfrm>
        <a:prstGeom prst="roundRect">
          <a:avLst/>
        </a:prstGeom>
        <a:solidFill>
          <a:schemeClr val="accent2">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In conclusion, youth work practice has a range of methods that help to engage or create opportunities for young people to </a:t>
          </a:r>
          <a:r>
            <a:rPr lang="en-GB" sz="1900" b="1" kern="1200" dirty="0"/>
            <a:t>learn informally </a:t>
          </a:r>
          <a:r>
            <a:rPr lang="en-GB" sz="1900" kern="1200" dirty="0"/>
            <a:t>as well as </a:t>
          </a:r>
          <a:r>
            <a:rPr lang="en-GB" sz="1900" b="1" kern="1200" dirty="0"/>
            <a:t>build meaningful relationships</a:t>
          </a:r>
          <a:r>
            <a:rPr lang="en-GB" sz="1900" kern="1200" dirty="0"/>
            <a:t>. Each of these tools’ effectiveness is determined by the context as well as the number of young people that are involved. </a:t>
          </a:r>
          <a:endParaRPr lang="en-US" sz="1900" kern="1200" dirty="0"/>
        </a:p>
      </dsp:txBody>
      <dsp:txXfrm>
        <a:off x="51003" y="205062"/>
        <a:ext cx="10870794" cy="942803"/>
      </dsp:txXfrm>
    </dsp:sp>
    <dsp:sp modelId="{4BAF6990-D9E8-4C0F-9651-3E39F4392569}">
      <dsp:nvSpPr>
        <dsp:cNvPr id="0" name=""/>
        <dsp:cNvSpPr/>
      </dsp:nvSpPr>
      <dsp:spPr>
        <a:xfrm>
          <a:off x="0" y="1253589"/>
          <a:ext cx="10972800" cy="1044809"/>
        </a:xfrm>
        <a:prstGeom prst="roundRect">
          <a:avLst/>
        </a:prstGeom>
        <a:solidFill>
          <a:schemeClr val="accent2">
            <a:shade val="80000"/>
            <a:hueOff val="-151668"/>
            <a:satOff val="2837"/>
            <a:lumOff val="90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Being aware of different approaches in the youth work practice does not only improve a young person’s life, but it can </a:t>
          </a:r>
          <a:r>
            <a:rPr lang="en-GB" sz="1900" b="1" kern="1200" dirty="0"/>
            <a:t>also improve the future youth work practice </a:t>
          </a:r>
          <a:r>
            <a:rPr lang="en-GB" sz="1900" kern="1200" dirty="0"/>
            <a:t>as a whole in order to better deliver effective youth work support. </a:t>
          </a:r>
          <a:endParaRPr lang="en-US" sz="1900" kern="1200" dirty="0"/>
        </a:p>
      </dsp:txBody>
      <dsp:txXfrm>
        <a:off x="51003" y="1304592"/>
        <a:ext cx="10870794" cy="942803"/>
      </dsp:txXfrm>
    </dsp:sp>
    <dsp:sp modelId="{F27A5AF0-7C50-4DFE-9315-E33046D33500}">
      <dsp:nvSpPr>
        <dsp:cNvPr id="0" name=""/>
        <dsp:cNvSpPr/>
      </dsp:nvSpPr>
      <dsp:spPr>
        <a:xfrm>
          <a:off x="0" y="2353120"/>
          <a:ext cx="10972800" cy="1044809"/>
        </a:xfrm>
        <a:prstGeom prst="roundRect">
          <a:avLst/>
        </a:prstGeom>
        <a:solidFill>
          <a:schemeClr val="accent2">
            <a:shade val="80000"/>
            <a:hueOff val="-303336"/>
            <a:satOff val="5673"/>
            <a:lumOff val="180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Through the different tools and approaches in youth work practice, it is also clear to see how </a:t>
          </a:r>
          <a:r>
            <a:rPr lang="en-GB" sz="1900" b="1" kern="1200" dirty="0"/>
            <a:t>policy and theory link with a youth worker’s practice</a:t>
          </a:r>
          <a:r>
            <a:rPr lang="en-GB" sz="1900" kern="1200" dirty="0"/>
            <a:t>. </a:t>
          </a:r>
          <a:endParaRPr lang="en-US" sz="1900" kern="1200" dirty="0"/>
        </a:p>
      </dsp:txBody>
      <dsp:txXfrm>
        <a:off x="51003" y="2404123"/>
        <a:ext cx="10870794" cy="942803"/>
      </dsp:txXfrm>
    </dsp:sp>
    <dsp:sp modelId="{1D2D8970-C517-47C8-95C1-1ABF92EDCC63}">
      <dsp:nvSpPr>
        <dsp:cNvPr id="0" name=""/>
        <dsp:cNvSpPr/>
      </dsp:nvSpPr>
      <dsp:spPr>
        <a:xfrm>
          <a:off x="0" y="3452650"/>
          <a:ext cx="10972800" cy="1044809"/>
        </a:xfrm>
        <a:prstGeom prst="roundRect">
          <a:avLst/>
        </a:prstGeom>
        <a:solidFill>
          <a:schemeClr val="accent2">
            <a:shade val="80000"/>
            <a:hueOff val="-455004"/>
            <a:satOff val="8510"/>
            <a:lumOff val="27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Furthermore, it is evident that youth workers use </a:t>
          </a:r>
          <a:r>
            <a:rPr lang="en-GB" sz="1900" b="1" kern="1200" dirty="0"/>
            <a:t>these tools because they are based on youth work principles </a:t>
          </a:r>
          <a:r>
            <a:rPr lang="en-GB" sz="1900" b="0" kern="1200" dirty="0"/>
            <a:t>such as voluntary participation.</a:t>
          </a:r>
          <a:r>
            <a:rPr lang="en-GB" sz="1900" kern="1200" dirty="0"/>
            <a:t> </a:t>
          </a:r>
          <a:endParaRPr lang="en-US" sz="1900" kern="1200" dirty="0"/>
        </a:p>
      </dsp:txBody>
      <dsp:txXfrm>
        <a:off x="51003" y="3503653"/>
        <a:ext cx="10870794" cy="94280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27CDB8-B13B-4E9C-B3D0-9F73910E6F84}" type="datetimeFigureOut">
              <a:t>2/20/2025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D4806C-73EE-4486-A760-1D9D79013A84}" type="slidenum">
              <a:t>‹#›</a:t>
            </a:fld>
            <a:endParaRPr lang="en-GB"/>
          </a:p>
        </p:txBody>
      </p:sp>
    </p:spTree>
    <p:extLst>
      <p:ext uri="{BB962C8B-B14F-4D97-AF65-F5344CB8AC3E}">
        <p14:creationId xmlns:p14="http://schemas.microsoft.com/office/powerpoint/2010/main" val="4135865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118867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8" Type="http://schemas.openxmlformats.org/officeDocument/2006/relationships/hyperlink" Target="https://www.gov.wales/sites/default/files/publications/2024-10/youth-work-strategy-for-wales.pdf" TargetMode="External"/><Relationship Id="rId3" Type="http://schemas.openxmlformats.org/officeDocument/2006/relationships/hyperlink" Target="https://www.cwvys.org.uk/wp-content/uploads/2022/10/YOUTH-WORK-IN-WALES-2022-ENGLISH.pdf" TargetMode="External"/><Relationship Id="rId7" Type="http://schemas.openxmlformats.org/officeDocument/2006/relationships/hyperlink" Target="https://www.youthworkwales.org.uk/wp-content/uploads/2017/11/National-Youth-Service-Strategy-for-Wales.pdf" TargetMode="External"/><Relationship Id="rId2" Type="http://schemas.openxmlformats.org/officeDocument/2006/relationships/hyperlink" Target="https://cldstandardscouncil.org.uk/wp-content/uploads/CombinedYouthWorkNOS.pdf" TargetMode="External"/><Relationship Id="rId1" Type="http://schemas.openxmlformats.org/officeDocument/2006/relationships/slideLayout" Target="../slideLayouts/slideLayout2.xml"/><Relationship Id="rId6" Type="http://schemas.openxmlformats.org/officeDocument/2006/relationships/hyperlink" Target="http://C:/Users/sidar/Downloads/Sustaining%20Growth%20in%20Groups.pdf" TargetMode="External"/><Relationship Id="rId5" Type="http://schemas.openxmlformats.org/officeDocument/2006/relationships/hyperlink" Target="https://moodle.uwtsd.ac.uk/course/view.php?id=8545&amp;section=6" TargetMode="External"/><Relationship Id="rId4" Type="http://schemas.openxmlformats.org/officeDocument/2006/relationships/hyperlink" Target="https://www.ghll.org.uk/mental-health/5-ways-to-wellbeing/" TargetMode="External"/><Relationship Id="rId9" Type="http://schemas.openxmlformats.org/officeDocument/2006/relationships/hyperlink" Target="https://ebookcentral.proquest.com/lib/trinity/reader.action?docID=1770557&amp;ppg=1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solidFill>
                <a:schemeClr val="tx1"/>
              </a:solidFill>
            </a:endParaRPr>
          </a:p>
        </p:txBody>
      </p:sp>
      <p:sp>
        <p:nvSpPr>
          <p:cNvPr id="2" name="Title 1"/>
          <p:cNvSpPr>
            <a:spLocks noGrp="1"/>
          </p:cNvSpPr>
          <p:nvPr>
            <p:ph type="ctrTitle"/>
          </p:nvPr>
        </p:nvSpPr>
        <p:spPr>
          <a:xfrm>
            <a:off x="4763933" y="3827844"/>
            <a:ext cx="6766405" cy="1168188"/>
          </a:xfrm>
        </p:spPr>
        <p:txBody>
          <a:bodyPr rtlCol="0">
            <a:normAutofit/>
          </a:bodyPr>
          <a:lstStyle/>
          <a:p>
            <a:pPr rtl="0"/>
            <a:r>
              <a:rPr lang="en-GB" sz="3800">
                <a:solidFill>
                  <a:srgbClr val="FFFFFE"/>
                </a:solidFill>
              </a:rPr>
              <a:t>Tools and approaches used in Youth Work practice</a:t>
            </a:r>
          </a:p>
        </p:txBody>
      </p:sp>
      <p:sp>
        <p:nvSpPr>
          <p:cNvPr id="3" name="Subtitle 2"/>
          <p:cNvSpPr>
            <a:spLocks noGrp="1"/>
          </p:cNvSpPr>
          <p:nvPr>
            <p:ph type="subTitle" idx="1"/>
          </p:nvPr>
        </p:nvSpPr>
        <p:spPr>
          <a:xfrm>
            <a:off x="4763933" y="5088106"/>
            <a:ext cx="6766405" cy="1168189"/>
          </a:xfrm>
        </p:spPr>
        <p:txBody>
          <a:bodyPr vert="horz" lIns="91440" tIns="45720" rIns="91440" bIns="45720" rtlCol="0" anchor="t">
            <a:normAutofit/>
          </a:bodyPr>
          <a:lstStyle/>
          <a:p>
            <a:pPr rtl="0"/>
            <a:r>
              <a:rPr lang="en-GB" sz="1800" dirty="0">
                <a:solidFill>
                  <a:srgbClr val="FFFFFE"/>
                </a:solidFill>
              </a:rPr>
              <a:t>Student number: 2404615</a:t>
            </a:r>
          </a:p>
          <a:p>
            <a:pPr rtl="0"/>
            <a:r>
              <a:rPr lang="en-GB" sz="1800" dirty="0">
                <a:solidFill>
                  <a:srgbClr val="FFFFFE"/>
                </a:solidFill>
              </a:rPr>
              <a:t>Module code: ECYW4004 </a:t>
            </a:r>
          </a:p>
        </p:txBody>
      </p:sp>
      <p:sp>
        <p:nvSpPr>
          <p:cNvPr id="18" name="Freeform: Shape 17">
            <a:extLst>
              <a:ext uri="{FF2B5EF4-FFF2-40B4-BE49-F238E27FC236}">
                <a16:creationId xmlns:a16="http://schemas.microsoft.com/office/drawing/2014/main" id="{EBF4792E-DF83-4D24-9924-01EC30A32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8512"/>
            <a:ext cx="3952259" cy="5932172"/>
          </a:xfrm>
          <a:custGeom>
            <a:avLst/>
            <a:gdLst>
              <a:gd name="connsiteX0" fmla="*/ 986173 w 3952259"/>
              <a:gd name="connsiteY0" fmla="*/ 0 h 5932172"/>
              <a:gd name="connsiteX1" fmla="*/ 3952259 w 3952259"/>
              <a:gd name="connsiteY1" fmla="*/ 2966086 h 5932172"/>
              <a:gd name="connsiteX2" fmla="*/ 986173 w 3952259"/>
              <a:gd name="connsiteY2" fmla="*/ 5932172 h 5932172"/>
              <a:gd name="connsiteX3" fmla="*/ 104150 w 3952259"/>
              <a:gd name="connsiteY3" fmla="*/ 5798823 h 5932172"/>
              <a:gd name="connsiteX4" fmla="*/ 0 w 3952259"/>
              <a:gd name="connsiteY4" fmla="*/ 5760704 h 5932172"/>
              <a:gd name="connsiteX5" fmla="*/ 0 w 3952259"/>
              <a:gd name="connsiteY5" fmla="*/ 171469 h 5932172"/>
              <a:gd name="connsiteX6" fmla="*/ 104150 w 3952259"/>
              <a:gd name="connsiteY6" fmla="*/ 133350 h 5932172"/>
              <a:gd name="connsiteX7" fmla="*/ 986173 w 3952259"/>
              <a:gd name="connsiteY7" fmla="*/ 0 h 5932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52259" h="5932172">
                <a:moveTo>
                  <a:pt x="986173" y="0"/>
                </a:moveTo>
                <a:cubicBezTo>
                  <a:pt x="2624297" y="0"/>
                  <a:pt x="3952259" y="1327962"/>
                  <a:pt x="3952259" y="2966086"/>
                </a:cubicBezTo>
                <a:cubicBezTo>
                  <a:pt x="3952259" y="4604210"/>
                  <a:pt x="2624297" y="5932172"/>
                  <a:pt x="986173" y="5932172"/>
                </a:cubicBezTo>
                <a:cubicBezTo>
                  <a:pt x="679025" y="5932172"/>
                  <a:pt x="382781" y="5885486"/>
                  <a:pt x="104150" y="5798823"/>
                </a:cubicBezTo>
                <a:lnTo>
                  <a:pt x="0" y="5760704"/>
                </a:lnTo>
                <a:lnTo>
                  <a:pt x="0" y="171469"/>
                </a:lnTo>
                <a:lnTo>
                  <a:pt x="104150" y="133350"/>
                </a:lnTo>
                <a:cubicBezTo>
                  <a:pt x="382781" y="46686"/>
                  <a:pt x="679025" y="0"/>
                  <a:pt x="98617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15837328-A57C-47AA-B520-C83F4A6BD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8125" y="0"/>
            <a:ext cx="4475748" cy="3256337"/>
          </a:xfrm>
          <a:custGeom>
            <a:avLst/>
            <a:gdLst>
              <a:gd name="connsiteX0" fmla="*/ 246861 w 4475748"/>
              <a:gd name="connsiteY0" fmla="*/ 0 h 3256337"/>
              <a:gd name="connsiteX1" fmla="*/ 4228888 w 4475748"/>
              <a:gd name="connsiteY1" fmla="*/ 0 h 3256337"/>
              <a:gd name="connsiteX2" fmla="*/ 4299885 w 4475748"/>
              <a:gd name="connsiteY2" fmla="*/ 147382 h 3256337"/>
              <a:gd name="connsiteX3" fmla="*/ 4475748 w 4475748"/>
              <a:gd name="connsiteY3" fmla="*/ 1018463 h 3256337"/>
              <a:gd name="connsiteX4" fmla="*/ 2237874 w 4475748"/>
              <a:gd name="connsiteY4" fmla="*/ 3256337 h 3256337"/>
              <a:gd name="connsiteX5" fmla="*/ 0 w 4475748"/>
              <a:gd name="connsiteY5" fmla="*/ 1018463 h 3256337"/>
              <a:gd name="connsiteX6" fmla="*/ 175863 w 4475748"/>
              <a:gd name="connsiteY6" fmla="*/ 147382 h 3256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75748" h="3256337">
                <a:moveTo>
                  <a:pt x="246861" y="0"/>
                </a:moveTo>
                <a:lnTo>
                  <a:pt x="4228888" y="0"/>
                </a:lnTo>
                <a:lnTo>
                  <a:pt x="4299885" y="147382"/>
                </a:lnTo>
                <a:cubicBezTo>
                  <a:pt x="4413128" y="415117"/>
                  <a:pt x="4475748" y="709477"/>
                  <a:pt x="4475748" y="1018463"/>
                </a:cubicBezTo>
                <a:cubicBezTo>
                  <a:pt x="4475748" y="2254407"/>
                  <a:pt x="3473818" y="3256337"/>
                  <a:pt x="2237874" y="3256337"/>
                </a:cubicBezTo>
                <a:cubicBezTo>
                  <a:pt x="1001930" y="3256337"/>
                  <a:pt x="0" y="2254407"/>
                  <a:pt x="0" y="1018463"/>
                </a:cubicBezTo>
                <a:cubicBezTo>
                  <a:pt x="0" y="709477"/>
                  <a:pt x="62621" y="415117"/>
                  <a:pt x="175863" y="14738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Arc 21">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580241">
            <a:off x="-1784401" y="613620"/>
            <a:ext cx="6199926" cy="6199926"/>
          </a:xfrm>
          <a:prstGeom prst="arc">
            <a:avLst>
              <a:gd name="adj1" fmla="val 14455503"/>
              <a:gd name="adj2" fmla="val 18389131"/>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1" name="Graphic 10" descr="Children with solid fill">
            <a:extLst>
              <a:ext uri="{FF2B5EF4-FFF2-40B4-BE49-F238E27FC236}">
                <a16:creationId xmlns:a16="http://schemas.microsoft.com/office/drawing/2014/main" id="{37C8899A-E5D9-377D-42AC-37A321EE066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8133" y="1876659"/>
            <a:ext cx="2972955" cy="2972955"/>
          </a:xfrm>
          <a:custGeom>
            <a:avLst/>
            <a:gdLst/>
            <a:ahLst/>
            <a:cxnLst/>
            <a:rect l="l" t="t" r="r" b="b"/>
            <a:pathLst>
              <a:path w="2028107" h="1916009">
                <a:moveTo>
                  <a:pt x="35370" y="0"/>
                </a:moveTo>
                <a:lnTo>
                  <a:pt x="1992737" y="0"/>
                </a:lnTo>
                <a:cubicBezTo>
                  <a:pt x="2012271" y="0"/>
                  <a:pt x="2028107" y="15836"/>
                  <a:pt x="2028107" y="35370"/>
                </a:cubicBezTo>
                <a:lnTo>
                  <a:pt x="2028107" y="1880639"/>
                </a:lnTo>
                <a:cubicBezTo>
                  <a:pt x="2028107" y="1900173"/>
                  <a:pt x="2012271" y="1916009"/>
                  <a:pt x="1992737" y="1916009"/>
                </a:cubicBezTo>
                <a:lnTo>
                  <a:pt x="35370" y="1916009"/>
                </a:lnTo>
                <a:cubicBezTo>
                  <a:pt x="15836" y="1916009"/>
                  <a:pt x="0" y="1900173"/>
                  <a:pt x="0" y="1880639"/>
                </a:cubicBezTo>
                <a:lnTo>
                  <a:pt x="0" y="35370"/>
                </a:lnTo>
                <a:cubicBezTo>
                  <a:pt x="0" y="15836"/>
                  <a:pt x="15836" y="0"/>
                  <a:pt x="35370" y="0"/>
                </a:cubicBezTo>
                <a:close/>
              </a:path>
            </a:pathLst>
          </a:custGeom>
        </p:spPr>
      </p:pic>
      <p:pic>
        <p:nvPicPr>
          <p:cNvPr id="7" name="Graphic 6" descr="Wrench with solid fill">
            <a:extLst>
              <a:ext uri="{FF2B5EF4-FFF2-40B4-BE49-F238E27FC236}">
                <a16:creationId xmlns:a16="http://schemas.microsoft.com/office/drawing/2014/main" id="{2762C565-2F17-D01B-47BC-59BCB1FBDD8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51980" y="133707"/>
            <a:ext cx="2488039" cy="2488039"/>
          </a:xfrm>
          <a:custGeom>
            <a:avLst/>
            <a:gdLst/>
            <a:ahLst/>
            <a:cxnLst/>
            <a:rect l="l" t="t" r="r" b="b"/>
            <a:pathLst>
              <a:path w="2487175" h="2487175">
                <a:moveTo>
                  <a:pt x="67328" y="0"/>
                </a:moveTo>
                <a:lnTo>
                  <a:pt x="2419847" y="0"/>
                </a:lnTo>
                <a:cubicBezTo>
                  <a:pt x="2457031" y="0"/>
                  <a:pt x="2487175" y="30144"/>
                  <a:pt x="2487175" y="67328"/>
                </a:cubicBezTo>
                <a:lnTo>
                  <a:pt x="2487175" y="2419847"/>
                </a:lnTo>
                <a:cubicBezTo>
                  <a:pt x="2487175" y="2457031"/>
                  <a:pt x="2457031" y="2487175"/>
                  <a:pt x="2419847" y="2487175"/>
                </a:cubicBezTo>
                <a:lnTo>
                  <a:pt x="67328" y="2487175"/>
                </a:lnTo>
                <a:cubicBezTo>
                  <a:pt x="30144" y="2487175"/>
                  <a:pt x="0" y="2457031"/>
                  <a:pt x="0" y="2419847"/>
                </a:cubicBezTo>
                <a:lnTo>
                  <a:pt x="0" y="67328"/>
                </a:lnTo>
                <a:cubicBezTo>
                  <a:pt x="0" y="30144"/>
                  <a:pt x="30144" y="0"/>
                  <a:pt x="67328" y="0"/>
                </a:cubicBezTo>
                <a:close/>
              </a:path>
            </a:pathLst>
          </a:custGeom>
        </p:spPr>
      </p:pic>
      <p:sp>
        <p:nvSpPr>
          <p:cNvPr id="24" name="Freeform: Shape 23">
            <a:extLst>
              <a:ext uri="{FF2B5EF4-FFF2-40B4-BE49-F238E27FC236}">
                <a16:creationId xmlns:a16="http://schemas.microsoft.com/office/drawing/2014/main" id="{8A03A6A2-7849-4179-B68F-C11DDDB23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1078" y="0"/>
            <a:ext cx="3440922" cy="3674631"/>
          </a:xfrm>
          <a:custGeom>
            <a:avLst/>
            <a:gdLst>
              <a:gd name="connsiteX0" fmla="*/ 523074 w 3440922"/>
              <a:gd name="connsiteY0" fmla="*/ 0 h 3674631"/>
              <a:gd name="connsiteX1" fmla="*/ 3440922 w 3440922"/>
              <a:gd name="connsiteY1" fmla="*/ 0 h 3674631"/>
              <a:gd name="connsiteX2" fmla="*/ 3440922 w 3440922"/>
              <a:gd name="connsiteY2" fmla="*/ 3321701 h 3674631"/>
              <a:gd name="connsiteX3" fmla="*/ 3304578 w 3440922"/>
              <a:gd name="connsiteY3" fmla="*/ 3404532 h 3674631"/>
              <a:gd name="connsiteX4" fmla="*/ 2237874 w 3440922"/>
              <a:gd name="connsiteY4" fmla="*/ 3674631 h 3674631"/>
              <a:gd name="connsiteX5" fmla="*/ 0 w 3440922"/>
              <a:gd name="connsiteY5" fmla="*/ 1436757 h 3674631"/>
              <a:gd name="connsiteX6" fmla="*/ 511022 w 3440922"/>
              <a:gd name="connsiteY6" fmla="*/ 13261 h 3674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0922" h="3674631">
                <a:moveTo>
                  <a:pt x="523074" y="0"/>
                </a:moveTo>
                <a:lnTo>
                  <a:pt x="3440922" y="0"/>
                </a:lnTo>
                <a:lnTo>
                  <a:pt x="3440922" y="3321701"/>
                </a:lnTo>
                <a:lnTo>
                  <a:pt x="3304578" y="3404532"/>
                </a:lnTo>
                <a:cubicBezTo>
                  <a:pt x="2987486" y="3576786"/>
                  <a:pt x="2624107" y="3674631"/>
                  <a:pt x="2237874" y="3674631"/>
                </a:cubicBezTo>
                <a:cubicBezTo>
                  <a:pt x="1001930" y="3674631"/>
                  <a:pt x="0" y="2672701"/>
                  <a:pt x="0" y="1436757"/>
                </a:cubicBezTo>
                <a:cubicBezTo>
                  <a:pt x="0" y="896032"/>
                  <a:pt x="191776" y="400098"/>
                  <a:pt x="511022" y="13261"/>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Graphic 8" descr="Gears with solid fill">
            <a:extLst>
              <a:ext uri="{FF2B5EF4-FFF2-40B4-BE49-F238E27FC236}">
                <a16:creationId xmlns:a16="http://schemas.microsoft.com/office/drawing/2014/main" id="{9C2AFCDD-98D2-66E1-C7B9-5DF368F7A13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542995" y="407063"/>
            <a:ext cx="2378947" cy="2378947"/>
          </a:xfrm>
          <a:custGeom>
            <a:avLst/>
            <a:gdLst/>
            <a:ahLst/>
            <a:cxnLst/>
            <a:rect l="l" t="t" r="r" b="b"/>
            <a:pathLst>
              <a:path w="2028107" h="1916009">
                <a:moveTo>
                  <a:pt x="35370" y="0"/>
                </a:moveTo>
                <a:lnTo>
                  <a:pt x="1992737" y="0"/>
                </a:lnTo>
                <a:cubicBezTo>
                  <a:pt x="2012271" y="0"/>
                  <a:pt x="2028107" y="15836"/>
                  <a:pt x="2028107" y="35370"/>
                </a:cubicBezTo>
                <a:lnTo>
                  <a:pt x="2028107" y="1880639"/>
                </a:lnTo>
                <a:cubicBezTo>
                  <a:pt x="2028107" y="1900173"/>
                  <a:pt x="2012271" y="1916009"/>
                  <a:pt x="1992737" y="1916009"/>
                </a:cubicBezTo>
                <a:lnTo>
                  <a:pt x="35370" y="1916009"/>
                </a:lnTo>
                <a:cubicBezTo>
                  <a:pt x="15836" y="1916009"/>
                  <a:pt x="0" y="1900173"/>
                  <a:pt x="0" y="1880639"/>
                </a:cubicBezTo>
                <a:lnTo>
                  <a:pt x="0" y="35370"/>
                </a:lnTo>
                <a:cubicBezTo>
                  <a:pt x="0" y="15836"/>
                  <a:pt x="15836" y="0"/>
                  <a:pt x="35370" y="0"/>
                </a:cubicBezTo>
                <a:close/>
              </a:path>
            </a:pathLst>
          </a:custGeom>
        </p:spPr>
      </p:pic>
      <p:sp>
        <p:nvSpPr>
          <p:cNvPr id="5" name="Slide Number Placeholder 4">
            <a:extLst>
              <a:ext uri="{FF2B5EF4-FFF2-40B4-BE49-F238E27FC236}">
                <a16:creationId xmlns:a16="http://schemas.microsoft.com/office/drawing/2014/main" id="{8B7C6FAF-0D7B-D3F0-C57F-178C876C8FE1}"/>
              </a:ext>
            </a:extLst>
          </p:cNvPr>
          <p:cNvSpPr>
            <a:spLocks noGrp="1"/>
          </p:cNvSpPr>
          <p:nvPr>
            <p:ph type="sldNum" sz="quarter" idx="12"/>
          </p:nvPr>
        </p:nvSpPr>
        <p:spPr>
          <a:xfrm>
            <a:off x="10290748" y="6356350"/>
            <a:ext cx="1063052" cy="365125"/>
          </a:xfrm>
        </p:spPr>
        <p:txBody>
          <a:bodyPr>
            <a:normAutofit/>
          </a:bodyPr>
          <a:lstStyle/>
          <a:p>
            <a:pPr rtl="0">
              <a:spcAft>
                <a:spcPts val="600"/>
              </a:spcAft>
            </a:pPr>
            <a:fld id="{401CF334-2D5C-4859-84A6-CA7E6E43FAEB}" type="slidenum">
              <a:rPr lang="en-GB" noProof="0">
                <a:solidFill>
                  <a:srgbClr val="FFFFFE"/>
                </a:solidFill>
              </a:rPr>
              <a:pPr rtl="0">
                <a:spcAft>
                  <a:spcPts val="600"/>
                </a:spcAft>
              </a:pPr>
              <a:t>1</a:t>
            </a:fld>
            <a:endParaRPr lang="en-GB" noProof="0">
              <a:solidFill>
                <a:srgbClr val="FFFFFE"/>
              </a:solidFill>
            </a:endParaRPr>
          </a:p>
        </p:txBody>
      </p:sp>
    </p:spTree>
    <p:extLst>
      <p:ext uri="{BB962C8B-B14F-4D97-AF65-F5344CB8AC3E}">
        <p14:creationId xmlns:p14="http://schemas.microsoft.com/office/powerpoint/2010/main" val="706305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CE198-F274-A4CE-89C0-0D76D100A37B}"/>
              </a:ext>
            </a:extLst>
          </p:cNvPr>
          <p:cNvSpPr>
            <a:spLocks noGrp="1"/>
          </p:cNvSpPr>
          <p:nvPr>
            <p:ph type="title"/>
          </p:nvPr>
        </p:nvSpPr>
        <p:spPr>
          <a:xfrm>
            <a:off x="686834" y="1153572"/>
            <a:ext cx="3200400" cy="4461163"/>
          </a:xfrm>
        </p:spPr>
        <p:txBody>
          <a:bodyPr>
            <a:normAutofit/>
          </a:bodyPr>
          <a:lstStyle/>
          <a:p>
            <a:r>
              <a:rPr lang="en-GB">
                <a:solidFill>
                  <a:srgbClr val="FFFFFF"/>
                </a:solidFill>
              </a:rPr>
              <a:t>AI declaration</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B6DE87B-58BB-D30B-A08C-566ADB5D331B}"/>
              </a:ext>
            </a:extLst>
          </p:cNvPr>
          <p:cNvSpPr>
            <a:spLocks noGrp="1"/>
          </p:cNvSpPr>
          <p:nvPr>
            <p:ph idx="1"/>
          </p:nvPr>
        </p:nvSpPr>
        <p:spPr>
          <a:xfrm>
            <a:off x="4447308" y="591344"/>
            <a:ext cx="6906491" cy="5585619"/>
          </a:xfrm>
        </p:spPr>
        <p:txBody>
          <a:bodyPr anchor="ctr">
            <a:normAutofit/>
          </a:bodyPr>
          <a:lstStyle/>
          <a:p>
            <a:pPr marL="109728" indent="0">
              <a:buNone/>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Slide Number Placeholder 3">
            <a:extLst>
              <a:ext uri="{FF2B5EF4-FFF2-40B4-BE49-F238E27FC236}">
                <a16:creationId xmlns:a16="http://schemas.microsoft.com/office/drawing/2014/main" id="{76E30DBA-3270-4CF4-463C-CA66CA51C309}"/>
              </a:ext>
            </a:extLst>
          </p:cNvPr>
          <p:cNvSpPr>
            <a:spLocks noGrp="1"/>
          </p:cNvSpPr>
          <p:nvPr>
            <p:ph type="sldNum" sz="quarter" idx="12"/>
          </p:nvPr>
        </p:nvSpPr>
        <p:spPr>
          <a:xfrm>
            <a:off x="9541564" y="6356350"/>
            <a:ext cx="1812235" cy="365125"/>
          </a:xfrm>
        </p:spPr>
        <p:txBody>
          <a:bodyPr>
            <a:normAutofit/>
          </a:bodyPr>
          <a:lstStyle/>
          <a:p>
            <a:pPr rtl="0">
              <a:spcAft>
                <a:spcPts val="600"/>
              </a:spcAft>
            </a:pPr>
            <a:fld id="{401CF334-2D5C-4859-84A6-CA7E6E43FAEB}" type="slidenum">
              <a:rPr lang="en-GB" noProof="0" smtClean="0"/>
              <a:pPr rtl="0">
                <a:spcAft>
                  <a:spcPts val="600"/>
                </a:spcAft>
              </a:pPr>
              <a:t>2</a:t>
            </a:fld>
            <a:endParaRPr lang="en-GB" noProof="0"/>
          </a:p>
        </p:txBody>
      </p:sp>
    </p:spTree>
    <p:extLst>
      <p:ext uri="{BB962C8B-B14F-4D97-AF65-F5344CB8AC3E}">
        <p14:creationId xmlns:p14="http://schemas.microsoft.com/office/powerpoint/2010/main" val="790632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766BA-994C-573B-6F2C-1AA2AF88F3B7}"/>
              </a:ext>
            </a:extLst>
          </p:cNvPr>
          <p:cNvSpPr>
            <a:spLocks noGrp="1"/>
          </p:cNvSpPr>
          <p:nvPr>
            <p:ph type="title"/>
          </p:nvPr>
        </p:nvSpPr>
        <p:spPr>
          <a:xfrm>
            <a:off x="686834" y="591344"/>
            <a:ext cx="3200400" cy="5585619"/>
          </a:xfrm>
        </p:spPr>
        <p:txBody>
          <a:bodyPr>
            <a:normAutofit/>
          </a:bodyPr>
          <a:lstStyle/>
          <a:p>
            <a:r>
              <a:rPr lang="en-GB">
                <a:solidFill>
                  <a:srgbClr val="FFFFFF"/>
                </a:solidFill>
              </a:rPr>
              <a:t>Contents </a:t>
            </a:r>
          </a:p>
        </p:txBody>
      </p:sp>
      <p:sp>
        <p:nvSpPr>
          <p:cNvPr id="4" name="Slide Number Placeholder 3">
            <a:extLst>
              <a:ext uri="{FF2B5EF4-FFF2-40B4-BE49-F238E27FC236}">
                <a16:creationId xmlns:a16="http://schemas.microsoft.com/office/drawing/2014/main" id="{F7B7CE18-B342-8B76-C8DF-B5F363BB6662}"/>
              </a:ext>
            </a:extLst>
          </p:cNvPr>
          <p:cNvSpPr>
            <a:spLocks noGrp="1"/>
          </p:cNvSpPr>
          <p:nvPr>
            <p:ph type="sldNum" sz="quarter" idx="12"/>
          </p:nvPr>
        </p:nvSpPr>
        <p:spPr>
          <a:xfrm>
            <a:off x="9819860" y="6356350"/>
            <a:ext cx="1533939" cy="365125"/>
          </a:xfrm>
        </p:spPr>
        <p:txBody>
          <a:bodyPr>
            <a:normAutofit/>
          </a:bodyPr>
          <a:lstStyle/>
          <a:p>
            <a:pPr rtl="0">
              <a:spcAft>
                <a:spcPts val="600"/>
              </a:spcAft>
            </a:pPr>
            <a:fld id="{401CF334-2D5C-4859-84A6-CA7E6E43FAEB}" type="slidenum">
              <a:rPr lang="en-GB" noProof="0" smtClean="0"/>
              <a:pPr rtl="0">
                <a:spcAft>
                  <a:spcPts val="600"/>
                </a:spcAft>
              </a:pPr>
              <a:t>3</a:t>
            </a:fld>
            <a:endParaRPr lang="en-GB" noProof="0"/>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1BBE649-5991-1150-EBD6-AC0355CFD46C}"/>
              </a:ext>
            </a:extLst>
          </p:cNvPr>
          <p:cNvSpPr>
            <a:spLocks noGrp="1"/>
          </p:cNvSpPr>
          <p:nvPr>
            <p:ph idx="1"/>
          </p:nvPr>
        </p:nvSpPr>
        <p:spPr>
          <a:xfrm>
            <a:off x="4447308" y="591344"/>
            <a:ext cx="6906491" cy="5585619"/>
          </a:xfrm>
        </p:spPr>
        <p:txBody>
          <a:bodyPr anchor="ctr">
            <a:normAutofit/>
          </a:bodyPr>
          <a:lstStyle/>
          <a:p>
            <a:pPr marL="109728" indent="0">
              <a:buNone/>
            </a:pPr>
            <a:r>
              <a:rPr lang="en-GB" sz="1500"/>
              <a:t>Introduction – slide 4 </a:t>
            </a:r>
          </a:p>
          <a:p>
            <a:pPr marL="109728" indent="0">
              <a:buNone/>
            </a:pPr>
            <a:r>
              <a:rPr lang="en-GB" sz="1500"/>
              <a:t>Examples of tools and approaches – slide 5 </a:t>
            </a:r>
          </a:p>
          <a:p>
            <a:pPr marL="109728" indent="0">
              <a:buNone/>
            </a:pPr>
            <a:r>
              <a:rPr lang="en-GB" sz="1500"/>
              <a:t>A tool for group work – slide 6</a:t>
            </a:r>
          </a:p>
          <a:p>
            <a:pPr marL="109728" indent="0">
              <a:buNone/>
            </a:pPr>
            <a:r>
              <a:rPr lang="en-GB" sz="1500"/>
              <a:t>A tool for group work CONTINUED – slide 7</a:t>
            </a:r>
          </a:p>
          <a:p>
            <a:pPr marL="109728" indent="0">
              <a:buNone/>
            </a:pPr>
            <a:r>
              <a:rPr lang="en-GB" sz="1500"/>
              <a:t>Communication as a method of youth work practice – slide 8</a:t>
            </a:r>
          </a:p>
          <a:p>
            <a:pPr marL="109728" indent="0">
              <a:buNone/>
            </a:pPr>
            <a:r>
              <a:rPr lang="en-GB" sz="1500"/>
              <a:t>Communication as a method of youth work practice CONTINUED – slide 9</a:t>
            </a:r>
          </a:p>
          <a:p>
            <a:pPr marL="109728" indent="0">
              <a:buNone/>
            </a:pPr>
            <a:r>
              <a:rPr lang="en-GB" sz="1500"/>
              <a:t>A key skill for one-to-one youth work – slide 10</a:t>
            </a:r>
          </a:p>
          <a:p>
            <a:pPr marL="109728" indent="0">
              <a:buNone/>
            </a:pPr>
            <a:r>
              <a:rPr lang="en-GB" sz="1500"/>
              <a:t>Why tools and approaches are important in youth work practice – slide 11</a:t>
            </a:r>
          </a:p>
          <a:p>
            <a:pPr marL="109728" indent="0">
              <a:buNone/>
            </a:pPr>
            <a:r>
              <a:rPr lang="en-GB" sz="1500"/>
              <a:t>Practical activity explanation – slide 12</a:t>
            </a:r>
          </a:p>
          <a:p>
            <a:pPr marL="109728" indent="0">
              <a:buNone/>
            </a:pPr>
            <a:r>
              <a:rPr lang="en-GB" sz="1500"/>
              <a:t>Activity time – slide 13</a:t>
            </a:r>
          </a:p>
          <a:p>
            <a:pPr marL="109728" indent="0">
              <a:buNone/>
            </a:pPr>
            <a:r>
              <a:rPr lang="en-GB" sz="1500"/>
              <a:t>Wrap up of activity – slide 14</a:t>
            </a:r>
          </a:p>
          <a:p>
            <a:pPr marL="109728" indent="0">
              <a:buNone/>
            </a:pPr>
            <a:r>
              <a:rPr lang="en-GB" sz="1500"/>
              <a:t>Five ways to wellbeing – slide 15</a:t>
            </a:r>
          </a:p>
          <a:p>
            <a:pPr marL="109728" indent="0">
              <a:buNone/>
            </a:pPr>
            <a:r>
              <a:rPr lang="en-GB" sz="1500"/>
              <a:t>Conclusion – slide 16</a:t>
            </a:r>
          </a:p>
          <a:p>
            <a:pPr marL="109728" indent="0">
              <a:buNone/>
            </a:pPr>
            <a:r>
              <a:rPr lang="en-GB" sz="1500"/>
              <a:t>Reference list – slide 17</a:t>
            </a:r>
          </a:p>
        </p:txBody>
      </p:sp>
    </p:spTree>
    <p:extLst>
      <p:ext uri="{BB962C8B-B14F-4D97-AF65-F5344CB8AC3E}">
        <p14:creationId xmlns:p14="http://schemas.microsoft.com/office/powerpoint/2010/main" val="1918591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95743"/>
            <a:ext cx="10972800" cy="1066800"/>
          </a:xfrm>
          <a:solidFill>
            <a:schemeClr val="accent2"/>
          </a:solidFill>
        </p:spPr>
        <p:txBody>
          <a:bodyPr rtlCol="0"/>
          <a:lstStyle/>
          <a:p>
            <a:pPr rtl="0"/>
            <a:r>
              <a:rPr lang="en-GB" dirty="0">
                <a:solidFill>
                  <a:schemeClr val="bg1"/>
                </a:solidFill>
              </a:rPr>
              <a:t>Introduction</a:t>
            </a:r>
          </a:p>
        </p:txBody>
      </p:sp>
      <p:sp>
        <p:nvSpPr>
          <p:cNvPr id="3" name="Content Placeholder 2"/>
          <p:cNvSpPr>
            <a:spLocks noGrp="1"/>
          </p:cNvSpPr>
          <p:nvPr>
            <p:ph idx="1"/>
          </p:nvPr>
        </p:nvSpPr>
        <p:spPr>
          <a:xfrm>
            <a:off x="609600" y="1891959"/>
            <a:ext cx="10972800" cy="4660165"/>
          </a:xfrm>
        </p:spPr>
        <p:txBody>
          <a:bodyPr vert="horz" lIns="91440" tIns="45720" rIns="91440" bIns="45720" rtlCol="0" anchor="t">
            <a:normAutofit lnSpcReduction="10000"/>
          </a:bodyPr>
          <a:lstStyle/>
          <a:p>
            <a:pPr marL="109220" indent="0" rtl="0">
              <a:buNone/>
            </a:pPr>
            <a:r>
              <a:rPr lang="en-GB" u="sng" dirty="0"/>
              <a:t>What are tools and approaches? </a:t>
            </a:r>
            <a:endParaRPr lang="en-US"/>
          </a:p>
          <a:p>
            <a:pPr marL="109220" indent="0">
              <a:buNone/>
            </a:pPr>
            <a:endParaRPr lang="en-GB" u="sng" dirty="0"/>
          </a:p>
          <a:p>
            <a:pPr marL="109220" indent="0" rtl="0">
              <a:buNone/>
            </a:pPr>
            <a:r>
              <a:rPr lang="en-GB" dirty="0"/>
              <a:t>Youth work practice almost always requires a </a:t>
            </a:r>
            <a:r>
              <a:rPr lang="en-GB" b="1" dirty="0"/>
              <a:t>range</a:t>
            </a:r>
            <a:r>
              <a:rPr lang="en-GB" dirty="0"/>
              <a:t> of tools and approaches in order to engage the attention of young people. These tools and approaches have </a:t>
            </a:r>
            <a:r>
              <a:rPr lang="en-GB" b="1" dirty="0"/>
              <a:t>strengths and weaknesses </a:t>
            </a:r>
            <a:r>
              <a:rPr lang="en-GB" dirty="0"/>
              <a:t>and differ in effectiveness depending on the setting and number of young people present, for example </a:t>
            </a:r>
            <a:r>
              <a:rPr lang="en-GB" b="1" dirty="0"/>
              <a:t>group work or individually</a:t>
            </a:r>
            <a:r>
              <a:rPr lang="en-GB" dirty="0"/>
              <a:t>. </a:t>
            </a:r>
          </a:p>
          <a:p>
            <a:pPr marL="109220" indent="0" rtl="0">
              <a:buNone/>
            </a:pPr>
            <a:endParaRPr lang="en-GB" dirty="0"/>
          </a:p>
          <a:p>
            <a:pPr marL="109220" indent="0" rtl="0">
              <a:buNone/>
            </a:pPr>
            <a:r>
              <a:rPr lang="en-GB" dirty="0"/>
              <a:t>Ultimately, the tools and approaches in the youth work practice are used to </a:t>
            </a:r>
            <a:r>
              <a:rPr lang="en-GB" b="1" dirty="0"/>
              <a:t>build meaningful relationships </a:t>
            </a:r>
            <a:r>
              <a:rPr lang="en-GB" dirty="0"/>
              <a:t>and play a role in developing a young person personally and sociably. </a:t>
            </a:r>
          </a:p>
        </p:txBody>
      </p:sp>
      <p:sp>
        <p:nvSpPr>
          <p:cNvPr id="5" name="Slide Number Placeholder 4">
            <a:extLst>
              <a:ext uri="{FF2B5EF4-FFF2-40B4-BE49-F238E27FC236}">
                <a16:creationId xmlns:a16="http://schemas.microsoft.com/office/drawing/2014/main" id="{F38C126A-8CCB-D0BD-1521-49B56793482A}"/>
              </a:ext>
            </a:extLst>
          </p:cNvPr>
          <p:cNvSpPr>
            <a:spLocks noGrp="1"/>
          </p:cNvSpPr>
          <p:nvPr>
            <p:ph type="sldNum" sz="quarter" idx="12"/>
          </p:nvPr>
        </p:nvSpPr>
        <p:spPr/>
        <p:txBody>
          <a:bodyPr/>
          <a:lstStyle/>
          <a:p>
            <a:pPr rtl="0"/>
            <a:fld id="{401CF334-2D5C-4859-84A6-CA7E6E43FAEB}" type="slidenum">
              <a:rPr lang="en-GB" noProof="0" smtClean="0"/>
              <a:t>4</a:t>
            </a:fld>
            <a:endParaRPr lang="en-GB" noProof="0" dirty="0"/>
          </a:p>
        </p:txBody>
      </p:sp>
    </p:spTree>
    <p:extLst>
      <p:ext uri="{BB962C8B-B14F-4D97-AF65-F5344CB8AC3E}">
        <p14:creationId xmlns:p14="http://schemas.microsoft.com/office/powerpoint/2010/main" val="185189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35DCC-7A06-BFE3-C4F3-84366A2894CA}"/>
              </a:ext>
            </a:extLst>
          </p:cNvPr>
          <p:cNvSpPr>
            <a:spLocks noGrp="1"/>
          </p:cNvSpPr>
          <p:nvPr>
            <p:ph type="title"/>
          </p:nvPr>
        </p:nvSpPr>
        <p:spPr>
          <a:xfrm>
            <a:off x="353291" y="373845"/>
            <a:ext cx="10972800" cy="844685"/>
          </a:xfrm>
        </p:spPr>
        <p:txBody>
          <a:bodyPr/>
          <a:lstStyle/>
          <a:p>
            <a:r>
              <a:rPr lang="en-GB" dirty="0"/>
              <a:t>Examples of tools and approaches</a:t>
            </a:r>
          </a:p>
        </p:txBody>
      </p:sp>
      <p:sp>
        <p:nvSpPr>
          <p:cNvPr id="3" name="Content Placeholder 2">
            <a:extLst>
              <a:ext uri="{FF2B5EF4-FFF2-40B4-BE49-F238E27FC236}">
                <a16:creationId xmlns:a16="http://schemas.microsoft.com/office/drawing/2014/main" id="{C1DA1101-8597-2BAB-5D38-0118CE3A0FDE}"/>
              </a:ext>
            </a:extLst>
          </p:cNvPr>
          <p:cNvSpPr>
            <a:spLocks noGrp="1"/>
          </p:cNvSpPr>
          <p:nvPr>
            <p:ph idx="1"/>
          </p:nvPr>
        </p:nvSpPr>
        <p:spPr>
          <a:xfrm>
            <a:off x="353291" y="1223238"/>
            <a:ext cx="11710554" cy="5508442"/>
          </a:xfrm>
        </p:spPr>
        <p:txBody>
          <a:bodyPr vert="horz" lIns="91440" tIns="45720" rIns="91440" bIns="45720" rtlCol="0" anchor="t">
            <a:normAutofit fontScale="85000" lnSpcReduction="20000"/>
          </a:bodyPr>
          <a:lstStyle/>
          <a:p>
            <a:pPr marL="109220" indent="0">
              <a:buNone/>
            </a:pPr>
            <a:r>
              <a:rPr lang="en-GB" sz="2400" dirty="0"/>
              <a:t>The tools and approaches can be organised into categories of ‘’one-to-one support, group work, structured experiences, creative methods and outdoor activities’’ according to Lewis (2025, slide 4):</a:t>
            </a:r>
            <a:endParaRPr lang="en-US"/>
          </a:p>
          <a:p>
            <a:r>
              <a:rPr lang="en-GB" sz="2400" b="1" dirty="0"/>
              <a:t>One-to-one support</a:t>
            </a:r>
            <a:r>
              <a:rPr lang="en-GB" sz="2400" dirty="0"/>
              <a:t>: a youth worker engages directly with an individual young person to assist them </a:t>
            </a:r>
          </a:p>
          <a:p>
            <a:r>
              <a:rPr lang="en-GB" sz="2400" b="1" dirty="0"/>
              <a:t>Group work</a:t>
            </a:r>
            <a:r>
              <a:rPr lang="en-GB" sz="2400" dirty="0"/>
              <a:t>: small or large groups of young people work together through a quiz or board game</a:t>
            </a:r>
          </a:p>
          <a:p>
            <a:r>
              <a:rPr lang="en-GB" sz="2400" b="1" dirty="0"/>
              <a:t>Structured experiences</a:t>
            </a:r>
            <a:r>
              <a:rPr lang="en-GB" sz="2400" dirty="0"/>
              <a:t>: a project that could be based around a specific issue that has a clear, planned delivery and outcome for young people, for example conducting cooking sessions for young people to promote healthier eating</a:t>
            </a:r>
          </a:p>
          <a:p>
            <a:r>
              <a:rPr lang="en-GB" sz="2400" b="1" dirty="0"/>
              <a:t>Creative methods</a:t>
            </a:r>
            <a:r>
              <a:rPr lang="en-GB" sz="2400" dirty="0"/>
              <a:t>: activities such as arts and crafts, music, sports, drama, or other activities that enable young people to expressive themselves. This is a key element of youth work practice as it relates to one of the Youth Work in Wales Review Group’s ‘five pillars of youth work in Wales’; ‘expressive’ (2022, p.8). </a:t>
            </a:r>
          </a:p>
          <a:p>
            <a:r>
              <a:rPr lang="en-GB" sz="2400" b="1" dirty="0"/>
              <a:t>Outdoor activities</a:t>
            </a:r>
            <a:r>
              <a:rPr lang="en-GB" sz="2400" dirty="0"/>
              <a:t>: trips to the beach or parks, spending time in nature, camping</a:t>
            </a:r>
          </a:p>
          <a:p>
            <a:pPr marL="109220" indent="0" algn="r">
              <a:buNone/>
            </a:pPr>
            <a:r>
              <a:rPr lang="en-GB" sz="2400" dirty="0"/>
              <a:t>Lewis (2025, slide 4)</a:t>
            </a:r>
          </a:p>
          <a:p>
            <a:pPr marL="0" indent="0">
              <a:buNone/>
            </a:pPr>
            <a:endParaRPr lang="en-GB" sz="2400" dirty="0"/>
          </a:p>
          <a:p>
            <a:r>
              <a:rPr lang="en-GB" sz="2400" b="1" dirty="0"/>
              <a:t>Skills</a:t>
            </a:r>
            <a:r>
              <a:rPr lang="en-GB" sz="2400" dirty="0"/>
              <a:t>: communication, interpersonal skills, counselling skills, facilitation, body language</a:t>
            </a:r>
          </a:p>
          <a:p>
            <a:endParaRPr lang="en-GB" sz="2400" dirty="0"/>
          </a:p>
          <a:p>
            <a:r>
              <a:rPr lang="en-GB" sz="2400" dirty="0"/>
              <a:t>Note, the approaches a youth worker uses should prompt some </a:t>
            </a:r>
            <a:r>
              <a:rPr lang="en-GB" sz="2400" b="1" dirty="0"/>
              <a:t>element of fun </a:t>
            </a:r>
            <a:r>
              <a:rPr lang="en-GB" sz="2400" dirty="0"/>
              <a:t>for the young people. </a:t>
            </a:r>
          </a:p>
        </p:txBody>
      </p:sp>
      <p:sp>
        <p:nvSpPr>
          <p:cNvPr id="4" name="Slide Number Placeholder 3">
            <a:extLst>
              <a:ext uri="{FF2B5EF4-FFF2-40B4-BE49-F238E27FC236}">
                <a16:creationId xmlns:a16="http://schemas.microsoft.com/office/drawing/2014/main" id="{13AE68C1-D023-10D7-5ED8-0084681CCFDF}"/>
              </a:ext>
            </a:extLst>
          </p:cNvPr>
          <p:cNvSpPr>
            <a:spLocks noGrp="1"/>
          </p:cNvSpPr>
          <p:nvPr>
            <p:ph type="sldNum" sz="quarter" idx="12"/>
          </p:nvPr>
        </p:nvSpPr>
        <p:spPr/>
        <p:txBody>
          <a:bodyPr/>
          <a:lstStyle/>
          <a:p>
            <a:pPr rtl="0"/>
            <a:fld id="{401CF334-2D5C-4859-84A6-CA7E6E43FAEB}" type="slidenum">
              <a:rPr lang="en-GB" noProof="0" smtClean="0"/>
              <a:t>5</a:t>
            </a:fld>
            <a:endParaRPr lang="en-GB" noProof="0" dirty="0"/>
          </a:p>
        </p:txBody>
      </p:sp>
    </p:spTree>
    <p:extLst>
      <p:ext uri="{BB962C8B-B14F-4D97-AF65-F5344CB8AC3E}">
        <p14:creationId xmlns:p14="http://schemas.microsoft.com/office/powerpoint/2010/main" val="1564021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58A16-8CA4-D59A-D780-C8E4D11C7B23}"/>
              </a:ext>
            </a:extLst>
          </p:cNvPr>
          <p:cNvSpPr>
            <a:spLocks noGrp="1"/>
          </p:cNvSpPr>
          <p:nvPr>
            <p:ph type="title"/>
          </p:nvPr>
        </p:nvSpPr>
        <p:spPr>
          <a:xfrm>
            <a:off x="374276" y="315887"/>
            <a:ext cx="10972800" cy="814481"/>
          </a:xfrm>
        </p:spPr>
        <p:txBody>
          <a:bodyPr/>
          <a:lstStyle/>
          <a:p>
            <a:r>
              <a:rPr lang="en-GB" dirty="0">
                <a:solidFill>
                  <a:schemeClr val="accent2"/>
                </a:solidFill>
              </a:rPr>
              <a:t>A tool for group work - facilitation</a:t>
            </a:r>
          </a:p>
        </p:txBody>
      </p:sp>
      <p:sp>
        <p:nvSpPr>
          <p:cNvPr id="3" name="Content Placeholder 2">
            <a:extLst>
              <a:ext uri="{FF2B5EF4-FFF2-40B4-BE49-F238E27FC236}">
                <a16:creationId xmlns:a16="http://schemas.microsoft.com/office/drawing/2014/main" id="{D08F07D6-E75B-D96A-FFE3-7DFF1E2AF03A}"/>
              </a:ext>
            </a:extLst>
          </p:cNvPr>
          <p:cNvSpPr>
            <a:spLocks noGrp="1"/>
          </p:cNvSpPr>
          <p:nvPr>
            <p:ph idx="1"/>
          </p:nvPr>
        </p:nvSpPr>
        <p:spPr>
          <a:xfrm>
            <a:off x="374277" y="1253633"/>
            <a:ext cx="11208123" cy="5287286"/>
          </a:xfrm>
        </p:spPr>
        <p:txBody>
          <a:bodyPr>
            <a:normAutofit/>
          </a:bodyPr>
          <a:lstStyle/>
          <a:p>
            <a:pPr marL="109728" indent="0">
              <a:buNone/>
            </a:pPr>
            <a:r>
              <a:rPr lang="en-GB" sz="2400" dirty="0"/>
              <a:t>A youth worker may be responsible for guiding a group through a particular task, activity or game. A youth worker will, therefore, </a:t>
            </a:r>
            <a:r>
              <a:rPr lang="en-GB" sz="2400" b="1" dirty="0"/>
              <a:t>observe the groups progress </a:t>
            </a:r>
            <a:r>
              <a:rPr lang="en-GB" sz="2400" dirty="0"/>
              <a:t>through the below stages:</a:t>
            </a:r>
          </a:p>
        </p:txBody>
      </p:sp>
      <p:sp>
        <p:nvSpPr>
          <p:cNvPr id="4" name="Slide Number Placeholder 3">
            <a:extLst>
              <a:ext uri="{FF2B5EF4-FFF2-40B4-BE49-F238E27FC236}">
                <a16:creationId xmlns:a16="http://schemas.microsoft.com/office/drawing/2014/main" id="{4613FE1A-E538-2A2B-C922-0A4E64191CA0}"/>
              </a:ext>
            </a:extLst>
          </p:cNvPr>
          <p:cNvSpPr>
            <a:spLocks noGrp="1"/>
          </p:cNvSpPr>
          <p:nvPr>
            <p:ph type="sldNum" sz="quarter" idx="12"/>
          </p:nvPr>
        </p:nvSpPr>
        <p:spPr/>
        <p:txBody>
          <a:bodyPr/>
          <a:lstStyle/>
          <a:p>
            <a:pPr rtl="0"/>
            <a:fld id="{401CF334-2D5C-4859-84A6-CA7E6E43FAEB}" type="slidenum">
              <a:rPr lang="en-GB" noProof="0" smtClean="0"/>
              <a:t>6</a:t>
            </a:fld>
            <a:endParaRPr lang="en-GB" noProof="0" dirty="0"/>
          </a:p>
        </p:txBody>
      </p:sp>
      <p:pic>
        <p:nvPicPr>
          <p:cNvPr id="6" name="Picture 5">
            <a:extLst>
              <a:ext uri="{FF2B5EF4-FFF2-40B4-BE49-F238E27FC236}">
                <a16:creationId xmlns:a16="http://schemas.microsoft.com/office/drawing/2014/main" id="{BAD3580A-9B9D-3C8C-F28B-4F68A6FD22C9}"/>
              </a:ext>
            </a:extLst>
          </p:cNvPr>
          <p:cNvPicPr>
            <a:picLocks noChangeAspect="1"/>
          </p:cNvPicPr>
          <p:nvPr/>
        </p:nvPicPr>
        <p:blipFill>
          <a:blip r:embed="rId2"/>
          <a:srcRect t="7182" b="4599"/>
          <a:stretch/>
        </p:blipFill>
        <p:spPr>
          <a:xfrm>
            <a:off x="564776" y="2595690"/>
            <a:ext cx="9413520" cy="3098322"/>
          </a:xfrm>
          <a:prstGeom prst="rect">
            <a:avLst/>
          </a:prstGeom>
        </p:spPr>
      </p:pic>
      <p:sp>
        <p:nvSpPr>
          <p:cNvPr id="7" name="TextBox 6">
            <a:extLst>
              <a:ext uri="{FF2B5EF4-FFF2-40B4-BE49-F238E27FC236}">
                <a16:creationId xmlns:a16="http://schemas.microsoft.com/office/drawing/2014/main" id="{12412578-4904-432B-8497-C92D99CAFBDF}"/>
              </a:ext>
            </a:extLst>
          </p:cNvPr>
          <p:cNvSpPr txBox="1"/>
          <p:nvPr/>
        </p:nvSpPr>
        <p:spPr>
          <a:xfrm>
            <a:off x="3486047" y="5913852"/>
            <a:ext cx="7289325" cy="369332"/>
          </a:xfrm>
          <a:prstGeom prst="rect">
            <a:avLst/>
          </a:prstGeom>
          <a:noFill/>
        </p:spPr>
        <p:txBody>
          <a:bodyPr wrap="square" rtlCol="0">
            <a:spAutoFit/>
          </a:bodyPr>
          <a:lstStyle/>
          <a:p>
            <a:r>
              <a:rPr lang="en-GB" dirty="0"/>
              <a:t>Image source: </a:t>
            </a:r>
            <a:r>
              <a:rPr lang="en-US" sz="1800" kern="100" dirty="0">
                <a:latin typeface="Aptos" panose="020B0004020202020204" pitchFamily="34" charset="0"/>
                <a:ea typeface="Aptos" panose="020B0004020202020204" pitchFamily="34" charset="0"/>
                <a:cs typeface="Times New Roman" panose="02020603050405020304" pitchFamily="18" charset="0"/>
              </a:rPr>
              <a:t>Wood, J., Thompson, G. and Westwood, S., </a:t>
            </a:r>
            <a:r>
              <a:rPr lang="en-GB" dirty="0"/>
              <a:t>2015, p.174 </a:t>
            </a:r>
          </a:p>
        </p:txBody>
      </p:sp>
    </p:spTree>
    <p:extLst>
      <p:ext uri="{BB962C8B-B14F-4D97-AF65-F5344CB8AC3E}">
        <p14:creationId xmlns:p14="http://schemas.microsoft.com/office/powerpoint/2010/main" val="3461629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4ED7EB-FEC0-1015-ABC9-FF67C1EA16FB}"/>
              </a:ext>
            </a:extLst>
          </p:cNvPr>
          <p:cNvSpPr>
            <a:spLocks noGrp="1"/>
          </p:cNvSpPr>
          <p:nvPr>
            <p:ph idx="1"/>
          </p:nvPr>
        </p:nvSpPr>
        <p:spPr>
          <a:xfrm>
            <a:off x="295836" y="430103"/>
            <a:ext cx="11286564" cy="6099611"/>
          </a:xfrm>
        </p:spPr>
        <p:txBody>
          <a:bodyPr>
            <a:normAutofit fontScale="92500" lnSpcReduction="20000"/>
          </a:bodyPr>
          <a:lstStyle/>
          <a:p>
            <a:pPr marL="109728" indent="0">
              <a:buNone/>
            </a:pPr>
            <a:r>
              <a:rPr lang="en-GB" dirty="0"/>
              <a:t>Through each of those stages; a youth worker must use their own discretion for when they choose to intervene. Some of the reasons as to why a youth worker might </a:t>
            </a:r>
            <a:r>
              <a:rPr lang="en-GB" b="1" dirty="0"/>
              <a:t>intervene</a:t>
            </a:r>
            <a:r>
              <a:rPr lang="en-GB" dirty="0"/>
              <a:t> in a group activity include: </a:t>
            </a:r>
          </a:p>
          <a:p>
            <a:r>
              <a:rPr lang="en-GB" dirty="0"/>
              <a:t>sharing ideas or a new perspective</a:t>
            </a:r>
          </a:p>
          <a:p>
            <a:r>
              <a:rPr lang="en-GB" dirty="0"/>
              <a:t>answering a question by a young person that involves clarification</a:t>
            </a:r>
          </a:p>
          <a:p>
            <a:r>
              <a:rPr lang="en-GB" dirty="0"/>
              <a:t>needing to motivate quieter group members to participate</a:t>
            </a:r>
          </a:p>
          <a:p>
            <a:r>
              <a:rPr lang="en-GB" dirty="0"/>
              <a:t>conflict resolution </a:t>
            </a:r>
          </a:p>
          <a:p>
            <a:pPr marL="109728" indent="0" algn="r">
              <a:buNone/>
            </a:pPr>
            <a:r>
              <a:rPr lang="en-GB" dirty="0"/>
              <a:t>(Sapin, 2013, p.128) </a:t>
            </a:r>
          </a:p>
          <a:p>
            <a:pPr marL="109728" indent="0">
              <a:buNone/>
            </a:pPr>
            <a:r>
              <a:rPr lang="en-GB" dirty="0"/>
              <a:t>Youth workers have the authority to approach the group if disagreements arise as well as to ensure that it can become a learning opportunity through the process of </a:t>
            </a:r>
            <a:r>
              <a:rPr lang="en-GB" b="1" dirty="0"/>
              <a:t>negotiation</a:t>
            </a:r>
            <a:r>
              <a:rPr lang="en-GB" dirty="0"/>
              <a:t> (Sapin, 2013, p.137). </a:t>
            </a:r>
          </a:p>
          <a:p>
            <a:pPr marL="109728" indent="0">
              <a:buNone/>
            </a:pPr>
            <a:endParaRPr lang="en-GB" dirty="0"/>
          </a:p>
          <a:p>
            <a:pPr marL="109728" indent="0">
              <a:buNone/>
            </a:pPr>
            <a:r>
              <a:rPr lang="en-GB" dirty="0"/>
              <a:t>In addition to facilitating group work, youth workers, suggested by the CLD Standards Council Scotland (2019, p.44), must also fairly </a:t>
            </a:r>
            <a:r>
              <a:rPr lang="en-GB" b="1" dirty="0"/>
              <a:t>‘’praise young people when they make successful contributions and complete activities’’. </a:t>
            </a:r>
          </a:p>
        </p:txBody>
      </p:sp>
      <p:sp>
        <p:nvSpPr>
          <p:cNvPr id="4" name="Slide Number Placeholder 3">
            <a:extLst>
              <a:ext uri="{FF2B5EF4-FFF2-40B4-BE49-F238E27FC236}">
                <a16:creationId xmlns:a16="http://schemas.microsoft.com/office/drawing/2014/main" id="{0CBCC892-B1F8-4334-C2A6-0FBCDF179F0D}"/>
              </a:ext>
            </a:extLst>
          </p:cNvPr>
          <p:cNvSpPr>
            <a:spLocks noGrp="1"/>
          </p:cNvSpPr>
          <p:nvPr>
            <p:ph type="sldNum" sz="quarter" idx="12"/>
          </p:nvPr>
        </p:nvSpPr>
        <p:spPr/>
        <p:txBody>
          <a:bodyPr/>
          <a:lstStyle/>
          <a:p>
            <a:pPr rtl="0"/>
            <a:fld id="{401CF334-2D5C-4859-84A6-CA7E6E43FAEB}" type="slidenum">
              <a:rPr lang="en-GB" noProof="0" smtClean="0"/>
              <a:t>7</a:t>
            </a:fld>
            <a:endParaRPr lang="en-GB" noProof="0" dirty="0"/>
          </a:p>
        </p:txBody>
      </p:sp>
    </p:spTree>
    <p:extLst>
      <p:ext uri="{BB962C8B-B14F-4D97-AF65-F5344CB8AC3E}">
        <p14:creationId xmlns:p14="http://schemas.microsoft.com/office/powerpoint/2010/main" val="1202674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6DB15-EE55-97B4-A012-37B7C24DD796}"/>
              </a:ext>
            </a:extLst>
          </p:cNvPr>
          <p:cNvSpPr>
            <a:spLocks noGrp="1"/>
          </p:cNvSpPr>
          <p:nvPr>
            <p:ph type="title"/>
          </p:nvPr>
        </p:nvSpPr>
        <p:spPr>
          <a:xfrm>
            <a:off x="225137" y="302705"/>
            <a:ext cx="10972800" cy="1066800"/>
          </a:xfrm>
        </p:spPr>
        <p:txBody>
          <a:bodyPr>
            <a:noAutofit/>
          </a:bodyPr>
          <a:lstStyle/>
          <a:p>
            <a:r>
              <a:rPr lang="en-GB" sz="3200" dirty="0"/>
              <a:t>Communication as a method of youth work practice</a:t>
            </a:r>
          </a:p>
        </p:txBody>
      </p:sp>
      <p:sp>
        <p:nvSpPr>
          <p:cNvPr id="3" name="Content Placeholder 2">
            <a:extLst>
              <a:ext uri="{FF2B5EF4-FFF2-40B4-BE49-F238E27FC236}">
                <a16:creationId xmlns:a16="http://schemas.microsoft.com/office/drawing/2014/main" id="{76043019-8ED2-8153-AD2D-695E009B8795}"/>
              </a:ext>
            </a:extLst>
          </p:cNvPr>
          <p:cNvSpPr>
            <a:spLocks noGrp="1"/>
          </p:cNvSpPr>
          <p:nvPr>
            <p:ph idx="1"/>
          </p:nvPr>
        </p:nvSpPr>
        <p:spPr>
          <a:xfrm>
            <a:off x="225137" y="1265122"/>
            <a:ext cx="11741726" cy="5447452"/>
          </a:xfrm>
        </p:spPr>
        <p:txBody>
          <a:bodyPr>
            <a:normAutofit fontScale="77500" lnSpcReduction="20000"/>
          </a:bodyPr>
          <a:lstStyle/>
          <a:p>
            <a:pPr marL="109728" indent="0">
              <a:spcBef>
                <a:spcPct val="0"/>
              </a:spcBef>
              <a:buNone/>
            </a:pPr>
            <a:r>
              <a:rPr lang="en-GB" sz="4300" b="1" dirty="0">
                <a:ln w="12700">
                  <a:solidFill>
                    <a:schemeClr val="accent2">
                      <a:shade val="90000"/>
                      <a:satMod val="150000"/>
                    </a:schemeClr>
                  </a:solidFill>
                </a:ln>
                <a:solidFill>
                  <a:schemeClr val="accent2"/>
                </a:solidFill>
                <a:latin typeface="+mj-lt"/>
                <a:ea typeface="+mj-ea"/>
                <a:cs typeface="+mj-cs"/>
              </a:rPr>
              <a:t>Direct communication </a:t>
            </a:r>
            <a:endParaRPr lang="en-GB" dirty="0"/>
          </a:p>
          <a:p>
            <a:pPr marL="109728" indent="0">
              <a:buNone/>
            </a:pPr>
            <a:endParaRPr lang="en-GB" dirty="0"/>
          </a:p>
          <a:p>
            <a:r>
              <a:rPr lang="en-GB" dirty="0"/>
              <a:t>As mentioned, youth workers could be operating wherever young people are present such as in youth clubs, schools, drop-in sessions and through outreach or detached youth programmes. In all these contexts, youth workers will be holding </a:t>
            </a:r>
            <a:r>
              <a:rPr lang="en-GB" b="1" dirty="0"/>
              <a:t>conversations</a:t>
            </a:r>
            <a:r>
              <a:rPr lang="en-GB" dirty="0"/>
              <a:t> with young people which could cover a range of topics such as their current news or how they are feeling. Some conversations are more </a:t>
            </a:r>
            <a:r>
              <a:rPr lang="en-GB" b="1" dirty="0"/>
              <a:t>serious whilst others are more like chit-chat</a:t>
            </a:r>
            <a:r>
              <a:rPr lang="en-GB" dirty="0"/>
              <a:t>. These points correspond with CLD Standards Council Scotland’s (2019, p. 2) criteria of a youth worker needing to be able to ‘establish contact with young people using suitable locations’ and ‘initiate and hold conversations with young people at an appropriate time and place’. </a:t>
            </a:r>
          </a:p>
          <a:p>
            <a:endParaRPr lang="en-GB" sz="1800" dirty="0"/>
          </a:p>
          <a:p>
            <a:r>
              <a:rPr lang="en-GB" dirty="0"/>
              <a:t>Other approaches within direct communication include </a:t>
            </a:r>
            <a:r>
              <a:rPr lang="en-GB" b="1" dirty="0"/>
              <a:t>open questions </a:t>
            </a:r>
            <a:r>
              <a:rPr lang="en-GB" dirty="0"/>
              <a:t>and paraphrasing. Open-ended questions are not leading questions and enable a young person to respond in a natural way. Close-ended questions are limiting in conversations as they can only have a yes or no answer. An example of an open-ended question is </a:t>
            </a:r>
            <a:r>
              <a:rPr lang="en-GB" b="1" dirty="0"/>
              <a:t>‘’Could you tell me more about…’’. Paraphrasing</a:t>
            </a:r>
            <a:r>
              <a:rPr lang="en-GB" dirty="0"/>
              <a:t>, meaning repeating the same message using different words, is another form of communication that can make a young person feel heard or ‘’seen’’. </a:t>
            </a:r>
          </a:p>
          <a:p>
            <a:endParaRPr lang="en-GB" dirty="0"/>
          </a:p>
        </p:txBody>
      </p:sp>
      <p:sp>
        <p:nvSpPr>
          <p:cNvPr id="4" name="Slide Number Placeholder 3">
            <a:extLst>
              <a:ext uri="{FF2B5EF4-FFF2-40B4-BE49-F238E27FC236}">
                <a16:creationId xmlns:a16="http://schemas.microsoft.com/office/drawing/2014/main" id="{7FD0CCE7-FB23-2E73-00C2-3BD10AC24357}"/>
              </a:ext>
            </a:extLst>
          </p:cNvPr>
          <p:cNvSpPr>
            <a:spLocks noGrp="1"/>
          </p:cNvSpPr>
          <p:nvPr>
            <p:ph type="sldNum" sz="quarter" idx="12"/>
          </p:nvPr>
        </p:nvSpPr>
        <p:spPr/>
        <p:txBody>
          <a:bodyPr/>
          <a:lstStyle/>
          <a:p>
            <a:pPr rtl="0"/>
            <a:fld id="{401CF334-2D5C-4859-84A6-CA7E6E43FAEB}" type="slidenum">
              <a:rPr lang="en-GB" noProof="0" smtClean="0"/>
              <a:t>8</a:t>
            </a:fld>
            <a:endParaRPr lang="en-GB" noProof="0" dirty="0"/>
          </a:p>
        </p:txBody>
      </p:sp>
    </p:spTree>
    <p:extLst>
      <p:ext uri="{BB962C8B-B14F-4D97-AF65-F5344CB8AC3E}">
        <p14:creationId xmlns:p14="http://schemas.microsoft.com/office/powerpoint/2010/main" val="3690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D028F-4BF1-7FC6-21E6-E7854832E212}"/>
              </a:ext>
            </a:extLst>
          </p:cNvPr>
          <p:cNvSpPr>
            <a:spLocks noGrp="1"/>
          </p:cNvSpPr>
          <p:nvPr>
            <p:ph type="title"/>
          </p:nvPr>
        </p:nvSpPr>
        <p:spPr>
          <a:xfrm>
            <a:off x="374276" y="274638"/>
            <a:ext cx="10972800" cy="1066800"/>
          </a:xfrm>
        </p:spPr>
        <p:txBody>
          <a:bodyPr/>
          <a:lstStyle/>
          <a:p>
            <a:r>
              <a:rPr lang="en-GB" sz="4300" b="1" dirty="0">
                <a:ln w="12700">
                  <a:solidFill>
                    <a:schemeClr val="accent2">
                      <a:shade val="90000"/>
                      <a:satMod val="150000"/>
                    </a:schemeClr>
                  </a:solidFill>
                </a:ln>
                <a:solidFill>
                  <a:schemeClr val="accent2"/>
                </a:solidFill>
              </a:rPr>
              <a:t>Indirect communication </a:t>
            </a:r>
          </a:p>
        </p:txBody>
      </p:sp>
      <p:sp>
        <p:nvSpPr>
          <p:cNvPr id="3" name="Content Placeholder 2">
            <a:extLst>
              <a:ext uri="{FF2B5EF4-FFF2-40B4-BE49-F238E27FC236}">
                <a16:creationId xmlns:a16="http://schemas.microsoft.com/office/drawing/2014/main" id="{6F6EAD8D-2A2D-4B38-6A47-747B53DBD846}"/>
              </a:ext>
            </a:extLst>
          </p:cNvPr>
          <p:cNvSpPr>
            <a:spLocks noGrp="1"/>
          </p:cNvSpPr>
          <p:nvPr>
            <p:ph sz="half" idx="1"/>
          </p:nvPr>
        </p:nvSpPr>
        <p:spPr>
          <a:xfrm>
            <a:off x="374277" y="1224090"/>
            <a:ext cx="7314995" cy="5311181"/>
          </a:xfrm>
        </p:spPr>
        <p:txBody>
          <a:bodyPr vert="horz" lIns="91440" tIns="45720" rIns="91440" bIns="45720" rtlCol="0" anchor="t">
            <a:noAutofit/>
          </a:bodyPr>
          <a:lstStyle/>
          <a:p>
            <a:pPr marL="109220" indent="0">
              <a:buNone/>
            </a:pPr>
            <a:r>
              <a:rPr lang="en-GB" sz="2000" dirty="0"/>
              <a:t>Another method that youth workers use to build meaningful relationships with young people is that of their </a:t>
            </a:r>
            <a:r>
              <a:rPr lang="en-GB" sz="2000" b="1" dirty="0"/>
              <a:t>body language</a:t>
            </a:r>
            <a:r>
              <a:rPr lang="en-GB" sz="2000" dirty="0"/>
              <a:t>. </a:t>
            </a:r>
          </a:p>
          <a:p>
            <a:pPr marL="109220" indent="0">
              <a:buNone/>
            </a:pPr>
            <a:r>
              <a:rPr lang="en-GB" sz="2000" dirty="0"/>
              <a:t>Blacker (2010, p.21) writes </a:t>
            </a:r>
            <a:r>
              <a:rPr lang="en-GB" sz="2000" b="1" dirty="0"/>
              <a:t>‘’Communication is also about silence and listening.</a:t>
            </a:r>
            <a:r>
              <a:rPr lang="en-GB" sz="2000" dirty="0"/>
              <a:t> Allowing someone the space to tell their story is of great importance’’. </a:t>
            </a:r>
          </a:p>
          <a:p>
            <a:pPr marL="109220" indent="0">
              <a:buNone/>
            </a:pPr>
            <a:r>
              <a:rPr lang="en-GB" sz="2000" dirty="0"/>
              <a:t>For example, if a youth worker is looking at the clock rather than making eye contact with a young person or typing on their computer while a young person is talking to them, the young person could feel as if they are not being heard. Sometimes the </a:t>
            </a:r>
            <a:r>
              <a:rPr lang="en-GB" sz="2000" b="1" dirty="0"/>
              <a:t>only full attention a young person receives is from a youth worker</a:t>
            </a:r>
            <a:r>
              <a:rPr lang="en-GB" sz="2000" dirty="0"/>
              <a:t>. In addition, the youth worker would be seen as distracted and could miss an important or subtle point that a young person is trying to tell them. </a:t>
            </a:r>
          </a:p>
          <a:p>
            <a:pPr marL="109220" indent="0">
              <a:buNone/>
            </a:pPr>
            <a:r>
              <a:rPr lang="en-GB" sz="2000" dirty="0"/>
              <a:t>Youth workers are required to understand ‘’the importance of non-verbal communication, such as body language, and how others use and interpret body language in different ways’’ according to CLD Standards Council Scotland (2019, p.3).</a:t>
            </a:r>
          </a:p>
          <a:p>
            <a:endParaRPr lang="en-GB" dirty="0"/>
          </a:p>
        </p:txBody>
      </p:sp>
      <p:sp>
        <p:nvSpPr>
          <p:cNvPr id="5" name="Content Placeholder 4">
            <a:extLst>
              <a:ext uri="{FF2B5EF4-FFF2-40B4-BE49-F238E27FC236}">
                <a16:creationId xmlns:a16="http://schemas.microsoft.com/office/drawing/2014/main" id="{BA7DA3BB-74D4-5884-83FB-E9D32BE6DA7D}"/>
              </a:ext>
            </a:extLst>
          </p:cNvPr>
          <p:cNvSpPr>
            <a:spLocks noGrp="1"/>
          </p:cNvSpPr>
          <p:nvPr>
            <p:ph sz="half" idx="2"/>
          </p:nvPr>
        </p:nvSpPr>
        <p:spPr>
          <a:xfrm>
            <a:off x="8115094" y="1100826"/>
            <a:ext cx="3691422" cy="5445651"/>
          </a:xfrm>
        </p:spPr>
        <p:txBody>
          <a:bodyPr vert="horz" lIns="91440" tIns="45720" rIns="91440" bIns="45720" rtlCol="0" anchor="t">
            <a:noAutofit/>
          </a:bodyPr>
          <a:lstStyle/>
          <a:p>
            <a:pPr marL="109220" indent="0">
              <a:buNone/>
            </a:pPr>
            <a:r>
              <a:rPr lang="en-GB" sz="2000" dirty="0"/>
              <a:t>Youth workers must be aware of the following:</a:t>
            </a:r>
          </a:p>
          <a:p>
            <a:r>
              <a:rPr lang="en-GB" sz="2000" dirty="0"/>
              <a:t>Tone and volume level of their voice</a:t>
            </a:r>
          </a:p>
          <a:p>
            <a:r>
              <a:rPr lang="en-GB" sz="2000" dirty="0"/>
              <a:t>Eye contact</a:t>
            </a:r>
          </a:p>
          <a:p>
            <a:r>
              <a:rPr lang="en-GB" sz="2000" dirty="0"/>
              <a:t>Open posture (for example uncrossed arms)</a:t>
            </a:r>
          </a:p>
          <a:p>
            <a:r>
              <a:rPr lang="en-GB" sz="2000" dirty="0"/>
              <a:t>Facial expressions</a:t>
            </a:r>
          </a:p>
          <a:p>
            <a:pPr marL="109220" indent="0">
              <a:buNone/>
            </a:pPr>
            <a:endParaRPr lang="en-GB" dirty="0"/>
          </a:p>
        </p:txBody>
      </p:sp>
      <p:sp>
        <p:nvSpPr>
          <p:cNvPr id="4" name="Slide Number Placeholder 3">
            <a:extLst>
              <a:ext uri="{FF2B5EF4-FFF2-40B4-BE49-F238E27FC236}">
                <a16:creationId xmlns:a16="http://schemas.microsoft.com/office/drawing/2014/main" id="{4F9A7656-743B-CECA-D2D4-505905240163}"/>
              </a:ext>
            </a:extLst>
          </p:cNvPr>
          <p:cNvSpPr>
            <a:spLocks noGrp="1"/>
          </p:cNvSpPr>
          <p:nvPr>
            <p:ph type="sldNum" sz="quarter" idx="12"/>
          </p:nvPr>
        </p:nvSpPr>
        <p:spPr/>
        <p:txBody>
          <a:bodyPr/>
          <a:lstStyle/>
          <a:p>
            <a:pPr rtl="0"/>
            <a:fld id="{401CF334-2D5C-4859-84A6-CA7E6E43FAEB}" type="slidenum">
              <a:rPr lang="en-GB" noProof="0" smtClean="0"/>
              <a:t>9</a:t>
            </a:fld>
            <a:endParaRPr lang="en-GB" noProof="0" dirty="0"/>
          </a:p>
        </p:txBody>
      </p:sp>
      <p:pic>
        <p:nvPicPr>
          <p:cNvPr id="7" name="Graphic 6" descr="Sad face outline outline">
            <a:extLst>
              <a:ext uri="{FF2B5EF4-FFF2-40B4-BE49-F238E27FC236}">
                <a16:creationId xmlns:a16="http://schemas.microsoft.com/office/drawing/2014/main" id="{7278237B-2221-72B0-F862-B606D812862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21442" y="4632201"/>
            <a:ext cx="1427018" cy="1297560"/>
          </a:xfrm>
          <a:prstGeom prst="rect">
            <a:avLst/>
          </a:prstGeom>
        </p:spPr>
      </p:pic>
      <p:pic>
        <p:nvPicPr>
          <p:cNvPr id="9" name="Graphic 8" descr="Speech with solid fill">
            <a:extLst>
              <a:ext uri="{FF2B5EF4-FFF2-40B4-BE49-F238E27FC236}">
                <a16:creationId xmlns:a16="http://schemas.microsoft.com/office/drawing/2014/main" id="{5F671EE7-60A7-DDE8-ADBC-B6EF39CFFCF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754465" y="4214181"/>
            <a:ext cx="1427018" cy="1066800"/>
          </a:xfrm>
          <a:prstGeom prst="rect">
            <a:avLst/>
          </a:prstGeom>
        </p:spPr>
      </p:pic>
      <p:pic>
        <p:nvPicPr>
          <p:cNvPr id="11" name="Graphic 10" descr="Eyes with solid fill">
            <a:extLst>
              <a:ext uri="{FF2B5EF4-FFF2-40B4-BE49-F238E27FC236}">
                <a16:creationId xmlns:a16="http://schemas.microsoft.com/office/drawing/2014/main" id="{E172088C-08D2-86D2-3BDB-558557ADFC2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80630" y="5338445"/>
            <a:ext cx="1427018" cy="914400"/>
          </a:xfrm>
          <a:prstGeom prst="rect">
            <a:avLst/>
          </a:prstGeom>
        </p:spPr>
      </p:pic>
    </p:spTree>
    <p:extLst>
      <p:ext uri="{BB962C8B-B14F-4D97-AF65-F5344CB8AC3E}">
        <p14:creationId xmlns:p14="http://schemas.microsoft.com/office/powerpoint/2010/main" val="1221605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A2C75-2FAE-676A-4796-E9776644373B}"/>
              </a:ext>
            </a:extLst>
          </p:cNvPr>
          <p:cNvSpPr>
            <a:spLocks noGrp="1"/>
          </p:cNvSpPr>
          <p:nvPr>
            <p:ph type="title"/>
          </p:nvPr>
        </p:nvSpPr>
        <p:spPr>
          <a:xfrm>
            <a:off x="793376" y="253066"/>
            <a:ext cx="10515600" cy="1325563"/>
          </a:xfrm>
        </p:spPr>
        <p:txBody>
          <a:bodyPr>
            <a:normAutofit/>
          </a:bodyPr>
          <a:lstStyle/>
          <a:p>
            <a:r>
              <a:rPr lang="en-GB" sz="4000" dirty="0"/>
              <a:t>A key skill for one-to-one youth work  - the setting</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F05A31-9FF5-9232-D919-32DCE65C6C38}"/>
              </a:ext>
            </a:extLst>
          </p:cNvPr>
          <p:cNvSpPr>
            <a:spLocks noGrp="1"/>
          </p:cNvSpPr>
          <p:nvPr>
            <p:ph idx="1"/>
          </p:nvPr>
        </p:nvSpPr>
        <p:spPr>
          <a:xfrm>
            <a:off x="277906" y="1929384"/>
            <a:ext cx="11535335" cy="4599341"/>
          </a:xfrm>
        </p:spPr>
        <p:txBody>
          <a:bodyPr vert="horz" lIns="91440" tIns="45720" rIns="91440" bIns="45720" rtlCol="0" anchor="t">
            <a:noAutofit/>
          </a:bodyPr>
          <a:lstStyle/>
          <a:p>
            <a:r>
              <a:rPr lang="en-GB" sz="1800" dirty="0"/>
              <a:t>‘</a:t>
            </a:r>
            <a:r>
              <a:rPr lang="en-GB" sz="1800" b="1" dirty="0"/>
              <a:t>’Youth workers have always predominantly fixed their attention upon the group</a:t>
            </a:r>
            <a:r>
              <a:rPr lang="en-GB" sz="1800" dirty="0"/>
              <a:t>’’ (Collander-Brown, 2010, p.41). This shows how the majority of youth work practice generally surrounds groups of young people. However, it highlights how sometimes working one to one with a young person in youth work can be overlooked. </a:t>
            </a:r>
          </a:p>
          <a:p>
            <a:endParaRPr lang="en-GB" sz="800" dirty="0"/>
          </a:p>
          <a:p>
            <a:r>
              <a:rPr lang="en-GB" sz="1800" dirty="0"/>
              <a:t>Collander-Brown (2010, p.45) goes on to explain how finding the </a:t>
            </a:r>
            <a:r>
              <a:rPr lang="en-GB" sz="1800" b="1" dirty="0"/>
              <a:t>right environment </a:t>
            </a:r>
            <a:r>
              <a:rPr lang="en-GB" sz="1800" dirty="0"/>
              <a:t>for working on a one-to-one basis with a young person is a vital skill for youth workers. If a young person meets with a youth worker in a </a:t>
            </a:r>
            <a:r>
              <a:rPr lang="en-GB" sz="1800" b="1" dirty="0"/>
              <a:t>crowded room</a:t>
            </a:r>
            <a:r>
              <a:rPr lang="en-GB" sz="1800" dirty="0"/>
              <a:t>, they could encounter multiple </a:t>
            </a:r>
            <a:r>
              <a:rPr lang="en-GB" sz="1800" b="1" dirty="0"/>
              <a:t>disruptions</a:t>
            </a:r>
            <a:r>
              <a:rPr lang="en-GB" sz="1800" dirty="0"/>
              <a:t> like noise from other people talking. This can sometimes put off a young person from sharing something with a youth worker and ruins the opportunity for a meaningful relationship to build between the two. Collander-Brown (2010, p.46) therefore says that </a:t>
            </a:r>
            <a:r>
              <a:rPr lang="en-GB" sz="1800" b="1" dirty="0"/>
              <a:t>quiet places ‘fosters a feeling that attention is focused on the client’’ </a:t>
            </a:r>
            <a:r>
              <a:rPr lang="en-GB" sz="1800" dirty="0"/>
              <a:t>(client in this case being a young person). </a:t>
            </a:r>
          </a:p>
          <a:p>
            <a:endParaRPr lang="en-GB" sz="800" dirty="0"/>
          </a:p>
          <a:p>
            <a:r>
              <a:rPr lang="en-GB" sz="1800" dirty="0"/>
              <a:t>Furthermore, Collander-Brown (2010, p.46) states how a </a:t>
            </a:r>
            <a:r>
              <a:rPr lang="en-GB" sz="1800" b="1" dirty="0"/>
              <a:t>young person needs to be directly involved in deciding where to meet with a youth worker</a:t>
            </a:r>
            <a:r>
              <a:rPr lang="en-GB" sz="1800" dirty="0"/>
              <a:t>. A young person should be meeting a youth worker in a place that they </a:t>
            </a:r>
            <a:r>
              <a:rPr lang="en-GB" sz="1800" b="1" dirty="0"/>
              <a:t>feel comfortable </a:t>
            </a:r>
            <a:r>
              <a:rPr lang="en-GB" sz="1800" dirty="0"/>
              <a:t>in. This links with one of the key foundations of youth work, that of the youth work practice being rooted in ‘voluntary engagement of young people’ (Welsh Government, 2019, p.5).</a:t>
            </a:r>
          </a:p>
        </p:txBody>
      </p:sp>
      <p:sp>
        <p:nvSpPr>
          <p:cNvPr id="4" name="Slide Number Placeholder 3">
            <a:extLst>
              <a:ext uri="{FF2B5EF4-FFF2-40B4-BE49-F238E27FC236}">
                <a16:creationId xmlns:a16="http://schemas.microsoft.com/office/drawing/2014/main" id="{4119E7D0-85F8-2C8F-B35F-FE7F73E47D35}"/>
              </a:ext>
            </a:extLst>
          </p:cNvPr>
          <p:cNvSpPr>
            <a:spLocks noGrp="1"/>
          </p:cNvSpPr>
          <p:nvPr>
            <p:ph type="sldNum" sz="quarter" idx="12"/>
          </p:nvPr>
        </p:nvSpPr>
        <p:spPr>
          <a:xfrm>
            <a:off x="8610600" y="6356350"/>
            <a:ext cx="2743200" cy="365125"/>
          </a:xfrm>
        </p:spPr>
        <p:txBody>
          <a:bodyPr>
            <a:normAutofit/>
          </a:bodyPr>
          <a:lstStyle/>
          <a:p>
            <a:pPr rtl="0">
              <a:spcAft>
                <a:spcPts val="600"/>
              </a:spcAft>
            </a:pPr>
            <a:fld id="{401CF334-2D5C-4859-84A6-CA7E6E43FAEB}" type="slidenum">
              <a:rPr lang="en-GB" noProof="0" smtClean="0"/>
              <a:pPr rtl="0">
                <a:spcAft>
                  <a:spcPts val="600"/>
                </a:spcAft>
              </a:pPr>
              <a:t>10</a:t>
            </a:fld>
            <a:endParaRPr lang="en-GB" noProof="0"/>
          </a:p>
        </p:txBody>
      </p:sp>
    </p:spTree>
    <p:extLst>
      <p:ext uri="{BB962C8B-B14F-4D97-AF65-F5344CB8AC3E}">
        <p14:creationId xmlns:p14="http://schemas.microsoft.com/office/powerpoint/2010/main" val="2915785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DA7C2-71B1-C8B2-5653-7C76268A7BA5}"/>
              </a:ext>
            </a:extLst>
          </p:cNvPr>
          <p:cNvSpPr>
            <a:spLocks noGrp="1"/>
          </p:cNvSpPr>
          <p:nvPr>
            <p:ph type="title"/>
          </p:nvPr>
        </p:nvSpPr>
        <p:spPr>
          <a:xfrm>
            <a:off x="327764" y="366206"/>
            <a:ext cx="10972800" cy="1066800"/>
          </a:xfrm>
        </p:spPr>
        <p:txBody>
          <a:bodyPr anchor="ctr">
            <a:normAutofit/>
          </a:bodyPr>
          <a:lstStyle/>
          <a:p>
            <a:pPr>
              <a:lnSpc>
                <a:spcPct val="90000"/>
              </a:lnSpc>
            </a:pPr>
            <a:r>
              <a:rPr lang="en-GB" sz="3200" dirty="0"/>
              <a:t>Why are tools and approaches important in Youth Work Practice? </a:t>
            </a:r>
          </a:p>
        </p:txBody>
      </p:sp>
      <p:sp>
        <p:nvSpPr>
          <p:cNvPr id="4" name="Slide Number Placeholder 3">
            <a:extLst>
              <a:ext uri="{FF2B5EF4-FFF2-40B4-BE49-F238E27FC236}">
                <a16:creationId xmlns:a16="http://schemas.microsoft.com/office/drawing/2014/main" id="{C85DD88E-053A-D9B2-EF28-77539208B41C}"/>
              </a:ext>
            </a:extLst>
          </p:cNvPr>
          <p:cNvSpPr>
            <a:spLocks noGrp="1"/>
          </p:cNvSpPr>
          <p:nvPr>
            <p:ph type="sldNum" sz="quarter" idx="12"/>
          </p:nvPr>
        </p:nvSpPr>
        <p:spPr>
          <a:xfrm>
            <a:off x="10899648" y="2272"/>
            <a:ext cx="1016000" cy="365760"/>
          </a:xfrm>
        </p:spPr>
        <p:txBody>
          <a:bodyPr anchor="b">
            <a:normAutofit/>
          </a:bodyPr>
          <a:lstStyle/>
          <a:p>
            <a:pPr rtl="0">
              <a:spcAft>
                <a:spcPts val="600"/>
              </a:spcAft>
            </a:pPr>
            <a:fld id="{401CF334-2D5C-4859-84A6-CA7E6E43FAEB}" type="slidenum">
              <a:rPr lang="en-GB" noProof="0" smtClean="0"/>
              <a:pPr rtl="0">
                <a:spcAft>
                  <a:spcPts val="600"/>
                </a:spcAft>
              </a:pPr>
              <a:t>11</a:t>
            </a:fld>
            <a:endParaRPr lang="en-GB" noProof="0"/>
          </a:p>
        </p:txBody>
      </p:sp>
      <p:graphicFrame>
        <p:nvGraphicFramePr>
          <p:cNvPr id="6" name="Content Placeholder 2">
            <a:extLst>
              <a:ext uri="{FF2B5EF4-FFF2-40B4-BE49-F238E27FC236}">
                <a16:creationId xmlns:a16="http://schemas.microsoft.com/office/drawing/2014/main" id="{D9392187-620D-21D6-D422-977112471FC1}"/>
              </a:ext>
            </a:extLst>
          </p:cNvPr>
          <p:cNvGraphicFramePr>
            <a:graphicFrameLocks noGrp="1"/>
          </p:cNvGraphicFramePr>
          <p:nvPr>
            <p:ph idx="1"/>
            <p:extLst>
              <p:ext uri="{D42A27DB-BD31-4B8C-83A1-F6EECF244321}">
                <p14:modId xmlns:p14="http://schemas.microsoft.com/office/powerpoint/2010/main" val="389318583"/>
              </p:ext>
            </p:extLst>
          </p:nvPr>
        </p:nvGraphicFramePr>
        <p:xfrm>
          <a:off x="609600" y="1412130"/>
          <a:ext cx="10972800" cy="51624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362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73D45-EE97-1CC8-8723-63A684B6BBC9}"/>
              </a:ext>
            </a:extLst>
          </p:cNvPr>
          <p:cNvSpPr>
            <a:spLocks noGrp="1"/>
          </p:cNvSpPr>
          <p:nvPr>
            <p:ph type="title"/>
          </p:nvPr>
        </p:nvSpPr>
        <p:spPr>
          <a:xfrm>
            <a:off x="246060" y="143527"/>
            <a:ext cx="10972800" cy="1066800"/>
          </a:xfrm>
        </p:spPr>
        <p:txBody>
          <a:bodyPr/>
          <a:lstStyle/>
          <a:p>
            <a:r>
              <a:rPr lang="en-GB" dirty="0">
                <a:solidFill>
                  <a:schemeClr val="accent2"/>
                </a:solidFill>
              </a:rPr>
              <a:t>Practical activity explanation</a:t>
            </a:r>
          </a:p>
        </p:txBody>
      </p:sp>
      <p:sp>
        <p:nvSpPr>
          <p:cNvPr id="3" name="Content Placeholder 2">
            <a:extLst>
              <a:ext uri="{FF2B5EF4-FFF2-40B4-BE49-F238E27FC236}">
                <a16:creationId xmlns:a16="http://schemas.microsoft.com/office/drawing/2014/main" id="{278929B7-DB9F-3EEA-7757-2F2D69644178}"/>
              </a:ext>
            </a:extLst>
          </p:cNvPr>
          <p:cNvSpPr>
            <a:spLocks noGrp="1"/>
          </p:cNvSpPr>
          <p:nvPr>
            <p:ph idx="1"/>
          </p:nvPr>
        </p:nvSpPr>
        <p:spPr>
          <a:xfrm>
            <a:off x="244258" y="1077761"/>
            <a:ext cx="10972800" cy="5455022"/>
          </a:xfrm>
        </p:spPr>
        <p:txBody>
          <a:bodyPr>
            <a:normAutofit/>
          </a:bodyPr>
          <a:lstStyle/>
          <a:p>
            <a:pPr marL="109728" indent="0">
              <a:lnSpc>
                <a:spcPct val="115000"/>
              </a:lnSpc>
              <a:spcAft>
                <a:spcPts val="800"/>
              </a:spcAft>
              <a:buNone/>
            </a:pPr>
            <a:r>
              <a:rPr lang="en-ZA" sz="1800" u="sng" kern="100" dirty="0">
                <a:effectLst/>
                <a:latin typeface="Aptos" panose="020B0004020202020204" pitchFamily="34" charset="0"/>
                <a:ea typeface="Aptos" panose="020B0004020202020204" pitchFamily="34" charset="0"/>
                <a:cs typeface="Times New Roman" panose="02020603050405020304" pitchFamily="18" charset="0"/>
              </a:rPr>
              <a:t>An icebreaker to build meaningful relationships with a ball of wool. </a:t>
            </a:r>
            <a:endParaRPr lang="en-GB" sz="1800" u="sng"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ZA" sz="1800" kern="100" dirty="0">
                <a:effectLst/>
                <a:latin typeface="Aptos" panose="020B0004020202020204" pitchFamily="34" charset="0"/>
                <a:ea typeface="Aptos" panose="020B0004020202020204" pitchFamily="34" charset="0"/>
                <a:cs typeface="Times New Roman" panose="02020603050405020304" pitchFamily="18" charset="0"/>
              </a:rPr>
              <a:t>This activity does work better in groups however it could still be used for one-to-ones by changing up the questions. The activity can work for all ages.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ZA" sz="1800" b="1" kern="100" dirty="0">
                <a:effectLst/>
                <a:latin typeface="Aptos" panose="020B0004020202020204" pitchFamily="34" charset="0"/>
                <a:ea typeface="Aptos" panose="020B0004020202020204" pitchFamily="34" charset="0"/>
                <a:cs typeface="Times New Roman" panose="02020603050405020304" pitchFamily="18" charset="0"/>
              </a:rPr>
              <a:t>Scenario: </a:t>
            </a:r>
            <a:r>
              <a:rPr lang="en-ZA" sz="1800" kern="100" dirty="0">
                <a:effectLst/>
                <a:latin typeface="Aptos" panose="020B0004020202020204" pitchFamily="34" charset="0"/>
                <a:ea typeface="Aptos" panose="020B0004020202020204" pitchFamily="34" charset="0"/>
                <a:cs typeface="Times New Roman" panose="02020603050405020304" pitchFamily="18" charset="0"/>
              </a:rPr>
              <a:t>everyone is strangers.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ZA" sz="1800" b="1" kern="100" dirty="0">
                <a:effectLst/>
                <a:latin typeface="Aptos" panose="020B0004020202020204" pitchFamily="34" charset="0"/>
                <a:ea typeface="Aptos" panose="020B0004020202020204" pitchFamily="34" charset="0"/>
                <a:cs typeface="Times New Roman" panose="02020603050405020304" pitchFamily="18" charset="0"/>
              </a:rPr>
              <a:t>The objective</a:t>
            </a:r>
            <a:r>
              <a:rPr lang="en-ZA" sz="1800" kern="100" dirty="0">
                <a:effectLst/>
                <a:latin typeface="Aptos" panose="020B0004020202020204" pitchFamily="34" charset="0"/>
                <a:ea typeface="Aptos" panose="020B0004020202020204" pitchFamily="34" charset="0"/>
                <a:cs typeface="Times New Roman" panose="02020603050405020304" pitchFamily="18" charset="0"/>
              </a:rPr>
              <a:t>: One person holds the ball of wool and the loose thread from it. They begin by saying their name and then a fun fact about themselves. Everyone else in the group has to raise their hand if they share in common the mentioned fun fact. The person holding the wool then has to throw it to another person of their choosing who had their hand up whilst keeping their loose end of the thread. This pattern then repeats until every member should hold a thread of wool that connects to others. Once everyone has had their turn, then the person with the ball of wool has to return it to were their thread came from by saying the name of the person who threw them the wool and what their matching fun fact was.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ZA" sz="1800" kern="100" dirty="0">
                <a:effectLst/>
                <a:latin typeface="Aptos" panose="020B0004020202020204" pitchFamily="34" charset="0"/>
                <a:ea typeface="Aptos" panose="020B0004020202020204" pitchFamily="34" charset="0"/>
                <a:cs typeface="Times New Roman" panose="02020603050405020304" pitchFamily="18" charset="0"/>
              </a:rPr>
              <a:t>If someone’s fun fact does match with another person’s, then they have to keeping saying more fun facts about themselves until somebody else has it in common.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318799CF-CF3F-45A5-2954-73B8EEC272CC}"/>
              </a:ext>
            </a:extLst>
          </p:cNvPr>
          <p:cNvSpPr>
            <a:spLocks noGrp="1"/>
          </p:cNvSpPr>
          <p:nvPr>
            <p:ph type="sldNum" sz="quarter" idx="12"/>
          </p:nvPr>
        </p:nvSpPr>
        <p:spPr/>
        <p:txBody>
          <a:bodyPr/>
          <a:lstStyle/>
          <a:p>
            <a:pPr rtl="0"/>
            <a:fld id="{401CF334-2D5C-4859-84A6-CA7E6E43FAEB}" type="slidenum">
              <a:rPr lang="en-GB" noProof="0" smtClean="0"/>
              <a:t>12</a:t>
            </a:fld>
            <a:endParaRPr lang="en-GB" noProof="0" dirty="0"/>
          </a:p>
        </p:txBody>
      </p:sp>
    </p:spTree>
    <p:extLst>
      <p:ext uri="{BB962C8B-B14F-4D97-AF65-F5344CB8AC3E}">
        <p14:creationId xmlns:p14="http://schemas.microsoft.com/office/powerpoint/2010/main" val="3854011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0C5A248-22CF-BC77-46A9-14D998A956A6}"/>
              </a:ext>
            </a:extLst>
          </p:cNvPr>
          <p:cNvSpPr>
            <a:spLocks noGrp="1"/>
          </p:cNvSpPr>
          <p:nvPr>
            <p:ph type="ctrTitle"/>
          </p:nvPr>
        </p:nvSpPr>
        <p:spPr>
          <a:xfrm>
            <a:off x="609600" y="2389009"/>
            <a:ext cx="11277600" cy="1152977"/>
          </a:xfrm>
        </p:spPr>
        <p:txBody>
          <a:bodyPr/>
          <a:lstStyle/>
          <a:p>
            <a:r>
              <a:rPr lang="en-GB" b="1" dirty="0">
                <a:solidFill>
                  <a:schemeClr val="bg1"/>
                </a:solidFill>
              </a:rPr>
              <a:t>ACTIVITY TIME</a:t>
            </a:r>
          </a:p>
        </p:txBody>
      </p:sp>
      <p:sp>
        <p:nvSpPr>
          <p:cNvPr id="4" name="Slide Number Placeholder 3">
            <a:extLst>
              <a:ext uri="{FF2B5EF4-FFF2-40B4-BE49-F238E27FC236}">
                <a16:creationId xmlns:a16="http://schemas.microsoft.com/office/drawing/2014/main" id="{17AAD80C-35FD-85B3-2FA4-0E8D04DC2BBE}"/>
              </a:ext>
            </a:extLst>
          </p:cNvPr>
          <p:cNvSpPr>
            <a:spLocks noGrp="1"/>
          </p:cNvSpPr>
          <p:nvPr>
            <p:ph type="sldNum" sz="quarter" idx="12"/>
          </p:nvPr>
        </p:nvSpPr>
        <p:spPr/>
        <p:txBody>
          <a:bodyPr/>
          <a:lstStyle/>
          <a:p>
            <a:pPr rtl="0"/>
            <a:fld id="{401CF334-2D5C-4859-84A6-CA7E6E43FAEB}" type="slidenum">
              <a:rPr lang="en-GB" noProof="0" smtClean="0"/>
              <a:t>13</a:t>
            </a:fld>
            <a:endParaRPr lang="en-GB" noProof="0" dirty="0"/>
          </a:p>
        </p:txBody>
      </p:sp>
    </p:spTree>
    <p:extLst>
      <p:ext uri="{BB962C8B-B14F-4D97-AF65-F5344CB8AC3E}">
        <p14:creationId xmlns:p14="http://schemas.microsoft.com/office/powerpoint/2010/main" val="2822881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23187E-F860-4F53-F1FC-7E5BA577D01A}"/>
              </a:ext>
            </a:extLst>
          </p:cNvPr>
          <p:cNvSpPr>
            <a:spLocks noGrp="1"/>
          </p:cNvSpPr>
          <p:nvPr>
            <p:ph idx="1"/>
          </p:nvPr>
        </p:nvSpPr>
        <p:spPr>
          <a:xfrm>
            <a:off x="206189" y="260180"/>
            <a:ext cx="11611534" cy="6269532"/>
          </a:xfrm>
        </p:spPr>
        <p:txBody>
          <a:bodyPr vert="horz" lIns="91440" tIns="45720" rIns="91440" bIns="45720" rtlCol="0" anchor="t">
            <a:noAutofit/>
          </a:bodyPr>
          <a:lstStyle/>
          <a:p>
            <a:pPr marL="109220" indent="0">
              <a:lnSpc>
                <a:spcPct val="115000"/>
              </a:lnSpc>
              <a:spcAft>
                <a:spcPts val="800"/>
              </a:spcAft>
              <a:buNone/>
            </a:pPr>
            <a:r>
              <a:rPr lang="en-GB" sz="2000" u="sng" kern="100" dirty="0">
                <a:effectLst/>
                <a:latin typeface="Aptos"/>
                <a:ea typeface="Aptos" panose="020B0004020202020204" pitchFamily="34" charset="0"/>
                <a:cs typeface="Times New Roman"/>
              </a:rPr>
              <a:t>Practical activity - continued</a:t>
            </a:r>
          </a:p>
          <a:p>
            <a:pPr>
              <a:lnSpc>
                <a:spcPct val="115000"/>
              </a:lnSpc>
              <a:spcAft>
                <a:spcPts val="800"/>
              </a:spcAft>
            </a:pPr>
            <a:r>
              <a:rPr lang="en-ZA" sz="2000" kern="100" dirty="0">
                <a:effectLst/>
                <a:latin typeface="Aptos"/>
                <a:ea typeface="Aptos" panose="020B0004020202020204" pitchFamily="34" charset="0"/>
                <a:cs typeface="Times New Roman"/>
              </a:rPr>
              <a:t>Not only does this activity help to </a:t>
            </a:r>
            <a:r>
              <a:rPr lang="en-ZA" sz="2000" b="1" kern="100" dirty="0">
                <a:effectLst/>
                <a:latin typeface="Aptos"/>
                <a:ea typeface="Aptos" panose="020B0004020202020204" pitchFamily="34" charset="0"/>
                <a:cs typeface="Times New Roman"/>
              </a:rPr>
              <a:t>introduce young people to other new young people</a:t>
            </a:r>
            <a:r>
              <a:rPr lang="en-ZA" sz="2000" kern="100" dirty="0">
                <a:effectLst/>
                <a:latin typeface="Aptos"/>
                <a:ea typeface="Aptos" panose="020B0004020202020204" pitchFamily="34" charset="0"/>
                <a:cs typeface="Times New Roman"/>
              </a:rPr>
              <a:t>, but it also engages a young person’s </a:t>
            </a:r>
            <a:r>
              <a:rPr lang="en-ZA" sz="2000" b="1" kern="100" dirty="0">
                <a:effectLst/>
                <a:latin typeface="Aptos"/>
                <a:ea typeface="Aptos" panose="020B0004020202020204" pitchFamily="34" charset="0"/>
                <a:cs typeface="Times New Roman"/>
              </a:rPr>
              <a:t>memory</a:t>
            </a:r>
            <a:r>
              <a:rPr lang="en-ZA" sz="2000" kern="100" dirty="0">
                <a:effectLst/>
                <a:latin typeface="Aptos"/>
                <a:ea typeface="Aptos" panose="020B0004020202020204" pitchFamily="34" charset="0"/>
                <a:cs typeface="Times New Roman"/>
              </a:rPr>
              <a:t>. By using wool, instead of a ball to carry out this activity, the web can be </a:t>
            </a:r>
            <a:r>
              <a:rPr lang="en-ZA" sz="2000" b="1" kern="100" dirty="0">
                <a:effectLst/>
                <a:latin typeface="Aptos"/>
                <a:ea typeface="Aptos" panose="020B0004020202020204" pitchFamily="34" charset="0"/>
                <a:cs typeface="Times New Roman"/>
              </a:rPr>
              <a:t>a symbol to illustrate how everyone is connected </a:t>
            </a:r>
            <a:r>
              <a:rPr lang="en-ZA" sz="2000" kern="100" dirty="0">
                <a:effectLst/>
                <a:latin typeface="Aptos"/>
                <a:ea typeface="Aptos" panose="020B0004020202020204" pitchFamily="34" charset="0"/>
                <a:cs typeface="Times New Roman"/>
              </a:rPr>
              <a:t>to each other in some way or other. </a:t>
            </a:r>
            <a:endParaRPr lang="en-GB" sz="2000" kern="100" dirty="0">
              <a:effectLst/>
              <a:latin typeface="Aptos"/>
              <a:ea typeface="Aptos" panose="020B0004020202020204" pitchFamily="34" charset="0"/>
              <a:cs typeface="Times New Roman"/>
            </a:endParaRPr>
          </a:p>
          <a:p>
            <a:pPr>
              <a:lnSpc>
                <a:spcPct val="115000"/>
              </a:lnSpc>
              <a:spcAft>
                <a:spcPts val="800"/>
              </a:spcAft>
            </a:pPr>
            <a:r>
              <a:rPr lang="en-ZA" sz="2000" kern="100" dirty="0">
                <a:effectLst/>
                <a:latin typeface="Aptos"/>
                <a:ea typeface="Aptos" panose="020B0004020202020204" pitchFamily="34" charset="0"/>
                <a:cs typeface="Times New Roman"/>
              </a:rPr>
              <a:t>Furthermore, a youth worker may have to </a:t>
            </a:r>
            <a:r>
              <a:rPr lang="en-ZA" sz="2000" b="1" kern="100" dirty="0">
                <a:effectLst/>
                <a:latin typeface="Aptos"/>
                <a:ea typeface="Aptos" panose="020B0004020202020204" pitchFamily="34" charset="0"/>
                <a:cs typeface="Times New Roman"/>
              </a:rPr>
              <a:t>adapt and think on their feet </a:t>
            </a:r>
            <a:r>
              <a:rPr lang="en-ZA" sz="2000" kern="100" dirty="0">
                <a:effectLst/>
                <a:latin typeface="Aptos"/>
                <a:ea typeface="Aptos" panose="020B0004020202020204" pitchFamily="34" charset="0"/>
                <a:cs typeface="Times New Roman"/>
              </a:rPr>
              <a:t>to find new ways to bond a group of young people. In some cases, youth workers </a:t>
            </a:r>
            <a:r>
              <a:rPr lang="en-ZA" sz="2000" b="1" kern="100" dirty="0">
                <a:effectLst/>
                <a:latin typeface="Aptos"/>
                <a:ea typeface="Aptos" panose="020B0004020202020204" pitchFamily="34" charset="0"/>
                <a:cs typeface="Times New Roman"/>
              </a:rPr>
              <a:t>may not have the right resources </a:t>
            </a:r>
            <a:r>
              <a:rPr lang="en-ZA" sz="2000" kern="100" dirty="0">
                <a:effectLst/>
                <a:latin typeface="Aptos"/>
                <a:ea typeface="Aptos" panose="020B0004020202020204" pitchFamily="34" charset="0"/>
                <a:cs typeface="Times New Roman"/>
              </a:rPr>
              <a:t>and funding to conduct other icebreaker activities. </a:t>
            </a:r>
            <a:endParaRPr lang="en-GB" sz="2000" kern="100" dirty="0">
              <a:effectLst/>
              <a:latin typeface="Aptos"/>
              <a:ea typeface="Aptos" panose="020B0004020202020204" pitchFamily="34" charset="0"/>
              <a:cs typeface="Times New Roman"/>
            </a:endParaRPr>
          </a:p>
          <a:p>
            <a:pPr>
              <a:lnSpc>
                <a:spcPct val="115000"/>
              </a:lnSpc>
              <a:spcAft>
                <a:spcPts val="800"/>
              </a:spcAft>
            </a:pPr>
            <a:r>
              <a:rPr lang="en-ZA" sz="2000" kern="100" dirty="0">
                <a:effectLst/>
                <a:latin typeface="Aptos"/>
                <a:ea typeface="Aptos" panose="020B0004020202020204" pitchFamily="34" charset="0"/>
                <a:cs typeface="Times New Roman"/>
              </a:rPr>
              <a:t>A weakness of this activity is that, if done in a large group, some young people might start to get bored or the ball of wool itself might get loosened and make throwing it hard, causing </a:t>
            </a:r>
            <a:r>
              <a:rPr lang="en-ZA" sz="2000" b="1" kern="100" dirty="0">
                <a:effectLst/>
                <a:latin typeface="Aptos"/>
                <a:ea typeface="Aptos" panose="020B0004020202020204" pitchFamily="34" charset="0"/>
                <a:cs typeface="Times New Roman"/>
              </a:rPr>
              <a:t>tangling</a:t>
            </a:r>
            <a:r>
              <a:rPr lang="en-ZA" sz="2000" kern="100" dirty="0">
                <a:effectLst/>
                <a:latin typeface="Aptos"/>
                <a:ea typeface="Aptos" panose="020B0004020202020204" pitchFamily="34" charset="0"/>
                <a:cs typeface="Times New Roman"/>
              </a:rPr>
              <a:t>. If done as a one-to-one activity, then asking multiple questions and moving around the room can still form a web.</a:t>
            </a:r>
          </a:p>
          <a:p>
            <a:pPr>
              <a:lnSpc>
                <a:spcPct val="115000"/>
              </a:lnSpc>
              <a:spcAft>
                <a:spcPts val="800"/>
              </a:spcAft>
            </a:pPr>
            <a:r>
              <a:rPr lang="en-ZA" sz="2000" kern="100" dirty="0">
                <a:latin typeface="Aptos"/>
                <a:ea typeface="Aptos" panose="020B0004020202020204" pitchFamily="34" charset="0"/>
                <a:cs typeface="Times New Roman"/>
              </a:rPr>
              <a:t>This activity relates to Youth Work in Wales Review Group’s (2022, p.8-9) pillars of  ‘</a:t>
            </a:r>
            <a:r>
              <a:rPr lang="en-ZA" sz="2000" b="1" kern="100" dirty="0">
                <a:latin typeface="Aptos"/>
                <a:ea typeface="Aptos" panose="020B0004020202020204" pitchFamily="34" charset="0"/>
                <a:cs typeface="Times New Roman"/>
              </a:rPr>
              <a:t>inclusive’ and ‘participative’. </a:t>
            </a:r>
            <a:r>
              <a:rPr lang="en-GB" sz="2000" b="1" kern="100" dirty="0">
                <a:latin typeface="Aptos"/>
                <a:ea typeface="Aptos" panose="020B0004020202020204" pitchFamily="34" charset="0"/>
                <a:cs typeface="Times New Roman"/>
              </a:rPr>
              <a:t> </a:t>
            </a:r>
            <a:r>
              <a:rPr lang="en-GB" sz="2000" kern="100" dirty="0">
                <a:latin typeface="Aptos"/>
                <a:ea typeface="Aptos" panose="020B0004020202020204" pitchFamily="34" charset="0"/>
                <a:cs typeface="Times New Roman"/>
              </a:rPr>
              <a:t>Moreover, it also directly involves ‘connect’, one of the five ways to wellbeing (Gloucestershire Healthy Living and Learning, 2022, no page number) through which young people can improve their wellbeing by talking and creating a feeling of connection with other people (illustrated on next slide). </a:t>
            </a:r>
            <a:endParaRPr lang="en-ZA" sz="2000" kern="100" dirty="0">
              <a:effectLst/>
              <a:latin typeface="Aptos"/>
              <a:ea typeface="Aptos" panose="020B0004020202020204" pitchFamily="34" charset="0"/>
              <a:cs typeface="Times New Roman"/>
            </a:endParaRPr>
          </a:p>
        </p:txBody>
      </p:sp>
      <p:sp>
        <p:nvSpPr>
          <p:cNvPr id="4" name="Slide Number Placeholder 3">
            <a:extLst>
              <a:ext uri="{FF2B5EF4-FFF2-40B4-BE49-F238E27FC236}">
                <a16:creationId xmlns:a16="http://schemas.microsoft.com/office/drawing/2014/main" id="{828F5587-E877-F496-DF17-27BFD753BB2D}"/>
              </a:ext>
            </a:extLst>
          </p:cNvPr>
          <p:cNvSpPr>
            <a:spLocks noGrp="1"/>
          </p:cNvSpPr>
          <p:nvPr>
            <p:ph type="sldNum" sz="quarter" idx="12"/>
          </p:nvPr>
        </p:nvSpPr>
        <p:spPr/>
        <p:txBody>
          <a:bodyPr/>
          <a:lstStyle/>
          <a:p>
            <a:pPr rtl="0"/>
            <a:fld id="{401CF334-2D5C-4859-84A6-CA7E6E43FAEB}" type="slidenum">
              <a:rPr lang="en-GB" noProof="0" smtClean="0"/>
              <a:t>14</a:t>
            </a:fld>
            <a:endParaRPr lang="en-GB" noProof="0" dirty="0"/>
          </a:p>
        </p:txBody>
      </p:sp>
    </p:spTree>
    <p:extLst>
      <p:ext uri="{BB962C8B-B14F-4D97-AF65-F5344CB8AC3E}">
        <p14:creationId xmlns:p14="http://schemas.microsoft.com/office/powerpoint/2010/main" val="2180184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FEF22A7-09C7-D400-F573-A106273B8C7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4848" y="1665507"/>
            <a:ext cx="10972800" cy="3099815"/>
          </a:xfrm>
          <a:prstGeom prst="rect">
            <a:avLst/>
          </a:prstGeom>
          <a:solidFill>
            <a:srgbClr val="FFFFFF">
              <a:shade val="85000"/>
            </a:srgbClr>
          </a:solidFill>
          <a:ln w="88900" cap="sq">
            <a:solidFill>
              <a:schemeClr val="accent2"/>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Slide Number Placeholder 3">
            <a:extLst>
              <a:ext uri="{FF2B5EF4-FFF2-40B4-BE49-F238E27FC236}">
                <a16:creationId xmlns:a16="http://schemas.microsoft.com/office/drawing/2014/main" id="{04CA1D2D-8C0F-192E-0571-29656549B5D7}"/>
              </a:ext>
            </a:extLst>
          </p:cNvPr>
          <p:cNvSpPr>
            <a:spLocks noGrp="1"/>
          </p:cNvSpPr>
          <p:nvPr>
            <p:ph type="sldNum" sz="quarter" idx="12"/>
          </p:nvPr>
        </p:nvSpPr>
        <p:spPr>
          <a:xfrm>
            <a:off x="10899648" y="2272"/>
            <a:ext cx="1016000" cy="365760"/>
          </a:xfrm>
        </p:spPr>
        <p:txBody>
          <a:bodyPr anchor="b">
            <a:normAutofit/>
          </a:bodyPr>
          <a:lstStyle/>
          <a:p>
            <a:pPr rtl="0">
              <a:spcAft>
                <a:spcPts val="600"/>
              </a:spcAft>
            </a:pPr>
            <a:fld id="{401CF334-2D5C-4859-84A6-CA7E6E43FAEB}" type="slidenum">
              <a:rPr lang="en-GB" noProof="0" smtClean="0"/>
              <a:pPr rtl="0">
                <a:spcAft>
                  <a:spcPts val="600"/>
                </a:spcAft>
              </a:pPr>
              <a:t>15</a:t>
            </a:fld>
            <a:endParaRPr lang="en-GB" noProof="0"/>
          </a:p>
        </p:txBody>
      </p:sp>
      <p:sp>
        <p:nvSpPr>
          <p:cNvPr id="5" name="TextBox 4">
            <a:extLst>
              <a:ext uri="{FF2B5EF4-FFF2-40B4-BE49-F238E27FC236}">
                <a16:creationId xmlns:a16="http://schemas.microsoft.com/office/drawing/2014/main" id="{657FC86D-AB2A-C9B7-BF65-A35B3C7E3375}"/>
              </a:ext>
            </a:extLst>
          </p:cNvPr>
          <p:cNvSpPr txBox="1"/>
          <p:nvPr/>
        </p:nvSpPr>
        <p:spPr>
          <a:xfrm>
            <a:off x="4276260" y="4963614"/>
            <a:ext cx="7131345" cy="369332"/>
          </a:xfrm>
          <a:prstGeom prst="rect">
            <a:avLst/>
          </a:prstGeom>
          <a:noFill/>
        </p:spPr>
        <p:txBody>
          <a:bodyPr wrap="square" rtlCol="0">
            <a:spAutoFit/>
          </a:bodyPr>
          <a:lstStyle/>
          <a:p>
            <a:r>
              <a:rPr lang="en-GB" dirty="0"/>
              <a:t>Image source: Gloucestershire Healthy Living and Learning, 2022</a:t>
            </a:r>
          </a:p>
        </p:txBody>
      </p:sp>
    </p:spTree>
    <p:extLst>
      <p:ext uri="{BB962C8B-B14F-4D97-AF65-F5344CB8AC3E}">
        <p14:creationId xmlns:p14="http://schemas.microsoft.com/office/powerpoint/2010/main" val="2213222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42C046A-C86D-10C2-6EBB-CF27AE7077B0}"/>
              </a:ext>
            </a:extLst>
          </p:cNvPr>
          <p:cNvSpPr>
            <a:spLocks noGrp="1"/>
          </p:cNvSpPr>
          <p:nvPr>
            <p:ph type="title"/>
          </p:nvPr>
        </p:nvSpPr>
        <p:spPr>
          <a:xfrm>
            <a:off x="609600" y="683712"/>
            <a:ext cx="10972800" cy="613064"/>
          </a:xfrm>
        </p:spPr>
        <p:txBody>
          <a:bodyPr>
            <a:normAutofit fontScale="90000"/>
          </a:bodyPr>
          <a:lstStyle/>
          <a:p>
            <a:r>
              <a:rPr lang="en-GB" dirty="0"/>
              <a:t>Conclusion</a:t>
            </a:r>
          </a:p>
        </p:txBody>
      </p:sp>
      <p:graphicFrame>
        <p:nvGraphicFramePr>
          <p:cNvPr id="6" name="Content Placeholder 2">
            <a:extLst>
              <a:ext uri="{FF2B5EF4-FFF2-40B4-BE49-F238E27FC236}">
                <a16:creationId xmlns:a16="http://schemas.microsoft.com/office/drawing/2014/main" id="{C465E690-1274-64C6-7C11-D5DE7D12DEE9}"/>
              </a:ext>
            </a:extLst>
          </p:cNvPr>
          <p:cNvGraphicFramePr>
            <a:graphicFrameLocks noGrp="1"/>
          </p:cNvGraphicFramePr>
          <p:nvPr>
            <p:ph idx="1"/>
            <p:extLst>
              <p:ext uri="{D42A27DB-BD31-4B8C-83A1-F6EECF244321}">
                <p14:modId xmlns:p14="http://schemas.microsoft.com/office/powerpoint/2010/main" val="4192681809"/>
              </p:ext>
            </p:extLst>
          </p:nvPr>
        </p:nvGraphicFramePr>
        <p:xfrm>
          <a:off x="609600" y="1473469"/>
          <a:ext cx="10972800" cy="4651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17ABBFD9-E203-D370-6ADB-2E145F70209F}"/>
              </a:ext>
            </a:extLst>
          </p:cNvPr>
          <p:cNvSpPr>
            <a:spLocks noGrp="1"/>
          </p:cNvSpPr>
          <p:nvPr>
            <p:ph type="sldNum" sz="quarter" idx="12"/>
          </p:nvPr>
        </p:nvSpPr>
        <p:spPr/>
        <p:txBody>
          <a:bodyPr anchor="b">
            <a:normAutofit/>
          </a:bodyPr>
          <a:lstStyle/>
          <a:p>
            <a:pPr rtl="0">
              <a:spcAft>
                <a:spcPts val="600"/>
              </a:spcAft>
            </a:pPr>
            <a:fld id="{401CF334-2D5C-4859-84A6-CA7E6E43FAEB}" type="slidenum">
              <a:rPr lang="en-GB" noProof="0" smtClean="0"/>
              <a:pPr rtl="0">
                <a:spcAft>
                  <a:spcPts val="600"/>
                </a:spcAft>
              </a:pPr>
              <a:t>16</a:t>
            </a:fld>
            <a:endParaRPr lang="en-GB" noProof="0"/>
          </a:p>
        </p:txBody>
      </p:sp>
    </p:spTree>
    <p:extLst>
      <p:ext uri="{BB962C8B-B14F-4D97-AF65-F5344CB8AC3E}">
        <p14:creationId xmlns:p14="http://schemas.microsoft.com/office/powerpoint/2010/main" val="699318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E4B08-E198-0CF9-9697-B1AEBDC05906}"/>
              </a:ext>
            </a:extLst>
          </p:cNvPr>
          <p:cNvSpPr>
            <a:spLocks noGrp="1"/>
          </p:cNvSpPr>
          <p:nvPr>
            <p:ph type="title"/>
          </p:nvPr>
        </p:nvSpPr>
        <p:spPr>
          <a:xfrm>
            <a:off x="148122" y="337805"/>
            <a:ext cx="10972800" cy="810491"/>
          </a:xfrm>
        </p:spPr>
        <p:txBody>
          <a:bodyPr/>
          <a:lstStyle/>
          <a:p>
            <a:r>
              <a:rPr lang="en-GB" dirty="0"/>
              <a:t>Reference list:</a:t>
            </a:r>
          </a:p>
        </p:txBody>
      </p:sp>
      <p:sp>
        <p:nvSpPr>
          <p:cNvPr id="3" name="Content Placeholder 2">
            <a:extLst>
              <a:ext uri="{FF2B5EF4-FFF2-40B4-BE49-F238E27FC236}">
                <a16:creationId xmlns:a16="http://schemas.microsoft.com/office/drawing/2014/main" id="{5B56C012-6764-DCB3-2D32-6F70B0497639}"/>
              </a:ext>
            </a:extLst>
          </p:cNvPr>
          <p:cNvSpPr>
            <a:spLocks noGrp="1"/>
          </p:cNvSpPr>
          <p:nvPr>
            <p:ph idx="1"/>
          </p:nvPr>
        </p:nvSpPr>
        <p:spPr>
          <a:xfrm>
            <a:off x="145473" y="1142797"/>
            <a:ext cx="11856027" cy="5286063"/>
          </a:xfrm>
        </p:spPr>
        <p:txBody>
          <a:bodyPr vert="horz" lIns="91440" tIns="45720" rIns="91440" bIns="45720" rtlCol="0" anchor="t">
            <a:normAutofit fontScale="92500" lnSpcReduction="20000"/>
          </a:bodyPr>
          <a:lstStyle/>
          <a:p>
            <a:pPr marL="109220" indent="0">
              <a:buNone/>
            </a:pPr>
            <a:r>
              <a:rPr lang="en-GB" sz="1800" kern="100" dirty="0">
                <a:effectLst/>
                <a:latin typeface="Arial"/>
                <a:ea typeface="Aptos" panose="020B0004020202020204" pitchFamily="34" charset="0"/>
                <a:cs typeface="Times New Roman"/>
              </a:rPr>
              <a:t>Blacker, H. through Jeffs, T. and Smith, M. (2010)</a:t>
            </a:r>
            <a:r>
              <a:rPr lang="en-GB" sz="1800" i="1" kern="100" dirty="0">
                <a:effectLst/>
                <a:latin typeface="Arial"/>
                <a:ea typeface="Aptos" panose="020B0004020202020204" pitchFamily="34" charset="0"/>
                <a:cs typeface="Times New Roman"/>
              </a:rPr>
              <a:t> Youth work practice.</a:t>
            </a:r>
            <a:r>
              <a:rPr lang="en-GB" sz="1800" kern="100" dirty="0">
                <a:effectLst/>
                <a:latin typeface="Arial"/>
                <a:ea typeface="Aptos" panose="020B0004020202020204" pitchFamily="34" charset="0"/>
                <a:cs typeface="Times New Roman"/>
              </a:rPr>
              <a:t> England: Palgrave Macmillan.</a:t>
            </a:r>
            <a:endParaRPr lang="en-US">
              <a:latin typeface="Arial"/>
              <a:cs typeface="Times New Roman"/>
            </a:endParaRPr>
          </a:p>
          <a:p>
            <a:pPr marL="109220" indent="0">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CLD Standards Council Scotland (2019) Available at: </a:t>
            </a:r>
            <a:r>
              <a:rPr lang="en-GB" sz="1800" kern="100" dirty="0">
                <a:effectLst/>
                <a:latin typeface="Arial" panose="020B0604020202020204" pitchFamily="34" charset="0"/>
                <a:ea typeface="Aptos" panose="020B0004020202020204" pitchFamily="34" charset="0"/>
                <a:cs typeface="Times New Roman" panose="02020603050405020304" pitchFamily="18" charset="0"/>
                <a:hlinkClick r:id="rId2"/>
              </a:rPr>
              <a:t>https://cldstandardscouncil.org.uk/wp-content/uploads/CombinedYouthWorkNOS.pdf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6 Januar</a:t>
            </a:r>
            <a:r>
              <a:rPr lang="en-GB" sz="1800" kern="100" dirty="0">
                <a:latin typeface="Arial" panose="020B0604020202020204" pitchFamily="34" charset="0"/>
                <a:ea typeface="Aptos" panose="020B0004020202020204" pitchFamily="34" charset="0"/>
                <a:cs typeface="Times New Roman" panose="02020603050405020304" pitchFamily="18" charset="0"/>
              </a:rPr>
              <a:t>y 2025)</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marL="109220" indent="0">
              <a:buNone/>
            </a:pPr>
            <a:r>
              <a:rPr lang="en-ZA" sz="1800" kern="100" dirty="0">
                <a:effectLst/>
                <a:latin typeface="Aptos"/>
                <a:ea typeface="Aptos" panose="020B0004020202020204" pitchFamily="34" charset="0"/>
                <a:cs typeface="Times New Roman"/>
              </a:rPr>
              <a:t>Collander-Brown, D. (2010) </a:t>
            </a:r>
            <a:r>
              <a:rPr lang="en-ZA" sz="1800" i="1" kern="100" dirty="0">
                <a:effectLst/>
                <a:latin typeface="Aptos"/>
                <a:ea typeface="Aptos" panose="020B0004020202020204" pitchFamily="34" charset="0"/>
                <a:cs typeface="Times New Roman"/>
              </a:rPr>
              <a:t>Being with an other as a Professional Practitioner</a:t>
            </a:r>
            <a:r>
              <a:rPr lang="en-ZA" sz="1800" kern="100" dirty="0">
                <a:effectLst/>
                <a:latin typeface="Aptos"/>
                <a:ea typeface="Aptos" panose="020B0004020202020204" pitchFamily="34" charset="0"/>
                <a:cs typeface="Times New Roman"/>
              </a:rPr>
              <a:t> in Jeffs, T. and Smith, M. (eds)</a:t>
            </a:r>
            <a:r>
              <a:rPr lang="en-ZA" sz="1800" i="1" kern="100" dirty="0">
                <a:effectLst/>
                <a:latin typeface="Aptos"/>
                <a:ea typeface="Aptos" panose="020B0004020202020204" pitchFamily="34" charset="0"/>
                <a:cs typeface="Times New Roman"/>
              </a:rPr>
              <a:t> Youth Work Practice</a:t>
            </a:r>
            <a:r>
              <a:rPr lang="en-ZA" sz="1800" kern="100" dirty="0">
                <a:effectLst/>
                <a:latin typeface="Aptos"/>
                <a:ea typeface="Aptos" panose="020B0004020202020204" pitchFamily="34" charset="0"/>
                <a:cs typeface="Times New Roman"/>
              </a:rPr>
              <a:t>. Basingstoke: Palgrave Macmillian </a:t>
            </a:r>
          </a:p>
          <a:p>
            <a:pPr marL="109220" indent="0">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CWVYS, PYOG &amp; EWC Youth Work in Wales Review Group (2022)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Youth work in Wales: Principles and Purposes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kern="100" dirty="0">
                <a:effectLst/>
                <a:latin typeface="Arial" panose="020B0604020202020204" pitchFamily="34" charset="0"/>
                <a:ea typeface="Aptos" panose="020B0004020202020204" pitchFamily="34" charset="0"/>
                <a:cs typeface="Times New Roman" panose="02020603050405020304" pitchFamily="18" charset="0"/>
                <a:hlinkClick r:id="rId3"/>
              </a:rPr>
              <a:t>https://www.cwvys.org.uk/wp-content/uploads/2022/10/YOUTH-WORK-IN-WALES-2022-ENGLISH.pdf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7 January 2025)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109220" indent="0">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Gloustershire Healthy Living and Learning (2022) </a:t>
            </a:r>
            <a:r>
              <a:rPr lang="en-US" sz="1800" i="1" kern="100" dirty="0">
                <a:effectLst/>
                <a:latin typeface="Aptos" panose="020B0004020202020204" pitchFamily="34" charset="0"/>
                <a:ea typeface="Aptos" panose="020B0004020202020204" pitchFamily="34" charset="0"/>
                <a:cs typeface="Times New Roman" panose="02020603050405020304" pitchFamily="18" charset="0"/>
              </a:rPr>
              <a:t>The Five Ways to Wellbeing – A Whole School Approach.</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US" sz="1800" kern="100" dirty="0">
                <a:effectLst/>
                <a:latin typeface="Aptos" panose="020B0004020202020204" pitchFamily="34" charset="0"/>
                <a:ea typeface="Aptos" panose="020B0004020202020204" pitchFamily="34" charset="0"/>
                <a:cs typeface="Times New Roman" panose="02020603050405020304" pitchFamily="18" charset="0"/>
                <a:hlinkClick r:id="rId4"/>
              </a:rPr>
              <a:t>https://www.ghll.org.uk/mental-health/5-ways-to-wellbeing/</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(Accessed: 19 February 2025)</a:t>
            </a:r>
          </a:p>
          <a:p>
            <a:pPr marL="109220" indent="0">
              <a:buNone/>
            </a:pPr>
            <a:r>
              <a:rPr lang="en-GB" sz="1800" kern="100" dirty="0">
                <a:latin typeface="Arial"/>
                <a:ea typeface="Aptos" panose="020B0004020202020204" pitchFamily="34" charset="0"/>
                <a:cs typeface="Times New Roman"/>
              </a:rPr>
              <a:t>Lewis, A. (2025)</a:t>
            </a:r>
            <a:r>
              <a:rPr lang="en-GB" sz="1800" i="1" kern="100" dirty="0">
                <a:latin typeface="Arial"/>
                <a:ea typeface="Aptos" panose="020B0004020202020204" pitchFamily="34" charset="0"/>
                <a:cs typeface="Times New Roman"/>
              </a:rPr>
              <a:t> Tools, methods and approaches.</a:t>
            </a:r>
            <a:r>
              <a:rPr lang="en-GB" sz="1800" kern="100" dirty="0">
                <a:latin typeface="Arial"/>
                <a:ea typeface="Aptos" panose="020B0004020202020204" pitchFamily="34" charset="0"/>
                <a:cs typeface="Times New Roman"/>
              </a:rPr>
              <a:t> Lecture presentation, slide 4. Available at: </a:t>
            </a:r>
            <a:r>
              <a:rPr lang="en-GB" sz="1800" kern="100" dirty="0">
                <a:latin typeface="Arial"/>
                <a:ea typeface="Aptos" panose="020B0004020202020204" pitchFamily="34" charset="0"/>
                <a:cs typeface="Times New Roman"/>
                <a:hlinkClick r:id="rId5"/>
              </a:rPr>
              <a:t>https://moodle.uwtsd.ac.uk/course/view.php?id=8545&amp;section=6</a:t>
            </a:r>
            <a:r>
              <a:rPr lang="en-GB" sz="1800" kern="100" dirty="0">
                <a:latin typeface="Arial"/>
                <a:ea typeface="Aptos" panose="020B0004020202020204" pitchFamily="34" charset="0"/>
                <a:cs typeface="Times New Roman"/>
              </a:rPr>
              <a:t> (Accessed: 6</a:t>
            </a:r>
            <a:r>
              <a:rPr lang="en-GB" sz="1800" kern="100" baseline="30000" dirty="0">
                <a:latin typeface="Arial"/>
                <a:ea typeface="Aptos" panose="020B0004020202020204" pitchFamily="34" charset="0"/>
                <a:cs typeface="Times New Roman"/>
              </a:rPr>
              <a:t>th</a:t>
            </a:r>
            <a:r>
              <a:rPr lang="en-GB" sz="1800" kern="100" dirty="0">
                <a:latin typeface="Arial"/>
                <a:ea typeface="Aptos" panose="020B0004020202020204" pitchFamily="34" charset="0"/>
                <a:cs typeface="Times New Roman"/>
              </a:rPr>
              <a:t> February 2025)</a:t>
            </a:r>
          </a:p>
          <a:p>
            <a:pPr marL="109220" indent="0">
              <a:buNone/>
            </a:pPr>
            <a:r>
              <a:rPr lang="en-US" sz="1800" kern="100" dirty="0">
                <a:effectLst/>
                <a:latin typeface="Aptos"/>
                <a:ea typeface="Aptos" panose="020B0004020202020204" pitchFamily="34" charset="0"/>
                <a:cs typeface="Times New Roman"/>
              </a:rPr>
              <a:t>Sapin, K. (2013) </a:t>
            </a:r>
            <a:r>
              <a:rPr lang="en-US" sz="1800" i="1" kern="100" dirty="0">
                <a:effectLst/>
                <a:latin typeface="Aptos"/>
                <a:ea typeface="Aptos" panose="020B0004020202020204" pitchFamily="34" charset="0"/>
                <a:cs typeface="Times New Roman"/>
              </a:rPr>
              <a:t>Essential Skills for Youth Work Practice</a:t>
            </a:r>
            <a:r>
              <a:rPr lang="en-US" sz="1800" kern="100" dirty="0">
                <a:effectLst/>
                <a:latin typeface="Aptos"/>
                <a:ea typeface="Aptos" panose="020B0004020202020204" pitchFamily="34" charset="0"/>
                <a:cs typeface="Times New Roman"/>
              </a:rPr>
              <a:t>. 2</a:t>
            </a:r>
            <a:r>
              <a:rPr lang="en-US" sz="1800" kern="100" baseline="30000" dirty="0">
                <a:effectLst/>
                <a:latin typeface="Aptos"/>
                <a:ea typeface="Aptos" panose="020B0004020202020204" pitchFamily="34" charset="0"/>
                <a:cs typeface="Times New Roman"/>
              </a:rPr>
              <a:t>nd</a:t>
            </a:r>
            <a:r>
              <a:rPr lang="en-US" sz="1800" kern="100" dirty="0">
                <a:effectLst/>
                <a:latin typeface="Aptos"/>
                <a:ea typeface="Aptos" panose="020B0004020202020204" pitchFamily="34" charset="0"/>
                <a:cs typeface="Times New Roman"/>
              </a:rPr>
              <a:t> edition. London: Sage. Available at: </a:t>
            </a:r>
            <a:r>
              <a:rPr lang="en-GB" sz="1800" kern="100" dirty="0">
                <a:effectLst/>
                <a:latin typeface="Aptos"/>
                <a:ea typeface="Aptos" panose="020B0004020202020204" pitchFamily="34" charset="0"/>
                <a:cs typeface="Times New Roman"/>
                <a:hlinkClick r:id="rId6" action="ppaction://hlinkfile"/>
              </a:rPr>
              <a:t>file:///C:/Users/sidar/Downloads/Sustaining%20Growth%20in%20Groups.pdf</a:t>
            </a:r>
            <a:r>
              <a:rPr lang="en-GB" sz="1800" kern="100" dirty="0">
                <a:effectLst/>
                <a:latin typeface="Aptos"/>
                <a:ea typeface="Aptos" panose="020B0004020202020204" pitchFamily="34" charset="0"/>
                <a:cs typeface="Times New Roman"/>
              </a:rPr>
              <a:t> (Accessed: 19 February 2025)</a:t>
            </a:r>
          </a:p>
          <a:p>
            <a:pPr marL="109220" indent="0">
              <a:buNone/>
            </a:pPr>
            <a:r>
              <a:rPr lang="en-GB" sz="1800" kern="100" dirty="0">
                <a:effectLst/>
                <a:latin typeface="Aptos"/>
                <a:ea typeface="Aptos" panose="020B0004020202020204" pitchFamily="34" charset="0"/>
                <a:cs typeface="Times New Roman"/>
              </a:rPr>
              <a:t>Welsh Assembly Government (2007) </a:t>
            </a:r>
            <a:r>
              <a:rPr lang="en-GB" sz="1800" i="1" kern="100" dirty="0">
                <a:effectLst/>
                <a:latin typeface="Aptos"/>
                <a:ea typeface="Aptos" panose="020B0004020202020204" pitchFamily="34" charset="0"/>
                <a:cs typeface="Times New Roman"/>
              </a:rPr>
              <a:t>National Youth Service Strategy for Wales</a:t>
            </a:r>
            <a:r>
              <a:rPr lang="en-GB" sz="1800" kern="100" dirty="0">
                <a:effectLst/>
                <a:latin typeface="Aptos"/>
                <a:ea typeface="Aptos" panose="020B0004020202020204" pitchFamily="34" charset="0"/>
                <a:cs typeface="Times New Roman"/>
              </a:rPr>
              <a:t>. Available at: </a:t>
            </a:r>
            <a:r>
              <a:rPr lang="en-GB" sz="1800" kern="100" dirty="0">
                <a:effectLst/>
                <a:latin typeface="Aptos"/>
                <a:ea typeface="Aptos" panose="020B0004020202020204" pitchFamily="34" charset="0"/>
                <a:cs typeface="Times New Roman"/>
                <a:hlinkClick r:id="rId7"/>
              </a:rPr>
              <a:t>https://www.youthworkwales.org.uk/wp-content/uploads/2017/11/National-Youth-Service-Strategy-for-Wales.pdf</a:t>
            </a:r>
            <a:r>
              <a:rPr lang="en-GB" sz="1800" kern="100" dirty="0">
                <a:effectLst/>
                <a:latin typeface="Aptos"/>
                <a:ea typeface="Aptos" panose="020B0004020202020204" pitchFamily="34" charset="0"/>
                <a:cs typeface="Times New Roman"/>
              </a:rPr>
              <a:t> (Accessed 19 February 2025)</a:t>
            </a:r>
          </a:p>
          <a:p>
            <a:pPr marL="109220" indent="0">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Welsh Government (2019)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The National Youth Work Strategy for Wales.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https://www.gov.wales/sites/default/files/publications/2024-10/youth-work-strategy-for-wales.pdf</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10 February 2025)</a:t>
            </a:r>
          </a:p>
          <a:p>
            <a:pPr marL="109220" indent="0">
              <a:buNone/>
            </a:pPr>
            <a:r>
              <a:rPr lang="en-US" sz="1800" kern="100" dirty="0">
                <a:latin typeface="Aptos"/>
                <a:ea typeface="Aptos" panose="020B0004020202020204" pitchFamily="34" charset="0"/>
                <a:cs typeface="Times New Roman"/>
              </a:rPr>
              <a:t>Wood, J., Thompson, G. and Westwood, S. (2015) </a:t>
            </a:r>
            <a:r>
              <a:rPr lang="en-US" sz="1800" i="1" kern="100" dirty="0">
                <a:latin typeface="Aptos"/>
                <a:ea typeface="Aptos" panose="020B0004020202020204" pitchFamily="34" charset="0"/>
                <a:cs typeface="Times New Roman"/>
              </a:rPr>
              <a:t>Youth work: preparation for practice</a:t>
            </a:r>
            <a:r>
              <a:rPr lang="en-US" sz="1800" kern="100" dirty="0">
                <a:latin typeface="Aptos"/>
                <a:ea typeface="Aptos" panose="020B0004020202020204" pitchFamily="34" charset="0"/>
                <a:cs typeface="Times New Roman"/>
              </a:rPr>
              <a:t>. 1</a:t>
            </a:r>
            <a:r>
              <a:rPr lang="en-US" sz="1800" kern="100" baseline="30000" dirty="0">
                <a:latin typeface="Aptos"/>
                <a:ea typeface="Aptos" panose="020B0004020202020204" pitchFamily="34" charset="0"/>
                <a:cs typeface="Times New Roman"/>
              </a:rPr>
              <a:t>st</a:t>
            </a:r>
            <a:r>
              <a:rPr lang="en-US" sz="1800" kern="100" dirty="0">
                <a:latin typeface="Aptos"/>
                <a:ea typeface="Aptos" panose="020B0004020202020204" pitchFamily="34" charset="0"/>
                <a:cs typeface="Times New Roman"/>
              </a:rPr>
              <a:t> edition. Oxon: Routledge. Available at: </a:t>
            </a:r>
            <a:r>
              <a:rPr lang="en-US" sz="1800" kern="100" dirty="0">
                <a:latin typeface="Aptos"/>
                <a:ea typeface="Aptos" panose="020B0004020202020204" pitchFamily="34" charset="0"/>
                <a:cs typeface="Times New Roman"/>
                <a:hlinkClick r:id="rId9"/>
              </a:rPr>
              <a:t>https://ebookcentral.proquest.com/lib/trinity/reader.action?docID=1770557&amp;ppg=192</a:t>
            </a:r>
            <a:r>
              <a:rPr lang="en-US" sz="1800" kern="100" dirty="0">
                <a:latin typeface="Aptos"/>
                <a:ea typeface="Aptos" panose="020B0004020202020204" pitchFamily="34" charset="0"/>
                <a:cs typeface="Times New Roman"/>
              </a:rPr>
              <a:t> (Accessed: 19 February 2025)</a:t>
            </a:r>
          </a:p>
          <a:p>
            <a:endParaRPr lang="en-GB" dirty="0"/>
          </a:p>
        </p:txBody>
      </p:sp>
      <p:sp>
        <p:nvSpPr>
          <p:cNvPr id="4" name="Slide Number Placeholder 3">
            <a:extLst>
              <a:ext uri="{FF2B5EF4-FFF2-40B4-BE49-F238E27FC236}">
                <a16:creationId xmlns:a16="http://schemas.microsoft.com/office/drawing/2014/main" id="{6ABBE5B5-95F8-F1F9-38EB-20460BB1897A}"/>
              </a:ext>
            </a:extLst>
          </p:cNvPr>
          <p:cNvSpPr>
            <a:spLocks noGrp="1"/>
          </p:cNvSpPr>
          <p:nvPr>
            <p:ph type="sldNum" sz="quarter" idx="12"/>
          </p:nvPr>
        </p:nvSpPr>
        <p:spPr/>
        <p:txBody>
          <a:bodyPr/>
          <a:lstStyle/>
          <a:p>
            <a:pPr rtl="0"/>
            <a:fld id="{401CF334-2D5C-4859-84A6-CA7E6E43FAEB}" type="slidenum">
              <a:rPr lang="en-GB" noProof="0" smtClean="0"/>
              <a:t>17</a:t>
            </a:fld>
            <a:endParaRPr lang="en-GB" noProof="0" dirty="0"/>
          </a:p>
        </p:txBody>
      </p:sp>
    </p:spTree>
    <p:extLst>
      <p:ext uri="{BB962C8B-B14F-4D97-AF65-F5344CB8AC3E}">
        <p14:creationId xmlns:p14="http://schemas.microsoft.com/office/powerpoint/2010/main" val="961264955"/>
      </p:ext>
    </p:extLst>
  </p:cSld>
  <p:clrMapOvr>
    <a:masterClrMapping/>
  </p:clrMapOvr>
  <p:transition spd="slow">
    <p:wip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2</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Tools and approaches used in Youth Work practice</vt:lpstr>
      <vt:lpstr>AI declaration</vt:lpstr>
      <vt:lpstr>Contents </vt:lpstr>
      <vt:lpstr>Introduction</vt:lpstr>
      <vt:lpstr>Examples of tools and approaches</vt:lpstr>
      <vt:lpstr>A tool for group work - facilitation</vt:lpstr>
      <vt:lpstr>PowerPoint Presentation</vt:lpstr>
      <vt:lpstr>Communication as a method of youth work practice</vt:lpstr>
      <vt:lpstr>Indirect communication </vt:lpstr>
      <vt:lpstr>A key skill for one-to-one youth work  - the setting</vt:lpstr>
      <vt:lpstr>Why are tools and approaches important in Youth Work Practice? </vt:lpstr>
      <vt:lpstr>Practical activity explanation</vt:lpstr>
      <vt:lpstr>ACTIVITY TIME</vt:lpstr>
      <vt:lpstr>PowerPoint Presentation</vt:lpstr>
      <vt:lpstr>PowerPoint Presentation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92</cp:revision>
  <dcterms:created xsi:type="dcterms:W3CDTF">2025-02-20T08:11:25Z</dcterms:created>
  <dcterms:modified xsi:type="dcterms:W3CDTF">2025-02-20T09:55:34Z</dcterms:modified>
</cp:coreProperties>
</file>