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5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153" autoAdjust="0"/>
  </p:normalViewPr>
  <p:slideViewPr>
    <p:cSldViewPr>
      <p:cViewPr varScale="1">
        <p:scale>
          <a:sx n="70" d="100"/>
          <a:sy n="70" d="100"/>
        </p:scale>
        <p:origin x="-1974" y="-108"/>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31E6B5-2862-47B5-A56B-76FDB96FBB14}" type="datetimeFigureOut">
              <a:rPr lang="en-US" smtClean="0"/>
              <a:pPr/>
              <a:t>10/23/2018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ADCB25-94EA-40E6-9333-E8E92294F7F4}" type="slidenum">
              <a:rPr lang="en-US" smtClean="0"/>
              <a:pPr/>
              <a:t>‹#›</a:t>
            </a:fld>
            <a:endParaRPr lang="en-US"/>
          </a:p>
        </p:txBody>
      </p:sp>
    </p:spTree>
    <p:extLst>
      <p:ext uri="{BB962C8B-B14F-4D97-AF65-F5344CB8AC3E}">
        <p14:creationId xmlns:p14="http://schemas.microsoft.com/office/powerpoint/2010/main" xmlns="" val="1356115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3</a:t>
            </a:fld>
            <a:endParaRPr lang="en-US"/>
          </a:p>
        </p:txBody>
      </p:sp>
    </p:spTree>
    <p:extLst>
      <p:ext uri="{BB962C8B-B14F-4D97-AF65-F5344CB8AC3E}">
        <p14:creationId xmlns:p14="http://schemas.microsoft.com/office/powerpoint/2010/main" xmlns="" val="141345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4</a:t>
            </a:fld>
            <a:endParaRPr lang="en-US"/>
          </a:p>
        </p:txBody>
      </p:sp>
    </p:spTree>
    <p:extLst>
      <p:ext uri="{BB962C8B-B14F-4D97-AF65-F5344CB8AC3E}">
        <p14:creationId xmlns:p14="http://schemas.microsoft.com/office/powerpoint/2010/main" xmlns="" val="1148768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5</a:t>
            </a:fld>
            <a:endParaRPr lang="en-US"/>
          </a:p>
        </p:txBody>
      </p:sp>
    </p:spTree>
    <p:extLst>
      <p:ext uri="{BB962C8B-B14F-4D97-AF65-F5344CB8AC3E}">
        <p14:creationId xmlns:p14="http://schemas.microsoft.com/office/powerpoint/2010/main" xmlns="" val="1853784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6</a:t>
            </a:fld>
            <a:endParaRPr lang="en-US"/>
          </a:p>
        </p:txBody>
      </p:sp>
    </p:spTree>
    <p:extLst>
      <p:ext uri="{BB962C8B-B14F-4D97-AF65-F5344CB8AC3E}">
        <p14:creationId xmlns:p14="http://schemas.microsoft.com/office/powerpoint/2010/main" xmlns="" val="98011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7</a:t>
            </a:fld>
            <a:endParaRPr lang="en-US"/>
          </a:p>
        </p:txBody>
      </p:sp>
    </p:spTree>
    <p:extLst>
      <p:ext uri="{BB962C8B-B14F-4D97-AF65-F5344CB8AC3E}">
        <p14:creationId xmlns:p14="http://schemas.microsoft.com/office/powerpoint/2010/main" xmlns="" val="2392918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8</a:t>
            </a:fld>
            <a:endParaRPr lang="en-US"/>
          </a:p>
        </p:txBody>
      </p:sp>
    </p:spTree>
    <p:extLst>
      <p:ext uri="{BB962C8B-B14F-4D97-AF65-F5344CB8AC3E}">
        <p14:creationId xmlns:p14="http://schemas.microsoft.com/office/powerpoint/2010/main" xmlns="" val="2492466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9</a:t>
            </a:fld>
            <a:endParaRPr lang="en-US"/>
          </a:p>
        </p:txBody>
      </p:sp>
    </p:spTree>
    <p:extLst>
      <p:ext uri="{BB962C8B-B14F-4D97-AF65-F5344CB8AC3E}">
        <p14:creationId xmlns:p14="http://schemas.microsoft.com/office/powerpoint/2010/main" xmlns="" val="32971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ADCB25-94EA-40E6-9333-E8E92294F7F4}" type="slidenum">
              <a:rPr lang="en-US" smtClean="0"/>
              <a:pPr/>
              <a:t>10</a:t>
            </a:fld>
            <a:endParaRPr lang="en-US"/>
          </a:p>
        </p:txBody>
      </p:sp>
    </p:spTree>
    <p:extLst>
      <p:ext uri="{BB962C8B-B14F-4D97-AF65-F5344CB8AC3E}">
        <p14:creationId xmlns:p14="http://schemas.microsoft.com/office/powerpoint/2010/main" xmlns="" val="915206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smtClean="0"/>
          </a:p>
        </p:txBody>
      </p:sp>
      <p:sp>
        <p:nvSpPr>
          <p:cNvPr id="4" name="Slide Number Placeholder 3"/>
          <p:cNvSpPr>
            <a:spLocks noGrp="1"/>
          </p:cNvSpPr>
          <p:nvPr>
            <p:ph type="sldNum" sz="quarter" idx="10"/>
          </p:nvPr>
        </p:nvSpPr>
        <p:spPr/>
        <p:txBody>
          <a:bodyPr/>
          <a:lstStyle/>
          <a:p>
            <a:fld id="{E0ADCB25-94EA-40E6-9333-E8E92294F7F4}" type="slidenum">
              <a:rPr lang="en-US" smtClean="0"/>
              <a:pPr/>
              <a:t>11</a:t>
            </a:fld>
            <a:endParaRPr lang="en-US"/>
          </a:p>
        </p:txBody>
      </p:sp>
    </p:spTree>
    <p:extLst>
      <p:ext uri="{BB962C8B-B14F-4D97-AF65-F5344CB8AC3E}">
        <p14:creationId xmlns:p14="http://schemas.microsoft.com/office/powerpoint/2010/main" xmlns="" val="3194668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3125975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654178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759844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257705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3856617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1573641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3202848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3678370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3681238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815272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ECAC97-14ED-46DA-8CD1-16B38DF45D37}" type="datetimeFigureOut">
              <a:rPr lang="en-US" smtClean="0"/>
              <a:pPr/>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880404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CAC97-14ED-46DA-8CD1-16B38DF45D37}" type="datetimeFigureOut">
              <a:rPr lang="en-US" smtClean="0"/>
              <a:pPr/>
              <a:t>10/23/2018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E9759D-6DC5-4246-A013-ED41C646CC54}" type="slidenum">
              <a:rPr lang="en-US" smtClean="0"/>
              <a:pPr/>
              <a:t>‹#›</a:t>
            </a:fld>
            <a:endParaRPr lang="en-US"/>
          </a:p>
        </p:txBody>
      </p:sp>
    </p:spTree>
    <p:extLst>
      <p:ext uri="{BB962C8B-B14F-4D97-AF65-F5344CB8AC3E}">
        <p14:creationId xmlns:p14="http://schemas.microsoft.com/office/powerpoint/2010/main" xmlns="" val="1644784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Week four </a:t>
            </a:r>
            <a:r>
              <a:rPr lang="en-GB" smtClean="0"/>
              <a:t>session two</a:t>
            </a:r>
            <a:endParaRPr lang="en-US" dirty="0"/>
          </a:p>
        </p:txBody>
      </p:sp>
      <p:sp>
        <p:nvSpPr>
          <p:cNvPr id="3" name="Subtitle 2"/>
          <p:cNvSpPr>
            <a:spLocks noGrp="1"/>
          </p:cNvSpPr>
          <p:nvPr>
            <p:ph type="subTitle" idx="1"/>
          </p:nvPr>
        </p:nvSpPr>
        <p:spPr/>
        <p:txBody>
          <a:bodyPr/>
          <a:lstStyle/>
          <a:p>
            <a:r>
              <a:rPr lang="en-US" dirty="0" smtClean="0"/>
              <a:t>Discounted cash flow –</a:t>
            </a:r>
          </a:p>
          <a:p>
            <a:r>
              <a:rPr lang="en-US" dirty="0" smtClean="0"/>
              <a:t>further aspects</a:t>
            </a:r>
          </a:p>
        </p:txBody>
      </p:sp>
    </p:spTree>
    <p:extLst>
      <p:ext uri="{BB962C8B-B14F-4D97-AF65-F5344CB8AC3E}">
        <p14:creationId xmlns:p14="http://schemas.microsoft.com/office/powerpoint/2010/main" xmlns="" val="3928498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br>
              <a:rPr lang="en-US" dirty="0" smtClean="0"/>
            </a:br>
            <a:endParaRPr lang="en-US" dirty="0"/>
          </a:p>
        </p:txBody>
      </p:sp>
      <p:sp>
        <p:nvSpPr>
          <p:cNvPr id="3" name="Content Placeholder 2"/>
          <p:cNvSpPr>
            <a:spLocks noGrp="1"/>
          </p:cNvSpPr>
          <p:nvPr>
            <p:ph idx="1"/>
          </p:nvPr>
        </p:nvSpPr>
        <p:spPr/>
        <p:txBody>
          <a:bodyPr/>
          <a:lstStyle/>
          <a:p>
            <a:pPr marL="0" indent="0">
              <a:buNone/>
            </a:pPr>
            <a:r>
              <a:rPr lang="en-GB" dirty="0" smtClean="0"/>
              <a:t>Objectives</a:t>
            </a:r>
          </a:p>
          <a:p>
            <a:r>
              <a:rPr lang="en-US" dirty="0" smtClean="0"/>
              <a:t>Capital Rationing</a:t>
            </a:r>
          </a:p>
          <a:p>
            <a:r>
              <a:rPr lang="en-US" dirty="0"/>
              <a:t>R</a:t>
            </a:r>
            <a:r>
              <a:rPr lang="en-US" dirty="0" smtClean="0"/>
              <a:t>eplacement decisions;</a:t>
            </a:r>
          </a:p>
          <a:p>
            <a:r>
              <a:rPr lang="en-US" dirty="0"/>
              <a:t>L</a:t>
            </a:r>
            <a:r>
              <a:rPr lang="en-US" dirty="0" smtClean="0"/>
              <a:t>ease v buy decisions.</a:t>
            </a:r>
            <a:endParaRPr lang="en-US" dirty="0"/>
          </a:p>
        </p:txBody>
      </p:sp>
    </p:spTree>
    <p:extLst>
      <p:ext uri="{BB962C8B-B14F-4D97-AF65-F5344CB8AC3E}">
        <p14:creationId xmlns:p14="http://schemas.microsoft.com/office/powerpoint/2010/main" xmlns="" val="1487185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lstStyle/>
          <a:p>
            <a:r>
              <a:rPr lang="en-GB" dirty="0" smtClean="0"/>
              <a:t>Deal with three specific situations</a:t>
            </a:r>
          </a:p>
          <a:p>
            <a:pPr lvl="1"/>
            <a:r>
              <a:rPr lang="en-GB" dirty="0" smtClean="0"/>
              <a:t>Capital rationing</a:t>
            </a:r>
          </a:p>
          <a:p>
            <a:pPr lvl="1"/>
            <a:r>
              <a:rPr lang="en-GB" dirty="0" smtClean="0"/>
              <a:t>Replacement decisions</a:t>
            </a:r>
          </a:p>
          <a:p>
            <a:pPr lvl="1"/>
            <a:r>
              <a:rPr lang="en-GB" dirty="0" smtClean="0"/>
              <a:t>Lease v buy decisions</a:t>
            </a:r>
            <a:endParaRPr lang="en-US" dirty="0"/>
          </a:p>
        </p:txBody>
      </p:sp>
    </p:spTree>
    <p:extLst>
      <p:ext uri="{BB962C8B-B14F-4D97-AF65-F5344CB8AC3E}">
        <p14:creationId xmlns:p14="http://schemas.microsoft.com/office/powerpoint/2010/main" xmlns="" val="3504425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i="0" u="none" strike="noStrike" baseline="0" dirty="0" smtClean="0">
                <a:solidFill>
                  <a:srgbClr val="0049BC"/>
                </a:solidFill>
                <a:latin typeface="WarnockPro-Bold"/>
              </a:rPr>
              <a:t>Capital Rationing</a:t>
            </a:r>
          </a:p>
          <a:p>
            <a:r>
              <a:rPr lang="en-GB" sz="2800" dirty="0" smtClean="0">
                <a:latin typeface="WarnockPro-Bold"/>
              </a:rPr>
              <a:t>What is Capital Rationing?</a:t>
            </a:r>
          </a:p>
          <a:p>
            <a:r>
              <a:rPr lang="en-GB" sz="2800" dirty="0" smtClean="0">
                <a:latin typeface="WarnockPro-Bold"/>
              </a:rPr>
              <a:t>Soft capital rationing?</a:t>
            </a:r>
          </a:p>
          <a:p>
            <a:r>
              <a:rPr lang="en-GB" sz="2800" dirty="0" smtClean="0">
                <a:latin typeface="WarnockPro-Bold"/>
              </a:rPr>
              <a:t>Hard capital rationing?</a:t>
            </a:r>
          </a:p>
          <a:p>
            <a:r>
              <a:rPr lang="en-US" sz="2800" dirty="0" smtClean="0"/>
              <a:t>If an </a:t>
            </a:r>
            <a:r>
              <a:rPr lang="en-US" sz="2800" dirty="0" err="1" smtClean="0"/>
              <a:t>organisation</a:t>
            </a:r>
            <a:r>
              <a:rPr lang="en-US" sz="2800" dirty="0" smtClean="0"/>
              <a:t> is in a capital rationing situation it will not be able to enter into all projects with positive NPVs </a:t>
            </a:r>
          </a:p>
          <a:p>
            <a:r>
              <a:rPr lang="en-US" sz="2800" dirty="0" smtClean="0"/>
              <a:t>The object of the exercise is to decide how best to invest a limited amount of capital available when there are several investments available.</a:t>
            </a:r>
          </a:p>
          <a:p>
            <a:endParaRPr lang="en-US" sz="2800" dirty="0" smtClean="0"/>
          </a:p>
          <a:p>
            <a:endParaRPr lang="en-US" sz="2800" dirty="0"/>
          </a:p>
        </p:txBody>
      </p:sp>
    </p:spTree>
    <p:extLst>
      <p:ext uri="{BB962C8B-B14F-4D97-AF65-F5344CB8AC3E}">
        <p14:creationId xmlns:p14="http://schemas.microsoft.com/office/powerpoint/2010/main" xmlns="" val="1159293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Infinitely divisible projects</a:t>
            </a:r>
            <a:endParaRPr lang="en-GB" dirty="0"/>
          </a:p>
          <a:p>
            <a:r>
              <a:rPr lang="en-US" dirty="0" smtClean="0"/>
              <a:t>The approach is as follows: </a:t>
            </a:r>
          </a:p>
          <a:p>
            <a:pPr lvl="1"/>
            <a:r>
              <a:rPr lang="en-US" dirty="0" smtClean="0"/>
              <a:t>calculate the NPV per $ of initial investment (the profitability index)</a:t>
            </a:r>
          </a:p>
          <a:p>
            <a:pPr lvl="1"/>
            <a:r>
              <a:rPr lang="en-US" dirty="0" smtClean="0"/>
              <a:t>rank the projects in terms of their profitability indexes</a:t>
            </a:r>
          </a:p>
          <a:p>
            <a:pPr lvl="1"/>
            <a:r>
              <a:rPr lang="en-US" dirty="0" smtClean="0"/>
              <a:t>invest as much as possible in the project with the highest profitability index, then go to the project with the next highest, and so on until the capital available is exhausted.</a:t>
            </a:r>
          </a:p>
          <a:p>
            <a:r>
              <a:rPr lang="en-US" dirty="0" smtClean="0"/>
              <a:t>Non-infinitely divisible projects</a:t>
            </a:r>
          </a:p>
          <a:p>
            <a:endParaRPr lang="en-US" dirty="0" smtClean="0"/>
          </a:p>
          <a:p>
            <a:endParaRPr lang="en-US" dirty="0"/>
          </a:p>
        </p:txBody>
      </p:sp>
    </p:spTree>
    <p:extLst>
      <p:ext uri="{BB962C8B-B14F-4D97-AF65-F5344CB8AC3E}">
        <p14:creationId xmlns:p14="http://schemas.microsoft.com/office/powerpoint/2010/main" xmlns="" val="13601570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Example one</a:t>
            </a:r>
          </a:p>
          <a:p>
            <a:pPr marL="0" indent="0">
              <a:buNone/>
            </a:pPr>
            <a:r>
              <a:rPr lang="en-US" sz="2400" dirty="0" smtClean="0"/>
              <a:t>A company has the following 4 projects available:</a:t>
            </a:r>
          </a:p>
          <a:p>
            <a:pPr marL="0" indent="0">
              <a:buNone/>
            </a:pPr>
            <a:endParaRPr lang="en-GB" sz="2400" dirty="0"/>
          </a:p>
          <a:p>
            <a:pPr marL="0" indent="0">
              <a:buNone/>
            </a:pPr>
            <a:endParaRPr lang="en-GB" sz="2400" dirty="0" smtClean="0"/>
          </a:p>
          <a:p>
            <a:pPr marL="0" indent="0">
              <a:buNone/>
            </a:pPr>
            <a:endParaRPr lang="en-GB" sz="2400" dirty="0"/>
          </a:p>
          <a:p>
            <a:pPr marL="0" indent="0">
              <a:buNone/>
            </a:pPr>
            <a:endParaRPr lang="en-GB" sz="2400" dirty="0" smtClean="0"/>
          </a:p>
          <a:p>
            <a:pPr marL="0" indent="0">
              <a:buNone/>
            </a:pPr>
            <a:endParaRPr lang="en-GB" sz="2400" dirty="0"/>
          </a:p>
          <a:p>
            <a:pPr marL="0" indent="0">
              <a:buNone/>
            </a:pPr>
            <a:endParaRPr lang="en-US" sz="2200" b="1" i="0" u="none" strike="noStrike" baseline="0" dirty="0" smtClean="0"/>
          </a:p>
          <a:p>
            <a:pPr marL="0" indent="0">
              <a:buNone/>
            </a:pPr>
            <a:r>
              <a:rPr lang="en-US" sz="2200" b="1" i="0" u="none" strike="noStrike" baseline="0" dirty="0" smtClean="0"/>
              <a:t>What should the company’s investment decision be if:</a:t>
            </a:r>
          </a:p>
          <a:p>
            <a:pPr marL="0" indent="0">
              <a:buNone/>
            </a:pPr>
            <a:r>
              <a:rPr lang="en-US" sz="2200" b="1" i="0" u="none" strike="noStrike" baseline="0" dirty="0" smtClean="0"/>
              <a:t>(a) There is no capital rationing</a:t>
            </a:r>
          </a:p>
          <a:p>
            <a:pPr marL="0" indent="0">
              <a:buNone/>
            </a:pPr>
            <a:r>
              <a:rPr lang="en-US" sz="2200" b="1" i="0" u="none" strike="noStrike" baseline="0" dirty="0" smtClean="0"/>
              <a:t>(b) Capital is restricted to $1,600 at time 0 and the projects are infinitely divisible</a:t>
            </a:r>
          </a:p>
          <a:p>
            <a:pPr marL="0" indent="0">
              <a:buNone/>
            </a:pPr>
            <a:r>
              <a:rPr lang="en-US" sz="2200" b="1" i="0" u="none" strike="noStrike" baseline="0" dirty="0" smtClean="0"/>
              <a:t>(c) Capital is restricted to $1,600 at time 0 and the projects are not infinitely divisible.</a:t>
            </a:r>
            <a:endParaRPr lang="en-US" sz="2200"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09599" y="2514600"/>
            <a:ext cx="5858691"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722633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pic>
        <p:nvPicPr>
          <p:cNvPr id="2050" name="Picture 2"/>
          <p:cNvPicPr>
            <a:picLocks noGrp="1" noChangeAspect="1" noChangeArrowheads="1"/>
          </p:cNvPicPr>
          <p:nvPr>
            <p:ph idx="1"/>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2000" y="1828800"/>
            <a:ext cx="7575061" cy="46519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1132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lstStyle/>
          <a:p>
            <a:pPr marL="0" indent="0">
              <a:buNone/>
            </a:pPr>
            <a:r>
              <a:rPr lang="en-US" b="1" i="0" u="none" strike="noStrike" baseline="0" dirty="0" smtClean="0">
                <a:solidFill>
                  <a:srgbClr val="0049BC"/>
                </a:solidFill>
                <a:latin typeface="WarnockPro-Bold"/>
              </a:rPr>
              <a:t>Replacement</a:t>
            </a:r>
          </a:p>
          <a:p>
            <a:r>
              <a:rPr lang="en-GB" sz="2800" dirty="0" smtClean="0">
                <a:latin typeface="WarnockPro-Bold"/>
              </a:rPr>
              <a:t>Machines do not last forever</a:t>
            </a:r>
          </a:p>
          <a:p>
            <a:r>
              <a:rPr lang="en-GB" sz="2800" dirty="0">
                <a:latin typeface="WarnockPro-Bold"/>
              </a:rPr>
              <a:t>O</a:t>
            </a:r>
            <a:r>
              <a:rPr lang="en-GB" sz="2800" dirty="0" smtClean="0">
                <a:latin typeface="WarnockPro-Bold"/>
              </a:rPr>
              <a:t>ptimal replacement policy</a:t>
            </a:r>
          </a:p>
          <a:p>
            <a:r>
              <a:rPr lang="en-GB" sz="2800" dirty="0">
                <a:latin typeface="WarnockPro-Bold"/>
              </a:rPr>
              <a:t>Equivalent annual costs (EACs)</a:t>
            </a:r>
          </a:p>
          <a:p>
            <a:pPr marL="0" indent="0">
              <a:buNone/>
            </a:pPr>
            <a:endParaRPr lang="en-GB" sz="2800" dirty="0" smtClean="0">
              <a:latin typeface="WarnockPro-Bold"/>
            </a:endParaRPr>
          </a:p>
          <a:p>
            <a:endParaRPr lang="en-US" b="1" i="0" u="none" strike="noStrike" baseline="0" dirty="0" smtClean="0">
              <a:solidFill>
                <a:srgbClr val="0049BC"/>
              </a:solidFill>
              <a:latin typeface="WarnockPro-Bold"/>
            </a:endParaRPr>
          </a:p>
          <a:p>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90600" y="3810000"/>
            <a:ext cx="6944702" cy="1047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438400" y="5257800"/>
            <a:ext cx="2439988" cy="828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9298486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lstStyle/>
          <a:p>
            <a:pPr marL="0" indent="0">
              <a:buNone/>
            </a:pPr>
            <a:r>
              <a:rPr lang="en-GB" dirty="0" smtClean="0"/>
              <a:t>Example two</a:t>
            </a:r>
          </a:p>
          <a:p>
            <a:pPr marL="0" indent="0">
              <a:buNone/>
            </a:pPr>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90600" y="2514600"/>
            <a:ext cx="5410200" cy="40641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06053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pic>
        <p:nvPicPr>
          <p:cNvPr id="4098" name="Picture 2"/>
          <p:cNvPicPr>
            <a:picLocks noGrp="1" noChangeAspect="1" noChangeArrowheads="1"/>
          </p:cNvPicPr>
          <p:nvPr>
            <p:ph idx="1"/>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7978" y="1381481"/>
            <a:ext cx="4657143" cy="28476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85800" y="4229100"/>
            <a:ext cx="4381500" cy="2628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685033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p:txBody>
          <a:bodyPr>
            <a:normAutofit/>
          </a:bodyPr>
          <a:lstStyle/>
          <a:p>
            <a:pPr marL="0" indent="0">
              <a:buNone/>
            </a:pPr>
            <a:r>
              <a:rPr lang="en-US" b="1" i="0" u="none" strike="noStrike" baseline="0" dirty="0" smtClean="0">
                <a:solidFill>
                  <a:srgbClr val="0049BC"/>
                </a:solidFill>
                <a:latin typeface="WarnockPro-Bold"/>
              </a:rPr>
              <a:t>Lease versus Buy</a:t>
            </a:r>
          </a:p>
          <a:p>
            <a:r>
              <a:rPr lang="en-US" dirty="0" smtClean="0"/>
              <a:t>Buy or financing the machine by way of leasing it rather than buy outright purchase?</a:t>
            </a:r>
          </a:p>
          <a:p>
            <a:pPr lvl="0"/>
            <a:r>
              <a:rPr lang="en-GB" dirty="0">
                <a:solidFill>
                  <a:prstClr val="black"/>
                </a:solidFill>
              </a:rPr>
              <a:t>Assumptions</a:t>
            </a:r>
          </a:p>
          <a:p>
            <a:pPr lvl="1"/>
            <a:r>
              <a:rPr lang="en-GB" dirty="0">
                <a:solidFill>
                  <a:prstClr val="black"/>
                </a:solidFill>
              </a:rPr>
              <a:t>Tax relief on lease payments</a:t>
            </a:r>
          </a:p>
          <a:p>
            <a:pPr lvl="1"/>
            <a:r>
              <a:rPr lang="en-GB" dirty="0">
                <a:solidFill>
                  <a:prstClr val="black"/>
                </a:solidFill>
              </a:rPr>
              <a:t>Capital allowances on loans for capital purchase</a:t>
            </a:r>
            <a:endParaRPr lang="en-US" dirty="0">
              <a:solidFill>
                <a:prstClr val="black"/>
              </a:solidFill>
            </a:endParaRPr>
          </a:p>
          <a:p>
            <a:endParaRPr lang="en-US" dirty="0" smtClean="0"/>
          </a:p>
        </p:txBody>
      </p:sp>
    </p:spTree>
    <p:extLst>
      <p:ext uri="{BB962C8B-B14F-4D97-AF65-F5344CB8AC3E}">
        <p14:creationId xmlns:p14="http://schemas.microsoft.com/office/powerpoint/2010/main" xmlns="" val="30161551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endParaRPr lang="en-US" dirty="0"/>
          </a:p>
        </p:txBody>
      </p:sp>
      <p:sp>
        <p:nvSpPr>
          <p:cNvPr id="3" name="Content Placeholder 2"/>
          <p:cNvSpPr>
            <a:spLocks noGrp="1"/>
          </p:cNvSpPr>
          <p:nvPr>
            <p:ph idx="1"/>
          </p:nvPr>
        </p:nvSpPr>
        <p:spPr>
          <a:xfrm>
            <a:off x="457200" y="1600200"/>
            <a:ext cx="8229600" cy="5105400"/>
          </a:xfrm>
        </p:spPr>
        <p:txBody>
          <a:bodyPr>
            <a:normAutofit fontScale="62500" lnSpcReduction="20000"/>
          </a:bodyPr>
          <a:lstStyle/>
          <a:p>
            <a:pPr marL="0" indent="0">
              <a:buNone/>
            </a:pPr>
            <a:r>
              <a:rPr lang="en-GB" b="1" dirty="0" smtClean="0"/>
              <a:t>Example three</a:t>
            </a:r>
          </a:p>
          <a:p>
            <a:pPr marL="0" indent="0">
              <a:buNone/>
            </a:pPr>
            <a:r>
              <a:rPr lang="en-US" dirty="0" smtClean="0"/>
              <a:t>A company is considering whether to buy a new machine at a cost of $100,000 or alternatively to lease it for $35,000 p.a. (lease payments payable at the start of each year).</a:t>
            </a:r>
            <a:br>
              <a:rPr lang="en-US" dirty="0" smtClean="0"/>
            </a:br>
            <a:endParaRPr lang="en-US" dirty="0" smtClean="0"/>
          </a:p>
          <a:p>
            <a:pPr marL="0" indent="0">
              <a:buNone/>
            </a:pPr>
            <a:r>
              <a:rPr lang="en-US" dirty="0" smtClean="0"/>
              <a:t>Buying it will involve borrowing money at an after tax interest cost of 7% p.a.</a:t>
            </a:r>
            <a:br>
              <a:rPr lang="en-US" dirty="0" smtClean="0"/>
            </a:br>
            <a:endParaRPr lang="en-US" dirty="0" smtClean="0"/>
          </a:p>
          <a:p>
            <a:pPr marL="0" indent="0">
              <a:buNone/>
            </a:pPr>
            <a:r>
              <a:rPr lang="en-US" dirty="0" smtClean="0"/>
              <a:t>If the machine is bought, it will be bought on the last day of current financial year.</a:t>
            </a:r>
            <a:br>
              <a:rPr lang="en-US" dirty="0" smtClean="0"/>
            </a:br>
            <a:endParaRPr lang="en-US" dirty="0" smtClean="0"/>
          </a:p>
          <a:p>
            <a:pPr marL="0" indent="0">
              <a:buNone/>
            </a:pPr>
            <a:r>
              <a:rPr lang="en-US" dirty="0" smtClean="0"/>
              <a:t>The machine will be needed for 4 years, and (if purchased) will have a scrap value after 4 years of $10,000.</a:t>
            </a:r>
            <a:br>
              <a:rPr lang="en-US" dirty="0" smtClean="0"/>
            </a:br>
            <a:endParaRPr lang="en-US" dirty="0" smtClean="0"/>
          </a:p>
          <a:p>
            <a:pPr marL="0" indent="0">
              <a:buNone/>
            </a:pPr>
            <a:r>
              <a:rPr lang="en-US" dirty="0" smtClean="0"/>
              <a:t>Corporation Tax is 30% (payable one year after the end of the financial year)</a:t>
            </a:r>
            <a:br>
              <a:rPr lang="en-US" dirty="0" smtClean="0"/>
            </a:br>
            <a:endParaRPr lang="en-US" dirty="0" smtClean="0"/>
          </a:p>
          <a:p>
            <a:pPr marL="0" indent="0">
              <a:buNone/>
            </a:pPr>
            <a:r>
              <a:rPr lang="en-US" dirty="0" smtClean="0"/>
              <a:t>Capital allowances are 25% (reducing balance).</a:t>
            </a:r>
            <a:br>
              <a:rPr lang="en-US" dirty="0" smtClean="0"/>
            </a:br>
            <a:endParaRPr lang="en-US" dirty="0" smtClean="0"/>
          </a:p>
          <a:p>
            <a:pPr marL="0" indent="0">
              <a:buNone/>
            </a:pPr>
            <a:r>
              <a:rPr lang="en-US" b="1" dirty="0" smtClean="0"/>
              <a:t>Should the machine be leased or purchased?</a:t>
            </a:r>
            <a:endParaRPr lang="en-US" b="1" dirty="0"/>
          </a:p>
        </p:txBody>
      </p:sp>
    </p:spTree>
    <p:extLst>
      <p:ext uri="{BB962C8B-B14F-4D97-AF65-F5344CB8AC3E}">
        <p14:creationId xmlns:p14="http://schemas.microsoft.com/office/powerpoint/2010/main" xmlns="" val="2680395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2570" y="3411386"/>
            <a:ext cx="6219048" cy="34466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3400" y="13080"/>
            <a:ext cx="3505200" cy="34113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TextBox 3"/>
          <p:cNvSpPr txBox="1"/>
          <p:nvPr/>
        </p:nvSpPr>
        <p:spPr>
          <a:xfrm>
            <a:off x="1981200" y="3048001"/>
            <a:ext cx="70738" cy="246221"/>
          </a:xfrm>
          <a:prstGeom prst="rect">
            <a:avLst/>
          </a:prstGeom>
          <a:noFill/>
        </p:spPr>
        <p:txBody>
          <a:bodyPr wrap="square" rtlCol="0">
            <a:spAutoFit/>
          </a:bodyPr>
          <a:lstStyle/>
          <a:p>
            <a:r>
              <a:rPr lang="en-GB" sz="1000" dirty="0" smtClean="0"/>
              <a:t>(</a:t>
            </a:r>
            <a:endParaRPr lang="en-GB" sz="1000" dirty="0"/>
          </a:p>
        </p:txBody>
      </p:sp>
      <p:sp>
        <p:nvSpPr>
          <p:cNvPr id="5" name="TextBox 4"/>
          <p:cNvSpPr txBox="1"/>
          <p:nvPr/>
        </p:nvSpPr>
        <p:spPr>
          <a:xfrm>
            <a:off x="1981200" y="762000"/>
            <a:ext cx="70738" cy="246221"/>
          </a:xfrm>
          <a:prstGeom prst="rect">
            <a:avLst/>
          </a:prstGeom>
          <a:noFill/>
        </p:spPr>
        <p:txBody>
          <a:bodyPr wrap="square" rtlCol="0">
            <a:spAutoFit/>
          </a:bodyPr>
          <a:lstStyle/>
          <a:p>
            <a:r>
              <a:rPr lang="en-GB" sz="1000" dirty="0" smtClean="0"/>
              <a:t>(</a:t>
            </a:r>
            <a:endParaRPr lang="en-GB" sz="1000" dirty="0"/>
          </a:p>
        </p:txBody>
      </p:sp>
      <p:sp>
        <p:nvSpPr>
          <p:cNvPr id="6" name="TextBox 5"/>
          <p:cNvSpPr txBox="1"/>
          <p:nvPr/>
        </p:nvSpPr>
        <p:spPr>
          <a:xfrm>
            <a:off x="2438400" y="762001"/>
            <a:ext cx="76200" cy="246221"/>
          </a:xfrm>
          <a:prstGeom prst="rect">
            <a:avLst/>
          </a:prstGeom>
          <a:noFill/>
        </p:spPr>
        <p:txBody>
          <a:bodyPr wrap="square" rtlCol="0">
            <a:spAutoFit/>
          </a:bodyPr>
          <a:lstStyle/>
          <a:p>
            <a:r>
              <a:rPr lang="en-GB" sz="1000" dirty="0" smtClean="0"/>
              <a:t>)</a:t>
            </a:r>
            <a:endParaRPr lang="en-GB" sz="1000" dirty="0"/>
          </a:p>
        </p:txBody>
      </p:sp>
      <p:sp>
        <p:nvSpPr>
          <p:cNvPr id="7" name="TextBox 6"/>
          <p:cNvSpPr txBox="1"/>
          <p:nvPr/>
        </p:nvSpPr>
        <p:spPr>
          <a:xfrm>
            <a:off x="2438400" y="3048000"/>
            <a:ext cx="76200" cy="246221"/>
          </a:xfrm>
          <a:prstGeom prst="rect">
            <a:avLst/>
          </a:prstGeom>
          <a:noFill/>
        </p:spPr>
        <p:txBody>
          <a:bodyPr wrap="square" rtlCol="0">
            <a:spAutoFit/>
          </a:bodyPr>
          <a:lstStyle/>
          <a:p>
            <a:r>
              <a:rPr lang="en-GB" sz="1000" dirty="0" smtClean="0"/>
              <a:t>)</a:t>
            </a:r>
            <a:endParaRPr lang="en-GB" sz="1000" dirty="0"/>
          </a:p>
        </p:txBody>
      </p:sp>
    </p:spTree>
    <p:extLst>
      <p:ext uri="{BB962C8B-B14F-4D97-AF65-F5344CB8AC3E}">
        <p14:creationId xmlns:p14="http://schemas.microsoft.com/office/powerpoint/2010/main" xmlns="" val="23798785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Discounted cash flow –</a:t>
            </a:r>
            <a:br>
              <a:rPr lang="en-US" dirty="0" smtClean="0"/>
            </a:br>
            <a:r>
              <a:rPr lang="en-US" dirty="0" smtClean="0"/>
              <a:t>further aspects</a:t>
            </a:r>
            <a:br>
              <a:rPr lang="en-US" dirty="0" smtClean="0"/>
            </a:br>
            <a:endParaRPr lang="en-US" dirty="0"/>
          </a:p>
        </p:txBody>
      </p:sp>
      <p:sp>
        <p:nvSpPr>
          <p:cNvPr id="3" name="Content Placeholder 2"/>
          <p:cNvSpPr>
            <a:spLocks noGrp="1"/>
          </p:cNvSpPr>
          <p:nvPr>
            <p:ph idx="1"/>
          </p:nvPr>
        </p:nvSpPr>
        <p:spPr/>
        <p:txBody>
          <a:bodyPr/>
          <a:lstStyle/>
          <a:p>
            <a:pPr marL="0" indent="0">
              <a:buNone/>
            </a:pPr>
            <a:r>
              <a:rPr lang="en-GB" dirty="0" smtClean="0"/>
              <a:t>Summary</a:t>
            </a:r>
          </a:p>
          <a:p>
            <a:r>
              <a:rPr lang="en-US" dirty="0" smtClean="0"/>
              <a:t>Capital Rationing</a:t>
            </a:r>
          </a:p>
          <a:p>
            <a:r>
              <a:rPr lang="en-US" dirty="0"/>
              <a:t>R</a:t>
            </a:r>
            <a:r>
              <a:rPr lang="en-US" dirty="0" smtClean="0"/>
              <a:t>eplacement decisions;</a:t>
            </a:r>
          </a:p>
          <a:p>
            <a:r>
              <a:rPr lang="en-US" dirty="0"/>
              <a:t>L</a:t>
            </a:r>
            <a:r>
              <a:rPr lang="en-US" dirty="0" smtClean="0"/>
              <a:t>ease v buy decisions.</a:t>
            </a:r>
            <a:endParaRPr lang="en-US" dirty="0"/>
          </a:p>
        </p:txBody>
      </p:sp>
    </p:spTree>
    <p:extLst>
      <p:ext uri="{BB962C8B-B14F-4D97-AF65-F5344CB8AC3E}">
        <p14:creationId xmlns:p14="http://schemas.microsoft.com/office/powerpoint/2010/main" xmlns="" val="8099726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TotalTime>
  <Words>390</Words>
  <Application>Microsoft Office PowerPoint</Application>
  <PresentationFormat>On-screen Show (4:3)</PresentationFormat>
  <Paragraphs>83</Paragraphs>
  <Slides>14</Slides>
  <Notes>9</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Week four session two</vt:lpstr>
      <vt:lpstr>Discounted cash flow – further aspects </vt:lpstr>
      <vt:lpstr>Discounted cash flow – further aspects</vt:lpstr>
      <vt:lpstr>Discounted cash flow – further aspects</vt:lpstr>
      <vt:lpstr>Discounted cash flow – further aspects</vt:lpstr>
      <vt:lpstr>Discounted cash flow – further aspects</vt:lpstr>
      <vt:lpstr>Discounted cash flow – further aspects</vt:lpstr>
      <vt:lpstr>Discounted cash flow – further aspects</vt:lpstr>
      <vt:lpstr>Discounted cash flow – further aspects</vt:lpstr>
      <vt:lpstr>Discounted cash flow – further aspects</vt:lpstr>
      <vt:lpstr>Discounted cash flow – further aspects</vt:lpstr>
      <vt:lpstr>Discounted cash flow – further aspects</vt:lpstr>
      <vt:lpstr>Slide 13</vt:lpstr>
      <vt:lpstr>Discounted cash flow – further aspects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four session two</dc:title>
  <dc:creator>Administrator</dc:creator>
  <cp:lastModifiedBy>se046</cp:lastModifiedBy>
  <cp:revision>40</cp:revision>
  <dcterms:created xsi:type="dcterms:W3CDTF">2016-08-05T11:24:16Z</dcterms:created>
  <dcterms:modified xsi:type="dcterms:W3CDTF">2018-10-23T20:06:27Z</dcterms:modified>
</cp:coreProperties>
</file>