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6" r:id="rId2"/>
    <p:sldId id="258" r:id="rId3"/>
    <p:sldId id="259" r:id="rId4"/>
    <p:sldId id="260" r:id="rId5"/>
    <p:sldId id="261" r:id="rId6"/>
    <p:sldId id="262" r:id="rId7"/>
    <p:sldId id="263" r:id="rId8"/>
    <p:sldId id="264" r:id="rId9"/>
    <p:sldId id="257"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A77E"/>
    <a:srgbClr val="5E3E2E"/>
    <a:srgbClr val="A8171B"/>
    <a:srgbClr val="42314F"/>
    <a:srgbClr val="D39CFE"/>
    <a:srgbClr val="FE8E96"/>
    <a:srgbClr val="ED8388"/>
    <a:srgbClr val="DF936D"/>
    <a:srgbClr val="004F1B"/>
    <a:srgbClr val="FF5C4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091"/>
    <p:restoredTop sz="94681"/>
  </p:normalViewPr>
  <p:slideViewPr>
    <p:cSldViewPr snapToGrid="0" snapToObjects="1">
      <p:cViewPr>
        <p:scale>
          <a:sx n="89" d="100"/>
          <a:sy n="89" d="100"/>
        </p:scale>
        <p:origin x="472" y="5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notesMaster" Target="notesMasters/notesMaster1.xml"/><Relationship Id="rId12" Type="http://schemas.openxmlformats.org/officeDocument/2006/relationships/presProps" Target="presProps.xml"/><Relationship Id="rId13" Type="http://schemas.openxmlformats.org/officeDocument/2006/relationships/viewProps" Target="viewProps.xml"/><Relationship Id="rId14" Type="http://schemas.openxmlformats.org/officeDocument/2006/relationships/theme" Target="theme/theme1.xml"/><Relationship Id="rId15"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FA6C9D-B58E-7D45-9917-6D07212E19AD}" type="datetimeFigureOut">
              <a:rPr lang="en-US" smtClean="0"/>
              <a:t>12/9/18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ED7E30-D71A-5942-ACD3-F0B368BE6384}" type="slidenum">
              <a:rPr lang="en-US" smtClean="0"/>
              <a:t>‹#›</a:t>
            </a:fld>
            <a:endParaRPr lang="en-US"/>
          </a:p>
        </p:txBody>
      </p:sp>
    </p:spTree>
    <p:extLst>
      <p:ext uri="{BB962C8B-B14F-4D97-AF65-F5344CB8AC3E}">
        <p14:creationId xmlns:p14="http://schemas.microsoft.com/office/powerpoint/2010/main" val="3326671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FED7E30-D71A-5942-ACD3-F0B368BE6384}" type="slidenum">
              <a:rPr lang="en-US" smtClean="0"/>
              <a:t>1</a:t>
            </a:fld>
            <a:endParaRPr lang="en-US"/>
          </a:p>
        </p:txBody>
      </p:sp>
    </p:spTree>
    <p:extLst>
      <p:ext uri="{BB962C8B-B14F-4D97-AF65-F5344CB8AC3E}">
        <p14:creationId xmlns:p14="http://schemas.microsoft.com/office/powerpoint/2010/main" val="12373947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D1CC1CBE-3F69-A047-8E67-5D05183F05B3}" type="datetimeFigureOut">
              <a:rPr lang="en-US" smtClean="0"/>
              <a:t>12/9/18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A80AA5-F4A1-014C-BC83-00869458BD20}" type="slidenum">
              <a:rPr lang="en-US" smtClean="0"/>
              <a:t>‹#›</a:t>
            </a:fld>
            <a:endParaRPr lang="en-US"/>
          </a:p>
        </p:txBody>
      </p:sp>
    </p:spTree>
    <p:extLst>
      <p:ext uri="{BB962C8B-B14F-4D97-AF65-F5344CB8AC3E}">
        <p14:creationId xmlns:p14="http://schemas.microsoft.com/office/powerpoint/2010/main" val="5170594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1CC1CBE-3F69-A047-8E67-5D05183F05B3}" type="datetimeFigureOut">
              <a:rPr lang="en-US" smtClean="0"/>
              <a:t>12/9/18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A80AA5-F4A1-014C-BC83-00869458BD20}" type="slidenum">
              <a:rPr lang="en-US" smtClean="0"/>
              <a:t>‹#›</a:t>
            </a:fld>
            <a:endParaRPr lang="en-US"/>
          </a:p>
        </p:txBody>
      </p:sp>
    </p:spTree>
    <p:extLst>
      <p:ext uri="{BB962C8B-B14F-4D97-AF65-F5344CB8AC3E}">
        <p14:creationId xmlns:p14="http://schemas.microsoft.com/office/powerpoint/2010/main" val="15001639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1CC1CBE-3F69-A047-8E67-5D05183F05B3}" type="datetimeFigureOut">
              <a:rPr lang="en-US" smtClean="0"/>
              <a:t>12/9/18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A80AA5-F4A1-014C-BC83-00869458BD20}" type="slidenum">
              <a:rPr lang="en-US" smtClean="0"/>
              <a:t>‹#›</a:t>
            </a:fld>
            <a:endParaRPr lang="en-US"/>
          </a:p>
        </p:txBody>
      </p:sp>
    </p:spTree>
    <p:extLst>
      <p:ext uri="{BB962C8B-B14F-4D97-AF65-F5344CB8AC3E}">
        <p14:creationId xmlns:p14="http://schemas.microsoft.com/office/powerpoint/2010/main" val="17971725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D1CC1CBE-3F69-A047-8E67-5D05183F05B3}" type="datetimeFigureOut">
              <a:rPr lang="en-US" smtClean="0"/>
              <a:t>12/9/18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1A80AA5-F4A1-014C-BC83-00869458BD20}" type="slidenum">
              <a:rPr lang="en-US" smtClean="0"/>
              <a:t>‹#›</a:t>
            </a:fld>
            <a:endParaRPr lang="en-US"/>
          </a:p>
        </p:txBody>
      </p:sp>
    </p:spTree>
    <p:extLst>
      <p:ext uri="{BB962C8B-B14F-4D97-AF65-F5344CB8AC3E}">
        <p14:creationId xmlns:p14="http://schemas.microsoft.com/office/powerpoint/2010/main" val="7213343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D1CC1CBE-3F69-A047-8E67-5D05183F05B3}" type="datetimeFigureOut">
              <a:rPr lang="en-US" smtClean="0"/>
              <a:t>12/9/18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1A80AA5-F4A1-014C-BC83-00869458BD20}" type="slidenum">
              <a:rPr lang="en-US" smtClean="0"/>
              <a:t>‹#›</a:t>
            </a:fld>
            <a:endParaRPr lang="en-US"/>
          </a:p>
        </p:txBody>
      </p:sp>
    </p:spTree>
    <p:extLst>
      <p:ext uri="{BB962C8B-B14F-4D97-AF65-F5344CB8AC3E}">
        <p14:creationId xmlns:p14="http://schemas.microsoft.com/office/powerpoint/2010/main" val="9204600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D1CC1CBE-3F69-A047-8E67-5D05183F05B3}" type="datetimeFigureOut">
              <a:rPr lang="en-US" smtClean="0"/>
              <a:t>12/9/18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1A80AA5-F4A1-014C-BC83-00869458BD20}" type="slidenum">
              <a:rPr lang="en-US" smtClean="0"/>
              <a:t>‹#›</a:t>
            </a:fld>
            <a:endParaRPr lang="en-US"/>
          </a:p>
        </p:txBody>
      </p:sp>
    </p:spTree>
    <p:extLst>
      <p:ext uri="{BB962C8B-B14F-4D97-AF65-F5344CB8AC3E}">
        <p14:creationId xmlns:p14="http://schemas.microsoft.com/office/powerpoint/2010/main" val="18467291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1CC1CBE-3F69-A047-8E67-5D05183F05B3}" type="datetimeFigureOut">
              <a:rPr lang="en-US" smtClean="0"/>
              <a:t>12/9/18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1A80AA5-F4A1-014C-BC83-00869458BD20}" type="slidenum">
              <a:rPr lang="en-US" smtClean="0"/>
              <a:t>‹#›</a:t>
            </a:fld>
            <a:endParaRPr lang="en-US"/>
          </a:p>
        </p:txBody>
      </p:sp>
    </p:spTree>
    <p:extLst>
      <p:ext uri="{BB962C8B-B14F-4D97-AF65-F5344CB8AC3E}">
        <p14:creationId xmlns:p14="http://schemas.microsoft.com/office/powerpoint/2010/main" val="3956739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1CC1CBE-3F69-A047-8E67-5D05183F05B3}" type="datetimeFigureOut">
              <a:rPr lang="en-US" smtClean="0"/>
              <a:t>12/9/18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1A80AA5-F4A1-014C-BC83-00869458BD20}" type="slidenum">
              <a:rPr lang="en-US" smtClean="0"/>
              <a:t>‹#›</a:t>
            </a:fld>
            <a:endParaRPr lang="en-US"/>
          </a:p>
        </p:txBody>
      </p:sp>
    </p:spTree>
    <p:extLst>
      <p:ext uri="{BB962C8B-B14F-4D97-AF65-F5344CB8AC3E}">
        <p14:creationId xmlns:p14="http://schemas.microsoft.com/office/powerpoint/2010/main" val="14828578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1CC1CBE-3F69-A047-8E67-5D05183F05B3}" type="datetimeFigureOut">
              <a:rPr lang="en-US" smtClean="0"/>
              <a:t>12/9/18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1A80AA5-F4A1-014C-BC83-00869458BD20}" type="slidenum">
              <a:rPr lang="en-US" smtClean="0"/>
              <a:t>‹#›</a:t>
            </a:fld>
            <a:endParaRPr lang="en-US"/>
          </a:p>
        </p:txBody>
      </p:sp>
    </p:spTree>
    <p:extLst>
      <p:ext uri="{BB962C8B-B14F-4D97-AF65-F5344CB8AC3E}">
        <p14:creationId xmlns:p14="http://schemas.microsoft.com/office/powerpoint/2010/main" val="8433379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1CC1CBE-3F69-A047-8E67-5D05183F05B3}" type="datetimeFigureOut">
              <a:rPr lang="en-US" smtClean="0"/>
              <a:t>12/9/18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A80AA5-F4A1-014C-BC83-00869458BD20}" type="slidenum">
              <a:rPr lang="en-US" smtClean="0"/>
              <a:t>‹#›</a:t>
            </a:fld>
            <a:endParaRPr lang="en-US"/>
          </a:p>
        </p:txBody>
      </p:sp>
    </p:spTree>
    <p:extLst>
      <p:ext uri="{BB962C8B-B14F-4D97-AF65-F5344CB8AC3E}">
        <p14:creationId xmlns:p14="http://schemas.microsoft.com/office/powerpoint/2010/main" val="5892252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1CC1CBE-3F69-A047-8E67-5D05183F05B3}" type="datetimeFigureOut">
              <a:rPr lang="en-US" smtClean="0"/>
              <a:t>12/9/18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A80AA5-F4A1-014C-BC83-00869458BD20}" type="slidenum">
              <a:rPr lang="en-US" smtClean="0"/>
              <a:t>‹#›</a:t>
            </a:fld>
            <a:endParaRPr lang="en-US"/>
          </a:p>
        </p:txBody>
      </p:sp>
    </p:spTree>
    <p:extLst>
      <p:ext uri="{BB962C8B-B14F-4D97-AF65-F5344CB8AC3E}">
        <p14:creationId xmlns:p14="http://schemas.microsoft.com/office/powerpoint/2010/main" val="1060907311"/>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1CC1CBE-3F69-A047-8E67-5D05183F05B3}" type="datetimeFigureOut">
              <a:rPr lang="en-US" smtClean="0"/>
              <a:t>12/9/18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A80AA5-F4A1-014C-BC83-00869458BD20}" type="slidenum">
              <a:rPr lang="en-US" smtClean="0"/>
              <a:t>‹#›</a:t>
            </a:fld>
            <a:endParaRPr lang="en-US"/>
          </a:p>
        </p:txBody>
      </p:sp>
    </p:spTree>
    <p:extLst>
      <p:ext uri="{BB962C8B-B14F-4D97-AF65-F5344CB8AC3E}">
        <p14:creationId xmlns:p14="http://schemas.microsoft.com/office/powerpoint/2010/main" val="8303008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4" Type="http://schemas.openxmlformats.org/officeDocument/2006/relationships/image" Target="../media/image2.png"/><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nsead.org/downloads/Effective_Questioning&amp;Talk.pdf" TargetMode="External"/><Relationship Id="rId4" Type="http://schemas.openxmlformats.org/officeDocument/2006/relationships/hyperlink" Target="http://infed.org/mobi/reflection-learning-and-education/#Boud" TargetMode="External"/><Relationship Id="rId5" Type="http://schemas.openxmlformats.org/officeDocument/2006/relationships/hyperlink" Target="https://student.unsw.edu.au/why-referencing-important" TargetMode="External"/><Relationship Id="rId6" Type="http://schemas.openxmlformats.org/officeDocument/2006/relationships/hyperlink" Target="https://www.westlothian.gov.uk/media/2681/Questioning/pdf/Questioning.pdf" TargetMode="External"/><Relationship Id="rId1" Type="http://schemas.openxmlformats.org/officeDocument/2006/relationships/slideLayout" Target="../slideLayouts/slideLayout2.xml"/><Relationship Id="rId2" Type="http://schemas.openxmlformats.org/officeDocument/2006/relationships/hyperlink" Target="https://philosophy.hku.hk/think/critical/ct.ph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38151" y="95002"/>
            <a:ext cx="10414660" cy="261610"/>
          </a:xfrm>
          <a:prstGeom prst="rect">
            <a:avLst/>
          </a:prstGeom>
          <a:noFill/>
        </p:spPr>
        <p:txBody>
          <a:bodyPr wrap="square" rtlCol="0">
            <a:spAutoFit/>
          </a:bodyPr>
          <a:lstStyle/>
          <a:p>
            <a:pPr algn="ctr"/>
            <a:r>
              <a:rPr lang="en-US" sz="1100" u="sng" dirty="0" smtClean="0"/>
              <a:t>Georgia Marie Adams (1708392) </a:t>
            </a:r>
            <a:r>
              <a:rPr lang="mr-IN" sz="1100" u="sng" dirty="0" smtClean="0"/>
              <a:t>–</a:t>
            </a:r>
            <a:r>
              <a:rPr lang="en-US" sz="1100" u="sng" dirty="0" smtClean="0"/>
              <a:t> ECGE4001PC </a:t>
            </a:r>
            <a:r>
              <a:rPr lang="en-US" sz="1100" u="sng" dirty="0" err="1" smtClean="0"/>
              <a:t>Sgiliau</a:t>
            </a:r>
            <a:r>
              <a:rPr lang="en-US" sz="1100" u="sng" dirty="0" smtClean="0"/>
              <a:t> </a:t>
            </a:r>
            <a:r>
              <a:rPr lang="en-US" sz="1100" u="sng" dirty="0" err="1" smtClean="0"/>
              <a:t>Astudio</a:t>
            </a:r>
            <a:r>
              <a:rPr lang="en-US" sz="1100" u="sng" dirty="0" smtClean="0"/>
              <a:t> </a:t>
            </a:r>
            <a:r>
              <a:rPr lang="en-US" sz="1100" u="sng" dirty="0" err="1" smtClean="0"/>
              <a:t>ar</a:t>
            </a:r>
            <a:r>
              <a:rPr lang="en-US" sz="1100" u="sng" dirty="0" smtClean="0"/>
              <a:t> </a:t>
            </a:r>
            <a:r>
              <a:rPr lang="en-US" sz="1100" u="sng" dirty="0" err="1" smtClean="0"/>
              <a:t>gyfer</a:t>
            </a:r>
            <a:r>
              <a:rPr lang="en-US" sz="1100" u="sng" dirty="0" smtClean="0"/>
              <a:t> </a:t>
            </a:r>
            <a:r>
              <a:rPr lang="en-US" sz="1100" u="sng" dirty="0" err="1" smtClean="0"/>
              <a:t>Myfyrwyr</a:t>
            </a:r>
            <a:endParaRPr lang="en-US" sz="1100" u="sng" dirty="0"/>
          </a:p>
        </p:txBody>
      </p:sp>
      <p:sp>
        <p:nvSpPr>
          <p:cNvPr id="5" name="Chevron 4"/>
          <p:cNvSpPr/>
          <p:nvPr/>
        </p:nvSpPr>
        <p:spPr>
          <a:xfrm>
            <a:off x="397824" y="380362"/>
            <a:ext cx="11495314" cy="308758"/>
          </a:xfrm>
          <a:prstGeom prst="chevron">
            <a:avLst/>
          </a:prstGeom>
          <a:solidFill>
            <a:srgbClr val="FE8E96"/>
          </a:solidFill>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a:solidFill>
                <a:schemeClr val="tx1"/>
              </a:solidFill>
            </a:endParaRPr>
          </a:p>
        </p:txBody>
      </p:sp>
      <p:sp>
        <p:nvSpPr>
          <p:cNvPr id="6" name="TextBox 5"/>
          <p:cNvSpPr txBox="1"/>
          <p:nvPr/>
        </p:nvSpPr>
        <p:spPr>
          <a:xfrm>
            <a:off x="783771" y="391887"/>
            <a:ext cx="10699668" cy="276999"/>
          </a:xfrm>
          <a:prstGeom prst="rect">
            <a:avLst/>
          </a:prstGeom>
          <a:noFill/>
        </p:spPr>
        <p:txBody>
          <a:bodyPr wrap="square" rtlCol="0">
            <a:spAutoFit/>
          </a:bodyPr>
          <a:lstStyle/>
          <a:p>
            <a:pPr algn="ctr"/>
            <a:r>
              <a:rPr lang="en-US" sz="1200" b="1" i="1" dirty="0" err="1" smtClean="0"/>
              <a:t>Trafodaeth</a:t>
            </a:r>
            <a:r>
              <a:rPr lang="en-US" sz="1200" b="1" i="1" dirty="0" smtClean="0"/>
              <a:t> </a:t>
            </a:r>
            <a:r>
              <a:rPr lang="en-US" sz="1200" b="1" i="1" dirty="0" err="1" smtClean="0"/>
              <a:t>o’r</a:t>
            </a:r>
            <a:r>
              <a:rPr lang="en-US" sz="1200" b="1" i="1" dirty="0" smtClean="0"/>
              <a:t> </a:t>
            </a:r>
            <a:r>
              <a:rPr lang="en-US" sz="1200" b="1" i="1" dirty="0" err="1" smtClean="0"/>
              <a:t>ystod</a:t>
            </a:r>
            <a:r>
              <a:rPr lang="en-US" sz="1200" b="1" i="1" dirty="0" smtClean="0"/>
              <a:t> o </a:t>
            </a:r>
            <a:r>
              <a:rPr lang="en-US" sz="1200" b="1" i="1" dirty="0" err="1" smtClean="0"/>
              <a:t>sgiliau</a:t>
            </a:r>
            <a:r>
              <a:rPr lang="en-US" sz="1200" b="1" i="1" dirty="0" smtClean="0"/>
              <a:t> a </a:t>
            </a:r>
            <a:r>
              <a:rPr lang="en-US" sz="1200" b="1" i="1" dirty="0" err="1" smtClean="0"/>
              <a:t>rhinweddau</a:t>
            </a:r>
            <a:r>
              <a:rPr lang="en-US" sz="1200" b="1" i="1" dirty="0" smtClean="0"/>
              <a:t> </a:t>
            </a:r>
            <a:r>
              <a:rPr lang="en-US" sz="1200" b="1" i="1" dirty="0" err="1" smtClean="0"/>
              <a:t>personol</a:t>
            </a:r>
            <a:r>
              <a:rPr lang="en-US" sz="1200" b="1" i="1" dirty="0" smtClean="0"/>
              <a:t> </a:t>
            </a:r>
            <a:r>
              <a:rPr lang="en-US" sz="1200" b="1" i="1" dirty="0" err="1" smtClean="0"/>
              <a:t>sydd</a:t>
            </a:r>
            <a:r>
              <a:rPr lang="en-US" sz="1200" b="1" i="1" dirty="0" smtClean="0"/>
              <a:t> </a:t>
            </a:r>
            <a:r>
              <a:rPr lang="en-US" sz="1200" b="1" i="1" dirty="0" err="1" smtClean="0"/>
              <a:t>yn</a:t>
            </a:r>
            <a:r>
              <a:rPr lang="en-US" sz="1200" b="1" i="1" dirty="0" smtClean="0"/>
              <a:t> </a:t>
            </a:r>
            <a:r>
              <a:rPr lang="en-US" sz="1200" b="1" i="1" dirty="0" err="1" smtClean="0"/>
              <a:t>dylanwadu</a:t>
            </a:r>
            <a:r>
              <a:rPr lang="en-US" sz="1200" b="1" i="1" dirty="0" smtClean="0"/>
              <a:t> </a:t>
            </a:r>
            <a:r>
              <a:rPr lang="en-US" sz="1200" b="1" i="1" dirty="0" err="1" smtClean="0"/>
              <a:t>ar</a:t>
            </a:r>
            <a:r>
              <a:rPr lang="en-US" sz="1200" b="1" i="1" dirty="0" smtClean="0"/>
              <a:t> </a:t>
            </a:r>
            <a:r>
              <a:rPr lang="en-US" sz="1200" b="1" i="1" dirty="0" err="1" smtClean="0"/>
              <a:t>ddatblygiad</a:t>
            </a:r>
            <a:r>
              <a:rPr lang="en-US" sz="1200" b="1" i="1" dirty="0" smtClean="0"/>
              <a:t> </a:t>
            </a:r>
            <a:r>
              <a:rPr lang="en-US" sz="1200" b="1" i="1" dirty="0" err="1" smtClean="0"/>
              <a:t>meddwl</a:t>
            </a:r>
            <a:r>
              <a:rPr lang="en-US" sz="1200" b="1" i="1" dirty="0" smtClean="0"/>
              <a:t> </a:t>
            </a:r>
            <a:r>
              <a:rPr lang="en-US" sz="1200" b="1" i="1" dirty="0" err="1" smtClean="0"/>
              <a:t>beirniadol</a:t>
            </a:r>
            <a:r>
              <a:rPr lang="en-US" sz="1200" b="1" i="1" dirty="0" smtClean="0"/>
              <a:t> </a:t>
            </a:r>
            <a:r>
              <a:rPr lang="en-US" sz="1200" b="1" i="1" dirty="0" err="1" smtClean="0"/>
              <a:t>mewn</a:t>
            </a:r>
            <a:r>
              <a:rPr lang="en-US" sz="1200" b="1" i="1" dirty="0" smtClean="0"/>
              <a:t> </a:t>
            </a:r>
            <a:r>
              <a:rPr lang="en-US" sz="1200" b="1" i="1" dirty="0" err="1" smtClean="0"/>
              <a:t>addysg</a:t>
            </a:r>
            <a:r>
              <a:rPr lang="en-US" sz="1200" b="1" i="1" dirty="0" smtClean="0"/>
              <a:t>:</a:t>
            </a:r>
            <a:endParaRPr lang="en-US" sz="1200" b="1" i="1" dirty="0"/>
          </a:p>
        </p:txBody>
      </p:sp>
      <p:sp>
        <p:nvSpPr>
          <p:cNvPr id="7" name="Round Diagonal Corner Rectangle 6"/>
          <p:cNvSpPr/>
          <p:nvPr/>
        </p:nvSpPr>
        <p:spPr>
          <a:xfrm>
            <a:off x="213755" y="843149"/>
            <a:ext cx="5700155" cy="2363189"/>
          </a:xfrm>
          <a:prstGeom prst="round2DiagRect">
            <a:avLst/>
          </a:prstGeom>
          <a:solidFill>
            <a:srgbClr val="DF936D"/>
          </a:solidFill>
          <a:ln w="28575">
            <a:solidFill>
              <a:srgbClr val="5E3E2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ound Diagonal Corner Rectangle 7"/>
          <p:cNvSpPr/>
          <p:nvPr/>
        </p:nvSpPr>
        <p:spPr>
          <a:xfrm flipH="1">
            <a:off x="6092043" y="843149"/>
            <a:ext cx="5890159" cy="2363189"/>
          </a:xfrm>
          <a:prstGeom prst="round2DiagRect">
            <a:avLst/>
          </a:prstGeom>
          <a:solidFill>
            <a:schemeClr val="accent6">
              <a:lumMod val="60000"/>
              <a:lumOff val="40000"/>
            </a:schemeClr>
          </a:solidFill>
          <a:ln w="28575">
            <a:solidFill>
              <a:srgbClr val="004F1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ound Diagonal Corner Rectangle 8"/>
          <p:cNvSpPr/>
          <p:nvPr/>
        </p:nvSpPr>
        <p:spPr>
          <a:xfrm>
            <a:off x="6092043" y="3358739"/>
            <a:ext cx="5890160" cy="2363189"/>
          </a:xfrm>
          <a:prstGeom prst="round2DiagRect">
            <a:avLst/>
          </a:prstGeom>
          <a:solidFill>
            <a:srgbClr val="DF936D"/>
          </a:solidFill>
          <a:ln w="28575">
            <a:solidFill>
              <a:srgbClr val="5E3E2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ound Diagonal Corner Rectangle 9"/>
          <p:cNvSpPr/>
          <p:nvPr/>
        </p:nvSpPr>
        <p:spPr>
          <a:xfrm flipH="1">
            <a:off x="213755" y="3358739"/>
            <a:ext cx="5700156" cy="2363189"/>
          </a:xfrm>
          <a:prstGeom prst="round2DiagRect">
            <a:avLst/>
          </a:prstGeom>
          <a:solidFill>
            <a:schemeClr val="accent6">
              <a:lumMod val="60000"/>
              <a:lumOff val="40000"/>
            </a:schemeClr>
          </a:solidFill>
          <a:ln w="28575">
            <a:solidFill>
              <a:srgbClr val="004F1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p:cNvSpPr txBox="1"/>
          <p:nvPr/>
        </p:nvSpPr>
        <p:spPr>
          <a:xfrm>
            <a:off x="240430" y="888576"/>
            <a:ext cx="5223110" cy="2246769"/>
          </a:xfrm>
          <a:prstGeom prst="rect">
            <a:avLst/>
          </a:prstGeom>
          <a:noFill/>
        </p:spPr>
        <p:txBody>
          <a:bodyPr wrap="square" rtlCol="0">
            <a:spAutoFit/>
          </a:bodyPr>
          <a:lstStyle/>
          <a:p>
            <a:pPr algn="ctr"/>
            <a:r>
              <a:rPr lang="en-US" sz="1200" b="1" dirty="0" smtClean="0"/>
              <a:t>Beth </a:t>
            </a:r>
            <a:r>
              <a:rPr lang="en-US" sz="1200" b="1" dirty="0" err="1" smtClean="0"/>
              <a:t>yw</a:t>
            </a:r>
            <a:r>
              <a:rPr lang="en-US" sz="1200" b="1" dirty="0" smtClean="0"/>
              <a:t> </a:t>
            </a:r>
            <a:r>
              <a:rPr lang="en-US" sz="1200" b="1" dirty="0" err="1" smtClean="0"/>
              <a:t>meddwl</a:t>
            </a:r>
            <a:r>
              <a:rPr lang="en-US" sz="1200" b="1" dirty="0" smtClean="0"/>
              <a:t> </a:t>
            </a:r>
            <a:r>
              <a:rPr lang="en-US" sz="1200" b="1" dirty="0" err="1" smtClean="0"/>
              <a:t>yn</a:t>
            </a:r>
            <a:r>
              <a:rPr lang="en-US" sz="1200" b="1" dirty="0" smtClean="0"/>
              <a:t> </a:t>
            </a:r>
            <a:r>
              <a:rPr lang="en-US" sz="1200" b="1" dirty="0" err="1" smtClean="0"/>
              <a:t>feirniadol</a:t>
            </a:r>
            <a:r>
              <a:rPr lang="en-US" sz="1200" b="1" dirty="0" smtClean="0"/>
              <a:t>?</a:t>
            </a:r>
          </a:p>
          <a:p>
            <a:pPr algn="ctr"/>
            <a:r>
              <a:rPr lang="en-GB" sz="1200" dirty="0" err="1" smtClean="0"/>
              <a:t>Yn</a:t>
            </a:r>
            <a:r>
              <a:rPr lang="en-GB" sz="1200" dirty="0" smtClean="0"/>
              <a:t> </a:t>
            </a:r>
            <a:r>
              <a:rPr lang="en-US" sz="1200" dirty="0" err="1" smtClean="0"/>
              <a:t>ô</a:t>
            </a:r>
            <a:r>
              <a:rPr lang="en-GB" sz="1200" dirty="0" smtClean="0"/>
              <a:t>l Glaser, E (1941), </a:t>
            </a:r>
            <a:r>
              <a:rPr lang="en-GB" sz="1200" dirty="0" err="1" smtClean="0"/>
              <a:t>mae</a:t>
            </a:r>
            <a:r>
              <a:rPr lang="en-GB" sz="1200" dirty="0" smtClean="0"/>
              <a:t> </a:t>
            </a:r>
            <a:r>
              <a:rPr lang="en-GB" sz="1200" dirty="0" err="1" smtClean="0"/>
              <a:t>meddwl</a:t>
            </a:r>
            <a:r>
              <a:rPr lang="en-GB" sz="1200" dirty="0" smtClean="0"/>
              <a:t> </a:t>
            </a:r>
            <a:r>
              <a:rPr lang="en-GB" sz="1200" dirty="0" err="1" smtClean="0"/>
              <a:t>yn</a:t>
            </a:r>
            <a:r>
              <a:rPr lang="en-GB" sz="1200" dirty="0" smtClean="0"/>
              <a:t> </a:t>
            </a:r>
            <a:r>
              <a:rPr lang="en-GB" sz="1200" dirty="0" err="1" smtClean="0"/>
              <a:t>feirniadol</a:t>
            </a:r>
            <a:r>
              <a:rPr lang="en-GB" sz="1200" dirty="0" smtClean="0"/>
              <a:t> ‘calls for a </a:t>
            </a:r>
            <a:r>
              <a:rPr lang="en-GB" sz="1200" dirty="0" err="1" smtClean="0"/>
              <a:t>persistant</a:t>
            </a:r>
            <a:r>
              <a:rPr lang="en-GB" sz="1200" dirty="0" smtClean="0"/>
              <a:t> effort to examine any belief or supposed form of knowledge in the light of the evidence that supports it and the further conclusions to which it tends’.</a:t>
            </a:r>
          </a:p>
          <a:p>
            <a:pPr algn="ctr"/>
            <a:endParaRPr lang="en-GB" sz="1200" dirty="0"/>
          </a:p>
          <a:p>
            <a:pPr algn="ctr"/>
            <a:r>
              <a:rPr lang="en-GB" sz="1200" dirty="0" err="1" smtClean="0"/>
              <a:t>Dywed</a:t>
            </a:r>
            <a:r>
              <a:rPr lang="en-GB" sz="1200" dirty="0" smtClean="0"/>
              <a:t> Cottrell, S (2008), </a:t>
            </a:r>
            <a:r>
              <a:rPr lang="en-GB" sz="1200" dirty="0" err="1" smtClean="0"/>
              <a:t>mewn</a:t>
            </a:r>
            <a:r>
              <a:rPr lang="en-GB" sz="1200" dirty="0" smtClean="0"/>
              <a:t> </a:t>
            </a:r>
            <a:r>
              <a:rPr lang="en-GB" sz="1200" dirty="0" err="1" smtClean="0"/>
              <a:t>geiriau</a:t>
            </a:r>
            <a:r>
              <a:rPr lang="en-GB" sz="1200" dirty="0" smtClean="0"/>
              <a:t> </a:t>
            </a:r>
            <a:r>
              <a:rPr lang="en-GB" sz="1200" dirty="0" err="1" smtClean="0"/>
              <a:t>eraill</a:t>
            </a:r>
            <a:r>
              <a:rPr lang="en-GB" sz="1200" dirty="0" smtClean="0"/>
              <a:t>, ‘Glaser emphasises the importance of the following:</a:t>
            </a:r>
          </a:p>
          <a:p>
            <a:pPr algn="ctr"/>
            <a:r>
              <a:rPr lang="en-GB" sz="1200" b="1" dirty="0" smtClean="0"/>
              <a:t>- </a:t>
            </a:r>
            <a:r>
              <a:rPr lang="en-GB" sz="1200" b="1" dirty="0" err="1" smtClean="0"/>
              <a:t>Persistance</a:t>
            </a:r>
            <a:r>
              <a:rPr lang="en-GB" sz="1200" b="1" dirty="0" smtClean="0"/>
              <a:t>: </a:t>
            </a:r>
            <a:r>
              <a:rPr lang="en-GB" sz="1200" dirty="0" smtClean="0"/>
              <a:t>considering an issue carefully, and more than once</a:t>
            </a:r>
            <a:endParaRPr lang="en-US" sz="1100" b="1" dirty="0" smtClean="0"/>
          </a:p>
          <a:p>
            <a:pPr marL="171450" indent="-171450" algn="ctr">
              <a:buFontTx/>
              <a:buChar char="-"/>
            </a:pPr>
            <a:r>
              <a:rPr lang="en-US" sz="1100" b="1" dirty="0" smtClean="0"/>
              <a:t>Evidence: </a:t>
            </a:r>
            <a:r>
              <a:rPr lang="en-US" sz="1100" dirty="0" smtClean="0"/>
              <a:t>evaluating the evidence put forward in support of the belief or viewpoint</a:t>
            </a:r>
          </a:p>
          <a:p>
            <a:pPr marL="171450" indent="-171450" algn="ctr">
              <a:buFontTx/>
              <a:buChar char="-"/>
            </a:pPr>
            <a:r>
              <a:rPr lang="en-US" sz="1100" b="1" dirty="0" smtClean="0"/>
              <a:t>Implications: </a:t>
            </a:r>
            <a:r>
              <a:rPr lang="en-US" sz="1100" dirty="0" smtClean="0"/>
              <a:t>considering where the belief or viewpoint leads = what conclusions would follow; are these suitable and rational; and if not; should the belief or viewpoint be reconsidered?’.</a:t>
            </a:r>
            <a:endParaRPr lang="en-GB" sz="1200" b="1" dirty="0" smtClean="0"/>
          </a:p>
        </p:txBody>
      </p:sp>
      <p:sp>
        <p:nvSpPr>
          <p:cNvPr id="12" name="TextBox 11"/>
          <p:cNvSpPr txBox="1"/>
          <p:nvPr/>
        </p:nvSpPr>
        <p:spPr>
          <a:xfrm>
            <a:off x="6590458" y="874721"/>
            <a:ext cx="5164431" cy="2292935"/>
          </a:xfrm>
          <a:prstGeom prst="rect">
            <a:avLst/>
          </a:prstGeom>
          <a:noFill/>
        </p:spPr>
        <p:txBody>
          <a:bodyPr wrap="square" rtlCol="0">
            <a:spAutoFit/>
          </a:bodyPr>
          <a:lstStyle/>
          <a:p>
            <a:pPr algn="ctr"/>
            <a:r>
              <a:rPr lang="en-US" sz="1100" b="1" dirty="0" err="1" smtClean="0"/>
              <a:t>Cyfeirnodi</a:t>
            </a:r>
            <a:endParaRPr lang="en-GB" sz="1100" dirty="0"/>
          </a:p>
          <a:p>
            <a:pPr algn="ctr"/>
            <a:r>
              <a:rPr lang="en-GB" sz="1100" dirty="0" smtClean="0"/>
              <a:t>‘Referencing </a:t>
            </a:r>
            <a:r>
              <a:rPr lang="en-GB" sz="1100" dirty="0"/>
              <a:t>is a way to provide evidence to support the assertions and claims in your own assignments. By citing experts in your field, you are showing your marker that you are aware of the field in which you are operating. Your citations map the space of your discipline, and allow you to navigate your way through your chosen field of study, in the same way that sailors steer by the </a:t>
            </a:r>
            <a:r>
              <a:rPr lang="en-GB" sz="1100" dirty="0" smtClean="0"/>
              <a:t>stars’ </a:t>
            </a:r>
          </a:p>
          <a:p>
            <a:pPr algn="ctr"/>
            <a:r>
              <a:rPr lang="en-GB" sz="1100" dirty="0" smtClean="0"/>
              <a:t>- UNSW </a:t>
            </a:r>
            <a:r>
              <a:rPr lang="en-GB" sz="1100" dirty="0"/>
              <a:t>Sydney NSW (2013) </a:t>
            </a:r>
            <a:r>
              <a:rPr lang="mr-IN" sz="1100" dirty="0" smtClean="0"/>
              <a:t>–</a:t>
            </a:r>
            <a:r>
              <a:rPr lang="en-GB" sz="1100" dirty="0" smtClean="0"/>
              <a:t> </a:t>
            </a:r>
            <a:r>
              <a:rPr lang="en-GB" sz="1100" dirty="0" err="1" smtClean="0"/>
              <a:t>Myfyrwyr</a:t>
            </a:r>
            <a:r>
              <a:rPr lang="en-GB" sz="1100" dirty="0" smtClean="0"/>
              <a:t> </a:t>
            </a:r>
            <a:r>
              <a:rPr lang="en-GB" sz="1100" dirty="0" err="1" smtClean="0"/>
              <a:t>presenol</a:t>
            </a:r>
            <a:r>
              <a:rPr lang="en-GB" sz="1100" dirty="0" smtClean="0"/>
              <a:t>.</a:t>
            </a:r>
          </a:p>
          <a:p>
            <a:pPr marL="171450" indent="-171450" algn="ctr">
              <a:buFontTx/>
              <a:buChar char="-"/>
            </a:pPr>
            <a:endParaRPr lang="en-GB" sz="1100" dirty="0" smtClean="0"/>
          </a:p>
          <a:p>
            <a:pPr algn="ctr"/>
            <a:r>
              <a:rPr lang="en-GB" sz="1100" dirty="0"/>
              <a:t>Y </a:t>
            </a:r>
            <a:r>
              <a:rPr lang="en-GB" sz="1100" dirty="0" err="1"/>
              <a:t>rheswm</a:t>
            </a:r>
            <a:r>
              <a:rPr lang="en-GB" sz="1100" dirty="0"/>
              <a:t> </a:t>
            </a:r>
            <a:r>
              <a:rPr lang="en-GB" sz="1100" dirty="0" err="1"/>
              <a:t>dros</a:t>
            </a:r>
            <a:r>
              <a:rPr lang="en-GB" sz="1100" dirty="0"/>
              <a:t> </a:t>
            </a:r>
            <a:r>
              <a:rPr lang="en-GB" sz="1100" dirty="0" err="1"/>
              <a:t>cyfeirnodi</a:t>
            </a:r>
            <a:r>
              <a:rPr lang="en-GB" sz="1100" dirty="0"/>
              <a:t> </a:t>
            </a:r>
            <a:r>
              <a:rPr lang="en-GB" sz="1100" dirty="0" err="1"/>
              <a:t>yw</a:t>
            </a:r>
            <a:r>
              <a:rPr lang="en-GB" sz="1100" dirty="0"/>
              <a:t>, </a:t>
            </a:r>
            <a:r>
              <a:rPr lang="en-GB" sz="1100" dirty="0" err="1"/>
              <a:t>mewn</a:t>
            </a:r>
            <a:r>
              <a:rPr lang="en-GB" sz="1100" dirty="0"/>
              <a:t> </a:t>
            </a:r>
            <a:r>
              <a:rPr lang="en-GB" sz="1100" dirty="0" err="1"/>
              <a:t>ysgrifennu</a:t>
            </a:r>
            <a:r>
              <a:rPr lang="en-GB" sz="1100" dirty="0"/>
              <a:t> </a:t>
            </a:r>
            <a:r>
              <a:rPr lang="en-GB" sz="1100" dirty="0" err="1"/>
              <a:t>academeg</a:t>
            </a:r>
            <a:r>
              <a:rPr lang="en-GB" sz="1100" dirty="0"/>
              <a:t>, ‘it is essential to state the sources of ideas and information. Such ‘references’ allow readers to refer back to the sources for themselves’ </a:t>
            </a:r>
            <a:r>
              <a:rPr lang="en-GB" sz="1100" dirty="0" smtClean="0"/>
              <a:t>-</a:t>
            </a:r>
            <a:r>
              <a:rPr lang="en-GB" sz="1100" dirty="0"/>
              <a:t>Cottrell, S. (2008</a:t>
            </a:r>
            <a:r>
              <a:rPr lang="en-GB" sz="1100" dirty="0" smtClean="0"/>
              <a:t>).</a:t>
            </a:r>
          </a:p>
          <a:p>
            <a:pPr algn="ctr"/>
            <a:endParaRPr lang="en-GB" sz="1100" b="1" dirty="0"/>
          </a:p>
          <a:p>
            <a:pPr algn="ctr"/>
            <a:r>
              <a:rPr lang="en-GB" sz="1100" b="1" dirty="0" smtClean="0"/>
              <a:t>(DULL MWYAF POBLOGAIDD O GYFEIRNODI = </a:t>
            </a:r>
            <a:r>
              <a:rPr lang="en-GB" sz="1100" b="1" i="1" dirty="0" smtClean="0"/>
              <a:t>Harvard Referencing)</a:t>
            </a:r>
            <a:endParaRPr lang="en-GB" sz="1100" dirty="0" smtClean="0"/>
          </a:p>
        </p:txBody>
      </p:sp>
      <p:sp>
        <p:nvSpPr>
          <p:cNvPr id="13" name="TextBox 12"/>
          <p:cNvSpPr txBox="1"/>
          <p:nvPr/>
        </p:nvSpPr>
        <p:spPr>
          <a:xfrm>
            <a:off x="289445" y="3537069"/>
            <a:ext cx="5289507" cy="1969770"/>
          </a:xfrm>
          <a:prstGeom prst="rect">
            <a:avLst/>
          </a:prstGeom>
          <a:noFill/>
        </p:spPr>
        <p:txBody>
          <a:bodyPr wrap="square" rtlCol="0">
            <a:spAutoFit/>
          </a:bodyPr>
          <a:lstStyle/>
          <a:p>
            <a:pPr algn="ctr"/>
            <a:r>
              <a:rPr lang="en-US" sz="1200" b="1" dirty="0" err="1" smtClean="0"/>
              <a:t>Cwestiynnu</a:t>
            </a:r>
            <a:r>
              <a:rPr lang="en-US" sz="1200" b="1" dirty="0" smtClean="0"/>
              <a:t> </a:t>
            </a:r>
            <a:r>
              <a:rPr lang="en-US" sz="1200" b="1" dirty="0" err="1" smtClean="0"/>
              <a:t>beirniadol</a:t>
            </a:r>
            <a:endParaRPr lang="en-US" sz="1200" b="1" dirty="0" smtClean="0"/>
          </a:p>
          <a:p>
            <a:pPr algn="ctr"/>
            <a:r>
              <a:rPr lang="en-US" sz="1100" dirty="0" smtClean="0"/>
              <a:t>‘The </a:t>
            </a:r>
            <a:r>
              <a:rPr lang="en-US" sz="1100" dirty="0"/>
              <a:t>principle underlying the maxim is that each question should </a:t>
            </a:r>
            <a:r>
              <a:rPr lang="en-US" sz="1100" dirty="0" smtClean="0"/>
              <a:t>elicit</a:t>
            </a:r>
          </a:p>
          <a:p>
            <a:pPr algn="ctr"/>
            <a:r>
              <a:rPr lang="en-US" sz="1100" dirty="0" smtClean="0"/>
              <a:t>a </a:t>
            </a:r>
            <a:r>
              <a:rPr lang="en-US" sz="1100" dirty="0"/>
              <a:t>factual answer — facts that are necessary to include for a report or when new learning can be considered complete. Importantly, none of these questions can be answered with a simple "yes" or "no</a:t>
            </a:r>
            <a:r>
              <a:rPr lang="en-US" sz="1100" dirty="0" smtClean="0"/>
              <a:t>"’</a:t>
            </a:r>
            <a:r>
              <a:rPr lang="en-US" sz="1100" dirty="0" err="1" smtClean="0"/>
              <a:t>yn</a:t>
            </a:r>
            <a:r>
              <a:rPr lang="en-US" sz="1100" dirty="0" smtClean="0"/>
              <a:t> </a:t>
            </a:r>
            <a:r>
              <a:rPr lang="en-US" sz="1100" dirty="0" err="1" smtClean="0"/>
              <a:t>ôl</a:t>
            </a:r>
            <a:r>
              <a:rPr lang="en-US" sz="1100" dirty="0" smtClean="0"/>
              <a:t> Ged </a:t>
            </a:r>
            <a:r>
              <a:rPr lang="en-US" sz="1100" dirty="0" err="1"/>
              <a:t>Gast</a:t>
            </a:r>
            <a:r>
              <a:rPr lang="en-US" sz="1100" dirty="0"/>
              <a:t> Creativity Consultant (2015</a:t>
            </a:r>
            <a:r>
              <a:rPr lang="en-US" sz="1100" dirty="0" smtClean="0"/>
              <a:t>).</a:t>
            </a:r>
            <a:endParaRPr lang="en-GB" sz="1100" dirty="0" smtClean="0"/>
          </a:p>
          <a:p>
            <a:pPr algn="ctr"/>
            <a:endParaRPr lang="en-GB" sz="1100" dirty="0" smtClean="0"/>
          </a:p>
          <a:p>
            <a:pPr algn="ctr"/>
            <a:r>
              <a:rPr lang="en-US" sz="1100" dirty="0" err="1" smtClean="0"/>
              <a:t>Ymhellach</a:t>
            </a:r>
            <a:r>
              <a:rPr lang="en-US" sz="1100" dirty="0" smtClean="0"/>
              <a:t>, </a:t>
            </a:r>
            <a:r>
              <a:rPr lang="en-US" sz="1100" dirty="0" err="1" smtClean="0"/>
              <a:t>Meddau</a:t>
            </a:r>
            <a:r>
              <a:rPr lang="en-US" sz="1100" dirty="0" smtClean="0"/>
              <a:t> </a:t>
            </a:r>
            <a:r>
              <a:rPr lang="en-GB" sz="1100" dirty="0"/>
              <a:t>West Lothian Council Educational Psychology Service (</a:t>
            </a:r>
            <a:r>
              <a:rPr lang="en-GB" sz="1100" dirty="0" smtClean="0"/>
              <a:t>2001)</a:t>
            </a:r>
          </a:p>
          <a:p>
            <a:pPr algn="ctr"/>
            <a:r>
              <a:rPr lang="en-GB" sz="1100" dirty="0" err="1" smtClean="0"/>
              <a:t>mai</a:t>
            </a:r>
            <a:r>
              <a:rPr lang="en-GB" sz="1100" dirty="0" smtClean="0"/>
              <a:t> </a:t>
            </a:r>
            <a:r>
              <a:rPr lang="en-GB" sz="1100" dirty="0" err="1"/>
              <a:t>cwestiynnu</a:t>
            </a:r>
            <a:r>
              <a:rPr lang="en-GB" sz="1100" dirty="0"/>
              <a:t> </a:t>
            </a:r>
            <a:r>
              <a:rPr lang="en-GB" sz="1100" dirty="0" err="1"/>
              <a:t>feirniadol</a:t>
            </a:r>
            <a:r>
              <a:rPr lang="en-GB" sz="1100" dirty="0"/>
              <a:t> </a:t>
            </a:r>
            <a:r>
              <a:rPr lang="en-US" sz="1100" dirty="0"/>
              <a:t>‘is key tool in Assessment for Learning strategies and should </a:t>
            </a:r>
            <a:endParaRPr lang="en-US" sz="1100" dirty="0" smtClean="0"/>
          </a:p>
          <a:p>
            <a:pPr algn="ctr"/>
            <a:r>
              <a:rPr lang="en-US" sz="1100" dirty="0" smtClean="0"/>
              <a:t>be </a:t>
            </a:r>
            <a:r>
              <a:rPr lang="en-US" sz="1100" dirty="0"/>
              <a:t>planned such that a range of responses are anticipated. Good questions lead the learner on a journey in which there is a balance between content (who, what, when) and process (how, why</a:t>
            </a:r>
            <a:r>
              <a:rPr lang="en-US" sz="1100" dirty="0" smtClean="0"/>
              <a:t>)’.</a:t>
            </a:r>
            <a:endParaRPr lang="en-US" sz="1100" dirty="0"/>
          </a:p>
        </p:txBody>
      </p:sp>
      <p:sp>
        <p:nvSpPr>
          <p:cNvPr id="14" name="TextBox 13"/>
          <p:cNvSpPr txBox="1"/>
          <p:nvPr/>
        </p:nvSpPr>
        <p:spPr>
          <a:xfrm>
            <a:off x="6590459" y="3428587"/>
            <a:ext cx="5107980" cy="954107"/>
          </a:xfrm>
          <a:prstGeom prst="rect">
            <a:avLst/>
          </a:prstGeom>
          <a:noFill/>
        </p:spPr>
        <p:txBody>
          <a:bodyPr wrap="square" rtlCol="0">
            <a:spAutoFit/>
          </a:bodyPr>
          <a:lstStyle/>
          <a:p>
            <a:pPr algn="ctr"/>
            <a:r>
              <a:rPr lang="en-US" sz="1200" b="1" dirty="0" err="1" smtClean="0"/>
              <a:t>Adlewyrchu</a:t>
            </a:r>
            <a:endParaRPr lang="en-US" sz="1200" b="1" dirty="0" smtClean="0"/>
          </a:p>
          <a:p>
            <a:pPr algn="ctr"/>
            <a:r>
              <a:rPr lang="en-US" sz="1100" dirty="0" err="1" smtClean="0"/>
              <a:t>Dywed</a:t>
            </a:r>
            <a:r>
              <a:rPr lang="en-US" sz="1100" dirty="0" smtClean="0"/>
              <a:t> Smith</a:t>
            </a:r>
            <a:r>
              <a:rPr lang="en-US" sz="1100" dirty="0"/>
              <a:t>, M. (1996</a:t>
            </a:r>
            <a:r>
              <a:rPr lang="en-GB" sz="1100" dirty="0" smtClean="0"/>
              <a:t>), ‘</a:t>
            </a:r>
            <a:r>
              <a:rPr lang="en-US" sz="1100" dirty="0" smtClean="0"/>
              <a:t>The </a:t>
            </a:r>
            <a:r>
              <a:rPr lang="en-US" sz="1100" dirty="0"/>
              <a:t>great strength of the work of </a:t>
            </a:r>
            <a:r>
              <a:rPr lang="en-US" sz="1100" dirty="0" err="1"/>
              <a:t>Boud</a:t>
            </a:r>
            <a:r>
              <a:rPr lang="en-US" sz="1100" dirty="0"/>
              <a:t>, Keogh </a:t>
            </a:r>
            <a:r>
              <a:rPr lang="en-US" sz="1100" dirty="0" smtClean="0"/>
              <a:t>and</a:t>
            </a:r>
          </a:p>
          <a:p>
            <a:pPr algn="ctr"/>
            <a:r>
              <a:rPr lang="en-US" sz="1100" dirty="0" smtClean="0"/>
              <a:t>Walker </a:t>
            </a:r>
            <a:r>
              <a:rPr lang="en-US" sz="1100" dirty="0"/>
              <a:t>(1985) is that they address emotions. For them reflection is an activity in which people ‘recapture their experience, think about it, mull it over and evaluate it</a:t>
            </a:r>
            <a:r>
              <a:rPr lang="en-US" sz="1100" dirty="0" smtClean="0"/>
              <a:t>’.</a:t>
            </a:r>
          </a:p>
          <a:p>
            <a:pPr algn="ctr"/>
            <a:endParaRPr lang="en-US" sz="1100" dirty="0"/>
          </a:p>
        </p:txBody>
      </p:sp>
      <p:sp>
        <p:nvSpPr>
          <p:cNvPr id="2" name="TextBox 1"/>
          <p:cNvSpPr txBox="1"/>
          <p:nvPr/>
        </p:nvSpPr>
        <p:spPr>
          <a:xfrm>
            <a:off x="8424250" y="4305752"/>
            <a:ext cx="1318161" cy="276999"/>
          </a:xfrm>
          <a:prstGeom prst="rect">
            <a:avLst/>
          </a:prstGeom>
          <a:noFill/>
        </p:spPr>
        <p:txBody>
          <a:bodyPr wrap="square" rtlCol="0">
            <a:spAutoFit/>
          </a:bodyPr>
          <a:lstStyle/>
          <a:p>
            <a:pPr algn="ctr"/>
            <a:r>
              <a:rPr lang="en-US" sz="1200" smtClean="0"/>
              <a:t>PROFIAD</a:t>
            </a:r>
            <a:endParaRPr lang="en-US" sz="1200"/>
          </a:p>
        </p:txBody>
      </p:sp>
      <p:sp>
        <p:nvSpPr>
          <p:cNvPr id="15" name="TextBox 14"/>
          <p:cNvSpPr txBox="1"/>
          <p:nvPr/>
        </p:nvSpPr>
        <p:spPr>
          <a:xfrm>
            <a:off x="10324302" y="4701501"/>
            <a:ext cx="1318161" cy="276999"/>
          </a:xfrm>
          <a:prstGeom prst="rect">
            <a:avLst/>
          </a:prstGeom>
          <a:noFill/>
        </p:spPr>
        <p:txBody>
          <a:bodyPr wrap="square" rtlCol="0">
            <a:spAutoFit/>
          </a:bodyPr>
          <a:lstStyle/>
          <a:p>
            <a:pPr algn="ctr"/>
            <a:r>
              <a:rPr lang="en-US" sz="1200" dirty="0" smtClean="0"/>
              <a:t>DISGRIFIAD</a:t>
            </a:r>
            <a:endParaRPr lang="en-US" sz="1200" dirty="0"/>
          </a:p>
        </p:txBody>
      </p:sp>
      <p:sp>
        <p:nvSpPr>
          <p:cNvPr id="16" name="TextBox 15"/>
          <p:cNvSpPr txBox="1"/>
          <p:nvPr/>
        </p:nvSpPr>
        <p:spPr>
          <a:xfrm>
            <a:off x="8424249" y="5271918"/>
            <a:ext cx="1318161" cy="276999"/>
          </a:xfrm>
          <a:prstGeom prst="rect">
            <a:avLst/>
          </a:prstGeom>
          <a:noFill/>
        </p:spPr>
        <p:txBody>
          <a:bodyPr wrap="square" rtlCol="0">
            <a:spAutoFit/>
          </a:bodyPr>
          <a:lstStyle/>
          <a:p>
            <a:pPr algn="ctr"/>
            <a:r>
              <a:rPr lang="en-US" sz="1200" dirty="0" smtClean="0"/>
              <a:t>DADANSODDI</a:t>
            </a:r>
            <a:endParaRPr lang="en-US" sz="1200" dirty="0"/>
          </a:p>
        </p:txBody>
      </p:sp>
      <p:sp>
        <p:nvSpPr>
          <p:cNvPr id="17" name="TextBox 16"/>
          <p:cNvSpPr txBox="1"/>
          <p:nvPr/>
        </p:nvSpPr>
        <p:spPr>
          <a:xfrm>
            <a:off x="6524198" y="4618376"/>
            <a:ext cx="1318161" cy="461665"/>
          </a:xfrm>
          <a:prstGeom prst="rect">
            <a:avLst/>
          </a:prstGeom>
          <a:noFill/>
        </p:spPr>
        <p:txBody>
          <a:bodyPr wrap="square" rtlCol="0">
            <a:spAutoFit/>
          </a:bodyPr>
          <a:lstStyle/>
          <a:p>
            <a:pPr algn="ctr"/>
            <a:r>
              <a:rPr lang="en-US" sz="1200" dirty="0" smtClean="0"/>
              <a:t>GWEITHREDU</a:t>
            </a:r>
          </a:p>
          <a:p>
            <a:pPr algn="ctr"/>
            <a:r>
              <a:rPr lang="en-US" sz="1200" dirty="0" smtClean="0"/>
              <a:t>DEUALLUS</a:t>
            </a:r>
            <a:endParaRPr lang="en-US" sz="1200" dirty="0"/>
          </a:p>
        </p:txBody>
      </p:sp>
      <p:cxnSp>
        <p:nvCxnSpPr>
          <p:cNvPr id="45" name="Straight Arrow Connector 44"/>
          <p:cNvCxnSpPr/>
          <p:nvPr/>
        </p:nvCxnSpPr>
        <p:spPr>
          <a:xfrm flipV="1">
            <a:off x="7397034" y="4419564"/>
            <a:ext cx="1297377" cy="187029"/>
          </a:xfrm>
          <a:prstGeom prst="straightConnector1">
            <a:avLst/>
          </a:prstGeom>
          <a:ln>
            <a:solidFill>
              <a:srgbClr val="5E3E2E"/>
            </a:solidFill>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p:cNvCxnSpPr/>
          <p:nvPr/>
        </p:nvCxnSpPr>
        <p:spPr>
          <a:xfrm>
            <a:off x="9442559" y="4444251"/>
            <a:ext cx="1131125" cy="227626"/>
          </a:xfrm>
          <a:prstGeom prst="straightConnector1">
            <a:avLst/>
          </a:prstGeom>
          <a:ln>
            <a:solidFill>
              <a:srgbClr val="5E3E2E"/>
            </a:solidFill>
            <a:tailEnd type="triangle"/>
          </a:ln>
        </p:spPr>
        <p:style>
          <a:lnRef idx="1">
            <a:schemeClr val="accent1"/>
          </a:lnRef>
          <a:fillRef idx="0">
            <a:schemeClr val="accent1"/>
          </a:fillRef>
          <a:effectRef idx="0">
            <a:schemeClr val="accent1"/>
          </a:effectRef>
          <a:fontRef idx="minor">
            <a:schemeClr val="tx1"/>
          </a:fontRef>
        </p:style>
      </p:cxnSp>
      <p:cxnSp>
        <p:nvCxnSpPr>
          <p:cNvPr id="49" name="Straight Arrow Connector 48"/>
          <p:cNvCxnSpPr/>
          <p:nvPr/>
        </p:nvCxnSpPr>
        <p:spPr>
          <a:xfrm flipH="1">
            <a:off x="9611782" y="4990634"/>
            <a:ext cx="1140032" cy="372283"/>
          </a:xfrm>
          <a:prstGeom prst="straightConnector1">
            <a:avLst/>
          </a:prstGeom>
          <a:ln>
            <a:solidFill>
              <a:srgbClr val="5E3E2E"/>
            </a:solidFill>
            <a:tailEnd type="triangle"/>
          </a:ln>
        </p:spPr>
        <p:style>
          <a:lnRef idx="1">
            <a:schemeClr val="accent1"/>
          </a:lnRef>
          <a:fillRef idx="0">
            <a:schemeClr val="accent1"/>
          </a:fillRef>
          <a:effectRef idx="0">
            <a:schemeClr val="accent1"/>
          </a:effectRef>
          <a:fontRef idx="minor">
            <a:schemeClr val="tx1"/>
          </a:fontRef>
        </p:style>
      </p:cxnSp>
      <p:cxnSp>
        <p:nvCxnSpPr>
          <p:cNvPr id="54" name="Straight Arrow Connector 53"/>
          <p:cNvCxnSpPr/>
          <p:nvPr/>
        </p:nvCxnSpPr>
        <p:spPr>
          <a:xfrm flipH="1" flipV="1">
            <a:off x="7313909" y="5104301"/>
            <a:ext cx="1229094" cy="258616"/>
          </a:xfrm>
          <a:prstGeom prst="straightConnector1">
            <a:avLst/>
          </a:prstGeom>
          <a:ln>
            <a:solidFill>
              <a:srgbClr val="5E3E2E"/>
            </a:solidFill>
            <a:tailEnd type="triangle"/>
          </a:ln>
        </p:spPr>
        <p:style>
          <a:lnRef idx="1">
            <a:schemeClr val="accent1"/>
          </a:lnRef>
          <a:fillRef idx="0">
            <a:schemeClr val="accent1"/>
          </a:fillRef>
          <a:effectRef idx="0">
            <a:schemeClr val="accent1"/>
          </a:effectRef>
          <a:fontRef idx="minor">
            <a:schemeClr val="tx1"/>
          </a:fontRef>
        </p:style>
      </p:cxnSp>
      <p:sp>
        <p:nvSpPr>
          <p:cNvPr id="61" name="Rectangle 60"/>
          <p:cNvSpPr/>
          <p:nvPr/>
        </p:nvSpPr>
        <p:spPr>
          <a:xfrm>
            <a:off x="903903" y="5878287"/>
            <a:ext cx="10414660" cy="771896"/>
          </a:xfrm>
          <a:prstGeom prst="rect">
            <a:avLst/>
          </a:prstGeom>
          <a:solidFill>
            <a:srgbClr val="D39CFE"/>
          </a:solidFill>
          <a:ln w="38100">
            <a:solidFill>
              <a:srgbClr val="42314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4" name="Picture 6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240" y="5888533"/>
            <a:ext cx="726021" cy="726021"/>
          </a:xfrm>
          <a:prstGeom prst="rect">
            <a:avLst/>
          </a:prstGeom>
        </p:spPr>
      </p:pic>
      <p:pic>
        <p:nvPicPr>
          <p:cNvPr id="65" name="Picture 6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11376701" y="5924162"/>
            <a:ext cx="726021" cy="726021"/>
          </a:xfrm>
          <a:prstGeom prst="rect">
            <a:avLst/>
          </a:prstGeom>
        </p:spPr>
      </p:pic>
      <p:sp>
        <p:nvSpPr>
          <p:cNvPr id="67" name="Rectangle 66"/>
          <p:cNvSpPr/>
          <p:nvPr/>
        </p:nvSpPr>
        <p:spPr>
          <a:xfrm>
            <a:off x="0" y="0"/>
            <a:ext cx="12192000" cy="6858000"/>
          </a:xfrm>
          <a:prstGeom prst="rect">
            <a:avLst/>
          </a:prstGeom>
          <a:noFill/>
          <a:ln w="57150">
            <a:solidFill>
              <a:srgbClr val="A8171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Triangle 68"/>
          <p:cNvSpPr/>
          <p:nvPr/>
        </p:nvSpPr>
        <p:spPr>
          <a:xfrm>
            <a:off x="5274366" y="2109020"/>
            <a:ext cx="1453030" cy="1402361"/>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8" name="Picture 6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11466" y="2098072"/>
            <a:ext cx="1764951" cy="1694353"/>
          </a:xfrm>
          <a:prstGeom prst="rect">
            <a:avLst/>
          </a:prstGeom>
        </p:spPr>
      </p:pic>
      <p:sp>
        <p:nvSpPr>
          <p:cNvPr id="70" name="TextBox 69"/>
          <p:cNvSpPr txBox="1"/>
          <p:nvPr/>
        </p:nvSpPr>
        <p:spPr>
          <a:xfrm>
            <a:off x="946374" y="6033055"/>
            <a:ext cx="4376658" cy="769441"/>
          </a:xfrm>
          <a:prstGeom prst="rect">
            <a:avLst/>
          </a:prstGeom>
          <a:noFill/>
        </p:spPr>
        <p:txBody>
          <a:bodyPr wrap="square" rtlCol="0">
            <a:spAutoFit/>
          </a:bodyPr>
          <a:lstStyle/>
          <a:p>
            <a:pPr marL="171450" indent="-171450">
              <a:buFont typeface="Arial" charset="0"/>
              <a:buChar char="•"/>
            </a:pPr>
            <a:r>
              <a:rPr lang="en-US" sz="1100" b="1" dirty="0" smtClean="0"/>
              <a:t>Critical thinking is a domain-general thinking skill</a:t>
            </a:r>
            <a:r>
              <a:rPr lang="en-US" sz="1100" dirty="0" smtClean="0"/>
              <a:t>.</a:t>
            </a:r>
          </a:p>
          <a:p>
            <a:pPr marL="171450" indent="-171450">
              <a:buFont typeface="Arial" charset="0"/>
              <a:buChar char="•"/>
            </a:pPr>
            <a:r>
              <a:rPr lang="en-US" sz="1100" b="1" dirty="0" smtClean="0"/>
              <a:t>Critical thinking is very important in the new knowledge economy.</a:t>
            </a:r>
            <a:r>
              <a:rPr lang="en-US" sz="1100" dirty="0" smtClean="0"/>
              <a:t> </a:t>
            </a:r>
          </a:p>
          <a:p>
            <a:pPr marL="171450" indent="-171450">
              <a:buFont typeface="Arial" charset="0"/>
              <a:buChar char="•"/>
            </a:pPr>
            <a:r>
              <a:rPr lang="en-US" sz="1100" b="1" dirty="0" smtClean="0"/>
              <a:t>Critical thinking enhances language and presentation skills</a:t>
            </a:r>
            <a:r>
              <a:rPr lang="en-US" sz="1100" dirty="0" smtClean="0"/>
              <a:t>.</a:t>
            </a:r>
          </a:p>
          <a:p>
            <a:pPr marL="171450" indent="-171450">
              <a:buFont typeface="Arial" charset="0"/>
              <a:buChar char="•"/>
            </a:pPr>
            <a:endParaRPr lang="en-US" sz="1100" dirty="0"/>
          </a:p>
        </p:txBody>
      </p:sp>
      <p:sp>
        <p:nvSpPr>
          <p:cNvPr id="71" name="TextBox 70"/>
          <p:cNvSpPr txBox="1"/>
          <p:nvPr/>
        </p:nvSpPr>
        <p:spPr>
          <a:xfrm>
            <a:off x="7081457" y="6034310"/>
            <a:ext cx="4376658" cy="769441"/>
          </a:xfrm>
          <a:prstGeom prst="rect">
            <a:avLst/>
          </a:prstGeom>
          <a:noFill/>
        </p:spPr>
        <p:txBody>
          <a:bodyPr wrap="square" rtlCol="0">
            <a:spAutoFit/>
          </a:bodyPr>
          <a:lstStyle/>
          <a:p>
            <a:pPr marL="171450" indent="-171450">
              <a:buFont typeface="Arial" charset="0"/>
              <a:buChar char="•"/>
            </a:pPr>
            <a:r>
              <a:rPr lang="en-US" sz="1100" b="1" dirty="0"/>
              <a:t>Critical thinking promotes creativity</a:t>
            </a:r>
            <a:r>
              <a:rPr lang="en-US" sz="1100" dirty="0"/>
              <a:t>.</a:t>
            </a:r>
          </a:p>
          <a:p>
            <a:pPr marL="171450" indent="-171450">
              <a:buFont typeface="Arial" charset="0"/>
              <a:buChar char="•"/>
            </a:pPr>
            <a:r>
              <a:rPr lang="en-US" sz="1100" b="1" dirty="0"/>
              <a:t>Critical thinking is crucial for self-reflection</a:t>
            </a:r>
            <a:r>
              <a:rPr lang="en-US" sz="1100" dirty="0"/>
              <a:t>. </a:t>
            </a:r>
          </a:p>
          <a:p>
            <a:pPr marL="171450" indent="-171450">
              <a:buFont typeface="Arial" charset="0"/>
              <a:buChar char="•"/>
            </a:pPr>
            <a:r>
              <a:rPr lang="en-US" sz="1100" b="1" dirty="0"/>
              <a:t>Good critical thinking is the foundation of science and democracy</a:t>
            </a:r>
            <a:r>
              <a:rPr lang="en-US" sz="1100" dirty="0"/>
              <a:t>. </a:t>
            </a:r>
          </a:p>
          <a:p>
            <a:pPr marL="171450" indent="-171450">
              <a:buFont typeface="Arial" charset="0"/>
              <a:buChar char="•"/>
            </a:pPr>
            <a:endParaRPr lang="en-US" sz="1100" dirty="0"/>
          </a:p>
        </p:txBody>
      </p:sp>
      <p:sp>
        <p:nvSpPr>
          <p:cNvPr id="72" name="TextBox 71"/>
          <p:cNvSpPr txBox="1"/>
          <p:nvPr/>
        </p:nvSpPr>
        <p:spPr>
          <a:xfrm>
            <a:off x="4609106" y="5868067"/>
            <a:ext cx="2703444" cy="430887"/>
          </a:xfrm>
          <a:prstGeom prst="rect">
            <a:avLst/>
          </a:prstGeom>
          <a:noFill/>
        </p:spPr>
        <p:txBody>
          <a:bodyPr wrap="square" rtlCol="0">
            <a:spAutoFit/>
          </a:bodyPr>
          <a:lstStyle/>
          <a:p>
            <a:pPr algn="ctr"/>
            <a:r>
              <a:rPr lang="en-US" sz="1000" b="1" u="sng" dirty="0" smtClean="0"/>
              <a:t>MANTEISION MEDDWL BEIRNIADOL</a:t>
            </a:r>
          </a:p>
          <a:p>
            <a:pPr algn="ctr"/>
            <a:r>
              <a:rPr lang="en-GB" sz="1100" b="1" u="sng" dirty="0"/>
              <a:t>Critical Thinking Web (2004) </a:t>
            </a:r>
            <a:endParaRPr lang="en-US" sz="1100" b="1" u="sng" dirty="0"/>
          </a:p>
        </p:txBody>
      </p:sp>
      <p:sp>
        <p:nvSpPr>
          <p:cNvPr id="73" name="TextBox 72"/>
          <p:cNvSpPr txBox="1"/>
          <p:nvPr/>
        </p:nvSpPr>
        <p:spPr>
          <a:xfrm>
            <a:off x="7861136" y="4735331"/>
            <a:ext cx="2324787" cy="261610"/>
          </a:xfrm>
          <a:prstGeom prst="rect">
            <a:avLst/>
          </a:prstGeom>
          <a:solidFill>
            <a:schemeClr val="bg2"/>
          </a:solidFill>
          <a:ln>
            <a:solidFill>
              <a:srgbClr val="5E3E2E"/>
            </a:solidFill>
          </a:ln>
        </p:spPr>
        <p:txBody>
          <a:bodyPr wrap="square" rtlCol="0">
            <a:spAutoFit/>
          </a:bodyPr>
          <a:lstStyle/>
          <a:p>
            <a:pPr algn="ctr"/>
            <a:r>
              <a:rPr lang="en-US" sz="1100" b="1" i="1" dirty="0" smtClean="0"/>
              <a:t>Dialogic Reflection </a:t>
            </a:r>
            <a:r>
              <a:rPr lang="en-US" sz="1100" b="1" i="1" smtClean="0"/>
              <a:t>= John </a:t>
            </a:r>
            <a:r>
              <a:rPr lang="en-US" sz="1100" b="1" i="1" dirty="0" smtClean="0"/>
              <a:t>Dewey</a:t>
            </a:r>
            <a:endParaRPr lang="en-US" sz="1100" b="1" i="1" dirty="0"/>
          </a:p>
        </p:txBody>
      </p:sp>
    </p:spTree>
    <p:extLst>
      <p:ext uri="{BB962C8B-B14F-4D97-AF65-F5344CB8AC3E}">
        <p14:creationId xmlns:p14="http://schemas.microsoft.com/office/powerpoint/2010/main" val="11245493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91886" y="470263"/>
            <a:ext cx="11586754" cy="3508653"/>
          </a:xfrm>
          <a:prstGeom prst="rect">
            <a:avLst/>
          </a:prstGeom>
          <a:noFill/>
        </p:spPr>
        <p:txBody>
          <a:bodyPr wrap="square" rtlCol="0">
            <a:spAutoFit/>
          </a:bodyPr>
          <a:lstStyle/>
          <a:p>
            <a:pPr algn="ctr"/>
            <a:r>
              <a:rPr lang="en-US" u="sng" dirty="0"/>
              <a:t>ECGE4001PC- </a:t>
            </a:r>
            <a:r>
              <a:rPr lang="en-US" u="sng" dirty="0" err="1"/>
              <a:t>Sgiliau</a:t>
            </a:r>
            <a:r>
              <a:rPr lang="en-US" u="sng" dirty="0"/>
              <a:t> </a:t>
            </a:r>
            <a:r>
              <a:rPr lang="en-US" u="sng" dirty="0" err="1"/>
              <a:t>Astudio</a:t>
            </a:r>
            <a:r>
              <a:rPr lang="en-US" u="sng" dirty="0"/>
              <a:t> </a:t>
            </a:r>
            <a:r>
              <a:rPr lang="en-US" u="sng" dirty="0" err="1"/>
              <a:t>ar</a:t>
            </a:r>
            <a:r>
              <a:rPr lang="en-US" u="sng" dirty="0"/>
              <a:t> </a:t>
            </a:r>
            <a:r>
              <a:rPr lang="en-US" u="sng" dirty="0" err="1"/>
              <a:t>gyfer</a:t>
            </a:r>
            <a:r>
              <a:rPr lang="en-US" u="sng" dirty="0"/>
              <a:t> </a:t>
            </a:r>
            <a:r>
              <a:rPr lang="en-US" u="sng" dirty="0" err="1"/>
              <a:t>Myfyrwyr</a:t>
            </a:r>
            <a:endParaRPr lang="en-GB" dirty="0"/>
          </a:p>
          <a:p>
            <a:pPr algn="ctr"/>
            <a:r>
              <a:rPr lang="en-US" u="sng" dirty="0"/>
              <a:t>(</a:t>
            </a:r>
            <a:r>
              <a:rPr lang="en-US" u="sng" dirty="0" err="1"/>
              <a:t>Nodiadau</a:t>
            </a:r>
            <a:r>
              <a:rPr lang="en-US" u="sng" dirty="0"/>
              <a:t> </a:t>
            </a:r>
            <a:r>
              <a:rPr lang="en-US" u="sng" dirty="0" err="1"/>
              <a:t>llafar</a:t>
            </a:r>
            <a:r>
              <a:rPr lang="en-US" u="sng" dirty="0"/>
              <a:t>)</a:t>
            </a:r>
            <a:endParaRPr lang="en-GB" dirty="0"/>
          </a:p>
          <a:p>
            <a:r>
              <a:rPr lang="en-US" dirty="0"/>
              <a:t> </a:t>
            </a:r>
            <a:endParaRPr lang="en-GB" dirty="0"/>
          </a:p>
          <a:p>
            <a:pPr>
              <a:lnSpc>
                <a:spcPct val="150000"/>
              </a:lnSpc>
            </a:pPr>
            <a:r>
              <a:rPr lang="en-US" sz="2000" b="1" u="sng" dirty="0" err="1"/>
              <a:t>Cyflwyniad</a:t>
            </a:r>
            <a:r>
              <a:rPr lang="en-US" sz="2000" b="1" u="sng" dirty="0"/>
              <a:t>:</a:t>
            </a:r>
            <a:endParaRPr lang="en-GB" sz="2000" dirty="0"/>
          </a:p>
          <a:p>
            <a:pPr>
              <a:lnSpc>
                <a:spcPct val="150000"/>
              </a:lnSpc>
            </a:pPr>
            <a:r>
              <a:rPr lang="en-US" sz="1600" dirty="0" err="1"/>
              <a:t>Ar</a:t>
            </a:r>
            <a:r>
              <a:rPr lang="en-US" sz="1600" dirty="0"/>
              <a:t> y </a:t>
            </a:r>
            <a:r>
              <a:rPr lang="en-US" sz="1600" dirty="0" err="1"/>
              <a:t>sgrin</a:t>
            </a:r>
            <a:r>
              <a:rPr lang="en-US" sz="1600" dirty="0"/>
              <a:t> </a:t>
            </a:r>
            <a:r>
              <a:rPr lang="en-US" sz="1600" dirty="0" err="1"/>
              <a:t>gwelwch</a:t>
            </a:r>
            <a:r>
              <a:rPr lang="en-US" sz="1600" dirty="0"/>
              <a:t> </a:t>
            </a:r>
            <a:r>
              <a:rPr lang="en-US" sz="1600" dirty="0" err="1"/>
              <a:t>fy</a:t>
            </a:r>
            <a:r>
              <a:rPr lang="en-US" sz="1600" dirty="0"/>
              <a:t> mod </a:t>
            </a:r>
            <a:r>
              <a:rPr lang="en-US" sz="1600" dirty="0" err="1"/>
              <a:t>wedi</a:t>
            </a:r>
            <a:r>
              <a:rPr lang="en-US" sz="1600" dirty="0"/>
              <a:t> </a:t>
            </a:r>
            <a:r>
              <a:rPr lang="en-US" sz="1600" dirty="0" err="1"/>
              <a:t>creu</a:t>
            </a:r>
            <a:r>
              <a:rPr lang="en-US" sz="1600" dirty="0"/>
              <a:t> poster </a:t>
            </a:r>
            <a:r>
              <a:rPr lang="en-US" sz="1600" dirty="0" err="1"/>
              <a:t>academaidd</a:t>
            </a:r>
            <a:r>
              <a:rPr lang="en-US" sz="1600" dirty="0"/>
              <a:t> </a:t>
            </a:r>
            <a:r>
              <a:rPr lang="en-US" sz="1600" dirty="0" err="1"/>
              <a:t>ar</a:t>
            </a:r>
            <a:r>
              <a:rPr lang="en-US" sz="1600" dirty="0"/>
              <a:t> </a:t>
            </a:r>
            <a:r>
              <a:rPr lang="en-US" sz="1600" dirty="0" err="1"/>
              <a:t>gyfer</a:t>
            </a:r>
            <a:r>
              <a:rPr lang="en-US" sz="1600" dirty="0"/>
              <a:t> </a:t>
            </a:r>
            <a:r>
              <a:rPr lang="en-US" sz="1600" dirty="0" err="1"/>
              <a:t>myfyriwr</a:t>
            </a:r>
            <a:r>
              <a:rPr lang="en-US" sz="1600" dirty="0"/>
              <a:t> </a:t>
            </a:r>
            <a:r>
              <a:rPr lang="en-US" sz="1600" dirty="0" err="1"/>
              <a:t>academaidd</a:t>
            </a:r>
            <a:r>
              <a:rPr lang="en-US" sz="1600" dirty="0"/>
              <a:t>, </a:t>
            </a:r>
            <a:r>
              <a:rPr lang="en-US" sz="1600" dirty="0" err="1"/>
              <a:t>sy’n</a:t>
            </a:r>
            <a:r>
              <a:rPr lang="en-US" sz="1600" dirty="0"/>
              <a:t> </a:t>
            </a:r>
            <a:r>
              <a:rPr lang="en-US" sz="1600" dirty="0" err="1"/>
              <a:t>trafod</a:t>
            </a:r>
            <a:r>
              <a:rPr lang="en-US" sz="1600" dirty="0"/>
              <a:t> </a:t>
            </a:r>
            <a:r>
              <a:rPr lang="en-US" sz="1600" dirty="0" err="1"/>
              <a:t>ystod</a:t>
            </a:r>
            <a:r>
              <a:rPr lang="en-US" sz="1600" dirty="0"/>
              <a:t> o </a:t>
            </a:r>
            <a:r>
              <a:rPr lang="en-US" sz="1600" dirty="0" err="1"/>
              <a:t>sgiliau</a:t>
            </a:r>
            <a:r>
              <a:rPr lang="en-US" sz="1600" dirty="0"/>
              <a:t> a </a:t>
            </a:r>
            <a:r>
              <a:rPr lang="en-US" sz="1600" dirty="0" err="1"/>
              <a:t>rhinweddau</a:t>
            </a:r>
            <a:r>
              <a:rPr lang="en-US" sz="1600" dirty="0"/>
              <a:t> </a:t>
            </a:r>
            <a:r>
              <a:rPr lang="en-US" sz="1600" dirty="0" err="1"/>
              <a:t>personol</a:t>
            </a:r>
            <a:r>
              <a:rPr lang="en-US" sz="1600" dirty="0"/>
              <a:t> </a:t>
            </a:r>
            <a:r>
              <a:rPr lang="en-US" sz="1600" dirty="0" err="1"/>
              <a:t>sydd</a:t>
            </a:r>
            <a:r>
              <a:rPr lang="en-US" sz="1600" dirty="0"/>
              <a:t> </a:t>
            </a:r>
            <a:r>
              <a:rPr lang="en-US" sz="1600" dirty="0" err="1"/>
              <a:t>yn</a:t>
            </a:r>
            <a:r>
              <a:rPr lang="en-US" sz="1600" dirty="0"/>
              <a:t> </a:t>
            </a:r>
            <a:r>
              <a:rPr lang="en-US" sz="1600" dirty="0" err="1"/>
              <a:t>dylanwadu</a:t>
            </a:r>
            <a:r>
              <a:rPr lang="en-US" sz="1600" dirty="0"/>
              <a:t> </a:t>
            </a:r>
            <a:r>
              <a:rPr lang="en-US" sz="1600" dirty="0" err="1"/>
              <a:t>ar</a:t>
            </a:r>
            <a:r>
              <a:rPr lang="en-US" sz="1600" dirty="0"/>
              <a:t> </a:t>
            </a:r>
            <a:r>
              <a:rPr lang="en-US" sz="1600" dirty="0" err="1"/>
              <a:t>ddatblygiad</a:t>
            </a:r>
            <a:r>
              <a:rPr lang="en-US" sz="1600" dirty="0"/>
              <a:t> </a:t>
            </a:r>
            <a:r>
              <a:rPr lang="en-US" sz="1600" dirty="0" err="1"/>
              <a:t>meddwl</a:t>
            </a:r>
            <a:r>
              <a:rPr lang="en-US" sz="1600" dirty="0"/>
              <a:t> </a:t>
            </a:r>
            <a:r>
              <a:rPr lang="en-US" sz="1600" dirty="0" err="1"/>
              <a:t>beirniadol</a:t>
            </a:r>
            <a:r>
              <a:rPr lang="en-US" sz="1600" dirty="0"/>
              <a:t> </a:t>
            </a:r>
            <a:r>
              <a:rPr lang="en-US" sz="1600" dirty="0" err="1"/>
              <a:t>mewn</a:t>
            </a:r>
            <a:r>
              <a:rPr lang="en-US" sz="1600" dirty="0"/>
              <a:t> </a:t>
            </a:r>
            <a:r>
              <a:rPr lang="en-US" sz="1600" dirty="0" err="1"/>
              <a:t>addysg</a:t>
            </a:r>
            <a:r>
              <a:rPr lang="en-US" sz="1600" dirty="0"/>
              <a:t>. </a:t>
            </a:r>
            <a:r>
              <a:rPr lang="en-US" sz="1600" dirty="0" err="1"/>
              <a:t>Yr</a:t>
            </a:r>
            <a:r>
              <a:rPr lang="en-US" sz="1600" dirty="0"/>
              <a:t> </a:t>
            </a:r>
            <a:r>
              <a:rPr lang="en-US" sz="1600" dirty="0" err="1"/>
              <a:t>wyf</a:t>
            </a:r>
            <a:r>
              <a:rPr lang="en-US" sz="1600" dirty="0"/>
              <a:t> </a:t>
            </a:r>
            <a:r>
              <a:rPr lang="en-US" sz="1600" dirty="0" err="1"/>
              <a:t>wedi</a:t>
            </a:r>
            <a:r>
              <a:rPr lang="en-US" sz="1600" dirty="0"/>
              <a:t> </a:t>
            </a:r>
            <a:r>
              <a:rPr lang="en-US" sz="1600" dirty="0" err="1"/>
              <a:t>dewis</a:t>
            </a:r>
            <a:r>
              <a:rPr lang="en-US" sz="1600" dirty="0"/>
              <a:t> 4 </a:t>
            </a:r>
            <a:r>
              <a:rPr lang="en-US" sz="1600" dirty="0" err="1"/>
              <a:t>sgil</a:t>
            </a:r>
            <a:r>
              <a:rPr lang="en-US" sz="1600" dirty="0"/>
              <a:t> </a:t>
            </a:r>
            <a:r>
              <a:rPr lang="en-US" sz="1600" dirty="0" err="1"/>
              <a:t>penodol</a:t>
            </a:r>
            <a:r>
              <a:rPr lang="en-US" sz="1600" dirty="0"/>
              <a:t> </a:t>
            </a:r>
            <a:r>
              <a:rPr lang="en-US" sz="1600" dirty="0" err="1"/>
              <a:t>allan</a:t>
            </a:r>
            <a:r>
              <a:rPr lang="en-US" sz="1600" dirty="0"/>
              <a:t> </a:t>
            </a:r>
            <a:r>
              <a:rPr lang="en-US" sz="1600" dirty="0" err="1"/>
              <a:t>o’r</a:t>
            </a:r>
            <a:r>
              <a:rPr lang="en-US" sz="1600" dirty="0"/>
              <a:t> </a:t>
            </a:r>
            <a:r>
              <a:rPr lang="en-US" sz="1600" dirty="0" err="1"/>
              <a:t>grŵp</a:t>
            </a:r>
            <a:r>
              <a:rPr lang="en-US" sz="1600" dirty="0"/>
              <a:t> </a:t>
            </a:r>
            <a:r>
              <a:rPr lang="en-US" sz="1600" dirty="0" err="1"/>
              <a:t>eang</a:t>
            </a:r>
            <a:r>
              <a:rPr lang="en-US" sz="1600" dirty="0"/>
              <a:t> o </a:t>
            </a:r>
            <a:r>
              <a:rPr lang="en-US" sz="1600" dirty="0" err="1"/>
              <a:t>sgiliau</a:t>
            </a:r>
            <a:r>
              <a:rPr lang="en-US" sz="1600" dirty="0"/>
              <a:t> a </a:t>
            </a:r>
            <a:r>
              <a:rPr lang="en-US" sz="1600" dirty="0" err="1"/>
              <a:t>rhinweddau</a:t>
            </a:r>
            <a:r>
              <a:rPr lang="en-US" sz="1600" dirty="0"/>
              <a:t>, y </a:t>
            </a:r>
            <a:r>
              <a:rPr lang="en-US" sz="1600" dirty="0" err="1"/>
              <a:t>rhai</a:t>
            </a:r>
            <a:r>
              <a:rPr lang="en-US" sz="1600" dirty="0"/>
              <a:t> </a:t>
            </a:r>
            <a:r>
              <a:rPr lang="en-US" sz="1600" dirty="0" err="1"/>
              <a:t>dewisais</a:t>
            </a:r>
            <a:r>
              <a:rPr lang="en-US" sz="1600" dirty="0"/>
              <a:t> felly, </a:t>
            </a:r>
            <a:r>
              <a:rPr lang="en-US" sz="1600" dirty="0" err="1"/>
              <a:t>yw</a:t>
            </a:r>
            <a:r>
              <a:rPr lang="en-US" sz="1600" dirty="0"/>
              <a:t> </a:t>
            </a:r>
            <a:r>
              <a:rPr lang="en-US" sz="1600" dirty="0" err="1"/>
              <a:t>meddwl</a:t>
            </a:r>
            <a:r>
              <a:rPr lang="en-US" sz="1600" dirty="0"/>
              <a:t> </a:t>
            </a:r>
            <a:r>
              <a:rPr lang="en-US" sz="1600" dirty="0" err="1"/>
              <a:t>beirniadol</a:t>
            </a:r>
            <a:r>
              <a:rPr lang="en-US" sz="1600" dirty="0"/>
              <a:t>, </a:t>
            </a:r>
            <a:r>
              <a:rPr lang="en-US" sz="1600" dirty="0" err="1"/>
              <a:t>cyfeirnodi</a:t>
            </a:r>
            <a:r>
              <a:rPr lang="en-US" sz="1600" dirty="0"/>
              <a:t>, </a:t>
            </a:r>
            <a:r>
              <a:rPr lang="en-US" sz="1600" dirty="0" err="1"/>
              <a:t>cwestiynu</a:t>
            </a:r>
            <a:r>
              <a:rPr lang="en-US" sz="1600" dirty="0"/>
              <a:t> </a:t>
            </a:r>
            <a:r>
              <a:rPr lang="en-US" sz="1600" dirty="0" err="1"/>
              <a:t>beirniadol</a:t>
            </a:r>
            <a:r>
              <a:rPr lang="en-US" sz="1600" dirty="0"/>
              <a:t> ac </a:t>
            </a:r>
            <a:r>
              <a:rPr lang="en-US" sz="1600" dirty="0" err="1"/>
              <a:t>adlewyrchu</a:t>
            </a:r>
            <a:r>
              <a:rPr lang="en-US" sz="1600" dirty="0"/>
              <a:t>. </a:t>
            </a:r>
            <a:r>
              <a:rPr lang="en-US" sz="1600" dirty="0" err="1"/>
              <a:t>Fy</a:t>
            </a:r>
            <a:r>
              <a:rPr lang="en-US" sz="1600" dirty="0"/>
              <a:t> </a:t>
            </a:r>
            <a:r>
              <a:rPr lang="en-US" sz="1600" dirty="0" err="1"/>
              <a:t>rheswm</a:t>
            </a:r>
            <a:r>
              <a:rPr lang="en-US" sz="1600" dirty="0"/>
              <a:t> </a:t>
            </a:r>
            <a:r>
              <a:rPr lang="en-US" sz="1600" dirty="0" err="1"/>
              <a:t>dros</a:t>
            </a:r>
            <a:r>
              <a:rPr lang="en-US" sz="1600" dirty="0"/>
              <a:t> </a:t>
            </a:r>
            <a:r>
              <a:rPr lang="en-US" sz="1600" dirty="0" err="1"/>
              <a:t>hyn</a:t>
            </a:r>
            <a:r>
              <a:rPr lang="en-US" sz="1600" dirty="0"/>
              <a:t>, </a:t>
            </a:r>
            <a:r>
              <a:rPr lang="en-US" sz="1600" dirty="0" err="1"/>
              <a:t>yw</a:t>
            </a:r>
            <a:r>
              <a:rPr lang="en-US" sz="1600" dirty="0"/>
              <a:t> </a:t>
            </a:r>
            <a:r>
              <a:rPr lang="en-US" sz="1600" dirty="0" err="1"/>
              <a:t>oherwydd</a:t>
            </a:r>
            <a:r>
              <a:rPr lang="en-US" sz="1600" dirty="0"/>
              <a:t> </a:t>
            </a:r>
            <a:r>
              <a:rPr lang="en-US" sz="1600" dirty="0" err="1"/>
              <a:t>teimlaf</a:t>
            </a:r>
            <a:r>
              <a:rPr lang="en-US" sz="1600" dirty="0"/>
              <a:t> </a:t>
            </a:r>
            <a:r>
              <a:rPr lang="en-US" sz="1600" dirty="0" err="1"/>
              <a:t>mai</a:t>
            </a:r>
            <a:r>
              <a:rPr lang="en-US" sz="1600" dirty="0"/>
              <a:t> </a:t>
            </a:r>
            <a:r>
              <a:rPr lang="en-US" sz="1600" dirty="0" err="1"/>
              <a:t>rhain</a:t>
            </a:r>
            <a:r>
              <a:rPr lang="en-US" sz="1600" dirty="0"/>
              <a:t> </a:t>
            </a:r>
            <a:r>
              <a:rPr lang="en-US" sz="1600" dirty="0" err="1"/>
              <a:t>yw’r</a:t>
            </a:r>
            <a:r>
              <a:rPr lang="en-US" sz="1600" dirty="0"/>
              <a:t> </a:t>
            </a:r>
            <a:r>
              <a:rPr lang="en-US" sz="1600" dirty="0" err="1"/>
              <a:t>prif</a:t>
            </a:r>
            <a:r>
              <a:rPr lang="en-US" sz="1600" dirty="0"/>
              <a:t> </a:t>
            </a:r>
            <a:r>
              <a:rPr lang="en-US" sz="1600" dirty="0" err="1"/>
              <a:t>sgiliau</a:t>
            </a:r>
            <a:r>
              <a:rPr lang="en-US" sz="1600" dirty="0"/>
              <a:t> </a:t>
            </a:r>
            <a:r>
              <a:rPr lang="en-US" sz="1600" dirty="0" err="1"/>
              <a:t>sy’n</a:t>
            </a:r>
            <a:r>
              <a:rPr lang="en-US" sz="1600" dirty="0"/>
              <a:t> </a:t>
            </a:r>
            <a:r>
              <a:rPr lang="en-US" sz="1600" dirty="0" err="1"/>
              <a:t>sefyll</a:t>
            </a:r>
            <a:r>
              <a:rPr lang="en-US" sz="1600" dirty="0"/>
              <a:t> </a:t>
            </a:r>
            <a:r>
              <a:rPr lang="en-US" sz="1600" dirty="0" err="1"/>
              <a:t>allan</a:t>
            </a:r>
            <a:r>
              <a:rPr lang="en-US" sz="1600" dirty="0"/>
              <a:t> </a:t>
            </a:r>
            <a:r>
              <a:rPr lang="en-US" sz="1600" dirty="0" err="1"/>
              <a:t>yn</a:t>
            </a:r>
            <a:r>
              <a:rPr lang="en-US" sz="1600" dirty="0"/>
              <a:t> </a:t>
            </a:r>
            <a:r>
              <a:rPr lang="en-US" sz="1600" dirty="0" err="1"/>
              <a:t>fwyaf</a:t>
            </a:r>
            <a:r>
              <a:rPr lang="en-US" sz="1600" dirty="0"/>
              <a:t> </a:t>
            </a:r>
            <a:r>
              <a:rPr lang="en-US" sz="1600" dirty="0" err="1"/>
              <a:t>allweddol</a:t>
            </a:r>
            <a:r>
              <a:rPr lang="en-US" sz="1600" dirty="0"/>
              <a:t> </a:t>
            </a:r>
            <a:r>
              <a:rPr lang="en-US" sz="1600" dirty="0" err="1"/>
              <a:t>i</a:t>
            </a:r>
            <a:r>
              <a:rPr lang="en-US" sz="1600" dirty="0"/>
              <a:t> mi </a:t>
            </a:r>
            <a:r>
              <a:rPr lang="en-US" sz="1600" dirty="0" err="1"/>
              <a:t>fel</a:t>
            </a:r>
            <a:r>
              <a:rPr lang="en-US" sz="1600" dirty="0"/>
              <a:t> </a:t>
            </a:r>
            <a:r>
              <a:rPr lang="en-US" sz="1600" dirty="0" err="1"/>
              <a:t>myfyriwr</a:t>
            </a:r>
            <a:r>
              <a:rPr lang="en-US" sz="1600" dirty="0"/>
              <a:t>, </a:t>
            </a:r>
            <a:r>
              <a:rPr lang="en-US" sz="1600" dirty="0" err="1"/>
              <a:t>wrth</a:t>
            </a:r>
            <a:r>
              <a:rPr lang="en-US" sz="1600" dirty="0"/>
              <a:t> </a:t>
            </a:r>
            <a:r>
              <a:rPr lang="en-US" sz="1600" dirty="0" err="1"/>
              <a:t>fynd</a:t>
            </a:r>
            <a:r>
              <a:rPr lang="en-US" sz="1600" dirty="0"/>
              <a:t> </a:t>
            </a:r>
            <a:r>
              <a:rPr lang="en-US" sz="1600" dirty="0" err="1"/>
              <a:t>ati</a:t>
            </a:r>
            <a:r>
              <a:rPr lang="en-US" sz="1600" dirty="0"/>
              <a:t> </a:t>
            </a:r>
            <a:r>
              <a:rPr lang="en-US" sz="1600" dirty="0" err="1"/>
              <a:t>er</a:t>
            </a:r>
            <a:r>
              <a:rPr lang="en-US" sz="1600" dirty="0"/>
              <a:t> </a:t>
            </a:r>
            <a:r>
              <a:rPr lang="en-US" sz="1600" dirty="0" err="1"/>
              <a:t>enghraifft</a:t>
            </a:r>
            <a:r>
              <a:rPr lang="en-US" sz="1600" dirty="0"/>
              <a:t>, </a:t>
            </a:r>
            <a:r>
              <a:rPr lang="en-US" sz="1600" dirty="0" err="1"/>
              <a:t>i</a:t>
            </a:r>
            <a:r>
              <a:rPr lang="en-US" sz="1600" dirty="0"/>
              <a:t> </a:t>
            </a:r>
            <a:r>
              <a:rPr lang="en-US" sz="1600" dirty="0" err="1"/>
              <a:t>greu</a:t>
            </a:r>
            <a:r>
              <a:rPr lang="en-US" sz="1600" dirty="0"/>
              <a:t> darn o </a:t>
            </a:r>
            <a:r>
              <a:rPr lang="en-US" sz="1600" dirty="0" err="1"/>
              <a:t>waith</a:t>
            </a:r>
            <a:r>
              <a:rPr lang="en-US" sz="1600" dirty="0"/>
              <a:t> </a:t>
            </a:r>
            <a:r>
              <a:rPr lang="en-US" sz="1600" dirty="0" err="1"/>
              <a:t>ysgrifenedig</a:t>
            </a:r>
            <a:r>
              <a:rPr lang="en-US" sz="1600" dirty="0"/>
              <a:t> </a:t>
            </a:r>
            <a:r>
              <a:rPr lang="en-US" sz="1600" dirty="0" err="1"/>
              <a:t>academaidd</a:t>
            </a:r>
            <a:r>
              <a:rPr lang="en-US" sz="1600" dirty="0"/>
              <a:t>.</a:t>
            </a:r>
            <a:endParaRPr lang="en-GB" sz="1600" dirty="0"/>
          </a:p>
          <a:p>
            <a:endParaRPr lang="en-US" dirty="0"/>
          </a:p>
        </p:txBody>
      </p:sp>
    </p:spTree>
    <p:extLst>
      <p:ext uri="{BB962C8B-B14F-4D97-AF65-F5344CB8AC3E}">
        <p14:creationId xmlns:p14="http://schemas.microsoft.com/office/powerpoint/2010/main" val="145714609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66142" y="158377"/>
            <a:ext cx="11652069" cy="6540252"/>
          </a:xfrm>
          <a:prstGeom prst="rect">
            <a:avLst/>
          </a:prstGeom>
        </p:spPr>
        <p:txBody>
          <a:bodyPr wrap="square">
            <a:spAutoFit/>
          </a:bodyPr>
          <a:lstStyle/>
          <a:p>
            <a:r>
              <a:rPr lang="en-US" b="1" u="sng" dirty="0">
                <a:latin typeface="Calibri" charset="0"/>
                <a:ea typeface="Calibri" charset="0"/>
                <a:cs typeface="Times New Roman" charset="0"/>
              </a:rPr>
              <a:t>Beth </a:t>
            </a:r>
            <a:r>
              <a:rPr lang="en-US" b="1" u="sng" dirty="0" err="1">
                <a:latin typeface="Calibri" charset="0"/>
                <a:ea typeface="Calibri" charset="0"/>
                <a:cs typeface="Times New Roman" charset="0"/>
              </a:rPr>
              <a:t>yw</a:t>
            </a:r>
            <a:r>
              <a:rPr lang="en-US" b="1" u="sng" dirty="0">
                <a:latin typeface="Calibri" charset="0"/>
                <a:ea typeface="Calibri" charset="0"/>
                <a:cs typeface="Times New Roman" charset="0"/>
              </a:rPr>
              <a:t> </a:t>
            </a:r>
            <a:r>
              <a:rPr lang="en-US" b="1" u="sng" dirty="0" err="1">
                <a:latin typeface="Calibri" charset="0"/>
                <a:ea typeface="Calibri" charset="0"/>
                <a:cs typeface="Times New Roman" charset="0"/>
              </a:rPr>
              <a:t>meddwl</a:t>
            </a:r>
            <a:r>
              <a:rPr lang="en-US" b="1" u="sng" dirty="0">
                <a:latin typeface="Calibri" charset="0"/>
                <a:ea typeface="Calibri" charset="0"/>
                <a:cs typeface="Times New Roman" charset="0"/>
              </a:rPr>
              <a:t> </a:t>
            </a:r>
            <a:r>
              <a:rPr lang="en-US" b="1" u="sng" dirty="0" err="1">
                <a:latin typeface="Calibri" charset="0"/>
                <a:ea typeface="Calibri" charset="0"/>
                <a:cs typeface="Times New Roman" charset="0"/>
              </a:rPr>
              <a:t>yn</a:t>
            </a:r>
            <a:r>
              <a:rPr lang="en-US" b="1" u="sng" dirty="0">
                <a:latin typeface="Calibri" charset="0"/>
                <a:ea typeface="Calibri" charset="0"/>
                <a:cs typeface="Times New Roman" charset="0"/>
              </a:rPr>
              <a:t> </a:t>
            </a:r>
            <a:r>
              <a:rPr lang="en-US" b="1" u="sng" dirty="0" err="1">
                <a:latin typeface="Calibri" charset="0"/>
                <a:ea typeface="Calibri" charset="0"/>
                <a:cs typeface="Times New Roman" charset="0"/>
              </a:rPr>
              <a:t>feirniadol</a:t>
            </a:r>
            <a:r>
              <a:rPr lang="en-US" b="1" u="sng" dirty="0">
                <a:latin typeface="Calibri" charset="0"/>
                <a:ea typeface="Calibri" charset="0"/>
                <a:cs typeface="Times New Roman" charset="0"/>
              </a:rPr>
              <a:t>?</a:t>
            </a:r>
            <a:endParaRPr lang="en-GB" dirty="0">
              <a:latin typeface="Calibri" charset="0"/>
              <a:ea typeface="Calibri" charset="0"/>
              <a:cs typeface="Times New Roman" charset="0"/>
            </a:endParaRPr>
          </a:p>
          <a:p>
            <a:pPr marL="342900" marR="0" lvl="0" indent="-342900">
              <a:lnSpc>
                <a:spcPct val="150000"/>
              </a:lnSpc>
              <a:spcBef>
                <a:spcPts val="0"/>
              </a:spcBef>
              <a:spcAft>
                <a:spcPts val="0"/>
              </a:spcAft>
              <a:buFont typeface="Symbol" charset="2"/>
              <a:buChar char=""/>
            </a:pPr>
            <a:r>
              <a:rPr lang="en-US" sz="1400" dirty="0" err="1" smtClean="0">
                <a:latin typeface="Calibri" charset="0"/>
                <a:ea typeface="Calibri" charset="0"/>
                <a:cs typeface="Times New Roman" charset="0"/>
              </a:rPr>
              <a:t>Ystyr</a:t>
            </a:r>
            <a:endParaRPr lang="en-GB" sz="1400" dirty="0">
              <a:latin typeface="Calibri" charset="0"/>
              <a:ea typeface="Calibri" charset="0"/>
              <a:cs typeface="Times New Roman" charset="0"/>
            </a:endParaRPr>
          </a:p>
          <a:p>
            <a:pPr marL="342900" marR="0" lvl="0" indent="-342900">
              <a:lnSpc>
                <a:spcPct val="150000"/>
              </a:lnSpc>
              <a:spcBef>
                <a:spcPts val="0"/>
              </a:spcBef>
              <a:spcAft>
                <a:spcPts val="0"/>
              </a:spcAft>
              <a:buFont typeface="Calibri" charset="0"/>
              <a:buChar char="-"/>
            </a:pPr>
            <a:r>
              <a:rPr lang="en-GB" sz="1400" dirty="0" err="1">
                <a:latin typeface="Calibri" charset="0"/>
                <a:ea typeface="Calibri" charset="0"/>
                <a:cs typeface="Times New Roman" charset="0"/>
              </a:rPr>
              <a:t>Yn</a:t>
            </a:r>
            <a:r>
              <a:rPr lang="en-GB" sz="1400" dirty="0">
                <a:latin typeface="Calibri" charset="0"/>
                <a:ea typeface="Calibri" charset="0"/>
                <a:cs typeface="Times New Roman" charset="0"/>
              </a:rPr>
              <a:t> </a:t>
            </a:r>
            <a:r>
              <a:rPr lang="en-US" sz="1400" dirty="0" err="1">
                <a:latin typeface="Calibri" charset="0"/>
                <a:ea typeface="Calibri" charset="0"/>
                <a:cs typeface="Times New Roman" charset="0"/>
              </a:rPr>
              <a:t>ô</a:t>
            </a:r>
            <a:r>
              <a:rPr lang="en-GB" sz="1400" dirty="0">
                <a:latin typeface="Calibri" charset="0"/>
                <a:ea typeface="Calibri" charset="0"/>
                <a:cs typeface="Times New Roman" charset="0"/>
              </a:rPr>
              <a:t>l Glaser, E (1941) ‘calls for a </a:t>
            </a:r>
            <a:r>
              <a:rPr lang="en-GB" sz="1400" dirty="0" err="1">
                <a:latin typeface="Calibri" charset="0"/>
                <a:ea typeface="Calibri" charset="0"/>
                <a:cs typeface="Times New Roman" charset="0"/>
              </a:rPr>
              <a:t>persistant</a:t>
            </a:r>
            <a:r>
              <a:rPr lang="en-GB" sz="1400" dirty="0">
                <a:latin typeface="Calibri" charset="0"/>
                <a:ea typeface="Calibri" charset="0"/>
                <a:cs typeface="Times New Roman" charset="0"/>
              </a:rPr>
              <a:t> effort to examine any belief or supposed form of knowledge in the light of the evidence that supports it and the further conclusions to which it tends’.</a:t>
            </a:r>
          </a:p>
          <a:p>
            <a:pPr marL="342900" marR="0" lvl="0" indent="-342900">
              <a:lnSpc>
                <a:spcPct val="150000"/>
              </a:lnSpc>
              <a:spcBef>
                <a:spcPts val="0"/>
              </a:spcBef>
              <a:spcAft>
                <a:spcPts val="0"/>
              </a:spcAft>
              <a:buFont typeface="Calibri" charset="0"/>
              <a:buChar char="-"/>
            </a:pPr>
            <a:r>
              <a:rPr lang="en-GB" sz="1400" dirty="0" err="1">
                <a:latin typeface="Calibri" charset="0"/>
                <a:ea typeface="Calibri" charset="0"/>
                <a:cs typeface="Times New Roman" charset="0"/>
              </a:rPr>
              <a:t>Dywed</a:t>
            </a:r>
            <a:r>
              <a:rPr lang="en-GB" sz="1400" dirty="0">
                <a:latin typeface="Calibri" charset="0"/>
                <a:ea typeface="Calibri" charset="0"/>
                <a:cs typeface="Times New Roman" charset="0"/>
              </a:rPr>
              <a:t> Cottrell, S. (2008), </a:t>
            </a:r>
            <a:r>
              <a:rPr lang="en-GB" sz="1400" dirty="0" err="1">
                <a:latin typeface="Calibri" charset="0"/>
                <a:ea typeface="Calibri" charset="0"/>
                <a:cs typeface="Times New Roman" charset="0"/>
              </a:rPr>
              <a:t>mewn</a:t>
            </a:r>
            <a:r>
              <a:rPr lang="en-GB" sz="1400" dirty="0">
                <a:latin typeface="Calibri" charset="0"/>
                <a:ea typeface="Calibri" charset="0"/>
                <a:cs typeface="Times New Roman" charset="0"/>
              </a:rPr>
              <a:t> </a:t>
            </a:r>
            <a:r>
              <a:rPr lang="en-GB" sz="1400" dirty="0" err="1">
                <a:latin typeface="Calibri" charset="0"/>
                <a:ea typeface="Calibri" charset="0"/>
                <a:cs typeface="Times New Roman" charset="0"/>
              </a:rPr>
              <a:t>geiriau</a:t>
            </a:r>
            <a:r>
              <a:rPr lang="en-GB" sz="1400" dirty="0">
                <a:latin typeface="Calibri" charset="0"/>
                <a:ea typeface="Calibri" charset="0"/>
                <a:cs typeface="Times New Roman" charset="0"/>
              </a:rPr>
              <a:t> </a:t>
            </a:r>
            <a:r>
              <a:rPr lang="en-GB" sz="1400" dirty="0" err="1">
                <a:latin typeface="Calibri" charset="0"/>
                <a:ea typeface="Calibri" charset="0"/>
                <a:cs typeface="Times New Roman" charset="0"/>
              </a:rPr>
              <a:t>eraill</a:t>
            </a:r>
            <a:r>
              <a:rPr lang="en-GB" sz="1400" dirty="0">
                <a:latin typeface="Calibri" charset="0"/>
                <a:ea typeface="Calibri" charset="0"/>
                <a:cs typeface="Times New Roman" charset="0"/>
              </a:rPr>
              <a:t>, ‘Glaser emphasises the importance of the following:</a:t>
            </a:r>
          </a:p>
          <a:p>
            <a:pPr marL="685800" marR="0">
              <a:lnSpc>
                <a:spcPct val="150000"/>
              </a:lnSpc>
              <a:spcBef>
                <a:spcPts val="0"/>
              </a:spcBef>
              <a:spcAft>
                <a:spcPts val="0"/>
              </a:spcAft>
            </a:pPr>
            <a:r>
              <a:rPr lang="en-GB" sz="1400" b="1" i="1" dirty="0" err="1">
                <a:latin typeface="Calibri" charset="0"/>
                <a:ea typeface="Calibri" charset="0"/>
                <a:cs typeface="Times New Roman" charset="0"/>
              </a:rPr>
              <a:t>Persistance</a:t>
            </a:r>
            <a:r>
              <a:rPr lang="en-GB" sz="1400" b="1" i="1" dirty="0">
                <a:latin typeface="Calibri" charset="0"/>
                <a:ea typeface="Calibri" charset="0"/>
                <a:cs typeface="Times New Roman" charset="0"/>
              </a:rPr>
              <a:t>:</a:t>
            </a:r>
            <a:r>
              <a:rPr lang="en-GB" sz="1400" b="1" dirty="0">
                <a:latin typeface="Calibri" charset="0"/>
                <a:ea typeface="Calibri" charset="0"/>
                <a:cs typeface="Times New Roman" charset="0"/>
              </a:rPr>
              <a:t> </a:t>
            </a:r>
            <a:r>
              <a:rPr lang="en-GB" sz="1400" dirty="0">
                <a:latin typeface="Calibri" charset="0"/>
                <a:ea typeface="Calibri" charset="0"/>
                <a:cs typeface="Times New Roman" charset="0"/>
              </a:rPr>
              <a:t>considering an issue carefully, and more than once</a:t>
            </a:r>
          </a:p>
          <a:p>
            <a:pPr marL="685800" marR="0">
              <a:lnSpc>
                <a:spcPct val="150000"/>
              </a:lnSpc>
              <a:spcBef>
                <a:spcPts val="0"/>
              </a:spcBef>
              <a:spcAft>
                <a:spcPts val="0"/>
              </a:spcAft>
            </a:pPr>
            <a:r>
              <a:rPr lang="en-US" sz="1400" b="1" i="1" dirty="0">
                <a:latin typeface="Calibri" charset="0"/>
                <a:ea typeface="Calibri" charset="0"/>
                <a:cs typeface="Times New Roman" charset="0"/>
              </a:rPr>
              <a:t>Evidence: </a:t>
            </a:r>
            <a:r>
              <a:rPr lang="en-US" sz="1400" dirty="0">
                <a:latin typeface="Calibri" charset="0"/>
                <a:ea typeface="Calibri" charset="0"/>
                <a:cs typeface="Times New Roman" charset="0"/>
              </a:rPr>
              <a:t>evaluating the evidence put forward in support of the belief or viewpoint</a:t>
            </a:r>
            <a:endParaRPr lang="en-GB" sz="1400" dirty="0">
              <a:latin typeface="Calibri" charset="0"/>
              <a:ea typeface="Calibri" charset="0"/>
              <a:cs typeface="Times New Roman" charset="0"/>
            </a:endParaRPr>
          </a:p>
          <a:p>
            <a:pPr marL="685800" marR="0">
              <a:lnSpc>
                <a:spcPct val="150000"/>
              </a:lnSpc>
              <a:spcBef>
                <a:spcPts val="0"/>
              </a:spcBef>
              <a:spcAft>
                <a:spcPts val="0"/>
              </a:spcAft>
            </a:pPr>
            <a:r>
              <a:rPr lang="en-US" sz="1400" b="1" i="1" dirty="0">
                <a:latin typeface="Calibri" charset="0"/>
                <a:ea typeface="Calibri" charset="0"/>
                <a:cs typeface="Times New Roman" charset="0"/>
              </a:rPr>
              <a:t>Implications:</a:t>
            </a:r>
            <a:r>
              <a:rPr lang="en-US" sz="1400" b="1" dirty="0">
                <a:latin typeface="Calibri" charset="0"/>
                <a:ea typeface="Calibri" charset="0"/>
                <a:cs typeface="Times New Roman" charset="0"/>
              </a:rPr>
              <a:t> </a:t>
            </a:r>
            <a:r>
              <a:rPr lang="en-US" sz="1400" dirty="0">
                <a:latin typeface="Calibri" charset="0"/>
                <a:ea typeface="Calibri" charset="0"/>
                <a:cs typeface="Times New Roman" charset="0"/>
              </a:rPr>
              <a:t>considering where the belief or viewpoint leads = what conclusions would follow; are these suitable and rational; and if not; should the belief or viewpoint be reconsidered</a:t>
            </a:r>
            <a:r>
              <a:rPr lang="en-US" sz="1400" dirty="0" smtClean="0">
                <a:latin typeface="Calibri" charset="0"/>
                <a:ea typeface="Calibri" charset="0"/>
                <a:cs typeface="Times New Roman" charset="0"/>
              </a:rPr>
              <a:t>?’.</a:t>
            </a:r>
          </a:p>
          <a:p>
            <a:pPr marL="685800" marR="0">
              <a:lnSpc>
                <a:spcPct val="150000"/>
              </a:lnSpc>
              <a:spcBef>
                <a:spcPts val="0"/>
              </a:spcBef>
              <a:spcAft>
                <a:spcPts val="0"/>
              </a:spcAft>
            </a:pPr>
            <a:endParaRPr lang="en-GB" sz="1400" dirty="0">
              <a:latin typeface="Calibri" charset="0"/>
              <a:ea typeface="Calibri" charset="0"/>
              <a:cs typeface="Times New Roman" charset="0"/>
            </a:endParaRPr>
          </a:p>
          <a:p>
            <a:pPr marL="342900" marR="0" lvl="0" indent="-342900">
              <a:lnSpc>
                <a:spcPct val="150000"/>
              </a:lnSpc>
              <a:spcBef>
                <a:spcPts val="0"/>
              </a:spcBef>
              <a:spcAft>
                <a:spcPts val="0"/>
              </a:spcAft>
              <a:buFont typeface="Symbol" charset="2"/>
              <a:buChar char=""/>
            </a:pPr>
            <a:r>
              <a:rPr lang="en-US" sz="1400" dirty="0" err="1">
                <a:latin typeface="Calibri" charset="0"/>
                <a:ea typeface="Calibri" charset="0"/>
                <a:cs typeface="Times New Roman" charset="0"/>
              </a:rPr>
              <a:t>Manteision</a:t>
            </a:r>
            <a:endParaRPr lang="en-GB" sz="1400" dirty="0">
              <a:latin typeface="Calibri" charset="0"/>
              <a:ea typeface="Calibri" charset="0"/>
              <a:cs typeface="Times New Roman" charset="0"/>
            </a:endParaRPr>
          </a:p>
          <a:p>
            <a:pPr marL="342900" marR="0" lvl="0" indent="-342900">
              <a:lnSpc>
                <a:spcPct val="150000"/>
              </a:lnSpc>
              <a:spcBef>
                <a:spcPts val="0"/>
              </a:spcBef>
              <a:spcAft>
                <a:spcPts val="0"/>
              </a:spcAft>
              <a:buFont typeface="Calibri" charset="0"/>
              <a:buChar char="-"/>
            </a:pPr>
            <a:r>
              <a:rPr lang="en-US" sz="1400" dirty="0">
                <a:latin typeface="Calibri" charset="0"/>
                <a:ea typeface="Calibri" charset="0"/>
                <a:cs typeface="Times New Roman" charset="0"/>
              </a:rPr>
              <a:t>(GWEFAN) </a:t>
            </a:r>
            <a:r>
              <a:rPr lang="en-GB" sz="1400" dirty="0">
                <a:latin typeface="Calibri" charset="0"/>
                <a:ea typeface="Calibri" charset="0"/>
                <a:cs typeface="Times New Roman" charset="0"/>
              </a:rPr>
              <a:t>Critical Thinking Web (2004):</a:t>
            </a:r>
          </a:p>
          <a:p>
            <a:pPr marL="685800" marR="0">
              <a:lnSpc>
                <a:spcPct val="150000"/>
              </a:lnSpc>
              <a:spcBef>
                <a:spcPts val="0"/>
              </a:spcBef>
              <a:spcAft>
                <a:spcPts val="0"/>
              </a:spcAft>
            </a:pPr>
            <a:r>
              <a:rPr lang="en-GB" sz="1400" b="1" i="1" dirty="0">
                <a:latin typeface="Calibri" charset="0"/>
                <a:ea typeface="Calibri" charset="0"/>
                <a:cs typeface="Times New Roman" charset="0"/>
              </a:rPr>
              <a:t>‘Critical thinking is crucial for self-reflection</a:t>
            </a:r>
            <a:r>
              <a:rPr lang="en-GB" sz="1400" i="1" dirty="0">
                <a:latin typeface="Calibri" charset="0"/>
                <a:ea typeface="Calibri" charset="0"/>
                <a:cs typeface="Times New Roman" charset="0"/>
              </a:rPr>
              <a:t> and is </a:t>
            </a:r>
            <a:r>
              <a:rPr lang="en-GB" sz="1400" b="1" i="1" dirty="0">
                <a:latin typeface="Calibri" charset="0"/>
                <a:ea typeface="Calibri" charset="0"/>
                <a:cs typeface="Times New Roman" charset="0"/>
              </a:rPr>
              <a:t>very important in the new knowledge economy.</a:t>
            </a:r>
            <a:r>
              <a:rPr lang="en-GB" sz="1400" dirty="0">
                <a:latin typeface="Calibri" charset="0"/>
                <a:ea typeface="Calibri" charset="0"/>
                <a:cs typeface="Times New Roman" charset="0"/>
              </a:rPr>
              <a:t> </a:t>
            </a:r>
          </a:p>
          <a:p>
            <a:pPr marL="685800" marR="0">
              <a:lnSpc>
                <a:spcPct val="150000"/>
              </a:lnSpc>
              <a:spcBef>
                <a:spcPts val="0"/>
              </a:spcBef>
              <a:spcAft>
                <a:spcPts val="0"/>
              </a:spcAft>
            </a:pPr>
            <a:r>
              <a:rPr lang="en-GB" sz="1400" b="1" dirty="0" err="1">
                <a:latin typeface="Calibri" charset="0"/>
                <a:ea typeface="Calibri" charset="0"/>
                <a:cs typeface="Times New Roman" charset="0"/>
              </a:rPr>
              <a:t>Mantais</a:t>
            </a:r>
            <a:r>
              <a:rPr lang="en-GB" sz="1400" b="1" dirty="0">
                <a:latin typeface="Calibri" charset="0"/>
                <a:ea typeface="Calibri" charset="0"/>
                <a:cs typeface="Times New Roman" charset="0"/>
              </a:rPr>
              <a:t> </a:t>
            </a:r>
            <a:r>
              <a:rPr lang="en-GB" sz="1400" b="1" dirty="0" err="1">
                <a:latin typeface="Calibri" charset="0"/>
                <a:ea typeface="Calibri" charset="0"/>
                <a:cs typeface="Times New Roman" charset="0"/>
              </a:rPr>
              <a:t>fanylach</a:t>
            </a:r>
            <a:r>
              <a:rPr lang="en-GB" sz="1400" b="1" i="1" dirty="0">
                <a:latin typeface="Calibri" charset="0"/>
                <a:ea typeface="Calibri" charset="0"/>
                <a:cs typeface="Times New Roman" charset="0"/>
              </a:rPr>
              <a:t> = Critical thinking is a domain-general thinking skill</a:t>
            </a:r>
            <a:r>
              <a:rPr lang="en-GB" sz="1400" dirty="0">
                <a:latin typeface="Calibri" charset="0"/>
                <a:ea typeface="Calibri" charset="0"/>
                <a:cs typeface="Times New Roman" charset="0"/>
              </a:rPr>
              <a:t>. The ability to think clearly and rationally is important whatever we choose to do. If you work in education, research, finance, management or the legal profession, then critical thinking is obviously important. But critical thinking skills are not restricted to a particular subject area. Being able to think well and solve problems systematically is an asset for any career’.</a:t>
            </a:r>
            <a:endParaRPr lang="en-GB" sz="1400" dirty="0">
              <a:latin typeface="Helvetica Neue" charset="0"/>
              <a:ea typeface="Calibri" charset="0"/>
              <a:cs typeface="Times New Roman" charset="0"/>
            </a:endParaRPr>
          </a:p>
          <a:p>
            <a:pPr marL="685800" marR="0">
              <a:spcBef>
                <a:spcPts val="0"/>
              </a:spcBef>
              <a:spcAft>
                <a:spcPts val="0"/>
              </a:spcAft>
            </a:pPr>
            <a:r>
              <a:rPr lang="en-GB" sz="1400" dirty="0">
                <a:latin typeface="Calibri" charset="0"/>
                <a:ea typeface="Calibri" charset="0"/>
                <a:cs typeface="Times New Roman" charset="0"/>
              </a:rPr>
              <a:t> </a:t>
            </a:r>
          </a:p>
          <a:p>
            <a:r>
              <a:rPr lang="en-GB" sz="1400" dirty="0">
                <a:latin typeface="Calibri" charset="0"/>
                <a:ea typeface="Calibri" charset="0"/>
                <a:cs typeface="Times New Roman" charset="0"/>
              </a:rPr>
              <a:t> </a:t>
            </a:r>
          </a:p>
          <a:p>
            <a:pPr marL="342900" marR="0" lvl="0" indent="-342900">
              <a:spcBef>
                <a:spcPts val="0"/>
              </a:spcBef>
              <a:spcAft>
                <a:spcPts val="0"/>
              </a:spcAft>
              <a:buFont typeface="Symbol" charset="2"/>
              <a:buChar char=""/>
            </a:pPr>
            <a:r>
              <a:rPr lang="en-US" sz="1400" dirty="0" err="1">
                <a:latin typeface="Calibri" charset="0"/>
                <a:ea typeface="Calibri" charset="0"/>
                <a:cs typeface="Times New Roman" charset="0"/>
              </a:rPr>
              <a:t>Sgiliau</a:t>
            </a:r>
            <a:r>
              <a:rPr lang="en-US" sz="1400" dirty="0">
                <a:latin typeface="Calibri" charset="0"/>
                <a:ea typeface="Calibri" charset="0"/>
                <a:cs typeface="Times New Roman" charset="0"/>
              </a:rPr>
              <a:t> </a:t>
            </a:r>
            <a:r>
              <a:rPr lang="en-US" sz="1400" dirty="0" err="1">
                <a:latin typeface="Calibri" charset="0"/>
                <a:ea typeface="Calibri" charset="0"/>
                <a:cs typeface="Times New Roman" charset="0"/>
              </a:rPr>
              <a:t>datblygol</a:t>
            </a:r>
            <a:r>
              <a:rPr lang="en-US" sz="1400" dirty="0">
                <a:latin typeface="Calibri" charset="0"/>
                <a:ea typeface="Calibri" charset="0"/>
                <a:cs typeface="Times New Roman" charset="0"/>
              </a:rPr>
              <a:t> </a:t>
            </a:r>
            <a:r>
              <a:rPr lang="en-US" sz="1400" dirty="0" err="1">
                <a:latin typeface="Calibri" charset="0"/>
                <a:ea typeface="Calibri" charset="0"/>
                <a:cs typeface="Times New Roman" charset="0"/>
              </a:rPr>
              <a:t>i’r</a:t>
            </a:r>
            <a:r>
              <a:rPr lang="en-US" sz="1400" dirty="0">
                <a:latin typeface="Calibri" charset="0"/>
                <a:ea typeface="Calibri" charset="0"/>
                <a:cs typeface="Times New Roman" charset="0"/>
              </a:rPr>
              <a:t> </a:t>
            </a:r>
            <a:r>
              <a:rPr lang="en-US" sz="1400" dirty="0" err="1">
                <a:latin typeface="Calibri" charset="0"/>
                <a:ea typeface="Calibri" charset="0"/>
                <a:cs typeface="Times New Roman" charset="0"/>
              </a:rPr>
              <a:t>myfyriwr</a:t>
            </a:r>
            <a:endParaRPr lang="en-GB" sz="1400" dirty="0">
              <a:latin typeface="Calibri" charset="0"/>
              <a:ea typeface="Calibri" charset="0"/>
              <a:cs typeface="Times New Roman" charset="0"/>
            </a:endParaRPr>
          </a:p>
          <a:p>
            <a:pPr marL="342900" marR="0" lvl="0" indent="-342900">
              <a:lnSpc>
                <a:spcPct val="150000"/>
              </a:lnSpc>
              <a:spcBef>
                <a:spcPts val="0"/>
              </a:spcBef>
              <a:spcAft>
                <a:spcPts val="0"/>
              </a:spcAft>
              <a:buFont typeface="Calibri" charset="0"/>
              <a:buChar char="-"/>
            </a:pPr>
            <a:r>
              <a:rPr lang="en-US" sz="1400" dirty="0" err="1">
                <a:latin typeface="Calibri" charset="0"/>
                <a:ea typeface="Calibri" charset="0"/>
                <a:cs typeface="Times New Roman" charset="0"/>
              </a:rPr>
              <a:t>Sgiliau</a:t>
            </a:r>
            <a:r>
              <a:rPr lang="en-US" sz="1400" dirty="0">
                <a:latin typeface="Calibri" charset="0"/>
                <a:ea typeface="Calibri" charset="0"/>
                <a:cs typeface="Times New Roman" charset="0"/>
              </a:rPr>
              <a:t> </a:t>
            </a:r>
            <a:r>
              <a:rPr lang="en-US" sz="1400" dirty="0" err="1">
                <a:latin typeface="Calibri" charset="0"/>
                <a:ea typeface="Calibri" charset="0"/>
                <a:cs typeface="Times New Roman" charset="0"/>
              </a:rPr>
              <a:t>meddwl</a:t>
            </a:r>
            <a:r>
              <a:rPr lang="en-US" sz="1400" dirty="0">
                <a:latin typeface="Calibri" charset="0"/>
                <a:ea typeface="Calibri" charset="0"/>
                <a:cs typeface="Times New Roman" charset="0"/>
              </a:rPr>
              <a:t> </a:t>
            </a:r>
            <a:r>
              <a:rPr lang="en-US" sz="1400" dirty="0" err="1">
                <a:latin typeface="Calibri" charset="0"/>
                <a:ea typeface="Calibri" charset="0"/>
                <a:cs typeface="Times New Roman" charset="0"/>
              </a:rPr>
              <a:t>cyfredinol</a:t>
            </a:r>
            <a:r>
              <a:rPr lang="en-US" sz="1400" dirty="0">
                <a:latin typeface="Calibri" charset="0"/>
                <a:ea typeface="Calibri" charset="0"/>
                <a:cs typeface="Times New Roman" charset="0"/>
              </a:rPr>
              <a:t>, </a:t>
            </a:r>
            <a:r>
              <a:rPr lang="en-US" sz="1400" dirty="0" err="1">
                <a:latin typeface="Calibri" charset="0"/>
                <a:ea typeface="Calibri" charset="0"/>
                <a:cs typeface="Times New Roman" charset="0"/>
              </a:rPr>
              <a:t>gallu</a:t>
            </a:r>
            <a:r>
              <a:rPr lang="en-US" sz="1400" dirty="0">
                <a:latin typeface="Calibri" charset="0"/>
                <a:ea typeface="Calibri" charset="0"/>
                <a:cs typeface="Times New Roman" charset="0"/>
              </a:rPr>
              <a:t> </a:t>
            </a:r>
            <a:r>
              <a:rPr lang="en-US" sz="1400" dirty="0" err="1">
                <a:latin typeface="Calibri" charset="0"/>
                <a:ea typeface="Calibri" charset="0"/>
                <a:cs typeface="Times New Roman" charset="0"/>
              </a:rPr>
              <a:t>ymateb</a:t>
            </a:r>
            <a:r>
              <a:rPr lang="en-US" sz="1400" dirty="0">
                <a:latin typeface="Calibri" charset="0"/>
                <a:ea typeface="Calibri" charset="0"/>
                <a:cs typeface="Times New Roman" charset="0"/>
              </a:rPr>
              <a:t> </a:t>
            </a:r>
            <a:r>
              <a:rPr lang="en-US" sz="1400" dirty="0" err="1">
                <a:latin typeface="Calibri" charset="0"/>
                <a:ea typeface="Calibri" charset="0"/>
                <a:cs typeface="Times New Roman" charset="0"/>
              </a:rPr>
              <a:t>yn</a:t>
            </a:r>
            <a:r>
              <a:rPr lang="en-US" sz="1400" dirty="0">
                <a:latin typeface="Calibri" charset="0"/>
                <a:ea typeface="Calibri" charset="0"/>
                <a:cs typeface="Times New Roman" charset="0"/>
              </a:rPr>
              <a:t> </a:t>
            </a:r>
            <a:r>
              <a:rPr lang="en-US" sz="1400" dirty="0" err="1">
                <a:latin typeface="Calibri" charset="0"/>
                <a:ea typeface="Calibri" charset="0"/>
                <a:cs typeface="Times New Roman" charset="0"/>
              </a:rPr>
              <a:t>effeithiol</a:t>
            </a:r>
            <a:r>
              <a:rPr lang="en-US" sz="1400" dirty="0">
                <a:latin typeface="Calibri" charset="0"/>
                <a:ea typeface="Calibri" charset="0"/>
                <a:cs typeface="Times New Roman" charset="0"/>
              </a:rPr>
              <a:t> </a:t>
            </a:r>
            <a:r>
              <a:rPr lang="en-US" sz="1400" dirty="0" err="1">
                <a:latin typeface="Calibri" charset="0"/>
                <a:ea typeface="Calibri" charset="0"/>
                <a:cs typeface="Times New Roman" charset="0"/>
              </a:rPr>
              <a:t>i</a:t>
            </a:r>
            <a:r>
              <a:rPr lang="en-US" sz="1400" dirty="0">
                <a:latin typeface="Calibri" charset="0"/>
                <a:ea typeface="Calibri" charset="0"/>
                <a:cs typeface="Times New Roman" charset="0"/>
              </a:rPr>
              <a:t> </a:t>
            </a:r>
            <a:r>
              <a:rPr lang="en-US" sz="1400" dirty="0" err="1">
                <a:latin typeface="Calibri" charset="0"/>
                <a:ea typeface="Calibri" charset="0"/>
                <a:cs typeface="Times New Roman" charset="0"/>
              </a:rPr>
              <a:t>newid</a:t>
            </a:r>
            <a:r>
              <a:rPr lang="en-US" sz="1400" dirty="0">
                <a:latin typeface="Calibri" charset="0"/>
                <a:ea typeface="Calibri" charset="0"/>
                <a:cs typeface="Times New Roman" charset="0"/>
              </a:rPr>
              <a:t>, </a:t>
            </a:r>
            <a:r>
              <a:rPr lang="en-US" sz="1400" dirty="0" err="1">
                <a:latin typeface="Calibri" charset="0"/>
                <a:ea typeface="Calibri" charset="0"/>
                <a:cs typeface="Times New Roman" charset="0"/>
              </a:rPr>
              <a:t>cyfarthrebu</a:t>
            </a:r>
            <a:r>
              <a:rPr lang="en-US" sz="1400" dirty="0">
                <a:latin typeface="Calibri" charset="0"/>
                <a:ea typeface="Calibri" charset="0"/>
                <a:cs typeface="Times New Roman" charset="0"/>
              </a:rPr>
              <a:t> a </a:t>
            </a:r>
            <a:r>
              <a:rPr lang="en-US" sz="1400" dirty="0" err="1">
                <a:latin typeface="Calibri" charset="0"/>
                <a:ea typeface="Calibri" charset="0"/>
                <a:cs typeface="Times New Roman" charset="0"/>
              </a:rPr>
              <a:t>chydweithio</a:t>
            </a:r>
            <a:r>
              <a:rPr lang="en-US" sz="1400" dirty="0">
                <a:latin typeface="Calibri" charset="0"/>
                <a:ea typeface="Calibri" charset="0"/>
                <a:cs typeface="Times New Roman" charset="0"/>
              </a:rPr>
              <a:t>, </a:t>
            </a:r>
            <a:r>
              <a:rPr lang="en-US" sz="1400" dirty="0" err="1">
                <a:latin typeface="Calibri" charset="0"/>
                <a:ea typeface="Calibri" charset="0"/>
                <a:cs typeface="Times New Roman" charset="0"/>
              </a:rPr>
              <a:t>creadigrwydd</a:t>
            </a:r>
            <a:r>
              <a:rPr lang="en-US" sz="1400" dirty="0">
                <a:latin typeface="Calibri" charset="0"/>
                <a:ea typeface="Calibri" charset="0"/>
                <a:cs typeface="Times New Roman" charset="0"/>
              </a:rPr>
              <a:t>, </a:t>
            </a:r>
            <a:r>
              <a:rPr lang="en-US" sz="1400" dirty="0" err="1">
                <a:latin typeface="Calibri" charset="0"/>
                <a:ea typeface="Calibri" charset="0"/>
                <a:cs typeface="Times New Roman" charset="0"/>
              </a:rPr>
              <a:t>adlewyrchiad</a:t>
            </a:r>
            <a:r>
              <a:rPr lang="en-US" sz="1400" dirty="0">
                <a:latin typeface="Calibri" charset="0"/>
                <a:ea typeface="Calibri" charset="0"/>
                <a:cs typeface="Times New Roman" charset="0"/>
              </a:rPr>
              <a:t> </a:t>
            </a:r>
            <a:r>
              <a:rPr lang="en-US" sz="1400" dirty="0" err="1">
                <a:latin typeface="Calibri" charset="0"/>
                <a:ea typeface="Calibri" charset="0"/>
                <a:cs typeface="Times New Roman" charset="0"/>
              </a:rPr>
              <a:t>personol</a:t>
            </a:r>
            <a:r>
              <a:rPr lang="en-US" sz="1400" dirty="0">
                <a:latin typeface="Calibri" charset="0"/>
                <a:ea typeface="Calibri" charset="0"/>
                <a:cs typeface="Times New Roman" charset="0"/>
              </a:rPr>
              <a:t>, </a:t>
            </a:r>
            <a:r>
              <a:rPr lang="en-US" sz="1400" dirty="0" err="1">
                <a:latin typeface="Calibri" charset="0"/>
                <a:ea typeface="Calibri" charset="0"/>
                <a:cs typeface="Times New Roman" charset="0"/>
              </a:rPr>
              <a:t>arbrofi</a:t>
            </a:r>
            <a:r>
              <a:rPr lang="en-US" sz="1400" dirty="0">
                <a:latin typeface="Calibri" charset="0"/>
                <a:ea typeface="Calibri" charset="0"/>
                <a:cs typeface="Times New Roman" charset="0"/>
              </a:rPr>
              <a:t> a </a:t>
            </a:r>
            <a:r>
              <a:rPr lang="en-US" sz="1400" dirty="0" err="1">
                <a:latin typeface="Calibri" charset="0"/>
                <a:ea typeface="Calibri" charset="0"/>
                <a:cs typeface="Times New Roman" charset="0"/>
              </a:rPr>
              <a:t>ddatrys</a:t>
            </a:r>
            <a:r>
              <a:rPr lang="en-US" sz="1400" dirty="0">
                <a:latin typeface="Calibri" charset="0"/>
                <a:ea typeface="Calibri" charset="0"/>
                <a:cs typeface="Times New Roman" charset="0"/>
              </a:rPr>
              <a:t> </a:t>
            </a:r>
            <a:r>
              <a:rPr lang="en-US" sz="1400" dirty="0" err="1">
                <a:latin typeface="Calibri" charset="0"/>
                <a:ea typeface="Calibri" charset="0"/>
                <a:cs typeface="Times New Roman" charset="0"/>
              </a:rPr>
              <a:t>problemau</a:t>
            </a:r>
            <a:r>
              <a:rPr lang="en-US" sz="1400" dirty="0">
                <a:latin typeface="Calibri" charset="0"/>
                <a:ea typeface="Calibri" charset="0"/>
                <a:cs typeface="Times New Roman" charset="0"/>
              </a:rPr>
              <a:t>.</a:t>
            </a:r>
            <a:endParaRPr lang="en-GB" sz="1400" dirty="0">
              <a:effectLst/>
              <a:latin typeface="Calibri" charset="0"/>
              <a:ea typeface="Calibri" charset="0"/>
              <a:cs typeface="Times New Roman" charset="0"/>
            </a:endParaRPr>
          </a:p>
        </p:txBody>
      </p:sp>
    </p:spTree>
    <p:extLst>
      <p:ext uri="{BB962C8B-B14F-4D97-AF65-F5344CB8AC3E}">
        <p14:creationId xmlns:p14="http://schemas.microsoft.com/office/powerpoint/2010/main" val="18575486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49421" y="200023"/>
            <a:ext cx="11547566" cy="6278642"/>
          </a:xfrm>
          <a:prstGeom prst="rect">
            <a:avLst/>
          </a:prstGeom>
        </p:spPr>
        <p:txBody>
          <a:bodyPr wrap="square">
            <a:spAutoFit/>
          </a:bodyPr>
          <a:lstStyle/>
          <a:p>
            <a:pPr>
              <a:lnSpc>
                <a:spcPct val="150000"/>
              </a:lnSpc>
            </a:pPr>
            <a:r>
              <a:rPr lang="en-US" sz="1600" b="1" u="sng" dirty="0">
                <a:latin typeface="Calibri" charset="0"/>
                <a:ea typeface="Calibri" charset="0"/>
                <a:cs typeface="Times New Roman" charset="0"/>
              </a:rPr>
              <a:t>Beth </a:t>
            </a:r>
            <a:r>
              <a:rPr lang="en-US" sz="1600" b="1" u="sng" dirty="0" err="1">
                <a:latin typeface="Calibri" charset="0"/>
                <a:ea typeface="Calibri" charset="0"/>
                <a:cs typeface="Times New Roman" charset="0"/>
              </a:rPr>
              <a:t>yw</a:t>
            </a:r>
            <a:r>
              <a:rPr lang="en-US" sz="1600" b="1" u="sng" dirty="0">
                <a:latin typeface="Calibri" charset="0"/>
                <a:ea typeface="Calibri" charset="0"/>
                <a:cs typeface="Times New Roman" charset="0"/>
              </a:rPr>
              <a:t> </a:t>
            </a:r>
            <a:r>
              <a:rPr lang="en-US" sz="1600" b="1" u="sng" dirty="0" err="1">
                <a:latin typeface="Calibri" charset="0"/>
                <a:ea typeface="Calibri" charset="0"/>
                <a:cs typeface="Times New Roman" charset="0"/>
              </a:rPr>
              <a:t>Cyfeirnodi</a:t>
            </a:r>
            <a:r>
              <a:rPr lang="en-US" sz="1600" b="1" u="sng" dirty="0">
                <a:latin typeface="Calibri" charset="0"/>
                <a:ea typeface="Calibri" charset="0"/>
                <a:cs typeface="Times New Roman" charset="0"/>
              </a:rPr>
              <a:t>:</a:t>
            </a:r>
            <a:endParaRPr lang="en-GB" sz="1600" dirty="0">
              <a:latin typeface="Calibri" charset="0"/>
              <a:ea typeface="Calibri" charset="0"/>
              <a:cs typeface="Times New Roman" charset="0"/>
            </a:endParaRPr>
          </a:p>
          <a:p>
            <a:pPr marL="342900" marR="0" lvl="0" indent="-342900">
              <a:lnSpc>
                <a:spcPct val="150000"/>
              </a:lnSpc>
              <a:spcBef>
                <a:spcPts val="0"/>
              </a:spcBef>
              <a:spcAft>
                <a:spcPts val="0"/>
              </a:spcAft>
              <a:buFont typeface="Symbol" charset="2"/>
              <a:buChar char=""/>
            </a:pPr>
            <a:r>
              <a:rPr lang="en-US" sz="1400" dirty="0" err="1">
                <a:latin typeface="Calibri" charset="0"/>
                <a:ea typeface="Calibri" charset="0"/>
                <a:cs typeface="Times New Roman" charset="0"/>
              </a:rPr>
              <a:t>Ystyr</a:t>
            </a:r>
            <a:r>
              <a:rPr lang="en-GB" sz="1400" dirty="0">
                <a:latin typeface="Calibri" charset="0"/>
                <a:ea typeface="Calibri" charset="0"/>
                <a:cs typeface="Times New Roman" charset="0"/>
              </a:rPr>
              <a:t> UNSW Sydney NSW (2013) </a:t>
            </a:r>
            <a:r>
              <a:rPr lang="en-GB" sz="1400" dirty="0" err="1">
                <a:latin typeface="Calibri" charset="0"/>
                <a:ea typeface="Calibri" charset="0"/>
                <a:cs typeface="Times New Roman" charset="0"/>
              </a:rPr>
              <a:t>gan</a:t>
            </a:r>
            <a:r>
              <a:rPr lang="en-GB" sz="1400" dirty="0">
                <a:latin typeface="Calibri" charset="0"/>
                <a:ea typeface="Calibri" charset="0"/>
                <a:cs typeface="Times New Roman" charset="0"/>
              </a:rPr>
              <a:t> </a:t>
            </a:r>
            <a:r>
              <a:rPr lang="en-GB" sz="1400" dirty="0" err="1">
                <a:latin typeface="Calibri" charset="0"/>
                <a:ea typeface="Calibri" charset="0"/>
                <a:cs typeface="Times New Roman" charset="0"/>
              </a:rPr>
              <a:t>Myfyrwyr</a:t>
            </a:r>
            <a:r>
              <a:rPr lang="en-GB" sz="1400" dirty="0">
                <a:latin typeface="Calibri" charset="0"/>
                <a:ea typeface="Calibri" charset="0"/>
                <a:cs typeface="Times New Roman" charset="0"/>
              </a:rPr>
              <a:t> </a:t>
            </a:r>
            <a:r>
              <a:rPr lang="en-GB" sz="1400" dirty="0" err="1">
                <a:latin typeface="Calibri" charset="0"/>
                <a:ea typeface="Calibri" charset="0"/>
                <a:cs typeface="Times New Roman" charset="0"/>
              </a:rPr>
              <a:t>presenol</a:t>
            </a:r>
            <a:r>
              <a:rPr lang="en-GB" sz="1400" dirty="0">
                <a:latin typeface="Calibri" charset="0"/>
                <a:ea typeface="Calibri" charset="0"/>
                <a:cs typeface="Times New Roman" charset="0"/>
              </a:rPr>
              <a:t>.</a:t>
            </a:r>
          </a:p>
          <a:p>
            <a:pPr marL="342900" marR="0" lvl="0" indent="-342900">
              <a:lnSpc>
                <a:spcPct val="150000"/>
              </a:lnSpc>
              <a:spcBef>
                <a:spcPts val="0"/>
              </a:spcBef>
              <a:spcAft>
                <a:spcPts val="0"/>
              </a:spcAft>
              <a:buFont typeface="Calibri" charset="0"/>
              <a:buChar char="-"/>
            </a:pPr>
            <a:r>
              <a:rPr lang="en-GB" sz="1400" dirty="0">
                <a:latin typeface="Calibri" charset="0"/>
                <a:ea typeface="Calibri" charset="0"/>
                <a:cs typeface="Times New Roman" charset="0"/>
              </a:rPr>
              <a:t>‘Referencing is a way to provide evidence to support the assertions and claims in your own assignments. By citing experts in your field, you are showing your marker that you are aware of the field in which you are operating. Your citations map the space of your discipline, and allow you to navigate your way through your chosen field of study, in the same way that sailors steer by the stars</a:t>
            </a:r>
            <a:r>
              <a:rPr lang="en-GB" sz="1400" dirty="0" smtClean="0">
                <a:latin typeface="Calibri" charset="0"/>
                <a:ea typeface="Calibri" charset="0"/>
                <a:cs typeface="Times New Roman" charset="0"/>
              </a:rPr>
              <a:t>’.</a:t>
            </a:r>
            <a:r>
              <a:rPr lang="en-GB" sz="1400" dirty="0">
                <a:latin typeface="Calibri" charset="0"/>
                <a:ea typeface="Calibri" charset="0"/>
                <a:cs typeface="Times New Roman" charset="0"/>
              </a:rPr>
              <a:t> </a:t>
            </a:r>
            <a:endParaRPr lang="en-GB" sz="1400" dirty="0" smtClean="0">
              <a:latin typeface="Calibri" charset="0"/>
              <a:ea typeface="Calibri" charset="0"/>
              <a:cs typeface="Times New Roman" charset="0"/>
            </a:endParaRPr>
          </a:p>
          <a:p>
            <a:pPr marL="685800" marR="0">
              <a:lnSpc>
                <a:spcPct val="150000"/>
              </a:lnSpc>
              <a:spcBef>
                <a:spcPts val="0"/>
              </a:spcBef>
              <a:spcAft>
                <a:spcPts val="0"/>
              </a:spcAft>
            </a:pPr>
            <a:r>
              <a:rPr lang="en-GB" sz="1400" dirty="0">
                <a:latin typeface="Calibri" charset="0"/>
                <a:ea typeface="Calibri" charset="0"/>
                <a:cs typeface="Times New Roman" charset="0"/>
              </a:rPr>
              <a:t> </a:t>
            </a:r>
          </a:p>
          <a:p>
            <a:pPr marL="342900" marR="0" lvl="0" indent="-342900">
              <a:lnSpc>
                <a:spcPct val="150000"/>
              </a:lnSpc>
              <a:spcBef>
                <a:spcPts val="0"/>
              </a:spcBef>
              <a:spcAft>
                <a:spcPts val="0"/>
              </a:spcAft>
              <a:buFont typeface="Calibri" charset="0"/>
              <a:buChar char="-"/>
            </a:pPr>
            <a:r>
              <a:rPr lang="en-GB" sz="1400" b="1" dirty="0">
                <a:latin typeface="Calibri" charset="0"/>
                <a:ea typeface="Calibri" charset="0"/>
                <a:cs typeface="Times New Roman" charset="0"/>
              </a:rPr>
              <a:t> (DULL MWYAF POBLOGAIDD O GYFEIRNODI = </a:t>
            </a:r>
            <a:r>
              <a:rPr lang="en-GB" sz="1400" b="1" i="1" dirty="0">
                <a:latin typeface="Calibri" charset="0"/>
                <a:ea typeface="Calibri" charset="0"/>
                <a:cs typeface="Times New Roman" charset="0"/>
              </a:rPr>
              <a:t>Harvard Referencing) </a:t>
            </a:r>
            <a:r>
              <a:rPr lang="en-GB" sz="1400" b="1" dirty="0">
                <a:latin typeface="Calibri" charset="0"/>
                <a:ea typeface="Calibri" charset="0"/>
                <a:cs typeface="Times New Roman" charset="0"/>
              </a:rPr>
              <a:t>– </a:t>
            </a:r>
            <a:r>
              <a:rPr lang="en-GB" sz="1400" b="1" dirty="0" err="1">
                <a:latin typeface="Calibri" charset="0"/>
                <a:ea typeface="Calibri" charset="0"/>
                <a:cs typeface="Times New Roman" charset="0"/>
              </a:rPr>
              <a:t>prif</a:t>
            </a:r>
            <a:r>
              <a:rPr lang="en-GB" sz="1400" b="1" dirty="0">
                <a:latin typeface="Calibri" charset="0"/>
                <a:ea typeface="Calibri" charset="0"/>
                <a:cs typeface="Times New Roman" charset="0"/>
              </a:rPr>
              <a:t> </a:t>
            </a:r>
            <a:r>
              <a:rPr lang="en-GB" sz="1400" b="1" dirty="0" err="1">
                <a:latin typeface="Calibri" charset="0"/>
                <a:ea typeface="Calibri" charset="0"/>
                <a:cs typeface="Times New Roman" charset="0"/>
              </a:rPr>
              <a:t>ysgolion</a:t>
            </a:r>
            <a:r>
              <a:rPr lang="en-GB" sz="1400" b="1" dirty="0">
                <a:latin typeface="Calibri" charset="0"/>
                <a:ea typeface="Calibri" charset="0"/>
                <a:cs typeface="Times New Roman" charset="0"/>
              </a:rPr>
              <a:t>.</a:t>
            </a:r>
            <a:endParaRPr lang="en-GB" sz="1400" dirty="0">
              <a:latin typeface="Calibri" charset="0"/>
              <a:ea typeface="Calibri" charset="0"/>
              <a:cs typeface="Times New Roman" charset="0"/>
            </a:endParaRPr>
          </a:p>
          <a:p>
            <a:pPr>
              <a:lnSpc>
                <a:spcPct val="150000"/>
              </a:lnSpc>
            </a:pPr>
            <a:r>
              <a:rPr lang="en-GB" sz="1400" dirty="0">
                <a:latin typeface="Calibri" charset="0"/>
                <a:ea typeface="Calibri" charset="0"/>
                <a:cs typeface="Times New Roman" charset="0"/>
              </a:rPr>
              <a:t> </a:t>
            </a:r>
          </a:p>
          <a:p>
            <a:pPr marL="342900" marR="0" lvl="0" indent="-342900">
              <a:lnSpc>
                <a:spcPct val="150000"/>
              </a:lnSpc>
              <a:spcBef>
                <a:spcPts val="0"/>
              </a:spcBef>
              <a:spcAft>
                <a:spcPts val="0"/>
              </a:spcAft>
              <a:buFont typeface="Symbol" charset="2"/>
              <a:buChar char=""/>
            </a:pPr>
            <a:r>
              <a:rPr lang="en-US" sz="1400" dirty="0" err="1">
                <a:latin typeface="Calibri" charset="0"/>
                <a:ea typeface="Calibri" charset="0"/>
                <a:cs typeface="Times New Roman" charset="0"/>
              </a:rPr>
              <a:t>Pwysigrwydd</a:t>
            </a:r>
            <a:r>
              <a:rPr lang="en-US" sz="1400" dirty="0">
                <a:latin typeface="Calibri" charset="0"/>
                <a:ea typeface="Calibri" charset="0"/>
                <a:cs typeface="Times New Roman" charset="0"/>
              </a:rPr>
              <a:t> </a:t>
            </a:r>
            <a:r>
              <a:rPr lang="en-GB" sz="1400" dirty="0" err="1">
                <a:latin typeface="Calibri" charset="0"/>
                <a:ea typeface="Calibri" charset="0"/>
                <a:cs typeface="Times New Roman" charset="0"/>
              </a:rPr>
              <a:t>cyfeirnodi</a:t>
            </a:r>
            <a:endParaRPr lang="en-GB" sz="1400" dirty="0">
              <a:latin typeface="Calibri" charset="0"/>
              <a:ea typeface="Calibri" charset="0"/>
              <a:cs typeface="Times New Roman" charset="0"/>
            </a:endParaRPr>
          </a:p>
          <a:p>
            <a:pPr marL="342900" marR="0" lvl="0" indent="-342900">
              <a:lnSpc>
                <a:spcPct val="150000"/>
              </a:lnSpc>
              <a:spcBef>
                <a:spcPts val="0"/>
              </a:spcBef>
              <a:spcAft>
                <a:spcPts val="0"/>
              </a:spcAft>
              <a:buFont typeface="Calibri" charset="0"/>
              <a:buChar char="-"/>
            </a:pPr>
            <a:r>
              <a:rPr lang="en-GB" sz="1400" dirty="0">
                <a:latin typeface="Calibri" charset="0"/>
                <a:ea typeface="Calibri" charset="0"/>
                <a:cs typeface="Times New Roman" charset="0"/>
              </a:rPr>
              <a:t>Cottrell, S. (2008) = </a:t>
            </a:r>
            <a:r>
              <a:rPr lang="en-GB" sz="1400" dirty="0" err="1">
                <a:latin typeface="Calibri" charset="0"/>
                <a:ea typeface="Calibri" charset="0"/>
                <a:cs typeface="Times New Roman" charset="0"/>
              </a:rPr>
              <a:t>Cyfeirnodi</a:t>
            </a:r>
            <a:r>
              <a:rPr lang="en-GB" sz="1400" dirty="0">
                <a:latin typeface="Calibri" charset="0"/>
                <a:ea typeface="Calibri" charset="0"/>
                <a:cs typeface="Times New Roman" charset="0"/>
              </a:rPr>
              <a:t> = </a:t>
            </a:r>
            <a:r>
              <a:rPr lang="en-GB" sz="1400" dirty="0" err="1">
                <a:latin typeface="Calibri" charset="0"/>
                <a:ea typeface="Calibri" charset="0"/>
                <a:cs typeface="Times New Roman" charset="0"/>
              </a:rPr>
              <a:t>mewn</a:t>
            </a:r>
            <a:r>
              <a:rPr lang="en-GB" sz="1400" dirty="0">
                <a:latin typeface="Calibri" charset="0"/>
                <a:ea typeface="Calibri" charset="0"/>
                <a:cs typeface="Times New Roman" charset="0"/>
              </a:rPr>
              <a:t> </a:t>
            </a:r>
            <a:r>
              <a:rPr lang="en-GB" sz="1400" dirty="0" err="1">
                <a:latin typeface="Calibri" charset="0"/>
                <a:ea typeface="Calibri" charset="0"/>
                <a:cs typeface="Times New Roman" charset="0"/>
              </a:rPr>
              <a:t>ysgrifennu</a:t>
            </a:r>
            <a:r>
              <a:rPr lang="en-GB" sz="1400" dirty="0">
                <a:latin typeface="Calibri" charset="0"/>
                <a:ea typeface="Calibri" charset="0"/>
                <a:cs typeface="Times New Roman" charset="0"/>
              </a:rPr>
              <a:t> </a:t>
            </a:r>
            <a:r>
              <a:rPr lang="en-GB" sz="1400" dirty="0" err="1">
                <a:latin typeface="Calibri" charset="0"/>
                <a:ea typeface="Calibri" charset="0"/>
                <a:cs typeface="Times New Roman" charset="0"/>
              </a:rPr>
              <a:t>academaidd</a:t>
            </a:r>
            <a:r>
              <a:rPr lang="en-GB" sz="1400" dirty="0">
                <a:latin typeface="Calibri" charset="0"/>
                <a:ea typeface="Calibri" charset="0"/>
                <a:cs typeface="Times New Roman" charset="0"/>
              </a:rPr>
              <a:t> </a:t>
            </a:r>
            <a:r>
              <a:rPr lang="en-GB" sz="1400" dirty="0" err="1">
                <a:latin typeface="Calibri" charset="0"/>
                <a:ea typeface="Calibri" charset="0"/>
                <a:cs typeface="Times New Roman" charset="0"/>
              </a:rPr>
              <a:t>oherwydd</a:t>
            </a:r>
            <a:r>
              <a:rPr lang="en-GB" sz="1400" dirty="0">
                <a:latin typeface="Calibri" charset="0"/>
                <a:ea typeface="Calibri" charset="0"/>
                <a:cs typeface="Times New Roman" charset="0"/>
              </a:rPr>
              <a:t> = ‘it is essential to state the sources of ideas and information. Such ‘references’ allow readers to refer back to the sources for themselves’.</a:t>
            </a:r>
          </a:p>
          <a:p>
            <a:pPr marL="342900" marR="0" lvl="0" indent="-342900">
              <a:lnSpc>
                <a:spcPct val="150000"/>
              </a:lnSpc>
              <a:spcBef>
                <a:spcPts val="0"/>
              </a:spcBef>
              <a:spcAft>
                <a:spcPts val="0"/>
              </a:spcAft>
              <a:buFont typeface="Calibri" charset="0"/>
              <a:buChar char="-"/>
            </a:pPr>
            <a:r>
              <a:rPr lang="en-GB" sz="1400" dirty="0">
                <a:latin typeface="Calibri" charset="0"/>
                <a:ea typeface="Calibri" charset="0"/>
                <a:cs typeface="Times New Roman" charset="0"/>
              </a:rPr>
              <a:t>YN OGYSTAL </a:t>
            </a:r>
            <a:r>
              <a:rPr lang="en-GB" sz="1400" dirty="0" err="1">
                <a:latin typeface="Calibri" charset="0"/>
                <a:ea typeface="Calibri" charset="0"/>
                <a:cs typeface="Times New Roman" charset="0"/>
              </a:rPr>
              <a:t>dywed</a:t>
            </a:r>
            <a:r>
              <a:rPr lang="en-GB" sz="1400" dirty="0">
                <a:latin typeface="Calibri" charset="0"/>
                <a:ea typeface="Calibri" charset="0"/>
                <a:cs typeface="Times New Roman" charset="0"/>
              </a:rPr>
              <a:t> = </a:t>
            </a:r>
            <a:r>
              <a:rPr lang="en-US" sz="1400" dirty="0">
                <a:latin typeface="Calibri" charset="0"/>
                <a:ea typeface="Calibri" charset="0"/>
                <a:cs typeface="Times New Roman" charset="0"/>
              </a:rPr>
              <a:t>‘By giving the source you make it clear to the reader that you are not trying to pretend somebody else’s work is your own’ - </a:t>
            </a:r>
            <a:r>
              <a:rPr lang="en-GB" sz="1400" dirty="0">
                <a:latin typeface="Calibri" charset="0"/>
                <a:ea typeface="Calibri" charset="0"/>
                <a:cs typeface="Times New Roman" charset="0"/>
              </a:rPr>
              <a:t>Cottrell, S. (2008</a:t>
            </a:r>
            <a:r>
              <a:rPr lang="en-GB" sz="1400" dirty="0" smtClean="0">
                <a:latin typeface="Calibri" charset="0"/>
                <a:ea typeface="Calibri" charset="0"/>
                <a:cs typeface="Times New Roman" charset="0"/>
              </a:rPr>
              <a:t>).</a:t>
            </a:r>
          </a:p>
          <a:p>
            <a:pPr marL="342900" marR="0" lvl="0" indent="-342900">
              <a:lnSpc>
                <a:spcPct val="150000"/>
              </a:lnSpc>
              <a:spcBef>
                <a:spcPts val="0"/>
              </a:spcBef>
              <a:spcAft>
                <a:spcPts val="0"/>
              </a:spcAft>
              <a:buFont typeface="Calibri" charset="0"/>
              <a:buChar char="-"/>
            </a:pPr>
            <a:endParaRPr lang="en-GB" sz="1400" dirty="0">
              <a:latin typeface="Calibri" charset="0"/>
              <a:ea typeface="Calibri" charset="0"/>
              <a:cs typeface="Times New Roman" charset="0"/>
            </a:endParaRPr>
          </a:p>
          <a:p>
            <a:pPr marL="342900" marR="0" lvl="0" indent="-342900">
              <a:lnSpc>
                <a:spcPct val="150000"/>
              </a:lnSpc>
              <a:spcBef>
                <a:spcPts val="0"/>
              </a:spcBef>
              <a:spcAft>
                <a:spcPts val="0"/>
              </a:spcAft>
              <a:buFont typeface="Symbol" charset="2"/>
              <a:buChar char=""/>
            </a:pPr>
            <a:r>
              <a:rPr lang="en-US" sz="1400" dirty="0">
                <a:latin typeface="Calibri" charset="0"/>
                <a:ea typeface="Calibri" charset="0"/>
                <a:cs typeface="Times New Roman" charset="0"/>
              </a:rPr>
              <a:t>Hen-</a:t>
            </a:r>
            <a:r>
              <a:rPr lang="en-US" sz="1400" dirty="0" err="1">
                <a:latin typeface="Calibri" charset="0"/>
                <a:ea typeface="Calibri" charset="0"/>
                <a:cs typeface="Times New Roman" charset="0"/>
              </a:rPr>
              <a:t>ladrad</a:t>
            </a:r>
            <a:r>
              <a:rPr lang="en-US" sz="1400" dirty="0">
                <a:latin typeface="Calibri" charset="0"/>
                <a:ea typeface="Calibri" charset="0"/>
                <a:cs typeface="Times New Roman" charset="0"/>
              </a:rPr>
              <a:t> – </a:t>
            </a:r>
            <a:r>
              <a:rPr lang="en-US" sz="1400" dirty="0" err="1">
                <a:latin typeface="Calibri" charset="0"/>
                <a:ea typeface="Calibri" charset="0"/>
                <a:cs typeface="Times New Roman" charset="0"/>
              </a:rPr>
              <a:t>beth</a:t>
            </a:r>
            <a:r>
              <a:rPr lang="en-US" sz="1400" dirty="0">
                <a:latin typeface="Calibri" charset="0"/>
                <a:ea typeface="Calibri" charset="0"/>
                <a:cs typeface="Times New Roman" charset="0"/>
              </a:rPr>
              <a:t> </a:t>
            </a:r>
            <a:r>
              <a:rPr lang="en-US" sz="1400" dirty="0" err="1">
                <a:latin typeface="Calibri" charset="0"/>
                <a:ea typeface="Calibri" charset="0"/>
                <a:cs typeface="Times New Roman" charset="0"/>
              </a:rPr>
              <a:t>i</a:t>
            </a:r>
            <a:r>
              <a:rPr lang="en-US" sz="1400" dirty="0">
                <a:latin typeface="Calibri" charset="0"/>
                <a:ea typeface="Calibri" charset="0"/>
                <a:cs typeface="Times New Roman" charset="0"/>
              </a:rPr>
              <a:t> </a:t>
            </a:r>
            <a:r>
              <a:rPr lang="en-US" sz="1400" dirty="0" err="1">
                <a:latin typeface="Calibri" charset="0"/>
                <a:ea typeface="Calibri" charset="0"/>
                <a:cs typeface="Times New Roman" charset="0"/>
              </a:rPr>
              <a:t>osgoi</a:t>
            </a:r>
            <a:r>
              <a:rPr lang="en-US" sz="1400" dirty="0">
                <a:latin typeface="Calibri" charset="0"/>
                <a:ea typeface="Calibri" charset="0"/>
                <a:cs typeface="Times New Roman" charset="0"/>
              </a:rPr>
              <a:t> </a:t>
            </a:r>
            <a:r>
              <a:rPr lang="en-US" sz="1400" dirty="0" err="1">
                <a:latin typeface="Calibri" charset="0"/>
                <a:ea typeface="Calibri" charset="0"/>
                <a:cs typeface="Times New Roman" charset="0"/>
              </a:rPr>
              <a:t>wrth</a:t>
            </a:r>
            <a:r>
              <a:rPr lang="en-US" sz="1400" dirty="0">
                <a:latin typeface="Calibri" charset="0"/>
                <a:ea typeface="Calibri" charset="0"/>
                <a:cs typeface="Times New Roman" charset="0"/>
              </a:rPr>
              <a:t> </a:t>
            </a:r>
            <a:r>
              <a:rPr lang="en-US" sz="1400" dirty="0" err="1">
                <a:latin typeface="Calibri" charset="0"/>
                <a:ea typeface="Calibri" charset="0"/>
                <a:cs typeface="Times New Roman" charset="0"/>
              </a:rPr>
              <a:t>gyfeirnodi</a:t>
            </a:r>
            <a:endParaRPr lang="en-GB" sz="1400" dirty="0">
              <a:latin typeface="Calibri" charset="0"/>
              <a:ea typeface="Calibri" charset="0"/>
              <a:cs typeface="Times New Roman" charset="0"/>
            </a:endParaRPr>
          </a:p>
          <a:p>
            <a:pPr marL="342900" marR="0" lvl="0" indent="-342900">
              <a:lnSpc>
                <a:spcPct val="150000"/>
              </a:lnSpc>
              <a:spcBef>
                <a:spcPts val="0"/>
              </a:spcBef>
              <a:spcAft>
                <a:spcPts val="0"/>
              </a:spcAft>
              <a:buFont typeface="Calibri" charset="0"/>
              <a:buChar char="-"/>
            </a:pPr>
            <a:r>
              <a:rPr lang="en-US" sz="1400" dirty="0" err="1">
                <a:latin typeface="Calibri" charset="0"/>
                <a:ea typeface="Calibri" charset="0"/>
                <a:cs typeface="Times New Roman" charset="0"/>
              </a:rPr>
              <a:t>Bwysig</a:t>
            </a:r>
            <a:r>
              <a:rPr lang="en-US" sz="1400" dirty="0">
                <a:latin typeface="Calibri" charset="0"/>
                <a:ea typeface="Calibri" charset="0"/>
                <a:cs typeface="Times New Roman" charset="0"/>
              </a:rPr>
              <a:t> </a:t>
            </a:r>
            <a:r>
              <a:rPr lang="en-US" sz="1400" dirty="0" err="1" smtClean="0">
                <a:latin typeface="Calibri" charset="0"/>
                <a:ea typeface="Calibri" charset="0"/>
                <a:cs typeface="Times New Roman" charset="0"/>
              </a:rPr>
              <a:t>i</a:t>
            </a:r>
            <a:r>
              <a:rPr lang="en-US" sz="1400" dirty="0" smtClean="0">
                <a:latin typeface="Calibri" charset="0"/>
                <a:ea typeface="Calibri" charset="0"/>
                <a:cs typeface="Times New Roman" charset="0"/>
              </a:rPr>
              <a:t> </a:t>
            </a:r>
            <a:r>
              <a:rPr lang="en-US" sz="1400" dirty="0" err="1">
                <a:latin typeface="Calibri" charset="0"/>
                <a:ea typeface="Calibri" charset="0"/>
                <a:cs typeface="Times New Roman" charset="0"/>
              </a:rPr>
              <a:t>ddim</a:t>
            </a:r>
            <a:r>
              <a:rPr lang="en-US" sz="1400" dirty="0">
                <a:latin typeface="Calibri" charset="0"/>
                <a:ea typeface="Calibri" charset="0"/>
                <a:cs typeface="Times New Roman" charset="0"/>
              </a:rPr>
              <a:t> hen-</a:t>
            </a:r>
            <a:r>
              <a:rPr lang="en-US" sz="1400" dirty="0" err="1">
                <a:latin typeface="Calibri" charset="0"/>
                <a:ea typeface="Calibri" charset="0"/>
                <a:cs typeface="Times New Roman" charset="0"/>
              </a:rPr>
              <a:t>ladrad</a:t>
            </a:r>
            <a:r>
              <a:rPr lang="en-US" sz="1400" dirty="0">
                <a:latin typeface="Calibri" charset="0"/>
                <a:ea typeface="Calibri" charset="0"/>
                <a:cs typeface="Times New Roman" charset="0"/>
              </a:rPr>
              <a:t> = Cottrell </a:t>
            </a:r>
            <a:r>
              <a:rPr lang="en-US" sz="1400" dirty="0" err="1">
                <a:latin typeface="Calibri" charset="0"/>
                <a:ea typeface="Calibri" charset="0"/>
                <a:cs typeface="Times New Roman" charset="0"/>
              </a:rPr>
              <a:t>yn</a:t>
            </a:r>
            <a:r>
              <a:rPr lang="en-US" sz="1400" dirty="0">
                <a:latin typeface="Calibri" charset="0"/>
                <a:ea typeface="Calibri" charset="0"/>
                <a:cs typeface="Times New Roman" charset="0"/>
              </a:rPr>
              <a:t> </a:t>
            </a:r>
            <a:r>
              <a:rPr lang="en-US" sz="1400" dirty="0" err="1">
                <a:latin typeface="Calibri" charset="0"/>
                <a:ea typeface="Calibri" charset="0"/>
                <a:cs typeface="Times New Roman" charset="0"/>
              </a:rPr>
              <a:t>gyfiawnhau</a:t>
            </a:r>
            <a:r>
              <a:rPr lang="en-US" sz="1400" dirty="0">
                <a:latin typeface="Calibri" charset="0"/>
                <a:ea typeface="Calibri" charset="0"/>
                <a:cs typeface="Times New Roman" charset="0"/>
              </a:rPr>
              <a:t> = </a:t>
            </a:r>
            <a:r>
              <a:rPr lang="en-GB" sz="1400" dirty="0">
                <a:latin typeface="Calibri" charset="0"/>
                <a:ea typeface="Calibri" charset="0"/>
                <a:cs typeface="Times New Roman" charset="0"/>
              </a:rPr>
              <a:t>‘plagiarism is using the work of others without acknowledging your source of information or inspiration’- Cottrell, S. (2008).</a:t>
            </a:r>
          </a:p>
          <a:p>
            <a:pPr marL="342900" marR="0" lvl="0" indent="-342900">
              <a:lnSpc>
                <a:spcPct val="150000"/>
              </a:lnSpc>
              <a:spcBef>
                <a:spcPts val="0"/>
              </a:spcBef>
              <a:spcAft>
                <a:spcPts val="0"/>
              </a:spcAft>
              <a:buFont typeface="Calibri" charset="0"/>
              <a:buChar char="-"/>
            </a:pPr>
            <a:r>
              <a:rPr lang="en-US" sz="1400" dirty="0" err="1">
                <a:latin typeface="Calibri" charset="0"/>
                <a:ea typeface="Calibri" charset="0"/>
                <a:cs typeface="Times New Roman" charset="0"/>
              </a:rPr>
              <a:t>Dywed</a:t>
            </a:r>
            <a:r>
              <a:rPr lang="en-US" sz="1400" dirty="0">
                <a:latin typeface="Calibri" charset="0"/>
                <a:ea typeface="Calibri" charset="0"/>
                <a:cs typeface="Times New Roman" charset="0"/>
              </a:rPr>
              <a:t> </a:t>
            </a:r>
            <a:r>
              <a:rPr lang="en-US" sz="1400" dirty="0" err="1">
                <a:latin typeface="Calibri" charset="0"/>
                <a:ea typeface="Calibri" charset="0"/>
                <a:cs typeface="Times New Roman" charset="0"/>
              </a:rPr>
              <a:t>hefyd</a:t>
            </a:r>
            <a:r>
              <a:rPr lang="en-US" sz="1400" dirty="0">
                <a:latin typeface="Calibri" charset="0"/>
                <a:ea typeface="Calibri" charset="0"/>
                <a:cs typeface="Times New Roman" charset="0"/>
              </a:rPr>
              <a:t> = ‘Plagiarism is treated very seriously, and plagiarized work is usually disqualified’ = </a:t>
            </a:r>
            <a:r>
              <a:rPr lang="en-GB" sz="1400" dirty="0">
                <a:latin typeface="Calibri" charset="0"/>
                <a:ea typeface="Calibri" charset="0"/>
                <a:cs typeface="Times New Roman" charset="0"/>
              </a:rPr>
              <a:t>Cottrell, S. (2008)</a:t>
            </a:r>
          </a:p>
          <a:p>
            <a:pPr marL="342900" marR="0" lvl="0" indent="-342900">
              <a:lnSpc>
                <a:spcPct val="150000"/>
              </a:lnSpc>
              <a:spcBef>
                <a:spcPts val="0"/>
              </a:spcBef>
              <a:spcAft>
                <a:spcPts val="0"/>
              </a:spcAft>
              <a:buFont typeface="Calibri" charset="0"/>
              <a:buChar char="-"/>
            </a:pPr>
            <a:r>
              <a:rPr lang="en-US" sz="1400" dirty="0" err="1">
                <a:latin typeface="Calibri" charset="0"/>
                <a:ea typeface="Calibri" charset="0"/>
                <a:cs typeface="Times New Roman" charset="0"/>
              </a:rPr>
              <a:t>Pwysleisio</a:t>
            </a:r>
            <a:r>
              <a:rPr lang="en-US" sz="1400" dirty="0">
                <a:latin typeface="Calibri" charset="0"/>
                <a:ea typeface="Calibri" charset="0"/>
                <a:cs typeface="Times New Roman" charset="0"/>
              </a:rPr>
              <a:t> = </a:t>
            </a:r>
            <a:r>
              <a:rPr lang="en-US" sz="1400" dirty="0" err="1">
                <a:latin typeface="Calibri" charset="0"/>
                <a:ea typeface="Calibri" charset="0"/>
                <a:cs typeface="Times New Roman" charset="0"/>
              </a:rPr>
              <a:t>Cyfeirnodi</a:t>
            </a:r>
            <a:r>
              <a:rPr lang="en-US" sz="1400" dirty="0">
                <a:latin typeface="Calibri" charset="0"/>
                <a:ea typeface="Calibri" charset="0"/>
                <a:cs typeface="Times New Roman" charset="0"/>
              </a:rPr>
              <a:t> </a:t>
            </a:r>
            <a:r>
              <a:rPr lang="en-US" sz="1400" dirty="0" err="1">
                <a:latin typeface="Calibri" charset="0"/>
                <a:ea typeface="Calibri" charset="0"/>
                <a:cs typeface="Times New Roman" charset="0"/>
              </a:rPr>
              <a:t>hollol</a:t>
            </a:r>
            <a:r>
              <a:rPr lang="en-US" sz="1400" dirty="0">
                <a:latin typeface="Calibri" charset="0"/>
                <a:ea typeface="Calibri" charset="0"/>
                <a:cs typeface="Times New Roman" charset="0"/>
              </a:rPr>
              <a:t> </a:t>
            </a:r>
            <a:r>
              <a:rPr lang="en-US" sz="1400" dirty="0" err="1">
                <a:latin typeface="Calibri" charset="0"/>
                <a:ea typeface="Calibri" charset="0"/>
                <a:cs typeface="Times New Roman" charset="0"/>
              </a:rPr>
              <a:t>gywir</a:t>
            </a:r>
            <a:r>
              <a:rPr lang="en-US" sz="1400" dirty="0">
                <a:latin typeface="Calibri" charset="0"/>
                <a:ea typeface="Calibri" charset="0"/>
                <a:cs typeface="Times New Roman" charset="0"/>
              </a:rPr>
              <a:t> </a:t>
            </a:r>
            <a:r>
              <a:rPr lang="en-US" sz="1400" dirty="0" err="1">
                <a:latin typeface="Calibri" charset="0"/>
                <a:ea typeface="Calibri" charset="0"/>
                <a:cs typeface="Times New Roman" charset="0"/>
              </a:rPr>
              <a:t>hanfodol</a:t>
            </a:r>
            <a:r>
              <a:rPr lang="en-US" sz="1400" dirty="0">
                <a:latin typeface="Calibri" charset="0"/>
                <a:ea typeface="Calibri" charset="0"/>
                <a:cs typeface="Times New Roman" charset="0"/>
              </a:rPr>
              <a:t>.</a:t>
            </a:r>
            <a:endParaRPr lang="en-GB" sz="1400" dirty="0">
              <a:effectLst/>
              <a:latin typeface="Calibri" charset="0"/>
              <a:ea typeface="Calibri" charset="0"/>
              <a:cs typeface="Times New Roman" charset="0"/>
            </a:endParaRPr>
          </a:p>
        </p:txBody>
      </p:sp>
    </p:spTree>
    <p:extLst>
      <p:ext uri="{BB962C8B-B14F-4D97-AF65-F5344CB8AC3E}">
        <p14:creationId xmlns:p14="http://schemas.microsoft.com/office/powerpoint/2010/main" val="42746590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44137" y="988096"/>
            <a:ext cx="11390811" cy="4401205"/>
          </a:xfrm>
          <a:prstGeom prst="rect">
            <a:avLst/>
          </a:prstGeom>
        </p:spPr>
        <p:txBody>
          <a:bodyPr wrap="square">
            <a:spAutoFit/>
          </a:bodyPr>
          <a:lstStyle/>
          <a:p>
            <a:r>
              <a:rPr lang="en-US" b="1" u="sng" dirty="0" err="1">
                <a:latin typeface="Calibri" charset="0"/>
                <a:ea typeface="Calibri" charset="0"/>
                <a:cs typeface="Times New Roman" charset="0"/>
              </a:rPr>
              <a:t>Sut</a:t>
            </a:r>
            <a:r>
              <a:rPr lang="en-US" b="1" u="sng" dirty="0">
                <a:latin typeface="Calibri" charset="0"/>
                <a:ea typeface="Calibri" charset="0"/>
                <a:cs typeface="Times New Roman" charset="0"/>
              </a:rPr>
              <a:t> </a:t>
            </a:r>
            <a:r>
              <a:rPr lang="en-US" b="1" u="sng" dirty="0" err="1">
                <a:latin typeface="Calibri" charset="0"/>
                <a:ea typeface="Calibri" charset="0"/>
                <a:cs typeface="Times New Roman" charset="0"/>
              </a:rPr>
              <a:t>i</a:t>
            </a:r>
            <a:r>
              <a:rPr lang="en-US" b="1" u="sng" dirty="0">
                <a:latin typeface="Calibri" charset="0"/>
                <a:ea typeface="Calibri" charset="0"/>
                <a:cs typeface="Times New Roman" charset="0"/>
              </a:rPr>
              <a:t> </a:t>
            </a:r>
            <a:r>
              <a:rPr lang="en-US" b="1" u="sng" dirty="0" err="1">
                <a:latin typeface="Calibri" charset="0"/>
                <a:ea typeface="Calibri" charset="0"/>
                <a:cs typeface="Times New Roman" charset="0"/>
              </a:rPr>
              <a:t>fynd</a:t>
            </a:r>
            <a:r>
              <a:rPr lang="en-US" b="1" u="sng" dirty="0">
                <a:latin typeface="Calibri" charset="0"/>
                <a:ea typeface="Calibri" charset="0"/>
                <a:cs typeface="Times New Roman" charset="0"/>
              </a:rPr>
              <a:t> </a:t>
            </a:r>
            <a:r>
              <a:rPr lang="en-US" b="1" u="sng" dirty="0" err="1">
                <a:latin typeface="Calibri" charset="0"/>
                <a:ea typeface="Calibri" charset="0"/>
                <a:cs typeface="Times New Roman" charset="0"/>
              </a:rPr>
              <a:t>ati</a:t>
            </a:r>
            <a:r>
              <a:rPr lang="en-US" b="1" u="sng" dirty="0">
                <a:latin typeface="Calibri" charset="0"/>
                <a:ea typeface="Calibri" charset="0"/>
                <a:cs typeface="Times New Roman" charset="0"/>
              </a:rPr>
              <a:t> </a:t>
            </a:r>
            <a:r>
              <a:rPr lang="en-US" b="1" u="sng" dirty="0" err="1">
                <a:latin typeface="Calibri" charset="0"/>
                <a:ea typeface="Calibri" charset="0"/>
                <a:cs typeface="Times New Roman" charset="0"/>
              </a:rPr>
              <a:t>i</a:t>
            </a:r>
            <a:r>
              <a:rPr lang="en-US" b="1" u="sng" dirty="0">
                <a:latin typeface="Calibri" charset="0"/>
                <a:ea typeface="Calibri" charset="0"/>
                <a:cs typeface="Times New Roman" charset="0"/>
              </a:rPr>
              <a:t> </a:t>
            </a:r>
            <a:r>
              <a:rPr lang="en-US" b="1" u="sng" dirty="0" err="1">
                <a:latin typeface="Calibri" charset="0"/>
                <a:ea typeface="Calibri" charset="0"/>
                <a:cs typeface="Times New Roman" charset="0"/>
              </a:rPr>
              <a:t>gwestiynnu</a:t>
            </a:r>
            <a:r>
              <a:rPr lang="en-US" b="1" u="sng" dirty="0">
                <a:latin typeface="Calibri" charset="0"/>
                <a:ea typeface="Calibri" charset="0"/>
                <a:cs typeface="Times New Roman" charset="0"/>
              </a:rPr>
              <a:t> </a:t>
            </a:r>
            <a:r>
              <a:rPr lang="en-US" b="1" u="sng" dirty="0" err="1">
                <a:latin typeface="Calibri" charset="0"/>
                <a:ea typeface="Calibri" charset="0"/>
                <a:cs typeface="Times New Roman" charset="0"/>
              </a:rPr>
              <a:t>yn</a:t>
            </a:r>
            <a:r>
              <a:rPr lang="en-US" b="1" u="sng" dirty="0">
                <a:latin typeface="Calibri" charset="0"/>
                <a:ea typeface="Calibri" charset="0"/>
                <a:cs typeface="Times New Roman" charset="0"/>
              </a:rPr>
              <a:t> </a:t>
            </a:r>
            <a:r>
              <a:rPr lang="en-US" b="1" u="sng" dirty="0" err="1">
                <a:latin typeface="Calibri" charset="0"/>
                <a:ea typeface="Calibri" charset="0"/>
                <a:cs typeface="Times New Roman" charset="0"/>
              </a:rPr>
              <a:t>feirniadol</a:t>
            </a:r>
            <a:r>
              <a:rPr lang="en-US" b="1" u="sng" dirty="0" smtClean="0">
                <a:latin typeface="Calibri" charset="0"/>
                <a:ea typeface="Calibri" charset="0"/>
                <a:cs typeface="Times New Roman" charset="0"/>
              </a:rPr>
              <a:t>?</a:t>
            </a:r>
          </a:p>
          <a:p>
            <a:endParaRPr lang="en-GB" sz="2000" dirty="0">
              <a:latin typeface="Calibri" charset="0"/>
              <a:ea typeface="Calibri" charset="0"/>
              <a:cs typeface="Times New Roman" charset="0"/>
            </a:endParaRPr>
          </a:p>
          <a:p>
            <a:pPr marL="342900" marR="0" lvl="0" indent="-342900">
              <a:lnSpc>
                <a:spcPct val="150000"/>
              </a:lnSpc>
              <a:spcBef>
                <a:spcPts val="0"/>
              </a:spcBef>
              <a:spcAft>
                <a:spcPts val="0"/>
              </a:spcAft>
              <a:buFont typeface="Symbol" charset="2"/>
              <a:buChar char=""/>
            </a:pPr>
            <a:r>
              <a:rPr lang="en-US" sz="1600" dirty="0" err="1">
                <a:latin typeface="Calibri" charset="0"/>
                <a:ea typeface="Calibri" charset="0"/>
                <a:cs typeface="Times New Roman" charset="0"/>
              </a:rPr>
              <a:t>Ystyr</a:t>
            </a:r>
            <a:r>
              <a:rPr lang="en-US" sz="1600" dirty="0">
                <a:latin typeface="Calibri" charset="0"/>
                <a:ea typeface="Calibri" charset="0"/>
                <a:cs typeface="Times New Roman" charset="0"/>
              </a:rPr>
              <a:t> </a:t>
            </a:r>
            <a:r>
              <a:rPr lang="en-US" sz="1600" dirty="0" err="1">
                <a:latin typeface="Calibri" charset="0"/>
                <a:ea typeface="Calibri" charset="0"/>
                <a:cs typeface="Times New Roman" charset="0"/>
              </a:rPr>
              <a:t>gwestiynnu</a:t>
            </a:r>
            <a:r>
              <a:rPr lang="en-US" sz="1600" dirty="0">
                <a:latin typeface="Calibri" charset="0"/>
                <a:ea typeface="Calibri" charset="0"/>
                <a:cs typeface="Times New Roman" charset="0"/>
              </a:rPr>
              <a:t> </a:t>
            </a:r>
            <a:r>
              <a:rPr lang="en-US" sz="1600" dirty="0" err="1">
                <a:latin typeface="Calibri" charset="0"/>
                <a:ea typeface="Calibri" charset="0"/>
                <a:cs typeface="Times New Roman" charset="0"/>
              </a:rPr>
              <a:t>beirniadol</a:t>
            </a:r>
            <a:r>
              <a:rPr lang="en-US" sz="1600" dirty="0">
                <a:latin typeface="Calibri" charset="0"/>
                <a:ea typeface="Calibri" charset="0"/>
                <a:cs typeface="Times New Roman" charset="0"/>
              </a:rPr>
              <a:t> = </a:t>
            </a:r>
            <a:r>
              <a:rPr lang="en-US" sz="1600" dirty="0" err="1">
                <a:latin typeface="Calibri" charset="0"/>
                <a:ea typeface="Calibri" charset="0"/>
                <a:cs typeface="Times New Roman" charset="0"/>
              </a:rPr>
              <a:t>yn</a:t>
            </a:r>
            <a:r>
              <a:rPr lang="en-US" sz="1600" dirty="0">
                <a:latin typeface="Calibri" charset="0"/>
                <a:ea typeface="Calibri" charset="0"/>
                <a:cs typeface="Times New Roman" charset="0"/>
              </a:rPr>
              <a:t> </a:t>
            </a:r>
            <a:r>
              <a:rPr lang="en-US" sz="1600" dirty="0" err="1">
                <a:latin typeface="Calibri" charset="0"/>
                <a:ea typeface="Calibri" charset="0"/>
                <a:cs typeface="Times New Roman" charset="0"/>
              </a:rPr>
              <a:t>ôl</a:t>
            </a:r>
            <a:r>
              <a:rPr lang="en-US" sz="1600" dirty="0">
                <a:latin typeface="Calibri" charset="0"/>
                <a:ea typeface="Calibri" charset="0"/>
                <a:cs typeface="Times New Roman" charset="0"/>
              </a:rPr>
              <a:t> Ged </a:t>
            </a:r>
            <a:r>
              <a:rPr lang="en-US" sz="1600" dirty="0" err="1">
                <a:latin typeface="Calibri" charset="0"/>
                <a:ea typeface="Calibri" charset="0"/>
                <a:cs typeface="Times New Roman" charset="0"/>
              </a:rPr>
              <a:t>Gast</a:t>
            </a:r>
            <a:r>
              <a:rPr lang="en-US" sz="1600" dirty="0">
                <a:latin typeface="Calibri" charset="0"/>
                <a:ea typeface="Calibri" charset="0"/>
                <a:cs typeface="Times New Roman" charset="0"/>
              </a:rPr>
              <a:t> Creativity Consultant (2015):</a:t>
            </a:r>
            <a:endParaRPr lang="en-GB" sz="1600" dirty="0">
              <a:latin typeface="Calibri" charset="0"/>
              <a:ea typeface="Calibri" charset="0"/>
              <a:cs typeface="Times New Roman" charset="0"/>
            </a:endParaRPr>
          </a:p>
          <a:p>
            <a:pPr marL="342900" marR="0" lvl="0" indent="-342900">
              <a:lnSpc>
                <a:spcPct val="150000"/>
              </a:lnSpc>
              <a:spcBef>
                <a:spcPts val="0"/>
              </a:spcBef>
              <a:spcAft>
                <a:spcPts val="0"/>
              </a:spcAft>
              <a:buFont typeface="Calibri" charset="0"/>
              <a:buChar char="-"/>
            </a:pPr>
            <a:r>
              <a:rPr lang="en-US" sz="1600" dirty="0">
                <a:latin typeface="Calibri" charset="0"/>
                <a:ea typeface="Calibri" charset="0"/>
                <a:cs typeface="Times New Roman" charset="0"/>
              </a:rPr>
              <a:t>‘The principle underlying the maxim is that each question should elicit a factual answer — facts that are necessary to include for a report or when new learning can be considered complete. Importantly, none of these questions can be answered with a simple "yes" or "no"’.</a:t>
            </a:r>
            <a:endParaRPr lang="en-GB" sz="1600" dirty="0">
              <a:latin typeface="Calibri" charset="0"/>
              <a:ea typeface="Calibri" charset="0"/>
              <a:cs typeface="Times New Roman" charset="0"/>
            </a:endParaRPr>
          </a:p>
          <a:p>
            <a:pPr>
              <a:lnSpc>
                <a:spcPct val="150000"/>
              </a:lnSpc>
            </a:pPr>
            <a:r>
              <a:rPr lang="en-US" sz="1600" dirty="0">
                <a:latin typeface="Calibri" charset="0"/>
                <a:ea typeface="Calibri" charset="0"/>
                <a:cs typeface="Times New Roman" charset="0"/>
              </a:rPr>
              <a:t> </a:t>
            </a:r>
            <a:endParaRPr lang="en-GB" sz="1600" dirty="0">
              <a:latin typeface="Calibri" charset="0"/>
              <a:ea typeface="Calibri" charset="0"/>
              <a:cs typeface="Times New Roman" charset="0"/>
            </a:endParaRPr>
          </a:p>
          <a:p>
            <a:pPr>
              <a:lnSpc>
                <a:spcPct val="150000"/>
              </a:lnSpc>
            </a:pPr>
            <a:r>
              <a:rPr lang="en-US" sz="1600" dirty="0">
                <a:latin typeface="Calibri" charset="0"/>
                <a:ea typeface="Calibri" charset="0"/>
                <a:cs typeface="Times New Roman" charset="0"/>
              </a:rPr>
              <a:t> </a:t>
            </a:r>
            <a:endParaRPr lang="en-GB" sz="1600" dirty="0">
              <a:latin typeface="Calibri" charset="0"/>
              <a:ea typeface="Calibri" charset="0"/>
              <a:cs typeface="Times New Roman" charset="0"/>
            </a:endParaRPr>
          </a:p>
          <a:p>
            <a:pPr marL="342900" marR="0" lvl="0" indent="-342900">
              <a:lnSpc>
                <a:spcPct val="150000"/>
              </a:lnSpc>
              <a:spcBef>
                <a:spcPts val="0"/>
              </a:spcBef>
              <a:spcAft>
                <a:spcPts val="0"/>
              </a:spcAft>
              <a:buFont typeface="Symbol" charset="2"/>
              <a:buChar char=""/>
            </a:pPr>
            <a:r>
              <a:rPr lang="en-US" sz="1600" dirty="0" err="1">
                <a:latin typeface="Calibri" charset="0"/>
                <a:ea typeface="Calibri" charset="0"/>
                <a:cs typeface="Times New Roman" charset="0"/>
              </a:rPr>
              <a:t>Pwrpas</a:t>
            </a:r>
            <a:r>
              <a:rPr lang="en-US" sz="1600" dirty="0">
                <a:latin typeface="Calibri" charset="0"/>
                <a:ea typeface="Calibri" charset="0"/>
                <a:cs typeface="Times New Roman" charset="0"/>
              </a:rPr>
              <a:t> </a:t>
            </a:r>
            <a:r>
              <a:rPr lang="en-US" sz="1600" dirty="0" err="1">
                <a:latin typeface="Calibri" charset="0"/>
                <a:ea typeface="Calibri" charset="0"/>
                <a:cs typeface="Times New Roman" charset="0"/>
              </a:rPr>
              <a:t>gwestiynnu</a:t>
            </a:r>
            <a:r>
              <a:rPr lang="en-US" sz="1600" dirty="0">
                <a:latin typeface="Calibri" charset="0"/>
                <a:ea typeface="Calibri" charset="0"/>
                <a:cs typeface="Times New Roman" charset="0"/>
              </a:rPr>
              <a:t> </a:t>
            </a:r>
            <a:r>
              <a:rPr lang="en-US" sz="1600" dirty="0" err="1">
                <a:latin typeface="Calibri" charset="0"/>
                <a:ea typeface="Calibri" charset="0"/>
                <a:cs typeface="Times New Roman" charset="0"/>
              </a:rPr>
              <a:t>beirniadol</a:t>
            </a:r>
            <a:endParaRPr lang="en-GB" sz="1600" dirty="0">
              <a:latin typeface="Calibri" charset="0"/>
              <a:ea typeface="Calibri" charset="0"/>
              <a:cs typeface="Times New Roman" charset="0"/>
            </a:endParaRPr>
          </a:p>
          <a:p>
            <a:pPr marL="342900" marR="0" lvl="0" indent="-342900">
              <a:lnSpc>
                <a:spcPct val="150000"/>
              </a:lnSpc>
              <a:spcBef>
                <a:spcPts val="0"/>
              </a:spcBef>
              <a:spcAft>
                <a:spcPts val="0"/>
              </a:spcAft>
              <a:buFont typeface="Calibri" charset="0"/>
              <a:buChar char="-"/>
            </a:pPr>
            <a:r>
              <a:rPr lang="en-US" sz="1600" dirty="0" err="1">
                <a:latin typeface="Calibri" charset="0"/>
                <a:ea typeface="Calibri" charset="0"/>
                <a:cs typeface="Times New Roman" charset="0"/>
              </a:rPr>
              <a:t>Meddau</a:t>
            </a:r>
            <a:r>
              <a:rPr lang="en-US" sz="1600" dirty="0">
                <a:latin typeface="Calibri" charset="0"/>
                <a:ea typeface="Calibri" charset="0"/>
                <a:cs typeface="Times New Roman" charset="0"/>
              </a:rPr>
              <a:t> </a:t>
            </a:r>
            <a:r>
              <a:rPr lang="en-GB" sz="1600" dirty="0">
                <a:latin typeface="Calibri" charset="0"/>
                <a:ea typeface="Calibri" charset="0"/>
                <a:cs typeface="Times New Roman" charset="0"/>
              </a:rPr>
              <a:t>West Lothian Council Educational Psychology Service (2001), </a:t>
            </a:r>
            <a:r>
              <a:rPr lang="en-GB" sz="1600" dirty="0" err="1">
                <a:latin typeface="Calibri" charset="0"/>
                <a:ea typeface="Calibri" charset="0"/>
                <a:cs typeface="Times New Roman" charset="0"/>
              </a:rPr>
              <a:t>mai</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cwestiynu</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feirniadol</a:t>
            </a:r>
            <a:r>
              <a:rPr lang="en-GB" sz="1600" dirty="0">
                <a:latin typeface="Calibri" charset="0"/>
                <a:ea typeface="Calibri" charset="0"/>
                <a:cs typeface="Times New Roman" charset="0"/>
              </a:rPr>
              <a:t> </a:t>
            </a:r>
            <a:r>
              <a:rPr lang="en-US" sz="1600" dirty="0">
                <a:latin typeface="Calibri" charset="0"/>
                <a:ea typeface="Calibri" charset="0"/>
                <a:cs typeface="Times New Roman" charset="0"/>
              </a:rPr>
              <a:t>‘is key tool in Assessment for Learning strategies and should be planned such that a range of responses are anticipated. Good questions lead the learner on a journey in which there is a balance between content (who, what, when) and process (how, why)’.</a:t>
            </a:r>
            <a:endParaRPr lang="en-GB" sz="1600" dirty="0">
              <a:effectLst/>
              <a:latin typeface="Calibri" charset="0"/>
              <a:ea typeface="Calibri" charset="0"/>
              <a:cs typeface="Times New Roman" charset="0"/>
            </a:endParaRPr>
          </a:p>
        </p:txBody>
      </p:sp>
    </p:spTree>
    <p:extLst>
      <p:ext uri="{BB962C8B-B14F-4D97-AF65-F5344CB8AC3E}">
        <p14:creationId xmlns:p14="http://schemas.microsoft.com/office/powerpoint/2010/main" val="127798813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21687" y="375719"/>
            <a:ext cx="11299372" cy="6063198"/>
          </a:xfrm>
          <a:prstGeom prst="rect">
            <a:avLst/>
          </a:prstGeom>
        </p:spPr>
        <p:txBody>
          <a:bodyPr wrap="square">
            <a:spAutoFit/>
          </a:bodyPr>
          <a:lstStyle/>
          <a:p>
            <a:r>
              <a:rPr lang="en-US" sz="2000" b="1" u="sng" dirty="0">
                <a:latin typeface="Calibri" charset="0"/>
                <a:ea typeface="Calibri" charset="0"/>
                <a:cs typeface="Times New Roman" charset="0"/>
              </a:rPr>
              <a:t>Beth </a:t>
            </a:r>
            <a:r>
              <a:rPr lang="en-US" sz="2000" b="1" u="sng" dirty="0" err="1">
                <a:latin typeface="Calibri" charset="0"/>
                <a:ea typeface="Calibri" charset="0"/>
                <a:cs typeface="Times New Roman" charset="0"/>
              </a:rPr>
              <a:t>yw</a:t>
            </a:r>
            <a:r>
              <a:rPr lang="en-US" sz="2000" b="1" u="sng" dirty="0">
                <a:latin typeface="Calibri" charset="0"/>
                <a:ea typeface="Calibri" charset="0"/>
                <a:cs typeface="Times New Roman" charset="0"/>
              </a:rPr>
              <a:t> </a:t>
            </a:r>
            <a:r>
              <a:rPr lang="en-US" sz="2000" b="1" u="sng" dirty="0" err="1">
                <a:latin typeface="Calibri" charset="0"/>
                <a:ea typeface="Calibri" charset="0"/>
                <a:cs typeface="Times New Roman" charset="0"/>
              </a:rPr>
              <a:t>Adlewyrchu</a:t>
            </a:r>
            <a:r>
              <a:rPr lang="en-US" sz="2000" b="1" u="sng" dirty="0">
                <a:latin typeface="Calibri" charset="0"/>
                <a:ea typeface="Calibri" charset="0"/>
                <a:cs typeface="Times New Roman" charset="0"/>
              </a:rPr>
              <a:t>?</a:t>
            </a:r>
            <a:endParaRPr lang="en-GB" sz="2000" dirty="0">
              <a:latin typeface="Calibri" charset="0"/>
              <a:ea typeface="Calibri" charset="0"/>
              <a:cs typeface="Times New Roman" charset="0"/>
            </a:endParaRPr>
          </a:p>
          <a:p>
            <a:pPr marL="342900" marR="0" lvl="0" indent="-342900">
              <a:lnSpc>
                <a:spcPct val="150000"/>
              </a:lnSpc>
              <a:spcBef>
                <a:spcPts val="0"/>
              </a:spcBef>
              <a:spcAft>
                <a:spcPts val="0"/>
              </a:spcAft>
              <a:buFont typeface="Symbol" charset="2"/>
              <a:buChar char=""/>
            </a:pPr>
            <a:r>
              <a:rPr lang="en-GB" sz="1600" dirty="0" err="1">
                <a:latin typeface="Calibri" charset="0"/>
                <a:ea typeface="Calibri" charset="0"/>
                <a:cs typeface="Times New Roman" charset="0"/>
              </a:rPr>
              <a:t>Ystyr</a:t>
            </a:r>
            <a:r>
              <a:rPr lang="en-GB" sz="1600" dirty="0">
                <a:latin typeface="Calibri" charset="0"/>
                <a:ea typeface="Calibri" charset="0"/>
                <a:cs typeface="Times New Roman" charset="0"/>
              </a:rPr>
              <a:t> </a:t>
            </a:r>
            <a:r>
              <a:rPr lang="en-US" sz="1600" dirty="0">
                <a:latin typeface="Calibri" charset="0"/>
                <a:ea typeface="Calibri" charset="0"/>
                <a:cs typeface="Times New Roman" charset="0"/>
              </a:rPr>
              <a:t>SGIL</a:t>
            </a:r>
            <a:endParaRPr lang="en-GB" sz="1600" dirty="0">
              <a:latin typeface="Calibri" charset="0"/>
              <a:ea typeface="Calibri" charset="0"/>
              <a:cs typeface="Times New Roman" charset="0"/>
            </a:endParaRPr>
          </a:p>
          <a:p>
            <a:pPr marL="685800" marR="0">
              <a:lnSpc>
                <a:spcPct val="150000"/>
              </a:lnSpc>
              <a:spcBef>
                <a:spcPts val="0"/>
              </a:spcBef>
              <a:spcAft>
                <a:spcPts val="0"/>
              </a:spcAft>
            </a:pPr>
            <a:r>
              <a:rPr lang="en-US" sz="1600" dirty="0">
                <a:latin typeface="Calibri" charset="0"/>
                <a:ea typeface="Calibri" charset="0"/>
                <a:cs typeface="Times New Roman" charset="0"/>
              </a:rPr>
              <a:t>= </a:t>
            </a:r>
            <a:r>
              <a:rPr lang="en-US" sz="1600" dirty="0" err="1">
                <a:latin typeface="Calibri" charset="0"/>
                <a:ea typeface="Calibri" charset="0"/>
                <a:cs typeface="Times New Roman" charset="0"/>
              </a:rPr>
              <a:t>Newid</a:t>
            </a:r>
            <a:r>
              <a:rPr lang="en-US" sz="1600" dirty="0">
                <a:latin typeface="Calibri" charset="0"/>
                <a:ea typeface="Calibri" charset="0"/>
                <a:cs typeface="Times New Roman" charset="0"/>
              </a:rPr>
              <a:t> </a:t>
            </a:r>
            <a:r>
              <a:rPr lang="en-US" sz="1600" dirty="0" err="1">
                <a:latin typeface="Calibri" charset="0"/>
                <a:ea typeface="Calibri" charset="0"/>
                <a:cs typeface="Times New Roman" charset="0"/>
              </a:rPr>
              <a:t>ffordd</a:t>
            </a:r>
            <a:r>
              <a:rPr lang="en-US" sz="1600" dirty="0">
                <a:latin typeface="Calibri" charset="0"/>
                <a:ea typeface="Calibri" charset="0"/>
                <a:cs typeface="Times New Roman" charset="0"/>
              </a:rPr>
              <a:t> </a:t>
            </a:r>
            <a:r>
              <a:rPr lang="en-US" sz="1600" dirty="0" err="1">
                <a:latin typeface="Calibri" charset="0"/>
                <a:ea typeface="Calibri" charset="0"/>
                <a:cs typeface="Times New Roman" charset="0"/>
              </a:rPr>
              <a:t>chi’n</a:t>
            </a:r>
            <a:r>
              <a:rPr lang="en-US" sz="1600" dirty="0">
                <a:latin typeface="Calibri" charset="0"/>
                <a:ea typeface="Calibri" charset="0"/>
                <a:cs typeface="Times New Roman" charset="0"/>
              </a:rPr>
              <a:t> </a:t>
            </a:r>
            <a:r>
              <a:rPr lang="en-US" sz="1600" dirty="0" err="1">
                <a:latin typeface="Calibri" charset="0"/>
                <a:ea typeface="Calibri" charset="0"/>
                <a:cs typeface="Times New Roman" charset="0"/>
              </a:rPr>
              <a:t>meddwl</a:t>
            </a:r>
            <a:r>
              <a:rPr lang="en-US" sz="1600" dirty="0">
                <a:latin typeface="Calibri" charset="0"/>
                <a:ea typeface="Calibri" charset="0"/>
                <a:cs typeface="Times New Roman" charset="0"/>
              </a:rPr>
              <a:t> </a:t>
            </a:r>
            <a:r>
              <a:rPr lang="en-US" sz="1600" dirty="0" err="1">
                <a:latin typeface="Calibri" charset="0"/>
                <a:ea typeface="Calibri" charset="0"/>
                <a:cs typeface="Times New Roman" charset="0"/>
              </a:rPr>
              <a:t>fel</a:t>
            </a:r>
            <a:r>
              <a:rPr lang="en-US" sz="1600" dirty="0">
                <a:latin typeface="Calibri" charset="0"/>
                <a:ea typeface="Calibri" charset="0"/>
                <a:cs typeface="Times New Roman" charset="0"/>
              </a:rPr>
              <a:t> person o </a:t>
            </a:r>
            <a:r>
              <a:rPr lang="en-US" sz="1600" dirty="0" err="1">
                <a:latin typeface="Calibri" charset="0"/>
                <a:ea typeface="Calibri" charset="0"/>
                <a:cs typeface="Times New Roman" charset="0"/>
              </a:rPr>
              <a:t>brofiadau</a:t>
            </a:r>
            <a:r>
              <a:rPr lang="en-US" sz="1600" dirty="0">
                <a:latin typeface="Calibri" charset="0"/>
                <a:ea typeface="Calibri" charset="0"/>
                <a:cs typeface="Times New Roman" charset="0"/>
              </a:rPr>
              <a:t>, </a:t>
            </a:r>
            <a:r>
              <a:rPr lang="en-US" sz="1600" dirty="0" err="1">
                <a:latin typeface="Calibri" charset="0"/>
                <a:ea typeface="Calibri" charset="0"/>
                <a:cs typeface="Times New Roman" charset="0"/>
              </a:rPr>
              <a:t>sy’n</a:t>
            </a:r>
            <a:r>
              <a:rPr lang="en-US" sz="1600" dirty="0">
                <a:latin typeface="Calibri" charset="0"/>
                <a:ea typeface="Calibri" charset="0"/>
                <a:cs typeface="Times New Roman" charset="0"/>
              </a:rPr>
              <a:t> felly </a:t>
            </a:r>
            <a:r>
              <a:rPr lang="en-US" sz="1600" dirty="0" err="1">
                <a:latin typeface="Calibri" charset="0"/>
                <a:ea typeface="Calibri" charset="0"/>
                <a:cs typeface="Times New Roman" charset="0"/>
              </a:rPr>
              <a:t>wedyn</a:t>
            </a:r>
            <a:r>
              <a:rPr lang="en-US" sz="1600" dirty="0">
                <a:latin typeface="Calibri" charset="0"/>
                <a:ea typeface="Calibri" charset="0"/>
                <a:cs typeface="Times New Roman" charset="0"/>
              </a:rPr>
              <a:t> </a:t>
            </a:r>
            <a:r>
              <a:rPr lang="en-US" sz="1600" dirty="0" err="1">
                <a:latin typeface="Calibri" charset="0"/>
                <a:ea typeface="Calibri" charset="0"/>
                <a:cs typeface="Times New Roman" charset="0"/>
              </a:rPr>
              <a:t>yn</a:t>
            </a:r>
            <a:r>
              <a:rPr lang="en-US" sz="1600" dirty="0">
                <a:latin typeface="Calibri" charset="0"/>
                <a:ea typeface="Calibri" charset="0"/>
                <a:cs typeface="Times New Roman" charset="0"/>
              </a:rPr>
              <a:t> </a:t>
            </a:r>
            <a:r>
              <a:rPr lang="en-US" sz="1600" dirty="0" err="1">
                <a:latin typeface="Calibri" charset="0"/>
                <a:ea typeface="Calibri" charset="0"/>
                <a:cs typeface="Times New Roman" charset="0"/>
              </a:rPr>
              <a:t>newid</a:t>
            </a:r>
            <a:r>
              <a:rPr lang="en-US" sz="1600" dirty="0">
                <a:latin typeface="Calibri" charset="0"/>
                <a:ea typeface="Calibri" charset="0"/>
                <a:cs typeface="Times New Roman" charset="0"/>
              </a:rPr>
              <a:t> </a:t>
            </a:r>
            <a:r>
              <a:rPr lang="en-US" sz="1600" dirty="0" err="1">
                <a:latin typeface="Calibri" charset="0"/>
                <a:ea typeface="Calibri" charset="0"/>
                <a:cs typeface="Times New Roman" charset="0"/>
              </a:rPr>
              <a:t>eich</a:t>
            </a:r>
            <a:r>
              <a:rPr lang="en-US" sz="1600" dirty="0">
                <a:latin typeface="Calibri" charset="0"/>
                <a:ea typeface="Calibri" charset="0"/>
                <a:cs typeface="Times New Roman" charset="0"/>
              </a:rPr>
              <a:t> </a:t>
            </a:r>
            <a:r>
              <a:rPr lang="en-US" sz="1600" dirty="0" err="1">
                <a:latin typeface="Calibri" charset="0"/>
                <a:ea typeface="Calibri" charset="0"/>
                <a:cs typeface="Times New Roman" charset="0"/>
              </a:rPr>
              <a:t>dealltwriaeth</a:t>
            </a:r>
            <a:r>
              <a:rPr lang="en-US" sz="1600" dirty="0">
                <a:latin typeface="Calibri" charset="0"/>
                <a:ea typeface="Calibri" charset="0"/>
                <a:cs typeface="Times New Roman" charset="0"/>
              </a:rPr>
              <a:t>.</a:t>
            </a:r>
            <a:endParaRPr lang="en-GB" sz="1600" dirty="0">
              <a:latin typeface="Calibri" charset="0"/>
              <a:ea typeface="Calibri" charset="0"/>
              <a:cs typeface="Times New Roman" charset="0"/>
            </a:endParaRPr>
          </a:p>
          <a:p>
            <a:pPr marL="685800" marR="0">
              <a:lnSpc>
                <a:spcPct val="150000"/>
              </a:lnSpc>
              <a:spcBef>
                <a:spcPts val="0"/>
              </a:spcBef>
              <a:spcAft>
                <a:spcPts val="0"/>
              </a:spcAft>
            </a:pPr>
            <a:r>
              <a:rPr lang="en-US" sz="1600" dirty="0">
                <a:latin typeface="Calibri" charset="0"/>
                <a:ea typeface="Calibri" charset="0"/>
                <a:cs typeface="Times New Roman" charset="0"/>
              </a:rPr>
              <a:t>CYFIAWNHAU – </a:t>
            </a:r>
            <a:r>
              <a:rPr lang="en-US" sz="1600" dirty="0" err="1">
                <a:latin typeface="Calibri" charset="0"/>
                <a:ea typeface="Calibri" charset="0"/>
                <a:cs typeface="Times New Roman" charset="0"/>
              </a:rPr>
              <a:t>Yn</a:t>
            </a:r>
            <a:r>
              <a:rPr lang="en-US" sz="1600" dirty="0">
                <a:latin typeface="Calibri" charset="0"/>
                <a:ea typeface="Calibri" charset="0"/>
                <a:cs typeface="Times New Roman" charset="0"/>
              </a:rPr>
              <a:t> </a:t>
            </a:r>
            <a:r>
              <a:rPr lang="en-US" sz="1600" dirty="0" err="1">
                <a:latin typeface="Calibri" charset="0"/>
                <a:ea typeface="Calibri" charset="0"/>
                <a:cs typeface="Times New Roman" charset="0"/>
              </a:rPr>
              <a:t>ôl</a:t>
            </a:r>
            <a:r>
              <a:rPr lang="en-US" sz="1600" dirty="0">
                <a:latin typeface="Calibri" charset="0"/>
                <a:ea typeface="Calibri" charset="0"/>
                <a:cs typeface="Times New Roman" charset="0"/>
              </a:rPr>
              <a:t> y </a:t>
            </a:r>
            <a:r>
              <a:rPr lang="en-US" sz="1600" dirty="0" err="1">
                <a:latin typeface="Calibri" charset="0"/>
                <a:ea typeface="Calibri" charset="0"/>
                <a:cs typeface="Times New Roman" charset="0"/>
              </a:rPr>
              <a:t>wefan</a:t>
            </a:r>
            <a:r>
              <a:rPr lang="en-US" sz="1600" dirty="0">
                <a:latin typeface="Calibri" charset="0"/>
                <a:ea typeface="Calibri" charset="0"/>
                <a:cs typeface="Times New Roman" charset="0"/>
              </a:rPr>
              <a:t> </a:t>
            </a:r>
            <a:r>
              <a:rPr lang="en-US" sz="1600" i="1" dirty="0" err="1">
                <a:latin typeface="Calibri" charset="0"/>
                <a:ea typeface="Calibri" charset="0"/>
                <a:cs typeface="Times New Roman" charset="0"/>
              </a:rPr>
              <a:t>infed.org</a:t>
            </a:r>
            <a:r>
              <a:rPr lang="en-US" sz="1600" i="1" dirty="0">
                <a:latin typeface="Calibri" charset="0"/>
                <a:ea typeface="Calibri" charset="0"/>
                <a:cs typeface="Times New Roman" charset="0"/>
              </a:rPr>
              <a:t>, </a:t>
            </a:r>
            <a:r>
              <a:rPr lang="en-US" sz="1600" dirty="0" err="1">
                <a:latin typeface="Calibri" charset="0"/>
                <a:ea typeface="Calibri" charset="0"/>
                <a:cs typeface="Times New Roman" charset="0"/>
              </a:rPr>
              <a:t>dywed</a:t>
            </a:r>
            <a:r>
              <a:rPr lang="en-US" sz="1600" dirty="0">
                <a:latin typeface="Calibri" charset="0"/>
                <a:ea typeface="Calibri" charset="0"/>
                <a:cs typeface="Times New Roman" charset="0"/>
              </a:rPr>
              <a:t> Smith, M (1996</a:t>
            </a:r>
            <a:r>
              <a:rPr lang="en-GB" sz="1600" dirty="0">
                <a:latin typeface="Calibri" charset="0"/>
                <a:ea typeface="Calibri" charset="0"/>
                <a:cs typeface="Times New Roman" charset="0"/>
              </a:rPr>
              <a:t>), ‘</a:t>
            </a:r>
            <a:r>
              <a:rPr lang="en-US" sz="1600" dirty="0">
                <a:latin typeface="Calibri" charset="0"/>
                <a:ea typeface="Calibri" charset="0"/>
                <a:cs typeface="Times New Roman" charset="0"/>
              </a:rPr>
              <a:t>The great strength of the work of </a:t>
            </a:r>
            <a:r>
              <a:rPr lang="en-US" sz="1600" dirty="0" err="1">
                <a:latin typeface="Calibri" charset="0"/>
                <a:ea typeface="Calibri" charset="0"/>
                <a:cs typeface="Times New Roman" charset="0"/>
              </a:rPr>
              <a:t>Boud</a:t>
            </a:r>
            <a:r>
              <a:rPr lang="en-US" sz="1600" dirty="0">
                <a:latin typeface="Calibri" charset="0"/>
                <a:ea typeface="Calibri" charset="0"/>
                <a:cs typeface="Times New Roman" charset="0"/>
              </a:rPr>
              <a:t>, Keogh and Walker (1985) is that they address emotions. For them reflection is an activity in which people ‘recapture their experience, think about it, mull it over and evaluate it’.</a:t>
            </a:r>
            <a:endParaRPr lang="en-GB" sz="1600" dirty="0">
              <a:latin typeface="Calibri" charset="0"/>
              <a:ea typeface="Calibri" charset="0"/>
              <a:cs typeface="Times New Roman" charset="0"/>
            </a:endParaRPr>
          </a:p>
          <a:p>
            <a:pPr marL="685800" marR="0">
              <a:spcBef>
                <a:spcPts val="0"/>
              </a:spcBef>
              <a:spcAft>
                <a:spcPts val="0"/>
              </a:spcAft>
            </a:pPr>
            <a:r>
              <a:rPr lang="en-US" sz="1600" dirty="0">
                <a:latin typeface="Calibri" charset="0"/>
                <a:ea typeface="Calibri" charset="0"/>
                <a:cs typeface="Times New Roman" charset="0"/>
              </a:rPr>
              <a:t> </a:t>
            </a:r>
            <a:endParaRPr lang="en-GB" sz="1600" dirty="0">
              <a:latin typeface="Calibri" charset="0"/>
              <a:ea typeface="Calibri" charset="0"/>
              <a:cs typeface="Times New Roman" charset="0"/>
            </a:endParaRPr>
          </a:p>
          <a:p>
            <a:r>
              <a:rPr lang="en-US" sz="1600" dirty="0">
                <a:latin typeface="Calibri" charset="0"/>
                <a:ea typeface="Calibri" charset="0"/>
                <a:cs typeface="Times New Roman" charset="0"/>
              </a:rPr>
              <a:t> </a:t>
            </a:r>
            <a:endParaRPr lang="en-GB" sz="1600" dirty="0">
              <a:latin typeface="Calibri" charset="0"/>
              <a:ea typeface="Calibri" charset="0"/>
              <a:cs typeface="Times New Roman" charset="0"/>
            </a:endParaRPr>
          </a:p>
          <a:p>
            <a:pPr marL="342900" marR="0" lvl="0" indent="-342900">
              <a:lnSpc>
                <a:spcPct val="150000"/>
              </a:lnSpc>
              <a:spcBef>
                <a:spcPts val="0"/>
              </a:spcBef>
              <a:spcAft>
                <a:spcPts val="0"/>
              </a:spcAft>
              <a:buFont typeface="Calibri" charset="0"/>
              <a:buChar char="-"/>
            </a:pPr>
            <a:r>
              <a:rPr lang="en-US" sz="1600" dirty="0" err="1">
                <a:latin typeface="Calibri" charset="0"/>
                <a:ea typeface="Calibri" charset="0"/>
                <a:cs typeface="Times New Roman" charset="0"/>
              </a:rPr>
              <a:t>Sefyll</a:t>
            </a:r>
            <a:r>
              <a:rPr lang="en-US" sz="1600" dirty="0">
                <a:latin typeface="Calibri" charset="0"/>
                <a:ea typeface="Calibri" charset="0"/>
                <a:cs typeface="Times New Roman" charset="0"/>
              </a:rPr>
              <a:t> </a:t>
            </a:r>
            <a:r>
              <a:rPr lang="en-US" sz="1600" dirty="0" err="1">
                <a:latin typeface="Calibri" charset="0"/>
                <a:ea typeface="Calibri" charset="0"/>
                <a:cs typeface="Times New Roman" charset="0"/>
              </a:rPr>
              <a:t>yn</a:t>
            </a:r>
            <a:r>
              <a:rPr lang="en-US" sz="1600" dirty="0">
                <a:latin typeface="Calibri" charset="0"/>
                <a:ea typeface="Calibri" charset="0"/>
                <a:cs typeface="Times New Roman" charset="0"/>
              </a:rPr>
              <a:t> </a:t>
            </a:r>
            <a:r>
              <a:rPr lang="en-US" sz="1600" dirty="0" err="1">
                <a:latin typeface="Calibri" charset="0"/>
                <a:ea typeface="Calibri" charset="0"/>
                <a:cs typeface="Times New Roman" charset="0"/>
              </a:rPr>
              <a:t>nôl</a:t>
            </a:r>
            <a:r>
              <a:rPr lang="en-US" sz="1600" dirty="0">
                <a:latin typeface="Calibri" charset="0"/>
                <a:ea typeface="Calibri" charset="0"/>
                <a:cs typeface="Times New Roman" charset="0"/>
              </a:rPr>
              <a:t> ac </a:t>
            </a:r>
            <a:r>
              <a:rPr lang="en-US" sz="1600" dirty="0" err="1">
                <a:latin typeface="Calibri" charset="0"/>
                <a:ea typeface="Calibri" charset="0"/>
                <a:cs typeface="Times New Roman" charset="0"/>
              </a:rPr>
              <a:t>arsylwi</a:t>
            </a:r>
            <a:r>
              <a:rPr lang="en-US" sz="1600" i="1" dirty="0">
                <a:latin typeface="Calibri" charset="0"/>
                <a:ea typeface="Calibri" charset="0"/>
                <a:cs typeface="Times New Roman" charset="0"/>
              </a:rPr>
              <a:t> </a:t>
            </a:r>
            <a:r>
              <a:rPr lang="en-US" sz="1600" dirty="0">
                <a:latin typeface="Calibri" charset="0"/>
                <a:ea typeface="Calibri" charset="0"/>
                <a:cs typeface="Times New Roman" charset="0"/>
              </a:rPr>
              <a:t>y </a:t>
            </a:r>
            <a:r>
              <a:rPr lang="en-US" sz="1600" dirty="0" err="1">
                <a:latin typeface="Calibri" charset="0"/>
                <a:ea typeface="Calibri" charset="0"/>
                <a:cs typeface="Times New Roman" charset="0"/>
              </a:rPr>
              <a:t>gwybodaeth</a:t>
            </a:r>
            <a:r>
              <a:rPr lang="en-US" sz="1600" dirty="0">
                <a:latin typeface="Calibri" charset="0"/>
                <a:ea typeface="Calibri" charset="0"/>
                <a:cs typeface="Times New Roman" charset="0"/>
              </a:rPr>
              <a:t> o </a:t>
            </a:r>
            <a:r>
              <a:rPr lang="en-US" sz="1600" dirty="0" err="1">
                <a:latin typeface="Calibri" charset="0"/>
                <a:ea typeface="Calibri" charset="0"/>
                <a:cs typeface="Times New Roman" charset="0"/>
              </a:rPr>
              <a:t>safbwyntiau</a:t>
            </a:r>
            <a:r>
              <a:rPr lang="en-US" sz="1600" dirty="0">
                <a:latin typeface="Calibri" charset="0"/>
                <a:ea typeface="Calibri" charset="0"/>
                <a:cs typeface="Times New Roman" charset="0"/>
              </a:rPr>
              <a:t> </a:t>
            </a:r>
            <a:r>
              <a:rPr lang="en-US" sz="1600" dirty="0" err="1">
                <a:latin typeface="Calibri" charset="0"/>
                <a:ea typeface="Calibri" charset="0"/>
                <a:cs typeface="Times New Roman" charset="0"/>
              </a:rPr>
              <a:t>gwahanol</a:t>
            </a:r>
            <a:r>
              <a:rPr lang="en-US" sz="1600" dirty="0">
                <a:latin typeface="Calibri" charset="0"/>
                <a:ea typeface="Calibri" charset="0"/>
                <a:cs typeface="Times New Roman" charset="0"/>
              </a:rPr>
              <a:t> = </a:t>
            </a:r>
            <a:r>
              <a:rPr lang="en-US" sz="1600" dirty="0" err="1">
                <a:latin typeface="Calibri" charset="0"/>
                <a:ea typeface="Calibri" charset="0"/>
                <a:cs typeface="Times New Roman" charset="0"/>
              </a:rPr>
              <a:t>dadansoddiadau</a:t>
            </a:r>
            <a:r>
              <a:rPr lang="en-US" sz="1600" dirty="0">
                <a:latin typeface="Calibri" charset="0"/>
                <a:ea typeface="Calibri" charset="0"/>
                <a:cs typeface="Times New Roman" charset="0"/>
              </a:rPr>
              <a:t> </a:t>
            </a:r>
            <a:r>
              <a:rPr lang="en-US" sz="1600" dirty="0" err="1">
                <a:latin typeface="Calibri" charset="0"/>
                <a:ea typeface="Calibri" charset="0"/>
                <a:cs typeface="Times New Roman" charset="0"/>
              </a:rPr>
              <a:t>gwahanol</a:t>
            </a:r>
            <a:r>
              <a:rPr lang="en-US" sz="1600" dirty="0">
                <a:latin typeface="Calibri" charset="0"/>
                <a:ea typeface="Calibri" charset="0"/>
                <a:cs typeface="Times New Roman" charset="0"/>
              </a:rPr>
              <a:t>.</a:t>
            </a:r>
            <a:endParaRPr lang="en-GB" sz="1600" dirty="0">
              <a:latin typeface="Calibri" charset="0"/>
              <a:ea typeface="Calibri" charset="0"/>
              <a:cs typeface="Times New Roman" charset="0"/>
            </a:endParaRPr>
          </a:p>
          <a:p>
            <a:pPr marL="342900" marR="0" lvl="0" indent="-342900">
              <a:lnSpc>
                <a:spcPct val="150000"/>
              </a:lnSpc>
              <a:spcBef>
                <a:spcPts val="0"/>
              </a:spcBef>
              <a:spcAft>
                <a:spcPts val="0"/>
              </a:spcAft>
              <a:buFont typeface="Calibri" charset="0"/>
              <a:buChar char="-"/>
            </a:pPr>
            <a:r>
              <a:rPr lang="en-US" sz="1600" dirty="0">
                <a:latin typeface="Calibri" charset="0"/>
                <a:ea typeface="Calibri" charset="0"/>
                <a:cs typeface="Times New Roman" charset="0"/>
              </a:rPr>
              <a:t>Proses </a:t>
            </a:r>
            <a:r>
              <a:rPr lang="en-US" sz="1600" dirty="0" err="1">
                <a:latin typeface="Calibri" charset="0"/>
                <a:ea typeface="Calibri" charset="0"/>
                <a:cs typeface="Times New Roman" charset="0"/>
              </a:rPr>
              <a:t>heriol</a:t>
            </a:r>
            <a:r>
              <a:rPr lang="en-US" sz="1600" dirty="0">
                <a:latin typeface="Calibri" charset="0"/>
                <a:ea typeface="Calibri" charset="0"/>
                <a:cs typeface="Times New Roman" charset="0"/>
              </a:rPr>
              <a:t> = </a:t>
            </a:r>
            <a:r>
              <a:rPr lang="en-US" sz="1600" dirty="0" err="1">
                <a:latin typeface="Calibri" charset="0"/>
                <a:ea typeface="Calibri" charset="0"/>
                <a:cs typeface="Times New Roman" charset="0"/>
              </a:rPr>
              <a:t>Medru</a:t>
            </a:r>
            <a:r>
              <a:rPr lang="en-US" sz="1600" dirty="0">
                <a:latin typeface="Calibri" charset="0"/>
                <a:ea typeface="Calibri" charset="0"/>
                <a:cs typeface="Times New Roman" charset="0"/>
              </a:rPr>
              <a:t> bod </a:t>
            </a:r>
            <a:r>
              <a:rPr lang="en-US" sz="1600" dirty="0" err="1">
                <a:latin typeface="Calibri" charset="0"/>
                <a:ea typeface="Calibri" charset="0"/>
                <a:cs typeface="Times New Roman" charset="0"/>
              </a:rPr>
              <a:t>yn</a:t>
            </a:r>
            <a:r>
              <a:rPr lang="en-US" sz="1600" dirty="0">
                <a:latin typeface="Calibri" charset="0"/>
                <a:ea typeface="Calibri" charset="0"/>
                <a:cs typeface="Times New Roman" charset="0"/>
              </a:rPr>
              <a:t> </a:t>
            </a:r>
            <a:r>
              <a:rPr lang="en-US" sz="1600" dirty="0" err="1">
                <a:latin typeface="Calibri" charset="0"/>
                <a:ea typeface="Calibri" charset="0"/>
                <a:cs typeface="Times New Roman" charset="0"/>
              </a:rPr>
              <a:t>anghyfforddus</a:t>
            </a:r>
            <a:r>
              <a:rPr lang="en-US" sz="1600" dirty="0">
                <a:latin typeface="Calibri" charset="0"/>
                <a:ea typeface="Calibri" charset="0"/>
                <a:cs typeface="Times New Roman" charset="0"/>
              </a:rPr>
              <a:t> = </a:t>
            </a:r>
            <a:r>
              <a:rPr lang="en-US" sz="1600" dirty="0" err="1">
                <a:latin typeface="Calibri" charset="0"/>
                <a:ea typeface="Calibri" charset="0"/>
                <a:cs typeface="Times New Roman" charset="0"/>
              </a:rPr>
              <a:t>ymateb</a:t>
            </a:r>
            <a:r>
              <a:rPr lang="en-US" sz="1600" dirty="0">
                <a:latin typeface="Calibri" charset="0"/>
                <a:ea typeface="Calibri" charset="0"/>
                <a:cs typeface="Times New Roman" charset="0"/>
              </a:rPr>
              <a:t> </a:t>
            </a:r>
            <a:r>
              <a:rPr lang="en-US" sz="1600" dirty="0" err="1">
                <a:latin typeface="Calibri" charset="0"/>
                <a:ea typeface="Calibri" charset="0"/>
                <a:cs typeface="Times New Roman" charset="0"/>
              </a:rPr>
              <a:t>naturiol</a:t>
            </a:r>
            <a:r>
              <a:rPr lang="en-US" sz="1600" dirty="0">
                <a:latin typeface="Calibri" charset="0"/>
                <a:ea typeface="Calibri" charset="0"/>
                <a:cs typeface="Times New Roman" charset="0"/>
              </a:rPr>
              <a:t> </a:t>
            </a:r>
            <a:r>
              <a:rPr lang="en-US" sz="1600" dirty="0" err="1">
                <a:latin typeface="Calibri" charset="0"/>
                <a:ea typeface="Calibri" charset="0"/>
                <a:cs typeface="Times New Roman" charset="0"/>
              </a:rPr>
              <a:t>i</a:t>
            </a:r>
            <a:r>
              <a:rPr lang="en-US" sz="1600" dirty="0">
                <a:latin typeface="Calibri" charset="0"/>
                <a:ea typeface="Calibri" charset="0"/>
                <a:cs typeface="Times New Roman" charset="0"/>
              </a:rPr>
              <a:t> </a:t>
            </a:r>
            <a:r>
              <a:rPr lang="en-US" sz="1600" dirty="0" err="1">
                <a:latin typeface="Calibri" charset="0"/>
                <a:ea typeface="Calibri" charset="0"/>
                <a:cs typeface="Times New Roman" charset="0"/>
              </a:rPr>
              <a:t>anwybyddu</a:t>
            </a:r>
            <a:r>
              <a:rPr lang="en-US" sz="1600" dirty="0">
                <a:latin typeface="Calibri" charset="0"/>
                <a:ea typeface="Calibri" charset="0"/>
                <a:cs typeface="Times New Roman" charset="0"/>
              </a:rPr>
              <a:t>.</a:t>
            </a:r>
            <a:endParaRPr lang="en-GB" sz="1600" dirty="0">
              <a:latin typeface="Calibri" charset="0"/>
              <a:ea typeface="Calibri" charset="0"/>
              <a:cs typeface="Times New Roman" charset="0"/>
            </a:endParaRPr>
          </a:p>
          <a:p>
            <a:pPr marL="342900" marR="0" lvl="0" indent="-342900">
              <a:lnSpc>
                <a:spcPct val="150000"/>
              </a:lnSpc>
              <a:spcBef>
                <a:spcPts val="0"/>
              </a:spcBef>
              <a:spcAft>
                <a:spcPts val="0"/>
              </a:spcAft>
              <a:buFont typeface="Calibri" charset="0"/>
              <a:buChar char="-"/>
            </a:pPr>
            <a:r>
              <a:rPr lang="en-US" sz="1600" dirty="0">
                <a:latin typeface="Calibri" charset="0"/>
                <a:ea typeface="Calibri" charset="0"/>
                <a:cs typeface="Times New Roman" charset="0"/>
              </a:rPr>
              <a:t>FELLY, </a:t>
            </a:r>
            <a:r>
              <a:rPr lang="en-US" sz="1600" dirty="0" err="1">
                <a:latin typeface="Calibri" charset="0"/>
                <a:ea typeface="Calibri" charset="0"/>
                <a:cs typeface="Times New Roman" charset="0"/>
              </a:rPr>
              <a:t>angen</a:t>
            </a:r>
            <a:r>
              <a:rPr lang="en-US" sz="1600" dirty="0">
                <a:latin typeface="Calibri" charset="0"/>
                <a:ea typeface="Calibri" charset="0"/>
                <a:cs typeface="Times New Roman" charset="0"/>
              </a:rPr>
              <a:t> </a:t>
            </a:r>
            <a:r>
              <a:rPr lang="en-US" sz="1600" dirty="0" err="1">
                <a:latin typeface="Calibri" charset="0"/>
                <a:ea typeface="Calibri" charset="0"/>
                <a:cs typeface="Times New Roman" charset="0"/>
              </a:rPr>
              <a:t>sicrhau</a:t>
            </a:r>
            <a:r>
              <a:rPr lang="en-US" sz="1600" dirty="0">
                <a:latin typeface="Calibri" charset="0"/>
                <a:ea typeface="Calibri" charset="0"/>
                <a:cs typeface="Times New Roman" charset="0"/>
              </a:rPr>
              <a:t> </a:t>
            </a:r>
            <a:r>
              <a:rPr lang="en-US" sz="1600" u="sng" dirty="0" err="1">
                <a:latin typeface="Calibri" charset="0"/>
                <a:ea typeface="Calibri" charset="0"/>
                <a:cs typeface="Times New Roman" charset="0"/>
              </a:rPr>
              <a:t>amser</a:t>
            </a:r>
            <a:r>
              <a:rPr lang="en-US" sz="1600" dirty="0">
                <a:latin typeface="Calibri" charset="0"/>
                <a:ea typeface="Calibri" charset="0"/>
                <a:cs typeface="Times New Roman" charset="0"/>
              </a:rPr>
              <a:t> </a:t>
            </a:r>
            <a:r>
              <a:rPr lang="en-US" sz="1600" dirty="0" err="1">
                <a:latin typeface="Calibri" charset="0"/>
                <a:ea typeface="Calibri" charset="0"/>
                <a:cs typeface="Times New Roman" charset="0"/>
              </a:rPr>
              <a:t>i</a:t>
            </a:r>
            <a:r>
              <a:rPr lang="en-US" sz="1600" dirty="0">
                <a:latin typeface="Calibri" charset="0"/>
                <a:ea typeface="Calibri" charset="0"/>
                <a:cs typeface="Times New Roman" charset="0"/>
              </a:rPr>
              <a:t> </a:t>
            </a:r>
            <a:r>
              <a:rPr lang="en-US" sz="1600" dirty="0" err="1">
                <a:latin typeface="Calibri" charset="0"/>
                <a:ea typeface="Calibri" charset="0"/>
                <a:cs typeface="Times New Roman" charset="0"/>
              </a:rPr>
              <a:t>adlewyrchu’n</a:t>
            </a:r>
            <a:r>
              <a:rPr lang="en-US" sz="1600" dirty="0">
                <a:latin typeface="Calibri" charset="0"/>
                <a:ea typeface="Calibri" charset="0"/>
                <a:cs typeface="Times New Roman" charset="0"/>
              </a:rPr>
              <a:t> </a:t>
            </a:r>
            <a:r>
              <a:rPr lang="en-US" sz="1600" dirty="0" err="1">
                <a:latin typeface="Calibri" charset="0"/>
                <a:ea typeface="Calibri" charset="0"/>
                <a:cs typeface="Times New Roman" charset="0"/>
              </a:rPr>
              <a:t>dda</a:t>
            </a:r>
            <a:r>
              <a:rPr lang="en-US" sz="1600" dirty="0">
                <a:latin typeface="Calibri" charset="0"/>
                <a:ea typeface="Calibri" charset="0"/>
                <a:cs typeface="Times New Roman" charset="0"/>
              </a:rPr>
              <a:t>.</a:t>
            </a:r>
            <a:endParaRPr lang="en-GB" sz="1600" dirty="0">
              <a:latin typeface="Calibri" charset="0"/>
              <a:ea typeface="Calibri" charset="0"/>
              <a:cs typeface="Times New Roman" charset="0"/>
            </a:endParaRPr>
          </a:p>
          <a:p>
            <a:pPr>
              <a:lnSpc>
                <a:spcPct val="150000"/>
              </a:lnSpc>
            </a:pPr>
            <a:r>
              <a:rPr lang="en-US" sz="1600" dirty="0">
                <a:latin typeface="Calibri" charset="0"/>
                <a:ea typeface="Calibri" charset="0"/>
                <a:cs typeface="Times New Roman" charset="0"/>
              </a:rPr>
              <a:t> </a:t>
            </a:r>
            <a:endParaRPr lang="en-GB" sz="1600" dirty="0">
              <a:latin typeface="Calibri" charset="0"/>
              <a:ea typeface="Calibri" charset="0"/>
              <a:cs typeface="Times New Roman" charset="0"/>
            </a:endParaRPr>
          </a:p>
          <a:p>
            <a:pPr>
              <a:lnSpc>
                <a:spcPct val="150000"/>
              </a:lnSpc>
            </a:pPr>
            <a:r>
              <a:rPr lang="en-US" sz="1600" u="sng" dirty="0">
                <a:latin typeface="Calibri" charset="0"/>
                <a:ea typeface="Calibri" charset="0"/>
                <a:cs typeface="Times New Roman" charset="0"/>
              </a:rPr>
              <a:t> </a:t>
            </a:r>
            <a:r>
              <a:rPr lang="en-GB" sz="1600" i="1" u="sng" dirty="0" smtClean="0">
                <a:latin typeface="Calibri" charset="0"/>
                <a:ea typeface="Calibri" charset="0"/>
                <a:cs typeface="Times New Roman" charset="0"/>
              </a:rPr>
              <a:t>Dialogic </a:t>
            </a:r>
            <a:r>
              <a:rPr lang="en-GB" sz="1600" i="1" u="sng" dirty="0">
                <a:latin typeface="Calibri" charset="0"/>
                <a:ea typeface="Calibri" charset="0"/>
                <a:cs typeface="Times New Roman" charset="0"/>
              </a:rPr>
              <a:t>Reflection – John </a:t>
            </a:r>
            <a:r>
              <a:rPr lang="en-GB" sz="1600" i="1" u="sng" dirty="0" smtClean="0">
                <a:latin typeface="Calibri" charset="0"/>
                <a:ea typeface="Calibri" charset="0"/>
                <a:cs typeface="Times New Roman" charset="0"/>
              </a:rPr>
              <a:t>Dewey:</a:t>
            </a:r>
            <a:endParaRPr lang="en-GB" sz="1600" u="sng" dirty="0">
              <a:latin typeface="Calibri" charset="0"/>
              <a:ea typeface="Calibri" charset="0"/>
              <a:cs typeface="Times New Roman" charset="0"/>
            </a:endParaRPr>
          </a:p>
          <a:p>
            <a:pPr marL="342900" marR="0" lvl="0" indent="-342900">
              <a:lnSpc>
                <a:spcPct val="150000"/>
              </a:lnSpc>
              <a:spcBef>
                <a:spcPts val="0"/>
              </a:spcBef>
              <a:spcAft>
                <a:spcPts val="0"/>
              </a:spcAft>
              <a:buFont typeface="Calibri" charset="0"/>
              <a:buChar char="-"/>
            </a:pPr>
            <a:r>
              <a:rPr lang="en-GB" sz="1600" dirty="0">
                <a:latin typeface="Calibri" charset="0"/>
                <a:ea typeface="Calibri" charset="0"/>
                <a:cs typeface="Times New Roman" charset="0"/>
              </a:rPr>
              <a:t>PROFIAD = </a:t>
            </a:r>
            <a:r>
              <a:rPr lang="en-GB" sz="1600" dirty="0" err="1">
                <a:latin typeface="Calibri" charset="0"/>
                <a:ea typeface="Calibri" charset="0"/>
                <a:cs typeface="Times New Roman" charset="0"/>
              </a:rPr>
              <a:t>bwysig</a:t>
            </a:r>
            <a:r>
              <a:rPr lang="en-GB" sz="1600" dirty="0">
                <a:latin typeface="Calibri" charset="0"/>
                <a:ea typeface="Calibri" charset="0"/>
                <a:cs typeface="Times New Roman" charset="0"/>
              </a:rPr>
              <a:t> - </a:t>
            </a:r>
            <a:r>
              <a:rPr lang="en-GB" sz="1600" dirty="0" err="1">
                <a:latin typeface="Calibri" charset="0"/>
                <a:ea typeface="Calibri" charset="0"/>
                <a:cs typeface="Times New Roman" charset="0"/>
              </a:rPr>
              <a:t>dechrau</a:t>
            </a:r>
            <a:r>
              <a:rPr lang="en-GB" sz="1600" dirty="0">
                <a:latin typeface="Calibri" charset="0"/>
                <a:ea typeface="Calibri" charset="0"/>
                <a:cs typeface="Times New Roman" charset="0"/>
              </a:rPr>
              <a:t> y proses o </a:t>
            </a:r>
            <a:r>
              <a:rPr lang="en-GB" sz="1600" dirty="0" err="1">
                <a:latin typeface="Calibri" charset="0"/>
                <a:ea typeface="Calibri" charset="0"/>
                <a:cs typeface="Times New Roman" charset="0"/>
              </a:rPr>
              <a:t>adlewyrchu</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effeithiol</a:t>
            </a:r>
            <a:r>
              <a:rPr lang="en-GB" sz="1600" dirty="0">
                <a:latin typeface="Calibri" charset="0"/>
                <a:ea typeface="Calibri" charset="0"/>
                <a:cs typeface="Times New Roman" charset="0"/>
              </a:rPr>
              <a:t> = </a:t>
            </a:r>
            <a:r>
              <a:rPr lang="en-GB" sz="1600" dirty="0" err="1">
                <a:latin typeface="Calibri" charset="0"/>
                <a:ea typeface="Calibri" charset="0"/>
                <a:cs typeface="Times New Roman" charset="0"/>
              </a:rPr>
              <a:t>Yn</a:t>
            </a:r>
            <a:r>
              <a:rPr lang="en-GB" sz="1600" dirty="0">
                <a:latin typeface="Calibri" charset="0"/>
                <a:ea typeface="Calibri" charset="0"/>
                <a:cs typeface="Times New Roman" charset="0"/>
              </a:rPr>
              <a:t> </a:t>
            </a:r>
            <a:r>
              <a:rPr lang="en-US" sz="1600" dirty="0" err="1">
                <a:latin typeface="Calibri" charset="0"/>
                <a:ea typeface="Calibri" charset="0"/>
                <a:cs typeface="Times New Roman" charset="0"/>
              </a:rPr>
              <a:t>ô</a:t>
            </a:r>
            <a:r>
              <a:rPr lang="en-GB" sz="1600" dirty="0">
                <a:latin typeface="Calibri" charset="0"/>
                <a:ea typeface="Calibri" charset="0"/>
                <a:cs typeface="Times New Roman" charset="0"/>
              </a:rPr>
              <a:t>l Dewey, </a:t>
            </a:r>
            <a:r>
              <a:rPr lang="en-GB" sz="1600" dirty="0" err="1">
                <a:latin typeface="Calibri" charset="0"/>
                <a:ea typeface="Calibri" charset="0"/>
                <a:cs typeface="Times New Roman" charset="0"/>
              </a:rPr>
              <a:t>dysgu</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trwy</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brofiad</a:t>
            </a:r>
            <a:r>
              <a:rPr lang="en-GB" sz="1600" dirty="0">
                <a:latin typeface="Calibri" charset="0"/>
                <a:ea typeface="Calibri" charset="0"/>
                <a:cs typeface="Times New Roman" charset="0"/>
              </a:rPr>
              <a:t>. </a:t>
            </a:r>
          </a:p>
          <a:p>
            <a:pPr marL="342900" marR="0" lvl="0" indent="-342900">
              <a:lnSpc>
                <a:spcPct val="150000"/>
              </a:lnSpc>
              <a:spcBef>
                <a:spcPts val="0"/>
              </a:spcBef>
              <a:spcAft>
                <a:spcPts val="0"/>
              </a:spcAft>
              <a:buFont typeface="Calibri" charset="0"/>
              <a:buChar char="-"/>
            </a:pPr>
            <a:r>
              <a:rPr lang="en-GB" sz="1600" dirty="0">
                <a:latin typeface="Calibri" charset="0"/>
                <a:ea typeface="Calibri" charset="0"/>
                <a:cs typeface="Times New Roman" charset="0"/>
              </a:rPr>
              <a:t>DISGRIFIAD = </a:t>
            </a:r>
            <a:r>
              <a:rPr lang="en-GB" sz="1600" dirty="0" err="1">
                <a:latin typeface="Calibri" charset="0"/>
                <a:ea typeface="Calibri" charset="0"/>
                <a:cs typeface="Times New Roman" charset="0"/>
              </a:rPr>
              <a:t>adlewyrchu</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ar</a:t>
            </a:r>
            <a:r>
              <a:rPr lang="en-GB" sz="1600" dirty="0">
                <a:latin typeface="Calibri" charset="0"/>
                <a:ea typeface="Calibri" charset="0"/>
                <a:cs typeface="Times New Roman" charset="0"/>
              </a:rPr>
              <a:t> y </a:t>
            </a:r>
            <a:r>
              <a:rPr lang="en-GB" sz="1600" dirty="0" err="1">
                <a:latin typeface="Calibri" charset="0"/>
                <a:ea typeface="Calibri" charset="0"/>
                <a:cs typeface="Times New Roman" charset="0"/>
              </a:rPr>
              <a:t>profiad</a:t>
            </a:r>
            <a:r>
              <a:rPr lang="en-GB" sz="1600" dirty="0">
                <a:latin typeface="Calibri" charset="0"/>
                <a:ea typeface="Calibri" charset="0"/>
                <a:cs typeface="Times New Roman" charset="0"/>
              </a:rPr>
              <a:t> = </a:t>
            </a:r>
            <a:r>
              <a:rPr lang="en-GB" sz="1600" dirty="0" err="1">
                <a:latin typeface="Calibri" charset="0"/>
                <a:ea typeface="Calibri" charset="0"/>
                <a:cs typeface="Times New Roman" charset="0"/>
              </a:rPr>
              <a:t>disgrifio</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yn</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fanwl</a:t>
            </a:r>
            <a:r>
              <a:rPr lang="en-GB" sz="1600" dirty="0">
                <a:latin typeface="Calibri" charset="0"/>
                <a:ea typeface="Calibri" charset="0"/>
                <a:cs typeface="Times New Roman" charset="0"/>
              </a:rPr>
              <a:t> bob </a:t>
            </a:r>
            <a:r>
              <a:rPr lang="en-GB" sz="1600" dirty="0" err="1">
                <a:latin typeface="Calibri" charset="0"/>
                <a:ea typeface="Calibri" charset="0"/>
                <a:cs typeface="Times New Roman" charset="0"/>
              </a:rPr>
              <a:t>rhan</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gwahanol</a:t>
            </a:r>
            <a:r>
              <a:rPr lang="en-GB" sz="1600" dirty="0">
                <a:latin typeface="Calibri" charset="0"/>
                <a:ea typeface="Calibri" charset="0"/>
                <a:cs typeface="Times New Roman" charset="0"/>
              </a:rPr>
              <a:t>.</a:t>
            </a:r>
          </a:p>
          <a:p>
            <a:pPr marL="342900" marR="0" lvl="0" indent="-342900">
              <a:lnSpc>
                <a:spcPct val="150000"/>
              </a:lnSpc>
              <a:spcBef>
                <a:spcPts val="0"/>
              </a:spcBef>
              <a:spcAft>
                <a:spcPts val="0"/>
              </a:spcAft>
              <a:buFont typeface="Calibri" charset="0"/>
              <a:buChar char="-"/>
            </a:pPr>
            <a:r>
              <a:rPr lang="en-GB" sz="1600" dirty="0">
                <a:latin typeface="Calibri" charset="0"/>
                <a:ea typeface="Calibri" charset="0"/>
                <a:cs typeface="Times New Roman" charset="0"/>
              </a:rPr>
              <a:t>DADANSODDI = </a:t>
            </a:r>
            <a:r>
              <a:rPr lang="en-GB" sz="1600" dirty="0" err="1">
                <a:latin typeface="Calibri" charset="0"/>
                <a:ea typeface="Calibri" charset="0"/>
                <a:cs typeface="Times New Roman" charset="0"/>
              </a:rPr>
              <a:t>yna</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edrych</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ar</a:t>
            </a:r>
            <a:r>
              <a:rPr lang="en-GB" sz="1600" dirty="0">
                <a:latin typeface="Calibri" charset="0"/>
                <a:ea typeface="Calibri" charset="0"/>
                <a:cs typeface="Times New Roman" charset="0"/>
              </a:rPr>
              <a:t> y </a:t>
            </a:r>
            <a:r>
              <a:rPr lang="en-GB" sz="1600" dirty="0" err="1">
                <a:latin typeface="Calibri" charset="0"/>
                <a:ea typeface="Calibri" charset="0"/>
                <a:cs typeface="Times New Roman" charset="0"/>
              </a:rPr>
              <a:t>cysyniadau</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haniaethol</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er</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mwyn</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trafod</a:t>
            </a:r>
            <a:r>
              <a:rPr lang="en-GB" sz="1600" dirty="0">
                <a:latin typeface="Calibri" charset="0"/>
                <a:ea typeface="Calibri" charset="0"/>
                <a:cs typeface="Times New Roman" charset="0"/>
              </a:rPr>
              <a:t> y </a:t>
            </a:r>
            <a:r>
              <a:rPr lang="en-GB" sz="1600" dirty="0" err="1">
                <a:latin typeface="Calibri" charset="0"/>
                <a:ea typeface="Calibri" charset="0"/>
                <a:cs typeface="Times New Roman" charset="0"/>
              </a:rPr>
              <a:t>manteision</a:t>
            </a:r>
            <a:r>
              <a:rPr lang="en-GB" sz="1600" dirty="0">
                <a:latin typeface="Calibri" charset="0"/>
                <a:ea typeface="Calibri" charset="0"/>
                <a:cs typeface="Times New Roman" charset="0"/>
              </a:rPr>
              <a:t> ac </a:t>
            </a:r>
            <a:r>
              <a:rPr lang="en-GB" sz="1600" dirty="0" err="1">
                <a:latin typeface="Calibri" charset="0"/>
                <a:ea typeface="Calibri" charset="0"/>
                <a:cs typeface="Times New Roman" charset="0"/>
              </a:rPr>
              <a:t>anfanteision</a:t>
            </a:r>
            <a:r>
              <a:rPr lang="en-GB" sz="1600" dirty="0">
                <a:latin typeface="Calibri" charset="0"/>
                <a:ea typeface="Calibri" charset="0"/>
                <a:cs typeface="Times New Roman" charset="0"/>
              </a:rPr>
              <a:t> o </a:t>
            </a:r>
            <a:r>
              <a:rPr lang="en-GB" sz="1600" dirty="0" err="1">
                <a:latin typeface="Calibri" charset="0"/>
                <a:ea typeface="Calibri" charset="0"/>
                <a:cs typeface="Times New Roman" charset="0"/>
              </a:rPr>
              <a:t>reini</a:t>
            </a:r>
            <a:r>
              <a:rPr lang="en-GB" sz="1600" dirty="0">
                <a:latin typeface="Calibri" charset="0"/>
                <a:ea typeface="Calibri" charset="0"/>
                <a:cs typeface="Times New Roman" charset="0"/>
              </a:rPr>
              <a:t>.</a:t>
            </a:r>
          </a:p>
          <a:p>
            <a:pPr marL="342900" marR="0" lvl="0" indent="-342900">
              <a:lnSpc>
                <a:spcPct val="150000"/>
              </a:lnSpc>
              <a:spcBef>
                <a:spcPts val="0"/>
              </a:spcBef>
              <a:spcAft>
                <a:spcPts val="0"/>
              </a:spcAft>
              <a:buFont typeface="Calibri" charset="0"/>
              <a:buChar char="-"/>
            </a:pPr>
            <a:r>
              <a:rPr lang="en-GB" sz="1600" dirty="0">
                <a:latin typeface="Calibri" charset="0"/>
                <a:ea typeface="Calibri" charset="0"/>
                <a:cs typeface="Times New Roman" charset="0"/>
              </a:rPr>
              <a:t>GWEITHREDU DEALLUS = </a:t>
            </a:r>
            <a:r>
              <a:rPr lang="en-GB" sz="1600" dirty="0" err="1">
                <a:latin typeface="Calibri" charset="0"/>
                <a:ea typeface="Calibri" charset="0"/>
                <a:cs typeface="Times New Roman" charset="0"/>
              </a:rPr>
              <a:t>trafod</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arbrawf</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actif</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ar</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beth</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byddwch</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yn</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gwneud</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yn</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gwahanol</a:t>
            </a:r>
            <a:r>
              <a:rPr lang="en-GB" sz="1600" dirty="0">
                <a:latin typeface="Calibri" charset="0"/>
                <a:ea typeface="Calibri" charset="0"/>
                <a:cs typeface="Times New Roman" charset="0"/>
              </a:rPr>
              <a:t>…</a:t>
            </a:r>
            <a:endParaRPr lang="en-GB" sz="1600" dirty="0">
              <a:effectLst/>
              <a:latin typeface="Calibri" charset="0"/>
              <a:ea typeface="Calibri" charset="0"/>
              <a:cs typeface="Times New Roman" charset="0"/>
            </a:endParaRPr>
          </a:p>
        </p:txBody>
      </p:sp>
    </p:spTree>
    <p:extLst>
      <p:ext uri="{BB962C8B-B14F-4D97-AF65-F5344CB8AC3E}">
        <p14:creationId xmlns:p14="http://schemas.microsoft.com/office/powerpoint/2010/main" val="55952540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57808" y="19878"/>
            <a:ext cx="11628783" cy="6924973"/>
          </a:xfrm>
          <a:prstGeom prst="rect">
            <a:avLst/>
          </a:prstGeom>
        </p:spPr>
        <p:txBody>
          <a:bodyPr wrap="square">
            <a:spAutoFit/>
          </a:bodyPr>
          <a:lstStyle/>
          <a:p>
            <a:pPr marL="342900" marR="0" lvl="0" indent="-342900">
              <a:lnSpc>
                <a:spcPct val="150000"/>
              </a:lnSpc>
              <a:spcBef>
                <a:spcPts val="0"/>
              </a:spcBef>
              <a:spcAft>
                <a:spcPts val="0"/>
              </a:spcAft>
              <a:buFont typeface="Symbol" charset="2"/>
              <a:buChar char=""/>
            </a:pPr>
            <a:r>
              <a:rPr lang="en-GB" sz="1600" dirty="0">
                <a:latin typeface="Calibri" charset="0"/>
                <a:ea typeface="Calibri" charset="0"/>
                <a:cs typeface="Times New Roman" charset="0"/>
              </a:rPr>
              <a:t>Pam </a:t>
            </a:r>
            <a:r>
              <a:rPr lang="en-GB" sz="1600" dirty="0" err="1">
                <a:latin typeface="Calibri" charset="0"/>
                <a:ea typeface="Calibri" charset="0"/>
                <a:cs typeface="Times New Roman" charset="0"/>
              </a:rPr>
              <a:t>adlewyrchu</a:t>
            </a:r>
            <a:r>
              <a:rPr lang="en-GB" sz="1600" dirty="0">
                <a:latin typeface="Calibri" charset="0"/>
                <a:ea typeface="Calibri" charset="0"/>
                <a:cs typeface="Times New Roman" charset="0"/>
              </a:rPr>
              <a:t>?</a:t>
            </a:r>
          </a:p>
          <a:p>
            <a:pPr marL="342900" marR="0" lvl="0" indent="-342900">
              <a:lnSpc>
                <a:spcPct val="150000"/>
              </a:lnSpc>
              <a:spcBef>
                <a:spcPts val="0"/>
              </a:spcBef>
              <a:spcAft>
                <a:spcPts val="0"/>
              </a:spcAft>
              <a:buFont typeface="Calibri" charset="0"/>
              <a:buChar char="-"/>
            </a:pPr>
            <a:r>
              <a:rPr lang="en-GB" sz="1600" dirty="0" err="1">
                <a:latin typeface="Calibri" charset="0"/>
                <a:ea typeface="Calibri" charset="0"/>
                <a:cs typeface="Times New Roman" charset="0"/>
              </a:rPr>
              <a:t>Gwneud</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i</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ni</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ystyried</a:t>
            </a:r>
            <a:r>
              <a:rPr lang="en-GB" sz="1600" dirty="0">
                <a:latin typeface="Calibri" charset="0"/>
                <a:ea typeface="Calibri" charset="0"/>
                <a:cs typeface="Times New Roman" charset="0"/>
              </a:rPr>
              <a:t> proses </a:t>
            </a:r>
            <a:r>
              <a:rPr lang="en-GB" sz="1600" dirty="0" err="1">
                <a:latin typeface="Calibri" charset="0"/>
                <a:ea typeface="Calibri" charset="0"/>
                <a:cs typeface="Times New Roman" charset="0"/>
              </a:rPr>
              <a:t>ein</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dysgu</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ein</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hunain</a:t>
            </a:r>
            <a:r>
              <a:rPr lang="en-GB" sz="1600" dirty="0">
                <a:latin typeface="Calibri" charset="0"/>
                <a:ea typeface="Calibri" charset="0"/>
                <a:cs typeface="Times New Roman" charset="0"/>
              </a:rPr>
              <a:t>.</a:t>
            </a:r>
          </a:p>
          <a:p>
            <a:pPr marL="342900" marR="0" lvl="0" indent="-342900">
              <a:lnSpc>
                <a:spcPct val="150000"/>
              </a:lnSpc>
              <a:spcBef>
                <a:spcPts val="0"/>
              </a:spcBef>
              <a:spcAft>
                <a:spcPts val="0"/>
              </a:spcAft>
              <a:buFont typeface="Calibri" charset="0"/>
              <a:buChar char="-"/>
            </a:pPr>
            <a:r>
              <a:rPr lang="en-GB" sz="1600" dirty="0">
                <a:latin typeface="Calibri" charset="0"/>
                <a:ea typeface="Calibri" charset="0"/>
                <a:cs typeface="Times New Roman" charset="0"/>
              </a:rPr>
              <a:t>(GOLYGU) </a:t>
            </a:r>
            <a:r>
              <a:rPr lang="en-GB" sz="1600" dirty="0" err="1">
                <a:latin typeface="Calibri" charset="0"/>
                <a:ea typeface="Calibri" charset="0"/>
                <a:cs typeface="Times New Roman" charset="0"/>
              </a:rPr>
              <a:t>Ffordd</a:t>
            </a:r>
            <a:r>
              <a:rPr lang="en-GB" sz="1600" dirty="0">
                <a:latin typeface="Calibri" charset="0"/>
                <a:ea typeface="Calibri" charset="0"/>
                <a:cs typeface="Times New Roman" charset="0"/>
              </a:rPr>
              <a:t> o </a:t>
            </a:r>
            <a:r>
              <a:rPr lang="en-GB" sz="1600" dirty="0" err="1">
                <a:latin typeface="Calibri" charset="0"/>
                <a:ea typeface="Calibri" charset="0"/>
                <a:cs typeface="Times New Roman" charset="0"/>
              </a:rPr>
              <a:t>adolygu</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yn</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feirniadol</a:t>
            </a:r>
            <a:r>
              <a:rPr lang="en-GB" sz="1600" dirty="0">
                <a:latin typeface="Calibri" charset="0"/>
                <a:ea typeface="Calibri" charset="0"/>
                <a:cs typeface="Times New Roman" charset="0"/>
              </a:rPr>
              <a:t> o </a:t>
            </a:r>
            <a:r>
              <a:rPr lang="en-GB" sz="1600" dirty="0" err="1">
                <a:latin typeface="Calibri" charset="0"/>
                <a:ea typeface="Calibri" charset="0"/>
                <a:cs typeface="Times New Roman" charset="0"/>
              </a:rPr>
              <a:t>ein</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hymddygiad</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neu</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ddeilliant</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ymddygiad</a:t>
            </a:r>
            <a:r>
              <a:rPr lang="en-GB" sz="1600" dirty="0">
                <a:latin typeface="Calibri" charset="0"/>
                <a:ea typeface="Calibri" charset="0"/>
                <a:cs typeface="Times New Roman" charset="0"/>
              </a:rPr>
              <a:t> = o </a:t>
            </a:r>
            <a:r>
              <a:rPr lang="en-GB" sz="1600" dirty="0" err="1">
                <a:latin typeface="Calibri" charset="0"/>
                <a:ea typeface="Calibri" charset="0"/>
                <a:cs typeface="Times New Roman" charset="0"/>
              </a:rPr>
              <a:t>sut</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ni’n</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dehongli</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neu</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ymateb</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i</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llyfr</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neu</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traethawd</a:t>
            </a:r>
            <a:r>
              <a:rPr lang="en-GB" sz="1600" dirty="0">
                <a:latin typeface="Calibri" charset="0"/>
                <a:ea typeface="Calibri" charset="0"/>
                <a:cs typeface="Times New Roman" charset="0"/>
              </a:rPr>
              <a:t>.</a:t>
            </a:r>
          </a:p>
          <a:p>
            <a:pPr marL="342900" marR="0" lvl="0" indent="-342900">
              <a:lnSpc>
                <a:spcPct val="150000"/>
              </a:lnSpc>
              <a:spcBef>
                <a:spcPts val="0"/>
              </a:spcBef>
              <a:spcAft>
                <a:spcPts val="0"/>
              </a:spcAft>
              <a:buFont typeface="Calibri" charset="0"/>
              <a:buChar char="-"/>
            </a:pPr>
            <a:r>
              <a:rPr lang="en-GB" sz="1600" dirty="0" err="1">
                <a:latin typeface="Calibri" charset="0"/>
                <a:ea typeface="Calibri" charset="0"/>
                <a:cs typeface="Times New Roman" charset="0"/>
              </a:rPr>
              <a:t>Gwella</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datblygiad</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personol</a:t>
            </a:r>
            <a:r>
              <a:rPr lang="en-GB" sz="1600" dirty="0">
                <a:latin typeface="Calibri" charset="0"/>
                <a:ea typeface="Calibri" charset="0"/>
                <a:cs typeface="Times New Roman" charset="0"/>
              </a:rPr>
              <a:t> = </a:t>
            </a:r>
            <a:r>
              <a:rPr lang="en-GB" sz="1600" dirty="0" err="1">
                <a:latin typeface="Calibri" charset="0"/>
                <a:ea typeface="Calibri" charset="0"/>
                <a:cs typeface="Times New Roman" charset="0"/>
              </a:rPr>
              <a:t>ymbweri</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ein</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hunain</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i</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wneud</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penderfyniadau</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neu</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datrys</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problemau</a:t>
            </a:r>
            <a:r>
              <a:rPr lang="en-GB" sz="1600" dirty="0">
                <a:latin typeface="Calibri" charset="0"/>
                <a:ea typeface="Calibri" charset="0"/>
                <a:cs typeface="Times New Roman" charset="0"/>
              </a:rPr>
              <a:t>.</a:t>
            </a:r>
          </a:p>
          <a:p>
            <a:pPr>
              <a:lnSpc>
                <a:spcPct val="150000"/>
              </a:lnSpc>
              <a:tabLst>
                <a:tab pos="1790065" algn="l"/>
              </a:tabLst>
            </a:pPr>
            <a:r>
              <a:rPr lang="en-GB" sz="1600" dirty="0">
                <a:latin typeface="Calibri" charset="0"/>
                <a:ea typeface="Calibri" charset="0"/>
                <a:cs typeface="Times New Roman" charset="0"/>
              </a:rPr>
              <a:t>	</a:t>
            </a:r>
          </a:p>
          <a:p>
            <a:pPr marL="342900" marR="0" lvl="0" indent="-342900">
              <a:lnSpc>
                <a:spcPct val="150000"/>
              </a:lnSpc>
              <a:spcBef>
                <a:spcPts val="0"/>
              </a:spcBef>
              <a:spcAft>
                <a:spcPts val="0"/>
              </a:spcAft>
              <a:buFont typeface="Symbol" charset="2"/>
              <a:buChar char=""/>
            </a:pPr>
            <a:r>
              <a:rPr lang="en-GB" sz="1600" dirty="0" err="1">
                <a:latin typeface="Calibri" charset="0"/>
                <a:ea typeface="Calibri" charset="0"/>
                <a:cs typeface="Times New Roman" charset="0"/>
              </a:rPr>
              <a:t>Sgiliau</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trosglwyddadwy</a:t>
            </a:r>
            <a:r>
              <a:rPr lang="en-GB" sz="1600" dirty="0">
                <a:latin typeface="Calibri" charset="0"/>
                <a:ea typeface="Calibri" charset="0"/>
                <a:cs typeface="Times New Roman" charset="0"/>
              </a:rPr>
              <a:t> – </a:t>
            </a:r>
            <a:r>
              <a:rPr lang="en-GB" sz="1600" dirty="0" err="1">
                <a:latin typeface="Calibri" charset="0"/>
                <a:ea typeface="Calibri" charset="0"/>
                <a:cs typeface="Times New Roman" charset="0"/>
              </a:rPr>
              <a:t>yr</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ymarferydd</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adlewyrchol</a:t>
            </a:r>
            <a:endParaRPr lang="en-GB" sz="1600" dirty="0">
              <a:latin typeface="Calibri" charset="0"/>
              <a:ea typeface="Calibri" charset="0"/>
              <a:cs typeface="Times New Roman" charset="0"/>
            </a:endParaRPr>
          </a:p>
          <a:p>
            <a:pPr marL="342900" marR="0" lvl="0" indent="-342900">
              <a:lnSpc>
                <a:spcPct val="150000"/>
              </a:lnSpc>
              <a:spcBef>
                <a:spcPts val="0"/>
              </a:spcBef>
              <a:spcAft>
                <a:spcPts val="0"/>
              </a:spcAft>
              <a:buFont typeface="Calibri" charset="0"/>
              <a:buChar char="-"/>
            </a:pPr>
            <a:r>
              <a:rPr lang="en-GB" sz="1600" dirty="0" err="1">
                <a:latin typeface="Calibri" charset="0"/>
                <a:ea typeface="Calibri" charset="0"/>
                <a:cs typeface="Times New Roman" charset="0"/>
              </a:rPr>
              <a:t>Trwy</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gydol</a:t>
            </a:r>
            <a:r>
              <a:rPr lang="en-GB" sz="1600" dirty="0">
                <a:latin typeface="Calibri" charset="0"/>
                <a:ea typeface="Calibri" charset="0"/>
                <a:cs typeface="Times New Roman" charset="0"/>
              </a:rPr>
              <a:t> y proses </a:t>
            </a:r>
            <a:r>
              <a:rPr lang="en-GB" sz="1600" dirty="0" err="1">
                <a:latin typeface="Calibri" charset="0"/>
                <a:ea typeface="Calibri" charset="0"/>
                <a:cs typeface="Times New Roman" charset="0"/>
              </a:rPr>
              <a:t>yn</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naturiol</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datrys</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problemau</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trefn</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gwaith</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tîm</a:t>
            </a:r>
            <a:r>
              <a:rPr lang="en-GB" sz="1600" dirty="0">
                <a:latin typeface="Calibri" charset="0"/>
                <a:ea typeface="Calibri" charset="0"/>
                <a:cs typeface="Times New Roman" charset="0"/>
              </a:rPr>
              <a:t> a </a:t>
            </a:r>
            <a:r>
              <a:rPr lang="en-GB" sz="1600" dirty="0" err="1">
                <a:latin typeface="Calibri" charset="0"/>
                <a:ea typeface="Calibri" charset="0"/>
                <a:cs typeface="Times New Roman" charset="0"/>
              </a:rPr>
              <a:t>chyfarthrebu</a:t>
            </a:r>
            <a:r>
              <a:rPr lang="en-GB" sz="1600" dirty="0">
                <a:latin typeface="Calibri" charset="0"/>
                <a:ea typeface="Calibri" charset="0"/>
                <a:cs typeface="Times New Roman" charset="0"/>
              </a:rPr>
              <a:t>).</a:t>
            </a:r>
          </a:p>
          <a:p>
            <a:pPr marL="342900" marR="0" lvl="0" indent="-342900">
              <a:lnSpc>
                <a:spcPct val="150000"/>
              </a:lnSpc>
              <a:spcBef>
                <a:spcPts val="0"/>
              </a:spcBef>
              <a:spcAft>
                <a:spcPts val="0"/>
              </a:spcAft>
              <a:buFont typeface="Calibri" charset="0"/>
              <a:buChar char="-"/>
            </a:pPr>
            <a:r>
              <a:rPr lang="en-GB" sz="1600" dirty="0">
                <a:latin typeface="Calibri" charset="0"/>
                <a:ea typeface="Calibri" charset="0"/>
                <a:cs typeface="Times New Roman" charset="0"/>
              </a:rPr>
              <a:t>YMHELLACH,</a:t>
            </a:r>
          </a:p>
          <a:p>
            <a:pPr marL="685800" marR="0">
              <a:lnSpc>
                <a:spcPct val="150000"/>
              </a:lnSpc>
              <a:spcBef>
                <a:spcPts val="0"/>
              </a:spcBef>
              <a:spcAft>
                <a:spcPts val="0"/>
              </a:spcAft>
            </a:pPr>
            <a:r>
              <a:rPr lang="en-GB" sz="1600" dirty="0" err="1">
                <a:latin typeface="Calibri" charset="0"/>
                <a:ea typeface="Calibri" charset="0"/>
                <a:cs typeface="Times New Roman" charset="0"/>
              </a:rPr>
              <a:t>Sicrhau</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datblygiad</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proffesiynol</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parheus</a:t>
            </a:r>
            <a:r>
              <a:rPr lang="en-GB" sz="1600" dirty="0">
                <a:latin typeface="Calibri" charset="0"/>
                <a:ea typeface="Calibri" charset="0"/>
                <a:cs typeface="Times New Roman" charset="0"/>
              </a:rPr>
              <a:t>.</a:t>
            </a:r>
          </a:p>
          <a:p>
            <a:pPr marL="685800" marR="0">
              <a:lnSpc>
                <a:spcPct val="150000"/>
              </a:lnSpc>
              <a:spcBef>
                <a:spcPts val="0"/>
              </a:spcBef>
              <a:spcAft>
                <a:spcPts val="0"/>
              </a:spcAft>
            </a:pPr>
            <a:r>
              <a:rPr lang="en-GB" sz="1600" dirty="0">
                <a:latin typeface="Calibri" charset="0"/>
                <a:ea typeface="Calibri" charset="0"/>
                <a:cs typeface="Times New Roman" charset="0"/>
              </a:rPr>
              <a:t>FELLY, </a:t>
            </a:r>
            <a:r>
              <a:rPr lang="en-GB" sz="1600" dirty="0" err="1">
                <a:latin typeface="Calibri" charset="0"/>
                <a:ea typeface="Calibri" charset="0"/>
                <a:cs typeface="Times New Roman" charset="0"/>
              </a:rPr>
              <a:t>gallu</a:t>
            </a:r>
            <a:r>
              <a:rPr lang="en-GB" sz="1600" dirty="0">
                <a:latin typeface="Calibri" charset="0"/>
                <a:ea typeface="Calibri" charset="0"/>
                <a:cs typeface="Times New Roman" charset="0"/>
              </a:rPr>
              <a:t> = </a:t>
            </a:r>
            <a:r>
              <a:rPr lang="en-GB" sz="1600" dirty="0" err="1">
                <a:latin typeface="Calibri" charset="0"/>
                <a:ea typeface="Calibri" charset="0"/>
                <a:cs typeface="Times New Roman" charset="0"/>
              </a:rPr>
              <a:t>arfarnu</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profiadau</a:t>
            </a:r>
            <a:r>
              <a:rPr lang="en-GB" sz="1600" dirty="0">
                <a:latin typeface="Calibri" charset="0"/>
                <a:ea typeface="Calibri" charset="0"/>
                <a:cs typeface="Times New Roman" charset="0"/>
              </a:rPr>
              <a:t> a </a:t>
            </a:r>
            <a:r>
              <a:rPr lang="en-GB" sz="1600" dirty="0" err="1">
                <a:latin typeface="Calibri" charset="0"/>
                <a:ea typeface="Calibri" charset="0"/>
                <a:cs typeface="Times New Roman" charset="0"/>
              </a:rPr>
              <a:t>sgiliau</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defynddio</a:t>
            </a:r>
            <a:r>
              <a:rPr lang="en-GB" sz="1600" dirty="0">
                <a:latin typeface="Calibri" charset="0"/>
                <a:ea typeface="Calibri" charset="0"/>
                <a:cs typeface="Times New Roman" charset="0"/>
              </a:rPr>
              <a:t> y </a:t>
            </a:r>
            <a:r>
              <a:rPr lang="en-GB" sz="1600" dirty="0" err="1">
                <a:latin typeface="Calibri" charset="0"/>
                <a:ea typeface="Calibri" charset="0"/>
                <a:cs typeface="Times New Roman" charset="0"/>
              </a:rPr>
              <a:t>sgiliau</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yn</a:t>
            </a:r>
            <a:r>
              <a:rPr lang="en-GB" sz="1600" dirty="0">
                <a:latin typeface="Calibri" charset="0"/>
                <a:ea typeface="Calibri" charset="0"/>
                <a:cs typeface="Times New Roman" charset="0"/>
              </a:rPr>
              <a:t> y </a:t>
            </a:r>
            <a:r>
              <a:rPr lang="en-GB" sz="1600" dirty="0" err="1">
                <a:latin typeface="Calibri" charset="0"/>
                <a:ea typeface="Calibri" charset="0"/>
                <a:cs typeface="Times New Roman" charset="0"/>
              </a:rPr>
              <a:t>gweithle</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cyfrannu</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llawn</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i</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dîm</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gwella</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perfformiad</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personol</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a’r</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tîm</a:t>
            </a:r>
            <a:r>
              <a:rPr lang="en-GB" sz="1600" dirty="0">
                <a:latin typeface="Calibri" charset="0"/>
                <a:ea typeface="Calibri" charset="0"/>
                <a:cs typeface="Times New Roman" charset="0"/>
              </a:rPr>
              <a:t>.</a:t>
            </a:r>
          </a:p>
          <a:p>
            <a:pPr>
              <a:lnSpc>
                <a:spcPct val="150000"/>
              </a:lnSpc>
            </a:pPr>
            <a:r>
              <a:rPr lang="en-GB" sz="1600" dirty="0">
                <a:latin typeface="Calibri" charset="0"/>
                <a:ea typeface="Calibri" charset="0"/>
                <a:cs typeface="Times New Roman" charset="0"/>
              </a:rPr>
              <a:t> </a:t>
            </a:r>
          </a:p>
          <a:p>
            <a:pPr marL="342900" marR="0" lvl="0" indent="-342900">
              <a:lnSpc>
                <a:spcPct val="150000"/>
              </a:lnSpc>
              <a:spcBef>
                <a:spcPts val="0"/>
              </a:spcBef>
              <a:spcAft>
                <a:spcPts val="0"/>
              </a:spcAft>
              <a:buFont typeface="Symbol" charset="2"/>
              <a:buChar char=""/>
            </a:pPr>
            <a:r>
              <a:rPr lang="en-GB" sz="1600" dirty="0" err="1">
                <a:latin typeface="Calibri" charset="0"/>
                <a:ea typeface="Calibri" charset="0"/>
                <a:cs typeface="Times New Roman" charset="0"/>
              </a:rPr>
              <a:t>Pryd</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adlewyrchu</a:t>
            </a:r>
            <a:r>
              <a:rPr lang="en-GB" sz="1600" dirty="0">
                <a:latin typeface="Calibri" charset="0"/>
                <a:ea typeface="Calibri" charset="0"/>
                <a:cs typeface="Times New Roman" charset="0"/>
              </a:rPr>
              <a:t>?</a:t>
            </a:r>
          </a:p>
          <a:p>
            <a:pPr marL="342900" marR="0" lvl="0" indent="-342900">
              <a:lnSpc>
                <a:spcPct val="150000"/>
              </a:lnSpc>
              <a:spcBef>
                <a:spcPts val="0"/>
              </a:spcBef>
              <a:spcAft>
                <a:spcPts val="0"/>
              </a:spcAft>
              <a:buFont typeface="Calibri" charset="0"/>
              <a:buChar char="-"/>
            </a:pPr>
            <a:r>
              <a:rPr lang="en-GB" sz="1600" dirty="0" err="1">
                <a:latin typeface="Calibri" charset="0"/>
                <a:ea typeface="Calibri" charset="0"/>
                <a:cs typeface="Times New Roman" charset="0"/>
              </a:rPr>
              <a:t>Trafodiaethau</a:t>
            </a:r>
            <a:r>
              <a:rPr lang="en-GB" sz="1600" dirty="0">
                <a:latin typeface="Calibri" charset="0"/>
                <a:ea typeface="Calibri" charset="0"/>
                <a:cs typeface="Times New Roman" charset="0"/>
              </a:rPr>
              <a:t>.</a:t>
            </a:r>
          </a:p>
          <a:p>
            <a:pPr marL="342900" marR="0" lvl="0" indent="-342900">
              <a:lnSpc>
                <a:spcPct val="150000"/>
              </a:lnSpc>
              <a:spcBef>
                <a:spcPts val="0"/>
              </a:spcBef>
              <a:spcAft>
                <a:spcPts val="0"/>
              </a:spcAft>
              <a:buFont typeface="Calibri" charset="0"/>
              <a:buChar char="-"/>
            </a:pPr>
            <a:r>
              <a:rPr lang="en-GB" sz="1600" dirty="0" err="1">
                <a:latin typeface="Calibri" charset="0"/>
                <a:ea typeface="Calibri" charset="0"/>
                <a:cs typeface="Times New Roman" charset="0"/>
              </a:rPr>
              <a:t>Gwaith</a:t>
            </a:r>
            <a:r>
              <a:rPr lang="en-GB" sz="1600" dirty="0">
                <a:latin typeface="Calibri" charset="0"/>
                <a:ea typeface="Calibri" charset="0"/>
                <a:cs typeface="Times New Roman" charset="0"/>
              </a:rPr>
              <a:t> gr</a:t>
            </a:r>
            <a:r>
              <a:rPr lang="en-US" sz="1600" dirty="0" err="1">
                <a:latin typeface="Calibri" charset="0"/>
                <a:ea typeface="Calibri" charset="0"/>
                <a:cs typeface="Times New Roman" charset="0"/>
              </a:rPr>
              <a:t>ŵ</a:t>
            </a:r>
            <a:r>
              <a:rPr lang="en-GB" sz="1600" dirty="0">
                <a:latin typeface="Calibri" charset="0"/>
                <a:ea typeface="Calibri" charset="0"/>
                <a:cs typeface="Times New Roman" charset="0"/>
              </a:rPr>
              <a:t>p.</a:t>
            </a:r>
          </a:p>
          <a:p>
            <a:pPr marL="342900" marR="0" lvl="0" indent="-342900">
              <a:lnSpc>
                <a:spcPct val="150000"/>
              </a:lnSpc>
              <a:spcBef>
                <a:spcPts val="0"/>
              </a:spcBef>
              <a:spcAft>
                <a:spcPts val="0"/>
              </a:spcAft>
              <a:buFont typeface="Calibri" charset="0"/>
              <a:buChar char="-"/>
            </a:pPr>
            <a:r>
              <a:rPr lang="en-GB" sz="1600" dirty="0">
                <a:latin typeface="Calibri" charset="0"/>
                <a:ea typeface="Calibri" charset="0"/>
                <a:cs typeface="Times New Roman" charset="0"/>
              </a:rPr>
              <a:t>I </a:t>
            </a:r>
            <a:r>
              <a:rPr lang="en-GB" sz="1600" dirty="0" err="1">
                <a:latin typeface="Calibri" charset="0"/>
                <a:ea typeface="Calibri" charset="0"/>
                <a:cs typeface="Times New Roman" charset="0"/>
              </a:rPr>
              <a:t>gadw</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trefn</a:t>
            </a:r>
            <a:r>
              <a:rPr lang="en-GB" sz="1600" dirty="0">
                <a:latin typeface="Calibri" charset="0"/>
                <a:ea typeface="Calibri" charset="0"/>
                <a:cs typeface="Times New Roman" charset="0"/>
              </a:rPr>
              <a:t>.</a:t>
            </a:r>
          </a:p>
          <a:p>
            <a:pPr marL="342900" marR="0" lvl="0" indent="-342900">
              <a:lnSpc>
                <a:spcPct val="150000"/>
              </a:lnSpc>
              <a:spcBef>
                <a:spcPts val="0"/>
              </a:spcBef>
              <a:spcAft>
                <a:spcPts val="0"/>
              </a:spcAft>
              <a:buFont typeface="Calibri" charset="0"/>
              <a:buChar char="-"/>
            </a:pPr>
            <a:r>
              <a:rPr lang="en-GB" sz="1600" dirty="0" err="1">
                <a:latin typeface="Calibri" charset="0"/>
                <a:ea typeface="Calibri" charset="0"/>
                <a:cs typeface="Times New Roman" charset="0"/>
              </a:rPr>
              <a:t>Adborth</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ar</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rhywbeth</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megis</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ymateb</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i</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ddarn</a:t>
            </a:r>
            <a:r>
              <a:rPr lang="en-GB" sz="1600" dirty="0">
                <a:latin typeface="Calibri" charset="0"/>
                <a:ea typeface="Calibri" charset="0"/>
                <a:cs typeface="Times New Roman" charset="0"/>
              </a:rPr>
              <a:t> o </a:t>
            </a:r>
            <a:r>
              <a:rPr lang="en-GB" sz="1600" dirty="0" err="1">
                <a:latin typeface="Calibri" charset="0"/>
                <a:ea typeface="Calibri" charset="0"/>
                <a:cs typeface="Times New Roman" charset="0"/>
              </a:rPr>
              <a:t>waith</a:t>
            </a:r>
            <a:r>
              <a:rPr lang="en-GB" sz="1600" dirty="0">
                <a:latin typeface="Calibri" charset="0"/>
                <a:ea typeface="Calibri" charset="0"/>
                <a:cs typeface="Times New Roman" charset="0"/>
              </a:rPr>
              <a:t>.</a:t>
            </a:r>
            <a:endParaRPr lang="en-GB" sz="1600" dirty="0">
              <a:effectLst/>
              <a:latin typeface="Calibri" charset="0"/>
              <a:ea typeface="Calibri" charset="0"/>
              <a:cs typeface="Times New Roman" charset="0"/>
            </a:endParaRPr>
          </a:p>
        </p:txBody>
      </p:sp>
    </p:spTree>
    <p:extLst>
      <p:ext uri="{BB962C8B-B14F-4D97-AF65-F5344CB8AC3E}">
        <p14:creationId xmlns:p14="http://schemas.microsoft.com/office/powerpoint/2010/main" val="67409357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28638" y="670173"/>
            <a:ext cx="11301412" cy="2031325"/>
          </a:xfrm>
          <a:prstGeom prst="rect">
            <a:avLst/>
          </a:prstGeom>
        </p:spPr>
        <p:txBody>
          <a:bodyPr wrap="square">
            <a:spAutoFit/>
          </a:bodyPr>
          <a:lstStyle/>
          <a:p>
            <a:pPr>
              <a:lnSpc>
                <a:spcPct val="150000"/>
              </a:lnSpc>
            </a:pPr>
            <a:r>
              <a:rPr lang="en-GB" sz="2000" b="1" u="sng" dirty="0">
                <a:latin typeface="Calibri" charset="0"/>
                <a:ea typeface="Calibri" charset="0"/>
                <a:cs typeface="Times New Roman" charset="0"/>
              </a:rPr>
              <a:t>DIWEDDGLO:</a:t>
            </a:r>
            <a:endParaRPr lang="en-GB" sz="2000" dirty="0">
              <a:latin typeface="Calibri" charset="0"/>
              <a:ea typeface="Calibri" charset="0"/>
              <a:cs typeface="Times New Roman" charset="0"/>
            </a:endParaRPr>
          </a:p>
          <a:p>
            <a:pPr marL="342900" marR="0" lvl="0" indent="-342900">
              <a:lnSpc>
                <a:spcPct val="150000"/>
              </a:lnSpc>
              <a:spcBef>
                <a:spcPts val="0"/>
              </a:spcBef>
              <a:spcAft>
                <a:spcPts val="0"/>
              </a:spcAft>
              <a:buFont typeface="Symbol" charset="2"/>
              <a:buChar char=""/>
            </a:pPr>
            <a:r>
              <a:rPr lang="en-GB" sz="1600" dirty="0" err="1">
                <a:latin typeface="Calibri" charset="0"/>
                <a:ea typeface="Calibri" charset="0"/>
                <a:cs typeface="Times New Roman" charset="0"/>
              </a:rPr>
              <a:t>Manteision</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sgiliau</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meddwl</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feirniadol</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ar</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gyfer</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myfyrwyr</a:t>
            </a:r>
            <a:r>
              <a:rPr lang="en-GB" sz="1600" dirty="0">
                <a:latin typeface="Calibri" charset="0"/>
                <a:ea typeface="Calibri" charset="0"/>
                <a:cs typeface="Times New Roman" charset="0"/>
              </a:rPr>
              <a:t>.</a:t>
            </a:r>
          </a:p>
          <a:p>
            <a:pPr marL="342900" marR="0" lvl="0" indent="-342900">
              <a:lnSpc>
                <a:spcPct val="150000"/>
              </a:lnSpc>
              <a:spcBef>
                <a:spcPts val="0"/>
              </a:spcBef>
              <a:spcAft>
                <a:spcPts val="0"/>
              </a:spcAft>
              <a:buFont typeface="Symbol" charset="2"/>
              <a:buChar char=""/>
            </a:pPr>
            <a:r>
              <a:rPr lang="en-GB" sz="1600" dirty="0" err="1">
                <a:latin typeface="Calibri" charset="0"/>
                <a:ea typeface="Calibri" charset="0"/>
                <a:cs typeface="Times New Roman" charset="0"/>
              </a:rPr>
              <a:t>Pob</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sgil</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yn</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gyfartal</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i’w</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gilydd</a:t>
            </a:r>
            <a:r>
              <a:rPr lang="en-GB" sz="1600" dirty="0">
                <a:latin typeface="Calibri" charset="0"/>
                <a:ea typeface="Calibri" charset="0"/>
                <a:cs typeface="Times New Roman" charset="0"/>
              </a:rPr>
              <a:t> ac </a:t>
            </a:r>
            <a:r>
              <a:rPr lang="en-GB" sz="1600" dirty="0" err="1">
                <a:latin typeface="Calibri" charset="0"/>
                <a:ea typeface="Calibri" charset="0"/>
                <a:cs typeface="Times New Roman" charset="0"/>
              </a:rPr>
              <a:t>yn</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hanfodol</a:t>
            </a:r>
            <a:r>
              <a:rPr lang="en-GB" sz="1600" dirty="0">
                <a:latin typeface="Calibri" charset="0"/>
                <a:ea typeface="Calibri" charset="0"/>
                <a:cs typeface="Times New Roman" charset="0"/>
              </a:rPr>
              <a:t>.</a:t>
            </a:r>
          </a:p>
          <a:p>
            <a:pPr marL="342900" marR="0" lvl="0" indent="-342900">
              <a:lnSpc>
                <a:spcPct val="150000"/>
              </a:lnSpc>
              <a:spcBef>
                <a:spcPts val="0"/>
              </a:spcBef>
              <a:spcAft>
                <a:spcPts val="0"/>
              </a:spcAft>
              <a:buFont typeface="Symbol" charset="2"/>
              <a:buChar char=""/>
            </a:pPr>
            <a:r>
              <a:rPr lang="en-GB" sz="1600" dirty="0" err="1">
                <a:latin typeface="Calibri" charset="0"/>
                <a:ea typeface="Calibri" charset="0"/>
                <a:cs typeface="Times New Roman" charset="0"/>
              </a:rPr>
              <a:t>Er</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mwyn</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ddatblygu</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fel</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myfyriwr</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academaidd</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llwyddiannus</a:t>
            </a:r>
            <a:r>
              <a:rPr lang="en-GB" sz="1600" i="1" dirty="0">
                <a:latin typeface="Calibri" charset="0"/>
                <a:ea typeface="Calibri" charset="0"/>
                <a:cs typeface="Times New Roman" charset="0"/>
              </a:rPr>
              <a:t>, </a:t>
            </a:r>
            <a:r>
              <a:rPr lang="en-GB" sz="1600" dirty="0" err="1">
                <a:latin typeface="Calibri" charset="0"/>
                <a:ea typeface="Calibri" charset="0"/>
                <a:cs typeface="Times New Roman" charset="0"/>
              </a:rPr>
              <a:t>rhaid</a:t>
            </a:r>
            <a:r>
              <a:rPr lang="en-GB" sz="1600" dirty="0">
                <a:latin typeface="Calibri" charset="0"/>
                <a:ea typeface="Calibri" charset="0"/>
                <a:cs typeface="Times New Roman" charset="0"/>
              </a:rPr>
              <a:t> felly </a:t>
            </a:r>
            <a:r>
              <a:rPr lang="en-GB" sz="1600" dirty="0" err="1">
                <a:latin typeface="Calibri" charset="0"/>
                <a:ea typeface="Calibri" charset="0"/>
                <a:cs typeface="Times New Roman" charset="0"/>
              </a:rPr>
              <a:t>defnyddio</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pob</a:t>
            </a:r>
            <a:r>
              <a:rPr lang="en-GB" sz="1600" dirty="0">
                <a:latin typeface="Calibri" charset="0"/>
                <a:ea typeface="Calibri" charset="0"/>
                <a:cs typeface="Times New Roman" charset="0"/>
              </a:rPr>
              <a:t> un </a:t>
            </a:r>
            <a:r>
              <a:rPr lang="en-GB" sz="1600" dirty="0" err="1">
                <a:latin typeface="Calibri" charset="0"/>
                <a:ea typeface="Calibri" charset="0"/>
                <a:cs typeface="Times New Roman" charset="0"/>
              </a:rPr>
              <a:t>o’r</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sgiliau</a:t>
            </a:r>
            <a:r>
              <a:rPr lang="en-GB" sz="1600" dirty="0">
                <a:latin typeface="Calibri" charset="0"/>
                <a:ea typeface="Calibri" charset="0"/>
                <a:cs typeface="Times New Roman" charset="0"/>
              </a:rPr>
              <a:t> a </a:t>
            </a:r>
            <a:r>
              <a:rPr lang="en-GB" sz="1600" dirty="0" err="1">
                <a:latin typeface="Calibri" charset="0"/>
                <a:ea typeface="Calibri" charset="0"/>
                <a:cs typeface="Times New Roman" charset="0"/>
              </a:rPr>
              <a:t>rhinweddau</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soniais</a:t>
            </a:r>
            <a:r>
              <a:rPr lang="en-GB" sz="1600" dirty="0">
                <a:latin typeface="Calibri" charset="0"/>
                <a:ea typeface="Calibri" charset="0"/>
                <a:cs typeface="Times New Roman" charset="0"/>
              </a:rPr>
              <a:t> am </a:t>
            </a:r>
            <a:r>
              <a:rPr lang="en-GB" sz="1600" dirty="0" err="1">
                <a:latin typeface="Calibri" charset="0"/>
                <a:ea typeface="Calibri" charset="0"/>
                <a:cs typeface="Times New Roman" charset="0"/>
              </a:rPr>
              <a:t>yn</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gynt</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i</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ddatblygu</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eu</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meddwl</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beirniadol</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wrth</a:t>
            </a:r>
            <a:r>
              <a:rPr lang="en-GB" sz="1600" dirty="0">
                <a:latin typeface="Calibri" charset="0"/>
                <a:ea typeface="Calibri" charset="0"/>
                <a:cs typeface="Times New Roman" charset="0"/>
              </a:rPr>
              <a:t> </a:t>
            </a:r>
            <a:r>
              <a:rPr lang="en-GB" sz="1600" dirty="0" err="1">
                <a:latin typeface="Calibri" charset="0"/>
                <a:ea typeface="Calibri" charset="0"/>
                <a:cs typeface="Times New Roman" charset="0"/>
              </a:rPr>
              <a:t>astudio</a:t>
            </a:r>
            <a:r>
              <a:rPr lang="en-GB" sz="1600" dirty="0">
                <a:latin typeface="Calibri" charset="0"/>
                <a:ea typeface="Calibri" charset="0"/>
                <a:cs typeface="Times New Roman" charset="0"/>
              </a:rPr>
              <a:t>.</a:t>
            </a:r>
            <a:endParaRPr lang="en-GB" sz="1600" dirty="0">
              <a:effectLst/>
              <a:latin typeface="Calibri" charset="0"/>
              <a:ea typeface="Calibri" charset="0"/>
              <a:cs typeface="Times New Roman" charset="0"/>
            </a:endParaRPr>
          </a:p>
        </p:txBody>
      </p:sp>
    </p:spTree>
    <p:extLst>
      <p:ext uri="{BB962C8B-B14F-4D97-AF65-F5344CB8AC3E}">
        <p14:creationId xmlns:p14="http://schemas.microsoft.com/office/powerpoint/2010/main" val="208675726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12192000" cy="6858000"/>
          </a:xfrm>
          <a:prstGeom prst="rect">
            <a:avLst/>
          </a:prstGeom>
          <a:noFill/>
          <a:ln w="57150">
            <a:solidFill>
              <a:srgbClr val="A8171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280987" y="399602"/>
            <a:ext cx="11630025" cy="6001643"/>
          </a:xfrm>
          <a:prstGeom prst="rect">
            <a:avLst/>
          </a:prstGeom>
        </p:spPr>
        <p:txBody>
          <a:bodyPr wrap="square">
            <a:spAutoFit/>
          </a:bodyPr>
          <a:lstStyle/>
          <a:p>
            <a:r>
              <a:rPr lang="en-GB" b="1" u="sng" dirty="0" err="1">
                <a:latin typeface="Calibri" charset="0"/>
                <a:ea typeface="Calibri" charset="0"/>
                <a:cs typeface="Times New Roman" charset="0"/>
              </a:rPr>
              <a:t>Rhestr</a:t>
            </a:r>
            <a:r>
              <a:rPr lang="en-GB" b="1" u="sng" dirty="0">
                <a:latin typeface="Calibri" charset="0"/>
                <a:ea typeface="Calibri" charset="0"/>
                <a:cs typeface="Times New Roman" charset="0"/>
              </a:rPr>
              <a:t> </a:t>
            </a:r>
            <a:r>
              <a:rPr lang="en-GB" b="1" u="sng" dirty="0" err="1">
                <a:latin typeface="Calibri" charset="0"/>
                <a:ea typeface="Calibri" charset="0"/>
                <a:cs typeface="Times New Roman" charset="0"/>
              </a:rPr>
              <a:t>Cyfeirnodi</a:t>
            </a:r>
            <a:r>
              <a:rPr lang="en-GB" b="1" u="sng" dirty="0">
                <a:latin typeface="Calibri" charset="0"/>
                <a:ea typeface="Calibri" charset="0"/>
                <a:cs typeface="Times New Roman" charset="0"/>
              </a:rPr>
              <a:t>:</a:t>
            </a:r>
            <a:endParaRPr lang="en-GB" dirty="0">
              <a:latin typeface="Calibri" charset="0"/>
              <a:ea typeface="Calibri" charset="0"/>
              <a:cs typeface="Times New Roman" charset="0"/>
            </a:endParaRPr>
          </a:p>
          <a:p>
            <a:r>
              <a:rPr lang="en-GB" sz="1600" dirty="0">
                <a:latin typeface="Calibri" charset="0"/>
                <a:ea typeface="Calibri" charset="0"/>
                <a:cs typeface="Times New Roman" charset="0"/>
              </a:rPr>
              <a:t> </a:t>
            </a:r>
            <a:endParaRPr lang="en-GB" sz="2400" dirty="0">
              <a:latin typeface="Calibri" charset="0"/>
              <a:ea typeface="Calibri" charset="0"/>
              <a:cs typeface="Times New Roman" charset="0"/>
            </a:endParaRPr>
          </a:p>
          <a:p>
            <a:r>
              <a:rPr lang="en-GB" sz="1400" dirty="0">
                <a:latin typeface="Calibri" charset="0"/>
                <a:ea typeface="Calibri" charset="0"/>
                <a:cs typeface="Times New Roman" charset="0"/>
              </a:rPr>
              <a:t>Cottrell, S. (2008) </a:t>
            </a:r>
            <a:r>
              <a:rPr lang="en-GB" sz="1400" i="1" dirty="0">
                <a:latin typeface="Calibri" charset="0"/>
                <a:ea typeface="Calibri" charset="0"/>
                <a:cs typeface="Times New Roman" charset="0"/>
              </a:rPr>
              <a:t>The Study Skills Handbook. </a:t>
            </a:r>
            <a:r>
              <a:rPr lang="en-GB" sz="1400" dirty="0">
                <a:latin typeface="Calibri" charset="0"/>
                <a:ea typeface="Calibri" charset="0"/>
                <a:cs typeface="Times New Roman" charset="0"/>
              </a:rPr>
              <a:t>3ydd Ed. </a:t>
            </a:r>
            <a:r>
              <a:rPr lang="en-GB" sz="1400" dirty="0" err="1">
                <a:latin typeface="Calibri" charset="0"/>
                <a:ea typeface="Calibri" charset="0"/>
                <a:cs typeface="Times New Roman" charset="0"/>
              </a:rPr>
              <a:t>Llundain</a:t>
            </a:r>
            <a:r>
              <a:rPr lang="en-GB" sz="1400" dirty="0">
                <a:latin typeface="Calibri" charset="0"/>
                <a:ea typeface="Calibri" charset="0"/>
                <a:cs typeface="Times New Roman" charset="0"/>
              </a:rPr>
              <a:t>: Palgrave Macmillan Ltd. (</a:t>
            </a:r>
            <a:r>
              <a:rPr lang="en-GB" sz="1400" dirty="0" err="1">
                <a:latin typeface="Calibri" charset="0"/>
                <a:ea typeface="Calibri" charset="0"/>
                <a:cs typeface="Times New Roman" charset="0"/>
              </a:rPr>
              <a:t>tud</a:t>
            </a:r>
            <a:r>
              <a:rPr lang="en-GB" sz="1400" dirty="0">
                <a:latin typeface="Calibri" charset="0"/>
                <a:ea typeface="Calibri" charset="0"/>
                <a:cs typeface="Times New Roman" charset="0"/>
              </a:rPr>
              <a:t> 128).</a:t>
            </a:r>
            <a:endParaRPr lang="en-GB" sz="2000" dirty="0">
              <a:latin typeface="Calibri" charset="0"/>
              <a:ea typeface="Calibri" charset="0"/>
              <a:cs typeface="Times New Roman" charset="0"/>
            </a:endParaRPr>
          </a:p>
          <a:p>
            <a:r>
              <a:rPr lang="en-GB" sz="1400" dirty="0">
                <a:latin typeface="Calibri" charset="0"/>
                <a:ea typeface="Calibri" charset="0"/>
                <a:cs typeface="Times New Roman" charset="0"/>
              </a:rPr>
              <a:t> </a:t>
            </a:r>
            <a:endParaRPr lang="en-GB" sz="2000" dirty="0">
              <a:latin typeface="Calibri" charset="0"/>
              <a:ea typeface="Calibri" charset="0"/>
              <a:cs typeface="Times New Roman" charset="0"/>
            </a:endParaRPr>
          </a:p>
          <a:p>
            <a:r>
              <a:rPr lang="en-GB" sz="1400" dirty="0">
                <a:latin typeface="Calibri" charset="0"/>
                <a:ea typeface="Calibri" charset="0"/>
                <a:cs typeface="Times New Roman" charset="0"/>
              </a:rPr>
              <a:t>Cottrell, S. (2008) </a:t>
            </a:r>
            <a:r>
              <a:rPr lang="en-GB" sz="1400" i="1" dirty="0">
                <a:latin typeface="Calibri" charset="0"/>
                <a:ea typeface="Calibri" charset="0"/>
                <a:cs typeface="Times New Roman" charset="0"/>
              </a:rPr>
              <a:t>The Study Skills Handbook. </a:t>
            </a:r>
            <a:r>
              <a:rPr lang="en-GB" sz="1400" dirty="0">
                <a:latin typeface="Calibri" charset="0"/>
                <a:ea typeface="Calibri" charset="0"/>
                <a:cs typeface="Times New Roman" charset="0"/>
              </a:rPr>
              <a:t>3ydd Ed. </a:t>
            </a:r>
            <a:r>
              <a:rPr lang="en-GB" sz="1400" dirty="0" err="1">
                <a:latin typeface="Calibri" charset="0"/>
                <a:ea typeface="Calibri" charset="0"/>
                <a:cs typeface="Times New Roman" charset="0"/>
              </a:rPr>
              <a:t>Llundain</a:t>
            </a:r>
            <a:r>
              <a:rPr lang="en-GB" sz="1400" dirty="0">
                <a:latin typeface="Calibri" charset="0"/>
                <a:ea typeface="Calibri" charset="0"/>
                <a:cs typeface="Times New Roman" charset="0"/>
              </a:rPr>
              <a:t>: Palgrave Macmillan Ltd. (</a:t>
            </a:r>
            <a:r>
              <a:rPr lang="en-GB" sz="1400" dirty="0" err="1">
                <a:latin typeface="Calibri" charset="0"/>
                <a:ea typeface="Calibri" charset="0"/>
                <a:cs typeface="Times New Roman" charset="0"/>
              </a:rPr>
              <a:t>tud</a:t>
            </a:r>
            <a:r>
              <a:rPr lang="en-GB" sz="1400" dirty="0">
                <a:latin typeface="Calibri" charset="0"/>
                <a:ea typeface="Calibri" charset="0"/>
                <a:cs typeface="Times New Roman" charset="0"/>
              </a:rPr>
              <a:t> 128).</a:t>
            </a:r>
            <a:endParaRPr lang="en-GB" sz="2000" dirty="0">
              <a:latin typeface="Calibri" charset="0"/>
              <a:ea typeface="Calibri" charset="0"/>
              <a:cs typeface="Times New Roman" charset="0"/>
            </a:endParaRPr>
          </a:p>
          <a:p>
            <a:r>
              <a:rPr lang="en-GB" sz="1400" dirty="0">
                <a:latin typeface="Calibri" charset="0"/>
                <a:ea typeface="Calibri" charset="0"/>
                <a:cs typeface="Times New Roman" charset="0"/>
              </a:rPr>
              <a:t> </a:t>
            </a:r>
            <a:endParaRPr lang="en-GB" sz="2000" dirty="0">
              <a:latin typeface="Calibri" charset="0"/>
              <a:ea typeface="Calibri" charset="0"/>
              <a:cs typeface="Times New Roman" charset="0"/>
            </a:endParaRPr>
          </a:p>
          <a:p>
            <a:r>
              <a:rPr lang="en-GB" sz="1400" dirty="0">
                <a:latin typeface="Calibri" charset="0"/>
                <a:ea typeface="Calibri" charset="0"/>
                <a:cs typeface="Times New Roman" charset="0"/>
              </a:rPr>
              <a:t>Cottrell, S. (2008) </a:t>
            </a:r>
            <a:r>
              <a:rPr lang="en-GB" sz="1400" i="1" dirty="0">
                <a:latin typeface="Calibri" charset="0"/>
                <a:ea typeface="Calibri" charset="0"/>
                <a:cs typeface="Times New Roman" charset="0"/>
              </a:rPr>
              <a:t>The Study Skills Handbook. </a:t>
            </a:r>
            <a:r>
              <a:rPr lang="en-GB" sz="1400" dirty="0">
                <a:latin typeface="Calibri" charset="0"/>
                <a:ea typeface="Calibri" charset="0"/>
                <a:cs typeface="Times New Roman" charset="0"/>
              </a:rPr>
              <a:t>3ydd Ed. </a:t>
            </a:r>
            <a:r>
              <a:rPr lang="en-GB" sz="1400" dirty="0" err="1">
                <a:latin typeface="Calibri" charset="0"/>
                <a:ea typeface="Calibri" charset="0"/>
                <a:cs typeface="Times New Roman" charset="0"/>
              </a:rPr>
              <a:t>Llundain</a:t>
            </a:r>
            <a:r>
              <a:rPr lang="en-GB" sz="1400" dirty="0">
                <a:latin typeface="Calibri" charset="0"/>
                <a:ea typeface="Calibri" charset="0"/>
                <a:cs typeface="Times New Roman" charset="0"/>
              </a:rPr>
              <a:t>: Palgrave Macmillan Ltd. (</a:t>
            </a:r>
            <a:r>
              <a:rPr lang="en-GB" sz="1400" dirty="0" err="1">
                <a:latin typeface="Calibri" charset="0"/>
                <a:ea typeface="Calibri" charset="0"/>
                <a:cs typeface="Times New Roman" charset="0"/>
              </a:rPr>
              <a:t>tud</a:t>
            </a:r>
            <a:r>
              <a:rPr lang="en-GB" sz="1400" dirty="0">
                <a:latin typeface="Calibri" charset="0"/>
                <a:ea typeface="Calibri" charset="0"/>
                <a:cs typeface="Times New Roman" charset="0"/>
              </a:rPr>
              <a:t> 130).</a:t>
            </a:r>
            <a:endParaRPr lang="en-GB" sz="2000" dirty="0">
              <a:latin typeface="Calibri" charset="0"/>
              <a:ea typeface="Calibri" charset="0"/>
              <a:cs typeface="Times New Roman" charset="0"/>
            </a:endParaRPr>
          </a:p>
          <a:p>
            <a:r>
              <a:rPr lang="en-GB" sz="1400" dirty="0">
                <a:latin typeface="Calibri" charset="0"/>
                <a:ea typeface="Calibri" charset="0"/>
                <a:cs typeface="Times New Roman" charset="0"/>
              </a:rPr>
              <a:t> </a:t>
            </a:r>
            <a:endParaRPr lang="en-GB" sz="2000" dirty="0">
              <a:latin typeface="Calibri" charset="0"/>
              <a:ea typeface="Calibri" charset="0"/>
              <a:cs typeface="Times New Roman" charset="0"/>
            </a:endParaRPr>
          </a:p>
          <a:p>
            <a:r>
              <a:rPr lang="en-GB" sz="1400" dirty="0">
                <a:latin typeface="Calibri" charset="0"/>
                <a:ea typeface="Calibri" charset="0"/>
                <a:cs typeface="Times New Roman" charset="0"/>
              </a:rPr>
              <a:t>Cottrell, S. (2008) </a:t>
            </a:r>
            <a:r>
              <a:rPr lang="en-GB" sz="1400" i="1" dirty="0">
                <a:latin typeface="Calibri" charset="0"/>
                <a:ea typeface="Calibri" charset="0"/>
                <a:cs typeface="Times New Roman" charset="0"/>
              </a:rPr>
              <a:t>The Study Skills Handbook. </a:t>
            </a:r>
            <a:r>
              <a:rPr lang="en-GB" sz="1400" dirty="0">
                <a:latin typeface="Calibri" charset="0"/>
                <a:ea typeface="Calibri" charset="0"/>
                <a:cs typeface="Times New Roman" charset="0"/>
              </a:rPr>
              <a:t>3ydd Ed. </a:t>
            </a:r>
            <a:r>
              <a:rPr lang="en-GB" sz="1400" dirty="0" err="1">
                <a:latin typeface="Calibri" charset="0"/>
                <a:ea typeface="Calibri" charset="0"/>
                <a:cs typeface="Times New Roman" charset="0"/>
              </a:rPr>
              <a:t>Llundain</a:t>
            </a:r>
            <a:r>
              <a:rPr lang="en-GB" sz="1400" dirty="0">
                <a:latin typeface="Calibri" charset="0"/>
                <a:ea typeface="Calibri" charset="0"/>
                <a:cs typeface="Times New Roman" charset="0"/>
              </a:rPr>
              <a:t>: Palgrave Macmillan Ltd. (</a:t>
            </a:r>
            <a:r>
              <a:rPr lang="en-GB" sz="1400" dirty="0" err="1">
                <a:latin typeface="Calibri" charset="0"/>
                <a:ea typeface="Calibri" charset="0"/>
                <a:cs typeface="Times New Roman" charset="0"/>
              </a:rPr>
              <a:t>tud</a:t>
            </a:r>
            <a:r>
              <a:rPr lang="en-GB" sz="1400" dirty="0">
                <a:latin typeface="Calibri" charset="0"/>
                <a:ea typeface="Calibri" charset="0"/>
                <a:cs typeface="Times New Roman" charset="0"/>
              </a:rPr>
              <a:t> 130).</a:t>
            </a:r>
            <a:endParaRPr lang="en-GB" sz="2000" dirty="0">
              <a:latin typeface="Calibri" charset="0"/>
              <a:ea typeface="Calibri" charset="0"/>
              <a:cs typeface="Times New Roman" charset="0"/>
            </a:endParaRPr>
          </a:p>
          <a:p>
            <a:r>
              <a:rPr lang="en-GB" sz="1400" dirty="0">
                <a:latin typeface="Calibri" charset="0"/>
                <a:ea typeface="Calibri" charset="0"/>
                <a:cs typeface="Times New Roman" charset="0"/>
              </a:rPr>
              <a:t> </a:t>
            </a:r>
            <a:endParaRPr lang="en-GB" sz="2000" dirty="0">
              <a:latin typeface="Calibri" charset="0"/>
              <a:ea typeface="Calibri" charset="0"/>
              <a:cs typeface="Times New Roman" charset="0"/>
            </a:endParaRPr>
          </a:p>
          <a:p>
            <a:r>
              <a:rPr lang="en-GB" sz="1400" dirty="0">
                <a:latin typeface="Calibri" charset="0"/>
                <a:ea typeface="Calibri" charset="0"/>
                <a:cs typeface="Times New Roman" charset="0"/>
              </a:rPr>
              <a:t>Cottrell, S. (2008) </a:t>
            </a:r>
            <a:r>
              <a:rPr lang="en-GB" sz="1400" i="1" dirty="0">
                <a:latin typeface="Calibri" charset="0"/>
                <a:ea typeface="Calibri" charset="0"/>
                <a:cs typeface="Times New Roman" charset="0"/>
              </a:rPr>
              <a:t>The Study Skills Handbook. </a:t>
            </a:r>
            <a:r>
              <a:rPr lang="en-GB" sz="1400" dirty="0">
                <a:latin typeface="Calibri" charset="0"/>
                <a:ea typeface="Calibri" charset="0"/>
                <a:cs typeface="Times New Roman" charset="0"/>
              </a:rPr>
              <a:t>3ydd Ed. </a:t>
            </a:r>
            <a:r>
              <a:rPr lang="en-GB" sz="1400" dirty="0" err="1">
                <a:latin typeface="Calibri" charset="0"/>
                <a:ea typeface="Calibri" charset="0"/>
                <a:cs typeface="Times New Roman" charset="0"/>
              </a:rPr>
              <a:t>Llundain</a:t>
            </a:r>
            <a:r>
              <a:rPr lang="en-GB" sz="1400" dirty="0">
                <a:latin typeface="Calibri" charset="0"/>
                <a:ea typeface="Calibri" charset="0"/>
                <a:cs typeface="Times New Roman" charset="0"/>
              </a:rPr>
              <a:t>: Palgrave Macmillan Ltd. (</a:t>
            </a:r>
            <a:r>
              <a:rPr lang="en-GB" sz="1400" dirty="0" err="1">
                <a:latin typeface="Calibri" charset="0"/>
                <a:ea typeface="Calibri" charset="0"/>
                <a:cs typeface="Times New Roman" charset="0"/>
              </a:rPr>
              <a:t>tud</a:t>
            </a:r>
            <a:r>
              <a:rPr lang="en-GB" sz="1400" dirty="0">
                <a:latin typeface="Calibri" charset="0"/>
                <a:ea typeface="Calibri" charset="0"/>
                <a:cs typeface="Times New Roman" charset="0"/>
              </a:rPr>
              <a:t> 275).</a:t>
            </a:r>
            <a:endParaRPr lang="en-GB" sz="2000" dirty="0">
              <a:latin typeface="Calibri" charset="0"/>
              <a:ea typeface="Calibri" charset="0"/>
              <a:cs typeface="Times New Roman" charset="0"/>
            </a:endParaRPr>
          </a:p>
          <a:p>
            <a:r>
              <a:rPr lang="en-GB" sz="1400" dirty="0">
                <a:latin typeface="Calibri" charset="0"/>
                <a:ea typeface="Calibri" charset="0"/>
                <a:cs typeface="Times New Roman" charset="0"/>
              </a:rPr>
              <a:t> </a:t>
            </a:r>
            <a:endParaRPr lang="en-GB" sz="2000" dirty="0">
              <a:latin typeface="Calibri" charset="0"/>
              <a:ea typeface="Calibri" charset="0"/>
              <a:cs typeface="Times New Roman" charset="0"/>
            </a:endParaRPr>
          </a:p>
          <a:p>
            <a:r>
              <a:rPr lang="en-GB" sz="1400" dirty="0">
                <a:latin typeface="Calibri" charset="0"/>
                <a:ea typeface="Calibri" charset="0"/>
                <a:cs typeface="Times New Roman" charset="0"/>
              </a:rPr>
              <a:t>Critical Thinking Web (2004) </a:t>
            </a:r>
            <a:r>
              <a:rPr lang="en-GB" sz="1400" i="1" dirty="0">
                <a:latin typeface="Calibri" charset="0"/>
                <a:ea typeface="Calibri" charset="0"/>
                <a:cs typeface="Times New Roman" charset="0"/>
              </a:rPr>
              <a:t>The Importance of Critical Thinking. </a:t>
            </a:r>
            <a:r>
              <a:rPr lang="en-GB" sz="1400" dirty="0">
                <a:latin typeface="Calibri" charset="0"/>
                <a:ea typeface="Calibri" charset="0"/>
                <a:cs typeface="Times New Roman" charset="0"/>
              </a:rPr>
              <a:t>[</a:t>
            </a:r>
            <a:r>
              <a:rPr lang="en-GB" sz="1400" dirty="0" err="1">
                <a:latin typeface="Calibri" charset="0"/>
                <a:ea typeface="Calibri" charset="0"/>
                <a:cs typeface="Times New Roman" charset="0"/>
              </a:rPr>
              <a:t>Arlein</a:t>
            </a:r>
            <a:r>
              <a:rPr lang="en-GB" sz="1400" dirty="0">
                <a:latin typeface="Calibri" charset="0"/>
                <a:ea typeface="Calibri" charset="0"/>
                <a:cs typeface="Times New Roman" charset="0"/>
              </a:rPr>
              <a:t>] </a:t>
            </a:r>
            <a:r>
              <a:rPr lang="en-GB" sz="1400" dirty="0" err="1">
                <a:latin typeface="Calibri" charset="0"/>
                <a:ea typeface="Calibri" charset="0"/>
                <a:cs typeface="Times New Roman" charset="0"/>
              </a:rPr>
              <a:t>Ar</a:t>
            </a:r>
            <a:r>
              <a:rPr lang="en-GB" sz="1400" dirty="0">
                <a:latin typeface="Calibri" charset="0"/>
                <a:ea typeface="Calibri" charset="0"/>
                <a:cs typeface="Times New Roman" charset="0"/>
              </a:rPr>
              <a:t> </a:t>
            </a:r>
            <a:r>
              <a:rPr lang="en-GB" sz="1400" dirty="0" err="1">
                <a:latin typeface="Calibri" charset="0"/>
                <a:ea typeface="Calibri" charset="0"/>
                <a:cs typeface="Times New Roman" charset="0"/>
              </a:rPr>
              <a:t>gael</a:t>
            </a:r>
            <a:r>
              <a:rPr lang="en-GB" sz="1400" dirty="0">
                <a:latin typeface="Calibri" charset="0"/>
                <a:ea typeface="Calibri" charset="0"/>
                <a:cs typeface="Times New Roman" charset="0"/>
              </a:rPr>
              <a:t> </a:t>
            </a:r>
            <a:r>
              <a:rPr lang="en-GB" sz="1400" dirty="0" err="1">
                <a:latin typeface="Calibri" charset="0"/>
                <a:ea typeface="Calibri" charset="0"/>
                <a:cs typeface="Times New Roman" charset="0"/>
              </a:rPr>
              <a:t>ar</a:t>
            </a:r>
            <a:r>
              <a:rPr lang="en-GB" sz="1400" dirty="0">
                <a:latin typeface="Calibri" charset="0"/>
                <a:ea typeface="Calibri" charset="0"/>
                <a:cs typeface="Times New Roman" charset="0"/>
              </a:rPr>
              <a:t>: </a:t>
            </a:r>
            <a:r>
              <a:rPr lang="en-GB" sz="1400" u="sng" dirty="0">
                <a:solidFill>
                  <a:srgbClr val="0563C1"/>
                </a:solidFill>
                <a:latin typeface="Calibri" charset="0"/>
                <a:ea typeface="Calibri" charset="0"/>
                <a:cs typeface="Times New Roman" charset="0"/>
                <a:hlinkClick r:id="rId2"/>
              </a:rPr>
              <a:t>https://philosophy.hku.hk/think/critical/ct.php</a:t>
            </a:r>
            <a:r>
              <a:rPr lang="en-GB" sz="1400" u="sng" dirty="0">
                <a:solidFill>
                  <a:srgbClr val="0563C1"/>
                </a:solidFill>
                <a:latin typeface="Calibri" charset="0"/>
                <a:ea typeface="Calibri" charset="0"/>
                <a:cs typeface="Times New Roman" charset="0"/>
              </a:rPr>
              <a:t> (</a:t>
            </a:r>
            <a:r>
              <a:rPr lang="en-GB" sz="1400" u="sng" dirty="0" err="1">
                <a:solidFill>
                  <a:srgbClr val="0563C1"/>
                </a:solidFill>
                <a:latin typeface="Calibri" charset="0"/>
                <a:ea typeface="Calibri" charset="0"/>
                <a:cs typeface="Times New Roman" charset="0"/>
              </a:rPr>
              <a:t>Darllenwyd</a:t>
            </a:r>
            <a:r>
              <a:rPr lang="en-GB" sz="1400" u="sng" dirty="0">
                <a:solidFill>
                  <a:srgbClr val="0563C1"/>
                </a:solidFill>
                <a:latin typeface="Calibri" charset="0"/>
                <a:ea typeface="Calibri" charset="0"/>
                <a:cs typeface="Times New Roman" charset="0"/>
              </a:rPr>
              <a:t>: 2018).</a:t>
            </a:r>
            <a:endParaRPr lang="en-GB" sz="2000" dirty="0">
              <a:latin typeface="Calibri" charset="0"/>
              <a:ea typeface="Calibri" charset="0"/>
              <a:cs typeface="Times New Roman" charset="0"/>
            </a:endParaRPr>
          </a:p>
          <a:p>
            <a:r>
              <a:rPr lang="en-US" sz="1400" dirty="0">
                <a:latin typeface="Calibri" charset="0"/>
                <a:ea typeface="Calibri" charset="0"/>
                <a:cs typeface="Times New Roman" charset="0"/>
              </a:rPr>
              <a:t> </a:t>
            </a:r>
            <a:endParaRPr lang="en-GB" sz="2000" dirty="0">
              <a:latin typeface="Calibri" charset="0"/>
              <a:ea typeface="Calibri" charset="0"/>
              <a:cs typeface="Times New Roman" charset="0"/>
            </a:endParaRPr>
          </a:p>
          <a:p>
            <a:r>
              <a:rPr lang="en-US" sz="1400" dirty="0">
                <a:latin typeface="Calibri" charset="0"/>
                <a:ea typeface="Calibri" charset="0"/>
                <a:cs typeface="Times New Roman" charset="0"/>
              </a:rPr>
              <a:t>Ged </a:t>
            </a:r>
            <a:r>
              <a:rPr lang="en-US" sz="1400" dirty="0" err="1">
                <a:latin typeface="Calibri" charset="0"/>
                <a:ea typeface="Calibri" charset="0"/>
                <a:cs typeface="Times New Roman" charset="0"/>
              </a:rPr>
              <a:t>Gast</a:t>
            </a:r>
            <a:r>
              <a:rPr lang="en-US" sz="1400" dirty="0">
                <a:latin typeface="Calibri" charset="0"/>
                <a:ea typeface="Calibri" charset="0"/>
                <a:cs typeface="Times New Roman" charset="0"/>
              </a:rPr>
              <a:t> Creativity Consultant (2015) </a:t>
            </a:r>
            <a:r>
              <a:rPr lang="en-US" sz="1400" i="1" dirty="0">
                <a:latin typeface="Calibri" charset="0"/>
                <a:ea typeface="Calibri" charset="0"/>
                <a:cs typeface="Times New Roman" charset="0"/>
              </a:rPr>
              <a:t>Developing an independent questioning mind. </a:t>
            </a:r>
            <a:r>
              <a:rPr lang="en-GB" sz="1400" dirty="0">
                <a:latin typeface="Calibri" charset="0"/>
                <a:ea typeface="Calibri" charset="0"/>
                <a:cs typeface="Times New Roman" charset="0"/>
              </a:rPr>
              <a:t>[</a:t>
            </a:r>
            <a:r>
              <a:rPr lang="en-GB" sz="1400" dirty="0" err="1">
                <a:latin typeface="Calibri" charset="0"/>
                <a:ea typeface="Calibri" charset="0"/>
                <a:cs typeface="Times New Roman" charset="0"/>
              </a:rPr>
              <a:t>Arlein</a:t>
            </a:r>
            <a:r>
              <a:rPr lang="en-GB" sz="1400" dirty="0">
                <a:latin typeface="Calibri" charset="0"/>
                <a:ea typeface="Calibri" charset="0"/>
                <a:cs typeface="Times New Roman" charset="0"/>
              </a:rPr>
              <a:t>] </a:t>
            </a:r>
            <a:r>
              <a:rPr lang="en-GB" sz="1400" dirty="0" err="1">
                <a:latin typeface="Calibri" charset="0"/>
                <a:ea typeface="Calibri" charset="0"/>
                <a:cs typeface="Times New Roman" charset="0"/>
              </a:rPr>
              <a:t>Ar</a:t>
            </a:r>
            <a:r>
              <a:rPr lang="en-GB" sz="1400" dirty="0">
                <a:latin typeface="Calibri" charset="0"/>
                <a:ea typeface="Calibri" charset="0"/>
                <a:cs typeface="Times New Roman" charset="0"/>
              </a:rPr>
              <a:t> </a:t>
            </a:r>
            <a:r>
              <a:rPr lang="en-GB" sz="1400" dirty="0" err="1">
                <a:latin typeface="Calibri" charset="0"/>
                <a:ea typeface="Calibri" charset="0"/>
                <a:cs typeface="Times New Roman" charset="0"/>
              </a:rPr>
              <a:t>gael</a:t>
            </a:r>
            <a:r>
              <a:rPr lang="en-GB" sz="1400" dirty="0">
                <a:latin typeface="Calibri" charset="0"/>
                <a:ea typeface="Calibri" charset="0"/>
                <a:cs typeface="Times New Roman" charset="0"/>
              </a:rPr>
              <a:t> </a:t>
            </a:r>
            <a:r>
              <a:rPr lang="en-GB" sz="1400" dirty="0" err="1">
                <a:latin typeface="Calibri" charset="0"/>
                <a:ea typeface="Calibri" charset="0"/>
                <a:cs typeface="Times New Roman" charset="0"/>
              </a:rPr>
              <a:t>ar</a:t>
            </a:r>
            <a:r>
              <a:rPr lang="en-GB" sz="1400" dirty="0">
                <a:latin typeface="Calibri" charset="0"/>
                <a:ea typeface="Calibri" charset="0"/>
                <a:cs typeface="Times New Roman" charset="0"/>
              </a:rPr>
              <a:t>: </a:t>
            </a:r>
            <a:r>
              <a:rPr lang="en-GB" sz="1400" u="sng" dirty="0">
                <a:solidFill>
                  <a:srgbClr val="0563C1"/>
                </a:solidFill>
                <a:latin typeface="Calibri" charset="0"/>
                <a:ea typeface="Calibri" charset="0"/>
                <a:cs typeface="Times New Roman" charset="0"/>
                <a:hlinkClick r:id="rId3"/>
              </a:rPr>
              <a:t>http://www.nsead.org/downloads/Effective_Questioning&amp;Talk.pdf</a:t>
            </a:r>
            <a:r>
              <a:rPr lang="en-GB" sz="1400" u="sng" dirty="0">
                <a:solidFill>
                  <a:srgbClr val="0563C1"/>
                </a:solidFill>
                <a:latin typeface="Calibri" charset="0"/>
                <a:ea typeface="Calibri" charset="0"/>
                <a:cs typeface="Times New Roman" charset="0"/>
              </a:rPr>
              <a:t> (</a:t>
            </a:r>
            <a:r>
              <a:rPr lang="en-GB" sz="1400" u="sng" dirty="0" err="1">
                <a:solidFill>
                  <a:srgbClr val="0563C1"/>
                </a:solidFill>
                <a:latin typeface="Calibri" charset="0"/>
                <a:ea typeface="Calibri" charset="0"/>
                <a:cs typeface="Times New Roman" charset="0"/>
              </a:rPr>
              <a:t>Darllenwyd</a:t>
            </a:r>
            <a:r>
              <a:rPr lang="en-GB" sz="1400" u="sng" dirty="0">
                <a:solidFill>
                  <a:srgbClr val="0563C1"/>
                </a:solidFill>
                <a:latin typeface="Calibri" charset="0"/>
                <a:ea typeface="Calibri" charset="0"/>
                <a:cs typeface="Times New Roman" charset="0"/>
              </a:rPr>
              <a:t>: 2015). </a:t>
            </a:r>
            <a:endParaRPr lang="en-GB" sz="2000" dirty="0">
              <a:latin typeface="Calibri" charset="0"/>
              <a:ea typeface="Calibri" charset="0"/>
              <a:cs typeface="Times New Roman" charset="0"/>
            </a:endParaRPr>
          </a:p>
          <a:p>
            <a:r>
              <a:rPr lang="en-GB" sz="1400" dirty="0">
                <a:latin typeface="Calibri" charset="0"/>
                <a:ea typeface="Calibri" charset="0"/>
                <a:cs typeface="Times New Roman" charset="0"/>
              </a:rPr>
              <a:t> </a:t>
            </a:r>
            <a:endParaRPr lang="en-GB" sz="2000" dirty="0">
              <a:latin typeface="Calibri" charset="0"/>
              <a:ea typeface="Calibri" charset="0"/>
              <a:cs typeface="Times New Roman" charset="0"/>
            </a:endParaRPr>
          </a:p>
          <a:p>
            <a:r>
              <a:rPr lang="en-GB" sz="1400" dirty="0">
                <a:latin typeface="Calibri" charset="0"/>
                <a:ea typeface="Calibri" charset="0"/>
                <a:cs typeface="Times New Roman" charset="0"/>
              </a:rPr>
              <a:t>Glaser, E. (1941) ‘Critical analytical thinking’, </a:t>
            </a:r>
            <a:r>
              <a:rPr lang="en-GB" sz="1400" dirty="0" err="1">
                <a:latin typeface="Calibri" charset="0"/>
                <a:ea typeface="Calibri" charset="0"/>
                <a:cs typeface="Times New Roman" charset="0"/>
              </a:rPr>
              <a:t>yn</a:t>
            </a:r>
            <a:r>
              <a:rPr lang="en-GB" sz="1400" dirty="0">
                <a:latin typeface="Calibri" charset="0"/>
                <a:ea typeface="Calibri" charset="0"/>
                <a:cs typeface="Times New Roman" charset="0"/>
              </a:rPr>
              <a:t> Cottrell, S. (2008) </a:t>
            </a:r>
            <a:r>
              <a:rPr lang="en-GB" sz="1400" i="1" dirty="0">
                <a:latin typeface="Calibri" charset="0"/>
                <a:ea typeface="Calibri" charset="0"/>
                <a:cs typeface="Times New Roman" charset="0"/>
              </a:rPr>
              <a:t>The Study Skills Handbook. </a:t>
            </a:r>
            <a:r>
              <a:rPr lang="en-GB" sz="1400" dirty="0">
                <a:latin typeface="Calibri" charset="0"/>
                <a:ea typeface="Calibri" charset="0"/>
                <a:cs typeface="Times New Roman" charset="0"/>
              </a:rPr>
              <a:t>3ydd Ed. </a:t>
            </a:r>
            <a:r>
              <a:rPr lang="en-GB" sz="1400" dirty="0" err="1">
                <a:latin typeface="Calibri" charset="0"/>
                <a:ea typeface="Calibri" charset="0"/>
                <a:cs typeface="Times New Roman" charset="0"/>
              </a:rPr>
              <a:t>Llundain</a:t>
            </a:r>
            <a:r>
              <a:rPr lang="en-GB" sz="1400" dirty="0">
                <a:latin typeface="Calibri" charset="0"/>
                <a:ea typeface="Calibri" charset="0"/>
                <a:cs typeface="Times New Roman" charset="0"/>
              </a:rPr>
              <a:t>: Palgrave Macmillan Ltd. (</a:t>
            </a:r>
            <a:r>
              <a:rPr lang="en-GB" sz="1400" dirty="0" err="1">
                <a:latin typeface="Calibri" charset="0"/>
                <a:ea typeface="Calibri" charset="0"/>
                <a:cs typeface="Times New Roman" charset="0"/>
              </a:rPr>
              <a:t>tud</a:t>
            </a:r>
            <a:r>
              <a:rPr lang="en-GB" sz="1400" dirty="0">
                <a:latin typeface="Calibri" charset="0"/>
                <a:ea typeface="Calibri" charset="0"/>
                <a:cs typeface="Times New Roman" charset="0"/>
              </a:rPr>
              <a:t> 275).</a:t>
            </a:r>
            <a:endParaRPr lang="en-GB" sz="2000" dirty="0">
              <a:latin typeface="Calibri" charset="0"/>
              <a:ea typeface="Calibri" charset="0"/>
              <a:cs typeface="Times New Roman" charset="0"/>
            </a:endParaRPr>
          </a:p>
          <a:p>
            <a:r>
              <a:rPr lang="en-US" sz="1400" dirty="0">
                <a:latin typeface="Calibri" charset="0"/>
                <a:ea typeface="Calibri" charset="0"/>
                <a:cs typeface="Times New Roman" charset="0"/>
              </a:rPr>
              <a:t> </a:t>
            </a:r>
            <a:endParaRPr lang="en-GB" sz="2000" dirty="0">
              <a:latin typeface="Calibri" charset="0"/>
              <a:ea typeface="Calibri" charset="0"/>
              <a:cs typeface="Times New Roman" charset="0"/>
            </a:endParaRPr>
          </a:p>
          <a:p>
            <a:r>
              <a:rPr lang="en-US" sz="1400" dirty="0">
                <a:latin typeface="Calibri" charset="0"/>
                <a:ea typeface="Calibri" charset="0"/>
                <a:cs typeface="Times New Roman" charset="0"/>
              </a:rPr>
              <a:t>Smith, M. (1996</a:t>
            </a:r>
            <a:r>
              <a:rPr lang="en-GB" sz="1400" dirty="0">
                <a:latin typeface="Calibri" charset="0"/>
                <a:ea typeface="Calibri" charset="0"/>
                <a:cs typeface="Times New Roman" charset="0"/>
              </a:rPr>
              <a:t>) </a:t>
            </a:r>
            <a:r>
              <a:rPr lang="en-GB" sz="1400" i="1" dirty="0">
                <a:latin typeface="Calibri" charset="0"/>
                <a:ea typeface="Calibri" charset="0"/>
                <a:cs typeface="Times New Roman" charset="0"/>
              </a:rPr>
              <a:t>Reflection, Learning and Education. </a:t>
            </a:r>
            <a:r>
              <a:rPr lang="en-GB" sz="1400" dirty="0">
                <a:latin typeface="Calibri" charset="0"/>
                <a:ea typeface="Calibri" charset="0"/>
                <a:cs typeface="Times New Roman" charset="0"/>
              </a:rPr>
              <a:t>[</a:t>
            </a:r>
            <a:r>
              <a:rPr lang="en-GB" sz="1400" dirty="0" err="1">
                <a:latin typeface="Calibri" charset="0"/>
                <a:ea typeface="Calibri" charset="0"/>
                <a:cs typeface="Times New Roman" charset="0"/>
              </a:rPr>
              <a:t>Arlein</a:t>
            </a:r>
            <a:r>
              <a:rPr lang="en-GB" sz="1400" dirty="0">
                <a:latin typeface="Calibri" charset="0"/>
                <a:ea typeface="Calibri" charset="0"/>
                <a:cs typeface="Times New Roman" charset="0"/>
              </a:rPr>
              <a:t>] </a:t>
            </a:r>
            <a:r>
              <a:rPr lang="en-GB" sz="1400" dirty="0" err="1">
                <a:latin typeface="Calibri" charset="0"/>
                <a:ea typeface="Calibri" charset="0"/>
                <a:cs typeface="Times New Roman" charset="0"/>
              </a:rPr>
              <a:t>Ar</a:t>
            </a:r>
            <a:r>
              <a:rPr lang="en-GB" sz="1400" dirty="0">
                <a:latin typeface="Calibri" charset="0"/>
                <a:ea typeface="Calibri" charset="0"/>
                <a:cs typeface="Times New Roman" charset="0"/>
              </a:rPr>
              <a:t> </a:t>
            </a:r>
            <a:r>
              <a:rPr lang="en-GB" sz="1400" dirty="0" err="1">
                <a:latin typeface="Calibri" charset="0"/>
                <a:ea typeface="Calibri" charset="0"/>
                <a:cs typeface="Times New Roman" charset="0"/>
              </a:rPr>
              <a:t>gael</a:t>
            </a:r>
            <a:r>
              <a:rPr lang="en-GB" sz="1400" dirty="0">
                <a:latin typeface="Calibri" charset="0"/>
                <a:ea typeface="Calibri" charset="0"/>
                <a:cs typeface="Times New Roman" charset="0"/>
              </a:rPr>
              <a:t> </a:t>
            </a:r>
            <a:r>
              <a:rPr lang="en-GB" sz="1400" dirty="0" err="1">
                <a:latin typeface="Calibri" charset="0"/>
                <a:ea typeface="Calibri" charset="0"/>
                <a:cs typeface="Times New Roman" charset="0"/>
              </a:rPr>
              <a:t>ar</a:t>
            </a:r>
            <a:r>
              <a:rPr lang="en-GB" sz="1400" dirty="0">
                <a:latin typeface="Calibri" charset="0"/>
                <a:ea typeface="Calibri" charset="0"/>
                <a:cs typeface="Times New Roman" charset="0"/>
              </a:rPr>
              <a:t>: </a:t>
            </a:r>
            <a:endParaRPr lang="en-GB" sz="2000" dirty="0">
              <a:latin typeface="Calibri" charset="0"/>
              <a:ea typeface="Calibri" charset="0"/>
              <a:cs typeface="Times New Roman" charset="0"/>
            </a:endParaRPr>
          </a:p>
          <a:p>
            <a:r>
              <a:rPr lang="en-GB" sz="1400" u="sng" dirty="0">
                <a:solidFill>
                  <a:srgbClr val="0563C1"/>
                </a:solidFill>
                <a:latin typeface="Calibri" charset="0"/>
                <a:ea typeface="Calibri" charset="0"/>
                <a:cs typeface="Times New Roman" charset="0"/>
                <a:hlinkClick r:id="rId4"/>
              </a:rPr>
              <a:t>http://infed.org/mobi/reflection-learning-and-education/#Boud</a:t>
            </a:r>
            <a:r>
              <a:rPr lang="en-GB" sz="1400" u="sng" dirty="0">
                <a:solidFill>
                  <a:srgbClr val="0563C1"/>
                </a:solidFill>
                <a:latin typeface="Calibri" charset="0"/>
                <a:ea typeface="Calibri" charset="0"/>
                <a:cs typeface="Times New Roman" charset="0"/>
              </a:rPr>
              <a:t> (</a:t>
            </a:r>
            <a:r>
              <a:rPr lang="en-GB" sz="1400" u="sng" dirty="0" err="1">
                <a:solidFill>
                  <a:srgbClr val="0563C1"/>
                </a:solidFill>
                <a:latin typeface="Calibri" charset="0"/>
                <a:ea typeface="Calibri" charset="0"/>
                <a:cs typeface="Times New Roman" charset="0"/>
              </a:rPr>
              <a:t>Darllenwyd</a:t>
            </a:r>
            <a:r>
              <a:rPr lang="en-GB" sz="1400" u="sng" dirty="0">
                <a:solidFill>
                  <a:srgbClr val="0563C1"/>
                </a:solidFill>
                <a:latin typeface="Calibri" charset="0"/>
                <a:ea typeface="Calibri" charset="0"/>
                <a:cs typeface="Times New Roman" charset="0"/>
              </a:rPr>
              <a:t>: 1999).</a:t>
            </a:r>
            <a:endParaRPr lang="en-GB" sz="2000" dirty="0">
              <a:latin typeface="Calibri" charset="0"/>
              <a:ea typeface="Calibri" charset="0"/>
              <a:cs typeface="Times New Roman" charset="0"/>
            </a:endParaRPr>
          </a:p>
          <a:p>
            <a:r>
              <a:rPr lang="en-GB" sz="1400" dirty="0">
                <a:latin typeface="Calibri" charset="0"/>
                <a:ea typeface="Calibri" charset="0"/>
                <a:cs typeface="Times New Roman" charset="0"/>
              </a:rPr>
              <a:t> </a:t>
            </a:r>
            <a:endParaRPr lang="en-GB" sz="2000" dirty="0">
              <a:latin typeface="Calibri" charset="0"/>
              <a:ea typeface="Calibri" charset="0"/>
              <a:cs typeface="Times New Roman" charset="0"/>
            </a:endParaRPr>
          </a:p>
          <a:p>
            <a:r>
              <a:rPr lang="en-GB" sz="1400" dirty="0">
                <a:latin typeface="Calibri" charset="0"/>
                <a:ea typeface="Calibri" charset="0"/>
                <a:cs typeface="Times New Roman" charset="0"/>
              </a:rPr>
              <a:t>UNSW Sydney NSW (2013) </a:t>
            </a:r>
            <a:r>
              <a:rPr lang="en-GB" sz="1400" i="1" dirty="0">
                <a:latin typeface="Calibri" charset="0"/>
                <a:ea typeface="Calibri" charset="0"/>
                <a:cs typeface="Times New Roman" charset="0"/>
              </a:rPr>
              <a:t>Why is referencing important? </a:t>
            </a:r>
            <a:r>
              <a:rPr lang="en-GB" sz="1400" dirty="0">
                <a:latin typeface="Calibri" charset="0"/>
                <a:ea typeface="Calibri" charset="0"/>
                <a:cs typeface="Times New Roman" charset="0"/>
              </a:rPr>
              <a:t>[</a:t>
            </a:r>
            <a:r>
              <a:rPr lang="en-GB" sz="1400" dirty="0" err="1">
                <a:latin typeface="Calibri" charset="0"/>
                <a:ea typeface="Calibri" charset="0"/>
                <a:cs typeface="Times New Roman" charset="0"/>
              </a:rPr>
              <a:t>Arlein</a:t>
            </a:r>
            <a:r>
              <a:rPr lang="en-GB" sz="1400" dirty="0">
                <a:latin typeface="Calibri" charset="0"/>
                <a:ea typeface="Calibri" charset="0"/>
                <a:cs typeface="Times New Roman" charset="0"/>
              </a:rPr>
              <a:t>] </a:t>
            </a:r>
            <a:r>
              <a:rPr lang="en-GB" sz="1400" dirty="0" err="1">
                <a:latin typeface="Calibri" charset="0"/>
                <a:ea typeface="Calibri" charset="0"/>
                <a:cs typeface="Times New Roman" charset="0"/>
              </a:rPr>
              <a:t>Ar</a:t>
            </a:r>
            <a:r>
              <a:rPr lang="en-GB" sz="1400" dirty="0">
                <a:latin typeface="Calibri" charset="0"/>
                <a:ea typeface="Calibri" charset="0"/>
                <a:cs typeface="Times New Roman" charset="0"/>
              </a:rPr>
              <a:t> </a:t>
            </a:r>
            <a:r>
              <a:rPr lang="en-GB" sz="1400" dirty="0" err="1">
                <a:latin typeface="Calibri" charset="0"/>
                <a:ea typeface="Calibri" charset="0"/>
                <a:cs typeface="Times New Roman" charset="0"/>
              </a:rPr>
              <a:t>gael</a:t>
            </a:r>
            <a:r>
              <a:rPr lang="en-GB" sz="1400" dirty="0">
                <a:latin typeface="Calibri" charset="0"/>
                <a:ea typeface="Calibri" charset="0"/>
                <a:cs typeface="Times New Roman" charset="0"/>
              </a:rPr>
              <a:t> </a:t>
            </a:r>
            <a:r>
              <a:rPr lang="en-GB" sz="1400" dirty="0" err="1">
                <a:latin typeface="Calibri" charset="0"/>
                <a:ea typeface="Calibri" charset="0"/>
                <a:cs typeface="Times New Roman" charset="0"/>
              </a:rPr>
              <a:t>ar</a:t>
            </a:r>
            <a:r>
              <a:rPr lang="en-GB" sz="1400" dirty="0">
                <a:latin typeface="Calibri" charset="0"/>
                <a:ea typeface="Calibri" charset="0"/>
                <a:cs typeface="Times New Roman" charset="0"/>
              </a:rPr>
              <a:t>: </a:t>
            </a:r>
            <a:r>
              <a:rPr lang="en-GB" sz="1400" u="sng" dirty="0">
                <a:solidFill>
                  <a:srgbClr val="0563C1"/>
                </a:solidFill>
                <a:latin typeface="Calibri" charset="0"/>
                <a:ea typeface="Calibri" charset="0"/>
                <a:cs typeface="Times New Roman" charset="0"/>
                <a:hlinkClick r:id="rId5"/>
              </a:rPr>
              <a:t>https://student.unsw.edu.au/why-referencing-important</a:t>
            </a:r>
            <a:r>
              <a:rPr lang="en-GB" sz="1400" u="sng" dirty="0">
                <a:solidFill>
                  <a:srgbClr val="0563C1"/>
                </a:solidFill>
                <a:latin typeface="Calibri" charset="0"/>
                <a:ea typeface="Calibri" charset="0"/>
                <a:cs typeface="Times New Roman" charset="0"/>
              </a:rPr>
              <a:t> (</a:t>
            </a:r>
            <a:r>
              <a:rPr lang="en-GB" sz="1400" u="sng" dirty="0" err="1">
                <a:solidFill>
                  <a:srgbClr val="0563C1"/>
                </a:solidFill>
                <a:latin typeface="Calibri" charset="0"/>
                <a:ea typeface="Calibri" charset="0"/>
                <a:cs typeface="Times New Roman" charset="0"/>
              </a:rPr>
              <a:t>Darllenwyd</a:t>
            </a:r>
            <a:r>
              <a:rPr lang="en-GB" sz="1400" u="sng" dirty="0">
                <a:solidFill>
                  <a:srgbClr val="0563C1"/>
                </a:solidFill>
                <a:latin typeface="Calibri" charset="0"/>
                <a:ea typeface="Calibri" charset="0"/>
                <a:cs typeface="Times New Roman" charset="0"/>
              </a:rPr>
              <a:t>: 24ain o </a:t>
            </a:r>
            <a:r>
              <a:rPr lang="en-GB" sz="1400" u="sng" dirty="0" err="1">
                <a:solidFill>
                  <a:srgbClr val="0563C1"/>
                </a:solidFill>
                <a:latin typeface="Calibri" charset="0"/>
                <a:ea typeface="Calibri" charset="0"/>
                <a:cs typeface="Times New Roman" charset="0"/>
              </a:rPr>
              <a:t>Fehefin</a:t>
            </a:r>
            <a:r>
              <a:rPr lang="en-GB" sz="1400" u="sng" dirty="0">
                <a:solidFill>
                  <a:srgbClr val="0563C1"/>
                </a:solidFill>
                <a:latin typeface="Calibri" charset="0"/>
                <a:ea typeface="Calibri" charset="0"/>
                <a:cs typeface="Times New Roman" charset="0"/>
              </a:rPr>
              <a:t> 2013).</a:t>
            </a:r>
            <a:endParaRPr lang="en-GB" sz="2000" dirty="0">
              <a:latin typeface="Calibri" charset="0"/>
              <a:ea typeface="Calibri" charset="0"/>
              <a:cs typeface="Times New Roman" charset="0"/>
            </a:endParaRPr>
          </a:p>
          <a:p>
            <a:r>
              <a:rPr lang="en-GB" sz="1400" dirty="0">
                <a:latin typeface="Calibri" charset="0"/>
                <a:ea typeface="Calibri" charset="0"/>
                <a:cs typeface="Times New Roman" charset="0"/>
              </a:rPr>
              <a:t> </a:t>
            </a:r>
            <a:endParaRPr lang="en-GB" sz="2000" dirty="0">
              <a:latin typeface="Calibri" charset="0"/>
              <a:ea typeface="Calibri" charset="0"/>
              <a:cs typeface="Times New Roman" charset="0"/>
            </a:endParaRPr>
          </a:p>
          <a:p>
            <a:r>
              <a:rPr lang="en-GB" sz="1400" dirty="0">
                <a:latin typeface="Calibri" charset="0"/>
                <a:ea typeface="Calibri" charset="0"/>
                <a:cs typeface="Times New Roman" charset="0"/>
              </a:rPr>
              <a:t>West Lothian Council Educational Psychology Service (2001) </a:t>
            </a:r>
            <a:r>
              <a:rPr lang="en-GB" sz="1400" i="1" dirty="0">
                <a:latin typeface="Calibri" charset="0"/>
                <a:ea typeface="Calibri" charset="0"/>
                <a:cs typeface="Times New Roman" charset="0"/>
              </a:rPr>
              <a:t>Effective Questioning. </a:t>
            </a:r>
            <a:r>
              <a:rPr lang="en-GB" sz="1400" dirty="0">
                <a:latin typeface="Calibri" charset="0"/>
                <a:ea typeface="Calibri" charset="0"/>
                <a:cs typeface="Times New Roman" charset="0"/>
              </a:rPr>
              <a:t>[</a:t>
            </a:r>
            <a:r>
              <a:rPr lang="en-GB" sz="1400" dirty="0" err="1">
                <a:latin typeface="Calibri" charset="0"/>
                <a:ea typeface="Calibri" charset="0"/>
                <a:cs typeface="Times New Roman" charset="0"/>
              </a:rPr>
              <a:t>Arlein</a:t>
            </a:r>
            <a:r>
              <a:rPr lang="en-GB" sz="1400" dirty="0">
                <a:latin typeface="Calibri" charset="0"/>
                <a:ea typeface="Calibri" charset="0"/>
                <a:cs typeface="Times New Roman" charset="0"/>
              </a:rPr>
              <a:t>] </a:t>
            </a:r>
            <a:r>
              <a:rPr lang="en-GB" sz="1400" dirty="0" err="1">
                <a:latin typeface="Calibri" charset="0"/>
                <a:ea typeface="Calibri" charset="0"/>
                <a:cs typeface="Times New Roman" charset="0"/>
              </a:rPr>
              <a:t>Ar</a:t>
            </a:r>
            <a:r>
              <a:rPr lang="en-GB" sz="1400" dirty="0">
                <a:latin typeface="Calibri" charset="0"/>
                <a:ea typeface="Calibri" charset="0"/>
                <a:cs typeface="Times New Roman" charset="0"/>
              </a:rPr>
              <a:t> </a:t>
            </a:r>
            <a:r>
              <a:rPr lang="en-GB" sz="1400" dirty="0" err="1">
                <a:latin typeface="Calibri" charset="0"/>
                <a:ea typeface="Calibri" charset="0"/>
                <a:cs typeface="Times New Roman" charset="0"/>
              </a:rPr>
              <a:t>gael</a:t>
            </a:r>
            <a:r>
              <a:rPr lang="en-GB" sz="1400" dirty="0">
                <a:latin typeface="Calibri" charset="0"/>
                <a:ea typeface="Calibri" charset="0"/>
                <a:cs typeface="Times New Roman" charset="0"/>
              </a:rPr>
              <a:t> </a:t>
            </a:r>
            <a:r>
              <a:rPr lang="en-GB" sz="1400" dirty="0" err="1">
                <a:latin typeface="Calibri" charset="0"/>
                <a:ea typeface="Calibri" charset="0"/>
                <a:cs typeface="Times New Roman" charset="0"/>
              </a:rPr>
              <a:t>ar</a:t>
            </a:r>
            <a:r>
              <a:rPr lang="en-GB" sz="1400" dirty="0">
                <a:latin typeface="Calibri" charset="0"/>
                <a:ea typeface="Calibri" charset="0"/>
                <a:cs typeface="Times New Roman" charset="0"/>
              </a:rPr>
              <a:t>: </a:t>
            </a:r>
            <a:r>
              <a:rPr lang="en-GB" sz="1400" u="sng" dirty="0">
                <a:solidFill>
                  <a:srgbClr val="0563C1"/>
                </a:solidFill>
                <a:latin typeface="Calibri" charset="0"/>
                <a:ea typeface="Calibri" charset="0"/>
                <a:cs typeface="Times New Roman" charset="0"/>
                <a:hlinkClick r:id="rId6"/>
              </a:rPr>
              <a:t>https://www.westlothian.gov.uk/media/2681/Questioning/pdf/Questioning.pdf</a:t>
            </a:r>
            <a:r>
              <a:rPr lang="en-GB" sz="1400" u="sng" dirty="0">
                <a:solidFill>
                  <a:srgbClr val="0563C1"/>
                </a:solidFill>
                <a:latin typeface="Calibri" charset="0"/>
                <a:ea typeface="Calibri" charset="0"/>
                <a:cs typeface="Times New Roman" charset="0"/>
              </a:rPr>
              <a:t> (</a:t>
            </a:r>
            <a:r>
              <a:rPr lang="en-GB" sz="1400" u="sng" dirty="0" err="1">
                <a:solidFill>
                  <a:srgbClr val="0563C1"/>
                </a:solidFill>
                <a:latin typeface="Calibri" charset="0"/>
                <a:ea typeface="Calibri" charset="0"/>
                <a:cs typeface="Times New Roman" charset="0"/>
              </a:rPr>
              <a:t>Darllenwyd</a:t>
            </a:r>
            <a:r>
              <a:rPr lang="en-GB" sz="1400" u="sng" dirty="0">
                <a:solidFill>
                  <a:srgbClr val="0563C1"/>
                </a:solidFill>
                <a:latin typeface="Calibri" charset="0"/>
                <a:ea typeface="Calibri" charset="0"/>
                <a:cs typeface="Times New Roman" charset="0"/>
              </a:rPr>
              <a:t>: 2001).</a:t>
            </a:r>
            <a:endParaRPr lang="en-GB" sz="2000" dirty="0">
              <a:effectLst/>
              <a:latin typeface="Calibri" charset="0"/>
              <a:ea typeface="Calibri" charset="0"/>
              <a:cs typeface="Times New Roman" charset="0"/>
            </a:endParaRPr>
          </a:p>
        </p:txBody>
      </p:sp>
    </p:spTree>
    <p:extLst>
      <p:ext uri="{BB962C8B-B14F-4D97-AF65-F5344CB8AC3E}">
        <p14:creationId xmlns:p14="http://schemas.microsoft.com/office/powerpoint/2010/main" val="87229409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1139</TotalTime>
  <Words>1148</Words>
  <Application>Microsoft Macintosh PowerPoint</Application>
  <PresentationFormat>Widescreen</PresentationFormat>
  <Paragraphs>143</Paragraphs>
  <Slides>9</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Calibri</vt:lpstr>
      <vt:lpstr>Calibri Light</vt:lpstr>
      <vt:lpstr>Helvetica Neue</vt:lpstr>
      <vt:lpstr>Mangal</vt:lpstr>
      <vt:lpstr>Symbol</vt:lpstr>
      <vt:lpstr>Times New Roman</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15.0029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Georgia Adams</dc:creator>
  <cp:lastModifiedBy>Georgia Adams</cp:lastModifiedBy>
  <cp:revision>41</cp:revision>
  <dcterms:created xsi:type="dcterms:W3CDTF">2018-12-07T12:04:59Z</dcterms:created>
  <dcterms:modified xsi:type="dcterms:W3CDTF">2018-12-09T22:51:45Z</dcterms:modified>
</cp:coreProperties>
</file>