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60" r:id="rId2"/>
    <p:sldId id="261" r:id="rId3"/>
    <p:sldId id="518" r:id="rId4"/>
    <p:sldId id="851" r:id="rId5"/>
    <p:sldId id="853" r:id="rId6"/>
    <p:sldId id="852" r:id="rId7"/>
    <p:sldId id="488" r:id="rId8"/>
    <p:sldId id="850" r:id="rId9"/>
    <p:sldId id="497" r:id="rId10"/>
    <p:sldId id="594" r:id="rId11"/>
    <p:sldId id="542" r:id="rId12"/>
    <p:sldId id="496" r:id="rId1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7D5585-1F9A-47D1-8C78-CA7133543CB2}" v="108" dt="2025-03-12T11:12:19.4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84" d="100"/>
          <a:sy n="84" d="100"/>
        </p:scale>
        <p:origin x="168" y="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 sz="4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Cloud Engineering Principles and Practices</a:t>
            </a:r>
            <a:endParaRPr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64632"/>
            <a:ext cx="8534400" cy="1320552"/>
          </a:xfrm>
        </p:spPr>
        <p:txBody>
          <a:bodyPr/>
          <a:lstStyle/>
          <a:p>
            <a:r>
              <a:rPr lang="en-GB" sz="3600" b="1" i="1" dirty="0">
                <a:solidFill>
                  <a:schemeClr val="bg1"/>
                </a:solidFill>
              </a:rPr>
              <a:t>Docker Network and Volume</a:t>
            </a:r>
            <a:endParaRPr sz="36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Lesson Objectives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Docker Network commands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 your own docker network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Communicate between two containers</a:t>
            </a:r>
          </a:p>
          <a:p>
            <a:pPr marL="0" indent="0">
              <a:buNone/>
            </a:pP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D677A7-B6D9-0E21-A143-0E6800318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2304" y="3194544"/>
            <a:ext cx="2124169" cy="232268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7710" y="1714501"/>
            <a:ext cx="7560645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DOCKER</a:t>
            </a:r>
          </a:p>
          <a:p>
            <a:pPr marL="0" indent="0" algn="ctr">
              <a:buNone/>
            </a:pPr>
            <a:r>
              <a:rPr lang="en-GB" sz="9600" dirty="0"/>
              <a:t>NETWORKS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78375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F3514-9916-D878-F5B3-1B404E0C6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Network Commands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ABCEE-9F1A-F985-D64D-F6EAEE007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28BBA8-8030-BB66-2E0B-F40A60E68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8" name="Content Placeholder 7" descr="A computer screen with white text">
            <a:extLst>
              <a:ext uri="{FF2B5EF4-FFF2-40B4-BE49-F238E27FC236}">
                <a16:creationId xmlns:a16="http://schemas.microsoft.com/office/drawing/2014/main" id="{FC18FBEC-D310-F80B-9151-E29D80C7E3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1863650"/>
            <a:ext cx="10972800" cy="338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441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A1005-858D-BDE2-272F-900F81294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Network Types</a:t>
            </a:r>
          </a:p>
        </p:txBody>
      </p:sp>
      <p:pic>
        <p:nvPicPr>
          <p:cNvPr id="7" name="Content Placeholder 6" descr="A computer screen shot of a computer program&#10;&#10;AI-generated content may be incorrect.">
            <a:extLst>
              <a:ext uri="{FF2B5EF4-FFF2-40B4-BE49-F238E27FC236}">
                <a16:creationId xmlns:a16="http://schemas.microsoft.com/office/drawing/2014/main" id="{0FE830A3-809C-930B-9EA8-52050A3070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5547" y="1600200"/>
            <a:ext cx="9140905" cy="39163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ABB6B-C3E4-2B9D-AEDD-950F7983F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E6D658-C2A5-7B4A-C536-59B9074B9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8154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A3E8E-CFF1-3493-4E81-A01FCB83A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6620"/>
            <a:ext cx="10972800" cy="1143000"/>
          </a:xfrm>
        </p:spPr>
        <p:txBody>
          <a:bodyPr/>
          <a:lstStyle/>
          <a:p>
            <a:r>
              <a:rPr lang="en-GB" dirty="0"/>
              <a:t>Network Inspect</a:t>
            </a:r>
          </a:p>
        </p:txBody>
      </p:sp>
      <p:pic>
        <p:nvPicPr>
          <p:cNvPr id="7" name="Content Placeholder 6" descr="A computer screen shot of a black background&#10;&#10;AI-generated content may be incorrect.">
            <a:extLst>
              <a:ext uri="{FF2B5EF4-FFF2-40B4-BE49-F238E27FC236}">
                <a16:creationId xmlns:a16="http://schemas.microsoft.com/office/drawing/2014/main" id="{0ED29068-3241-C74E-0C6A-7E7929C029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739" y="995265"/>
            <a:ext cx="9793088" cy="560084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6BE426-9FA1-7D9D-7AB7-72F99887C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1D608C-7112-0600-E4EE-BF8C797B9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7737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167053"/>
            <a:ext cx="10972800" cy="1143000"/>
          </a:xfrm>
        </p:spPr>
        <p:txBody>
          <a:bodyPr/>
          <a:lstStyle/>
          <a:p>
            <a:r>
              <a:rPr lang="en-GB" dirty="0"/>
              <a:t>Docker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96688" y="833769"/>
            <a:ext cx="12169352" cy="5190462"/>
          </a:xfrm>
        </p:spPr>
        <p:txBody>
          <a:bodyPr>
            <a:normAutofit/>
          </a:bodyPr>
          <a:lstStyle/>
          <a:p>
            <a:r>
              <a:rPr lang="en-GB" dirty="0"/>
              <a:t>Docker containers can talk to each other over an automatically created </a:t>
            </a:r>
            <a:r>
              <a:rPr lang="en-GB" b="1" dirty="0"/>
              <a:t>default network </a:t>
            </a:r>
            <a:r>
              <a:rPr lang="en-GB" dirty="0"/>
              <a:t>(named “bridge”)</a:t>
            </a:r>
            <a:endParaRPr lang="en-GB" b="1" dirty="0"/>
          </a:p>
          <a:p>
            <a:r>
              <a:rPr lang="en-GB" dirty="0"/>
              <a:t>You can recover their IP addresses using associated with a Docker container 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inspect bridge  </a:t>
            </a:r>
            <a:r>
              <a:rPr lang="en-GB" i="1" dirty="0">
                <a:sym typeface="Wingdings" panose="05000000000000000000" pitchFamily="2" charset="2"/>
              </a:rPr>
              <a:t> default network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inspect my-network-name</a:t>
            </a:r>
            <a:endParaRPr lang="en-GB" dirty="0"/>
          </a:p>
          <a:p>
            <a:r>
              <a:rPr lang="en-GB" b="1" u="sng" dirty="0"/>
              <a:t>The best approach is to create a user-defined network </a:t>
            </a:r>
            <a:r>
              <a:rPr lang="en-GB" dirty="0"/>
              <a:t>then name the containers and attach them to it.  Docker will automatically resolve these names to the IP addresses for you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988117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CF8AE-FACD-A161-99BC-C4AABEA24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your own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2E834-1510-C2AC-8ADD-C86D69C1C0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create a user-defined network with an automatically assigned subnet address or a specific subnet address like this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/>
              <a:t>docker network create </a:t>
            </a:r>
            <a:r>
              <a:rPr lang="en-GB" i="1" dirty="0">
                <a:solidFill>
                  <a:srgbClr val="FF0000"/>
                </a:solidFill>
              </a:rPr>
              <a:t>my-net</a:t>
            </a:r>
            <a:br>
              <a:rPr lang="en-GB" i="1" dirty="0">
                <a:solidFill>
                  <a:srgbClr val="FF0000"/>
                </a:solidFill>
              </a:rPr>
            </a:br>
            <a:r>
              <a:rPr lang="en-GB" b="1" dirty="0"/>
              <a:t>OR</a:t>
            </a:r>
            <a:r>
              <a:rPr lang="en-GB" dirty="0"/>
              <a:t>	</a:t>
            </a:r>
            <a:r>
              <a:rPr lang="en-GB" i="1" dirty="0"/>
              <a:t>docker network create --subnet=192.168.23.0/24 </a:t>
            </a:r>
            <a:r>
              <a:rPr lang="en-GB" i="1" dirty="0">
                <a:solidFill>
                  <a:srgbClr val="FF0000"/>
                </a:solidFill>
              </a:rPr>
              <a:t>my-net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/>
              <a:t>Containers can be connected to this network like this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/>
              <a:t>docker run </a:t>
            </a:r>
            <a:r>
              <a:rPr lang="en-GB" i="1" dirty="0">
                <a:solidFill>
                  <a:srgbClr val="FF0000"/>
                </a:solidFill>
              </a:rPr>
              <a:t>--network my-net </a:t>
            </a:r>
            <a:br>
              <a:rPr lang="en-GB" i="1" dirty="0"/>
            </a:br>
            <a:r>
              <a:rPr lang="en-GB" i="1" dirty="0"/>
              <a:t>	-p 80:80 --name </a:t>
            </a:r>
            <a:r>
              <a:rPr lang="en-GB" i="1" dirty="0" err="1"/>
              <a:t>container_one</a:t>
            </a:r>
            <a:r>
              <a:rPr lang="en-GB" i="1" dirty="0"/>
              <a:t> </a:t>
            </a:r>
            <a:r>
              <a:rPr lang="en-GB" i="1" dirty="0" err="1"/>
              <a:t>my_image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C537C-6D15-DED3-3028-82B98734F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57E375-1598-5064-A381-180421CF8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5650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250825"/>
            <a:ext cx="10972800" cy="1143000"/>
          </a:xfrm>
        </p:spPr>
        <p:txBody>
          <a:bodyPr/>
          <a:lstStyle/>
          <a:p>
            <a:r>
              <a:rPr lang="en-GB" dirty="0"/>
              <a:t>Different Drivers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36" y="885525"/>
            <a:ext cx="11665296" cy="495330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There are different types of network drivers</a:t>
            </a:r>
          </a:p>
          <a:p>
            <a:pPr lvl="1"/>
            <a:r>
              <a:rPr lang="en-GB" dirty="0"/>
              <a:t>Host</a:t>
            </a:r>
          </a:p>
          <a:p>
            <a:pPr lvl="1"/>
            <a:r>
              <a:rPr lang="en-GB" dirty="0"/>
              <a:t>None: no network</a:t>
            </a:r>
          </a:p>
          <a:p>
            <a:pPr lvl="1"/>
            <a:r>
              <a:rPr lang="en-GB" dirty="0"/>
              <a:t>Bridge: single host computer (default)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The most commonly used is the bridge driver which acts like a bridge connecting containers</a:t>
            </a:r>
          </a:p>
          <a:p>
            <a:pPr lvl="1"/>
            <a:r>
              <a:rPr lang="en-GB" dirty="0"/>
              <a:t>Docker provides a DNS server for container name recognition within your application</a:t>
            </a:r>
          </a:p>
          <a:p>
            <a:r>
              <a:rPr lang="en-GB" dirty="0"/>
              <a:t>The following are identical</a:t>
            </a:r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--driver bridge </a:t>
            </a:r>
            <a:r>
              <a:rPr lang="en-GB" i="1" dirty="0"/>
              <a:t>my-net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-d bridge </a:t>
            </a:r>
            <a:r>
              <a:rPr lang="en-GB" i="1" dirty="0"/>
              <a:t>my-net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Note: The default is a bridge network so you can leave out the --driver option in the above like this</a:t>
            </a:r>
            <a:endParaRPr lang="en-GB" i="1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my-net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36784" y="6167993"/>
            <a:ext cx="605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http://www.dasblinkenlichten.com/docker-networking-101/</a:t>
            </a:r>
          </a:p>
        </p:txBody>
      </p:sp>
    </p:spTree>
    <p:extLst>
      <p:ext uri="{BB962C8B-B14F-4D97-AF65-F5344CB8AC3E}">
        <p14:creationId xmlns:p14="http://schemas.microsoft.com/office/powerpoint/2010/main" val="3518834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717431"/>
            <a:ext cx="7029450" cy="4121394"/>
          </a:xfrm>
        </p:spPr>
        <p:txBody>
          <a:bodyPr/>
          <a:lstStyle/>
          <a:p>
            <a:r>
              <a:rPr lang="en-GB" dirty="0"/>
              <a:t>Create a network</a:t>
            </a:r>
          </a:p>
          <a:p>
            <a:r>
              <a:rPr lang="en-GB" dirty="0"/>
              <a:t>Run two </a:t>
            </a:r>
            <a:r>
              <a:rPr lang="en-GB" dirty="0" err="1"/>
              <a:t>busybox</a:t>
            </a:r>
            <a:r>
              <a:rPr lang="en-GB" dirty="0"/>
              <a:t> containers</a:t>
            </a:r>
          </a:p>
          <a:p>
            <a:r>
              <a:rPr lang="en-GB" dirty="0"/>
              <a:t>Ping one container from the other</a:t>
            </a:r>
          </a:p>
          <a:p>
            <a:r>
              <a:rPr lang="en-GB" dirty="0"/>
              <a:t>Remove the containers and the network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586272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1175" y="0"/>
            <a:ext cx="8686800" cy="341696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49126" y="341696"/>
            <a:ext cx="7580921" cy="4616648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l-NL" sz="1400" dirty="0">
                <a:solidFill>
                  <a:schemeClr val="bg1"/>
                </a:solidFill>
              </a:rPr>
              <a:t>$ </a:t>
            </a:r>
            <a:r>
              <a:rPr lang="nl-NL" sz="1400" dirty="0">
                <a:solidFill>
                  <a:schemeClr val="accent5">
                    <a:lumMod val="50000"/>
                  </a:schemeClr>
                </a:solidFill>
              </a:rPr>
              <a:t>docker network create net1</a:t>
            </a:r>
          </a:p>
          <a:p>
            <a:r>
              <a:rPr lang="nl-NL" sz="1400" dirty="0">
                <a:solidFill>
                  <a:schemeClr val="bg1"/>
                </a:solidFill>
              </a:rPr>
              <a:t>5982133c39f5c218e239b46498129421bf41986af9bcfa3123854fbb59ba082e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network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NETWORK ID          NAME                               DRIVER           SCOPE</a:t>
            </a:r>
          </a:p>
          <a:p>
            <a:r>
              <a:rPr lang="en-GB" sz="1400" dirty="0">
                <a:solidFill>
                  <a:schemeClr val="bg1"/>
                </a:solidFill>
              </a:rPr>
              <a:t>5982133c39f5          net1                                   bridge              local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create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DRIVER              VOLUME NAME</a:t>
            </a:r>
          </a:p>
          <a:p>
            <a:r>
              <a:rPr lang="en-GB" sz="1400" dirty="0">
                <a:solidFill>
                  <a:schemeClr val="bg1"/>
                </a:solidFill>
              </a:rPr>
              <a:t>local                    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run -it --name=</a:t>
            </a:r>
            <a:r>
              <a:rPr lang="en-GB" sz="1400" dirty="0">
                <a:solidFill>
                  <a:srgbClr val="FF0000"/>
                </a:solidFill>
              </a:rPr>
              <a:t>container1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Unable to find image '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>' locally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latest: Pulling from library/</a:t>
            </a:r>
            <a:r>
              <a:rPr lang="en-GB" sz="1400" dirty="0" err="1">
                <a:solidFill>
                  <a:schemeClr val="bg1"/>
                </a:solidFill>
              </a:rPr>
              <a:t>busybox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ee153a04d683: Pull complete</a:t>
            </a:r>
          </a:p>
          <a:p>
            <a:r>
              <a:rPr lang="en-GB" sz="1400" dirty="0">
                <a:solidFill>
                  <a:schemeClr val="bg1"/>
                </a:solidFill>
              </a:rPr>
              <a:t>Digest: sha256:9f1003c480699be56815db0f8146ad2e22efea85129b5b5983d0e0fb52d9ab70</a:t>
            </a:r>
          </a:p>
          <a:p>
            <a:r>
              <a:rPr lang="en-GB" sz="1400" dirty="0">
                <a:solidFill>
                  <a:schemeClr val="bg1"/>
                </a:solidFill>
              </a:rPr>
              <a:t>Status: Downloaded newer image for 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….</a:t>
            </a:r>
            <a:r>
              <a:rPr lang="en-GB" sz="1400" dirty="0" err="1">
                <a:solidFill>
                  <a:schemeClr val="bg1"/>
                </a:solidFill>
              </a:rPr>
              <a:t>inet</a:t>
            </a:r>
            <a:r>
              <a:rPr lang="en-GB" sz="1400" dirty="0">
                <a:solidFill>
                  <a:schemeClr val="bg1"/>
                </a:solidFill>
              </a:rPr>
              <a:t> addr:</a:t>
            </a:r>
            <a:r>
              <a:rPr lang="en-GB" sz="1400" dirty="0">
                <a:solidFill>
                  <a:srgbClr val="FF0000"/>
                </a:solidFill>
              </a:rPr>
              <a:t>172.23.0.2</a:t>
            </a:r>
            <a:r>
              <a:rPr lang="en-GB" sz="1400" dirty="0">
                <a:solidFill>
                  <a:schemeClr val="bg1"/>
                </a:solidFill>
              </a:rPr>
              <a:t>  Bcast:172…….. </a:t>
            </a:r>
            <a:r>
              <a:rPr lang="en-GB" sz="1400" dirty="0" err="1">
                <a:solidFill>
                  <a:schemeClr val="bg1"/>
                </a:solidFill>
              </a:rPr>
              <a:t>Etc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container2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container2 (172.23.0.3):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172.23.0.3: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time=0.088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98219" y="4984281"/>
            <a:ext cx="6407523" cy="1815882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run -it --name=</a:t>
            </a:r>
            <a:r>
              <a:rPr lang="en-GB" sz="1400" dirty="0">
                <a:solidFill>
                  <a:srgbClr val="FF0000"/>
                </a:solidFill>
              </a:rPr>
              <a:t>container2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eth0      Link </a:t>
            </a:r>
            <a:r>
              <a:rPr lang="en-GB" sz="1400" dirty="0" err="1">
                <a:solidFill>
                  <a:schemeClr val="bg1"/>
                </a:solidFill>
              </a:rPr>
              <a:t>encap:Ethernet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dirty="0" err="1">
                <a:solidFill>
                  <a:schemeClr val="bg1"/>
                </a:solidFill>
              </a:rPr>
              <a:t>HWaddr</a:t>
            </a:r>
            <a:r>
              <a:rPr lang="en-GB" sz="1400" dirty="0">
                <a:solidFill>
                  <a:schemeClr val="bg1"/>
                </a:solidFill>
              </a:rPr>
              <a:t> 02:42:AC:17:00:03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err="1">
                <a:solidFill>
                  <a:schemeClr val="bg1"/>
                </a:solidFill>
              </a:rPr>
              <a:t>inet</a:t>
            </a:r>
            <a:r>
              <a:rPr lang="en-GB" sz="1400" dirty="0">
                <a:solidFill>
                  <a:schemeClr val="bg1"/>
                </a:solidFill>
              </a:rPr>
              <a:t> addr:</a:t>
            </a:r>
            <a:r>
              <a:rPr lang="en-GB" sz="1400" dirty="0">
                <a:solidFill>
                  <a:srgbClr val="FF0000"/>
                </a:solidFill>
              </a:rPr>
              <a:t>172.23.0.3</a:t>
            </a:r>
            <a:r>
              <a:rPr lang="en-GB" sz="1400" dirty="0">
                <a:solidFill>
                  <a:schemeClr val="bg1"/>
                </a:solidFill>
              </a:rPr>
              <a:t>  Bcast:172…….. </a:t>
            </a:r>
            <a:r>
              <a:rPr lang="en-GB" sz="1400" dirty="0" err="1">
                <a:solidFill>
                  <a:schemeClr val="bg1"/>
                </a:solidFill>
              </a:rPr>
              <a:t>Etc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container1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container1 (172.23.0.2):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172.23.0.2: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time=0.093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356617" y="4587545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Terminal 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666774" y="4761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Terminal 1</a:t>
            </a:r>
          </a:p>
        </p:txBody>
      </p:sp>
      <p:sp>
        <p:nvSpPr>
          <p:cNvPr id="8" name="Arc 7"/>
          <p:cNvSpPr/>
          <p:nvPr/>
        </p:nvSpPr>
        <p:spPr bwMode="auto">
          <a:xfrm rot="16200000">
            <a:off x="3045996" y="2527834"/>
            <a:ext cx="2160873" cy="3833263"/>
          </a:xfrm>
          <a:prstGeom prst="arc">
            <a:avLst>
              <a:gd name="adj1" fmla="val 10843789"/>
              <a:gd name="adj2" fmla="val 16190808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endParaRPr lang="en-GB"/>
          </a:p>
        </p:txBody>
      </p:sp>
      <p:sp>
        <p:nvSpPr>
          <p:cNvPr id="9" name="Arc 8"/>
          <p:cNvSpPr/>
          <p:nvPr/>
        </p:nvSpPr>
        <p:spPr bwMode="auto">
          <a:xfrm rot="5400000">
            <a:off x="3749945" y="-39336"/>
            <a:ext cx="4458540" cy="8005970"/>
          </a:xfrm>
          <a:prstGeom prst="arc">
            <a:avLst>
              <a:gd name="adj1" fmla="val 14947566"/>
              <a:gd name="adj2" fmla="val 184242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781175" y="5635607"/>
            <a:ext cx="2377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Two containers “pinging” each other</a:t>
            </a:r>
          </a:p>
        </p:txBody>
      </p:sp>
    </p:spTree>
    <p:extLst>
      <p:ext uri="{BB962C8B-B14F-4D97-AF65-F5344CB8AC3E}">
        <p14:creationId xmlns:p14="http://schemas.microsoft.com/office/powerpoint/2010/main" val="2756425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1063487"/>
            <a:ext cx="7029450" cy="336413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Containers connected to the default “bridge” network can communicate with each other by IP address. </a:t>
            </a:r>
          </a:p>
          <a:p>
            <a:r>
              <a:rPr lang="en-GB" dirty="0"/>
              <a:t>Docker does not support automatic service discovery on the default bridge network. </a:t>
            </a:r>
          </a:p>
          <a:p>
            <a:r>
              <a:rPr lang="en-GB" dirty="0"/>
              <a:t>If you want containers to be able to resolve IP addresses by container name, you should use user-defined networks instead i.e. </a:t>
            </a:r>
            <a:r>
              <a:rPr lang="en-GB" i="1" dirty="0" err="1"/>
              <a:t>docker</a:t>
            </a:r>
            <a:r>
              <a:rPr lang="en-GB" i="1" dirty="0"/>
              <a:t> network create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You can link two containers together using the legacy </a:t>
            </a:r>
            <a:r>
              <a:rPr lang="en-GB" i="1" dirty="0" err="1"/>
              <a:t>docker</a:t>
            </a:r>
            <a:r>
              <a:rPr lang="en-GB" i="1" dirty="0"/>
              <a:t> run --link </a:t>
            </a:r>
            <a:r>
              <a:rPr lang="en-GB" dirty="0"/>
              <a:t>option, but this is not recommended in most cases.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4598079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613</Words>
  <Application>Microsoft Office PowerPoint</Application>
  <PresentationFormat>Widescreen</PresentationFormat>
  <Paragraphs>87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Myriad Pro</vt:lpstr>
      <vt:lpstr>Arial</vt:lpstr>
      <vt:lpstr>Calibri</vt:lpstr>
      <vt:lpstr>Verdana</vt:lpstr>
      <vt:lpstr>Wingdings</vt:lpstr>
      <vt:lpstr>20140311PresentationUWTSDTemplate</vt:lpstr>
      <vt:lpstr>Cloud Engineering Principles and Practices</vt:lpstr>
      <vt:lpstr>Lesson Objectives</vt:lpstr>
      <vt:lpstr>PowerPoint Presentation</vt:lpstr>
      <vt:lpstr>Docker Network Commands</vt:lpstr>
      <vt:lpstr>Docker Network Types</vt:lpstr>
      <vt:lpstr>Network Inspect</vt:lpstr>
      <vt:lpstr>Docker Networks</vt:lpstr>
      <vt:lpstr>Creating your own Network</vt:lpstr>
      <vt:lpstr>Different Drivers</vt:lpstr>
      <vt:lpstr>Exercise</vt:lpstr>
      <vt:lpstr>Example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61</cp:revision>
  <cp:lastPrinted>2018-07-09T15:27:01Z</cp:lastPrinted>
  <dcterms:created xsi:type="dcterms:W3CDTF">2002-10-07T19:43:58Z</dcterms:created>
  <dcterms:modified xsi:type="dcterms:W3CDTF">2026-10-22T22:56:28Z</dcterms:modified>
</cp:coreProperties>
</file>