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349" r:id="rId6"/>
    <p:sldId id="384" r:id="rId7"/>
    <p:sldId id="419" r:id="rId8"/>
    <p:sldId id="386" r:id="rId9"/>
    <p:sldId id="387" r:id="rId10"/>
    <p:sldId id="414" r:id="rId11"/>
    <p:sldId id="415" r:id="rId12"/>
    <p:sldId id="416" r:id="rId13"/>
    <p:sldId id="417" r:id="rId14"/>
    <p:sldId id="421" r:id="rId15"/>
    <p:sldId id="388" r:id="rId16"/>
    <p:sldId id="389" r:id="rId17"/>
    <p:sldId id="400" r:id="rId18"/>
    <p:sldId id="418" r:id="rId19"/>
    <p:sldId id="395" r:id="rId20"/>
    <p:sldId id="396" r:id="rId21"/>
    <p:sldId id="423" r:id="rId22"/>
    <p:sldId id="424" r:id="rId23"/>
    <p:sldId id="397" r:id="rId24"/>
    <p:sldId id="398" r:id="rId25"/>
    <p:sldId id="399" r:id="rId26"/>
    <p:sldId id="401" r:id="rId27"/>
    <p:sldId id="422" r:id="rId28"/>
    <p:sldId id="420" r:id="rId29"/>
    <p:sldId id="402" r:id="rId30"/>
    <p:sldId id="403" r:id="rId31"/>
    <p:sldId id="404" r:id="rId32"/>
    <p:sldId id="405" r:id="rId33"/>
    <p:sldId id="406" r:id="rId34"/>
    <p:sldId id="408" r:id="rId35"/>
    <p:sldId id="409" r:id="rId36"/>
    <p:sldId id="410" r:id="rId37"/>
    <p:sldId id="411" r:id="rId38"/>
    <p:sldId id="428" r:id="rId39"/>
    <p:sldId id="425" r:id="rId40"/>
    <p:sldId id="426" r:id="rId41"/>
    <p:sldId id="385" r:id="rId42"/>
    <p:sldId id="430" r:id="rId43"/>
    <p:sldId id="412" r:id="rId44"/>
    <p:sldId id="429"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6BA7AA-82FF-49B8-B2EF-97C7E5E01D04}" v="16" dt="2021-11-02T13:32:33.99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p:cViewPr varScale="1">
        <p:scale>
          <a:sx n="85" d="100"/>
          <a:sy n="85" d="100"/>
        </p:scale>
        <p:origin x="948"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02/11/2021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11/2/2021</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02/11/2021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US" altLang="en-US" sz="3600" b="1" dirty="0">
                <a:solidFill>
                  <a:schemeClr val="accent2">
                    <a:lumMod val="20000"/>
                    <a:lumOff val="80000"/>
                  </a:schemeClr>
                </a:solidFill>
              </a:rPr>
              <a:t>MBA </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Human Resource Management</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LCMB7000</a:t>
            </a:r>
            <a:br>
              <a:rPr lang="en-US" altLang="en-US" sz="3600" b="1" dirty="0">
                <a:solidFill>
                  <a:schemeClr val="accent2">
                    <a:lumMod val="20000"/>
                    <a:lumOff val="80000"/>
                  </a:schemeClr>
                </a:solidFill>
              </a:rPr>
            </a:br>
            <a:r>
              <a:rPr lang="en-US" altLang="en-US" sz="3600" b="1" dirty="0">
                <a:solidFill>
                  <a:schemeClr val="accent2">
                    <a:lumMod val="20000"/>
                    <a:lumOff val="80000"/>
                  </a:schemeClr>
                </a:solidFill>
              </a:rPr>
              <a:t>WEEK 7 </a:t>
            </a:r>
            <a:endParaRPr lang="en-GB" altLang="en-US" sz="3600" b="1"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9B66A-FA10-4854-AE54-B3DD6B54BEB5}"/>
              </a:ext>
            </a:extLst>
          </p:cNvPr>
          <p:cNvSpPr>
            <a:spLocks noGrp="1"/>
          </p:cNvSpPr>
          <p:nvPr>
            <p:ph type="title"/>
          </p:nvPr>
        </p:nvSpPr>
        <p:spPr/>
        <p:txBody>
          <a:bodyPr/>
          <a:lstStyle/>
          <a:p>
            <a:r>
              <a:rPr lang="en-US" b="1" dirty="0"/>
              <a:t>Learning outcome </a:t>
            </a:r>
          </a:p>
        </p:txBody>
      </p:sp>
      <p:sp>
        <p:nvSpPr>
          <p:cNvPr id="3" name="Content Placeholder 2">
            <a:extLst>
              <a:ext uri="{FF2B5EF4-FFF2-40B4-BE49-F238E27FC236}">
                <a16:creationId xmlns:a16="http://schemas.microsoft.com/office/drawing/2014/main" id="{D812E91C-765A-4D1E-A716-4C31ED1A28A0}"/>
              </a:ext>
            </a:extLst>
          </p:cNvPr>
          <p:cNvSpPr>
            <a:spLocks noGrp="1"/>
          </p:cNvSpPr>
          <p:nvPr>
            <p:ph idx="1"/>
          </p:nvPr>
        </p:nvSpPr>
        <p:spPr/>
        <p:txBody>
          <a:bodyPr>
            <a:normAutofit fontScale="77500" lnSpcReduction="20000"/>
          </a:bodyPr>
          <a:lstStyle/>
          <a:p>
            <a:r>
              <a:rPr lang="en-GB" altLang="en-US" dirty="0"/>
              <a:t>Introduce the concept of Reward</a:t>
            </a:r>
          </a:p>
          <a:p>
            <a:r>
              <a:rPr lang="en-GB" altLang="en-US" dirty="0"/>
              <a:t>Identify the types of reward</a:t>
            </a:r>
          </a:p>
          <a:p>
            <a:r>
              <a:rPr lang="en-GB" altLang="en-US" dirty="0"/>
              <a:t>Explore the HRM ideal</a:t>
            </a:r>
          </a:p>
          <a:p>
            <a:r>
              <a:rPr lang="en-US" dirty="0"/>
              <a:t>Identify the factors affecting the determination of salaries</a:t>
            </a:r>
          </a:p>
          <a:p>
            <a:r>
              <a:rPr lang="en-GB" dirty="0"/>
              <a:t>Explore two main pay structure</a:t>
            </a:r>
            <a:endParaRPr lang="en-US" dirty="0"/>
          </a:p>
          <a:p>
            <a:r>
              <a:rPr lang="en-US" dirty="0"/>
              <a:t>Explore the pay structures</a:t>
            </a:r>
          </a:p>
          <a:p>
            <a:r>
              <a:rPr lang="en-US" dirty="0"/>
              <a:t>Explore the total reward system</a:t>
            </a:r>
          </a:p>
          <a:p>
            <a:r>
              <a:rPr lang="en-US" dirty="0"/>
              <a:t>Explore the types of benefits</a:t>
            </a:r>
          </a:p>
          <a:p>
            <a:r>
              <a:rPr lang="en-US" dirty="0"/>
              <a:t>Explore the types of pay progression</a:t>
            </a:r>
          </a:p>
          <a:p>
            <a:endParaRPr lang="en-US" dirty="0"/>
          </a:p>
        </p:txBody>
      </p:sp>
    </p:spTree>
    <p:extLst>
      <p:ext uri="{BB962C8B-B14F-4D97-AF65-F5344CB8AC3E}">
        <p14:creationId xmlns:p14="http://schemas.microsoft.com/office/powerpoint/2010/main" val="1636022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DD30D-DD5A-4DA5-B558-1FC4264D607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What is Pay?</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5CCE6E3-2888-41C5-9906-3662842597D5}"/>
              </a:ext>
            </a:extLst>
          </p:cNvPr>
          <p:cNvSpPr>
            <a:spLocks noGrp="1"/>
          </p:cNvSpPr>
          <p:nvPr>
            <p:ph idx="1"/>
          </p:nvPr>
        </p:nvSpPr>
        <p:spPr/>
        <p:txBody>
          <a:bodyPr>
            <a:normAutofit/>
          </a:bodyPr>
          <a:lstStyle/>
          <a:p>
            <a:pPr marL="0" indent="0">
              <a:buNone/>
            </a:pPr>
            <a:r>
              <a:rPr lang="en-GB" dirty="0"/>
              <a:t>Pay is sometimes referred to as:</a:t>
            </a:r>
          </a:p>
          <a:p>
            <a:pPr lvl="0"/>
            <a:r>
              <a:rPr lang="en-GB" dirty="0"/>
              <a:t>Compensation</a:t>
            </a:r>
          </a:p>
          <a:p>
            <a:pPr lvl="0"/>
            <a:r>
              <a:rPr lang="en-GB" dirty="0"/>
              <a:t>Reward</a:t>
            </a:r>
          </a:p>
          <a:p>
            <a:pPr lvl="0"/>
            <a:r>
              <a:rPr lang="en-GB" dirty="0"/>
              <a:t>Remuneration </a:t>
            </a:r>
          </a:p>
          <a:p>
            <a:pPr marL="0" indent="0">
              <a:buNone/>
            </a:pPr>
            <a:r>
              <a:rPr lang="en-GB" dirty="0"/>
              <a:t>On one level pay is no more than a simple transaction between the employer and employee</a:t>
            </a:r>
            <a:endParaRPr lang="en-US" dirty="0"/>
          </a:p>
        </p:txBody>
      </p:sp>
    </p:spTree>
    <p:extLst>
      <p:ext uri="{BB962C8B-B14F-4D97-AF65-F5344CB8AC3E}">
        <p14:creationId xmlns:p14="http://schemas.microsoft.com/office/powerpoint/2010/main" val="3931504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E30C4-75C9-40A4-9026-A7F2EB4EB376}"/>
              </a:ext>
            </a:extLst>
          </p:cNvPr>
          <p:cNvSpPr>
            <a:spLocks noGrp="1"/>
          </p:cNvSpPr>
          <p:nvPr>
            <p:ph type="title"/>
          </p:nvPr>
        </p:nvSpPr>
        <p:spPr/>
        <p:txBody>
          <a:bodyPr>
            <a:normAutofit fontScale="90000"/>
          </a:bodyPr>
          <a:lstStyle/>
          <a:p>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Composition of pay</a:t>
            </a:r>
            <a:br>
              <a:rPr lang="en-GB" altLang="en-US"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2118B4F3-FDE0-43B7-8047-5ACF9D1B4390}"/>
              </a:ext>
            </a:extLst>
          </p:cNvPr>
          <p:cNvSpPr>
            <a:spLocks noGrp="1"/>
          </p:cNvSpPr>
          <p:nvPr>
            <p:ph idx="1"/>
          </p:nvPr>
        </p:nvSpPr>
        <p:spPr/>
        <p:txBody>
          <a:bodyPr>
            <a:normAutofit fontScale="92500" lnSpcReduction="20000"/>
          </a:bodyPr>
          <a:lstStyle/>
          <a:p>
            <a:pPr>
              <a:lnSpc>
                <a:spcPct val="120000"/>
              </a:lnSpc>
            </a:pPr>
            <a:r>
              <a:rPr lang="en-GB" altLang="en-US" sz="2400" b="1" dirty="0">
                <a:latin typeface="Tw Cen MT" panose="020B0602020104020603" pitchFamily="34" charset="0"/>
              </a:rPr>
              <a:t>Base pay</a:t>
            </a:r>
          </a:p>
          <a:p>
            <a:pPr lvl="1"/>
            <a:r>
              <a:rPr lang="en-GB" altLang="en-US" sz="2200" dirty="0">
                <a:latin typeface="Tw Cen MT" panose="020B0602020104020603" pitchFamily="34" charset="0"/>
              </a:rPr>
              <a:t>The fixed part of the remuneration package, usually guaranteed and contractual, hourly rate / annual salary</a:t>
            </a:r>
          </a:p>
          <a:p>
            <a:pPr>
              <a:lnSpc>
                <a:spcPct val="120000"/>
              </a:lnSpc>
            </a:pPr>
            <a:r>
              <a:rPr lang="en-GB" altLang="en-US" sz="2400" b="1" dirty="0">
                <a:latin typeface="Tw Cen MT" panose="020B0602020104020603" pitchFamily="34" charset="0"/>
              </a:rPr>
              <a:t>Earnings</a:t>
            </a:r>
          </a:p>
          <a:p>
            <a:pPr lvl="1"/>
            <a:r>
              <a:rPr lang="en-GB" altLang="en-US" sz="2200" dirty="0">
                <a:latin typeface="Tw Cen MT" panose="020B0602020104020603" pitchFamily="34" charset="0"/>
              </a:rPr>
              <a:t>Base pay plus all other payments, bonuses, overtime, shift pay, call-out etc</a:t>
            </a:r>
          </a:p>
          <a:p>
            <a:pPr>
              <a:lnSpc>
                <a:spcPct val="120000"/>
              </a:lnSpc>
            </a:pPr>
            <a:r>
              <a:rPr lang="en-GB" altLang="en-US" sz="2400" b="1" dirty="0">
                <a:latin typeface="Tw Cen MT" panose="020B0602020104020603" pitchFamily="34" charset="0"/>
              </a:rPr>
              <a:t>Total remuneration</a:t>
            </a:r>
          </a:p>
          <a:p>
            <a:pPr lvl="1"/>
            <a:r>
              <a:rPr lang="en-GB" altLang="en-US" sz="2200" dirty="0">
                <a:latin typeface="Tw Cen MT" panose="020B0602020104020603" pitchFamily="34" charset="0"/>
              </a:rPr>
              <a:t>Base pay and earnings plus various benefits – holidays, sick pay, pensions etc</a:t>
            </a:r>
          </a:p>
          <a:p>
            <a:pPr>
              <a:lnSpc>
                <a:spcPct val="120000"/>
              </a:lnSpc>
            </a:pPr>
            <a:r>
              <a:rPr lang="en-GB" altLang="en-US" sz="2400" b="1" dirty="0">
                <a:latin typeface="Tw Cen MT" panose="020B0602020104020603" pitchFamily="34" charset="0"/>
              </a:rPr>
              <a:t>Total reward</a:t>
            </a:r>
          </a:p>
          <a:p>
            <a:pPr lvl="1"/>
            <a:r>
              <a:rPr lang="en-GB" altLang="en-US" sz="2200" dirty="0">
                <a:latin typeface="Tw Cen MT" panose="020B0602020104020603" pitchFamily="34" charset="0"/>
              </a:rPr>
              <a:t>All financial and non-financial rewards (inc. recognition schemes, work environment etc)</a:t>
            </a:r>
          </a:p>
          <a:p>
            <a:endParaRPr lang="en-US" dirty="0"/>
          </a:p>
        </p:txBody>
      </p:sp>
    </p:spTree>
    <p:extLst>
      <p:ext uri="{BB962C8B-B14F-4D97-AF65-F5344CB8AC3E}">
        <p14:creationId xmlns:p14="http://schemas.microsoft.com/office/powerpoint/2010/main" val="69847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DCB63-4D93-4135-B27A-F38D8C94014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Characteristics of Pay </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05DC57-16AB-4E69-841D-4FA59CDE1DEA}"/>
              </a:ext>
            </a:extLst>
          </p:cNvPr>
          <p:cNvSpPr>
            <a:spLocks noGrp="1"/>
          </p:cNvSpPr>
          <p:nvPr>
            <p:ph idx="1"/>
          </p:nvPr>
        </p:nvSpPr>
        <p:spPr/>
        <p:txBody>
          <a:bodyPr>
            <a:normAutofit fontScale="85000" lnSpcReduction="10000"/>
          </a:bodyPr>
          <a:lstStyle/>
          <a:p>
            <a:pPr lvl="0"/>
            <a:r>
              <a:rPr lang="en-GB" sz="3200" dirty="0"/>
              <a:t>Reward Level - basic needs for survival, security.</a:t>
            </a:r>
          </a:p>
          <a:p>
            <a:pPr lvl="0"/>
            <a:r>
              <a:rPr lang="en-GB" sz="3200" dirty="0"/>
              <a:t>Individuality - flexible enough to meet individual needs</a:t>
            </a:r>
          </a:p>
          <a:p>
            <a:pPr lvl="0"/>
            <a:r>
              <a:rPr lang="en-GB" sz="3200" dirty="0"/>
              <a:t>Internal Equity - fair when compared within the organisation</a:t>
            </a:r>
          </a:p>
          <a:p>
            <a:pPr lvl="0"/>
            <a:r>
              <a:rPr lang="en-GB" sz="3200" dirty="0"/>
              <a:t>External Equity - fair when compared outside the organisation</a:t>
            </a:r>
          </a:p>
          <a:p>
            <a:pPr lvl="0"/>
            <a:r>
              <a:rPr lang="en-GB" sz="3200" dirty="0"/>
              <a:t>Trust - from both management and employees</a:t>
            </a:r>
          </a:p>
          <a:p>
            <a:endParaRPr lang="en-US" dirty="0"/>
          </a:p>
        </p:txBody>
      </p:sp>
    </p:spTree>
    <p:extLst>
      <p:ext uri="{BB962C8B-B14F-4D97-AF65-F5344CB8AC3E}">
        <p14:creationId xmlns:p14="http://schemas.microsoft.com/office/powerpoint/2010/main" val="38727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D5C7E-AC44-4D96-9159-922E81F9C706}"/>
              </a:ext>
            </a:extLst>
          </p:cNvPr>
          <p:cNvSpPr>
            <a:spLocks noGrp="1"/>
          </p:cNvSpPr>
          <p:nvPr>
            <p:ph type="title"/>
          </p:nvPr>
        </p:nvSpPr>
        <p:spPr/>
        <p:txBody>
          <a:bodyPr/>
          <a:lstStyle/>
          <a:p>
            <a:r>
              <a:rPr lang="en-GB" b="1" dirty="0"/>
              <a:t>Pay and Reward Systems</a:t>
            </a:r>
            <a:endParaRPr lang="en-US" b="1" dirty="0"/>
          </a:p>
        </p:txBody>
      </p:sp>
      <p:graphicFrame>
        <p:nvGraphicFramePr>
          <p:cNvPr id="6" name="Content Placeholder 5">
            <a:extLst>
              <a:ext uri="{FF2B5EF4-FFF2-40B4-BE49-F238E27FC236}">
                <a16:creationId xmlns:a16="http://schemas.microsoft.com/office/drawing/2014/main" id="{B2922F9C-14D9-4026-9DD3-B4580C233917}"/>
              </a:ext>
            </a:extLst>
          </p:cNvPr>
          <p:cNvGraphicFramePr>
            <a:graphicFrameLocks noGrp="1"/>
          </p:cNvGraphicFramePr>
          <p:nvPr>
            <p:ph idx="1"/>
            <p:extLst>
              <p:ext uri="{D42A27DB-BD31-4B8C-83A1-F6EECF244321}">
                <p14:modId xmlns:p14="http://schemas.microsoft.com/office/powerpoint/2010/main" val="455291055"/>
              </p:ext>
            </p:extLst>
          </p:nvPr>
        </p:nvGraphicFramePr>
        <p:xfrm>
          <a:off x="1301707" y="1970056"/>
          <a:ext cx="6540586" cy="3176651"/>
        </p:xfrm>
        <a:graphic>
          <a:graphicData uri="http://schemas.openxmlformats.org/drawingml/2006/table">
            <a:tbl>
              <a:tblPr firstRow="1" firstCol="1" bandRow="1"/>
              <a:tblGrid>
                <a:gridCol w="1303664">
                  <a:extLst>
                    <a:ext uri="{9D8B030D-6E8A-4147-A177-3AD203B41FA5}">
                      <a16:colId xmlns:a16="http://schemas.microsoft.com/office/drawing/2014/main" val="1779118484"/>
                    </a:ext>
                  </a:extLst>
                </a:gridCol>
                <a:gridCol w="1230146">
                  <a:extLst>
                    <a:ext uri="{9D8B030D-6E8A-4147-A177-3AD203B41FA5}">
                      <a16:colId xmlns:a16="http://schemas.microsoft.com/office/drawing/2014/main" val="3684780066"/>
                    </a:ext>
                  </a:extLst>
                </a:gridCol>
                <a:gridCol w="1566678">
                  <a:extLst>
                    <a:ext uri="{9D8B030D-6E8A-4147-A177-3AD203B41FA5}">
                      <a16:colId xmlns:a16="http://schemas.microsoft.com/office/drawing/2014/main" val="22811613"/>
                    </a:ext>
                  </a:extLst>
                </a:gridCol>
                <a:gridCol w="2395648">
                  <a:extLst>
                    <a:ext uri="{9D8B030D-6E8A-4147-A177-3AD203B41FA5}">
                      <a16:colId xmlns:a16="http://schemas.microsoft.com/office/drawing/2014/main" val="2531649604"/>
                    </a:ext>
                  </a:extLst>
                </a:gridCol>
                <a:gridCol w="44450">
                  <a:extLst>
                    <a:ext uri="{9D8B030D-6E8A-4147-A177-3AD203B41FA5}">
                      <a16:colId xmlns:a16="http://schemas.microsoft.com/office/drawing/2014/main" val="180325678"/>
                    </a:ext>
                  </a:extLst>
                </a:gridCol>
              </a:tblGrid>
              <a:tr h="583565">
                <a:tc gridSpan="2">
                  <a:txBody>
                    <a:bodyPr/>
                    <a:lstStyle/>
                    <a:p>
                      <a:pPr marL="0" marR="0" algn="ctr">
                        <a:lnSpc>
                          <a:spcPct val="150000"/>
                        </a:lnSpc>
                        <a:spcBef>
                          <a:spcPts val="0"/>
                        </a:spcBef>
                        <a:spcAft>
                          <a:spcPts val="1000"/>
                        </a:spcAft>
                      </a:pPr>
                      <a:r>
                        <a:rPr lang="en-GB" sz="1400" b="1" kern="1200" dirty="0">
                          <a:solidFill>
                            <a:srgbClr val="666666"/>
                          </a:solidFill>
                          <a:effectLst/>
                          <a:latin typeface="Verdana" panose="020B0604030504040204" pitchFamily="34" charset="0"/>
                          <a:ea typeface="Calibri" panose="020F0502020204030204" pitchFamily="34" charset="0"/>
                          <a:cs typeface="Times New Roman" panose="02020603050405020304" pitchFamily="18" charset="0"/>
                        </a:rPr>
                        <a:t>Financial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gridSpan="2">
                  <a:txBody>
                    <a:bodyPr/>
                    <a:lstStyle/>
                    <a:p>
                      <a:pPr marL="0" marR="0" algn="ctr">
                        <a:lnSpc>
                          <a:spcPct val="150000"/>
                        </a:lnSpc>
                        <a:spcBef>
                          <a:spcPts val="0"/>
                        </a:spcBef>
                        <a:spcAft>
                          <a:spcPts val="1000"/>
                        </a:spcAft>
                      </a:pPr>
                      <a:r>
                        <a:rPr lang="en-GB" sz="1400" b="1" kern="1200" dirty="0">
                          <a:solidFill>
                            <a:srgbClr val="666666"/>
                          </a:solidFill>
                          <a:effectLst/>
                          <a:latin typeface="Verdana" panose="020B0604030504040204" pitchFamily="34" charset="0"/>
                          <a:ea typeface="Calibri" panose="020F0502020204030204" pitchFamily="34" charset="0"/>
                          <a:cs typeface="Times New Roman" panose="02020603050405020304" pitchFamily="18" charset="0"/>
                        </a:rPr>
                        <a:t>Non-Financial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0" marR="0">
                        <a:lnSpc>
                          <a:spcPct val="107000"/>
                        </a:lnSpc>
                        <a:spcBef>
                          <a:spcPts val="0"/>
                        </a:spcBef>
                        <a:spcAft>
                          <a:spcPts val="800"/>
                        </a:spcAft>
                      </a:pPr>
                      <a:r>
                        <a:rPr lang="en-US"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0" marR="0" marT="0"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48267153"/>
                  </a:ext>
                </a:extLst>
              </a:tr>
              <a:tr h="368935">
                <a:tc>
                  <a:txBody>
                    <a:bodyPr/>
                    <a:lstStyle/>
                    <a:p>
                      <a:pPr marL="0" marR="0" algn="ctr">
                        <a:lnSpc>
                          <a:spcPct val="150000"/>
                        </a:lnSpc>
                        <a:spcBef>
                          <a:spcPts val="0"/>
                        </a:spcBef>
                        <a:spcAft>
                          <a:spcPts val="1000"/>
                        </a:spcAft>
                      </a:pPr>
                      <a:r>
                        <a:rPr lang="en-GB" sz="1400" b="1" kern="1200" dirty="0">
                          <a:solidFill>
                            <a:srgbClr val="666666"/>
                          </a:solidFill>
                          <a:effectLst/>
                          <a:latin typeface="Verdana" panose="020B0604030504040204" pitchFamily="34" charset="0"/>
                          <a:ea typeface="Calibri" panose="020F0502020204030204" pitchFamily="34" charset="0"/>
                          <a:cs typeface="Times New Roman" panose="02020603050405020304" pitchFamily="18" charset="0"/>
                        </a:rPr>
                        <a:t>Direct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1000"/>
                        </a:spcAft>
                      </a:pPr>
                      <a:r>
                        <a:rPr lang="en-GB" sz="1400" b="1" kern="1200" dirty="0">
                          <a:solidFill>
                            <a:srgbClr val="666666"/>
                          </a:solidFill>
                          <a:effectLst/>
                          <a:latin typeface="Verdana" panose="020B0604030504040204" pitchFamily="34" charset="0"/>
                          <a:ea typeface="Calibri" panose="020F0502020204030204" pitchFamily="34" charset="0"/>
                          <a:cs typeface="Times New Roman" panose="02020603050405020304" pitchFamily="18" charset="0"/>
                        </a:rPr>
                        <a:t>Indirect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1000"/>
                        </a:spcAft>
                      </a:pPr>
                      <a:r>
                        <a:rPr lang="en-GB" sz="1400" b="1" kern="1200" dirty="0">
                          <a:solidFill>
                            <a:srgbClr val="666666"/>
                          </a:solidFill>
                          <a:effectLst/>
                          <a:latin typeface="Verdana" panose="020B0604030504040204" pitchFamily="34" charset="0"/>
                          <a:ea typeface="Calibri" panose="020F0502020204030204" pitchFamily="34" charset="0"/>
                          <a:cs typeface="Times New Roman" panose="02020603050405020304" pitchFamily="18" charset="0"/>
                        </a:rPr>
                        <a:t>Job Content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1000"/>
                        </a:spcAft>
                      </a:pPr>
                      <a:r>
                        <a:rPr lang="en-GB" sz="1400" b="1" kern="1200" dirty="0">
                          <a:solidFill>
                            <a:srgbClr val="666666"/>
                          </a:solidFill>
                          <a:effectLst/>
                          <a:latin typeface="Verdana" panose="020B0604030504040204" pitchFamily="34" charset="0"/>
                          <a:ea typeface="Calibri" panose="020F0502020204030204" pitchFamily="34" charset="0"/>
                          <a:cs typeface="Times New Roman" panose="02020603050405020304" pitchFamily="18" charset="0"/>
                        </a:rPr>
                        <a:t>Job Context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endParaRPr lang="en-US" sz="1100" dirty="0">
                        <a:effectLst/>
                        <a:latin typeface="Calibri" panose="020F0502020204030204" pitchFamily="34" charset="0"/>
                        <a:cs typeface="Times New Roman" panose="02020603050405020304" pitchFamily="18"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6043003"/>
                  </a:ext>
                </a:extLst>
              </a:tr>
              <a:tr h="2070735">
                <a:tc>
                  <a:txBody>
                    <a:bodyPr/>
                    <a:lstStyle/>
                    <a:p>
                      <a:pPr marL="0" marR="0" algn="ctr">
                        <a:lnSpc>
                          <a:spcPct val="150000"/>
                        </a:lnSpc>
                        <a:spcBef>
                          <a:spcPts val="0"/>
                        </a:spcBef>
                        <a:spcAft>
                          <a:spcPts val="1000"/>
                        </a:spcAft>
                      </a:pP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Pay</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Commission</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Bonus</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Stock Options</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Profit Sharing</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Benefits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1000"/>
                        </a:spcAft>
                      </a:pP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Holiday</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Sick Pay</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Insurance</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Pension</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Other Fringe</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Advancement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1000"/>
                        </a:spcAft>
                      </a:pP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Interesting Tasks</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Responsibility</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Recognition</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Achievements</a:t>
                      </a:r>
                      <a:b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br>
                      <a:r>
                        <a:rPr lang="en-GB" sz="1400" kern="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Relations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400" kern="1200" dirty="0">
                          <a:solidFill>
                            <a:srgbClr val="000000"/>
                          </a:solidFill>
                          <a:effectLst/>
                          <a:latin typeface="Verdana" panose="020B0604030504040204" pitchFamily="34" charset="0"/>
                          <a:ea typeface="Times New Roman" panose="02020603050405020304" pitchFamily="18" charset="0"/>
                          <a:cs typeface="Arial" panose="020B0604020202020204" pitchFamily="34" charset="0"/>
                        </a:rPr>
                        <a:t>Working Conditions</a:t>
                      </a:r>
                      <a:br>
                        <a:rPr lang="en-GB" sz="1400" kern="1200" dirty="0">
                          <a:solidFill>
                            <a:srgbClr val="000000"/>
                          </a:solidFill>
                          <a:effectLst/>
                          <a:latin typeface="Verdana" panose="020B0604030504040204" pitchFamily="34" charset="0"/>
                          <a:ea typeface="Times New Roman" panose="02020603050405020304" pitchFamily="18" charset="0"/>
                          <a:cs typeface="Arial" panose="020B0604020202020204" pitchFamily="34" charset="0"/>
                        </a:rPr>
                      </a:br>
                      <a:r>
                        <a:rPr lang="en-GB" sz="1400" kern="1200" dirty="0">
                          <a:solidFill>
                            <a:srgbClr val="000000"/>
                          </a:solidFill>
                          <a:effectLst/>
                          <a:latin typeface="Verdana" panose="020B0604030504040204" pitchFamily="34" charset="0"/>
                          <a:ea typeface="Times New Roman" panose="02020603050405020304" pitchFamily="18" charset="0"/>
                          <a:cs typeface="Arial" panose="020B0604020202020204" pitchFamily="34" charset="0"/>
                        </a:rPr>
                        <a:t>Quality of Supervision</a:t>
                      </a:r>
                      <a:br>
                        <a:rPr lang="en-GB" sz="1400" kern="1200" dirty="0">
                          <a:solidFill>
                            <a:srgbClr val="000000"/>
                          </a:solidFill>
                          <a:effectLst/>
                          <a:latin typeface="Verdana" panose="020B0604030504040204" pitchFamily="34" charset="0"/>
                          <a:ea typeface="Times New Roman" panose="02020603050405020304" pitchFamily="18" charset="0"/>
                          <a:cs typeface="Arial" panose="020B0604020202020204" pitchFamily="34" charset="0"/>
                        </a:rPr>
                      </a:br>
                      <a:r>
                        <a:rPr lang="en-GB" sz="1400" kern="1200" dirty="0">
                          <a:solidFill>
                            <a:srgbClr val="000000"/>
                          </a:solidFill>
                          <a:effectLst/>
                          <a:latin typeface="Verdana" panose="020B0604030504040204" pitchFamily="34" charset="0"/>
                          <a:ea typeface="Times New Roman" panose="02020603050405020304" pitchFamily="18" charset="0"/>
                          <a:cs typeface="Arial" panose="020B0604020202020204" pitchFamily="34" charset="0"/>
                        </a:rPr>
                        <a:t>Peer Group</a:t>
                      </a:r>
                      <a:br>
                        <a:rPr lang="en-GB" sz="1400" kern="1200" dirty="0">
                          <a:solidFill>
                            <a:srgbClr val="000000"/>
                          </a:solidFill>
                          <a:effectLst/>
                          <a:latin typeface="Verdana" panose="020B0604030504040204" pitchFamily="34" charset="0"/>
                          <a:ea typeface="Times New Roman" panose="02020603050405020304" pitchFamily="18" charset="0"/>
                          <a:cs typeface="Arial" panose="020B0604020202020204" pitchFamily="34" charset="0"/>
                        </a:rPr>
                      </a:br>
                      <a:r>
                        <a:rPr lang="en-GB" sz="1400" kern="1200" dirty="0">
                          <a:solidFill>
                            <a:srgbClr val="000000"/>
                          </a:solidFill>
                          <a:effectLst/>
                          <a:latin typeface="Verdana" panose="020B0604030504040204" pitchFamily="34" charset="0"/>
                          <a:ea typeface="Times New Roman" panose="02020603050405020304" pitchFamily="18" charset="0"/>
                          <a:cs typeface="Arial" panose="020B0604020202020204" pitchFamily="34" charset="0"/>
                        </a:rPr>
                        <a:t>Flexibility Status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endParaRPr lang="en-US" sz="1100" dirty="0">
                        <a:effectLst/>
                        <a:latin typeface="Calibri" panose="020F0502020204030204" pitchFamily="34" charset="0"/>
                        <a:cs typeface="Times New Roman" panose="02020603050405020304" pitchFamily="18" charset="0"/>
                      </a:endParaRPr>
                    </a:p>
                  </a:txBody>
                  <a:tcPr marL="9525" marR="9525" marT="9525" marB="95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244010"/>
                  </a:ext>
                </a:extLst>
              </a:tr>
            </a:tbl>
          </a:graphicData>
        </a:graphic>
      </p:graphicFrame>
      <p:sp>
        <p:nvSpPr>
          <p:cNvPr id="7" name="Rectangle 2">
            <a:extLst>
              <a:ext uri="{FF2B5EF4-FFF2-40B4-BE49-F238E27FC236}">
                <a16:creationId xmlns:a16="http://schemas.microsoft.com/office/drawing/2014/main" id="{37426E29-1869-40C7-BF50-E3E546A0954E}"/>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spTree>
    <p:extLst>
      <p:ext uri="{BB962C8B-B14F-4D97-AF65-F5344CB8AC3E}">
        <p14:creationId xmlns:p14="http://schemas.microsoft.com/office/powerpoint/2010/main" val="2003212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764B5-7627-42ED-8818-75C0081C2071}"/>
              </a:ext>
            </a:extLst>
          </p:cNvPr>
          <p:cNvSpPr>
            <a:spLocks noGrp="1"/>
          </p:cNvSpPr>
          <p:nvPr>
            <p:ph type="title"/>
          </p:nvPr>
        </p:nvSpPr>
        <p:spPr/>
        <p:txBody>
          <a:bodyPr>
            <a:normAutofit fontScale="90000"/>
          </a:bodyPr>
          <a:lstStyle/>
          <a:p>
            <a:br>
              <a:rPr lang="en-GB" b="1" dirty="0">
                <a:solidFill>
                  <a:srgbClr val="C00000"/>
                </a:solidFill>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Defining Reward</a:t>
            </a:r>
            <a:br>
              <a:rPr lang="en-GB"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C8820748-633F-4F82-91AB-2B0729C7CF40}"/>
              </a:ext>
            </a:extLst>
          </p:cNvPr>
          <p:cNvSpPr>
            <a:spLocks noGrp="1"/>
          </p:cNvSpPr>
          <p:nvPr>
            <p:ph idx="1"/>
          </p:nvPr>
        </p:nvSpPr>
        <p:spPr/>
        <p:txBody>
          <a:bodyPr>
            <a:normAutofit fontScale="85000" lnSpcReduction="20000"/>
          </a:bodyPr>
          <a:lstStyle/>
          <a:p>
            <a:pPr algn="just"/>
            <a:r>
              <a:rPr lang="en-GB" sz="3200" dirty="0">
                <a:latin typeface="Tw Cen MT" panose="020B0602020104020603" pitchFamily="34" charset="0"/>
              </a:rPr>
              <a:t>Employee </a:t>
            </a:r>
            <a:r>
              <a:rPr lang="en-GB" sz="3200" i="1" dirty="0">
                <a:solidFill>
                  <a:srgbClr val="FF0000"/>
                </a:solidFill>
                <a:latin typeface="Tw Cen MT" panose="020B0602020104020603" pitchFamily="34" charset="0"/>
              </a:rPr>
              <a:t>‘compensation’, ‘remuneration’ or ‘reward’</a:t>
            </a:r>
            <a:r>
              <a:rPr lang="en-GB" sz="3200" dirty="0">
                <a:solidFill>
                  <a:srgbClr val="FF0000"/>
                </a:solidFill>
                <a:latin typeface="Tw Cen MT" panose="020B0602020104020603" pitchFamily="34" charset="0"/>
              </a:rPr>
              <a:t> </a:t>
            </a:r>
            <a:r>
              <a:rPr lang="en-GB" sz="3200" dirty="0">
                <a:latin typeface="Tw Cen MT" panose="020B0602020104020603" pitchFamily="34" charset="0"/>
              </a:rPr>
              <a:t>(terms that may be used interchangeably in the literature) may be defined as ‘all forms of financial returns and tangible services and benefits employees receive’ (Milkovich and Newman, 2004: 3)</a:t>
            </a:r>
          </a:p>
          <a:p>
            <a:pPr algn="just"/>
            <a:endParaRPr lang="en-GB" sz="3200" dirty="0">
              <a:latin typeface="Tw Cen MT" panose="020B0602020104020603" pitchFamily="34" charset="0"/>
            </a:endParaRPr>
          </a:p>
          <a:p>
            <a:pPr algn="just"/>
            <a:r>
              <a:rPr lang="en-GB" sz="3200" dirty="0">
                <a:latin typeface="Tw Cen MT" panose="020B0602020104020603" pitchFamily="34" charset="0"/>
              </a:rPr>
              <a:t>‘Work under an </a:t>
            </a:r>
            <a:r>
              <a:rPr lang="en-GB" sz="3200" i="1" dirty="0">
                <a:latin typeface="Tw Cen MT" panose="020B0602020104020603" pitchFamily="34" charset="0"/>
              </a:rPr>
              <a:t>employment relationship </a:t>
            </a:r>
            <a:r>
              <a:rPr lang="en-GB" sz="3200" dirty="0">
                <a:latin typeface="Tw Cen MT" panose="020B0602020104020603" pitchFamily="34" charset="0"/>
              </a:rPr>
              <a:t>is undertaken </a:t>
            </a:r>
            <a:r>
              <a:rPr lang="en-GB" sz="3200" i="1" dirty="0">
                <a:solidFill>
                  <a:srgbClr val="FF0000"/>
                </a:solidFill>
                <a:latin typeface="Tw Cen MT" panose="020B0602020104020603" pitchFamily="34" charset="0"/>
              </a:rPr>
              <a:t>in return for pay</a:t>
            </a:r>
            <a:r>
              <a:rPr lang="en-GB" sz="3200" dirty="0">
                <a:latin typeface="Tw Cen MT" panose="020B0602020104020603" pitchFamily="34" charset="0"/>
              </a:rPr>
              <a:t>’ (Rubery and Grimshaw, 2003: 12). But the nature of this </a:t>
            </a:r>
            <a:r>
              <a:rPr lang="en-GB" sz="3200" i="1" dirty="0">
                <a:solidFill>
                  <a:srgbClr val="FF0000"/>
                </a:solidFill>
                <a:latin typeface="Tw Cen MT" panose="020B0602020104020603" pitchFamily="34" charset="0"/>
              </a:rPr>
              <a:t>‘exchange relationship’ </a:t>
            </a:r>
            <a:r>
              <a:rPr lang="en-GB" sz="3200" dirty="0">
                <a:latin typeface="Tw Cen MT" panose="020B0602020104020603" pitchFamily="34" charset="0"/>
              </a:rPr>
              <a:t>(Steers and Porter, 1987: 203, emphasis in the original) implies more than an economic transaction.</a:t>
            </a:r>
          </a:p>
          <a:p>
            <a:endParaRPr lang="en-US" dirty="0"/>
          </a:p>
        </p:txBody>
      </p:sp>
    </p:spTree>
    <p:extLst>
      <p:ext uri="{BB962C8B-B14F-4D97-AF65-F5344CB8AC3E}">
        <p14:creationId xmlns:p14="http://schemas.microsoft.com/office/powerpoint/2010/main" val="3726510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7FD19-BC58-4CB5-A6AB-54474326EB03}"/>
              </a:ext>
            </a:extLst>
          </p:cNvPr>
          <p:cNvSpPr>
            <a:spLocks noGrp="1"/>
          </p:cNvSpPr>
          <p:nvPr>
            <p:ph type="title"/>
          </p:nvPr>
        </p:nvSpPr>
        <p:spPr/>
        <p:txBody>
          <a:bodyPr/>
          <a:lstStyle/>
          <a:p>
            <a:r>
              <a:rPr lang="en-US" b="1" dirty="0"/>
              <a:t>Class Task </a:t>
            </a:r>
          </a:p>
        </p:txBody>
      </p:sp>
      <p:sp>
        <p:nvSpPr>
          <p:cNvPr id="3" name="Content Placeholder 2">
            <a:extLst>
              <a:ext uri="{FF2B5EF4-FFF2-40B4-BE49-F238E27FC236}">
                <a16:creationId xmlns:a16="http://schemas.microsoft.com/office/drawing/2014/main" id="{BAA226B1-E5B2-40AF-B309-FEEAD884289F}"/>
              </a:ext>
            </a:extLst>
          </p:cNvPr>
          <p:cNvSpPr>
            <a:spLocks noGrp="1"/>
          </p:cNvSpPr>
          <p:nvPr>
            <p:ph idx="1"/>
          </p:nvPr>
        </p:nvSpPr>
        <p:spPr/>
        <p:txBody>
          <a:bodyPr/>
          <a:lstStyle/>
          <a:p>
            <a:pPr>
              <a:buFont typeface="Wingdings" pitchFamily="2" charset="2"/>
              <a:buChar char="q"/>
            </a:pPr>
            <a:r>
              <a:rPr lang="en-GB" altLang="en-US" sz="3200" dirty="0">
                <a:latin typeface="Tw Cen MT" panose="020B0602020104020603" pitchFamily="34" charset="0"/>
              </a:rPr>
              <a:t>What different components of rewards are you familiar with? </a:t>
            </a:r>
          </a:p>
          <a:p>
            <a:pPr>
              <a:buFont typeface="Wingdings" pitchFamily="2" charset="2"/>
              <a:buChar char="q"/>
            </a:pPr>
            <a:r>
              <a:rPr lang="en-GB" altLang="en-US" sz="3200" dirty="0">
                <a:latin typeface="Tw Cen MT" panose="020B0602020104020603" pitchFamily="34" charset="0"/>
              </a:rPr>
              <a:t>Please make your own list of rewards</a:t>
            </a:r>
          </a:p>
          <a:p>
            <a:endParaRPr lang="en-US" dirty="0"/>
          </a:p>
        </p:txBody>
      </p:sp>
    </p:spTree>
    <p:extLst>
      <p:ext uri="{BB962C8B-B14F-4D97-AF65-F5344CB8AC3E}">
        <p14:creationId xmlns:p14="http://schemas.microsoft.com/office/powerpoint/2010/main" val="1198440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CFC1F-9C42-4DAB-B94E-C1C3E6BB1A98}"/>
              </a:ext>
            </a:extLst>
          </p:cNvPr>
          <p:cNvSpPr>
            <a:spLocks noGrp="1"/>
          </p:cNvSpPr>
          <p:nvPr>
            <p:ph type="title"/>
          </p:nvPr>
        </p:nvSpPr>
        <p:spPr/>
        <p:txBody>
          <a:bodyPr>
            <a:normAutofit fontScale="90000"/>
          </a:bodyPr>
          <a:lstStyle/>
          <a:p>
            <a:br>
              <a:rPr lang="en-GB" b="1" dirty="0">
                <a:solidFill>
                  <a:srgbClr val="C00000"/>
                </a:solidFill>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Types of employee rewards</a:t>
            </a:r>
            <a:br>
              <a:rPr lang="en-GB"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26652A7E-BAF2-4914-AE48-9885EBAB8499}"/>
              </a:ext>
            </a:extLst>
          </p:cNvPr>
          <p:cNvSpPr>
            <a:spLocks noGrp="1"/>
          </p:cNvSpPr>
          <p:nvPr>
            <p:ph idx="1"/>
          </p:nvPr>
        </p:nvSpPr>
        <p:spPr/>
        <p:txBody>
          <a:bodyPr/>
          <a:lstStyle/>
          <a:p>
            <a:pPr>
              <a:buFont typeface="Wingdings" pitchFamily="2" charset="2"/>
              <a:buNone/>
            </a:pPr>
            <a:r>
              <a:rPr lang="en-GB" altLang="zh-TW" sz="3200" dirty="0">
                <a:latin typeface="Tw Cen MT" panose="020B0602020104020603" pitchFamily="34" charset="0"/>
                <a:ea typeface="PMingLiU" pitchFamily="18" charset="-120"/>
              </a:rPr>
              <a:t>A motivational point of view </a:t>
            </a:r>
          </a:p>
          <a:p>
            <a:pPr>
              <a:buFontTx/>
              <a:buChar char="-"/>
            </a:pPr>
            <a:r>
              <a:rPr lang="en-GB" altLang="zh-TW" sz="3200" dirty="0">
                <a:latin typeface="Tw Cen MT" panose="020B0602020104020603" pitchFamily="34" charset="0"/>
                <a:ea typeface="PMingLiU" pitchFamily="18" charset="-120"/>
              </a:rPr>
              <a:t>Extrinsic rewards (Financial/transactional rewards)</a:t>
            </a:r>
          </a:p>
          <a:p>
            <a:pPr>
              <a:buFontTx/>
              <a:buChar char="-"/>
            </a:pPr>
            <a:r>
              <a:rPr lang="en-GB" altLang="zh-TW" sz="3200" dirty="0">
                <a:latin typeface="Tw Cen MT" panose="020B0602020104020603" pitchFamily="34" charset="0"/>
                <a:ea typeface="PMingLiU" pitchFamily="18" charset="-120"/>
              </a:rPr>
              <a:t>Intrinsic rewards (non-financial/relational rewards)</a:t>
            </a:r>
          </a:p>
          <a:p>
            <a:pPr marL="0" indent="0">
              <a:buNone/>
            </a:pPr>
            <a:r>
              <a:rPr lang="en-US" dirty="0"/>
              <a:t>(Wilkinson et al. (2017), p.163)</a:t>
            </a:r>
            <a:endParaRPr lang="el-GR" dirty="0"/>
          </a:p>
          <a:p>
            <a:endParaRPr lang="en-US" dirty="0"/>
          </a:p>
        </p:txBody>
      </p:sp>
    </p:spTree>
    <p:extLst>
      <p:ext uri="{BB962C8B-B14F-4D97-AF65-F5344CB8AC3E}">
        <p14:creationId xmlns:p14="http://schemas.microsoft.com/office/powerpoint/2010/main" val="1603683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12AF9-4496-4D4A-9F88-FB9202E2BD2D}"/>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Components of extrinsic rewards</a:t>
            </a:r>
            <a:br>
              <a:rPr lang="en-GB" altLang="en-US"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87D2B248-F614-45BE-951E-5D5BD0E90306}"/>
              </a:ext>
            </a:extLst>
          </p:cNvPr>
          <p:cNvSpPr>
            <a:spLocks noGrp="1"/>
          </p:cNvSpPr>
          <p:nvPr>
            <p:ph idx="1"/>
          </p:nvPr>
        </p:nvSpPr>
        <p:spPr/>
        <p:txBody>
          <a:bodyPr>
            <a:normAutofit fontScale="85000" lnSpcReduction="20000"/>
          </a:bodyPr>
          <a:lstStyle/>
          <a:p>
            <a:pPr>
              <a:lnSpc>
                <a:spcPct val="110000"/>
              </a:lnSpc>
              <a:buFont typeface="Wingdings" pitchFamily="2" charset="2"/>
              <a:buChar char="§"/>
              <a:defRPr/>
            </a:pPr>
            <a:r>
              <a:rPr lang="en-GB" altLang="en-US" sz="3200" dirty="0">
                <a:latin typeface="Tw Cen MT" panose="020B0602020104020603" pitchFamily="34" charset="0"/>
              </a:rPr>
              <a:t>Extrinsic (tangible or ‘transactional’):</a:t>
            </a:r>
          </a:p>
          <a:p>
            <a:pPr lvl="1">
              <a:lnSpc>
                <a:spcPct val="80000"/>
              </a:lnSpc>
              <a:defRPr/>
            </a:pPr>
            <a:r>
              <a:rPr lang="en-GB" altLang="en-US" sz="3200" dirty="0">
                <a:latin typeface="Tw Cen MT" panose="020B0602020104020603" pitchFamily="34" charset="0"/>
              </a:rPr>
              <a:t>Base / Basic pay – an annual, weekly or hourly rate for the job</a:t>
            </a:r>
          </a:p>
          <a:p>
            <a:pPr lvl="1">
              <a:lnSpc>
                <a:spcPct val="80000"/>
              </a:lnSpc>
              <a:defRPr/>
            </a:pPr>
            <a:r>
              <a:rPr lang="en-GB" altLang="en-US" sz="3200" dirty="0">
                <a:latin typeface="Tw Cen MT" panose="020B0602020104020603" pitchFamily="34" charset="0"/>
              </a:rPr>
              <a:t>Variable pay (contingent pay) – additional financial rewards linked to performance etc.</a:t>
            </a:r>
          </a:p>
          <a:p>
            <a:pPr lvl="1">
              <a:lnSpc>
                <a:spcPct val="80000"/>
              </a:lnSpc>
              <a:defRPr/>
            </a:pPr>
            <a:r>
              <a:rPr lang="en-GB" altLang="en-US" sz="3200" dirty="0">
                <a:latin typeface="Tw Cen MT" panose="020B0602020104020603" pitchFamily="34" charset="0"/>
              </a:rPr>
              <a:t>Benefits – pensions, sick pay, company car etc.</a:t>
            </a:r>
          </a:p>
          <a:p>
            <a:pPr lvl="1">
              <a:lnSpc>
                <a:spcPct val="80000"/>
              </a:lnSpc>
              <a:defRPr/>
            </a:pPr>
            <a:r>
              <a:rPr lang="en-GB" altLang="en-US" sz="3200" dirty="0">
                <a:latin typeface="Tw Cen MT" panose="020B0602020104020603" pitchFamily="34" charset="0"/>
              </a:rPr>
              <a:t>Allowances – pay for certain conditions e.g. working shifts, call-out payments</a:t>
            </a:r>
          </a:p>
          <a:p>
            <a:pPr marL="457200" lvl="1" indent="0">
              <a:lnSpc>
                <a:spcPct val="80000"/>
              </a:lnSpc>
              <a:buFontTx/>
              <a:buNone/>
              <a:defRPr/>
            </a:pPr>
            <a:endParaRPr lang="en-GB" altLang="en-US" sz="3200" dirty="0">
              <a:latin typeface="Tw Cen MT" panose="020B0602020104020603" pitchFamily="34" charset="0"/>
            </a:endParaRPr>
          </a:p>
          <a:p>
            <a:pPr marL="457200" lvl="1" indent="0">
              <a:lnSpc>
                <a:spcPct val="80000"/>
              </a:lnSpc>
              <a:buNone/>
              <a:defRPr/>
            </a:pPr>
            <a:r>
              <a:rPr lang="en-GB" altLang="en-US" sz="3200" dirty="0">
                <a:latin typeface="Tw Cen MT" panose="020B0602020104020603" pitchFamily="34" charset="0"/>
              </a:rPr>
              <a:t>Total remuneration – the total value of all financial earnings </a:t>
            </a:r>
            <a:r>
              <a:rPr lang="en-GB" sz="3200" dirty="0"/>
              <a:t>plus various benefits (holidays, sick pay, pensions</a:t>
            </a:r>
            <a:endParaRPr lang="en-US" dirty="0"/>
          </a:p>
        </p:txBody>
      </p:sp>
    </p:spTree>
    <p:extLst>
      <p:ext uri="{BB962C8B-B14F-4D97-AF65-F5344CB8AC3E}">
        <p14:creationId xmlns:p14="http://schemas.microsoft.com/office/powerpoint/2010/main" val="1698746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96034-D96A-4480-8DA5-7BD5CD1C2740}"/>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Types of benefits</a:t>
            </a:r>
            <a:br>
              <a:rPr lang="en-US"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94C4D0F3-953A-4406-8A7E-E8FC9E43A84A}"/>
              </a:ext>
            </a:extLst>
          </p:cNvPr>
          <p:cNvSpPr>
            <a:spLocks noGrp="1"/>
          </p:cNvSpPr>
          <p:nvPr>
            <p:ph idx="1"/>
          </p:nvPr>
        </p:nvSpPr>
        <p:spPr/>
        <p:txBody>
          <a:bodyPr>
            <a:normAutofit fontScale="70000" lnSpcReduction="20000"/>
          </a:bodyPr>
          <a:lstStyle/>
          <a:p>
            <a:pPr>
              <a:lnSpc>
                <a:spcPct val="120000"/>
              </a:lnSpc>
            </a:pPr>
            <a:r>
              <a:rPr lang="en-GB" altLang="en-US" sz="3200" dirty="0">
                <a:latin typeface="Tw Cen MT" panose="020B0602020104020603" pitchFamily="34" charset="0"/>
              </a:rPr>
              <a:t>Personal security: healthcare, insurance cover, sick pay, redundancy pay, career counselling</a:t>
            </a:r>
          </a:p>
          <a:p>
            <a:pPr>
              <a:lnSpc>
                <a:spcPct val="120000"/>
              </a:lnSpc>
            </a:pPr>
            <a:r>
              <a:rPr lang="en-GB" altLang="en-US" sz="3200" dirty="0">
                <a:latin typeface="Tw Cen MT" panose="020B0602020104020603" pitchFamily="34" charset="0"/>
              </a:rPr>
              <a:t>Financial assistance e.g. company loans, mortgage assistance, relocation packages</a:t>
            </a:r>
          </a:p>
          <a:p>
            <a:pPr>
              <a:lnSpc>
                <a:spcPct val="120000"/>
              </a:lnSpc>
            </a:pPr>
            <a:r>
              <a:rPr lang="en-GB" altLang="en-US" sz="3200" dirty="0">
                <a:latin typeface="Tw Cen MT" panose="020B0602020104020603" pitchFamily="34" charset="0"/>
              </a:rPr>
              <a:t>Personal needs: maternity / paternity, childcare vouchers, sports and social, retail vouchers at chain stores</a:t>
            </a:r>
          </a:p>
          <a:p>
            <a:pPr>
              <a:lnSpc>
                <a:spcPct val="120000"/>
              </a:lnSpc>
            </a:pPr>
            <a:r>
              <a:rPr lang="en-GB" altLang="en-US" sz="3200" dirty="0">
                <a:latin typeface="Tw Cen MT" panose="020B0602020104020603" pitchFamily="34" charset="0"/>
              </a:rPr>
              <a:t>Holidays: additional annual leave</a:t>
            </a:r>
          </a:p>
          <a:p>
            <a:pPr>
              <a:lnSpc>
                <a:spcPct val="120000"/>
              </a:lnSpc>
            </a:pPr>
            <a:r>
              <a:rPr lang="en-GB" altLang="en-US" sz="3200" dirty="0">
                <a:latin typeface="Tw Cen MT" panose="020B0602020104020603" pitchFamily="34" charset="0"/>
              </a:rPr>
              <a:t>Company cars</a:t>
            </a:r>
          </a:p>
          <a:p>
            <a:pPr>
              <a:lnSpc>
                <a:spcPct val="120000"/>
              </a:lnSpc>
            </a:pPr>
            <a:r>
              <a:rPr lang="en-GB" altLang="en-US" sz="3200" dirty="0">
                <a:latin typeface="Tw Cen MT" panose="020B0602020104020603" pitchFamily="34" charset="0"/>
              </a:rPr>
              <a:t>Voluntary benefits: discounts on health / insurance / leisure activities negotiated by employer</a:t>
            </a:r>
          </a:p>
          <a:p>
            <a:endParaRPr lang="en-US" dirty="0"/>
          </a:p>
        </p:txBody>
      </p:sp>
    </p:spTree>
    <p:extLst>
      <p:ext uri="{BB962C8B-B14F-4D97-AF65-F5344CB8AC3E}">
        <p14:creationId xmlns:p14="http://schemas.microsoft.com/office/powerpoint/2010/main" val="2568065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688E1-8247-4BA9-BCCE-694E4E162B38}"/>
              </a:ext>
            </a:extLst>
          </p:cNvPr>
          <p:cNvSpPr>
            <a:spLocks noGrp="1"/>
          </p:cNvSpPr>
          <p:nvPr>
            <p:ph type="title"/>
          </p:nvPr>
        </p:nvSpPr>
        <p:spPr/>
        <p:txBody>
          <a:bodyPr>
            <a:normAutofit/>
          </a:bodyPr>
          <a:lstStyle/>
          <a:p>
            <a:r>
              <a:rPr lang="en-US" b="1" dirty="0">
                <a:solidFill>
                  <a:srgbClr val="003399"/>
                </a:solidFill>
              </a:rPr>
              <a:t> </a:t>
            </a:r>
            <a:r>
              <a:rPr lang="en-US" b="1" dirty="0"/>
              <a:t>Variable Pay </a:t>
            </a:r>
            <a:endParaRPr lang="en-US" dirty="0"/>
          </a:p>
        </p:txBody>
      </p:sp>
      <p:sp>
        <p:nvSpPr>
          <p:cNvPr id="3" name="Content Placeholder 2">
            <a:extLst>
              <a:ext uri="{FF2B5EF4-FFF2-40B4-BE49-F238E27FC236}">
                <a16:creationId xmlns:a16="http://schemas.microsoft.com/office/drawing/2014/main" id="{5D62366E-5D8A-4C93-A2A1-BD1290CAD84A}"/>
              </a:ext>
            </a:extLst>
          </p:cNvPr>
          <p:cNvSpPr>
            <a:spLocks noGrp="1"/>
          </p:cNvSpPr>
          <p:nvPr>
            <p:ph idx="1"/>
          </p:nvPr>
        </p:nvSpPr>
        <p:spPr/>
        <p:txBody>
          <a:bodyPr>
            <a:normAutofit fontScale="92500" lnSpcReduction="20000"/>
          </a:bodyPr>
          <a:lstStyle/>
          <a:p>
            <a:r>
              <a:rPr lang="en-US" dirty="0"/>
              <a:t>Individual Incentives </a:t>
            </a:r>
          </a:p>
          <a:p>
            <a:pPr lvl="1"/>
            <a:r>
              <a:rPr lang="en-US" dirty="0"/>
              <a:t> Reinforce performance with rewards that are significant to a person.</a:t>
            </a:r>
          </a:p>
          <a:p>
            <a:r>
              <a:rPr lang="en-US" dirty="0"/>
              <a:t>Options</a:t>
            </a:r>
          </a:p>
          <a:p>
            <a:pPr lvl="1"/>
            <a:r>
              <a:rPr lang="en-US" dirty="0"/>
              <a:t>Bonuses</a:t>
            </a:r>
          </a:p>
          <a:p>
            <a:pPr lvl="1"/>
            <a:r>
              <a:rPr lang="en-US" dirty="0"/>
              <a:t>Commissions</a:t>
            </a:r>
          </a:p>
          <a:p>
            <a:pPr lvl="1"/>
            <a:r>
              <a:rPr lang="en-US" dirty="0"/>
              <a:t>Merit pay</a:t>
            </a:r>
          </a:p>
          <a:p>
            <a:pPr lvl="1"/>
            <a:r>
              <a:rPr lang="en-US" dirty="0"/>
              <a:t>Piecework plans</a:t>
            </a:r>
          </a:p>
          <a:p>
            <a:pPr lvl="1"/>
            <a:r>
              <a:rPr lang="en-US" dirty="0"/>
              <a:t>Standard hour plans </a:t>
            </a:r>
          </a:p>
          <a:p>
            <a:endParaRPr lang="en-US" dirty="0"/>
          </a:p>
        </p:txBody>
      </p:sp>
    </p:spTree>
    <p:extLst>
      <p:ext uri="{BB962C8B-B14F-4D97-AF65-F5344CB8AC3E}">
        <p14:creationId xmlns:p14="http://schemas.microsoft.com/office/powerpoint/2010/main" val="3698940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68892-1C3D-4FD6-A87F-0A657F849CAC}"/>
              </a:ext>
            </a:extLst>
          </p:cNvPr>
          <p:cNvSpPr>
            <a:spLocks noGrp="1"/>
          </p:cNvSpPr>
          <p:nvPr>
            <p:ph type="title"/>
          </p:nvPr>
        </p:nvSpPr>
        <p:spPr/>
        <p:txBody>
          <a:bodyPr>
            <a:noAutofit/>
          </a:bodyPr>
          <a:lstStyle/>
          <a:p>
            <a:r>
              <a:rPr lang="en-US" sz="3600" b="1" dirty="0"/>
              <a:t>Advantages and Disadvantages</a:t>
            </a:r>
            <a:br>
              <a:rPr lang="en-US" sz="3600" b="1" dirty="0"/>
            </a:br>
            <a:r>
              <a:rPr lang="en-US" sz="3600" b="1" dirty="0"/>
              <a:t>Individual  or Variable pay </a:t>
            </a:r>
            <a:endParaRPr lang="en-US" sz="3600" dirty="0"/>
          </a:p>
        </p:txBody>
      </p:sp>
      <p:pic>
        <p:nvPicPr>
          <p:cNvPr id="6" name="table">
            <a:extLst>
              <a:ext uri="{FF2B5EF4-FFF2-40B4-BE49-F238E27FC236}">
                <a16:creationId xmlns:a16="http://schemas.microsoft.com/office/drawing/2014/main" id="{D316E229-0791-4F05-AE33-8DC2066BC6E0}"/>
              </a:ext>
            </a:extLst>
          </p:cNvPr>
          <p:cNvPicPr>
            <a:picLocks noGrp="1" noChangeAspect="1"/>
          </p:cNvPicPr>
          <p:nvPr>
            <p:ph idx="1"/>
          </p:nvPr>
        </p:nvPicPr>
        <p:blipFill>
          <a:blip r:embed="rId2"/>
          <a:stretch>
            <a:fillRect/>
          </a:stretch>
        </p:blipFill>
        <p:spPr>
          <a:xfrm>
            <a:off x="457200" y="1865540"/>
            <a:ext cx="8229600" cy="3385682"/>
          </a:xfrm>
          <a:prstGeom prst="rect">
            <a:avLst/>
          </a:prstGeom>
        </p:spPr>
      </p:pic>
    </p:spTree>
    <p:extLst>
      <p:ext uri="{BB962C8B-B14F-4D97-AF65-F5344CB8AC3E}">
        <p14:creationId xmlns:p14="http://schemas.microsoft.com/office/powerpoint/2010/main" val="2732096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5436E-2660-4679-95F2-E2BF5B82B3E6}"/>
              </a:ext>
            </a:extLst>
          </p:cNvPr>
          <p:cNvSpPr>
            <a:spLocks noGrp="1"/>
          </p:cNvSpPr>
          <p:nvPr>
            <p:ph type="title"/>
          </p:nvPr>
        </p:nvSpPr>
        <p:spPr/>
        <p:txBody>
          <a:bodyPr>
            <a:normAutofit fontScale="90000"/>
          </a:bodyPr>
          <a:lstStyle/>
          <a:p>
            <a:br>
              <a:rPr lang="en-US" b="1" dirty="0">
                <a:solidFill>
                  <a:srgbClr val="C00000"/>
                </a:solidFill>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Pay Determination</a:t>
            </a:r>
            <a:br>
              <a:rPr lang="el-GR" b="1" dirty="0">
                <a:latin typeface="Arial" panose="020B0604020202020204" pitchFamily="34" charset="0"/>
                <a:cs typeface="Arial" panose="020B0604020202020204" pitchFamily="34" charset="0"/>
              </a:rPr>
            </a:br>
            <a:endParaRPr lang="en-US" dirty="0"/>
          </a:p>
        </p:txBody>
      </p:sp>
      <p:pic>
        <p:nvPicPr>
          <p:cNvPr id="4" name="Content Placeholder 3">
            <a:extLst>
              <a:ext uri="{FF2B5EF4-FFF2-40B4-BE49-F238E27FC236}">
                <a16:creationId xmlns:a16="http://schemas.microsoft.com/office/drawing/2014/main" id="{DC66767A-93B2-429C-B20C-51004E9DF267}"/>
              </a:ext>
            </a:extLst>
          </p:cNvPr>
          <p:cNvPicPr>
            <a:picLocks noGrp="1" noChangeAspect="1"/>
          </p:cNvPicPr>
          <p:nvPr>
            <p:ph idx="1"/>
          </p:nvPr>
        </p:nvPicPr>
        <p:blipFill>
          <a:blip r:embed="rId2"/>
          <a:stretch>
            <a:fillRect/>
          </a:stretch>
        </p:blipFill>
        <p:spPr>
          <a:xfrm>
            <a:off x="508664" y="1756857"/>
            <a:ext cx="8126672" cy="3603048"/>
          </a:xfrm>
          <a:prstGeom prst="rect">
            <a:avLst/>
          </a:prstGeom>
        </p:spPr>
      </p:pic>
      <p:sp>
        <p:nvSpPr>
          <p:cNvPr id="5" name="36 - TextBox">
            <a:extLst>
              <a:ext uri="{FF2B5EF4-FFF2-40B4-BE49-F238E27FC236}">
                <a16:creationId xmlns:a16="http://schemas.microsoft.com/office/drawing/2014/main" id="{0475CFA6-734F-43EA-B654-95F757E16736}"/>
              </a:ext>
            </a:extLst>
          </p:cNvPr>
          <p:cNvSpPr txBox="1"/>
          <p:nvPr/>
        </p:nvSpPr>
        <p:spPr>
          <a:xfrm>
            <a:off x="5487230" y="5673917"/>
            <a:ext cx="3656770" cy="3693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(Wilkinson et al. (2017), p.165)</a:t>
            </a:r>
            <a:endParaRPr lang="el-GR" dirty="0"/>
          </a:p>
        </p:txBody>
      </p:sp>
    </p:spTree>
    <p:extLst>
      <p:ext uri="{BB962C8B-B14F-4D97-AF65-F5344CB8AC3E}">
        <p14:creationId xmlns:p14="http://schemas.microsoft.com/office/powerpoint/2010/main" val="504942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BF8DC-1132-4F8A-8BAD-80ADB98CA52E}"/>
              </a:ext>
            </a:extLst>
          </p:cNvPr>
          <p:cNvSpPr>
            <a:spLocks noGrp="1"/>
          </p:cNvSpPr>
          <p:nvPr>
            <p:ph type="title"/>
          </p:nvPr>
        </p:nvSpPr>
        <p:spPr/>
        <p:txBody>
          <a:bodyPr>
            <a:normAutofit fontScale="90000"/>
          </a:bodyPr>
          <a:lstStyle/>
          <a:p>
            <a:r>
              <a:rPr lang="en-GB" altLang="en-US" b="1" dirty="0">
                <a:latin typeface="Arial" panose="020B0604020202020204" pitchFamily="34" charset="0"/>
                <a:cs typeface="Arial" panose="020B0604020202020204" pitchFamily="34" charset="0"/>
              </a:rPr>
              <a:t>Elements of intrinsic rewards</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EC8E8F1B-2EAD-4EF4-8675-284372D31DF3}"/>
              </a:ext>
            </a:extLst>
          </p:cNvPr>
          <p:cNvSpPr>
            <a:spLocks noGrp="1"/>
          </p:cNvSpPr>
          <p:nvPr>
            <p:ph idx="1"/>
          </p:nvPr>
        </p:nvSpPr>
        <p:spPr/>
        <p:txBody>
          <a:bodyPr/>
          <a:lstStyle/>
          <a:p>
            <a:pPr>
              <a:lnSpc>
                <a:spcPct val="110000"/>
              </a:lnSpc>
              <a:buFont typeface="Wingdings" pitchFamily="2" charset="2"/>
              <a:buChar char="§"/>
            </a:pPr>
            <a:r>
              <a:rPr lang="en-GB" altLang="en-US" sz="3200" dirty="0">
                <a:latin typeface="Tw Cen MT" panose="020B0602020104020603" pitchFamily="34" charset="0"/>
              </a:rPr>
              <a:t>Intrinsic rewards (intangible or non-financial/relational)</a:t>
            </a:r>
          </a:p>
          <a:p>
            <a:pPr lvl="1">
              <a:lnSpc>
                <a:spcPct val="80000"/>
              </a:lnSpc>
              <a:buFontTx/>
              <a:buChar char="-"/>
            </a:pPr>
            <a:r>
              <a:rPr lang="en-GB" altLang="en-US" sz="3200" dirty="0">
                <a:latin typeface="Tw Cen MT" panose="020B0602020104020603" pitchFamily="34" charset="0"/>
              </a:rPr>
              <a:t>Environmental rewards – physical surroundings, values, leadership quality</a:t>
            </a:r>
          </a:p>
          <a:p>
            <a:pPr lvl="1">
              <a:lnSpc>
                <a:spcPct val="80000"/>
              </a:lnSpc>
              <a:buFontTx/>
              <a:buChar char="-"/>
            </a:pPr>
            <a:r>
              <a:rPr lang="en-GB" altLang="en-US" sz="3200" dirty="0">
                <a:latin typeface="Tw Cen MT" panose="020B0602020104020603" pitchFamily="34" charset="0"/>
              </a:rPr>
              <a:t>Development-orientated rewards – learning and development opportunities, recognition, accomplishment, autonomy</a:t>
            </a:r>
          </a:p>
          <a:p>
            <a:pPr lvl="1">
              <a:lnSpc>
                <a:spcPct val="80000"/>
              </a:lnSpc>
              <a:buFontTx/>
              <a:buChar char="-"/>
            </a:pPr>
            <a:endParaRPr lang="en-GB" altLang="en-US" sz="3200" dirty="0">
              <a:latin typeface="Tw Cen MT" panose="020B0602020104020603" pitchFamily="34" charset="0"/>
            </a:endParaRPr>
          </a:p>
          <a:p>
            <a:endParaRPr lang="en-US" dirty="0"/>
          </a:p>
        </p:txBody>
      </p:sp>
    </p:spTree>
    <p:extLst>
      <p:ext uri="{BB962C8B-B14F-4D97-AF65-F5344CB8AC3E}">
        <p14:creationId xmlns:p14="http://schemas.microsoft.com/office/powerpoint/2010/main" val="2541846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D0416-FC12-453D-8AA9-98D05CD58E0A}"/>
              </a:ext>
            </a:extLst>
          </p:cNvPr>
          <p:cNvSpPr>
            <a:spLocks noGrp="1"/>
          </p:cNvSpPr>
          <p:nvPr>
            <p:ph type="title"/>
          </p:nvPr>
        </p:nvSpPr>
        <p:spPr/>
        <p:txBody>
          <a:bodyPr>
            <a:normAutofit fontScale="90000"/>
          </a:bodyPr>
          <a:lstStyle/>
          <a:p>
            <a:br>
              <a:rPr lang="en-GB" b="1" dirty="0">
                <a:solidFill>
                  <a:srgbClr val="C00000"/>
                </a:solidFill>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What is total reward?</a:t>
            </a:r>
            <a:br>
              <a:rPr lang="en-GB"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6CDAE1AC-8ACF-4C08-9B3D-EF169A6AA371}"/>
              </a:ext>
            </a:extLst>
          </p:cNvPr>
          <p:cNvSpPr>
            <a:spLocks noGrp="1"/>
          </p:cNvSpPr>
          <p:nvPr>
            <p:ph idx="1"/>
          </p:nvPr>
        </p:nvSpPr>
        <p:spPr/>
        <p:txBody>
          <a:bodyPr/>
          <a:lstStyle/>
          <a:p>
            <a:pPr>
              <a:buFont typeface="Wingdings" pitchFamily="2" charset="2"/>
              <a:buNone/>
            </a:pPr>
            <a:r>
              <a:rPr lang="en-GB" altLang="zh-TW" sz="3200" dirty="0">
                <a:latin typeface="Tw Cen MT" panose="020B0602020104020603" pitchFamily="34" charset="0"/>
                <a:ea typeface="PMingLiU" pitchFamily="18" charset="-120"/>
              </a:rPr>
              <a:t>A total reward point of view</a:t>
            </a:r>
          </a:p>
          <a:p>
            <a:pPr>
              <a:buFontTx/>
              <a:buChar char="-"/>
            </a:pPr>
            <a:r>
              <a:rPr lang="en-GB" altLang="zh-TW" sz="3200" dirty="0">
                <a:latin typeface="Tw Cen MT" panose="020B0602020104020603" pitchFamily="34" charset="0"/>
                <a:ea typeface="PMingLiU" pitchFamily="18" charset="-120"/>
              </a:rPr>
              <a:t>Money, benefits, work and development</a:t>
            </a:r>
          </a:p>
          <a:p>
            <a:pPr>
              <a:buFontTx/>
              <a:buChar char="-"/>
            </a:pPr>
            <a:r>
              <a:rPr lang="en-GB" altLang="zh-TW" sz="3200" dirty="0">
                <a:latin typeface="Tw Cen MT" panose="020B0602020104020603" pitchFamily="34" charset="0"/>
                <a:ea typeface="PMingLiU" pitchFamily="18" charset="-120"/>
              </a:rPr>
              <a:t>A combination of  all financial and non-financial forms</a:t>
            </a:r>
          </a:p>
          <a:p>
            <a:pPr>
              <a:buFontTx/>
              <a:buChar char="-"/>
            </a:pPr>
            <a:r>
              <a:rPr lang="en-GB" altLang="en-US" sz="3200" dirty="0">
                <a:latin typeface="Tw Cen MT" panose="020B0602020104020603" pitchFamily="34" charset="0"/>
              </a:rPr>
              <a:t>“All forms of financial returns and tangible services and benefits employees receive.”   </a:t>
            </a:r>
            <a:r>
              <a:rPr lang="en-GB" altLang="en-US" dirty="0">
                <a:latin typeface="Tw Cen MT" panose="020B0602020104020603" pitchFamily="34" charset="0"/>
              </a:rPr>
              <a:t>(Milkovich and Newman, 2004)</a:t>
            </a:r>
          </a:p>
          <a:p>
            <a:pPr>
              <a:buFontTx/>
              <a:buChar char="-"/>
            </a:pPr>
            <a:endParaRPr lang="en-GB" altLang="zh-TW" dirty="0">
              <a:latin typeface="Tw Cen MT" panose="020B0602020104020603" pitchFamily="34" charset="0"/>
              <a:ea typeface="PMingLiU" pitchFamily="18" charset="-120"/>
            </a:endParaRPr>
          </a:p>
          <a:p>
            <a:endParaRPr lang="en-US" dirty="0"/>
          </a:p>
        </p:txBody>
      </p:sp>
    </p:spTree>
    <p:extLst>
      <p:ext uri="{BB962C8B-B14F-4D97-AF65-F5344CB8AC3E}">
        <p14:creationId xmlns:p14="http://schemas.microsoft.com/office/powerpoint/2010/main" val="1820053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itle 1">
            <a:extLst>
              <a:ext uri="{FF2B5EF4-FFF2-40B4-BE49-F238E27FC236}">
                <a16:creationId xmlns:a16="http://schemas.microsoft.com/office/drawing/2014/main" id="{CF0501E0-E6E2-4977-883F-EAD1FA4AC458}"/>
              </a:ext>
            </a:extLst>
          </p:cNvPr>
          <p:cNvSpPr>
            <a:spLocks noGrp="1"/>
          </p:cNvSpPr>
          <p:nvPr>
            <p:ph type="title"/>
          </p:nvPr>
        </p:nvSpPr>
        <p:spPr>
          <a:xfrm>
            <a:off x="457200" y="274638"/>
            <a:ext cx="8229600" cy="418058"/>
          </a:xfrm>
        </p:spPr>
        <p:txBody>
          <a:bodyPr>
            <a:normAutofit fontScale="90000"/>
          </a:bodyPr>
          <a:lstStyle/>
          <a:p>
            <a:br>
              <a:rPr kumimoji="1" lang="en-US" altLang="zh-TW" sz="4400" b="1" dirty="0">
                <a:solidFill>
                  <a:schemeClr val="tx1"/>
                </a:solidFill>
                <a:ea typeface="PMingLiU" pitchFamily="18" charset="-120"/>
              </a:rPr>
            </a:br>
            <a:r>
              <a:rPr kumimoji="1" lang="en-US" altLang="zh-TW" sz="4400" b="1" dirty="0">
                <a:solidFill>
                  <a:schemeClr val="tx1"/>
                </a:solidFill>
                <a:ea typeface="PMingLiU" pitchFamily="18" charset="-120"/>
              </a:rPr>
              <a:t>What is a total reward?</a:t>
            </a:r>
            <a:br>
              <a:rPr kumimoji="1" lang="en-US" altLang="zh-TW" sz="4400" b="1" dirty="0">
                <a:solidFill>
                  <a:schemeClr val="tx1"/>
                </a:solidFill>
                <a:ea typeface="PMingLiU" pitchFamily="18" charset="-120"/>
              </a:rPr>
            </a:br>
            <a:endParaRPr lang="en-US" dirty="0"/>
          </a:p>
        </p:txBody>
      </p:sp>
      <p:pic>
        <p:nvPicPr>
          <p:cNvPr id="46" name="Content Placeholder 45">
            <a:extLst>
              <a:ext uri="{FF2B5EF4-FFF2-40B4-BE49-F238E27FC236}">
                <a16:creationId xmlns:a16="http://schemas.microsoft.com/office/drawing/2014/main" id="{2AAF9F20-71D5-4863-AF94-5E96A682BD4B}"/>
              </a:ext>
            </a:extLst>
          </p:cNvPr>
          <p:cNvPicPr>
            <a:picLocks noGrp="1" noChangeAspect="1"/>
          </p:cNvPicPr>
          <p:nvPr>
            <p:ph idx="1"/>
          </p:nvPr>
        </p:nvPicPr>
        <p:blipFill>
          <a:blip r:embed="rId2"/>
          <a:stretch>
            <a:fillRect/>
          </a:stretch>
        </p:blipFill>
        <p:spPr>
          <a:xfrm>
            <a:off x="457200" y="1052736"/>
            <a:ext cx="8229600" cy="4511999"/>
          </a:xfrm>
          <a:prstGeom prst="rect">
            <a:avLst/>
          </a:prstGeom>
          <a:noFill/>
        </p:spPr>
      </p:pic>
      <p:sp>
        <p:nvSpPr>
          <p:cNvPr id="50" name="TextBox 49">
            <a:extLst>
              <a:ext uri="{FF2B5EF4-FFF2-40B4-BE49-F238E27FC236}">
                <a16:creationId xmlns:a16="http://schemas.microsoft.com/office/drawing/2014/main" id="{7F5B86A4-7B25-4547-90BE-79663EF6DDA0}"/>
              </a:ext>
            </a:extLst>
          </p:cNvPr>
          <p:cNvSpPr txBox="1"/>
          <p:nvPr/>
        </p:nvSpPr>
        <p:spPr>
          <a:xfrm>
            <a:off x="251520" y="5620598"/>
            <a:ext cx="4572000" cy="369332"/>
          </a:xfrm>
          <a:prstGeom prst="rect">
            <a:avLst/>
          </a:prstGeom>
          <a:noFill/>
        </p:spPr>
        <p:txBody>
          <a:bodyPr wrap="square">
            <a:spAutoFit/>
          </a:bodyPr>
          <a:lstStyle/>
          <a:p>
            <a:r>
              <a:rPr kumimoji="1" lang="en-GB" altLang="en-US" sz="1800" b="1" i="1" dirty="0">
                <a:solidFill>
                  <a:schemeClr val="tx1"/>
                </a:solidFill>
              </a:rPr>
              <a:t>Source: Armstrong &amp; </a:t>
            </a:r>
            <a:r>
              <a:rPr kumimoji="1" lang="en-GB" altLang="en-US" sz="1800" b="1" i="1" dirty="0" err="1">
                <a:solidFill>
                  <a:schemeClr val="tx1"/>
                </a:solidFill>
              </a:rPr>
              <a:t>Murlis</a:t>
            </a:r>
            <a:r>
              <a:rPr kumimoji="1" lang="en-GB" altLang="en-US" sz="1800" b="1" i="1" dirty="0">
                <a:solidFill>
                  <a:schemeClr val="tx1"/>
                </a:solidFill>
              </a:rPr>
              <a:t> (1998)</a:t>
            </a:r>
          </a:p>
        </p:txBody>
      </p:sp>
    </p:spTree>
    <p:extLst>
      <p:ext uri="{BB962C8B-B14F-4D97-AF65-F5344CB8AC3E}">
        <p14:creationId xmlns:p14="http://schemas.microsoft.com/office/powerpoint/2010/main" val="1897559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C983C-ABD7-4FE7-9F2B-281599E6B0D4}"/>
              </a:ext>
            </a:extLst>
          </p:cNvPr>
          <p:cNvSpPr>
            <a:spLocks noGrp="1"/>
          </p:cNvSpPr>
          <p:nvPr>
            <p:ph type="title"/>
          </p:nvPr>
        </p:nvSpPr>
        <p:spPr>
          <a:xfrm>
            <a:off x="457200" y="274638"/>
            <a:ext cx="8229600" cy="730596"/>
          </a:xfrm>
        </p:spPr>
        <p:txBody>
          <a:bodyPr>
            <a:normAutofit fontScale="90000"/>
          </a:bodyPr>
          <a:lstStyle/>
          <a:p>
            <a:br>
              <a:rPr lang="en-US" altLang="en-US" b="1" dirty="0">
                <a:solidFill>
                  <a:srgbClr val="C00000"/>
                </a:solidFill>
                <a:latin typeface="Arial" panose="020B0604020202020204" pitchFamily="34" charset="0"/>
                <a:ea typeface="ヒラギノ角ゴ Pro W3" charset="-128"/>
                <a:cs typeface="Arial" panose="020B0604020202020204" pitchFamily="34" charset="0"/>
              </a:rPr>
            </a:br>
            <a:r>
              <a:rPr lang="en-US" altLang="en-US" b="1" dirty="0">
                <a:latin typeface="Arial" panose="020B0604020202020204" pitchFamily="34" charset="0"/>
                <a:ea typeface="ヒラギノ角ゴ Pro W3" charset="-128"/>
                <a:cs typeface="Arial" panose="020B0604020202020204" pitchFamily="34" charset="0"/>
              </a:rPr>
              <a:t>Total Reward Strategy</a:t>
            </a:r>
            <a:br>
              <a:rPr lang="en-US" altLang="en-US" b="1" dirty="0">
                <a:solidFill>
                  <a:srgbClr val="C00000"/>
                </a:solidFill>
                <a:latin typeface="Arial" panose="020B0604020202020204" pitchFamily="34" charset="0"/>
                <a:ea typeface="ヒラギノ角ゴ Pro W3" charset="-128"/>
                <a:cs typeface="Arial" panose="020B0604020202020204" pitchFamily="34" charset="0"/>
              </a:rPr>
            </a:br>
            <a:endParaRPr lang="en-US" dirty="0"/>
          </a:p>
        </p:txBody>
      </p:sp>
      <p:pic>
        <p:nvPicPr>
          <p:cNvPr id="4" name="Content Placeholder 3">
            <a:extLst>
              <a:ext uri="{FF2B5EF4-FFF2-40B4-BE49-F238E27FC236}">
                <a16:creationId xmlns:a16="http://schemas.microsoft.com/office/drawing/2014/main" id="{74A41022-9763-4775-BF9D-3F3CFAC13014}"/>
              </a:ext>
            </a:extLst>
          </p:cNvPr>
          <p:cNvPicPr>
            <a:picLocks noGrp="1" noChangeAspect="1"/>
          </p:cNvPicPr>
          <p:nvPr>
            <p:ph idx="1"/>
          </p:nvPr>
        </p:nvPicPr>
        <p:blipFill>
          <a:blip r:embed="rId2"/>
          <a:stretch>
            <a:fillRect/>
          </a:stretch>
        </p:blipFill>
        <p:spPr>
          <a:xfrm>
            <a:off x="457200" y="1268760"/>
            <a:ext cx="8229600" cy="4656014"/>
          </a:xfrm>
          <a:prstGeom prst="rect">
            <a:avLst/>
          </a:prstGeom>
        </p:spPr>
      </p:pic>
    </p:spTree>
    <p:extLst>
      <p:ext uri="{BB962C8B-B14F-4D97-AF65-F5344CB8AC3E}">
        <p14:creationId xmlns:p14="http://schemas.microsoft.com/office/powerpoint/2010/main" val="3379374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F37BC-10F7-4C3B-94E0-93662CD2B794}"/>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Types of benefits</a:t>
            </a:r>
            <a:br>
              <a:rPr lang="en-US"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602E030F-8034-4DAF-850D-979902E0F686}"/>
              </a:ext>
            </a:extLst>
          </p:cNvPr>
          <p:cNvSpPr>
            <a:spLocks noGrp="1"/>
          </p:cNvSpPr>
          <p:nvPr>
            <p:ph idx="1"/>
          </p:nvPr>
        </p:nvSpPr>
        <p:spPr/>
        <p:txBody>
          <a:bodyPr>
            <a:normAutofit fontScale="70000" lnSpcReduction="20000"/>
          </a:bodyPr>
          <a:lstStyle/>
          <a:p>
            <a:pPr>
              <a:lnSpc>
                <a:spcPct val="120000"/>
              </a:lnSpc>
            </a:pPr>
            <a:r>
              <a:rPr lang="en-GB" altLang="en-US" sz="3200" dirty="0">
                <a:latin typeface="Tw Cen MT" panose="020B0602020104020603" pitchFamily="34" charset="0"/>
              </a:rPr>
              <a:t>Personal security: healthcare, insurance cover, sick pay, redundancy pay, career counselling</a:t>
            </a:r>
          </a:p>
          <a:p>
            <a:pPr>
              <a:lnSpc>
                <a:spcPct val="120000"/>
              </a:lnSpc>
            </a:pPr>
            <a:r>
              <a:rPr lang="en-GB" altLang="en-US" sz="3200" dirty="0">
                <a:latin typeface="Tw Cen MT" panose="020B0602020104020603" pitchFamily="34" charset="0"/>
              </a:rPr>
              <a:t>Financial assistance e.g. company loans, mortgage assistance, relocation packages</a:t>
            </a:r>
          </a:p>
          <a:p>
            <a:pPr>
              <a:lnSpc>
                <a:spcPct val="120000"/>
              </a:lnSpc>
            </a:pPr>
            <a:r>
              <a:rPr lang="en-GB" altLang="en-US" sz="3200" dirty="0">
                <a:latin typeface="Tw Cen MT" panose="020B0602020104020603" pitchFamily="34" charset="0"/>
              </a:rPr>
              <a:t>Personal needs: maternity / paternity, childcare vouchers, sports and social, retail vouchers at chain stores</a:t>
            </a:r>
          </a:p>
          <a:p>
            <a:pPr>
              <a:lnSpc>
                <a:spcPct val="120000"/>
              </a:lnSpc>
            </a:pPr>
            <a:r>
              <a:rPr lang="en-GB" altLang="en-US" sz="3200" dirty="0">
                <a:latin typeface="Tw Cen MT" panose="020B0602020104020603" pitchFamily="34" charset="0"/>
              </a:rPr>
              <a:t>Holidays: additional annual leave</a:t>
            </a:r>
          </a:p>
          <a:p>
            <a:pPr>
              <a:lnSpc>
                <a:spcPct val="120000"/>
              </a:lnSpc>
            </a:pPr>
            <a:r>
              <a:rPr lang="en-GB" altLang="en-US" sz="3200" dirty="0">
                <a:latin typeface="Tw Cen MT" panose="020B0602020104020603" pitchFamily="34" charset="0"/>
              </a:rPr>
              <a:t>Company cars</a:t>
            </a:r>
          </a:p>
          <a:p>
            <a:pPr>
              <a:lnSpc>
                <a:spcPct val="120000"/>
              </a:lnSpc>
            </a:pPr>
            <a:r>
              <a:rPr lang="en-GB" altLang="en-US" sz="3200" dirty="0">
                <a:latin typeface="Tw Cen MT" panose="020B0602020104020603" pitchFamily="34" charset="0"/>
              </a:rPr>
              <a:t>Voluntary benefits: discounts on health / insurance / leisure activities negotiated by employer</a:t>
            </a:r>
          </a:p>
          <a:p>
            <a:endParaRPr lang="en-US" dirty="0"/>
          </a:p>
        </p:txBody>
      </p:sp>
    </p:spTree>
    <p:extLst>
      <p:ext uri="{BB962C8B-B14F-4D97-AF65-F5344CB8AC3E}">
        <p14:creationId xmlns:p14="http://schemas.microsoft.com/office/powerpoint/2010/main" val="4053728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D50B3-29C0-43F2-8BCA-B1CFE647F039}"/>
              </a:ext>
            </a:extLst>
          </p:cNvPr>
          <p:cNvSpPr>
            <a:spLocks noGrp="1"/>
          </p:cNvSpPr>
          <p:nvPr>
            <p:ph type="title"/>
          </p:nvPr>
        </p:nvSpPr>
        <p:spPr/>
        <p:txBody>
          <a:bodyPr>
            <a:normAutofit fontScale="90000"/>
          </a:bodyPr>
          <a:lstStyle/>
          <a:p>
            <a:br>
              <a:rPr lang="en-GB" dirty="0"/>
            </a:br>
            <a:r>
              <a:rPr lang="en-GB" b="1" dirty="0"/>
              <a:t>Characteristics / </a:t>
            </a:r>
            <a:r>
              <a:rPr lang="en-GB" altLang="en-US" b="1" dirty="0">
                <a:latin typeface="Arial" panose="020B0604020202020204" pitchFamily="34" charset="0"/>
                <a:cs typeface="Arial" panose="020B0604020202020204" pitchFamily="34" charset="0"/>
              </a:rPr>
              <a:t>Guiding principles  </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773E35D8-05D4-43F4-A26F-712F6D74F57D}"/>
              </a:ext>
            </a:extLst>
          </p:cNvPr>
          <p:cNvSpPr>
            <a:spLocks noGrp="1"/>
          </p:cNvSpPr>
          <p:nvPr>
            <p:ph idx="1"/>
          </p:nvPr>
        </p:nvSpPr>
        <p:spPr/>
        <p:txBody>
          <a:bodyPr>
            <a:normAutofit fontScale="85000" lnSpcReduction="10000"/>
          </a:bodyPr>
          <a:lstStyle/>
          <a:p>
            <a:pPr>
              <a:lnSpc>
                <a:spcPct val="110000"/>
              </a:lnSpc>
              <a:buFont typeface="Wingdings" pitchFamily="2" charset="2"/>
              <a:buChar char="§"/>
            </a:pPr>
            <a:r>
              <a:rPr lang="en-GB" altLang="en-US" dirty="0">
                <a:latin typeface="Tw Cen MT" panose="020B0602020104020603" pitchFamily="34" charset="0"/>
              </a:rPr>
              <a:t>Fairness – distributive justice, procedural justice, the ‘felt-fair’ principle</a:t>
            </a:r>
          </a:p>
          <a:p>
            <a:pPr>
              <a:lnSpc>
                <a:spcPct val="110000"/>
              </a:lnSpc>
              <a:buFont typeface="Wingdings" pitchFamily="2" charset="2"/>
              <a:buChar char="§"/>
            </a:pPr>
            <a:r>
              <a:rPr lang="en-GB" altLang="en-US" dirty="0">
                <a:latin typeface="Tw Cen MT" panose="020B0602020104020603" pitchFamily="34" charset="0"/>
              </a:rPr>
              <a:t>Equity – equal pay is provided for work of equal value</a:t>
            </a:r>
          </a:p>
          <a:p>
            <a:pPr>
              <a:lnSpc>
                <a:spcPct val="110000"/>
              </a:lnSpc>
              <a:buFont typeface="Wingdings" pitchFamily="2" charset="2"/>
              <a:buChar char="§"/>
            </a:pPr>
            <a:r>
              <a:rPr lang="en-GB" altLang="en-US" dirty="0">
                <a:latin typeface="Tw Cen MT" panose="020B0602020104020603" pitchFamily="34" charset="0"/>
              </a:rPr>
              <a:t>Consistency – reward does not vary arbitrarily between different people or at different times</a:t>
            </a:r>
          </a:p>
          <a:p>
            <a:pPr>
              <a:lnSpc>
                <a:spcPct val="110000"/>
              </a:lnSpc>
              <a:buFont typeface="Wingdings" pitchFamily="2" charset="2"/>
              <a:buChar char="§"/>
            </a:pPr>
            <a:r>
              <a:rPr lang="en-GB" altLang="en-US" dirty="0">
                <a:latin typeface="Tw Cen MT" panose="020B0602020104020603" pitchFamily="34" charset="0"/>
              </a:rPr>
              <a:t>Transparency – people understand how reward systems operate and the reasons for pay decisions.</a:t>
            </a:r>
          </a:p>
          <a:p>
            <a:pPr algn="r">
              <a:lnSpc>
                <a:spcPct val="110000"/>
              </a:lnSpc>
              <a:buFont typeface="Zapf Dingbats"/>
              <a:buNone/>
            </a:pPr>
            <a:r>
              <a:rPr lang="en-GB" altLang="en-US" dirty="0">
                <a:latin typeface="Tw Cen MT" panose="020B0602020104020603" pitchFamily="34" charset="0"/>
              </a:rPr>
              <a:t>Armstrong, 2007</a:t>
            </a:r>
          </a:p>
          <a:p>
            <a:endParaRPr lang="en-US" dirty="0"/>
          </a:p>
        </p:txBody>
      </p:sp>
    </p:spTree>
    <p:extLst>
      <p:ext uri="{BB962C8B-B14F-4D97-AF65-F5344CB8AC3E}">
        <p14:creationId xmlns:p14="http://schemas.microsoft.com/office/powerpoint/2010/main" val="38436260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6A585-5B85-48E0-A3BC-09B32B4CD81B}"/>
              </a:ext>
            </a:extLst>
          </p:cNvPr>
          <p:cNvSpPr>
            <a:spLocks noGrp="1"/>
          </p:cNvSpPr>
          <p:nvPr>
            <p:ph type="title"/>
          </p:nvPr>
        </p:nvSpPr>
        <p:spPr/>
        <p:txBody>
          <a:bodyPr>
            <a:normAutofit fontScale="90000"/>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HRM Ideal </a:t>
            </a:r>
            <a:br>
              <a:rPr lang="en-GB"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8A72956E-82A5-4822-8C25-3060EE1CBF32}"/>
              </a:ext>
            </a:extLst>
          </p:cNvPr>
          <p:cNvSpPr>
            <a:spLocks noGrp="1"/>
          </p:cNvSpPr>
          <p:nvPr>
            <p:ph idx="1"/>
          </p:nvPr>
        </p:nvSpPr>
        <p:spPr/>
        <p:txBody>
          <a:bodyPr/>
          <a:lstStyle/>
          <a:p>
            <a:r>
              <a:rPr lang="en-GB" sz="3200" dirty="0">
                <a:latin typeface="Tw Cen MT" panose="020B0602020104020603" pitchFamily="34" charset="0"/>
              </a:rPr>
              <a:t>Practices and policies designed around strategic choices</a:t>
            </a:r>
          </a:p>
          <a:p>
            <a:r>
              <a:rPr lang="en-GB" sz="3200" dirty="0">
                <a:latin typeface="Tw Cen MT" panose="020B0602020104020603" pitchFamily="34" charset="0"/>
              </a:rPr>
              <a:t>Not ‘one size fits all’ approach</a:t>
            </a:r>
          </a:p>
          <a:p>
            <a:r>
              <a:rPr lang="en-GB" sz="3200" b="1" i="1" dirty="0">
                <a:latin typeface="Tw Cen MT" panose="020B0602020104020603" pitchFamily="34" charset="0"/>
              </a:rPr>
              <a:t>Fit between remuneration policies and organisational strategic objectives</a:t>
            </a:r>
          </a:p>
          <a:p>
            <a:r>
              <a:rPr lang="en-GB" sz="3200" dirty="0">
                <a:latin typeface="Tw Cen MT" panose="020B0602020104020603" pitchFamily="34" charset="0"/>
              </a:rPr>
              <a:t>Active management of remuneration policies and practices </a:t>
            </a:r>
          </a:p>
          <a:p>
            <a:endParaRPr lang="en-US" dirty="0"/>
          </a:p>
        </p:txBody>
      </p:sp>
    </p:spTree>
    <p:extLst>
      <p:ext uri="{BB962C8B-B14F-4D97-AF65-F5344CB8AC3E}">
        <p14:creationId xmlns:p14="http://schemas.microsoft.com/office/powerpoint/2010/main" val="3340450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D87F0-F9A8-4A32-95AF-F2873A681BC7}"/>
              </a:ext>
            </a:extLst>
          </p:cNvPr>
          <p:cNvSpPr>
            <a:spLocks noGrp="1"/>
          </p:cNvSpPr>
          <p:nvPr>
            <p:ph type="title"/>
          </p:nvPr>
        </p:nvSpPr>
        <p:spPr/>
        <p:txBody>
          <a:bodyPr>
            <a:normAutofit fontScale="90000"/>
          </a:bodyPr>
          <a:lstStyle/>
          <a:p>
            <a:br>
              <a:rPr lang="en-GB" b="1" dirty="0">
                <a:solidFill>
                  <a:srgbClr val="C00000"/>
                </a:solidFill>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Reward systems influence on HRM policies and practices</a:t>
            </a:r>
            <a:br>
              <a:rPr lang="en-GB"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2A76FC9-4EA6-4C13-A20A-1FDA7C734345}"/>
              </a:ext>
            </a:extLst>
          </p:cNvPr>
          <p:cNvSpPr>
            <a:spLocks noGrp="1"/>
          </p:cNvSpPr>
          <p:nvPr>
            <p:ph idx="1"/>
          </p:nvPr>
        </p:nvSpPr>
        <p:spPr/>
        <p:txBody>
          <a:bodyPr>
            <a:normAutofit lnSpcReduction="10000"/>
          </a:bodyPr>
          <a:lstStyle/>
          <a:p>
            <a:pPr>
              <a:lnSpc>
                <a:spcPct val="150000"/>
              </a:lnSpc>
            </a:pPr>
            <a:r>
              <a:rPr lang="en-GB" sz="3200" dirty="0">
                <a:latin typeface="Tw Cen MT" panose="020B0602020104020603" pitchFamily="34" charset="0"/>
              </a:rPr>
              <a:t>Recruitment and selection</a:t>
            </a:r>
          </a:p>
          <a:p>
            <a:pPr>
              <a:lnSpc>
                <a:spcPct val="150000"/>
              </a:lnSpc>
            </a:pPr>
            <a:r>
              <a:rPr lang="en-GB" sz="3200" dirty="0">
                <a:latin typeface="Tw Cen MT" panose="020B0602020104020603" pitchFamily="34" charset="0"/>
              </a:rPr>
              <a:t>Corporate culture</a:t>
            </a:r>
          </a:p>
          <a:p>
            <a:pPr>
              <a:lnSpc>
                <a:spcPct val="150000"/>
              </a:lnSpc>
            </a:pPr>
            <a:r>
              <a:rPr lang="en-GB" sz="3200" dirty="0">
                <a:latin typeface="Tw Cen MT" panose="020B0602020104020603" pitchFamily="34" charset="0"/>
              </a:rPr>
              <a:t>Overall costs</a:t>
            </a:r>
          </a:p>
          <a:p>
            <a:pPr>
              <a:lnSpc>
                <a:spcPct val="150000"/>
              </a:lnSpc>
            </a:pPr>
            <a:r>
              <a:rPr lang="en-GB" sz="3200" dirty="0">
                <a:latin typeface="Tw Cen MT" panose="020B0602020104020603" pitchFamily="34" charset="0"/>
              </a:rPr>
              <a:t>Motivation</a:t>
            </a:r>
          </a:p>
          <a:p>
            <a:pPr>
              <a:lnSpc>
                <a:spcPct val="150000"/>
              </a:lnSpc>
            </a:pPr>
            <a:r>
              <a:rPr lang="en-GB" sz="3200" dirty="0">
                <a:latin typeface="Tw Cen MT" panose="020B0602020104020603" pitchFamily="34" charset="0"/>
              </a:rPr>
              <a:t>Performance </a:t>
            </a:r>
          </a:p>
          <a:p>
            <a:endParaRPr lang="en-US" dirty="0"/>
          </a:p>
        </p:txBody>
      </p:sp>
    </p:spTree>
    <p:extLst>
      <p:ext uri="{BB962C8B-B14F-4D97-AF65-F5344CB8AC3E}">
        <p14:creationId xmlns:p14="http://schemas.microsoft.com/office/powerpoint/2010/main" val="19630923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D2A5-3017-4844-B8D8-AD7E824A553F}"/>
              </a:ext>
            </a:extLst>
          </p:cNvPr>
          <p:cNvSpPr>
            <a:spLocks noGrp="1"/>
          </p:cNvSpPr>
          <p:nvPr>
            <p:ph type="title"/>
          </p:nvPr>
        </p:nvSpPr>
        <p:spPr/>
        <p:txBody>
          <a:bodyPr>
            <a:normAutofit fontScale="90000"/>
          </a:bodyPr>
          <a:lstStyle/>
          <a:p>
            <a:r>
              <a:rPr lang="en-GB" altLang="en-US" b="1" dirty="0">
                <a:latin typeface="Arial" panose="020B0604020202020204" pitchFamily="34" charset="0"/>
                <a:cs typeface="Arial" panose="020B0604020202020204" pitchFamily="34" charset="0"/>
              </a:rPr>
              <a:t>Context of Rewards</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DFA2028-0110-4FAA-A2C0-30B780124B65}"/>
              </a:ext>
            </a:extLst>
          </p:cNvPr>
          <p:cNvSpPr>
            <a:spLocks noGrp="1"/>
          </p:cNvSpPr>
          <p:nvPr>
            <p:ph idx="1"/>
          </p:nvPr>
        </p:nvSpPr>
        <p:spPr/>
        <p:txBody>
          <a:bodyPr>
            <a:normAutofit fontScale="85000" lnSpcReduction="20000"/>
          </a:bodyPr>
          <a:lstStyle/>
          <a:p>
            <a:pPr>
              <a:spcBef>
                <a:spcPct val="0"/>
              </a:spcBef>
              <a:buFont typeface="Wingdings" pitchFamily="2" charset="2"/>
              <a:buNone/>
            </a:pPr>
            <a:r>
              <a:rPr lang="en-GB" altLang="en-US" sz="2600" b="1" dirty="0">
                <a:latin typeface="Tw Cen MT" panose="020B0602020104020603" pitchFamily="34" charset="0"/>
              </a:rPr>
              <a:t>Internal</a:t>
            </a:r>
            <a:r>
              <a:rPr lang="en-GB" altLang="en-US" sz="2600" dirty="0">
                <a:latin typeface="Tw Cen MT" panose="020B0602020104020603" pitchFamily="34" charset="0"/>
              </a:rPr>
              <a:t>:</a:t>
            </a:r>
          </a:p>
          <a:p>
            <a:pPr lvl="1">
              <a:spcBef>
                <a:spcPct val="0"/>
              </a:spcBef>
            </a:pPr>
            <a:r>
              <a:rPr lang="en-GB" altLang="en-US" sz="2600" dirty="0">
                <a:latin typeface="Tw Cen MT" panose="020B0602020104020603" pitchFamily="34" charset="0"/>
              </a:rPr>
              <a:t>Nature of the business (for profit, public sector, charity)</a:t>
            </a:r>
          </a:p>
          <a:p>
            <a:pPr lvl="1">
              <a:spcBef>
                <a:spcPct val="0"/>
              </a:spcBef>
            </a:pPr>
            <a:r>
              <a:rPr lang="en-GB" altLang="en-US" sz="2600" dirty="0">
                <a:latin typeface="Tw Cen MT" panose="020B0602020104020603" pitchFamily="34" charset="0"/>
              </a:rPr>
              <a:t>Core values (extent of employee voice, commitment to quality, public service, etc)</a:t>
            </a:r>
          </a:p>
          <a:p>
            <a:pPr lvl="1">
              <a:spcBef>
                <a:spcPct val="0"/>
              </a:spcBef>
            </a:pPr>
            <a:r>
              <a:rPr lang="en-GB" altLang="en-US" sz="2600" dirty="0">
                <a:latin typeface="Tw Cen MT" panose="020B0602020104020603" pitchFamily="34" charset="0"/>
              </a:rPr>
              <a:t>Nature of employees  (skill levels, professional status)</a:t>
            </a:r>
          </a:p>
          <a:p>
            <a:pPr>
              <a:spcBef>
                <a:spcPct val="0"/>
              </a:spcBef>
              <a:buFont typeface="Wingdings" pitchFamily="2" charset="2"/>
              <a:buNone/>
            </a:pPr>
            <a:r>
              <a:rPr lang="en-GB" altLang="en-US" sz="2600" b="1" dirty="0">
                <a:latin typeface="Tw Cen MT" panose="020B0602020104020603" pitchFamily="34" charset="0"/>
              </a:rPr>
              <a:t>External</a:t>
            </a:r>
          </a:p>
          <a:p>
            <a:pPr lvl="1">
              <a:spcBef>
                <a:spcPct val="0"/>
              </a:spcBef>
            </a:pPr>
            <a:r>
              <a:rPr lang="en-GB" altLang="en-US" sz="2600" dirty="0">
                <a:latin typeface="Tw Cen MT" panose="020B0602020104020603" pitchFamily="34" charset="0"/>
              </a:rPr>
              <a:t>market rates of pay</a:t>
            </a:r>
          </a:p>
          <a:p>
            <a:pPr lvl="1">
              <a:spcBef>
                <a:spcPct val="0"/>
              </a:spcBef>
            </a:pPr>
            <a:r>
              <a:rPr lang="en-GB" altLang="en-US" sz="2600" dirty="0">
                <a:latin typeface="Tw Cen MT" panose="020B0602020104020603" pitchFamily="34" charset="0"/>
              </a:rPr>
              <a:t>Employment law, e.g. Equal pay, discrimination law, national minimum wage, working time regs, </a:t>
            </a:r>
          </a:p>
          <a:p>
            <a:pPr lvl="1">
              <a:spcBef>
                <a:spcPct val="0"/>
              </a:spcBef>
            </a:pPr>
            <a:r>
              <a:rPr lang="en-GB" altLang="en-US" sz="2600" dirty="0">
                <a:latin typeface="Tw Cen MT" panose="020B0602020104020603" pitchFamily="34" charset="0"/>
              </a:rPr>
              <a:t>Impact of trades unions, e.g. In favour of job evaluation, against contingent pay, in favour of defined benefit pensions,</a:t>
            </a:r>
          </a:p>
          <a:p>
            <a:pPr lvl="1">
              <a:spcBef>
                <a:spcPct val="0"/>
              </a:spcBef>
            </a:pPr>
            <a:r>
              <a:rPr lang="en-GB" altLang="en-US" sz="2600" dirty="0">
                <a:latin typeface="Tw Cen MT" panose="020B0602020104020603" pitchFamily="34" charset="0"/>
              </a:rPr>
              <a:t>Government policies in public sector, e.g. harmonisation national pay spines, single status</a:t>
            </a:r>
          </a:p>
          <a:p>
            <a:endParaRPr lang="en-US" dirty="0"/>
          </a:p>
        </p:txBody>
      </p:sp>
    </p:spTree>
    <p:extLst>
      <p:ext uri="{BB962C8B-B14F-4D97-AF65-F5344CB8AC3E}">
        <p14:creationId xmlns:p14="http://schemas.microsoft.com/office/powerpoint/2010/main" val="287856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BF2E7B-3C02-4969-81E9-ED9A0B8810FE}"/>
              </a:ext>
            </a:extLst>
          </p:cNvPr>
          <p:cNvSpPr>
            <a:spLocks noGrp="1"/>
          </p:cNvSpPr>
          <p:nvPr>
            <p:ph idx="1"/>
          </p:nvPr>
        </p:nvSpPr>
        <p:spPr>
          <a:xfrm>
            <a:off x="457200" y="980728"/>
            <a:ext cx="8229600" cy="3917032"/>
          </a:xfrm>
        </p:spPr>
        <p:txBody>
          <a:bodyPr/>
          <a:lstStyle/>
          <a:p>
            <a:pPr marL="0" indent="0">
              <a:buNone/>
            </a:pPr>
            <a:endParaRPr lang="en-GB" altLang="en-US" b="1" dirty="0">
              <a:solidFill>
                <a:srgbClr val="C00000"/>
              </a:solidFill>
              <a:latin typeface="Arial" panose="020B0604020202020204" pitchFamily="34" charset="0"/>
              <a:cs typeface="Arial" panose="020B0604020202020204" pitchFamily="34" charset="0"/>
            </a:endParaRPr>
          </a:p>
          <a:p>
            <a:pPr marL="0" indent="0">
              <a:buNone/>
            </a:pPr>
            <a:endParaRPr lang="en-GB" altLang="en-US" b="1" dirty="0">
              <a:solidFill>
                <a:srgbClr val="C00000"/>
              </a:solidFill>
              <a:latin typeface="Arial" panose="020B0604020202020204" pitchFamily="34" charset="0"/>
              <a:cs typeface="Arial" panose="020B0604020202020204" pitchFamily="34" charset="0"/>
            </a:endParaRPr>
          </a:p>
          <a:p>
            <a:pPr marL="0" indent="0">
              <a:buNone/>
            </a:pPr>
            <a:endParaRPr lang="en-GB" altLang="en-US" b="1" dirty="0">
              <a:solidFill>
                <a:srgbClr val="C00000"/>
              </a:solidFill>
              <a:latin typeface="Arial" panose="020B0604020202020204" pitchFamily="34" charset="0"/>
              <a:cs typeface="Arial" panose="020B0604020202020204" pitchFamily="34" charset="0"/>
            </a:endParaRPr>
          </a:p>
          <a:p>
            <a:pPr marL="0" indent="0">
              <a:buNone/>
            </a:pPr>
            <a:r>
              <a:rPr lang="en-GB" altLang="en-US" b="1" dirty="0">
                <a:solidFill>
                  <a:srgbClr val="C00000"/>
                </a:solidFill>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Wages vs. salary systems</a:t>
            </a:r>
            <a:br>
              <a:rPr lang="en-GB" altLang="en-US" b="1" dirty="0">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623946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D18FC-B087-4057-9341-40E3B8EC64D2}"/>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Wages vs. salary systems</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5444C21-62BA-4DE9-B532-F39CEBF565E6}"/>
              </a:ext>
            </a:extLst>
          </p:cNvPr>
          <p:cNvSpPr>
            <a:spLocks noGrp="1"/>
          </p:cNvSpPr>
          <p:nvPr>
            <p:ph idx="1"/>
          </p:nvPr>
        </p:nvSpPr>
        <p:spPr/>
        <p:txBody>
          <a:bodyPr>
            <a:normAutofit fontScale="85000" lnSpcReduction="10000"/>
          </a:bodyPr>
          <a:lstStyle/>
          <a:p>
            <a:pPr>
              <a:lnSpc>
                <a:spcPct val="120000"/>
              </a:lnSpc>
            </a:pPr>
            <a:r>
              <a:rPr lang="en-GB" altLang="en-US" dirty="0">
                <a:latin typeface="Tw Cen MT" panose="020B0602020104020603" pitchFamily="34" charset="0"/>
              </a:rPr>
              <a:t>The difference between manual and non-manual work is traditionally designated by the terms ‘wage system’ and ‘salary system’</a:t>
            </a:r>
          </a:p>
          <a:p>
            <a:pPr>
              <a:lnSpc>
                <a:spcPct val="120000"/>
              </a:lnSpc>
            </a:pPr>
            <a:r>
              <a:rPr lang="en-GB" altLang="en-US" dirty="0">
                <a:latin typeface="Tw Cen MT" panose="020B0602020104020603" pitchFamily="34" charset="0"/>
              </a:rPr>
              <a:t>‘Wage’ normally refers to a system of single pay rates for each grade or role (e.g. £10 per hour)</a:t>
            </a:r>
          </a:p>
          <a:p>
            <a:pPr>
              <a:lnSpc>
                <a:spcPct val="120000"/>
              </a:lnSpc>
            </a:pPr>
            <a:r>
              <a:rPr lang="en-GB" altLang="en-US" dirty="0">
                <a:latin typeface="Tw Cen MT" panose="020B0602020104020603" pitchFamily="34" charset="0"/>
              </a:rPr>
              <a:t>‘Salary’ implies an annual payment (e.g. £25,000 per year) although salaries are normally delivered in 12 monthly instalments</a:t>
            </a:r>
          </a:p>
          <a:p>
            <a:endParaRPr lang="en-US" dirty="0"/>
          </a:p>
        </p:txBody>
      </p:sp>
    </p:spTree>
    <p:extLst>
      <p:ext uri="{BB962C8B-B14F-4D97-AF65-F5344CB8AC3E}">
        <p14:creationId xmlns:p14="http://schemas.microsoft.com/office/powerpoint/2010/main" val="2884818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04BA-329B-47AF-9797-218692212483}"/>
              </a:ext>
            </a:extLst>
          </p:cNvPr>
          <p:cNvSpPr>
            <a:spLocks noGrp="1"/>
          </p:cNvSpPr>
          <p:nvPr>
            <p:ph type="title"/>
          </p:nvPr>
        </p:nvSpPr>
        <p:spPr/>
        <p:txBody>
          <a:bodyPr/>
          <a:lstStyle/>
          <a:p>
            <a:r>
              <a:rPr lang="en-US" dirty="0"/>
              <a:t>Class activity </a:t>
            </a:r>
          </a:p>
        </p:txBody>
      </p:sp>
      <p:sp>
        <p:nvSpPr>
          <p:cNvPr id="3" name="Content Placeholder 2">
            <a:extLst>
              <a:ext uri="{FF2B5EF4-FFF2-40B4-BE49-F238E27FC236}">
                <a16:creationId xmlns:a16="http://schemas.microsoft.com/office/drawing/2014/main" id="{BB62C3AE-CD8B-4111-8E0A-A58C01F84150}"/>
              </a:ext>
            </a:extLst>
          </p:cNvPr>
          <p:cNvSpPr>
            <a:spLocks noGrp="1"/>
          </p:cNvSpPr>
          <p:nvPr>
            <p:ph idx="1"/>
          </p:nvPr>
        </p:nvSpPr>
        <p:spPr/>
        <p:txBody>
          <a:bodyPr/>
          <a:lstStyle/>
          <a:p>
            <a:pPr marL="0" indent="0">
              <a:buNone/>
            </a:pPr>
            <a:r>
              <a:rPr lang="en-GB" b="1" dirty="0">
                <a:solidFill>
                  <a:srgbClr val="C00000"/>
                </a:solidFill>
                <a:latin typeface="Arial" panose="020B0604020202020204" pitchFamily="34" charset="0"/>
                <a:cs typeface="Arial" panose="020B0604020202020204" pitchFamily="34" charset="0"/>
              </a:rPr>
              <a:t> </a:t>
            </a:r>
          </a:p>
          <a:p>
            <a:pPr marL="0" indent="0">
              <a:buNone/>
            </a:pPr>
            <a:r>
              <a:rPr lang="en-GB" b="1" dirty="0">
                <a:latin typeface="Arial" panose="020B0604020202020204" pitchFamily="34" charset="0"/>
                <a:cs typeface="Arial" panose="020B0604020202020204" pitchFamily="34" charset="0"/>
              </a:rPr>
              <a:t>What are the factors influencing salary and wage levels?</a:t>
            </a:r>
          </a:p>
          <a:p>
            <a:endParaRPr lang="en-US" dirty="0"/>
          </a:p>
        </p:txBody>
      </p:sp>
    </p:spTree>
    <p:extLst>
      <p:ext uri="{BB962C8B-B14F-4D97-AF65-F5344CB8AC3E}">
        <p14:creationId xmlns:p14="http://schemas.microsoft.com/office/powerpoint/2010/main" val="2567769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DE21D-B973-47E3-94AC-912276C00020}"/>
              </a:ext>
            </a:extLst>
          </p:cNvPr>
          <p:cNvSpPr>
            <a:spLocks noGrp="1"/>
          </p:cNvSpPr>
          <p:nvPr>
            <p:ph type="title"/>
          </p:nvPr>
        </p:nvSpPr>
        <p:spPr>
          <a:xfrm>
            <a:off x="457200" y="274638"/>
            <a:ext cx="8229600" cy="490066"/>
          </a:xfrm>
        </p:spPr>
        <p:txBody>
          <a:bodyPr>
            <a:normAutofit fontScale="90000"/>
          </a:bodyPr>
          <a:lstStyle/>
          <a:p>
            <a:br>
              <a:rPr lang="en-GB" b="1" dirty="0">
                <a:solidFill>
                  <a:srgbClr val="C00000"/>
                </a:solidFill>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Factors influencing salary and wage levels</a:t>
            </a:r>
            <a:br>
              <a:rPr lang="en-GB"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20ABBD7C-5A2A-4A4E-805F-391DBB8D6ACB}"/>
              </a:ext>
            </a:extLst>
          </p:cNvPr>
          <p:cNvSpPr>
            <a:spLocks noGrp="1"/>
          </p:cNvSpPr>
          <p:nvPr>
            <p:ph idx="1"/>
          </p:nvPr>
        </p:nvSpPr>
        <p:spPr>
          <a:xfrm>
            <a:off x="457200" y="908720"/>
            <a:ext cx="8229600" cy="4608513"/>
          </a:xfrm>
        </p:spPr>
        <p:txBody>
          <a:bodyPr>
            <a:normAutofit fontScale="77500" lnSpcReduction="20000"/>
          </a:bodyPr>
          <a:lstStyle/>
          <a:p>
            <a:r>
              <a:rPr lang="en-GB" dirty="0">
                <a:latin typeface="Tw Cen MT" panose="020B0602020104020603" pitchFamily="34" charset="0"/>
              </a:rPr>
              <a:t>Job size</a:t>
            </a:r>
          </a:p>
          <a:p>
            <a:r>
              <a:rPr lang="en-GB" dirty="0">
                <a:latin typeface="Tw Cen MT" panose="020B0602020104020603" pitchFamily="34" charset="0"/>
              </a:rPr>
              <a:t>Individual characteristics</a:t>
            </a:r>
          </a:p>
          <a:p>
            <a:r>
              <a:rPr lang="en-GB" dirty="0">
                <a:latin typeface="Tw Cen MT" panose="020B0602020104020603" pitchFamily="34" charset="0"/>
              </a:rPr>
              <a:t>Economic conditions (crisis, inflation, economic confidence)</a:t>
            </a:r>
          </a:p>
          <a:p>
            <a:r>
              <a:rPr lang="en-GB" dirty="0">
                <a:latin typeface="Tw Cen MT" panose="020B0602020104020603" pitchFamily="34" charset="0"/>
              </a:rPr>
              <a:t>Labour market factors </a:t>
            </a:r>
          </a:p>
          <a:p>
            <a:r>
              <a:rPr lang="en-GB" dirty="0">
                <a:latin typeface="Tw Cen MT" panose="020B0602020104020603" pitchFamily="34" charset="0"/>
              </a:rPr>
              <a:t>Product market conditions</a:t>
            </a:r>
          </a:p>
          <a:p>
            <a:r>
              <a:rPr lang="en-GB" dirty="0">
                <a:latin typeface="Tw Cen MT" panose="020B0602020104020603" pitchFamily="34" charset="0"/>
              </a:rPr>
              <a:t>Employer’s cost structure</a:t>
            </a:r>
          </a:p>
          <a:p>
            <a:r>
              <a:rPr lang="en-GB" dirty="0">
                <a:latin typeface="Tw Cen MT" panose="020B0602020104020603" pitchFamily="34" charset="0"/>
              </a:rPr>
              <a:t>Remuneration philosophy of the organisation</a:t>
            </a:r>
          </a:p>
          <a:p>
            <a:r>
              <a:rPr lang="en-GB" dirty="0">
                <a:latin typeface="Tw Cen MT" panose="020B0602020104020603" pitchFamily="34" charset="0"/>
              </a:rPr>
              <a:t>Shareholders view</a:t>
            </a:r>
          </a:p>
          <a:p>
            <a:r>
              <a:rPr lang="en-GB" dirty="0">
                <a:latin typeface="Tw Cen MT" panose="020B0602020104020603" pitchFamily="34" charset="0"/>
              </a:rPr>
              <a:t>Government’s funding</a:t>
            </a:r>
          </a:p>
          <a:p>
            <a:r>
              <a:rPr lang="en-GB" dirty="0">
                <a:latin typeface="Tw Cen MT" panose="020B0602020104020603" pitchFamily="34" charset="0"/>
              </a:rPr>
              <a:t>National minimum wage </a:t>
            </a:r>
          </a:p>
          <a:p>
            <a:r>
              <a:rPr lang="en-GB" dirty="0">
                <a:latin typeface="Tw Cen MT" panose="020B0602020104020603" pitchFamily="34" charset="0"/>
              </a:rPr>
              <a:t>Union/staff pressures</a:t>
            </a:r>
          </a:p>
          <a:p>
            <a:r>
              <a:rPr lang="en-GB" dirty="0">
                <a:latin typeface="Tw Cen MT" panose="020B0602020104020603" pitchFamily="34" charset="0"/>
              </a:rPr>
              <a:t>Legal environment (existing laws and acts)</a:t>
            </a:r>
          </a:p>
          <a:p>
            <a:endParaRPr lang="en-US" dirty="0"/>
          </a:p>
        </p:txBody>
      </p:sp>
    </p:spTree>
    <p:extLst>
      <p:ext uri="{BB962C8B-B14F-4D97-AF65-F5344CB8AC3E}">
        <p14:creationId xmlns:p14="http://schemas.microsoft.com/office/powerpoint/2010/main" val="33006914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FC409-013D-450D-A20F-C932AB280341}"/>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Pay structures </a:t>
            </a:r>
            <a:br>
              <a:rPr lang="en-GB"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64FE57F4-15FA-4907-8C61-EDD6728E4ED1}"/>
              </a:ext>
            </a:extLst>
          </p:cNvPr>
          <p:cNvSpPr>
            <a:spLocks noGrp="1"/>
          </p:cNvSpPr>
          <p:nvPr>
            <p:ph idx="1"/>
          </p:nvPr>
        </p:nvSpPr>
        <p:spPr/>
        <p:txBody>
          <a:bodyPr/>
          <a:lstStyle/>
          <a:p>
            <a:r>
              <a:rPr lang="en-GB" sz="3200" i="1" dirty="0">
                <a:latin typeface="Tw Cen MT" panose="020B0602020104020603" pitchFamily="34" charset="0"/>
              </a:rPr>
              <a:t>Single pay structure </a:t>
            </a:r>
            <a:r>
              <a:rPr lang="en-GB" sz="3200" dirty="0">
                <a:latin typeface="Tw Cen MT" panose="020B0602020104020603" pitchFamily="34" charset="0"/>
              </a:rPr>
              <a:t>(for all or the majority of jobs)</a:t>
            </a:r>
          </a:p>
          <a:p>
            <a:pPr marL="0" indent="0">
              <a:buFont typeface="Arial" panose="020B0604020202020204" pitchFamily="34" charset="0"/>
              <a:buNone/>
            </a:pPr>
            <a:endParaRPr lang="en-GB" sz="3200" dirty="0">
              <a:latin typeface="Tw Cen MT" panose="020B0602020104020603" pitchFamily="34" charset="0"/>
            </a:endParaRPr>
          </a:p>
          <a:p>
            <a:r>
              <a:rPr lang="en-GB" sz="3200" i="1" dirty="0">
                <a:latin typeface="Tw Cen MT" panose="020B0602020104020603" pitchFamily="34" charset="0"/>
              </a:rPr>
              <a:t>Several pay structures </a:t>
            </a:r>
            <a:r>
              <a:rPr lang="en-GB" sz="3200" dirty="0">
                <a:latin typeface="Tw Cen MT" panose="020B0602020104020603" pitchFamily="34" charset="0"/>
              </a:rPr>
              <a:t>(for different groups of roles)</a:t>
            </a:r>
          </a:p>
          <a:p>
            <a:endParaRPr lang="en-US" dirty="0"/>
          </a:p>
        </p:txBody>
      </p:sp>
    </p:spTree>
    <p:extLst>
      <p:ext uri="{BB962C8B-B14F-4D97-AF65-F5344CB8AC3E}">
        <p14:creationId xmlns:p14="http://schemas.microsoft.com/office/powerpoint/2010/main" val="3597432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3EF61-D1D1-4460-B03F-96710324D690}"/>
              </a:ext>
            </a:extLst>
          </p:cNvPr>
          <p:cNvSpPr>
            <a:spLocks noGrp="1"/>
          </p:cNvSpPr>
          <p:nvPr>
            <p:ph type="title"/>
          </p:nvPr>
        </p:nvSpPr>
        <p:spPr/>
        <p:txBody>
          <a:bodyPr/>
          <a:lstStyle/>
          <a:p>
            <a:r>
              <a:rPr lang="en-GB" altLang="en-US" b="1" dirty="0">
                <a:latin typeface="Arial" panose="020B0604020202020204" pitchFamily="34" charset="0"/>
                <a:cs typeface="Arial" panose="020B0604020202020204" pitchFamily="34" charset="0"/>
              </a:rPr>
              <a:t>Pay progression types</a:t>
            </a:r>
            <a:endParaRPr lang="en-US" dirty="0"/>
          </a:p>
        </p:txBody>
      </p:sp>
      <p:sp>
        <p:nvSpPr>
          <p:cNvPr id="3" name="Content Placeholder 2">
            <a:extLst>
              <a:ext uri="{FF2B5EF4-FFF2-40B4-BE49-F238E27FC236}">
                <a16:creationId xmlns:a16="http://schemas.microsoft.com/office/drawing/2014/main" id="{4052E4F7-97C1-4AFC-BD18-C22696AA7FD8}"/>
              </a:ext>
            </a:extLst>
          </p:cNvPr>
          <p:cNvSpPr>
            <a:spLocks noGrp="1"/>
          </p:cNvSpPr>
          <p:nvPr>
            <p:ph idx="1"/>
          </p:nvPr>
        </p:nvSpPr>
        <p:spPr/>
        <p:txBody>
          <a:bodyPr>
            <a:normAutofit lnSpcReduction="10000"/>
          </a:bodyPr>
          <a:lstStyle/>
          <a:p>
            <a:pPr>
              <a:buFont typeface="Zapf Dingbats" charset="2"/>
              <a:buNone/>
            </a:pPr>
            <a:r>
              <a:rPr lang="en-GB" altLang="en-US" sz="1800" b="1" dirty="0">
                <a:latin typeface="Tw Cen MT" panose="020B0602020104020603" pitchFamily="34" charset="0"/>
              </a:rPr>
              <a:t>Pure types</a:t>
            </a:r>
          </a:p>
          <a:p>
            <a:r>
              <a:rPr lang="en-GB" altLang="en-US" sz="1800" dirty="0">
                <a:latin typeface="Tw Cen MT" panose="020B0602020104020603" pitchFamily="34" charset="0"/>
              </a:rPr>
              <a:t>Service / seniority                 </a:t>
            </a:r>
          </a:p>
          <a:p>
            <a:r>
              <a:rPr lang="en-GB" altLang="en-US" sz="1800" dirty="0">
                <a:latin typeface="Tw Cen MT" panose="020B0602020104020603" pitchFamily="34" charset="0"/>
              </a:rPr>
              <a:t>Performance</a:t>
            </a:r>
          </a:p>
          <a:p>
            <a:r>
              <a:rPr lang="en-GB" altLang="en-US" sz="1800" dirty="0">
                <a:latin typeface="Tw Cen MT" panose="020B0602020104020603" pitchFamily="34" charset="0"/>
              </a:rPr>
              <a:t>Competency</a:t>
            </a:r>
          </a:p>
          <a:p>
            <a:r>
              <a:rPr lang="en-GB" altLang="en-US" sz="1800" dirty="0">
                <a:latin typeface="Tw Cen MT" panose="020B0602020104020603" pitchFamily="34" charset="0"/>
              </a:rPr>
              <a:t>Skills </a:t>
            </a:r>
          </a:p>
          <a:p>
            <a:r>
              <a:rPr lang="en-GB" altLang="en-US" sz="1800" dirty="0">
                <a:latin typeface="Tw Cen MT" panose="020B0602020104020603" pitchFamily="34" charset="0"/>
              </a:rPr>
              <a:t>Market</a:t>
            </a:r>
          </a:p>
          <a:p>
            <a:r>
              <a:rPr lang="en-GB" altLang="en-US" sz="1800" dirty="0">
                <a:latin typeface="Tw Cen MT" panose="020B0602020104020603" pitchFamily="34" charset="0"/>
              </a:rPr>
              <a:t>Contribution </a:t>
            </a:r>
          </a:p>
          <a:p>
            <a:pPr marL="0" indent="0">
              <a:buNone/>
            </a:pPr>
            <a:endParaRPr lang="en-GB" altLang="en-US" sz="1800" dirty="0">
              <a:latin typeface="Tw Cen MT" panose="020B0602020104020603" pitchFamily="34" charset="0"/>
            </a:endParaRPr>
          </a:p>
          <a:p>
            <a:pPr>
              <a:buFont typeface="Zapf Dingbats" charset="2"/>
              <a:buNone/>
            </a:pPr>
            <a:r>
              <a:rPr lang="en-GB" altLang="en-US" sz="1800" b="1" dirty="0">
                <a:latin typeface="Tw Cen MT" panose="020B0602020104020603" pitchFamily="34" charset="0"/>
              </a:rPr>
              <a:t>Hybrid types</a:t>
            </a:r>
          </a:p>
          <a:p>
            <a:r>
              <a:rPr lang="en-GB" altLang="en-US" sz="1800" dirty="0">
                <a:latin typeface="Tw Cen MT" panose="020B0602020104020603" pitchFamily="34" charset="0"/>
              </a:rPr>
              <a:t>Service plus performance</a:t>
            </a:r>
          </a:p>
          <a:p>
            <a:r>
              <a:rPr lang="en-GB" altLang="en-US" sz="1800" dirty="0">
                <a:latin typeface="Tw Cen MT" panose="020B0602020104020603" pitchFamily="34" charset="0"/>
              </a:rPr>
              <a:t>Performance plus market</a:t>
            </a:r>
          </a:p>
          <a:p>
            <a:r>
              <a:rPr lang="en-GB" altLang="en-US" sz="1800" dirty="0">
                <a:latin typeface="Tw Cen MT" panose="020B0602020104020603" pitchFamily="34" charset="0"/>
              </a:rPr>
              <a:t>Performance plus skills or competency</a:t>
            </a:r>
          </a:p>
          <a:p>
            <a:pPr marL="0" indent="0">
              <a:buNone/>
            </a:pPr>
            <a:endParaRPr lang="en-GB" altLang="en-US" sz="1800" dirty="0">
              <a:latin typeface="Tw Cen MT" panose="020B0602020104020603" pitchFamily="34" charset="0"/>
            </a:endParaRPr>
          </a:p>
          <a:p>
            <a:endParaRPr lang="en-US" dirty="0"/>
          </a:p>
        </p:txBody>
      </p:sp>
    </p:spTree>
    <p:extLst>
      <p:ext uri="{BB962C8B-B14F-4D97-AF65-F5344CB8AC3E}">
        <p14:creationId xmlns:p14="http://schemas.microsoft.com/office/powerpoint/2010/main" val="3934857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BA205-2731-4789-A12D-41AAEDD916E4}"/>
              </a:ext>
            </a:extLst>
          </p:cNvPr>
          <p:cNvSpPr>
            <a:spLocks noGrp="1"/>
          </p:cNvSpPr>
          <p:nvPr>
            <p:ph type="title"/>
          </p:nvPr>
        </p:nvSpPr>
        <p:spPr/>
        <p:txBody>
          <a:bodyPr>
            <a:normAutofit fontScale="90000"/>
          </a:bodyPr>
          <a:lstStyle/>
          <a:p>
            <a:r>
              <a:rPr lang="en-GB" altLang="en-US" b="1" dirty="0">
                <a:solidFill>
                  <a:srgbClr val="C00000"/>
                </a:solidFill>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Service- or seniority-based pay</a:t>
            </a:r>
            <a:br>
              <a:rPr lang="en-GB" altLang="en-US"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3085D40-F3DA-4947-B65E-EB93E3049690}"/>
              </a:ext>
            </a:extLst>
          </p:cNvPr>
          <p:cNvSpPr>
            <a:spLocks noGrp="1"/>
          </p:cNvSpPr>
          <p:nvPr>
            <p:ph idx="1"/>
          </p:nvPr>
        </p:nvSpPr>
        <p:spPr/>
        <p:txBody>
          <a:bodyPr>
            <a:normAutofit fontScale="62500" lnSpcReduction="20000"/>
          </a:bodyPr>
          <a:lstStyle/>
          <a:p>
            <a:pPr>
              <a:lnSpc>
                <a:spcPct val="120000"/>
              </a:lnSpc>
            </a:pPr>
            <a:r>
              <a:rPr lang="en-GB" altLang="en-US" sz="3200" dirty="0">
                <a:latin typeface="Tw Cen MT" panose="020B0602020104020603" pitchFamily="34" charset="0"/>
              </a:rPr>
              <a:t>Traditional method of pay progression and still common in public/voluntary sectors</a:t>
            </a:r>
          </a:p>
          <a:p>
            <a:pPr>
              <a:lnSpc>
                <a:spcPct val="120000"/>
              </a:lnSpc>
            </a:pPr>
            <a:r>
              <a:rPr lang="en-GB" altLang="en-US" sz="3200" dirty="0">
                <a:latin typeface="Tw Cen MT" panose="020B0602020104020603" pitchFamily="34" charset="0"/>
              </a:rPr>
              <a:t>Operates on the basis of fixed increments on a scale from minimum to maximum for the grade</a:t>
            </a:r>
          </a:p>
          <a:p>
            <a:pPr>
              <a:lnSpc>
                <a:spcPct val="120000"/>
              </a:lnSpc>
            </a:pPr>
            <a:r>
              <a:rPr lang="en-GB" altLang="en-US" sz="3200" dirty="0">
                <a:latin typeface="Tw Cen MT" panose="020B0602020104020603" pitchFamily="34" charset="0"/>
              </a:rPr>
              <a:t>Assumption is that length of service equates with improved knowledge and experience</a:t>
            </a:r>
          </a:p>
          <a:p>
            <a:pPr>
              <a:lnSpc>
                <a:spcPct val="120000"/>
              </a:lnSpc>
            </a:pPr>
            <a:r>
              <a:rPr lang="en-GB" altLang="en-US" sz="3200" dirty="0">
                <a:latin typeface="Tw Cen MT" panose="020B0602020104020603" pitchFamily="34" charset="0"/>
              </a:rPr>
              <a:t>Popular with TUs – guaranteed progression</a:t>
            </a:r>
          </a:p>
          <a:p>
            <a:pPr>
              <a:lnSpc>
                <a:spcPct val="120000"/>
              </a:lnSpc>
            </a:pPr>
            <a:r>
              <a:rPr lang="en-GB" altLang="en-US" sz="3200" dirty="0">
                <a:latin typeface="Tw Cen MT" panose="020B0602020104020603" pitchFamily="34" charset="0"/>
              </a:rPr>
              <a:t>Popular with line managers – no individual pay decisions and predictable pay costs</a:t>
            </a:r>
          </a:p>
          <a:p>
            <a:pPr>
              <a:lnSpc>
                <a:spcPct val="120000"/>
              </a:lnSpc>
            </a:pPr>
            <a:r>
              <a:rPr lang="en-GB" altLang="en-US" sz="3200" dirty="0">
                <a:latin typeface="Tw Cen MT" panose="020B0602020104020603" pitchFamily="34" charset="0"/>
              </a:rPr>
              <a:t>But poor performance is treated same as good performance – no incentive to improve</a:t>
            </a:r>
          </a:p>
          <a:p>
            <a:endParaRPr lang="en-US" dirty="0"/>
          </a:p>
        </p:txBody>
      </p:sp>
    </p:spTree>
    <p:extLst>
      <p:ext uri="{BB962C8B-B14F-4D97-AF65-F5344CB8AC3E}">
        <p14:creationId xmlns:p14="http://schemas.microsoft.com/office/powerpoint/2010/main" val="33354016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14A4-3B33-4E54-A6D2-7CCFE4E0B903}"/>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sz="4000" b="1" dirty="0">
                <a:latin typeface="Arial" panose="020B0604020202020204" pitchFamily="34" charset="0"/>
                <a:cs typeface="Arial" panose="020B0604020202020204" pitchFamily="34" charset="0"/>
              </a:rPr>
              <a:t>Individual performance-related pay</a:t>
            </a:r>
            <a:br>
              <a:rPr lang="en-GB" altLang="en-US" b="1" dirty="0">
                <a:solidFill>
                  <a:srgbClr val="C00000"/>
                </a:solidFill>
                <a:latin typeface="Arial" panose="020B0604020202020204" pitchFamily="34" charset="0"/>
                <a:cs typeface="Arial" panose="020B0604020202020204" pitchFamily="34" charset="0"/>
              </a:rPr>
            </a:br>
            <a:endParaRPr lang="en-US" dirty="0"/>
          </a:p>
        </p:txBody>
      </p:sp>
      <p:pic>
        <p:nvPicPr>
          <p:cNvPr id="20" name="Content Placeholder 19">
            <a:extLst>
              <a:ext uri="{FF2B5EF4-FFF2-40B4-BE49-F238E27FC236}">
                <a16:creationId xmlns:a16="http://schemas.microsoft.com/office/drawing/2014/main" id="{F22D4DE4-B673-4295-BFBF-7083C316BE7C}"/>
              </a:ext>
            </a:extLst>
          </p:cNvPr>
          <p:cNvPicPr>
            <a:picLocks noGrp="1" noChangeAspect="1"/>
          </p:cNvPicPr>
          <p:nvPr>
            <p:ph idx="1"/>
          </p:nvPr>
        </p:nvPicPr>
        <p:blipFill>
          <a:blip r:embed="rId2"/>
          <a:stretch>
            <a:fillRect/>
          </a:stretch>
        </p:blipFill>
        <p:spPr>
          <a:xfrm>
            <a:off x="633642" y="1857450"/>
            <a:ext cx="7876715" cy="3401863"/>
          </a:xfrm>
          <a:prstGeom prst="rect">
            <a:avLst/>
          </a:prstGeom>
        </p:spPr>
      </p:pic>
    </p:spTree>
    <p:extLst>
      <p:ext uri="{BB962C8B-B14F-4D97-AF65-F5344CB8AC3E}">
        <p14:creationId xmlns:p14="http://schemas.microsoft.com/office/powerpoint/2010/main" val="539405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8EFD0-4DCF-4361-BA9E-98608A79DC08}"/>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Performance-based pay</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C5131E70-3B00-4174-BD6F-0820CE78460F}"/>
              </a:ext>
            </a:extLst>
          </p:cNvPr>
          <p:cNvSpPr>
            <a:spLocks noGrp="1"/>
          </p:cNvSpPr>
          <p:nvPr>
            <p:ph idx="1"/>
          </p:nvPr>
        </p:nvSpPr>
        <p:spPr>
          <a:xfrm>
            <a:off x="457200" y="1417638"/>
            <a:ext cx="8229600" cy="4099595"/>
          </a:xfrm>
        </p:spPr>
        <p:txBody>
          <a:bodyPr>
            <a:normAutofit lnSpcReduction="10000"/>
          </a:bodyPr>
          <a:lstStyle/>
          <a:p>
            <a:pPr marL="0" indent="0">
              <a:buNone/>
            </a:pPr>
            <a:r>
              <a:rPr lang="en-GB" altLang="en-US" b="1" dirty="0">
                <a:latin typeface="Tw Cen MT" panose="020B0602020104020603" pitchFamily="34" charset="0"/>
              </a:rPr>
              <a:t>Arguments for:</a:t>
            </a:r>
          </a:p>
          <a:p>
            <a:r>
              <a:rPr lang="en-GB" altLang="en-US" dirty="0">
                <a:latin typeface="Tw Cen MT" panose="020B0602020104020603" pitchFamily="34" charset="0"/>
              </a:rPr>
              <a:t>It is right that those who perform better receive higher rewards than those who perform less well.</a:t>
            </a:r>
          </a:p>
          <a:p>
            <a:r>
              <a:rPr lang="en-GB" altLang="en-US" dirty="0">
                <a:latin typeface="Tw Cen MT" panose="020B0602020104020603" pitchFamily="34" charset="0"/>
              </a:rPr>
              <a:t>Linking pay to performance improves motivation and hence performance.</a:t>
            </a:r>
          </a:p>
          <a:p>
            <a:r>
              <a:rPr lang="en-GB" altLang="en-US" dirty="0">
                <a:latin typeface="Tw Cen MT" panose="020B0602020104020603" pitchFamily="34" charset="0"/>
              </a:rPr>
              <a:t>Performance-linked pay can send strong messages about what behaviour is expected.</a:t>
            </a:r>
          </a:p>
          <a:p>
            <a:endParaRPr lang="en-US" dirty="0"/>
          </a:p>
        </p:txBody>
      </p:sp>
    </p:spTree>
    <p:extLst>
      <p:ext uri="{BB962C8B-B14F-4D97-AF65-F5344CB8AC3E}">
        <p14:creationId xmlns:p14="http://schemas.microsoft.com/office/powerpoint/2010/main" val="37361197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9F0C-518C-4716-8C1D-4D493ABD887B}"/>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Arguments against PRP</a:t>
            </a:r>
            <a:br>
              <a:rPr lang="en-US"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0F7A6A69-6459-4328-8EAA-C1F68E79E9B0}"/>
              </a:ext>
            </a:extLst>
          </p:cNvPr>
          <p:cNvSpPr>
            <a:spLocks noGrp="1"/>
          </p:cNvSpPr>
          <p:nvPr>
            <p:ph idx="1"/>
          </p:nvPr>
        </p:nvSpPr>
        <p:spPr/>
        <p:txBody>
          <a:bodyPr>
            <a:normAutofit lnSpcReduction="10000"/>
          </a:bodyPr>
          <a:lstStyle/>
          <a:p>
            <a:pPr marL="533400" indent="-533400">
              <a:buFont typeface="Zapf Dingbats" charset="2"/>
              <a:buAutoNum type="arabicPeriod"/>
            </a:pPr>
            <a:r>
              <a:rPr lang="en-GB" altLang="en-US" dirty="0">
                <a:latin typeface="Tw Cen MT" panose="020B0602020104020603" pitchFamily="34" charset="0"/>
              </a:rPr>
              <a:t>‘Pay is not a motivator’</a:t>
            </a:r>
          </a:p>
          <a:p>
            <a:pPr marL="533400" indent="-533400">
              <a:buFont typeface="Zapf Dingbats" charset="2"/>
              <a:buAutoNum type="arabicPeriod"/>
            </a:pPr>
            <a:r>
              <a:rPr lang="en-GB" altLang="en-US" dirty="0">
                <a:latin typeface="Tw Cen MT" panose="020B0602020104020603" pitchFamily="34" charset="0"/>
              </a:rPr>
              <a:t>Rewards punish</a:t>
            </a:r>
          </a:p>
          <a:p>
            <a:pPr marL="533400" indent="-533400">
              <a:buFont typeface="Zapf Dingbats" charset="2"/>
              <a:buAutoNum type="arabicPeriod"/>
            </a:pPr>
            <a:r>
              <a:rPr lang="en-GB" altLang="en-US" dirty="0">
                <a:latin typeface="Tw Cen MT" panose="020B0602020104020603" pitchFamily="34" charset="0"/>
              </a:rPr>
              <a:t>Rewards rupture relationships</a:t>
            </a:r>
          </a:p>
          <a:p>
            <a:pPr marL="533400" indent="-533400">
              <a:buFont typeface="Zapf Dingbats" charset="2"/>
              <a:buAutoNum type="arabicPeriod"/>
            </a:pPr>
            <a:r>
              <a:rPr lang="en-GB" altLang="en-US" dirty="0">
                <a:latin typeface="Tw Cen MT" panose="020B0602020104020603" pitchFamily="34" charset="0"/>
              </a:rPr>
              <a:t>Rewards ignore reasons</a:t>
            </a:r>
          </a:p>
          <a:p>
            <a:pPr marL="533400" indent="-533400">
              <a:buFont typeface="Zapf Dingbats" charset="2"/>
              <a:buAutoNum type="arabicPeriod"/>
            </a:pPr>
            <a:r>
              <a:rPr lang="en-GB" altLang="en-US" dirty="0">
                <a:latin typeface="Tw Cen MT" panose="020B0602020104020603" pitchFamily="34" charset="0"/>
              </a:rPr>
              <a:t>Rewards discourage risk-taking</a:t>
            </a:r>
          </a:p>
          <a:p>
            <a:pPr marL="533400" indent="-533400">
              <a:buFont typeface="Zapf Dingbats" charset="2"/>
              <a:buAutoNum type="arabicPeriod"/>
            </a:pPr>
            <a:r>
              <a:rPr lang="en-GB" altLang="en-US" dirty="0">
                <a:latin typeface="Tw Cen MT" panose="020B0602020104020603" pitchFamily="34" charset="0"/>
              </a:rPr>
              <a:t>Rewards undermine interest</a:t>
            </a:r>
          </a:p>
          <a:p>
            <a:pPr marL="533400" indent="-533400" algn="r">
              <a:buFont typeface="Zapf Dingbats" charset="2"/>
              <a:buNone/>
            </a:pPr>
            <a:r>
              <a:rPr lang="en-GB" altLang="en-US" sz="3600" dirty="0">
                <a:latin typeface="Tw Cen MT" panose="020B0602020104020603" pitchFamily="34" charset="0"/>
              </a:rPr>
              <a:t>Kohn, 1993</a:t>
            </a:r>
            <a:endParaRPr lang="en-US" altLang="en-US" sz="3600" dirty="0">
              <a:latin typeface="Tw Cen MT" panose="020B0602020104020603" pitchFamily="34" charset="0"/>
            </a:endParaRPr>
          </a:p>
          <a:p>
            <a:endParaRPr lang="en-US" dirty="0"/>
          </a:p>
        </p:txBody>
      </p:sp>
    </p:spTree>
    <p:extLst>
      <p:ext uri="{BB962C8B-B14F-4D97-AF65-F5344CB8AC3E}">
        <p14:creationId xmlns:p14="http://schemas.microsoft.com/office/powerpoint/2010/main" val="3481811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219D-D2F7-409B-9CF9-7EC6AC921A54}"/>
              </a:ext>
            </a:extLst>
          </p:cNvPr>
          <p:cNvSpPr>
            <a:spLocks noGrp="1"/>
          </p:cNvSpPr>
          <p:nvPr>
            <p:ph type="title"/>
          </p:nvPr>
        </p:nvSpPr>
        <p:spPr/>
        <p:txBody>
          <a:bodyPr>
            <a:normAutofit fontScale="90000"/>
          </a:bodyPr>
          <a:lstStyle/>
          <a:p>
            <a:r>
              <a:rPr lang="en-GB" altLang="en-US" b="1" dirty="0">
                <a:latin typeface="Arial" panose="020B0604020202020204" pitchFamily="34" charset="0"/>
                <a:cs typeface="Arial" panose="020B0604020202020204" pitchFamily="34" charset="0"/>
              </a:rPr>
              <a:t>Competency-based pay</a:t>
            </a:r>
            <a:br>
              <a:rPr lang="en-GB" altLang="en-US"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54EBA03-BAFD-4713-9322-107BF2FF764B}"/>
              </a:ext>
            </a:extLst>
          </p:cNvPr>
          <p:cNvSpPr>
            <a:spLocks noGrp="1"/>
          </p:cNvSpPr>
          <p:nvPr>
            <p:ph idx="1"/>
          </p:nvPr>
        </p:nvSpPr>
        <p:spPr/>
        <p:txBody>
          <a:bodyPr>
            <a:normAutofit fontScale="77500" lnSpcReduction="20000"/>
          </a:bodyPr>
          <a:lstStyle/>
          <a:p>
            <a:pPr marL="0" indent="0" algn="just">
              <a:lnSpc>
                <a:spcPct val="150000"/>
              </a:lnSpc>
              <a:buNone/>
            </a:pPr>
            <a:r>
              <a:rPr lang="en-GB" altLang="en-US" dirty="0">
                <a:latin typeface="Tw Cen MT" panose="020B0602020104020603" pitchFamily="34" charset="0"/>
              </a:rPr>
              <a:t>A payment system that relates salary progression or a cash bonus to the display of “competencies” by individual employees. Systems originate in the identification of competency, understood as the key attributes and behaviours of employees that underlie good performance in a particular organisation or job.’</a:t>
            </a:r>
          </a:p>
          <a:p>
            <a:pPr algn="r">
              <a:lnSpc>
                <a:spcPct val="150000"/>
              </a:lnSpc>
              <a:buFont typeface="Zapf Dingbats" charset="2"/>
              <a:buNone/>
            </a:pPr>
            <a:r>
              <a:rPr lang="en-GB" altLang="en-US" dirty="0" err="1">
                <a:latin typeface="Tw Cen MT" panose="020B0602020104020603" pitchFamily="34" charset="0"/>
              </a:rPr>
              <a:t>Heery</a:t>
            </a:r>
            <a:r>
              <a:rPr lang="en-GB" altLang="en-US" dirty="0">
                <a:latin typeface="Tw Cen MT" panose="020B0602020104020603" pitchFamily="34" charset="0"/>
              </a:rPr>
              <a:t> and Noon (2001)</a:t>
            </a:r>
          </a:p>
          <a:p>
            <a:endParaRPr lang="en-US" dirty="0"/>
          </a:p>
        </p:txBody>
      </p:sp>
    </p:spTree>
    <p:extLst>
      <p:ext uri="{BB962C8B-B14F-4D97-AF65-F5344CB8AC3E}">
        <p14:creationId xmlns:p14="http://schemas.microsoft.com/office/powerpoint/2010/main" val="27777014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19483-8D20-4EFC-9669-2AF51BB17F82}"/>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Competency-related pay</a:t>
            </a:r>
            <a:br>
              <a:rPr lang="en-GB" altLang="en-US" b="1" dirty="0">
                <a:latin typeface="Arial" panose="020B0604020202020204" pitchFamily="34" charset="0"/>
                <a:cs typeface="Arial" panose="020B0604020202020204" pitchFamily="34" charset="0"/>
              </a:rPr>
            </a:br>
            <a:br>
              <a:rPr lang="en-US"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D4A9B05-BDD5-4AFC-8968-47CE60E9505E}"/>
              </a:ext>
            </a:extLst>
          </p:cNvPr>
          <p:cNvSpPr>
            <a:spLocks noGrp="1"/>
          </p:cNvSpPr>
          <p:nvPr>
            <p:ph idx="1"/>
          </p:nvPr>
        </p:nvSpPr>
        <p:spPr/>
        <p:txBody>
          <a:bodyPr>
            <a:normAutofit fontScale="77500" lnSpcReduction="20000"/>
          </a:bodyPr>
          <a:lstStyle/>
          <a:p>
            <a:pPr>
              <a:lnSpc>
                <a:spcPct val="150000"/>
              </a:lnSpc>
              <a:spcBef>
                <a:spcPct val="0"/>
              </a:spcBef>
            </a:pPr>
            <a:r>
              <a:rPr lang="en-GB" altLang="en-US" sz="2400" b="1" dirty="0">
                <a:latin typeface="Tw Cen MT" panose="020B0602020104020603" pitchFamily="34" charset="0"/>
              </a:rPr>
              <a:t>Advantages</a:t>
            </a:r>
          </a:p>
          <a:p>
            <a:pPr lvl="1">
              <a:lnSpc>
                <a:spcPct val="150000"/>
              </a:lnSpc>
              <a:spcBef>
                <a:spcPct val="0"/>
              </a:spcBef>
            </a:pPr>
            <a:r>
              <a:rPr lang="en-GB" altLang="en-US" dirty="0">
                <a:latin typeface="Tw Cen MT" panose="020B0602020104020603" pitchFamily="34" charset="0"/>
              </a:rPr>
              <a:t>Focuses attention on need to achieve higher levels of competence</a:t>
            </a:r>
          </a:p>
          <a:p>
            <a:pPr lvl="1">
              <a:lnSpc>
                <a:spcPct val="150000"/>
              </a:lnSpc>
              <a:spcBef>
                <a:spcPct val="0"/>
              </a:spcBef>
            </a:pPr>
            <a:r>
              <a:rPr lang="en-GB" altLang="en-US" dirty="0">
                <a:latin typeface="Tw Cen MT" panose="020B0602020104020603" pitchFamily="34" charset="0"/>
              </a:rPr>
              <a:t>Encourages competence development</a:t>
            </a:r>
          </a:p>
          <a:p>
            <a:pPr lvl="1">
              <a:lnSpc>
                <a:spcPct val="150000"/>
              </a:lnSpc>
              <a:spcBef>
                <a:spcPct val="0"/>
              </a:spcBef>
            </a:pPr>
            <a:r>
              <a:rPr lang="en-GB" altLang="en-US" dirty="0">
                <a:latin typeface="Tw Cen MT" panose="020B0602020104020603" pitchFamily="34" charset="0"/>
              </a:rPr>
              <a:t>Can be integrated with other aspects of HR</a:t>
            </a:r>
          </a:p>
          <a:p>
            <a:pPr>
              <a:lnSpc>
                <a:spcPct val="150000"/>
              </a:lnSpc>
              <a:spcBef>
                <a:spcPct val="0"/>
              </a:spcBef>
            </a:pPr>
            <a:r>
              <a:rPr lang="en-GB" altLang="en-US" sz="2400" b="1" dirty="0">
                <a:latin typeface="Tw Cen MT" panose="020B0602020104020603" pitchFamily="34" charset="0"/>
              </a:rPr>
              <a:t>Disadvantages</a:t>
            </a:r>
          </a:p>
          <a:p>
            <a:pPr lvl="1">
              <a:lnSpc>
                <a:spcPct val="150000"/>
              </a:lnSpc>
              <a:spcBef>
                <a:spcPct val="0"/>
              </a:spcBef>
            </a:pPr>
            <a:r>
              <a:rPr lang="en-GB" altLang="en-US" dirty="0">
                <a:latin typeface="Tw Cen MT" panose="020B0602020104020603" pitchFamily="34" charset="0"/>
              </a:rPr>
              <a:t>Objective assessment may be difficult</a:t>
            </a:r>
          </a:p>
          <a:p>
            <a:pPr lvl="1">
              <a:lnSpc>
                <a:spcPct val="150000"/>
              </a:lnSpc>
              <a:spcBef>
                <a:spcPct val="0"/>
              </a:spcBef>
            </a:pPr>
            <a:r>
              <a:rPr lang="en-GB" altLang="en-US" dirty="0">
                <a:latin typeface="Tw Cen MT" panose="020B0602020104020603" pitchFamily="34" charset="0"/>
              </a:rPr>
              <a:t>Ignores outputs (may be paying for unused competency)</a:t>
            </a:r>
          </a:p>
          <a:p>
            <a:pPr lvl="1">
              <a:lnSpc>
                <a:spcPct val="150000"/>
              </a:lnSpc>
              <a:spcBef>
                <a:spcPct val="0"/>
              </a:spcBef>
            </a:pPr>
            <a:r>
              <a:rPr lang="en-GB" altLang="en-US" dirty="0">
                <a:latin typeface="Tw Cen MT" panose="020B0602020104020603" pitchFamily="34" charset="0"/>
              </a:rPr>
              <a:t>Relies on well-trained, committed managers</a:t>
            </a:r>
          </a:p>
          <a:p>
            <a:endParaRPr lang="en-US" dirty="0"/>
          </a:p>
        </p:txBody>
      </p:sp>
    </p:spTree>
    <p:extLst>
      <p:ext uri="{BB962C8B-B14F-4D97-AF65-F5344CB8AC3E}">
        <p14:creationId xmlns:p14="http://schemas.microsoft.com/office/powerpoint/2010/main" val="954837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6D4F-B15F-45CB-861E-9A6A004A1E08}"/>
              </a:ext>
            </a:extLst>
          </p:cNvPr>
          <p:cNvSpPr>
            <a:spLocks noGrp="1"/>
          </p:cNvSpPr>
          <p:nvPr>
            <p:ph type="title"/>
          </p:nvPr>
        </p:nvSpPr>
        <p:spPr/>
        <p:txBody>
          <a:bodyPr>
            <a:normAutofit fontScale="90000"/>
          </a:bodyPr>
          <a:lstStyle/>
          <a:p>
            <a:br>
              <a:rPr lang="en-GB" altLang="en-US" b="1" dirty="0">
                <a:solidFill>
                  <a:srgbClr val="C00000"/>
                </a:solidFill>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Skills-based pay</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3860663-2BB3-4016-B2D9-E02C0AEE928D}"/>
              </a:ext>
            </a:extLst>
          </p:cNvPr>
          <p:cNvSpPr>
            <a:spLocks noGrp="1"/>
          </p:cNvSpPr>
          <p:nvPr>
            <p:ph idx="1"/>
          </p:nvPr>
        </p:nvSpPr>
        <p:spPr/>
        <p:txBody>
          <a:bodyPr>
            <a:normAutofit fontScale="77500" lnSpcReduction="20000"/>
          </a:bodyPr>
          <a:lstStyle/>
          <a:p>
            <a:pPr>
              <a:lnSpc>
                <a:spcPct val="150000"/>
              </a:lnSpc>
            </a:pPr>
            <a:r>
              <a:rPr lang="en-GB" altLang="en-US" sz="2400" dirty="0">
                <a:latin typeface="Tw Cen MT" panose="020B0602020104020603" pitchFamily="34" charset="0"/>
              </a:rPr>
              <a:t>Also known as ‘knowledge-based pay’</a:t>
            </a:r>
          </a:p>
          <a:p>
            <a:pPr>
              <a:lnSpc>
                <a:spcPct val="150000"/>
              </a:lnSpc>
            </a:pPr>
            <a:r>
              <a:rPr lang="en-GB" altLang="en-US" sz="2400" dirty="0">
                <a:latin typeface="Tw Cen MT" panose="020B0602020104020603" pitchFamily="34" charset="0"/>
              </a:rPr>
              <a:t>Rewards individuals for the type, number and depth of skills held and acquired, usually by progression through pay grades or promotion to a new grade</a:t>
            </a:r>
          </a:p>
          <a:p>
            <a:pPr>
              <a:lnSpc>
                <a:spcPct val="150000"/>
              </a:lnSpc>
            </a:pPr>
            <a:r>
              <a:rPr lang="en-GB" altLang="en-US" sz="2400" dirty="0">
                <a:latin typeface="Tw Cen MT" panose="020B0602020104020603" pitchFamily="34" charset="0"/>
              </a:rPr>
              <a:t>5 types of SBP plans (</a:t>
            </a:r>
            <a:r>
              <a:rPr lang="en-GB" altLang="en-US" sz="2400" dirty="0" err="1">
                <a:latin typeface="Tw Cen MT" panose="020B0602020104020603" pitchFamily="34" charset="0"/>
              </a:rPr>
              <a:t>Recardo</a:t>
            </a:r>
            <a:r>
              <a:rPr lang="en-GB" altLang="en-US" sz="2400" dirty="0">
                <a:latin typeface="Tw Cen MT" panose="020B0602020104020603" pitchFamily="34" charset="0"/>
              </a:rPr>
              <a:t> and </a:t>
            </a:r>
            <a:r>
              <a:rPr lang="en-GB" altLang="en-US" sz="2400" dirty="0" err="1">
                <a:latin typeface="Tw Cen MT" panose="020B0602020104020603" pitchFamily="34" charset="0"/>
              </a:rPr>
              <a:t>Pricone</a:t>
            </a:r>
            <a:r>
              <a:rPr lang="en-GB" altLang="en-US" sz="2400" dirty="0">
                <a:latin typeface="Tw Cen MT" panose="020B0602020104020603" pitchFamily="34" charset="0"/>
              </a:rPr>
              <a:t>, 1996):</a:t>
            </a:r>
          </a:p>
          <a:p>
            <a:pPr lvl="1">
              <a:lnSpc>
                <a:spcPct val="150000"/>
              </a:lnSpc>
              <a:spcBef>
                <a:spcPct val="0"/>
              </a:spcBef>
            </a:pPr>
            <a:r>
              <a:rPr lang="en-GB" altLang="en-US" dirty="0">
                <a:latin typeface="Tw Cen MT" panose="020B0602020104020603" pitchFamily="34" charset="0"/>
              </a:rPr>
              <a:t>Vertical – acquisition of skills within a single job</a:t>
            </a:r>
          </a:p>
          <a:p>
            <a:pPr lvl="1">
              <a:lnSpc>
                <a:spcPct val="150000"/>
              </a:lnSpc>
              <a:spcBef>
                <a:spcPct val="0"/>
              </a:spcBef>
            </a:pPr>
            <a:r>
              <a:rPr lang="en-GB" altLang="en-US" dirty="0">
                <a:latin typeface="Tw Cen MT" panose="020B0602020104020603" pitchFamily="34" charset="0"/>
              </a:rPr>
              <a:t>Horizontal – acquisition of complementary skills across  jobs</a:t>
            </a:r>
          </a:p>
          <a:p>
            <a:pPr lvl="1">
              <a:lnSpc>
                <a:spcPct val="150000"/>
              </a:lnSpc>
              <a:spcBef>
                <a:spcPct val="0"/>
              </a:spcBef>
            </a:pPr>
            <a:r>
              <a:rPr lang="en-GB" altLang="en-US" dirty="0">
                <a:latin typeface="Tw Cen MT" panose="020B0602020104020603" pitchFamily="34" charset="0"/>
              </a:rPr>
              <a:t>Depth – skill specialisation</a:t>
            </a:r>
          </a:p>
          <a:p>
            <a:pPr lvl="1">
              <a:lnSpc>
                <a:spcPct val="150000"/>
              </a:lnSpc>
              <a:spcBef>
                <a:spcPct val="0"/>
              </a:spcBef>
            </a:pPr>
            <a:r>
              <a:rPr lang="en-GB" altLang="en-US" dirty="0">
                <a:latin typeface="Tw Cen MT" panose="020B0602020104020603" pitchFamily="34" charset="0"/>
              </a:rPr>
              <a:t>Basic skills acquisition (maths, reading and writing)</a:t>
            </a:r>
          </a:p>
          <a:p>
            <a:pPr lvl="1">
              <a:lnSpc>
                <a:spcPct val="150000"/>
              </a:lnSpc>
              <a:spcBef>
                <a:spcPct val="0"/>
              </a:spcBef>
            </a:pPr>
            <a:r>
              <a:rPr lang="en-GB" altLang="en-US" dirty="0">
                <a:latin typeface="Tw Cen MT" panose="020B0602020104020603" pitchFamily="34" charset="0"/>
              </a:rPr>
              <a:t>Combination plans</a:t>
            </a:r>
          </a:p>
          <a:p>
            <a:endParaRPr lang="en-US" dirty="0"/>
          </a:p>
        </p:txBody>
      </p:sp>
    </p:spTree>
    <p:extLst>
      <p:ext uri="{BB962C8B-B14F-4D97-AF65-F5344CB8AC3E}">
        <p14:creationId xmlns:p14="http://schemas.microsoft.com/office/powerpoint/2010/main" val="4128553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0E3E-D798-4292-90B9-793B9DB1EA19}"/>
              </a:ext>
            </a:extLst>
          </p:cNvPr>
          <p:cNvSpPr>
            <a:spLocks noGrp="1"/>
          </p:cNvSpPr>
          <p:nvPr>
            <p:ph type="title"/>
          </p:nvPr>
        </p:nvSpPr>
        <p:spPr/>
        <p:txBody>
          <a:bodyPr>
            <a:normAutofit fontScale="90000"/>
          </a:bodyPr>
          <a:lstStyle/>
          <a:p>
            <a:r>
              <a:rPr lang="en-GB" altLang="en-US" b="1" dirty="0">
                <a:latin typeface="Arial" panose="020B0604020202020204" pitchFamily="34" charset="0"/>
                <a:cs typeface="Arial" panose="020B0604020202020204" pitchFamily="34" charset="0"/>
              </a:rPr>
              <a:t>Compensatory payments</a:t>
            </a:r>
            <a:br>
              <a:rPr lang="en-GB" altLang="en-US" b="1" dirty="0">
                <a:solidFill>
                  <a:srgbClr val="C00000"/>
                </a:solidFill>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C2D0F75D-0A4C-42C0-9FA7-896E337F9275}"/>
              </a:ext>
            </a:extLst>
          </p:cNvPr>
          <p:cNvSpPr>
            <a:spLocks noGrp="1"/>
          </p:cNvSpPr>
          <p:nvPr>
            <p:ph idx="1"/>
          </p:nvPr>
        </p:nvSpPr>
        <p:spPr/>
        <p:txBody>
          <a:bodyPr/>
          <a:lstStyle/>
          <a:p>
            <a:pPr>
              <a:lnSpc>
                <a:spcPct val="150000"/>
              </a:lnSpc>
            </a:pPr>
            <a:r>
              <a:rPr lang="en-GB" altLang="en-US" dirty="0">
                <a:latin typeface="Tw Cen MT" panose="020B0602020104020603" pitchFamily="34" charset="0"/>
              </a:rPr>
              <a:t>Location allowances (</a:t>
            </a:r>
            <a:r>
              <a:rPr lang="en-GB" altLang="en-US" dirty="0" err="1">
                <a:latin typeface="Tw Cen MT" panose="020B0602020104020603" pitchFamily="34" charset="0"/>
              </a:rPr>
              <a:t>eg</a:t>
            </a:r>
            <a:r>
              <a:rPr lang="en-GB" altLang="en-US" dirty="0">
                <a:latin typeface="Tw Cen MT" panose="020B0602020104020603" pitchFamily="34" charset="0"/>
              </a:rPr>
              <a:t> London allowances)</a:t>
            </a:r>
          </a:p>
          <a:p>
            <a:pPr>
              <a:lnSpc>
                <a:spcPct val="150000"/>
              </a:lnSpc>
            </a:pPr>
            <a:r>
              <a:rPr lang="en-GB" altLang="en-US" dirty="0">
                <a:latin typeface="Tw Cen MT" panose="020B0602020104020603" pitchFamily="34" charset="0"/>
              </a:rPr>
              <a:t>Overtime or unsocial hours premium payments</a:t>
            </a:r>
          </a:p>
          <a:p>
            <a:pPr>
              <a:lnSpc>
                <a:spcPct val="150000"/>
              </a:lnSpc>
            </a:pPr>
            <a:r>
              <a:rPr lang="en-GB" altLang="en-US" dirty="0">
                <a:latin typeface="Tw Cen MT" panose="020B0602020104020603" pitchFamily="34" charset="0"/>
              </a:rPr>
              <a:t>Shift premiums</a:t>
            </a:r>
          </a:p>
          <a:p>
            <a:pPr>
              <a:lnSpc>
                <a:spcPct val="150000"/>
              </a:lnSpc>
            </a:pPr>
            <a:r>
              <a:rPr lang="en-GB" altLang="en-US" dirty="0">
                <a:latin typeface="Tw Cen MT" panose="020B0602020104020603" pitchFamily="34" charset="0"/>
              </a:rPr>
              <a:t>On-call and call-out pay</a:t>
            </a:r>
          </a:p>
          <a:p>
            <a:endParaRPr lang="en-US" dirty="0"/>
          </a:p>
        </p:txBody>
      </p:sp>
    </p:spTree>
    <p:extLst>
      <p:ext uri="{BB962C8B-B14F-4D97-AF65-F5344CB8AC3E}">
        <p14:creationId xmlns:p14="http://schemas.microsoft.com/office/powerpoint/2010/main" val="40483284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58E3-CF3A-47FF-AD77-67E26096D96A}"/>
              </a:ext>
            </a:extLst>
          </p:cNvPr>
          <p:cNvSpPr>
            <a:spLocks noGrp="1"/>
          </p:cNvSpPr>
          <p:nvPr>
            <p:ph type="title"/>
          </p:nvPr>
        </p:nvSpPr>
        <p:spPr/>
        <p:txBody>
          <a:bodyPr/>
          <a:lstStyle/>
          <a:p>
            <a:r>
              <a:rPr lang="en-US" b="1" dirty="0">
                <a:solidFill>
                  <a:srgbClr val="002060"/>
                </a:solidFill>
                <a:latin typeface="Times New Roman" panose="02020603050405020304" pitchFamily="18" charset="0"/>
                <a:cs typeface="Times New Roman" panose="02020603050405020304" pitchFamily="18" charset="0"/>
              </a:rPr>
              <a:t>Incentives and Benefits</a:t>
            </a:r>
            <a:endParaRPr lang="en-US"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253609-0DA8-422F-A0AC-9D14D0AFAB64}"/>
              </a:ext>
            </a:extLst>
          </p:cNvPr>
          <p:cNvSpPr>
            <a:spLocks noGrp="1"/>
          </p:cNvSpPr>
          <p:nvPr>
            <p:ph idx="1"/>
          </p:nvPr>
        </p:nvSpPr>
        <p:spPr/>
        <p:txBody>
          <a:bodyPr>
            <a:normAutofit fontScale="92500" lnSpcReduction="10000"/>
          </a:bodyPr>
          <a:lstStyle/>
          <a:p>
            <a:pPr algn="just"/>
            <a:r>
              <a:rPr lang="x-none" sz="3600" b="1" dirty="0"/>
              <a:t>Variable </a:t>
            </a:r>
            <a:r>
              <a:rPr lang="en-US" sz="3600" b="1" dirty="0"/>
              <a:t>P</a:t>
            </a:r>
            <a:r>
              <a:rPr lang="x-none" sz="3600" b="1" dirty="0"/>
              <a:t>ay </a:t>
            </a:r>
            <a:endParaRPr lang="en-US" sz="3600" b="1" dirty="0"/>
          </a:p>
          <a:p>
            <a:pPr lvl="1" algn="just"/>
            <a:r>
              <a:rPr lang="en-US" sz="3200" dirty="0"/>
              <a:t>C</a:t>
            </a:r>
            <a:r>
              <a:rPr lang="x-none" sz="3200" dirty="0"/>
              <a:t>ompensation that depends on some measure of individual or group performance or results in order</a:t>
            </a:r>
            <a:r>
              <a:rPr lang="en-US" sz="3200" dirty="0"/>
              <a:t> </a:t>
            </a:r>
            <a:r>
              <a:rPr lang="x-none" sz="3200" dirty="0"/>
              <a:t>to be awarded </a:t>
            </a:r>
            <a:endParaRPr lang="en-US" sz="3200" dirty="0"/>
          </a:p>
          <a:p>
            <a:pPr algn="just"/>
            <a:r>
              <a:rPr lang="en-US" sz="3600" b="1" dirty="0"/>
              <a:t>Incentive Pay</a:t>
            </a:r>
          </a:p>
          <a:p>
            <a:pPr lvl="1" algn="just"/>
            <a:r>
              <a:rPr lang="en-US" sz="3200" dirty="0"/>
              <a:t>T</a:t>
            </a:r>
            <a:r>
              <a:rPr lang="x-none" sz="3200" dirty="0"/>
              <a:t>wo basic choices</a:t>
            </a:r>
            <a:r>
              <a:rPr lang="en-US" sz="3200" dirty="0"/>
              <a:t>: I</a:t>
            </a:r>
            <a:r>
              <a:rPr lang="x-none" sz="3200" dirty="0"/>
              <a:t>ndividual or </a:t>
            </a:r>
            <a:r>
              <a:rPr lang="en-US" sz="3200" dirty="0"/>
              <a:t>G</a:t>
            </a:r>
            <a:r>
              <a:rPr lang="x-none" sz="3200" dirty="0"/>
              <a:t>roup</a:t>
            </a:r>
            <a:r>
              <a:rPr lang="en-US" sz="3200" dirty="0"/>
              <a:t>-B</a:t>
            </a:r>
            <a:r>
              <a:rPr lang="x-none" sz="3200" dirty="0"/>
              <a:t>ased</a:t>
            </a:r>
            <a:r>
              <a:rPr lang="en-US" sz="3200" dirty="0"/>
              <a:t> </a:t>
            </a:r>
            <a:r>
              <a:rPr lang="x-none" sz="3200" dirty="0"/>
              <a:t>incentives </a:t>
            </a:r>
            <a:endParaRPr lang="en-US" sz="3200" dirty="0"/>
          </a:p>
          <a:p>
            <a:endParaRPr lang="en-US" dirty="0"/>
          </a:p>
        </p:txBody>
      </p:sp>
    </p:spTree>
    <p:extLst>
      <p:ext uri="{BB962C8B-B14F-4D97-AF65-F5344CB8AC3E}">
        <p14:creationId xmlns:p14="http://schemas.microsoft.com/office/powerpoint/2010/main" val="24086308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E906F-C62A-47ED-9B46-E8A84180E266}"/>
              </a:ext>
            </a:extLst>
          </p:cNvPr>
          <p:cNvSpPr>
            <a:spLocks noGrp="1"/>
          </p:cNvSpPr>
          <p:nvPr>
            <p:ph type="title"/>
          </p:nvPr>
        </p:nvSpPr>
        <p:spPr/>
        <p:txBody>
          <a:bodyPr/>
          <a:lstStyle/>
          <a:p>
            <a:r>
              <a:rPr lang="en-US" b="1" dirty="0"/>
              <a:t>Conclusion </a:t>
            </a:r>
          </a:p>
        </p:txBody>
      </p:sp>
      <p:sp>
        <p:nvSpPr>
          <p:cNvPr id="3" name="Content Placeholder 2">
            <a:extLst>
              <a:ext uri="{FF2B5EF4-FFF2-40B4-BE49-F238E27FC236}">
                <a16:creationId xmlns:a16="http://schemas.microsoft.com/office/drawing/2014/main" id="{E165234E-2DE0-465A-A2C0-C68B96B95624}"/>
              </a:ext>
            </a:extLst>
          </p:cNvPr>
          <p:cNvSpPr>
            <a:spLocks noGrp="1"/>
          </p:cNvSpPr>
          <p:nvPr>
            <p:ph idx="1"/>
          </p:nvPr>
        </p:nvSpPr>
        <p:spPr/>
        <p:txBody>
          <a:bodyPr>
            <a:normAutofit fontScale="77500" lnSpcReduction="20000"/>
          </a:bodyPr>
          <a:lstStyle/>
          <a:p>
            <a:pPr algn="just">
              <a:lnSpc>
                <a:spcPct val="150000"/>
              </a:lnSpc>
            </a:pPr>
            <a:r>
              <a:rPr lang="en-US" sz="3100" dirty="0">
                <a:latin typeface="Times New Roman" panose="02020603050405020304" pitchFamily="18" charset="0"/>
                <a:cs typeface="Times New Roman" panose="02020603050405020304" pitchFamily="18" charset="0"/>
              </a:rPr>
              <a:t>Briefly explored the pay structures</a:t>
            </a:r>
          </a:p>
          <a:p>
            <a:pPr algn="just">
              <a:lnSpc>
                <a:spcPct val="150000"/>
              </a:lnSpc>
            </a:pPr>
            <a:r>
              <a:rPr lang="en-US" sz="3100" dirty="0">
                <a:latin typeface="Times New Roman" panose="02020603050405020304" pitchFamily="18" charset="0"/>
                <a:cs typeface="Times New Roman" panose="02020603050405020304" pitchFamily="18" charset="0"/>
              </a:rPr>
              <a:t>Discussed more the total reward system</a:t>
            </a:r>
          </a:p>
          <a:p>
            <a:pPr algn="just">
              <a:lnSpc>
                <a:spcPct val="150000"/>
              </a:lnSpc>
            </a:pPr>
            <a:r>
              <a:rPr lang="en-US" sz="3100" dirty="0">
                <a:latin typeface="Times New Roman" panose="02020603050405020304" pitchFamily="18" charset="0"/>
                <a:cs typeface="Times New Roman" panose="02020603050405020304" pitchFamily="18" charset="0"/>
              </a:rPr>
              <a:t>Explored the types of benefits</a:t>
            </a:r>
          </a:p>
          <a:p>
            <a:pPr algn="just">
              <a:lnSpc>
                <a:spcPct val="150000"/>
              </a:lnSpc>
            </a:pPr>
            <a:r>
              <a:rPr lang="en-US" sz="3100" dirty="0">
                <a:latin typeface="Times New Roman" panose="02020603050405020304" pitchFamily="18" charset="0"/>
                <a:cs typeface="Times New Roman" panose="02020603050405020304" pitchFamily="18" charset="0"/>
              </a:rPr>
              <a:t>Explored the types of pay progression</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Rewards, total rewards, reward management</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Importance of reward management</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Rewards in context</a:t>
            </a:r>
          </a:p>
          <a:p>
            <a:pPr algn="just">
              <a:buFont typeface="Wingdings" pitchFamily="2" charset="2"/>
              <a:buChar char="§"/>
            </a:pPr>
            <a:r>
              <a:rPr lang="en-GB" altLang="en-US" sz="3100" dirty="0">
                <a:latin typeface="Times New Roman" panose="02020603050405020304" pitchFamily="18" charset="0"/>
                <a:cs typeface="Times New Roman" panose="02020603050405020304" pitchFamily="18" charset="0"/>
              </a:rPr>
              <a:t>Factors influencing reward</a:t>
            </a:r>
          </a:p>
          <a:p>
            <a:pPr marL="0" indent="0">
              <a:lnSpc>
                <a:spcPct val="150000"/>
              </a:lnSpc>
              <a:buNone/>
            </a:pPr>
            <a:endParaRPr lang="en-GB" altLang="en-US" sz="3200" dirty="0">
              <a:latin typeface="Tw Cen MT" panose="020B0602020104020603" pitchFamily="34" charset="0"/>
            </a:endParaRPr>
          </a:p>
          <a:p>
            <a:endParaRPr lang="en-US" dirty="0"/>
          </a:p>
        </p:txBody>
      </p:sp>
    </p:spTree>
    <p:extLst>
      <p:ext uri="{BB962C8B-B14F-4D97-AF65-F5344CB8AC3E}">
        <p14:creationId xmlns:p14="http://schemas.microsoft.com/office/powerpoint/2010/main" val="12454687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E0F8-21F4-43A5-9426-63AB6972DA4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D2FC6820-8311-46C6-AA0F-963870375A6E}"/>
              </a:ext>
            </a:extLst>
          </p:cNvPr>
          <p:cNvSpPr>
            <a:spLocks noGrp="1"/>
          </p:cNvSpPr>
          <p:nvPr>
            <p:ph idx="1"/>
          </p:nvPr>
        </p:nvSpPr>
        <p:spPr/>
        <p:txBody>
          <a:bodyPr>
            <a:normAutofit fontScale="55000" lnSpcReduction="20000"/>
          </a:bodyPr>
          <a:lstStyle/>
          <a:p>
            <a:pPr algn="just"/>
            <a:r>
              <a:rPr lang="en-US" i="1" dirty="0" err="1"/>
              <a:t>Beardwell</a:t>
            </a:r>
            <a:r>
              <a:rPr lang="en-US" i="1" dirty="0"/>
              <a:t> J. &amp; Thompson A. (2017) </a:t>
            </a:r>
            <a:r>
              <a:rPr lang="en-US" b="1" i="1" dirty="0"/>
              <a:t>Human Resource Management-A Contemporary Approach</a:t>
            </a:r>
            <a:r>
              <a:rPr lang="en-US" i="1" dirty="0"/>
              <a:t>, 8</a:t>
            </a:r>
            <a:r>
              <a:rPr lang="en-US" i="1" baseline="30000" dirty="0"/>
              <a:t>th</a:t>
            </a:r>
            <a:r>
              <a:rPr lang="en-US" i="1" dirty="0"/>
              <a:t> Edition, Pearson Education Limited, UK, Chapter </a:t>
            </a:r>
          </a:p>
          <a:p>
            <a:pPr algn="just"/>
            <a:r>
              <a:rPr lang="en-US" i="1" dirty="0"/>
              <a:t>Torrington D., Hill L., Taylor S. &amp; Atkinson C. (2017) </a:t>
            </a:r>
            <a:r>
              <a:rPr lang="en-US" b="1" i="1" dirty="0"/>
              <a:t>Human Resource Management</a:t>
            </a:r>
            <a:r>
              <a:rPr lang="en-US" i="1" dirty="0"/>
              <a:t>, 10</a:t>
            </a:r>
            <a:r>
              <a:rPr lang="en-US" i="1" baseline="30000" dirty="0"/>
              <a:t>th</a:t>
            </a:r>
            <a:r>
              <a:rPr lang="en-US" i="1" dirty="0"/>
              <a:t> Edition, Pearson Education Limited, Chapter </a:t>
            </a:r>
          </a:p>
          <a:p>
            <a:pPr algn="just"/>
            <a:r>
              <a:rPr lang="en-US" i="1" dirty="0"/>
              <a:t>Bratton J. &amp; Gold J. (2017) </a:t>
            </a:r>
            <a:r>
              <a:rPr lang="en-US" b="1" i="1" dirty="0"/>
              <a:t>Human Resource Management-Theory and Practice</a:t>
            </a:r>
            <a:r>
              <a:rPr lang="en-US" i="1" dirty="0"/>
              <a:t>, 6</a:t>
            </a:r>
            <a:r>
              <a:rPr lang="en-US" i="1" baseline="30000" dirty="0"/>
              <a:t>th</a:t>
            </a:r>
            <a:r>
              <a:rPr lang="en-US" i="1" dirty="0"/>
              <a:t> Edition, Palgrave MacMillan Publications, USA, Chapter 10</a:t>
            </a:r>
          </a:p>
          <a:p>
            <a:pPr algn="just"/>
            <a:r>
              <a:rPr lang="en-US" i="1" dirty="0"/>
              <a:t>Armstrong, M. (2007) </a:t>
            </a:r>
            <a:r>
              <a:rPr lang="en-US" b="1" i="1" dirty="0"/>
              <a:t>A Handbook of Human Resource Management Practice</a:t>
            </a:r>
            <a:r>
              <a:rPr lang="en-US" i="1" dirty="0"/>
              <a:t>, 10</a:t>
            </a:r>
            <a:r>
              <a:rPr lang="en-US" i="1" baseline="30000" dirty="0"/>
              <a:t>th</a:t>
            </a:r>
            <a:r>
              <a:rPr lang="en-US" i="1" dirty="0"/>
              <a:t> Edition, Kogan Page, UK, Chapter 42</a:t>
            </a:r>
          </a:p>
          <a:p>
            <a:pPr algn="just"/>
            <a:r>
              <a:rPr lang="en-US" i="1" dirty="0"/>
              <a:t>Wilkinson A., Redman T. &amp; </a:t>
            </a:r>
            <a:r>
              <a:rPr lang="en-US" i="1" dirty="0" err="1"/>
              <a:t>Dundon</a:t>
            </a:r>
            <a:r>
              <a:rPr lang="en-US" i="1" dirty="0"/>
              <a:t> T. (2017) </a:t>
            </a:r>
            <a:r>
              <a:rPr lang="en-US" b="1" i="1" dirty="0"/>
              <a:t>Contemporary Human Resource Management-Text and Cases</a:t>
            </a:r>
            <a:r>
              <a:rPr lang="en-US" i="1" dirty="0"/>
              <a:t>, 5</a:t>
            </a:r>
            <a:r>
              <a:rPr lang="en-US" i="1" baseline="30000" dirty="0"/>
              <a:t>th</a:t>
            </a:r>
            <a:r>
              <a:rPr lang="en-US" i="1" dirty="0"/>
              <a:t> Edition, Pearson Education Limited, UK, Chapter </a:t>
            </a:r>
          </a:p>
          <a:p>
            <a:pPr>
              <a:buFont typeface="Wingdings" pitchFamily="2" charset="2"/>
              <a:buChar char="§"/>
            </a:pPr>
            <a:r>
              <a:rPr lang="en-GB" altLang="en-US" dirty="0"/>
              <a:t>Perkins, S. and White, G. (2011)    </a:t>
            </a:r>
            <a:r>
              <a:rPr lang="en-GB" altLang="en-US" b="1" dirty="0"/>
              <a:t>Reward Management: Alternatives, consequences and contexts</a:t>
            </a:r>
            <a:r>
              <a:rPr lang="en-GB" altLang="en-US" dirty="0"/>
              <a:t> 2nd edition CIPD Chapter 1-2. </a:t>
            </a:r>
          </a:p>
          <a:p>
            <a:endParaRPr lang="en-US" dirty="0"/>
          </a:p>
        </p:txBody>
      </p:sp>
    </p:spTree>
    <p:extLst>
      <p:ext uri="{BB962C8B-B14F-4D97-AF65-F5344CB8AC3E}">
        <p14:creationId xmlns:p14="http://schemas.microsoft.com/office/powerpoint/2010/main" val="4175234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A2CBA-ABBE-45C3-A1F4-835BE5BE8B3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0B1C9BCC-EE7F-49F1-B977-B1B22D493769}"/>
              </a:ext>
            </a:extLst>
          </p:cNvPr>
          <p:cNvSpPr>
            <a:spLocks noGrp="1"/>
          </p:cNvSpPr>
          <p:nvPr>
            <p:ph idx="1"/>
          </p:nvPr>
        </p:nvSpPr>
        <p:spPr/>
        <p:txBody>
          <a:bodyPr>
            <a:normAutofit fontScale="55000" lnSpcReduction="20000"/>
          </a:bodyPr>
          <a:lstStyle/>
          <a:p>
            <a:pPr algn="just"/>
            <a:r>
              <a:rPr lang="en-US" i="1" dirty="0" err="1"/>
              <a:t>Beardwell</a:t>
            </a:r>
            <a:r>
              <a:rPr lang="en-US" i="1" dirty="0"/>
              <a:t> J. &amp; Thompson A. (2017) </a:t>
            </a:r>
            <a:r>
              <a:rPr lang="en-US" b="1" i="1" dirty="0"/>
              <a:t>Human Resource Management-A Contemporary Approach</a:t>
            </a:r>
            <a:r>
              <a:rPr lang="en-US" i="1" dirty="0"/>
              <a:t>, 8</a:t>
            </a:r>
            <a:r>
              <a:rPr lang="en-US" i="1" baseline="30000" dirty="0"/>
              <a:t>th</a:t>
            </a:r>
            <a:r>
              <a:rPr lang="en-US" i="1" dirty="0"/>
              <a:t> Edition, Pearson Education Limited, UK, Chapter </a:t>
            </a:r>
          </a:p>
          <a:p>
            <a:pPr algn="just"/>
            <a:r>
              <a:rPr lang="en-US" i="1" dirty="0"/>
              <a:t>Torrington D., Hill L., Taylor S. &amp; Atkinson C. (2017) </a:t>
            </a:r>
            <a:r>
              <a:rPr lang="en-US" b="1" i="1" dirty="0"/>
              <a:t>Human Resource Management</a:t>
            </a:r>
            <a:r>
              <a:rPr lang="en-US" i="1" dirty="0"/>
              <a:t>, 10</a:t>
            </a:r>
            <a:r>
              <a:rPr lang="en-US" i="1" baseline="30000" dirty="0"/>
              <a:t>th</a:t>
            </a:r>
            <a:r>
              <a:rPr lang="en-US" i="1" dirty="0"/>
              <a:t> Edition, Pearson Education Limited, Chapter </a:t>
            </a:r>
          </a:p>
          <a:p>
            <a:pPr algn="just"/>
            <a:r>
              <a:rPr lang="en-US" i="1" dirty="0"/>
              <a:t>Bratton J. &amp; Gold J. (2017) </a:t>
            </a:r>
            <a:r>
              <a:rPr lang="en-US" b="1" i="1" dirty="0"/>
              <a:t>Human Resource Management-Theory and Practice</a:t>
            </a:r>
            <a:r>
              <a:rPr lang="en-US" i="1" dirty="0"/>
              <a:t>, 6</a:t>
            </a:r>
            <a:r>
              <a:rPr lang="en-US" i="1" baseline="30000" dirty="0"/>
              <a:t>th</a:t>
            </a:r>
            <a:r>
              <a:rPr lang="en-US" i="1" dirty="0"/>
              <a:t> Edition, Palgrave MacMillan Publications, USA, Chapter 10</a:t>
            </a:r>
          </a:p>
          <a:p>
            <a:pPr algn="just"/>
            <a:r>
              <a:rPr lang="en-US" i="1" dirty="0"/>
              <a:t>Armstrong, M. (2007) </a:t>
            </a:r>
            <a:r>
              <a:rPr lang="en-US" b="1" i="1" dirty="0"/>
              <a:t>A Handbook of Human Resource Management Practice</a:t>
            </a:r>
            <a:r>
              <a:rPr lang="en-US" i="1" dirty="0"/>
              <a:t>, 10</a:t>
            </a:r>
            <a:r>
              <a:rPr lang="en-US" i="1" baseline="30000" dirty="0"/>
              <a:t>th</a:t>
            </a:r>
            <a:r>
              <a:rPr lang="en-US" i="1" dirty="0"/>
              <a:t> Edition, Kogan Page, UK, Chapter 42</a:t>
            </a:r>
          </a:p>
          <a:p>
            <a:pPr algn="just"/>
            <a:r>
              <a:rPr lang="en-US" i="1" dirty="0"/>
              <a:t>Wilkinson A., Redman T. &amp; </a:t>
            </a:r>
            <a:r>
              <a:rPr lang="en-US" i="1" dirty="0" err="1"/>
              <a:t>Dundon</a:t>
            </a:r>
            <a:r>
              <a:rPr lang="en-US" i="1" dirty="0"/>
              <a:t> T. (2017) </a:t>
            </a:r>
            <a:r>
              <a:rPr lang="en-US" b="1" i="1" dirty="0"/>
              <a:t>Contemporary Human Resource Management-Text and Cases</a:t>
            </a:r>
            <a:r>
              <a:rPr lang="en-US" i="1" dirty="0"/>
              <a:t>, 5</a:t>
            </a:r>
            <a:r>
              <a:rPr lang="en-US" i="1" baseline="30000" dirty="0"/>
              <a:t>th</a:t>
            </a:r>
            <a:r>
              <a:rPr lang="en-US" i="1" dirty="0"/>
              <a:t> Edition, Pearson Education Limited, UK, Chapter </a:t>
            </a:r>
          </a:p>
          <a:p>
            <a:pPr>
              <a:buFont typeface="Wingdings" pitchFamily="2" charset="2"/>
              <a:buChar char="§"/>
            </a:pPr>
            <a:r>
              <a:rPr lang="en-GB" altLang="en-US" dirty="0"/>
              <a:t>Perkins, S. and White, G. (2011)    </a:t>
            </a:r>
            <a:r>
              <a:rPr lang="en-GB" altLang="en-US" b="1" dirty="0"/>
              <a:t>Reward Management: Alternatives, consequences and contexts</a:t>
            </a:r>
            <a:r>
              <a:rPr lang="en-GB" altLang="en-US" dirty="0"/>
              <a:t> 2nd edition CIPD Chapter 1-2. </a:t>
            </a:r>
          </a:p>
          <a:p>
            <a:endParaRPr lang="en-US" dirty="0"/>
          </a:p>
        </p:txBody>
      </p:sp>
    </p:spTree>
    <p:extLst>
      <p:ext uri="{BB962C8B-B14F-4D97-AF65-F5344CB8AC3E}">
        <p14:creationId xmlns:p14="http://schemas.microsoft.com/office/powerpoint/2010/main" val="35134240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e2529e2e-246e-4beb-bcc0-0746cc8768ab"/>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42489</TotalTime>
  <Words>2051</Words>
  <Application>Microsoft Office PowerPoint</Application>
  <PresentationFormat>On-screen Show (4:3)</PresentationFormat>
  <Paragraphs>245</Paragraphs>
  <Slides>41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Calibri</vt:lpstr>
      <vt:lpstr>Myriad Pro</vt:lpstr>
      <vt:lpstr>Times New Roman</vt:lpstr>
      <vt:lpstr>Tw Cen MT</vt:lpstr>
      <vt:lpstr>Verdana</vt:lpstr>
      <vt:lpstr>Wingdings</vt:lpstr>
      <vt:lpstr>Zapf Dingbats</vt:lpstr>
      <vt:lpstr>20140311PresentationUWTSDTemplate</vt:lpstr>
      <vt:lpstr>MBA  Human Resource Management LCMB7000 WEEK 7 </vt:lpstr>
      <vt:lpstr>Learning outcome </vt:lpstr>
      <vt:lpstr>What is Pay?</vt:lpstr>
      <vt:lpstr> Composition of pay </vt:lpstr>
      <vt:lpstr>Characteristics of Pay </vt:lpstr>
      <vt:lpstr>Pay and Reward Systems</vt:lpstr>
      <vt:lpstr> Defining Reward </vt:lpstr>
      <vt:lpstr>Class Task </vt:lpstr>
      <vt:lpstr> Types of employee rewards </vt:lpstr>
      <vt:lpstr> Components of extrinsic rewards </vt:lpstr>
      <vt:lpstr> Types of benefits </vt:lpstr>
      <vt:lpstr> Variable Pay </vt:lpstr>
      <vt:lpstr>Advantages and Disadvantages Individual  or Variable pay </vt:lpstr>
      <vt:lpstr> Pay Determination </vt:lpstr>
      <vt:lpstr>Elements of intrinsic rewards </vt:lpstr>
      <vt:lpstr> What is total reward? </vt:lpstr>
      <vt:lpstr> What is a total reward? </vt:lpstr>
      <vt:lpstr> Total Reward Strategy </vt:lpstr>
      <vt:lpstr> Types of benefits </vt:lpstr>
      <vt:lpstr> Characteristics / Guiding principles   </vt:lpstr>
      <vt:lpstr> HRM Ideal  </vt:lpstr>
      <vt:lpstr> Reward systems influence on HRM policies and practices </vt:lpstr>
      <vt:lpstr>Context of Rewards </vt:lpstr>
      <vt:lpstr>PowerPoint Presentation</vt:lpstr>
      <vt:lpstr> Wages vs. salary systems </vt:lpstr>
      <vt:lpstr>Class activity </vt:lpstr>
      <vt:lpstr> Factors influencing salary and wage levels </vt:lpstr>
      <vt:lpstr>Pay structures  </vt:lpstr>
      <vt:lpstr>Pay progression types</vt:lpstr>
      <vt:lpstr> Service- or seniority-based pay </vt:lpstr>
      <vt:lpstr> Individual performance-related pay </vt:lpstr>
      <vt:lpstr> Performance-based pay </vt:lpstr>
      <vt:lpstr> Arguments against PRP </vt:lpstr>
      <vt:lpstr>Competency-based pay </vt:lpstr>
      <vt:lpstr> Competency-related pay  </vt:lpstr>
      <vt:lpstr> Skills-based pay </vt:lpstr>
      <vt:lpstr>Compensatory payments </vt:lpstr>
      <vt:lpstr>Incentives and Benefits</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Uju Ugochukwu</cp:lastModifiedBy>
  <cp:revision>194</cp:revision>
  <dcterms:created xsi:type="dcterms:W3CDTF">2015-04-14T15:21:28Z</dcterms:created>
  <dcterms:modified xsi:type="dcterms:W3CDTF">2021-11-02T21:32:35Z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