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9"/>
  </p:notesMasterIdLst>
  <p:handoutMasterIdLst>
    <p:handoutMasterId r:id="rId110"/>
  </p:handoutMasterIdLst>
  <p:sldIdLst>
    <p:sldId id="257" r:id="rId2"/>
    <p:sldId id="544" r:id="rId3"/>
    <p:sldId id="258" r:id="rId4"/>
    <p:sldId id="571" r:id="rId5"/>
    <p:sldId id="572" r:id="rId6"/>
    <p:sldId id="573" r:id="rId7"/>
    <p:sldId id="574" r:id="rId8"/>
    <p:sldId id="259" r:id="rId9"/>
    <p:sldId id="260" r:id="rId10"/>
    <p:sldId id="264" r:id="rId11"/>
    <p:sldId id="265" r:id="rId12"/>
    <p:sldId id="266" r:id="rId13"/>
    <p:sldId id="267" r:id="rId14"/>
    <p:sldId id="268" r:id="rId15"/>
    <p:sldId id="274"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3" r:id="rId47"/>
    <p:sldId id="325" r:id="rId48"/>
    <p:sldId id="326" r:id="rId49"/>
    <p:sldId id="331" r:id="rId50"/>
    <p:sldId id="575" r:id="rId51"/>
    <p:sldId id="576" r:id="rId52"/>
    <p:sldId id="577" r:id="rId53"/>
    <p:sldId id="578" r:id="rId54"/>
    <p:sldId id="579" r:id="rId55"/>
    <p:sldId id="580" r:id="rId56"/>
    <p:sldId id="581" r:id="rId57"/>
    <p:sldId id="582" r:id="rId58"/>
    <p:sldId id="583" r:id="rId59"/>
    <p:sldId id="584" r:id="rId60"/>
    <p:sldId id="585" r:id="rId61"/>
    <p:sldId id="586" r:id="rId62"/>
    <p:sldId id="587" r:id="rId63"/>
    <p:sldId id="588" r:id="rId64"/>
    <p:sldId id="589" r:id="rId65"/>
    <p:sldId id="590" r:id="rId66"/>
    <p:sldId id="591" r:id="rId67"/>
    <p:sldId id="592" r:id="rId68"/>
    <p:sldId id="593" r:id="rId69"/>
    <p:sldId id="594" r:id="rId70"/>
    <p:sldId id="595" r:id="rId71"/>
    <p:sldId id="332" r:id="rId72"/>
    <p:sldId id="333" r:id="rId73"/>
    <p:sldId id="334" r:id="rId74"/>
    <p:sldId id="335" r:id="rId75"/>
    <p:sldId id="336" r:id="rId76"/>
    <p:sldId id="337" r:id="rId77"/>
    <p:sldId id="338" r:id="rId78"/>
    <p:sldId id="339" r:id="rId79"/>
    <p:sldId id="343" r:id="rId80"/>
    <p:sldId id="344" r:id="rId81"/>
    <p:sldId id="345" r:id="rId82"/>
    <p:sldId id="349" r:id="rId83"/>
    <p:sldId id="352" r:id="rId84"/>
    <p:sldId id="353" r:id="rId85"/>
    <p:sldId id="354" r:id="rId86"/>
    <p:sldId id="545" r:id="rId87"/>
    <p:sldId id="550" r:id="rId88"/>
    <p:sldId id="551" r:id="rId89"/>
    <p:sldId id="552" r:id="rId90"/>
    <p:sldId id="553" r:id="rId91"/>
    <p:sldId id="554" r:id="rId92"/>
    <p:sldId id="555" r:id="rId93"/>
    <p:sldId id="556" r:id="rId94"/>
    <p:sldId id="557" r:id="rId95"/>
    <p:sldId id="558" r:id="rId96"/>
    <p:sldId id="559" r:id="rId97"/>
    <p:sldId id="560" r:id="rId98"/>
    <p:sldId id="561" r:id="rId99"/>
    <p:sldId id="568" r:id="rId100"/>
    <p:sldId id="562" r:id="rId101"/>
    <p:sldId id="563" r:id="rId102"/>
    <p:sldId id="564" r:id="rId103"/>
    <p:sldId id="565" r:id="rId104"/>
    <p:sldId id="566" r:id="rId105"/>
    <p:sldId id="567" r:id="rId106"/>
    <p:sldId id="569" r:id="rId107"/>
    <p:sldId id="570" r:id="rId10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p:cViewPr varScale="1">
        <p:scale>
          <a:sx n="97" d="100"/>
          <a:sy n="97" d="100"/>
        </p:scale>
        <p:origin x="860" y="68"/>
      </p:cViewPr>
      <p:guideLst>
        <p:guide orient="horz" pos="2160"/>
        <p:guide pos="2880"/>
      </p:guideLst>
    </p:cSldViewPr>
  </p:slideViewPr>
  <p:notesTextViewPr>
    <p:cViewPr>
      <p:scale>
        <a:sx n="125" d="100"/>
        <a:sy n="125"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handoutMaster" Target="handoutMasters/handout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2/13/2025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6379718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8BBA868A-0B12-48EC-BFCB-192DA1542030}" type="datetimeFigureOut">
              <a:rPr lang="en-GB" smtClean="0"/>
              <a:t>01/02/2025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280E292-DE1A-4F82-B5BA-31C1DB2693BD}" type="slidenum">
              <a:rPr lang="en-GB" smtClean="0"/>
              <a:t>‹#›</a:t>
            </a:fld>
            <a:endParaRPr lang="en-GB"/>
          </a:p>
        </p:txBody>
      </p:sp>
    </p:spTree>
    <p:extLst>
      <p:ext uri="{BB962C8B-B14F-4D97-AF65-F5344CB8AC3E}">
        <p14:creationId xmlns:p14="http://schemas.microsoft.com/office/powerpoint/2010/main" val="3643895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80E292-DE1A-4F82-B5BA-31C1DB2693BD}" type="slidenum">
              <a:rPr lang="en-GB" smtClean="0"/>
              <a:t>7</a:t>
            </a:fld>
            <a:endParaRPr lang="en-GB"/>
          </a:p>
        </p:txBody>
      </p:sp>
    </p:spTree>
    <p:extLst>
      <p:ext uri="{BB962C8B-B14F-4D97-AF65-F5344CB8AC3E}">
        <p14:creationId xmlns:p14="http://schemas.microsoft.com/office/powerpoint/2010/main" val="1907826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dirty="0"/>
              <a:t>Inventory Management</a:t>
            </a:r>
            <a:br>
              <a:rPr lang="en-GB" sz="4000" dirty="0"/>
            </a:br>
            <a:r>
              <a:rPr lang="en-GB" sz="4000" dirty="0"/>
              <a:t>&amp; </a:t>
            </a:r>
            <a:br>
              <a:rPr lang="en-GB" sz="4000" dirty="0"/>
            </a:br>
            <a:r>
              <a:rPr lang="en-GB" sz="4000" dirty="0"/>
              <a:t>Control</a:t>
            </a:r>
          </a:p>
        </p:txBody>
      </p:sp>
      <p:sp>
        <p:nvSpPr>
          <p:cNvPr id="2051" name="Rectangle 6"/>
          <p:cNvSpPr>
            <a:spLocks noGrp="1" noChangeArrowheads="1"/>
          </p:cNvSpPr>
          <p:nvPr>
            <p:ph type="subTitle" idx="1"/>
          </p:nvPr>
        </p:nvSpPr>
        <p:spPr/>
        <p:txBody>
          <a:bodyPr/>
          <a:lstStyle/>
          <a:p>
            <a:pPr eaLnBrk="1" hangingPunct="1"/>
            <a:r>
              <a:rPr lang="en-GB"/>
              <a:t>By</a:t>
            </a:r>
          </a:p>
          <a:p>
            <a:pPr eaLnBrk="1" hangingPunct="1"/>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Inventory Management</a:t>
            </a:r>
          </a:p>
        </p:txBody>
      </p:sp>
      <p:sp>
        <p:nvSpPr>
          <p:cNvPr id="3075" name="Rectangle 3"/>
          <p:cNvSpPr>
            <a:spLocks noGrp="1" noChangeArrowheads="1"/>
          </p:cNvSpPr>
          <p:nvPr>
            <p:ph type="body" idx="1"/>
          </p:nvPr>
        </p:nvSpPr>
        <p:spPr/>
        <p:txBody>
          <a:bodyPr/>
          <a:lstStyle/>
          <a:p>
            <a:pPr eaLnBrk="1" hangingPunct="1"/>
            <a:r>
              <a:rPr lang="en-GB"/>
              <a:t>Definition</a:t>
            </a:r>
          </a:p>
          <a:p>
            <a:pPr eaLnBrk="1" hangingPunct="1">
              <a:buFontTx/>
              <a:buNone/>
            </a:pPr>
            <a:endParaRPr lang="en-GB"/>
          </a:p>
          <a:p>
            <a:pPr eaLnBrk="1" hangingPunct="1">
              <a:buFontTx/>
              <a:buNone/>
            </a:pPr>
            <a:r>
              <a:rPr lang="en-GB"/>
              <a:t>	Inventory is defined as:</a:t>
            </a:r>
          </a:p>
          <a:p>
            <a:pPr eaLnBrk="1" hangingPunct="1">
              <a:buFontTx/>
              <a:buNone/>
            </a:pPr>
            <a:endParaRPr lang="en-GB"/>
          </a:p>
          <a:p>
            <a:pPr eaLnBrk="1" hangingPunct="1">
              <a:buFontTx/>
              <a:buNone/>
            </a:pPr>
            <a:r>
              <a:rPr lang="en-GB"/>
              <a:t>	</a:t>
            </a:r>
            <a:r>
              <a:rPr lang="en-GB" i="1"/>
              <a:t>The stored accumulation of material resources in a transformation system</a:t>
            </a:r>
            <a:endParaRPr lang="en-GB"/>
          </a:p>
          <a:p>
            <a:pPr eaLnBrk="1" hangingPunct="1"/>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Reasons for holding inventory</a:t>
            </a:r>
          </a:p>
        </p:txBody>
      </p:sp>
      <p:sp>
        <p:nvSpPr>
          <p:cNvPr id="4099" name="Rectangle 3"/>
          <p:cNvSpPr>
            <a:spLocks noGrp="1" noChangeArrowheads="1"/>
          </p:cNvSpPr>
          <p:nvPr>
            <p:ph type="body" idx="1"/>
          </p:nvPr>
        </p:nvSpPr>
        <p:spPr/>
        <p:txBody>
          <a:bodyPr/>
          <a:lstStyle/>
          <a:p>
            <a:pPr eaLnBrk="1" hangingPunct="1"/>
            <a:r>
              <a:rPr lang="en-GB"/>
              <a:t>Delivery cannot be exactly matched with usage day-by-day</a:t>
            </a:r>
          </a:p>
          <a:p>
            <a:pPr eaLnBrk="1" hangingPunct="1"/>
            <a:r>
              <a:rPr lang="en-GB"/>
              <a:t>Economies of scale</a:t>
            </a:r>
          </a:p>
          <a:p>
            <a:pPr eaLnBrk="1" hangingPunct="1"/>
            <a:r>
              <a:rPr lang="en-GB"/>
              <a:t>Operational risks: - to guard against breakdown or programme changes</a:t>
            </a:r>
          </a:p>
          <a:p>
            <a:pPr eaLnBrk="1" hangingPunct="1"/>
            <a:r>
              <a:rPr lang="en-GB"/>
              <a:t>Fluctuations in the price of commodities</a:t>
            </a:r>
          </a:p>
          <a:p>
            <a:pPr eaLnBrk="1" hangingPunct="1"/>
            <a:r>
              <a:rPr lang="en-GB"/>
              <a:t>To provide customers with a wider product range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070C-E109-4132-A27A-937865D7B475}"/>
              </a:ext>
            </a:extLst>
          </p:cNvPr>
          <p:cNvSpPr>
            <a:spLocks noGrp="1"/>
          </p:cNvSpPr>
          <p:nvPr>
            <p:ph type="title"/>
          </p:nvPr>
        </p:nvSpPr>
        <p:spPr/>
        <p:txBody>
          <a:bodyPr/>
          <a:lstStyle/>
          <a:p>
            <a:r>
              <a:rPr lang="en-GB" dirty="0"/>
              <a:t>Three Pillars of Inventory Management</a:t>
            </a:r>
          </a:p>
        </p:txBody>
      </p:sp>
      <p:sp>
        <p:nvSpPr>
          <p:cNvPr id="3" name="Content Placeholder 2">
            <a:extLst>
              <a:ext uri="{FF2B5EF4-FFF2-40B4-BE49-F238E27FC236}">
                <a16:creationId xmlns:a16="http://schemas.microsoft.com/office/drawing/2014/main" id="{A9B44F58-7D3B-4486-B34B-14883767739E}"/>
              </a:ext>
            </a:extLst>
          </p:cNvPr>
          <p:cNvSpPr>
            <a:spLocks noGrp="1"/>
          </p:cNvSpPr>
          <p:nvPr>
            <p:ph idx="1"/>
          </p:nvPr>
        </p:nvSpPr>
        <p:spPr/>
        <p:txBody>
          <a:bodyPr/>
          <a:lstStyle/>
          <a:p>
            <a:pPr marL="514350" indent="-514350">
              <a:buAutoNum type="arabicPeriod"/>
            </a:pPr>
            <a:r>
              <a:rPr lang="en-GB" dirty="0"/>
              <a:t>Inventory planning – determine the optimum levels</a:t>
            </a:r>
          </a:p>
          <a:p>
            <a:pPr marL="514350" indent="-514350">
              <a:buAutoNum type="arabicPeriod"/>
            </a:pPr>
            <a:r>
              <a:rPr lang="en-GB" dirty="0"/>
              <a:t>Inventory control – managing the integrity of the stock</a:t>
            </a:r>
          </a:p>
          <a:p>
            <a:pPr marL="514350" indent="-514350">
              <a:buAutoNum type="arabicPeriod"/>
            </a:pPr>
            <a:r>
              <a:rPr lang="en-GB" dirty="0"/>
              <a:t>Inventory balancing – balancing ongoing supply/demand</a:t>
            </a:r>
          </a:p>
        </p:txBody>
      </p:sp>
    </p:spTree>
    <p:extLst>
      <p:ext uri="{BB962C8B-B14F-4D97-AF65-F5344CB8AC3E}">
        <p14:creationId xmlns:p14="http://schemas.microsoft.com/office/powerpoint/2010/main" val="4038997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EAAF-0AAA-45C0-9044-E59913B2C510}"/>
              </a:ext>
            </a:extLst>
          </p:cNvPr>
          <p:cNvSpPr>
            <a:spLocks noGrp="1"/>
          </p:cNvSpPr>
          <p:nvPr>
            <p:ph type="title"/>
          </p:nvPr>
        </p:nvSpPr>
        <p:spPr/>
        <p:txBody>
          <a:bodyPr/>
          <a:lstStyle/>
          <a:p>
            <a:r>
              <a:rPr lang="en-GB" dirty="0"/>
              <a:t>Inventory Planning</a:t>
            </a:r>
          </a:p>
        </p:txBody>
      </p:sp>
      <p:sp>
        <p:nvSpPr>
          <p:cNvPr id="3" name="Content Placeholder 2">
            <a:extLst>
              <a:ext uri="{FF2B5EF4-FFF2-40B4-BE49-F238E27FC236}">
                <a16:creationId xmlns:a16="http://schemas.microsoft.com/office/drawing/2014/main" id="{76A56B1C-8808-4D20-927E-7DE1949BDC6E}"/>
              </a:ext>
            </a:extLst>
          </p:cNvPr>
          <p:cNvSpPr>
            <a:spLocks noGrp="1"/>
          </p:cNvSpPr>
          <p:nvPr>
            <p:ph idx="1"/>
          </p:nvPr>
        </p:nvSpPr>
        <p:spPr/>
        <p:txBody>
          <a:bodyPr/>
          <a:lstStyle/>
          <a:p>
            <a:r>
              <a:rPr lang="en-GB" dirty="0"/>
              <a:t>Understanding demand patterns</a:t>
            </a:r>
          </a:p>
          <a:p>
            <a:r>
              <a:rPr lang="en-GB" dirty="0"/>
              <a:t>Deciding what inventory categories each product should be in</a:t>
            </a:r>
          </a:p>
          <a:p>
            <a:r>
              <a:rPr lang="en-GB" dirty="0"/>
              <a:t>What products should be held, where and in what volumes, and at what cost?</a:t>
            </a:r>
          </a:p>
          <a:p>
            <a:r>
              <a:rPr lang="en-GB" dirty="0"/>
              <a:t>Manage the parameters that are needed to balance future stock levels</a:t>
            </a:r>
          </a:p>
          <a:p>
            <a:r>
              <a:rPr lang="en-GB" dirty="0"/>
              <a:t>Order frequencies, safety stock policies, minimum order quantities and lead times</a:t>
            </a:r>
          </a:p>
        </p:txBody>
      </p:sp>
    </p:spTree>
    <p:extLst>
      <p:ext uri="{BB962C8B-B14F-4D97-AF65-F5344CB8AC3E}">
        <p14:creationId xmlns:p14="http://schemas.microsoft.com/office/powerpoint/2010/main" val="22208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9C24-1E5A-4B28-A3CB-DF8B0FE142A3}"/>
              </a:ext>
            </a:extLst>
          </p:cNvPr>
          <p:cNvSpPr>
            <a:spLocks noGrp="1"/>
          </p:cNvSpPr>
          <p:nvPr>
            <p:ph type="title"/>
          </p:nvPr>
        </p:nvSpPr>
        <p:spPr/>
        <p:txBody>
          <a:bodyPr/>
          <a:lstStyle/>
          <a:p>
            <a:r>
              <a:rPr lang="en-GB" dirty="0"/>
              <a:t>Inventory Control</a:t>
            </a:r>
          </a:p>
        </p:txBody>
      </p:sp>
      <p:sp>
        <p:nvSpPr>
          <p:cNvPr id="3" name="Content Placeholder 2">
            <a:extLst>
              <a:ext uri="{FF2B5EF4-FFF2-40B4-BE49-F238E27FC236}">
                <a16:creationId xmlns:a16="http://schemas.microsoft.com/office/drawing/2014/main" id="{D7ABAB90-E541-4F76-BE1A-65650E6EB159}"/>
              </a:ext>
            </a:extLst>
          </p:cNvPr>
          <p:cNvSpPr>
            <a:spLocks noGrp="1"/>
          </p:cNvSpPr>
          <p:nvPr>
            <p:ph idx="1"/>
          </p:nvPr>
        </p:nvSpPr>
        <p:spPr/>
        <p:txBody>
          <a:bodyPr/>
          <a:lstStyle/>
          <a:p>
            <a:r>
              <a:rPr lang="en-GB" dirty="0"/>
              <a:t>The physical movements need to be tracked by system transactions to accurately reflect where inventory is in the process and in what quantities</a:t>
            </a:r>
          </a:p>
          <a:p>
            <a:r>
              <a:rPr lang="en-GB" dirty="0"/>
              <a:t>It is necessary to ensure that the system records of each product match the physical inventory held</a:t>
            </a:r>
          </a:p>
        </p:txBody>
      </p:sp>
    </p:spTree>
    <p:extLst>
      <p:ext uri="{BB962C8B-B14F-4D97-AF65-F5344CB8AC3E}">
        <p14:creationId xmlns:p14="http://schemas.microsoft.com/office/powerpoint/2010/main" val="270968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8F0B-C144-4BB6-A684-59DB404051CB}"/>
              </a:ext>
            </a:extLst>
          </p:cNvPr>
          <p:cNvSpPr>
            <a:spLocks noGrp="1"/>
          </p:cNvSpPr>
          <p:nvPr>
            <p:ph type="title"/>
          </p:nvPr>
        </p:nvSpPr>
        <p:spPr/>
        <p:txBody>
          <a:bodyPr/>
          <a:lstStyle/>
          <a:p>
            <a:r>
              <a:rPr lang="en-GB" dirty="0"/>
              <a:t>Inventory Balancing</a:t>
            </a:r>
          </a:p>
        </p:txBody>
      </p:sp>
      <p:sp>
        <p:nvSpPr>
          <p:cNvPr id="3" name="Content Placeholder 2">
            <a:extLst>
              <a:ext uri="{FF2B5EF4-FFF2-40B4-BE49-F238E27FC236}">
                <a16:creationId xmlns:a16="http://schemas.microsoft.com/office/drawing/2014/main" id="{47F0A0E0-994D-4C54-BAC3-2BC80312D2D7}"/>
              </a:ext>
            </a:extLst>
          </p:cNvPr>
          <p:cNvSpPr>
            <a:spLocks noGrp="1"/>
          </p:cNvSpPr>
          <p:nvPr>
            <p:ph idx="1"/>
          </p:nvPr>
        </p:nvSpPr>
        <p:spPr/>
        <p:txBody>
          <a:bodyPr/>
          <a:lstStyle/>
          <a:p>
            <a:pPr marL="0" indent="0">
              <a:buNone/>
            </a:pPr>
            <a:r>
              <a:rPr lang="en-GB" dirty="0"/>
              <a:t>Is about supply/demand management</a:t>
            </a:r>
          </a:p>
          <a:p>
            <a:r>
              <a:rPr lang="en-GB" dirty="0"/>
              <a:t>Is the rate of supply as expected?</a:t>
            </a:r>
          </a:p>
          <a:p>
            <a:r>
              <a:rPr lang="en-GB" dirty="0"/>
              <a:t>Is the rate of demand as expected?</a:t>
            </a:r>
          </a:p>
          <a:p>
            <a:r>
              <a:rPr lang="en-GB" dirty="0"/>
              <a:t>Is the flow of inventory through the process as expected?</a:t>
            </a:r>
          </a:p>
          <a:p>
            <a:r>
              <a:rPr lang="en-GB" dirty="0"/>
              <a:t>Is the process in balance from the supply to the throughput to the fulfilment of customer demand?</a:t>
            </a:r>
          </a:p>
        </p:txBody>
      </p:sp>
    </p:spTree>
    <p:extLst>
      <p:ext uri="{BB962C8B-B14F-4D97-AF65-F5344CB8AC3E}">
        <p14:creationId xmlns:p14="http://schemas.microsoft.com/office/powerpoint/2010/main" val="332067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Inventory Decisions</a:t>
            </a:r>
          </a:p>
        </p:txBody>
      </p:sp>
      <p:sp>
        <p:nvSpPr>
          <p:cNvPr id="5123" name="Rectangle 3"/>
          <p:cNvSpPr>
            <a:spLocks noGrp="1" noChangeArrowheads="1"/>
          </p:cNvSpPr>
          <p:nvPr>
            <p:ph type="body" idx="1"/>
          </p:nvPr>
        </p:nvSpPr>
        <p:spPr/>
        <p:txBody>
          <a:bodyPr/>
          <a:lstStyle/>
          <a:p>
            <a:pPr eaLnBrk="1" hangingPunct="1"/>
            <a:r>
              <a:rPr lang="en-GB"/>
              <a:t>How much to order</a:t>
            </a:r>
          </a:p>
          <a:p>
            <a:pPr eaLnBrk="1" hangingPunct="1">
              <a:buFontTx/>
              <a:buNone/>
            </a:pPr>
            <a:endParaRPr lang="en-GB"/>
          </a:p>
          <a:p>
            <a:pPr eaLnBrk="1" hangingPunct="1"/>
            <a:r>
              <a:rPr lang="en-GB"/>
              <a:t>When to order</a:t>
            </a:r>
          </a:p>
          <a:p>
            <a:pPr eaLnBrk="1" hangingPunct="1">
              <a:buFontTx/>
              <a:buNone/>
            </a:pPr>
            <a:endParaRPr lang="en-GB"/>
          </a:p>
          <a:p>
            <a:pPr eaLnBrk="1" hangingPunct="1"/>
            <a:r>
              <a:rPr lang="en-GB"/>
              <a:t>How to control the system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Inventory Costs</a:t>
            </a:r>
          </a:p>
        </p:txBody>
      </p:sp>
      <p:sp>
        <p:nvSpPr>
          <p:cNvPr id="6147" name="Rectangle 3"/>
          <p:cNvSpPr>
            <a:spLocks noGrp="1" noChangeArrowheads="1"/>
          </p:cNvSpPr>
          <p:nvPr>
            <p:ph type="body" idx="1"/>
          </p:nvPr>
        </p:nvSpPr>
        <p:spPr/>
        <p:txBody>
          <a:bodyPr/>
          <a:lstStyle/>
          <a:p>
            <a:pPr eaLnBrk="1" hangingPunct="1"/>
            <a:r>
              <a:rPr lang="en-GB"/>
              <a:t>Costs of placing the order</a:t>
            </a:r>
          </a:p>
          <a:p>
            <a:pPr eaLnBrk="1" hangingPunct="1"/>
            <a:r>
              <a:rPr lang="en-GB"/>
              <a:t>Price discounts costs</a:t>
            </a:r>
          </a:p>
          <a:p>
            <a:pPr eaLnBrk="1" hangingPunct="1"/>
            <a:r>
              <a:rPr lang="en-GB"/>
              <a:t>Stock out costs</a:t>
            </a:r>
          </a:p>
          <a:p>
            <a:pPr eaLnBrk="1" hangingPunct="1"/>
            <a:r>
              <a:rPr lang="en-GB"/>
              <a:t>Storage costs</a:t>
            </a:r>
          </a:p>
          <a:p>
            <a:pPr eaLnBrk="1" hangingPunct="1"/>
            <a:r>
              <a:rPr lang="en-GB"/>
              <a:t>Working capital costs</a:t>
            </a:r>
          </a:p>
          <a:p>
            <a:pPr eaLnBrk="1" hangingPunct="1"/>
            <a:r>
              <a:rPr lang="en-GB"/>
              <a:t>Obsolescence costs</a:t>
            </a:r>
          </a:p>
          <a:p>
            <a:pPr eaLnBrk="1" hangingPunct="1"/>
            <a:r>
              <a:rPr lang="en-GB"/>
              <a:t>Production inefficiency costs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a:t>Physical Aspects of Inventory Control</a:t>
            </a:r>
          </a:p>
        </p:txBody>
      </p:sp>
      <p:sp>
        <p:nvSpPr>
          <p:cNvPr id="7171" name="Rectangle 3"/>
          <p:cNvSpPr>
            <a:spLocks noGrp="1" noChangeArrowheads="1"/>
          </p:cNvSpPr>
          <p:nvPr>
            <p:ph type="body" idx="1"/>
          </p:nvPr>
        </p:nvSpPr>
        <p:spPr/>
        <p:txBody>
          <a:bodyPr/>
          <a:lstStyle/>
          <a:p>
            <a:pPr eaLnBrk="1" hangingPunct="1"/>
            <a:r>
              <a:rPr lang="en-GB"/>
              <a:t>To provide user department with materials as and when they are required</a:t>
            </a:r>
          </a:p>
          <a:p>
            <a:pPr eaLnBrk="1" hangingPunct="1"/>
            <a:r>
              <a:rPr lang="en-GB"/>
              <a:t>Make most economic use of working capital</a:t>
            </a:r>
          </a:p>
          <a:p>
            <a:pPr eaLnBrk="1" hangingPunct="1"/>
            <a:r>
              <a:rPr lang="en-GB"/>
              <a:t>Minimising storage</a:t>
            </a:r>
          </a:p>
          <a:p>
            <a:pPr eaLnBrk="1" hangingPunct="1"/>
            <a:r>
              <a:rPr lang="en-GB"/>
              <a:t>What items should be stocked</a:t>
            </a:r>
          </a:p>
          <a:p>
            <a:pPr eaLnBrk="1" hangingPunct="1"/>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a:t>Some Factors Affecting Stockholding</a:t>
            </a:r>
          </a:p>
        </p:txBody>
      </p:sp>
      <p:sp>
        <p:nvSpPr>
          <p:cNvPr id="8195" name="Rectangle 3"/>
          <p:cNvSpPr>
            <a:spLocks noGrp="1" noChangeArrowheads="1"/>
          </p:cNvSpPr>
          <p:nvPr>
            <p:ph type="body" idx="1"/>
          </p:nvPr>
        </p:nvSpPr>
        <p:spPr/>
        <p:txBody>
          <a:bodyPr/>
          <a:lstStyle/>
          <a:p>
            <a:pPr eaLnBrk="1" hangingPunct="1"/>
            <a:r>
              <a:rPr lang="en-GB"/>
              <a:t>Operational needs</a:t>
            </a:r>
          </a:p>
          <a:p>
            <a:pPr eaLnBrk="1" hangingPunct="1"/>
            <a:r>
              <a:rPr lang="en-GB"/>
              <a:t>Lead times</a:t>
            </a:r>
          </a:p>
          <a:p>
            <a:pPr eaLnBrk="1" hangingPunct="1"/>
            <a:r>
              <a:rPr lang="en-GB"/>
              <a:t>Capital</a:t>
            </a:r>
          </a:p>
          <a:p>
            <a:pPr eaLnBrk="1" hangingPunct="1"/>
            <a:r>
              <a:rPr lang="en-GB"/>
              <a:t>Cost of storage</a:t>
            </a:r>
          </a:p>
          <a:p>
            <a:pPr eaLnBrk="1" hangingPunct="1"/>
            <a:r>
              <a:rPr lang="en-GB"/>
              <a:t>insurance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a:t>	Inventory carrying costs can be broken down into two main categories</a:t>
            </a:r>
          </a:p>
          <a:p>
            <a:pPr eaLnBrk="1" hangingPunct="1">
              <a:buFontTx/>
              <a:buNone/>
            </a:pPr>
            <a:endParaRPr lang="en-GB"/>
          </a:p>
          <a:p>
            <a:pPr eaLnBrk="1" hangingPunct="1"/>
            <a:r>
              <a:rPr lang="en-GB"/>
              <a:t>Direct costs</a:t>
            </a:r>
          </a:p>
          <a:p>
            <a:pPr eaLnBrk="1" hangingPunct="1"/>
            <a:endParaRPr lang="en-GB"/>
          </a:p>
          <a:p>
            <a:pPr eaLnBrk="1" hangingPunct="1"/>
            <a:r>
              <a:rPr lang="en-GB"/>
              <a:t>Indirect costs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a:t>	</a:t>
            </a:r>
            <a:r>
              <a:rPr lang="en-GB" b="1"/>
              <a:t>Direct costs</a:t>
            </a:r>
          </a:p>
          <a:p>
            <a:pPr eaLnBrk="1" hangingPunct="1"/>
            <a:r>
              <a:rPr lang="en-GB"/>
              <a:t>Capital costs: - investment in inventory</a:t>
            </a:r>
          </a:p>
          <a:p>
            <a:pPr eaLnBrk="1" hangingPunct="1"/>
            <a:r>
              <a:rPr lang="en-GB"/>
              <a:t>Storage costs: - relationship between storage space costs and inventory levels</a:t>
            </a:r>
          </a:p>
          <a:p>
            <a:pPr eaLnBrk="1" hangingPunct="1"/>
            <a:r>
              <a:rPr lang="en-GB"/>
              <a:t>Service costs: - insurance</a:t>
            </a:r>
          </a:p>
          <a:p>
            <a:pPr eaLnBrk="1" hangingPunct="1"/>
            <a:r>
              <a:rPr lang="en-GB"/>
              <a:t>Risk costs</a:t>
            </a:r>
          </a:p>
          <a:p>
            <a:pPr eaLnBrk="1" hangingPunct="1"/>
            <a:r>
              <a:rPr lang="en-GB"/>
              <a:t>Obsolescence</a:t>
            </a:r>
          </a:p>
          <a:p>
            <a:pPr eaLnBrk="1" hangingPunct="1"/>
            <a:r>
              <a:rPr lang="en-GB"/>
              <a:t>Damage: - unnecessary handling</a:t>
            </a:r>
          </a:p>
          <a:p>
            <a:pPr eaLnBrk="1" hangingPunct="1"/>
            <a:r>
              <a:rPr lang="en-GB"/>
              <a:t>Shrinkage</a:t>
            </a:r>
          </a:p>
          <a:p>
            <a:pPr eaLnBrk="1" hangingPunct="1"/>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a:t>	Indirect costs</a:t>
            </a:r>
          </a:p>
          <a:p>
            <a:pPr eaLnBrk="1" hangingPunct="1"/>
            <a:r>
              <a:rPr lang="en-GB" b="1"/>
              <a:t>Business risk</a:t>
            </a:r>
            <a:r>
              <a:rPr lang="en-GB"/>
              <a:t>: - lost sales and loss of customers</a:t>
            </a:r>
          </a:p>
          <a:p>
            <a:pPr eaLnBrk="1" hangingPunct="1"/>
            <a:r>
              <a:rPr lang="en-GB" b="1"/>
              <a:t>Opportunity cost</a:t>
            </a:r>
            <a:r>
              <a:rPr lang="en-GB"/>
              <a:t>: - inability to invest in alternatives</a:t>
            </a:r>
          </a:p>
          <a:p>
            <a:pPr eaLnBrk="1" hangingPunct="1"/>
            <a:r>
              <a:rPr lang="en-GB" b="1"/>
              <a:t>Incremental costs</a:t>
            </a:r>
            <a:r>
              <a:rPr lang="en-GB"/>
              <a:t>: - facilities, transportation</a:t>
            </a:r>
            <a:endParaRPr lang="en-GB" b="1"/>
          </a:p>
          <a:p>
            <a:pPr eaLnBrk="1" hangingPunct="1"/>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Types of Inventory</a:t>
            </a:r>
          </a:p>
        </p:txBody>
      </p:sp>
      <p:sp>
        <p:nvSpPr>
          <p:cNvPr id="15363" name="Rectangle 3"/>
          <p:cNvSpPr>
            <a:spLocks noGrp="1" noChangeArrowheads="1"/>
          </p:cNvSpPr>
          <p:nvPr>
            <p:ph type="body" idx="1"/>
          </p:nvPr>
        </p:nvSpPr>
        <p:spPr/>
        <p:txBody>
          <a:bodyPr/>
          <a:lstStyle/>
          <a:p>
            <a:pPr eaLnBrk="1" hangingPunct="1"/>
            <a:r>
              <a:rPr lang="en-GB" dirty="0"/>
              <a:t>There are three categories of inventory consisting of:</a:t>
            </a:r>
          </a:p>
          <a:p>
            <a:pPr eaLnBrk="1" hangingPunct="1">
              <a:buFontTx/>
              <a:buNone/>
            </a:pPr>
            <a:endParaRPr lang="en-GB" dirty="0"/>
          </a:p>
          <a:p>
            <a:pPr eaLnBrk="1" hangingPunct="1">
              <a:buFontTx/>
              <a:buNone/>
            </a:pPr>
            <a:r>
              <a:rPr lang="en-GB" dirty="0"/>
              <a:t>	-	Raw materials</a:t>
            </a:r>
          </a:p>
          <a:p>
            <a:pPr eaLnBrk="1" hangingPunct="1">
              <a:buFontTx/>
              <a:buNone/>
            </a:pPr>
            <a:r>
              <a:rPr lang="en-GB" dirty="0"/>
              <a:t>	-	Work-in progress</a:t>
            </a:r>
          </a:p>
          <a:p>
            <a:pPr eaLnBrk="1" hangingPunct="1">
              <a:buFontTx/>
              <a:buNone/>
            </a:pPr>
            <a:r>
              <a:rPr lang="en-GB" dirty="0"/>
              <a:t>	-	Finished goods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a:t>	</a:t>
            </a:r>
            <a:r>
              <a:rPr lang="en-GB" b="1"/>
              <a:t>Raw materials</a:t>
            </a:r>
            <a:r>
              <a:rPr lang="en-GB"/>
              <a:t>: - inputs into the process or delivery system used to provide the service or make the product.  These include raw materials, services, bought-out parts and components</a:t>
            </a:r>
            <a:endParaRPr lang="en-GB" b="1"/>
          </a:p>
          <a:p>
            <a:pPr eaLnBrk="1" hangingPunct="1">
              <a:buFontTx/>
              <a:buNone/>
            </a:pPr>
            <a:r>
              <a:rPr lang="en-GB"/>
              <a:t>	</a:t>
            </a:r>
            <a:r>
              <a:rPr lang="en-GB" b="1"/>
              <a:t>Work-in progress</a:t>
            </a:r>
            <a:r>
              <a:rPr lang="en-GB"/>
              <a:t>: - partly completed items in the process waiting to go into the next stage.  These include subassemblies and partly prepared items such as foodstuffs awaiting cooking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a:t>	</a:t>
            </a:r>
            <a:r>
              <a:rPr lang="en-GB" b="1"/>
              <a:t>Finished goods</a:t>
            </a:r>
            <a:r>
              <a:rPr lang="en-GB"/>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a:t>	</a:t>
            </a:r>
            <a:r>
              <a:rPr lang="en-GB" b="1"/>
              <a:t>Questions to consider</a:t>
            </a:r>
          </a:p>
          <a:p>
            <a:pPr marL="609600" indent="-609600" eaLnBrk="1" hangingPunct="1">
              <a:buFontTx/>
              <a:buNone/>
            </a:pPr>
            <a:endParaRPr lang="en-GB" b="1"/>
          </a:p>
          <a:p>
            <a:pPr marL="609600" indent="-609600" eaLnBrk="1" hangingPunct="1">
              <a:buFontTx/>
              <a:buAutoNum type="arabicPeriod"/>
            </a:pPr>
            <a:r>
              <a:rPr lang="en-GB"/>
              <a:t>Why does an organisation invest so much in inventory?</a:t>
            </a:r>
          </a:p>
          <a:p>
            <a:pPr marL="609600" indent="-609600" eaLnBrk="1" hangingPunct="1">
              <a:buFontTx/>
              <a:buAutoNum type="arabicPeriod"/>
            </a:pPr>
            <a:r>
              <a:rPr lang="en-GB"/>
              <a:t>Why does it exist?</a:t>
            </a:r>
          </a:p>
          <a:p>
            <a:pPr marL="609600" indent="-609600" eaLnBrk="1" hangingPunct="1">
              <a:buFontTx/>
              <a:buAutoNum type="arabicPeriod"/>
            </a:pPr>
            <a:r>
              <a:rPr lang="en-GB"/>
              <a:t>What is the return?</a:t>
            </a:r>
          </a:p>
          <a:p>
            <a:pPr marL="609600" indent="-609600" eaLnBrk="1" hangingPunct="1">
              <a:buFontTx/>
              <a:buNone/>
            </a:pPr>
            <a:endParaRPr lang="en-GB"/>
          </a:p>
          <a:p>
            <a:pPr marL="609600" indent="-609600" eaLnBrk="1" hangingPunct="1">
              <a:buFontTx/>
              <a:buNone/>
            </a:pPr>
            <a:endParaRPr lang="en-GB"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a:t>To uncouple the various phases of the manufacturing process</a:t>
            </a:r>
          </a:p>
          <a:p>
            <a:pPr eaLnBrk="1" hangingPunct="1">
              <a:lnSpc>
                <a:spcPct val="90000"/>
              </a:lnSpc>
            </a:pPr>
            <a:r>
              <a:rPr lang="en-GB"/>
              <a:t>More specific advantages relate to the various types of process inventory</a:t>
            </a:r>
          </a:p>
          <a:p>
            <a:pPr eaLnBrk="1" hangingPunct="1">
              <a:lnSpc>
                <a:spcPct val="90000"/>
              </a:lnSpc>
            </a:pPr>
            <a:r>
              <a:rPr lang="en-GB"/>
              <a:t>Some of the advantages relate to operational issues while others relate to the business as a whole.  To help identify these different functions, it is helpful to categorise them into two broad types of inventory known as </a:t>
            </a:r>
            <a:r>
              <a:rPr lang="en-GB" b="1"/>
              <a:t>corporate </a:t>
            </a:r>
            <a:r>
              <a:rPr lang="en-GB"/>
              <a:t>and </a:t>
            </a:r>
            <a:r>
              <a:rPr lang="en-GB" b="1"/>
              <a:t>operations</a:t>
            </a:r>
            <a:r>
              <a:rPr lang="en-GB"/>
              <a:t> inventory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Role of Different Types of Inventory</a:t>
            </a:r>
          </a:p>
        </p:txBody>
      </p:sp>
      <p:sp>
        <p:nvSpPr>
          <p:cNvPr id="21507" name="Rectangle 3"/>
          <p:cNvSpPr>
            <a:spLocks noGrp="1" noChangeArrowheads="1"/>
          </p:cNvSpPr>
          <p:nvPr>
            <p:ph type="body" idx="1"/>
          </p:nvPr>
        </p:nvSpPr>
        <p:spPr>
          <a:xfrm>
            <a:off x="457200" y="1484139"/>
            <a:ext cx="8229600" cy="5329237"/>
          </a:xfrm>
        </p:spPr>
        <p:txBody>
          <a:bodyPr/>
          <a:lstStyle/>
          <a:p>
            <a:pPr eaLnBrk="1" hangingPunct="1">
              <a:lnSpc>
                <a:spcPct val="90000"/>
              </a:lnSpc>
              <a:buFontTx/>
              <a:buNone/>
            </a:pPr>
            <a:r>
              <a:rPr lang="en-GB"/>
              <a:t>	</a:t>
            </a:r>
            <a:r>
              <a:rPr lang="en-GB" b="1"/>
              <a:t>Raw materials</a:t>
            </a:r>
          </a:p>
          <a:p>
            <a:pPr eaLnBrk="1" hangingPunct="1">
              <a:lnSpc>
                <a:spcPct val="90000"/>
              </a:lnSpc>
            </a:pPr>
            <a:r>
              <a:rPr lang="en-GB"/>
              <a:t>Cater for the variability of supply</a:t>
            </a:r>
          </a:p>
          <a:p>
            <a:pPr eaLnBrk="1" hangingPunct="1">
              <a:lnSpc>
                <a:spcPct val="90000"/>
              </a:lnSpc>
            </a:pPr>
            <a:r>
              <a:rPr lang="en-GB"/>
              <a:t>Take advantage of quantity discounts or market prices</a:t>
            </a:r>
          </a:p>
          <a:p>
            <a:pPr eaLnBrk="1" hangingPunct="1">
              <a:lnSpc>
                <a:spcPct val="90000"/>
              </a:lnSpc>
            </a:pPr>
            <a:r>
              <a:rPr lang="en-GB"/>
              <a:t>Provide holdings of parts that could in the future be in short supply due, for instance, to anticipated supply problems</a:t>
            </a:r>
          </a:p>
          <a:p>
            <a:pPr eaLnBrk="1" hangingPunct="1">
              <a:lnSpc>
                <a:spcPct val="90000"/>
              </a:lnSpc>
            </a:pPr>
            <a:r>
              <a:rPr lang="en-GB"/>
              <a:t>Form an investment when price increases are anticipated</a:t>
            </a:r>
          </a:p>
          <a:p>
            <a:pPr eaLnBrk="1" hangingPunct="1">
              <a:lnSpc>
                <a:spcPct val="90000"/>
              </a:lnSpc>
            </a:pPr>
            <a:r>
              <a:rPr lang="en-GB"/>
              <a:t>Reduce overall lead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a:t>	</a:t>
            </a:r>
            <a:r>
              <a:rPr lang="en-GB" b="1"/>
              <a:t>Work-in progress</a:t>
            </a:r>
          </a:p>
          <a:p>
            <a:pPr eaLnBrk="1" hangingPunct="1"/>
            <a:r>
              <a:rPr lang="en-GB"/>
              <a:t>Orders being easier to schedule</a:t>
            </a:r>
          </a:p>
          <a:p>
            <a:pPr eaLnBrk="1" hangingPunct="1"/>
            <a:r>
              <a:rPr lang="en-GB"/>
              <a:t>Stabilising the different output rates at each part of a process</a:t>
            </a:r>
          </a:p>
          <a:p>
            <a:pPr eaLnBrk="1" hangingPunct="1"/>
            <a:r>
              <a:rPr lang="en-GB"/>
              <a:t>Reducing the total delivery lead time to supply customer demands</a:t>
            </a:r>
          </a:p>
          <a:p>
            <a:pPr eaLnBrk="1" hangingPunct="1"/>
            <a:r>
              <a:rPr lang="en-GB"/>
              <a:t>Facilitating higher utilisation of plant, processes and labour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a:t>	</a:t>
            </a:r>
            <a:r>
              <a:rPr lang="en-GB" b="1"/>
              <a:t>Finished goods</a:t>
            </a:r>
          </a:p>
          <a:p>
            <a:pPr eaLnBrk="1" hangingPunct="1">
              <a:lnSpc>
                <a:spcPct val="90000"/>
              </a:lnSpc>
            </a:pPr>
            <a:r>
              <a:rPr lang="en-GB"/>
              <a:t>Provide fast, off the shelf delivery</a:t>
            </a:r>
          </a:p>
          <a:p>
            <a:pPr eaLnBrk="1" hangingPunct="1">
              <a:lnSpc>
                <a:spcPct val="90000"/>
              </a:lnSpc>
            </a:pPr>
            <a:r>
              <a:rPr lang="en-GB"/>
              <a:t>Achieve a steady delivery of goods to customers in the face of intermittent production of supply</a:t>
            </a:r>
          </a:p>
          <a:p>
            <a:pPr eaLnBrk="1" hangingPunct="1">
              <a:lnSpc>
                <a:spcPct val="90000"/>
              </a:lnSpc>
            </a:pPr>
            <a:r>
              <a:rPr lang="en-GB"/>
              <a:t>Cope with fluctuations in demand, particularly in the case of seasonal products</a:t>
            </a:r>
          </a:p>
          <a:p>
            <a:pPr eaLnBrk="1" hangingPunct="1">
              <a:lnSpc>
                <a:spcPct val="90000"/>
              </a:lnSpc>
            </a:pPr>
            <a:r>
              <a:rPr lang="en-GB"/>
              <a:t>Provide an insurance against equipment or process breakdowns and, in some instances, against suppliers strikes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Exercise</a:t>
            </a:r>
          </a:p>
        </p:txBody>
      </p:sp>
      <p:sp>
        <p:nvSpPr>
          <p:cNvPr id="24579" name="Rectangle 3"/>
          <p:cNvSpPr>
            <a:spLocks noGrp="1" noChangeArrowheads="1"/>
          </p:cNvSpPr>
          <p:nvPr>
            <p:ph type="body" idx="1"/>
          </p:nvPr>
        </p:nvSpPr>
        <p:spPr/>
        <p:txBody>
          <a:bodyPr/>
          <a:lstStyle/>
          <a:p>
            <a:pPr eaLnBrk="1" hangingPunct="1"/>
            <a:r>
              <a:rPr lang="en-GB"/>
              <a:t>What types of inventory does your own organisation have and why.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Inventory Decisions</a:t>
            </a:r>
          </a:p>
        </p:txBody>
      </p:sp>
      <p:sp>
        <p:nvSpPr>
          <p:cNvPr id="25603" name="Rectangle 3"/>
          <p:cNvSpPr>
            <a:spLocks noGrp="1" noChangeArrowheads="1"/>
          </p:cNvSpPr>
          <p:nvPr>
            <p:ph type="body" idx="1"/>
          </p:nvPr>
        </p:nvSpPr>
        <p:spPr/>
        <p:txBody>
          <a:bodyPr/>
          <a:lstStyle/>
          <a:p>
            <a:pPr eaLnBrk="1" hangingPunct="1"/>
            <a:r>
              <a:rPr lang="en-GB"/>
              <a:t>What items to hold in stock</a:t>
            </a:r>
          </a:p>
          <a:p>
            <a:pPr eaLnBrk="1" hangingPunct="1">
              <a:buFontTx/>
              <a:buNone/>
            </a:pPr>
            <a:endParaRPr lang="en-GB"/>
          </a:p>
          <a:p>
            <a:pPr eaLnBrk="1" hangingPunct="1"/>
            <a:r>
              <a:rPr lang="en-GB"/>
              <a:t>How much to hold and when to order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a:t>	Companies often decide to complete orders ahead of time for a number of reasons</a:t>
            </a:r>
          </a:p>
          <a:p>
            <a:pPr eaLnBrk="1" hangingPunct="1"/>
            <a:r>
              <a:rPr lang="en-GB" sz="2800"/>
              <a:t>Known orders or scheduled call-offs against customer contracts will often be made or provided in advance to ensure that due dates are met</a:t>
            </a:r>
          </a:p>
          <a:p>
            <a:pPr eaLnBrk="1" hangingPunct="1"/>
            <a:r>
              <a:rPr lang="en-GB" sz="2800"/>
              <a:t>Inventory to meet future demand peaks, known as seasonality patterns</a:t>
            </a:r>
          </a:p>
          <a:p>
            <a:pPr eaLnBrk="1" hangingPunct="1"/>
            <a:r>
              <a:rPr lang="en-GB" sz="2800"/>
              <a:t>Inventory to level out capacity requirements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a:t>	A major factor influencing the decision of what inventory to hold is whether a company selects a: -</a:t>
            </a:r>
          </a:p>
          <a:p>
            <a:pPr eaLnBrk="1" hangingPunct="1"/>
            <a:r>
              <a:rPr lang="en-GB"/>
              <a:t>Make-to-order</a:t>
            </a:r>
          </a:p>
          <a:p>
            <a:pPr eaLnBrk="1" hangingPunct="1"/>
            <a:r>
              <a:rPr lang="en-GB"/>
              <a:t>Assemble-to-order</a:t>
            </a:r>
          </a:p>
          <a:p>
            <a:pPr eaLnBrk="1" hangingPunct="1"/>
            <a:r>
              <a:rPr lang="en-GB"/>
              <a:t>Make-to-stock</a:t>
            </a:r>
          </a:p>
          <a:p>
            <a:pPr eaLnBrk="1" hangingPunct="1">
              <a:buFontTx/>
              <a:buNone/>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What items to hold in stock</a:t>
            </a:r>
          </a:p>
        </p:txBody>
      </p:sp>
      <p:sp>
        <p:nvSpPr>
          <p:cNvPr id="28675" name="Rectangle 3"/>
          <p:cNvSpPr>
            <a:spLocks noGrp="1" noChangeArrowheads="1"/>
          </p:cNvSpPr>
          <p:nvPr>
            <p:ph type="body" idx="1"/>
          </p:nvPr>
        </p:nvSpPr>
        <p:spPr/>
        <p:txBody>
          <a:bodyPr/>
          <a:lstStyle/>
          <a:p>
            <a:pPr eaLnBrk="1" hangingPunct="1"/>
            <a:r>
              <a:rPr lang="en-GB" b="1" u="sng"/>
              <a:t>Make-to-order</a:t>
            </a:r>
            <a:r>
              <a:rPr lang="en-GB"/>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t>What items to hold in stock</a:t>
            </a:r>
          </a:p>
        </p:txBody>
      </p:sp>
      <p:sp>
        <p:nvSpPr>
          <p:cNvPr id="29699" name="Rectangle 3"/>
          <p:cNvSpPr>
            <a:spLocks noGrp="1" noChangeArrowheads="1"/>
          </p:cNvSpPr>
          <p:nvPr>
            <p:ph type="body" idx="1"/>
          </p:nvPr>
        </p:nvSpPr>
        <p:spPr/>
        <p:txBody>
          <a:bodyPr/>
          <a:lstStyle/>
          <a:p>
            <a:pPr eaLnBrk="1" hangingPunct="1"/>
            <a:r>
              <a:rPr lang="en-GB" b="1" u="sng"/>
              <a:t>Assemble-to-order (ATO)</a:t>
            </a:r>
            <a:r>
              <a:rPr lang="en-GB"/>
              <a:t>: - businesses are those that part-finish an item beforehand and then complete it on receipt of an order.  The stage of part-completion reflects the associated value of inventory and process lead time reduction that results</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What items to hold in stock</a:t>
            </a:r>
          </a:p>
        </p:txBody>
      </p:sp>
      <p:sp>
        <p:nvSpPr>
          <p:cNvPr id="30723" name="Rectangle 3"/>
          <p:cNvSpPr>
            <a:spLocks noGrp="1" noChangeArrowheads="1"/>
          </p:cNvSpPr>
          <p:nvPr>
            <p:ph type="body" idx="1"/>
          </p:nvPr>
        </p:nvSpPr>
        <p:spPr/>
        <p:txBody>
          <a:bodyPr/>
          <a:lstStyle/>
          <a:p>
            <a:pPr eaLnBrk="1" hangingPunct="1"/>
            <a:r>
              <a:rPr lang="en-GB" b="1" u="sng"/>
              <a:t>Make-to-stock (MTS)</a:t>
            </a:r>
            <a:r>
              <a:rPr lang="en-GB"/>
              <a:t>: - business are those that complete or purchase items ahead of demand and then meet orders from finished goods inventory</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a:t>	Some of the factors affecting these questions we have already discussed but other factors include: -</a:t>
            </a:r>
          </a:p>
          <a:p>
            <a:pPr eaLnBrk="1" hangingPunct="1"/>
            <a:r>
              <a:rPr lang="en-GB"/>
              <a:t>Demand forecasts and scheduling horizons</a:t>
            </a:r>
          </a:p>
          <a:p>
            <a:pPr eaLnBrk="1" hangingPunct="1"/>
            <a:r>
              <a:rPr lang="en-GB"/>
              <a:t>Reorder point</a:t>
            </a:r>
          </a:p>
          <a:p>
            <a:pPr eaLnBrk="1" hangingPunct="1"/>
            <a:r>
              <a:rPr lang="en-GB"/>
              <a:t>Buffer inventory</a:t>
            </a:r>
          </a:p>
          <a:p>
            <a:pPr eaLnBrk="1" hangingPunct="1"/>
            <a:r>
              <a:rPr lang="en-GB"/>
              <a:t>Service levels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Question</a:t>
            </a:r>
          </a:p>
        </p:txBody>
      </p:sp>
      <p:sp>
        <p:nvSpPr>
          <p:cNvPr id="32771" name="Rectangle 3"/>
          <p:cNvSpPr>
            <a:spLocks noGrp="1" noChangeArrowheads="1"/>
          </p:cNvSpPr>
          <p:nvPr>
            <p:ph type="body" idx="1"/>
          </p:nvPr>
        </p:nvSpPr>
        <p:spPr/>
        <p:txBody>
          <a:bodyPr/>
          <a:lstStyle/>
          <a:p>
            <a:pPr eaLnBrk="1" hangingPunct="1">
              <a:buFontTx/>
              <a:buNone/>
            </a:pPr>
            <a:r>
              <a:rPr lang="en-GB"/>
              <a:t>	How does inventory contribute to the value- adding activities of a firm?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Question</a:t>
            </a:r>
          </a:p>
        </p:txBody>
      </p:sp>
      <p:sp>
        <p:nvSpPr>
          <p:cNvPr id="33795" name="Rectangle 3"/>
          <p:cNvSpPr>
            <a:spLocks noGrp="1" noChangeArrowheads="1"/>
          </p:cNvSpPr>
          <p:nvPr>
            <p:ph type="body" idx="1"/>
          </p:nvPr>
        </p:nvSpPr>
        <p:spPr/>
        <p:txBody>
          <a:bodyPr/>
          <a:lstStyle/>
          <a:p>
            <a:pPr eaLnBrk="1" hangingPunct="1">
              <a:buFontTx/>
              <a:buNone/>
            </a:pPr>
            <a:r>
              <a:rPr lang="en-GB"/>
              <a:t>	What activities add to the cost of inventory and which functions are responsible for incurring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The level of service that an organisation wishes to maintain can be established and the level of buffer inventory needed to yield acceptable service levels can be calculated as:</a:t>
            </a:r>
          </a:p>
          <a:p>
            <a:pPr eaLnBrk="1" hangingPunct="1">
              <a:buFontTx/>
              <a:buNone/>
            </a:pPr>
            <a:r>
              <a:rPr lang="en-GB"/>
              <a:t>Service = </a:t>
            </a:r>
            <a:r>
              <a:rPr lang="en-GB" u="sng"/>
              <a:t>Customers served without delay</a:t>
            </a:r>
          </a:p>
          <a:p>
            <a:pPr eaLnBrk="1" hangingPunct="1">
              <a:buFontTx/>
              <a:buNone/>
            </a:pPr>
            <a:r>
              <a:rPr lang="en-GB"/>
              <a:t>Level		Total orders received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To approach this requirement from the opposite perspective, companies can determine the risk of a stockout they are prepared to accept.  This is known as the ‘protection level’ and is equivalent of</a:t>
            </a:r>
          </a:p>
          <a:p>
            <a:pPr eaLnBrk="1" hangingPunct="1">
              <a:buFontTx/>
              <a:buNone/>
            </a:pPr>
            <a:endParaRPr lang="en-GB"/>
          </a:p>
          <a:p>
            <a:pPr eaLnBrk="1" hangingPunct="1">
              <a:buFontTx/>
              <a:buNone/>
            </a:pPr>
            <a:r>
              <a:rPr lang="en-GB"/>
              <a:t>	100 x (1 – probability of a stockout)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a:t>ABC Classification System</a:t>
            </a:r>
          </a:p>
          <a:p>
            <a:pPr eaLnBrk="1" hangingPunct="1"/>
            <a:r>
              <a:rPr lang="en-GB" sz="2800"/>
              <a:t>Sorts inventory items into groups depending on the amount of annual expenditure they incur which will depend on the estimated number of items used annually multiplied by the unit cost</a:t>
            </a:r>
          </a:p>
          <a:p>
            <a:pPr eaLnBrk="1" hangingPunct="1"/>
            <a:r>
              <a:rPr lang="en-GB" sz="2800"/>
              <a:t>Using the 80/20 rule or Pareto principle it is usually found, that 10 – 20% of the items account for 60 – 80% of annual expenditure</a:t>
            </a:r>
          </a:p>
          <a:p>
            <a:pPr eaLnBrk="1" hangingPunct="1"/>
            <a:r>
              <a:rPr lang="en-GB" sz="2800"/>
              <a:t>These items are called A items and need to be controlled closely to reduce overall expenditure</a:t>
            </a:r>
          </a:p>
          <a:p>
            <a:pPr eaLnBrk="1" hangingPunct="1"/>
            <a:endParaRPr lang="en-GB" sz="2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B items account for the next 20 – 30% of items</a:t>
            </a:r>
          </a:p>
          <a:p>
            <a:pPr eaLnBrk="1" hangingPunct="1"/>
            <a:r>
              <a:rPr lang="en-GB"/>
              <a:t>Require fewer inventory level reviews than A items</a:t>
            </a:r>
          </a:p>
          <a:p>
            <a:pPr eaLnBrk="1" hangingPunct="1"/>
            <a:r>
              <a:rPr lang="en-GB"/>
              <a:t>A fixed order interval system with a minimum order level or a fixed order quantity system may be appropriate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C items represent the remaining 50-70% of items but only account for less than 25% of total expenditure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t>ABC Classification System</a:t>
            </a:r>
          </a:p>
        </p:txBody>
      </p:sp>
      <p:sp>
        <p:nvSpPr>
          <p:cNvPr id="39939" name="Rectangle 3"/>
          <p:cNvSpPr>
            <a:spLocks noGrp="1" noChangeArrowheads="1"/>
          </p:cNvSpPr>
          <p:nvPr>
            <p:ph type="body" idx="1"/>
          </p:nvPr>
        </p:nvSpPr>
        <p:spPr/>
        <p:txBody>
          <a:bodyPr/>
          <a:lstStyle/>
          <a:p>
            <a:pPr eaLnBrk="1" hangingPunct="1"/>
            <a:r>
              <a:rPr lang="en-GB" dirty="0"/>
              <a:t>See handout for example of ABC system</a:t>
            </a:r>
          </a:p>
          <a:p>
            <a:pPr eaLnBrk="1" hangingPunct="1"/>
            <a:endParaRPr lang="en-GB" dirty="0"/>
          </a:p>
          <a:p>
            <a:pPr marL="0" indent="0" eaLnBrk="1" hangingPunct="1">
              <a:buNone/>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Economic Order Quantity</a:t>
            </a:r>
          </a:p>
        </p:txBody>
      </p:sp>
      <p:sp>
        <p:nvSpPr>
          <p:cNvPr id="40963" name="Rectangle 3"/>
          <p:cNvSpPr>
            <a:spLocks noGrp="1" noChangeArrowheads="1"/>
          </p:cNvSpPr>
          <p:nvPr>
            <p:ph type="body" idx="1"/>
          </p:nvPr>
        </p:nvSpPr>
        <p:spPr/>
        <p:txBody>
          <a:bodyPr/>
          <a:lstStyle/>
          <a:p>
            <a:pPr eaLnBrk="1" hangingPunct="1"/>
            <a:r>
              <a:rPr lang="en-GB"/>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a:t>Assumptions</a:t>
            </a:r>
          </a:p>
          <a:p>
            <a:pPr eaLnBrk="1" hangingPunct="1"/>
            <a:r>
              <a:rPr lang="en-GB"/>
              <a:t>Demand is known and constant</a:t>
            </a:r>
          </a:p>
          <a:p>
            <a:pPr eaLnBrk="1" hangingPunct="1"/>
            <a:r>
              <a:rPr lang="en-GB"/>
              <a:t>Lead time is constant</a:t>
            </a:r>
          </a:p>
          <a:p>
            <a:pPr eaLnBrk="1" hangingPunct="1"/>
            <a:r>
              <a:rPr lang="en-GB"/>
              <a:t>No quantity discounts are available</a:t>
            </a:r>
          </a:p>
          <a:p>
            <a:pPr eaLnBrk="1" hangingPunct="1"/>
            <a:r>
              <a:rPr lang="en-GB"/>
              <a:t>Only one item is involved</a:t>
            </a:r>
          </a:p>
          <a:p>
            <a:pPr eaLnBrk="1" hangingPunct="1"/>
            <a:r>
              <a:rPr lang="en-GB"/>
              <a:t>Fixed and identifiable ordering cost</a:t>
            </a:r>
          </a:p>
          <a:p>
            <a:pPr eaLnBrk="1" hangingPunct="1"/>
            <a:r>
              <a:rPr lang="en-GB"/>
              <a:t>Cost does not vary with the order size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a:t>An approach of ordering a fixed quantity per order item is not seen as relevant in a complex and dynamic market</a:t>
            </a:r>
          </a:p>
          <a:p>
            <a:pPr eaLnBrk="1" hangingPunct="1"/>
            <a:r>
              <a:rPr lang="en-GB"/>
              <a:t>The assumption of one delivery per order and then the use of that stock over time increases inventory levels and does not fit with JIT approach</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a:t>Also annual demand will not exist for products with a life cycle of less than a year</a:t>
            </a:r>
          </a:p>
          <a:p>
            <a:pPr eaLnBrk="1" hangingPunct="1"/>
            <a:r>
              <a:rPr lang="en-GB"/>
              <a:t>Ordering costs are constant with no account taken of the method of ordering, the time spent placing the order or the staffing costs of the person placing the order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a:t>		EOQ = </a:t>
            </a:r>
            <a:r>
              <a:rPr lang="en-GB">
                <a:cs typeface="Arial" charset="0"/>
              </a:rPr>
              <a:t>				     </a:t>
            </a:r>
          </a:p>
          <a:p>
            <a:pPr eaLnBrk="1" hangingPunct="1">
              <a:buFontTx/>
              <a:buNone/>
            </a:pPr>
            <a:endParaRPr lang="en-GB">
              <a:cs typeface="Arial" charset="0"/>
            </a:endParaRPr>
          </a:p>
          <a:p>
            <a:pPr eaLnBrk="1" hangingPunct="1">
              <a:buFontTx/>
              <a:buNone/>
            </a:pPr>
            <a:endParaRPr lang="en-GB">
              <a:cs typeface="Arial" charset="0"/>
            </a:endParaRPr>
          </a:p>
          <a:p>
            <a:pPr eaLnBrk="1" hangingPunct="1">
              <a:buFontTx/>
              <a:buNone/>
            </a:pPr>
            <a:r>
              <a:rPr lang="en-GB">
                <a:cs typeface="Arial" charset="0"/>
              </a:rPr>
              <a:t>Q = Order Quantity</a:t>
            </a:r>
          </a:p>
          <a:p>
            <a:pPr eaLnBrk="1" hangingPunct="1">
              <a:buFontTx/>
              <a:buNone/>
            </a:pPr>
            <a:r>
              <a:rPr lang="en-GB">
                <a:cs typeface="Arial" charset="0"/>
              </a:rPr>
              <a:t>C</a:t>
            </a:r>
            <a:r>
              <a:rPr lang="en-GB" baseline="-25000">
                <a:cs typeface="Arial" charset="0"/>
              </a:rPr>
              <a:t>H</a:t>
            </a:r>
            <a:r>
              <a:rPr lang="en-GB">
                <a:cs typeface="Arial" charset="0"/>
              </a:rPr>
              <a:t>= Holding cost per unit</a:t>
            </a:r>
          </a:p>
          <a:p>
            <a:pPr eaLnBrk="1" hangingPunct="1">
              <a:buFontTx/>
              <a:buNone/>
            </a:pPr>
            <a:r>
              <a:rPr lang="en-GB">
                <a:cs typeface="Arial" charset="0"/>
              </a:rPr>
              <a:t>D  = Annual demand</a:t>
            </a:r>
          </a:p>
          <a:p>
            <a:pPr eaLnBrk="1" hangingPunct="1">
              <a:buFontTx/>
              <a:buNone/>
            </a:pPr>
            <a:r>
              <a:rPr lang="en-GB">
                <a:cs typeface="Arial" charset="0"/>
              </a:rPr>
              <a:t>C</a:t>
            </a:r>
            <a:r>
              <a:rPr lang="en-GB" baseline="-25000">
                <a:cs typeface="Arial" charset="0"/>
              </a:rPr>
              <a:t>O </a:t>
            </a:r>
            <a:r>
              <a:rPr lang="en-GB">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Economic Order Quantity</a:t>
            </a:r>
          </a:p>
        </p:txBody>
      </p:sp>
      <mc:AlternateContent xmlns:mc="http://schemas.openxmlformats.org/markup-compatibility/2006" xmlns:a14="http://schemas.microsoft.com/office/drawing/2010/main">
        <mc:Choice Requires="a14">
          <p:sp>
            <p:nvSpPr>
              <p:cNvPr id="46083" name="Rectangle 3"/>
              <p:cNvSpPr>
                <a:spLocks noGrp="1" noChangeArrowheads="1"/>
              </p:cNvSpPr>
              <p:nvPr>
                <p:ph type="body" idx="1"/>
              </p:nvPr>
            </p:nvSpPr>
            <p:spPr/>
            <p:txBody>
              <a:bodyPr/>
              <a:lstStyle/>
              <a:p>
                <a:pPr eaLnBrk="1" hangingPunct="1"/>
                <a:r>
                  <a:rPr lang="en-GB" dirty="0"/>
                  <a:t>Total annual inventory cost is the sum of the total annual holding cost and the total annual order cost</a:t>
                </a:r>
              </a:p>
              <a:p>
                <a:pPr eaLnBrk="1" hangingPunct="1"/>
                <a:endParaRPr lang="en-GB" dirty="0"/>
              </a:p>
              <a:p>
                <a:pPr eaLnBrk="1" hangingPunct="1"/>
                <a:r>
                  <a:rPr lang="en-GB" dirty="0"/>
                  <a:t>Total annual order cost =</a:t>
                </a:r>
              </a:p>
              <a:p>
                <a:pPr eaLnBrk="1" hangingPunct="1">
                  <a:buFontTx/>
                  <a:buNone/>
                </a:pP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𝑄</m:t>
                        </m:r>
                      </m:num>
                      <m:den>
                        <m:r>
                          <a:rPr lang="en-GB" b="0" i="1" smtClean="0">
                            <a:latin typeface="Cambria Math"/>
                          </a:rPr>
                          <m:t>2</m:t>
                        </m:r>
                      </m:den>
                    </m:f>
                  </m:oMath>
                </a14:m>
                <a:r>
                  <a:rPr lang="en-GB" dirty="0"/>
                  <a:t> x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𝐶</m:t>
                        </m:r>
                      </m:e>
                      <m:sub>
                        <m:r>
                          <a:rPr lang="en-GB" b="0" i="1" smtClean="0">
                            <a:latin typeface="Cambria Math"/>
                          </a:rPr>
                          <m:t>𝐻</m:t>
                        </m:r>
                      </m:sub>
                    </m:sSub>
                  </m:oMath>
                </a14:m>
                <a:r>
                  <a:rPr lang="en-GB" dirty="0"/>
                  <a: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endParaRPr lang="en-GB" dirty="0"/>
              </a:p>
              <a:p>
                <a:pPr eaLnBrk="1" hangingPunct="1">
                  <a:buFontTx/>
                  <a:buNone/>
                </a:pPr>
                <a:r>
                  <a:rPr lang="en-GB" dirty="0"/>
                  <a:t>			               </a:t>
                </a:r>
              </a:p>
            </p:txBody>
          </p:sp>
        </mc:Choice>
        <mc:Fallback xmlns="">
          <p:sp>
            <p:nvSpPr>
              <p:cNvPr id="46083" name="Rectangle 3"/>
              <p:cNvSpPr>
                <a:spLocks noGrp="1" noRot="1" noChangeAspect="1" noMove="1" noResize="1" noEditPoints="1" noAdjustHandles="1" noChangeArrowheads="1" noChangeShapeType="1" noTextEdit="1"/>
              </p:cNvSpPr>
              <p:nvPr>
                <p:ph type="body" idx="1"/>
              </p:nvPr>
            </p:nvSpPr>
            <p:spPr>
              <a:blipFill rotWithShape="1">
                <a:blip r:embed="rId2"/>
                <a:stretch>
                  <a:fillRect l="-1630" t="-1752"/>
                </a:stretch>
              </a:blipFill>
            </p:spPr>
            <p:txBody>
              <a:bodyPr/>
              <a:lstStyle/>
              <a:p>
                <a:r>
                  <a:rPr lang="en-GB">
                    <a:noFill/>
                  </a:rPr>
                  <a:t> </a:t>
                </a:r>
              </a:p>
            </p:txBody>
          </p:sp>
        </mc:Fallback>
      </mc:AlternateContent>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a:t>
            </a:r>
            <a:r>
              <a:rPr lang="en-GB" b="1"/>
              <a:t>Example</a:t>
            </a:r>
          </a:p>
          <a:p>
            <a:pPr eaLnBrk="1" hangingPunct="1">
              <a:buFontTx/>
              <a:buNone/>
            </a:pPr>
            <a:r>
              <a:rPr lang="en-GB" b="1"/>
              <a:t>	</a:t>
            </a:r>
            <a:r>
              <a:rPr lang="en-GB"/>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a:p>
          <a:p>
            <a:pPr eaLnBrk="1" hangingPunct="1">
              <a:buFontTx/>
              <a:buNone/>
            </a:pPr>
            <a:r>
              <a:rPr lang="en-GB"/>
              <a:t>	Determine the EOQ</a:t>
            </a:r>
          </a:p>
          <a:p>
            <a:pPr eaLnBrk="1" hangingPunct="1">
              <a:buFontTx/>
              <a:buNone/>
            </a:pPr>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dirty="0"/>
              <a:t>Question</a:t>
            </a:r>
          </a:p>
          <a:p>
            <a:pPr eaLnBrk="1" hangingPunct="1">
              <a:lnSpc>
                <a:spcPct val="90000"/>
              </a:lnSpc>
              <a:buFontTx/>
              <a:buNone/>
            </a:pPr>
            <a:r>
              <a:rPr lang="en-GB" b="1" dirty="0"/>
              <a:t>	</a:t>
            </a:r>
            <a:r>
              <a:rPr lang="en-GB" dirty="0"/>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dirty="0"/>
              <a:t>	Calculate the economic order quantity and total costs </a:t>
            </a:r>
            <a:endParaRPr lang="en-GB" b="1"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a:t>	Question</a:t>
            </a:r>
          </a:p>
          <a:p>
            <a:pPr eaLnBrk="1" hangingPunct="1">
              <a:buFontTx/>
              <a:buNone/>
            </a:pPr>
            <a:r>
              <a:rPr lang="en-GB" sz="2800" b="1"/>
              <a:t>	</a:t>
            </a:r>
            <a:r>
              <a:rPr lang="en-GB" sz="280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a:t>	</a:t>
            </a:r>
          </a:p>
          <a:p>
            <a:pPr eaLnBrk="1" hangingPunct="1">
              <a:buFontTx/>
              <a:buNone/>
            </a:pPr>
            <a:r>
              <a:rPr lang="en-GB" sz="2800"/>
              <a:t>	How much cement should the company order at a time</a:t>
            </a:r>
            <a:endParaRPr lang="en-GB" sz="2800" b="1"/>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a:t>	</a:t>
            </a:r>
            <a:r>
              <a:rPr lang="en-GB" b="1"/>
              <a:t>Question</a:t>
            </a:r>
          </a:p>
          <a:p>
            <a:pPr eaLnBrk="1" hangingPunct="1">
              <a:buFontTx/>
              <a:buNone/>
            </a:pPr>
            <a:r>
              <a:rPr lang="en-GB" b="1"/>
              <a:t>	</a:t>
            </a:r>
            <a:r>
              <a:rPr lang="en-GB"/>
              <a:t>Using the example in previous slide determine the most convenient order quantity and the cost of this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08285-BF4C-4FA7-AC38-7CF66207497A}"/>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7214E179-3592-4C38-9790-222F2CBC7756}"/>
              </a:ext>
            </a:extLst>
          </p:cNvPr>
          <p:cNvSpPr>
            <a:spLocks noGrp="1"/>
          </p:cNvSpPr>
          <p:nvPr>
            <p:ph idx="1"/>
          </p:nvPr>
        </p:nvSpPr>
        <p:spPr/>
        <p:txBody>
          <a:bodyPr/>
          <a:lstStyle/>
          <a:p>
            <a:r>
              <a:rPr lang="en-GB" dirty="0"/>
              <a:t>We have a stock of the item, which we use over time, at some point in the future we will run out of the item</a:t>
            </a:r>
          </a:p>
          <a:p>
            <a:r>
              <a:rPr lang="en-GB" dirty="0"/>
              <a:t>We need to decide how much to order how confident we are about our prediction of how many we use, and how reliable our supplier is</a:t>
            </a:r>
          </a:p>
          <a:p>
            <a:r>
              <a:rPr lang="en-GB" dirty="0"/>
              <a:t>We may hold some stock in contingency (Safety stock)</a:t>
            </a:r>
          </a:p>
        </p:txBody>
      </p:sp>
    </p:spTree>
    <p:extLst>
      <p:ext uri="{BB962C8B-B14F-4D97-AF65-F5344CB8AC3E}">
        <p14:creationId xmlns:p14="http://schemas.microsoft.com/office/powerpoint/2010/main" val="251716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BA85-21E2-449B-864A-DB2F2E8FBCDF}"/>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1A3AC492-983F-4D0C-90FD-FE134C0C33AC}"/>
              </a:ext>
            </a:extLst>
          </p:cNvPr>
          <p:cNvSpPr>
            <a:spLocks noGrp="1"/>
          </p:cNvSpPr>
          <p:nvPr>
            <p:ph idx="1"/>
          </p:nvPr>
        </p:nvSpPr>
        <p:spPr>
          <a:xfrm>
            <a:off x="179512" y="1196752"/>
            <a:ext cx="8784976" cy="5661248"/>
          </a:xfrm>
        </p:spPr>
        <p:txBody>
          <a:bodyPr/>
          <a:lstStyle/>
          <a:p>
            <a:r>
              <a:rPr lang="en-GB" dirty="0"/>
              <a:t>The prediction of demand is the usage rate or DGR (daily going rate)</a:t>
            </a:r>
          </a:p>
          <a:p>
            <a:r>
              <a:rPr lang="en-GB" dirty="0"/>
              <a:t>To ensure the order arrives on time we calculate the ROL (re-order level) based on predicted usage DGR and the lead-time (L)</a:t>
            </a:r>
          </a:p>
          <a:p>
            <a:r>
              <a:rPr lang="en-GB" dirty="0"/>
              <a:t>To determine the amount we buy we specify a re-order quantity (ROQ) needed to last a known period (P)</a:t>
            </a:r>
          </a:p>
          <a:p>
            <a:r>
              <a:rPr lang="en-GB" dirty="0"/>
              <a:t>To protect against high demand and late deliveries we add safety stock (S) or safety time</a:t>
            </a:r>
          </a:p>
        </p:txBody>
      </p:sp>
    </p:spTree>
    <p:extLst>
      <p:ext uri="{BB962C8B-B14F-4D97-AF65-F5344CB8AC3E}">
        <p14:creationId xmlns:p14="http://schemas.microsoft.com/office/powerpoint/2010/main" val="34578603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00E4-8989-463A-AA0A-2C86608492F1}"/>
              </a:ext>
            </a:extLst>
          </p:cNvPr>
          <p:cNvSpPr>
            <a:spLocks noGrp="1"/>
          </p:cNvSpPr>
          <p:nvPr>
            <p:ph type="title"/>
          </p:nvPr>
        </p:nvSpPr>
        <p:spPr/>
        <p:txBody>
          <a:bodyPr/>
          <a:lstStyle/>
          <a:p>
            <a:r>
              <a:rPr lang="en-GB" dirty="0"/>
              <a:t>Inventory Saw-Tooth Model for ROP Logic</a:t>
            </a:r>
          </a:p>
        </p:txBody>
      </p:sp>
      <p:pic>
        <p:nvPicPr>
          <p:cNvPr id="5" name="Content Placeholder 4">
            <a:extLst>
              <a:ext uri="{FF2B5EF4-FFF2-40B4-BE49-F238E27FC236}">
                <a16:creationId xmlns:a16="http://schemas.microsoft.com/office/drawing/2014/main" id="{54D12B63-2427-4E6E-95E4-D2384E316CC1}"/>
              </a:ext>
            </a:extLst>
          </p:cNvPr>
          <p:cNvPicPr>
            <a:picLocks noGrp="1" noChangeAspect="1"/>
          </p:cNvPicPr>
          <p:nvPr>
            <p:ph idx="1"/>
          </p:nvPr>
        </p:nvPicPr>
        <p:blipFill>
          <a:blip r:embed="rId2"/>
          <a:stretch>
            <a:fillRect/>
          </a:stretch>
        </p:blipFill>
        <p:spPr>
          <a:xfrm>
            <a:off x="693912" y="1916832"/>
            <a:ext cx="7992888" cy="4536504"/>
          </a:xfrm>
        </p:spPr>
      </p:pic>
    </p:spTree>
    <p:extLst>
      <p:ext uri="{BB962C8B-B14F-4D97-AF65-F5344CB8AC3E}">
        <p14:creationId xmlns:p14="http://schemas.microsoft.com/office/powerpoint/2010/main" val="19593073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A9E1-CC6B-4B65-B040-6E78D1DBBE8D}"/>
              </a:ext>
            </a:extLst>
          </p:cNvPr>
          <p:cNvSpPr>
            <a:spLocks noGrp="1"/>
          </p:cNvSpPr>
          <p:nvPr>
            <p:ph type="title"/>
          </p:nvPr>
        </p:nvSpPr>
        <p:spPr/>
        <p:txBody>
          <a:bodyPr/>
          <a:lstStyle/>
          <a:p>
            <a:r>
              <a:rPr lang="en-GB" dirty="0"/>
              <a:t>EOQ to Represent Days of Supply</a:t>
            </a:r>
          </a:p>
        </p:txBody>
      </p:sp>
      <p:pic>
        <p:nvPicPr>
          <p:cNvPr id="5" name="Content Placeholder 4">
            <a:extLst>
              <a:ext uri="{FF2B5EF4-FFF2-40B4-BE49-F238E27FC236}">
                <a16:creationId xmlns:a16="http://schemas.microsoft.com/office/drawing/2014/main" id="{DF2989F3-92E7-4687-A834-CC6F26FB4DF9}"/>
              </a:ext>
            </a:extLst>
          </p:cNvPr>
          <p:cNvPicPr>
            <a:picLocks noGrp="1" noChangeAspect="1"/>
          </p:cNvPicPr>
          <p:nvPr>
            <p:ph idx="1"/>
          </p:nvPr>
        </p:nvPicPr>
        <p:blipFill>
          <a:blip r:embed="rId2"/>
          <a:stretch>
            <a:fillRect/>
          </a:stretch>
        </p:blipFill>
        <p:spPr>
          <a:xfrm>
            <a:off x="611560" y="1844824"/>
            <a:ext cx="8075240" cy="4536504"/>
          </a:xfrm>
        </p:spPr>
      </p:pic>
    </p:spTree>
    <p:extLst>
      <p:ext uri="{BB962C8B-B14F-4D97-AF65-F5344CB8AC3E}">
        <p14:creationId xmlns:p14="http://schemas.microsoft.com/office/powerpoint/2010/main" val="1453256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82A0-DD23-49D1-971F-CE6BB97D2772}"/>
              </a:ext>
            </a:extLst>
          </p:cNvPr>
          <p:cNvSpPr>
            <a:spLocks noGrp="1"/>
          </p:cNvSpPr>
          <p:nvPr>
            <p:ph type="title"/>
          </p:nvPr>
        </p:nvSpPr>
        <p:spPr/>
        <p:txBody>
          <a:bodyPr/>
          <a:lstStyle/>
          <a:p>
            <a:r>
              <a:rPr lang="en-GB" dirty="0"/>
              <a:t>Safety Stock to Protect Against Demand Variation</a:t>
            </a:r>
          </a:p>
        </p:txBody>
      </p:sp>
      <p:pic>
        <p:nvPicPr>
          <p:cNvPr id="5" name="Content Placeholder 4">
            <a:extLst>
              <a:ext uri="{FF2B5EF4-FFF2-40B4-BE49-F238E27FC236}">
                <a16:creationId xmlns:a16="http://schemas.microsoft.com/office/drawing/2014/main" id="{1CFFBBC1-B450-4880-AF5D-523BBD321C9C}"/>
              </a:ext>
            </a:extLst>
          </p:cNvPr>
          <p:cNvPicPr>
            <a:picLocks noGrp="1" noChangeAspect="1"/>
          </p:cNvPicPr>
          <p:nvPr>
            <p:ph idx="1"/>
          </p:nvPr>
        </p:nvPicPr>
        <p:blipFill>
          <a:blip r:embed="rId2"/>
          <a:stretch>
            <a:fillRect/>
          </a:stretch>
        </p:blipFill>
        <p:spPr>
          <a:xfrm>
            <a:off x="539552" y="1772815"/>
            <a:ext cx="8147248" cy="4550711"/>
          </a:xfrm>
        </p:spPr>
      </p:pic>
    </p:spTree>
    <p:extLst>
      <p:ext uri="{BB962C8B-B14F-4D97-AF65-F5344CB8AC3E}">
        <p14:creationId xmlns:p14="http://schemas.microsoft.com/office/powerpoint/2010/main" val="2227666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8064-1647-4433-94E8-80029A03C15A}"/>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18507BF6-7B00-4811-9F3F-7D8B3C6423DF}"/>
              </a:ext>
            </a:extLst>
          </p:cNvPr>
          <p:cNvSpPr>
            <a:spLocks noGrp="1"/>
          </p:cNvSpPr>
          <p:nvPr>
            <p:ph idx="1"/>
          </p:nvPr>
        </p:nvSpPr>
        <p:spPr/>
        <p:txBody>
          <a:bodyPr/>
          <a:lstStyle/>
          <a:p>
            <a:pPr marL="0" indent="0">
              <a:buNone/>
            </a:pPr>
            <a:r>
              <a:rPr lang="en-GB" dirty="0"/>
              <a:t>Safety stock to protect against demand variation has three elements:</a:t>
            </a:r>
          </a:p>
          <a:p>
            <a:pPr marL="0" indent="0">
              <a:buNone/>
            </a:pPr>
            <a:endParaRPr lang="en-GB" dirty="0"/>
          </a:p>
          <a:p>
            <a:pPr marL="514350" indent="-514350">
              <a:buAutoNum type="arabicPeriod"/>
            </a:pPr>
            <a:r>
              <a:rPr lang="en-GB" dirty="0"/>
              <a:t>Desired service level</a:t>
            </a:r>
          </a:p>
          <a:p>
            <a:pPr marL="514350" indent="-514350">
              <a:buAutoNum type="arabicPeriod"/>
            </a:pPr>
            <a:r>
              <a:rPr lang="en-GB" dirty="0"/>
              <a:t>Demand variation per day</a:t>
            </a:r>
          </a:p>
          <a:p>
            <a:pPr marL="514350" indent="-514350">
              <a:buAutoNum type="arabicPeriod"/>
            </a:pPr>
            <a:r>
              <a:rPr lang="en-GB" dirty="0"/>
              <a:t>Square root of time to re-supply in days</a:t>
            </a:r>
          </a:p>
        </p:txBody>
      </p:sp>
    </p:spTree>
    <p:extLst>
      <p:ext uri="{BB962C8B-B14F-4D97-AF65-F5344CB8AC3E}">
        <p14:creationId xmlns:p14="http://schemas.microsoft.com/office/powerpoint/2010/main" val="10766812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CDB0-2691-4A96-A0ED-323B999764C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35806A73-9841-47B2-A088-C36337B3396E}"/>
              </a:ext>
            </a:extLst>
          </p:cNvPr>
          <p:cNvSpPr>
            <a:spLocks noGrp="1"/>
          </p:cNvSpPr>
          <p:nvPr>
            <p:ph idx="1"/>
          </p:nvPr>
        </p:nvSpPr>
        <p:spPr/>
        <p:txBody>
          <a:bodyPr/>
          <a:lstStyle/>
          <a:p>
            <a:r>
              <a:rPr lang="en-GB" b="1" u="sng" dirty="0"/>
              <a:t>Service factor</a:t>
            </a:r>
            <a:r>
              <a:rPr lang="en-GB" dirty="0"/>
              <a:t>: - is the conversion of the desired service level into a ‘factor’ that represents the number of standard deviations from the average demand</a:t>
            </a:r>
            <a:endParaRPr lang="en-GB" b="1" u="sng" dirty="0"/>
          </a:p>
          <a:p>
            <a:r>
              <a:rPr lang="en-GB" b="1" u="sng" dirty="0"/>
              <a:t>Demand variation</a:t>
            </a:r>
            <a:r>
              <a:rPr lang="en-GB" dirty="0"/>
              <a:t>: - is the variability of the demand by looking at the demand history over time or by comparing the forecast with the actual demand and calculating error</a:t>
            </a:r>
            <a:endParaRPr lang="en-GB" b="1" u="sng" dirty="0"/>
          </a:p>
        </p:txBody>
      </p:sp>
    </p:spTree>
    <p:extLst>
      <p:ext uri="{BB962C8B-B14F-4D97-AF65-F5344CB8AC3E}">
        <p14:creationId xmlns:p14="http://schemas.microsoft.com/office/powerpoint/2010/main" val="2353925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C038-9DE9-4F7D-AEB1-1455E2070F7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70001859-95A9-4AF8-8561-FE234DEC4A19}"/>
              </a:ext>
            </a:extLst>
          </p:cNvPr>
          <p:cNvSpPr>
            <a:spLocks noGrp="1"/>
          </p:cNvSpPr>
          <p:nvPr>
            <p:ph idx="1"/>
          </p:nvPr>
        </p:nvSpPr>
        <p:spPr/>
        <p:txBody>
          <a:bodyPr/>
          <a:lstStyle/>
          <a:p>
            <a:r>
              <a:rPr lang="en-GB" b="1" u="sng" dirty="0"/>
              <a:t>Lead time</a:t>
            </a:r>
            <a:r>
              <a:rPr lang="en-GB" dirty="0"/>
              <a:t>: - this is needed as we state the demand variation per unit time, so if we have to wait a long time for the next order the risk is much higher</a:t>
            </a:r>
            <a:endParaRPr lang="en-GB" b="1" u="sng" dirty="0"/>
          </a:p>
        </p:txBody>
      </p:sp>
    </p:spTree>
    <p:extLst>
      <p:ext uri="{BB962C8B-B14F-4D97-AF65-F5344CB8AC3E}">
        <p14:creationId xmlns:p14="http://schemas.microsoft.com/office/powerpoint/2010/main" val="34736446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21DB5-A10C-4A8C-9BFF-594180F0D126}"/>
              </a:ext>
            </a:extLst>
          </p:cNvPr>
          <p:cNvSpPr>
            <a:spLocks noGrp="1"/>
          </p:cNvSpPr>
          <p:nvPr>
            <p:ph type="title"/>
          </p:nvPr>
        </p:nvSpPr>
        <p:spPr>
          <a:xfrm>
            <a:off x="457200" y="116632"/>
            <a:ext cx="8229600" cy="720080"/>
          </a:xfrm>
        </p:spPr>
        <p:txBody>
          <a:bodyPr/>
          <a:lstStyle/>
          <a:p>
            <a:r>
              <a:rPr lang="en-GB" dirty="0"/>
              <a:t>Demand Safety</a:t>
            </a:r>
          </a:p>
        </p:txBody>
      </p:sp>
      <p:sp>
        <p:nvSpPr>
          <p:cNvPr id="3" name="Content Placeholder 2">
            <a:extLst>
              <a:ext uri="{FF2B5EF4-FFF2-40B4-BE49-F238E27FC236}">
                <a16:creationId xmlns:a16="http://schemas.microsoft.com/office/drawing/2014/main" id="{FF805743-A1E9-484D-87A0-00B78AC1B5DA}"/>
              </a:ext>
            </a:extLst>
          </p:cNvPr>
          <p:cNvSpPr>
            <a:spLocks noGrp="1"/>
          </p:cNvSpPr>
          <p:nvPr>
            <p:ph idx="1"/>
          </p:nvPr>
        </p:nvSpPr>
        <p:spPr>
          <a:xfrm>
            <a:off x="179512" y="980728"/>
            <a:ext cx="8784976" cy="5616624"/>
          </a:xfrm>
        </p:spPr>
        <p:txBody>
          <a:bodyPr/>
          <a:lstStyle/>
          <a:p>
            <a:r>
              <a:rPr lang="en-GB" dirty="0"/>
              <a:t>Assume we buy the product for £10 and sell it for £15.  If we achieve a 98% service level we will disappoint 2% of our customers</a:t>
            </a:r>
          </a:p>
          <a:p>
            <a:r>
              <a:rPr lang="en-GB" dirty="0"/>
              <a:t>This would potentially result in lost sales.  If we are selling 14,600 units a year and we lose 2% of sales, we will miss the opportunity to sell</a:t>
            </a:r>
          </a:p>
          <a:p>
            <a:pPr marL="0" indent="0">
              <a:buNone/>
            </a:pPr>
            <a:r>
              <a:rPr lang="en-GB" dirty="0"/>
              <a:t>14,600 x 2% =292@£15 each = £4,380 lost sales</a:t>
            </a:r>
          </a:p>
          <a:p>
            <a:r>
              <a:rPr lang="en-GB" dirty="0"/>
              <a:t>If we compare this to our investment of 199 units of safety stock 199@ £10 = £1,990</a:t>
            </a:r>
          </a:p>
        </p:txBody>
      </p:sp>
    </p:spTree>
    <p:extLst>
      <p:ext uri="{BB962C8B-B14F-4D97-AF65-F5344CB8AC3E}">
        <p14:creationId xmlns:p14="http://schemas.microsoft.com/office/powerpoint/2010/main" val="30976987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3966-0E9F-4C4C-8916-C429B8D27CCC}"/>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E5BCC760-4A64-4AB8-B847-828FADFFF0F0}"/>
              </a:ext>
            </a:extLst>
          </p:cNvPr>
          <p:cNvSpPr>
            <a:spLocks noGrp="1"/>
          </p:cNvSpPr>
          <p:nvPr>
            <p:ph idx="1"/>
          </p:nvPr>
        </p:nvSpPr>
        <p:spPr/>
        <p:txBody>
          <a:bodyPr/>
          <a:lstStyle/>
          <a:p>
            <a:r>
              <a:rPr lang="en-GB" dirty="0"/>
              <a:t>There is a need to be careful and not get carried away and evaluate the lost sales with the investment in safety stock</a:t>
            </a:r>
          </a:p>
          <a:p>
            <a:r>
              <a:rPr lang="en-GB" dirty="0"/>
              <a:t>By comparing the investment with the service level we can quickly come to a decision on the most appropriate safety stock level</a:t>
            </a:r>
          </a:p>
        </p:txBody>
      </p:sp>
    </p:spTree>
    <p:extLst>
      <p:ext uri="{BB962C8B-B14F-4D97-AF65-F5344CB8AC3E}">
        <p14:creationId xmlns:p14="http://schemas.microsoft.com/office/powerpoint/2010/main" val="2360648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D773-E0B6-42AB-9131-7A865B25B62E}"/>
              </a:ext>
            </a:extLst>
          </p:cNvPr>
          <p:cNvSpPr>
            <a:spLocks noGrp="1"/>
          </p:cNvSpPr>
          <p:nvPr>
            <p:ph type="title"/>
          </p:nvPr>
        </p:nvSpPr>
        <p:spPr/>
        <p:txBody>
          <a:bodyPr/>
          <a:lstStyle/>
          <a:p>
            <a:r>
              <a:rPr lang="en-GB" dirty="0"/>
              <a:t>Safety Stock to Protect against Supply Variation</a:t>
            </a:r>
          </a:p>
        </p:txBody>
      </p:sp>
      <p:pic>
        <p:nvPicPr>
          <p:cNvPr id="5" name="Content Placeholder 4">
            <a:extLst>
              <a:ext uri="{FF2B5EF4-FFF2-40B4-BE49-F238E27FC236}">
                <a16:creationId xmlns:a16="http://schemas.microsoft.com/office/drawing/2014/main" id="{3C44117D-6043-47E5-891D-8F40EADDF617}"/>
              </a:ext>
            </a:extLst>
          </p:cNvPr>
          <p:cNvPicPr>
            <a:picLocks noGrp="1" noChangeAspect="1"/>
          </p:cNvPicPr>
          <p:nvPr>
            <p:ph idx="1"/>
          </p:nvPr>
        </p:nvPicPr>
        <p:blipFill>
          <a:blip r:embed="rId2"/>
          <a:stretch>
            <a:fillRect/>
          </a:stretch>
        </p:blipFill>
        <p:spPr>
          <a:xfrm>
            <a:off x="539552" y="1700808"/>
            <a:ext cx="8136903" cy="4752528"/>
          </a:xfrm>
        </p:spPr>
      </p:pic>
    </p:spTree>
    <p:extLst>
      <p:ext uri="{BB962C8B-B14F-4D97-AF65-F5344CB8AC3E}">
        <p14:creationId xmlns:p14="http://schemas.microsoft.com/office/powerpoint/2010/main" val="26288451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611F-5D53-46BF-8409-D1697DAA93F5}"/>
              </a:ext>
            </a:extLst>
          </p:cNvPr>
          <p:cNvSpPr>
            <a:spLocks noGrp="1"/>
          </p:cNvSpPr>
          <p:nvPr>
            <p:ph type="title"/>
          </p:nvPr>
        </p:nvSpPr>
        <p:spPr>
          <a:xfrm>
            <a:off x="457200" y="44624"/>
            <a:ext cx="8229600" cy="792088"/>
          </a:xfrm>
        </p:spPr>
        <p:txBody>
          <a:bodyPr/>
          <a:lstStyle/>
          <a:p>
            <a:r>
              <a:rPr lang="en-GB" dirty="0"/>
              <a:t>Hybrid Safety Stock</a:t>
            </a:r>
          </a:p>
        </p:txBody>
      </p:sp>
      <p:sp>
        <p:nvSpPr>
          <p:cNvPr id="3" name="Content Placeholder 2">
            <a:extLst>
              <a:ext uri="{FF2B5EF4-FFF2-40B4-BE49-F238E27FC236}">
                <a16:creationId xmlns:a16="http://schemas.microsoft.com/office/drawing/2014/main" id="{0127779C-CF21-4C92-81C5-16BD39532153}"/>
              </a:ext>
            </a:extLst>
          </p:cNvPr>
          <p:cNvSpPr>
            <a:spLocks noGrp="1"/>
          </p:cNvSpPr>
          <p:nvPr>
            <p:ph idx="1"/>
          </p:nvPr>
        </p:nvSpPr>
        <p:spPr>
          <a:xfrm>
            <a:off x="457200" y="908720"/>
            <a:ext cx="8229600" cy="5760640"/>
          </a:xfrm>
        </p:spPr>
        <p:txBody>
          <a:bodyPr/>
          <a:lstStyle/>
          <a:p>
            <a:pPr marL="0" indent="0">
              <a:buNone/>
            </a:pPr>
            <a:r>
              <a:rPr lang="en-GB" dirty="0"/>
              <a:t>Three options: -</a:t>
            </a:r>
          </a:p>
          <a:p>
            <a:pPr marL="514350" indent="-514350">
              <a:buAutoNum type="arabicPeriod"/>
            </a:pPr>
            <a:r>
              <a:rPr lang="en-GB" dirty="0"/>
              <a:t>Calculate safety quantity an time, then take the least of the two values- this is useful if you are looking to minimise the safety stock holdings, and service level is not an issue</a:t>
            </a:r>
          </a:p>
          <a:p>
            <a:pPr marL="514350" indent="-514350">
              <a:buAutoNum type="arabicPeriod"/>
            </a:pPr>
            <a:r>
              <a:rPr lang="en-GB" dirty="0"/>
              <a:t>Calculate safety quantity and time, then take the higher of the two values- this is useful if you want to focus on customer service level and inventory holding is not a specific issue</a:t>
            </a:r>
          </a:p>
        </p:txBody>
      </p:sp>
    </p:spTree>
    <p:extLst>
      <p:ext uri="{BB962C8B-B14F-4D97-AF65-F5344CB8AC3E}">
        <p14:creationId xmlns:p14="http://schemas.microsoft.com/office/powerpoint/2010/main" val="14165535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DD77-DCA4-4F8D-910D-69773C2058D1}"/>
              </a:ext>
            </a:extLst>
          </p:cNvPr>
          <p:cNvSpPr>
            <a:spLocks noGrp="1"/>
          </p:cNvSpPr>
          <p:nvPr>
            <p:ph type="title"/>
          </p:nvPr>
        </p:nvSpPr>
        <p:spPr/>
        <p:txBody>
          <a:bodyPr/>
          <a:lstStyle/>
          <a:p>
            <a:r>
              <a:rPr lang="en-GB" dirty="0"/>
              <a:t>Hybrid Safety Stock</a:t>
            </a:r>
          </a:p>
        </p:txBody>
      </p:sp>
      <p:sp>
        <p:nvSpPr>
          <p:cNvPr id="3" name="Content Placeholder 2">
            <a:extLst>
              <a:ext uri="{FF2B5EF4-FFF2-40B4-BE49-F238E27FC236}">
                <a16:creationId xmlns:a16="http://schemas.microsoft.com/office/drawing/2014/main" id="{00423122-326E-4EE4-B89F-533B81A8F03F}"/>
              </a:ext>
            </a:extLst>
          </p:cNvPr>
          <p:cNvSpPr>
            <a:spLocks noGrp="1"/>
          </p:cNvSpPr>
          <p:nvPr>
            <p:ph idx="1"/>
          </p:nvPr>
        </p:nvSpPr>
        <p:spPr/>
        <p:txBody>
          <a:bodyPr/>
          <a:lstStyle/>
          <a:p>
            <a:pPr marL="514350" indent="-514350">
              <a:buAutoNum type="arabicPeriod" startAt="3"/>
            </a:pPr>
            <a:r>
              <a:rPr lang="en-GB" dirty="0"/>
              <a:t>Use a combination of both, i.e. safety time of five days plus safety quantity of 100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6659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6E74-8E1A-4DAF-B2E3-5C016718DD7D}"/>
              </a:ext>
            </a:extLst>
          </p:cNvPr>
          <p:cNvSpPr>
            <a:spLocks noGrp="1"/>
          </p:cNvSpPr>
          <p:nvPr>
            <p:ph type="title"/>
          </p:nvPr>
        </p:nvSpPr>
        <p:spPr/>
        <p:txBody>
          <a:bodyPr/>
          <a:lstStyle/>
          <a:p>
            <a:r>
              <a:rPr lang="en-GB" dirty="0"/>
              <a:t>What is Overage and Underage?</a:t>
            </a:r>
          </a:p>
        </p:txBody>
      </p:sp>
      <p:sp>
        <p:nvSpPr>
          <p:cNvPr id="3" name="Content Placeholder 2">
            <a:extLst>
              <a:ext uri="{FF2B5EF4-FFF2-40B4-BE49-F238E27FC236}">
                <a16:creationId xmlns:a16="http://schemas.microsoft.com/office/drawing/2014/main" id="{730FAFD6-44FF-4BA3-88F4-FCAC178578A4}"/>
              </a:ext>
            </a:extLst>
          </p:cNvPr>
          <p:cNvSpPr>
            <a:spLocks noGrp="1"/>
          </p:cNvSpPr>
          <p:nvPr>
            <p:ph idx="1"/>
          </p:nvPr>
        </p:nvSpPr>
        <p:spPr/>
        <p:txBody>
          <a:bodyPr/>
          <a:lstStyle/>
          <a:p>
            <a:r>
              <a:rPr lang="en-GB" dirty="0"/>
              <a:t>Our plans are built to protect against late orders and higher than expected demand</a:t>
            </a:r>
          </a:p>
          <a:p>
            <a:r>
              <a:rPr lang="en-GB" dirty="0"/>
              <a:t>If the demand is </a:t>
            </a:r>
            <a:r>
              <a:rPr lang="en-GB" b="1" dirty="0"/>
              <a:t>less</a:t>
            </a:r>
            <a:r>
              <a:rPr lang="en-GB" dirty="0"/>
              <a:t> than predicted or the supplier does deliver </a:t>
            </a:r>
            <a:r>
              <a:rPr lang="en-GB" b="1" dirty="0"/>
              <a:t>early,</a:t>
            </a:r>
            <a:r>
              <a:rPr lang="en-GB" dirty="0"/>
              <a:t> then the stock level would be higher than we would have planned</a:t>
            </a:r>
          </a:p>
          <a:p>
            <a:r>
              <a:rPr lang="en-GB" dirty="0"/>
              <a:t>The overstock we shall call OVERAGE- which is defined as when the stock level is above the MAXIMUM stock</a:t>
            </a:r>
          </a:p>
        </p:txBody>
      </p:sp>
    </p:spTree>
    <p:extLst>
      <p:ext uri="{BB962C8B-B14F-4D97-AF65-F5344CB8AC3E}">
        <p14:creationId xmlns:p14="http://schemas.microsoft.com/office/powerpoint/2010/main" val="2615863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F4044-8C9E-4FA4-8D99-899FEADF930D}"/>
              </a:ext>
            </a:extLst>
          </p:cNvPr>
          <p:cNvSpPr>
            <a:spLocks noGrp="1"/>
          </p:cNvSpPr>
          <p:nvPr>
            <p:ph type="title"/>
          </p:nvPr>
        </p:nvSpPr>
        <p:spPr/>
        <p:txBody>
          <a:bodyPr/>
          <a:lstStyle/>
          <a:p>
            <a:r>
              <a:rPr lang="en-GB" dirty="0"/>
              <a:t>What is Underage and Overage?</a:t>
            </a:r>
          </a:p>
        </p:txBody>
      </p:sp>
      <p:sp>
        <p:nvSpPr>
          <p:cNvPr id="3" name="Content Placeholder 2">
            <a:extLst>
              <a:ext uri="{FF2B5EF4-FFF2-40B4-BE49-F238E27FC236}">
                <a16:creationId xmlns:a16="http://schemas.microsoft.com/office/drawing/2014/main" id="{B8006CDE-3FE9-4FDC-B7C3-9EB0B705A29F}"/>
              </a:ext>
            </a:extLst>
          </p:cNvPr>
          <p:cNvSpPr>
            <a:spLocks noGrp="1"/>
          </p:cNvSpPr>
          <p:nvPr>
            <p:ph idx="1"/>
          </p:nvPr>
        </p:nvSpPr>
        <p:spPr/>
        <p:txBody>
          <a:bodyPr/>
          <a:lstStyle/>
          <a:p>
            <a:r>
              <a:rPr lang="en-GB" dirty="0"/>
              <a:t>Alternatively, if we have made use of the safety stock we are below the MINIMUM and we define this as UNDERAGE</a:t>
            </a:r>
          </a:p>
          <a:p>
            <a:r>
              <a:rPr lang="en-GB" dirty="0"/>
              <a:t>If we are between the MINIMUM and MAXIMUM stock we can define this as OPTIMUM</a:t>
            </a:r>
          </a:p>
        </p:txBody>
      </p:sp>
    </p:spTree>
    <p:extLst>
      <p:ext uri="{BB962C8B-B14F-4D97-AF65-F5344CB8AC3E}">
        <p14:creationId xmlns:p14="http://schemas.microsoft.com/office/powerpoint/2010/main" val="24406823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535F-BD32-4CEC-9104-29527A8C6542}"/>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0AE2B735-43D7-4997-B371-E76A581A22B4}"/>
              </a:ext>
            </a:extLst>
          </p:cNvPr>
          <p:cNvSpPr>
            <a:spLocks noGrp="1"/>
          </p:cNvSpPr>
          <p:nvPr>
            <p:ph idx="1"/>
          </p:nvPr>
        </p:nvSpPr>
        <p:spPr>
          <a:xfrm>
            <a:off x="457200" y="1600200"/>
            <a:ext cx="8229600" cy="5141168"/>
          </a:xfrm>
        </p:spPr>
        <p:txBody>
          <a:bodyPr/>
          <a:lstStyle/>
          <a:p>
            <a:r>
              <a:rPr lang="en-GB" dirty="0"/>
              <a:t>Underage which if ignored will lead to shortage, at which point the item is the focus of considerable attention</a:t>
            </a:r>
          </a:p>
          <a:p>
            <a:r>
              <a:rPr lang="en-GB" dirty="0"/>
              <a:t>With overage the consequences are less dramatic, in that unlike shortage the immediate effect is not apparent</a:t>
            </a:r>
          </a:p>
          <a:p>
            <a:r>
              <a:rPr lang="en-GB" dirty="0"/>
              <a:t>Assuming the part is current the overage will eventually be used; the costs of overage are associated with extra storage, cost of holding and risk of </a:t>
            </a:r>
            <a:r>
              <a:rPr lang="en-GB" dirty="0" err="1"/>
              <a:t>obsolescene</a:t>
            </a:r>
            <a:endParaRPr lang="en-GB" dirty="0"/>
          </a:p>
        </p:txBody>
      </p:sp>
    </p:spTree>
    <p:extLst>
      <p:ext uri="{BB962C8B-B14F-4D97-AF65-F5344CB8AC3E}">
        <p14:creationId xmlns:p14="http://schemas.microsoft.com/office/powerpoint/2010/main" val="314900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D8F7-17BD-4E79-A2B4-60A5706B05E8}"/>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39461689-9D74-4E42-BBD3-F1128B319558}"/>
              </a:ext>
            </a:extLst>
          </p:cNvPr>
          <p:cNvSpPr>
            <a:spLocks noGrp="1"/>
          </p:cNvSpPr>
          <p:nvPr>
            <p:ph idx="1"/>
          </p:nvPr>
        </p:nvSpPr>
        <p:spPr/>
        <p:txBody>
          <a:bodyPr/>
          <a:lstStyle/>
          <a:p>
            <a:r>
              <a:rPr lang="en-GB" dirty="0"/>
              <a:t>The important step is to recognise the existence of the average conditions and then agree upon the appropriate actions</a:t>
            </a:r>
          </a:p>
          <a:p>
            <a:r>
              <a:rPr lang="en-GB" dirty="0"/>
              <a:t>Two question related to overage are (1) How much and (2) How long will it last</a:t>
            </a:r>
          </a:p>
          <a:p>
            <a:r>
              <a:rPr lang="en-GB" dirty="0"/>
              <a:t>If we only focus on the highest value items in descending overage value order we would identify high value items but they will be consumed in a short period of time</a:t>
            </a:r>
          </a:p>
          <a:p>
            <a:r>
              <a:rPr lang="en-GB" dirty="0"/>
              <a:t>This is what we call overage dissipation</a:t>
            </a:r>
          </a:p>
        </p:txBody>
      </p:sp>
    </p:spTree>
    <p:extLst>
      <p:ext uri="{BB962C8B-B14F-4D97-AF65-F5344CB8AC3E}">
        <p14:creationId xmlns:p14="http://schemas.microsoft.com/office/powerpoint/2010/main" val="18775612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EF4C-9C80-418F-912E-C7AD0C808865}"/>
              </a:ext>
            </a:extLst>
          </p:cNvPr>
          <p:cNvSpPr>
            <a:spLocks noGrp="1"/>
          </p:cNvSpPr>
          <p:nvPr>
            <p:ph type="title"/>
          </p:nvPr>
        </p:nvSpPr>
        <p:spPr/>
        <p:txBody>
          <a:bodyPr/>
          <a:lstStyle/>
          <a:p>
            <a:r>
              <a:rPr lang="en-GB" dirty="0"/>
              <a:t>Over Stock Dissipation</a:t>
            </a:r>
          </a:p>
        </p:txBody>
      </p:sp>
      <p:pic>
        <p:nvPicPr>
          <p:cNvPr id="5" name="Content Placeholder 4">
            <a:extLst>
              <a:ext uri="{FF2B5EF4-FFF2-40B4-BE49-F238E27FC236}">
                <a16:creationId xmlns:a16="http://schemas.microsoft.com/office/drawing/2014/main" id="{32A58DA2-2A23-403E-AFDF-80A18415F627}"/>
              </a:ext>
            </a:extLst>
          </p:cNvPr>
          <p:cNvPicPr>
            <a:picLocks noGrp="1" noChangeAspect="1"/>
          </p:cNvPicPr>
          <p:nvPr>
            <p:ph idx="1"/>
          </p:nvPr>
        </p:nvPicPr>
        <p:blipFill>
          <a:blip r:embed="rId2"/>
          <a:stretch>
            <a:fillRect/>
          </a:stretch>
        </p:blipFill>
        <p:spPr>
          <a:xfrm>
            <a:off x="539552" y="1772816"/>
            <a:ext cx="8064896" cy="4680520"/>
          </a:xfrm>
        </p:spPr>
      </p:pic>
    </p:spTree>
    <p:extLst>
      <p:ext uri="{BB962C8B-B14F-4D97-AF65-F5344CB8AC3E}">
        <p14:creationId xmlns:p14="http://schemas.microsoft.com/office/powerpoint/2010/main" val="34074037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46EA-C4E9-4E20-A691-E96500B88299}"/>
              </a:ext>
            </a:extLst>
          </p:cNvPr>
          <p:cNvSpPr>
            <a:spLocks noGrp="1"/>
          </p:cNvSpPr>
          <p:nvPr>
            <p:ph type="title"/>
          </p:nvPr>
        </p:nvSpPr>
        <p:spPr/>
        <p:txBody>
          <a:bodyPr/>
          <a:lstStyle/>
          <a:p>
            <a:r>
              <a:rPr lang="en-GB" dirty="0"/>
              <a:t>What is Overage Dissipation</a:t>
            </a:r>
          </a:p>
        </p:txBody>
      </p:sp>
      <p:sp>
        <p:nvSpPr>
          <p:cNvPr id="3" name="Content Placeholder 2">
            <a:extLst>
              <a:ext uri="{FF2B5EF4-FFF2-40B4-BE49-F238E27FC236}">
                <a16:creationId xmlns:a16="http://schemas.microsoft.com/office/drawing/2014/main" id="{C17CC446-94D6-4C9E-A1EB-6B59472805D2}"/>
              </a:ext>
            </a:extLst>
          </p:cNvPr>
          <p:cNvSpPr>
            <a:spLocks noGrp="1"/>
          </p:cNvSpPr>
          <p:nvPr>
            <p:ph idx="1"/>
          </p:nvPr>
        </p:nvSpPr>
        <p:spPr/>
        <p:txBody>
          <a:bodyPr/>
          <a:lstStyle/>
          <a:p>
            <a:r>
              <a:rPr lang="en-GB" dirty="0"/>
              <a:t>Stock level above maximum, i.e. ‘overage’ as the part is consumed it falls below the maximum; when this happens the </a:t>
            </a:r>
            <a:r>
              <a:rPr lang="en-GB" dirty="0" err="1"/>
              <a:t>itemis</a:t>
            </a:r>
            <a:r>
              <a:rPr lang="en-GB" dirty="0"/>
              <a:t> no longer in overage</a:t>
            </a:r>
          </a:p>
          <a:p>
            <a:r>
              <a:rPr lang="en-GB" dirty="0"/>
              <a:t>The overage dissipation is only complete when the stock reaches the minimum</a:t>
            </a:r>
          </a:p>
          <a:p>
            <a:r>
              <a:rPr lang="en-GB" dirty="0"/>
              <a:t>This is because the next order due will take the </a:t>
            </a:r>
            <a:r>
              <a:rPr lang="en-GB"/>
              <a:t>item back up to maximum</a:t>
            </a:r>
            <a:endParaRPr lang="en-GB" dirty="0"/>
          </a:p>
        </p:txBody>
      </p:sp>
    </p:spTree>
    <p:extLst>
      <p:ext uri="{BB962C8B-B14F-4D97-AF65-F5344CB8AC3E}">
        <p14:creationId xmlns:p14="http://schemas.microsoft.com/office/powerpoint/2010/main" val="5386258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5821-3300-4F11-A30B-F407E20D3197}"/>
              </a:ext>
            </a:extLst>
          </p:cNvPr>
          <p:cNvSpPr>
            <a:spLocks noGrp="1"/>
          </p:cNvSpPr>
          <p:nvPr>
            <p:ph type="title"/>
          </p:nvPr>
        </p:nvSpPr>
        <p:spPr/>
        <p:txBody>
          <a:bodyPr/>
          <a:lstStyle/>
          <a:p>
            <a:r>
              <a:rPr lang="en-GB" dirty="0"/>
              <a:t>Inventory Conditions</a:t>
            </a:r>
          </a:p>
        </p:txBody>
      </p:sp>
      <p:graphicFrame>
        <p:nvGraphicFramePr>
          <p:cNvPr id="4" name="Table 4">
            <a:extLst>
              <a:ext uri="{FF2B5EF4-FFF2-40B4-BE49-F238E27FC236}">
                <a16:creationId xmlns:a16="http://schemas.microsoft.com/office/drawing/2014/main" id="{FBA0A95B-0D2A-4FBA-8E66-ECF5A6B5C3ED}"/>
              </a:ext>
            </a:extLst>
          </p:cNvPr>
          <p:cNvGraphicFramePr>
            <a:graphicFrameLocks noGrp="1"/>
          </p:cNvGraphicFramePr>
          <p:nvPr>
            <p:ph idx="1"/>
            <p:extLst>
              <p:ext uri="{D42A27DB-BD31-4B8C-83A1-F6EECF244321}">
                <p14:modId xmlns:p14="http://schemas.microsoft.com/office/powerpoint/2010/main" val="41488295"/>
              </p:ext>
            </p:extLst>
          </p:nvPr>
        </p:nvGraphicFramePr>
        <p:xfrm>
          <a:off x="457200" y="1600200"/>
          <a:ext cx="8229600" cy="4084320"/>
        </p:xfrm>
        <a:graphic>
          <a:graphicData uri="http://schemas.openxmlformats.org/drawingml/2006/table">
            <a:tbl>
              <a:tblPr firstRow="1" bandRow="1">
                <a:tableStyleId>{5C22544A-7EE6-4342-B048-85BDC9FD1C3A}</a:tableStyleId>
              </a:tblPr>
              <a:tblGrid>
                <a:gridCol w="3610744">
                  <a:extLst>
                    <a:ext uri="{9D8B030D-6E8A-4147-A177-3AD203B41FA5}">
                      <a16:colId xmlns:a16="http://schemas.microsoft.com/office/drawing/2014/main" val="283921618"/>
                    </a:ext>
                  </a:extLst>
                </a:gridCol>
                <a:gridCol w="4618856">
                  <a:extLst>
                    <a:ext uri="{9D8B030D-6E8A-4147-A177-3AD203B41FA5}">
                      <a16:colId xmlns:a16="http://schemas.microsoft.com/office/drawing/2014/main" val="815447303"/>
                    </a:ext>
                  </a:extLst>
                </a:gridCol>
              </a:tblGrid>
              <a:tr h="370840">
                <a:tc>
                  <a:txBody>
                    <a:bodyPr/>
                    <a:lstStyle/>
                    <a:p>
                      <a:r>
                        <a:rPr lang="en-GB" sz="2800" dirty="0"/>
                        <a:t>Inventory Condition</a:t>
                      </a:r>
                    </a:p>
                  </a:txBody>
                  <a:tcPr/>
                </a:tc>
                <a:tc>
                  <a:txBody>
                    <a:bodyPr/>
                    <a:lstStyle/>
                    <a:p>
                      <a:r>
                        <a:rPr lang="en-GB" sz="2800" dirty="0"/>
                        <a:t>Definition</a:t>
                      </a:r>
                    </a:p>
                  </a:txBody>
                  <a:tcPr/>
                </a:tc>
                <a:extLst>
                  <a:ext uri="{0D108BD9-81ED-4DB2-BD59-A6C34878D82A}">
                    <a16:rowId xmlns:a16="http://schemas.microsoft.com/office/drawing/2014/main" val="3037666124"/>
                  </a:ext>
                </a:extLst>
              </a:tr>
              <a:tr h="370840">
                <a:tc>
                  <a:txBody>
                    <a:bodyPr/>
                    <a:lstStyle/>
                    <a:p>
                      <a:r>
                        <a:rPr lang="en-GB" sz="2400" dirty="0"/>
                        <a:t>Shortage</a:t>
                      </a:r>
                    </a:p>
                  </a:txBody>
                  <a:tcPr/>
                </a:tc>
                <a:tc>
                  <a:txBody>
                    <a:bodyPr/>
                    <a:lstStyle/>
                    <a:p>
                      <a:r>
                        <a:rPr lang="en-GB" sz="2400" dirty="0"/>
                        <a:t>Stock is 0</a:t>
                      </a:r>
                    </a:p>
                  </a:txBody>
                  <a:tcPr/>
                </a:tc>
                <a:extLst>
                  <a:ext uri="{0D108BD9-81ED-4DB2-BD59-A6C34878D82A}">
                    <a16:rowId xmlns:a16="http://schemas.microsoft.com/office/drawing/2014/main" val="2472490204"/>
                  </a:ext>
                </a:extLst>
              </a:tr>
              <a:tr h="370840">
                <a:tc>
                  <a:txBody>
                    <a:bodyPr/>
                    <a:lstStyle/>
                    <a:p>
                      <a:r>
                        <a:rPr lang="en-GB" sz="2400" dirty="0"/>
                        <a:t>Underage</a:t>
                      </a:r>
                    </a:p>
                  </a:txBody>
                  <a:tcPr/>
                </a:tc>
                <a:tc>
                  <a:txBody>
                    <a:bodyPr/>
                    <a:lstStyle/>
                    <a:p>
                      <a:r>
                        <a:rPr lang="en-GB" sz="2400" dirty="0"/>
                        <a:t>Stock is below the minimum</a:t>
                      </a:r>
                    </a:p>
                  </a:txBody>
                  <a:tcPr/>
                </a:tc>
                <a:extLst>
                  <a:ext uri="{0D108BD9-81ED-4DB2-BD59-A6C34878D82A}">
                    <a16:rowId xmlns:a16="http://schemas.microsoft.com/office/drawing/2014/main" val="3584932631"/>
                  </a:ext>
                </a:extLst>
              </a:tr>
              <a:tr h="370840">
                <a:tc>
                  <a:txBody>
                    <a:bodyPr/>
                    <a:lstStyle/>
                    <a:p>
                      <a:r>
                        <a:rPr lang="en-GB" sz="2400" dirty="0"/>
                        <a:t>Optimum</a:t>
                      </a:r>
                    </a:p>
                  </a:txBody>
                  <a:tcPr/>
                </a:tc>
                <a:tc>
                  <a:txBody>
                    <a:bodyPr/>
                    <a:lstStyle/>
                    <a:p>
                      <a:r>
                        <a:rPr lang="en-GB" sz="2400" dirty="0"/>
                        <a:t>Stock is between the minimum and maximum</a:t>
                      </a:r>
                    </a:p>
                  </a:txBody>
                  <a:tcPr/>
                </a:tc>
                <a:extLst>
                  <a:ext uri="{0D108BD9-81ED-4DB2-BD59-A6C34878D82A}">
                    <a16:rowId xmlns:a16="http://schemas.microsoft.com/office/drawing/2014/main" val="50623545"/>
                  </a:ext>
                </a:extLst>
              </a:tr>
              <a:tr h="370840">
                <a:tc>
                  <a:txBody>
                    <a:bodyPr/>
                    <a:lstStyle/>
                    <a:p>
                      <a:r>
                        <a:rPr lang="en-GB" sz="2400" dirty="0"/>
                        <a:t>Overage</a:t>
                      </a:r>
                    </a:p>
                  </a:txBody>
                  <a:tcPr/>
                </a:tc>
                <a:tc>
                  <a:txBody>
                    <a:bodyPr/>
                    <a:lstStyle/>
                    <a:p>
                      <a:r>
                        <a:rPr lang="en-GB" sz="2400" dirty="0"/>
                        <a:t>Stock is above the maximum</a:t>
                      </a:r>
                    </a:p>
                  </a:txBody>
                  <a:tcPr/>
                </a:tc>
                <a:extLst>
                  <a:ext uri="{0D108BD9-81ED-4DB2-BD59-A6C34878D82A}">
                    <a16:rowId xmlns:a16="http://schemas.microsoft.com/office/drawing/2014/main" val="281412711"/>
                  </a:ext>
                </a:extLst>
              </a:tr>
              <a:tr h="370840">
                <a:tc>
                  <a:txBody>
                    <a:bodyPr/>
                    <a:lstStyle/>
                    <a:p>
                      <a:r>
                        <a:rPr lang="en-GB" sz="2400" dirty="0"/>
                        <a:t>Severe Overage</a:t>
                      </a:r>
                    </a:p>
                  </a:txBody>
                  <a:tcPr/>
                </a:tc>
                <a:tc>
                  <a:txBody>
                    <a:bodyPr/>
                    <a:lstStyle/>
                    <a:p>
                      <a:r>
                        <a:rPr lang="en-GB" sz="2400" dirty="0"/>
                        <a:t>Stock is twice the maximum</a:t>
                      </a:r>
                    </a:p>
                  </a:txBody>
                  <a:tcPr/>
                </a:tc>
                <a:extLst>
                  <a:ext uri="{0D108BD9-81ED-4DB2-BD59-A6C34878D82A}">
                    <a16:rowId xmlns:a16="http://schemas.microsoft.com/office/drawing/2014/main" val="3695637174"/>
                  </a:ext>
                </a:extLst>
              </a:tr>
              <a:tr h="370840">
                <a:tc>
                  <a:txBody>
                    <a:bodyPr/>
                    <a:lstStyle/>
                    <a:p>
                      <a:r>
                        <a:rPr lang="en-GB" sz="2400" dirty="0"/>
                        <a:t>Excess</a:t>
                      </a:r>
                    </a:p>
                  </a:txBody>
                  <a:tcPr/>
                </a:tc>
                <a:tc>
                  <a:txBody>
                    <a:bodyPr/>
                    <a:lstStyle/>
                    <a:p>
                      <a:r>
                        <a:rPr lang="en-GB" sz="2400" dirty="0"/>
                        <a:t>Stock is &gt; 12 months demand</a:t>
                      </a:r>
                    </a:p>
                  </a:txBody>
                  <a:tcPr/>
                </a:tc>
                <a:extLst>
                  <a:ext uri="{0D108BD9-81ED-4DB2-BD59-A6C34878D82A}">
                    <a16:rowId xmlns:a16="http://schemas.microsoft.com/office/drawing/2014/main" val="4178904506"/>
                  </a:ext>
                </a:extLst>
              </a:tr>
              <a:tr h="370840">
                <a:tc>
                  <a:txBody>
                    <a:bodyPr/>
                    <a:lstStyle/>
                    <a:p>
                      <a:r>
                        <a:rPr lang="en-GB" sz="2400" dirty="0"/>
                        <a:t>Surplus</a:t>
                      </a:r>
                    </a:p>
                  </a:txBody>
                  <a:tcPr/>
                </a:tc>
                <a:tc>
                  <a:txBody>
                    <a:bodyPr/>
                    <a:lstStyle/>
                    <a:p>
                      <a:r>
                        <a:rPr lang="en-GB" sz="2400" dirty="0"/>
                        <a:t>Stock is &gt; 24 months demand</a:t>
                      </a:r>
                    </a:p>
                  </a:txBody>
                  <a:tcPr/>
                </a:tc>
                <a:extLst>
                  <a:ext uri="{0D108BD9-81ED-4DB2-BD59-A6C34878D82A}">
                    <a16:rowId xmlns:a16="http://schemas.microsoft.com/office/drawing/2014/main" val="3989953669"/>
                  </a:ext>
                </a:extLst>
              </a:tr>
            </a:tbl>
          </a:graphicData>
        </a:graphic>
      </p:graphicFrame>
    </p:spTree>
    <p:extLst>
      <p:ext uri="{BB962C8B-B14F-4D97-AF65-F5344CB8AC3E}">
        <p14:creationId xmlns:p14="http://schemas.microsoft.com/office/powerpoint/2010/main" val="31463124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3B9FC-0EFF-4326-9A29-8593B9B4D2E0}"/>
              </a:ext>
            </a:extLst>
          </p:cNvPr>
          <p:cNvSpPr>
            <a:spLocks noGrp="1"/>
          </p:cNvSpPr>
          <p:nvPr>
            <p:ph type="title"/>
          </p:nvPr>
        </p:nvSpPr>
        <p:spPr/>
        <p:txBody>
          <a:bodyPr/>
          <a:lstStyle/>
          <a:p>
            <a:r>
              <a:rPr lang="en-GB" dirty="0"/>
              <a:t>Incomplete Overage</a:t>
            </a:r>
          </a:p>
        </p:txBody>
      </p:sp>
      <p:pic>
        <p:nvPicPr>
          <p:cNvPr id="5" name="Content Placeholder 4">
            <a:extLst>
              <a:ext uri="{FF2B5EF4-FFF2-40B4-BE49-F238E27FC236}">
                <a16:creationId xmlns:a16="http://schemas.microsoft.com/office/drawing/2014/main" id="{2599D74A-AD46-4CC4-AD05-CD3898889D23}"/>
              </a:ext>
            </a:extLst>
          </p:cNvPr>
          <p:cNvPicPr>
            <a:picLocks noGrp="1" noChangeAspect="1"/>
          </p:cNvPicPr>
          <p:nvPr>
            <p:ph idx="1"/>
          </p:nvPr>
        </p:nvPicPr>
        <p:blipFill>
          <a:blip r:embed="rId2"/>
          <a:stretch>
            <a:fillRect/>
          </a:stretch>
        </p:blipFill>
        <p:spPr>
          <a:xfrm>
            <a:off x="683568" y="1700808"/>
            <a:ext cx="7704856" cy="4608512"/>
          </a:xfrm>
        </p:spPr>
      </p:pic>
    </p:spTree>
    <p:extLst>
      <p:ext uri="{BB962C8B-B14F-4D97-AF65-F5344CB8AC3E}">
        <p14:creationId xmlns:p14="http://schemas.microsoft.com/office/powerpoint/2010/main" val="16219427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a:t>Replenishment order arrives over a time period rather than in one lot, for example where an order is placed within the operation for a batch of parts to be produced on a machine</a:t>
            </a:r>
          </a:p>
          <a:p>
            <a:pPr eaLnBrk="1" hangingPunct="1"/>
            <a:r>
              <a:rPr lang="en-GB"/>
              <a:t>During the time that these units are being, added to the inventory, demand is continuing to take place</a:t>
            </a:r>
          </a:p>
          <a:p>
            <a:pPr eaLnBrk="1" hangingPunct="1"/>
            <a:r>
              <a:rPr lang="en-GB"/>
              <a:t>It is also referred to as the economic production quantity</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a:t>Appropriate when some of the product we make is used as soon as we make it</a:t>
            </a:r>
          </a:p>
          <a:p>
            <a:pPr eaLnBrk="1" hangingPunct="1">
              <a:lnSpc>
                <a:spcPct val="90000"/>
              </a:lnSpc>
            </a:pPr>
            <a:r>
              <a:rPr lang="en-GB"/>
              <a:t>In manufacturing, this is typical when a single manufacturing facility produces the parts to build the end product</a:t>
            </a:r>
          </a:p>
          <a:p>
            <a:pPr eaLnBrk="1" hangingPunct="1">
              <a:lnSpc>
                <a:spcPct val="90000"/>
              </a:lnSpc>
            </a:pPr>
            <a:r>
              <a:rPr lang="en-GB"/>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Calculate EBQ using the following formula: </a:t>
            </a:r>
          </a:p>
          <a:p>
            <a:pPr>
              <a:buFontTx/>
              <a:buNone/>
            </a:pPr>
            <a:r>
              <a:rPr lang="en-GB"/>
              <a:t> </a:t>
            </a:r>
          </a:p>
          <a:p>
            <a:r>
              <a:rPr lang="en-GB"/>
              <a:t>			   </a:t>
            </a:r>
          </a:p>
          <a:p>
            <a:pPr eaLnBrk="1" hangingPunct="1">
              <a:buFontTx/>
              <a:buNone/>
            </a:pPr>
            <a:endParaRPr lang="en-GB" sz="1600">
              <a:cs typeface="Arial" charset="0"/>
            </a:endParaRPr>
          </a:p>
          <a:p>
            <a:pPr eaLnBrk="1" hangingPunct="1">
              <a:buFontTx/>
              <a:buNone/>
            </a:pPr>
            <a:r>
              <a:rPr lang="en-GB">
                <a:cs typeface="Arial" charset="0"/>
              </a:rPr>
              <a:t>D   = annual demand in units</a:t>
            </a:r>
          </a:p>
          <a:p>
            <a:pPr eaLnBrk="1" hangingPunct="1">
              <a:buFontTx/>
              <a:buNone/>
            </a:pPr>
            <a:r>
              <a:rPr lang="en-GB">
                <a:cs typeface="Arial" charset="0"/>
              </a:rPr>
              <a:t>C</a:t>
            </a:r>
            <a:r>
              <a:rPr lang="en-GB" baseline="-25000">
                <a:cs typeface="Arial" charset="0"/>
              </a:rPr>
              <a:t>O</a:t>
            </a:r>
            <a:r>
              <a:rPr lang="en-GB">
                <a:cs typeface="Arial" charset="0"/>
              </a:rPr>
              <a:t> = ordering costs</a:t>
            </a:r>
          </a:p>
          <a:p>
            <a:pPr eaLnBrk="1" hangingPunct="1">
              <a:buFontTx/>
              <a:buNone/>
            </a:pPr>
            <a:r>
              <a:rPr lang="en-GB">
                <a:cs typeface="Arial" charset="0"/>
              </a:rPr>
              <a:t>C</a:t>
            </a:r>
            <a:r>
              <a:rPr lang="en-GB" baseline="-25000">
                <a:cs typeface="Arial" charset="0"/>
              </a:rPr>
              <a:t>H</a:t>
            </a:r>
            <a:r>
              <a:rPr lang="en-GB">
                <a:cs typeface="Arial" charset="0"/>
              </a:rPr>
              <a:t> = holding costs per unit</a:t>
            </a:r>
          </a:p>
          <a:p>
            <a:pPr eaLnBrk="1" hangingPunct="1">
              <a:buFontTx/>
              <a:buNone/>
            </a:pPr>
            <a:r>
              <a:rPr lang="en-GB">
                <a:cs typeface="Arial" charset="0"/>
              </a:rPr>
              <a:t>p   = daily production rate</a:t>
            </a:r>
          </a:p>
          <a:p>
            <a:pPr eaLnBrk="1" hangingPunct="1">
              <a:buFontTx/>
              <a:buNone/>
            </a:pPr>
            <a:r>
              <a:rPr lang="en-GB">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t>Economic Batch Quantity Model</a:t>
            </a:r>
          </a:p>
        </p:txBody>
      </p:sp>
      <mc:AlternateContent xmlns:mc="http://schemas.openxmlformats.org/markup-compatibility/2006" xmlns:a14="http://schemas.microsoft.com/office/drawing/2010/main">
        <mc:Choice Requires="a14">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dirty="0"/>
                  <a:t>	Total cost formula for EBQ Model is:</a:t>
                </a:r>
              </a:p>
              <a:p>
                <a:pPr eaLnBrk="1" hangingPunct="1">
                  <a:buFontTx/>
                  <a:buNone/>
                </a:pPr>
                <a:r>
                  <a:rPr lang="en-GB" dirty="0"/>
                  <a:t>		TC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r>
                  <a:rPr lang="en-GB" dirty="0"/>
                  <a:t>   +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a:rPr>
                              <m:t>𝐼</m:t>
                            </m:r>
                          </m:e>
                          <m:sub>
                            <m:r>
                              <a:rPr lang="en-GB" b="0" i="1" smtClean="0">
                                <a:latin typeface="Cambria Math"/>
                              </a:rPr>
                              <m:t>𝑚𝑎𝑥</m:t>
                            </m:r>
                          </m:sub>
                        </m:sSub>
                      </m:num>
                      <m:den>
                        <m:r>
                          <a:rPr lang="en-GB" b="0" i="1" smtClean="0">
                            <a:latin typeface="Cambria Math"/>
                          </a:rPr>
                          <m:t>2</m:t>
                        </m:r>
                      </m:den>
                    </m:f>
                  </m:oMath>
                </a14:m>
                <a:r>
                  <a:rPr lang="en-GB" dirty="0"/>
                  <a:t> x C</a:t>
                </a:r>
                <a:r>
                  <a:rPr lang="en-GB" baseline="-25000" dirty="0"/>
                  <a:t>H</a:t>
                </a:r>
                <a:endParaRPr lang="en-GB" dirty="0"/>
              </a:p>
              <a:p>
                <a:pPr eaLnBrk="1" hangingPunct="1">
                  <a:buFontTx/>
                  <a:buNone/>
                </a:pPr>
                <a:r>
                  <a:rPr lang="en-GB" dirty="0"/>
                  <a:t>			 		   </a:t>
                </a:r>
              </a:p>
              <a:p>
                <a:pPr eaLnBrk="1" hangingPunct="1">
                  <a:buFontTx/>
                  <a:buNone/>
                </a:pPr>
                <a:r>
                  <a:rPr lang="en-GB" dirty="0"/>
                  <a:t>TC = total annual cost</a:t>
                </a:r>
              </a:p>
              <a:p>
                <a:pPr eaLnBrk="1" hangingPunct="1">
                  <a:buFontTx/>
                  <a:buNone/>
                </a:pPr>
                <a:r>
                  <a:rPr lang="en-GB" dirty="0"/>
                  <a:t>D   = annual demand</a:t>
                </a:r>
              </a:p>
              <a:p>
                <a:pPr eaLnBrk="1" hangingPunct="1">
                  <a:buFontTx/>
                  <a:buNone/>
                </a:pPr>
                <a:r>
                  <a:rPr lang="en-GB" dirty="0"/>
                  <a:t>Q   = quantity to be ordered</a:t>
                </a:r>
              </a:p>
              <a:p>
                <a:pPr eaLnBrk="1" hangingPunct="1">
                  <a:buFontTx/>
                  <a:buNone/>
                </a:pPr>
                <a:r>
                  <a:rPr lang="en-GB" dirty="0"/>
                  <a:t>C</a:t>
                </a:r>
                <a:r>
                  <a:rPr lang="en-GB" baseline="-25000" dirty="0"/>
                  <a:t>H</a:t>
                </a:r>
                <a:r>
                  <a:rPr lang="en-GB" dirty="0"/>
                  <a:t>  = annual holding cost</a:t>
                </a:r>
              </a:p>
              <a:p>
                <a:pPr eaLnBrk="1" hangingPunct="1">
                  <a:buFontTx/>
                  <a:buNone/>
                </a:pPr>
                <a:r>
                  <a:rPr lang="en-GB" dirty="0"/>
                  <a:t>C</a:t>
                </a:r>
                <a:r>
                  <a:rPr lang="en-GB" baseline="-25000" dirty="0"/>
                  <a:t>O</a:t>
                </a:r>
                <a:r>
                  <a:rPr lang="en-GB" dirty="0"/>
                  <a:t>  = ordering cost</a:t>
                </a:r>
              </a:p>
            </p:txBody>
          </p:sp>
        </mc:Choice>
        <mc:Fallback xmlns="">
          <p:sp>
            <p:nvSpPr>
              <p:cNvPr id="57347" name="Rectangle 3"/>
              <p:cNvSpPr>
                <a:spLocks noGrp="1" noRot="1" noChangeAspect="1" noMove="1" noResize="1" noEditPoints="1" noAdjustHandles="1" noChangeArrowheads="1" noChangeShapeType="1" noTextEdit="1"/>
              </p:cNvSpPr>
              <p:nvPr>
                <p:ph type="body" idx="1"/>
              </p:nvPr>
            </p:nvSpPr>
            <p:spPr>
              <a:xfrm>
                <a:off x="457200" y="1600200"/>
                <a:ext cx="8229600" cy="4997450"/>
              </a:xfrm>
              <a:blipFill rotWithShape="1">
                <a:blip r:embed="rId2"/>
                <a:stretch>
                  <a:fillRect l="-1852" t="-1587" b="-3663"/>
                </a:stretch>
              </a:blipFill>
            </p:spPr>
            <p:txBody>
              <a:bodyPr/>
              <a:lstStyle/>
              <a:p>
                <a:r>
                  <a:rPr lang="en-GB">
                    <a:noFill/>
                  </a:rPr>
                  <a:t> </a:t>
                </a:r>
              </a:p>
            </p:txBody>
          </p:sp>
        </mc:Fallback>
      </mc:AlternateContent>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a:t>	I</a:t>
            </a:r>
            <a:r>
              <a:rPr lang="en-GB" baseline="-25000"/>
              <a:t>max</a:t>
            </a:r>
            <a:r>
              <a:rPr lang="en-GB"/>
              <a:t> = Q (1- d/p)</a:t>
            </a:r>
          </a:p>
          <a:p>
            <a:pPr eaLnBrk="1" hangingPunct="1">
              <a:buFontTx/>
              <a:buNone/>
            </a:pPr>
            <a:endParaRPr lang="en-GB"/>
          </a:p>
          <a:p>
            <a:pPr eaLnBrk="1" hangingPunct="1">
              <a:buFontTx/>
              <a:buNone/>
            </a:pPr>
            <a:r>
              <a:rPr lang="en-GB"/>
              <a:t>	d = average daily demand</a:t>
            </a:r>
          </a:p>
          <a:p>
            <a:pPr eaLnBrk="1" hangingPunct="1">
              <a:buFontTx/>
              <a:buNone/>
            </a:pPr>
            <a:r>
              <a:rPr lang="en-GB"/>
              <a:t>	p = daily production rate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a:t>	Objectives of inventory management are to provide:</a:t>
            </a:r>
          </a:p>
          <a:p>
            <a:pPr eaLnBrk="1" hangingPunct="1"/>
            <a:r>
              <a:rPr lang="en-GB"/>
              <a:t>Desired level of customer service</a:t>
            </a:r>
          </a:p>
          <a:p>
            <a:pPr eaLnBrk="1" hangingPunct="1"/>
            <a:r>
              <a:rPr lang="en-GB"/>
              <a:t>Enable cost-efficient operations</a:t>
            </a:r>
          </a:p>
          <a:p>
            <a:pPr eaLnBrk="1" hangingPunct="1"/>
            <a:r>
              <a:rPr lang="en-GB"/>
              <a:t>Minimise the inventory investment</a:t>
            </a:r>
          </a:p>
          <a:p>
            <a:pPr eaLnBrk="1" hangingPunct="1">
              <a:buFontTx/>
              <a:buNone/>
            </a:pPr>
            <a:endParaRPr lang="en-GB"/>
          </a:p>
          <a:p>
            <a:pPr eaLnBrk="1" hangingPunct="1">
              <a:buFontTx/>
              <a:buNone/>
            </a:pPr>
            <a:r>
              <a:rPr lang="en-GB"/>
              <a:t>	To achieve these, must first determine how much of an item to order at a time</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a:t>	An SKU is a specific item at a particular geographic location.  For example, a pair of jeans, size 32 x 32, in inventory at the plant and also eight different warehouses represents nine different SKUs.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a:t>Lot-for-lot</a:t>
            </a:r>
            <a:r>
              <a:rPr lang="en-GB" sz="2800"/>
              <a:t>: - order exactly what is needed</a:t>
            </a:r>
            <a:endParaRPr lang="en-GB" sz="2800" b="1" u="sng"/>
          </a:p>
          <a:p>
            <a:pPr eaLnBrk="1" hangingPunct="1"/>
            <a:r>
              <a:rPr lang="en-GB" sz="2800" b="1" u="sng"/>
              <a:t>Fixed order quantity</a:t>
            </a:r>
            <a:r>
              <a:rPr lang="en-GB" sz="2800"/>
              <a:t>: - order a predetermined amount each time an order is placed</a:t>
            </a:r>
            <a:endParaRPr lang="en-GB" sz="2800" b="1" u="sng"/>
          </a:p>
          <a:p>
            <a:pPr eaLnBrk="1" hangingPunct="1"/>
            <a:r>
              <a:rPr lang="en-GB" sz="2800" b="1" u="sng"/>
              <a:t>Min-max system</a:t>
            </a:r>
            <a:r>
              <a:rPr lang="en-GB" sz="2800"/>
              <a:t>: - when on-hand inventory falls below a predetermined minimum level, order a quantity that will take the inventory back up to its predetermined maximum level</a:t>
            </a:r>
            <a:endParaRPr lang="en-GB" sz="2800" b="1" u="sng"/>
          </a:p>
          <a:p>
            <a:pPr eaLnBrk="1" hangingPunct="1"/>
            <a:r>
              <a:rPr lang="en-GB" sz="2800" b="1" u="sng"/>
              <a:t>Order n periods</a:t>
            </a:r>
            <a:r>
              <a:rPr lang="en-GB" sz="2800"/>
              <a:t>: - order enough to satisfy demand for the next n periods</a:t>
            </a:r>
            <a:endParaRPr lang="en-GB" sz="2800" b="1" u="sng"/>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A simple and obvious method of indicating when the reorder point has been reached is necessary, especially if there are a large number of items to be monitored.</a:t>
            </a:r>
          </a:p>
          <a:p>
            <a:pPr eaLnBrk="1" hangingPunct="1">
              <a:lnSpc>
                <a:spcPct val="90000"/>
              </a:lnSpc>
            </a:pPr>
            <a:r>
              <a:rPr lang="en-GB"/>
              <a:t>The two-bin system involves storing the re-order point quantity plus safety inventory quantity in the second bin and using parts from the first bin</a:t>
            </a:r>
          </a:p>
          <a:p>
            <a:pPr eaLnBrk="1" hangingPunct="1">
              <a:lnSpc>
                <a:spcPct val="90000"/>
              </a:lnSpc>
            </a:pPr>
            <a:r>
              <a:rPr lang="en-GB"/>
              <a:t>When the first bin empties, that is the signal to order the next re-order quantity</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a:t>The Re-order Point (ROP) Model</a:t>
            </a:r>
          </a:p>
        </p:txBody>
      </p:sp>
      <p:sp>
        <p:nvSpPr>
          <p:cNvPr id="68611" name="Rectangle 3"/>
          <p:cNvSpPr>
            <a:spLocks noGrp="1" noChangeArrowheads="1"/>
          </p:cNvSpPr>
          <p:nvPr>
            <p:ph type="body" idx="1"/>
          </p:nvPr>
        </p:nvSpPr>
        <p:spPr/>
        <p:txBody>
          <a:bodyPr/>
          <a:lstStyle/>
          <a:p>
            <a:pPr eaLnBrk="1" hangingPunct="1"/>
            <a:r>
              <a:rPr lang="en-GB"/>
              <a:t>Identifies the time to order when the stock level drops to a pre-determined amount.</a:t>
            </a:r>
          </a:p>
          <a:p>
            <a:pPr eaLnBrk="1" hangingPunct="1"/>
            <a:r>
              <a:rPr lang="en-GB"/>
              <a:t>Includes a quantity of stock to cover for the delay between order and delivery (delivery lead time) and an element of stock to reduce the risk of running out of stock when levels are low (safety stock)</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Safety stock is used in order to prevent a stock-out occurring</a:t>
            </a:r>
          </a:p>
          <a:p>
            <a:pPr eaLnBrk="1" hangingPunct="1">
              <a:lnSpc>
                <a:spcPct val="90000"/>
              </a:lnSpc>
            </a:pPr>
            <a:r>
              <a:rPr lang="en-GB"/>
              <a:t>It provides an extra level of inventory above that needed to meet predicted demand, to cope with variations in demand over a time period</a:t>
            </a:r>
          </a:p>
          <a:p>
            <a:pPr eaLnBrk="1" hangingPunct="1">
              <a:lnSpc>
                <a:spcPct val="90000"/>
              </a:lnSpc>
            </a:pPr>
            <a:r>
              <a:rPr lang="en-GB"/>
              <a:t>The level of safety stock used, will vary for each inventory cycle, but an average stock level above that needed to meet demand will be calculated</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a:t>	To calculate safety stock level a number of factors should be taken into account including:</a:t>
            </a:r>
          </a:p>
          <a:p>
            <a:pPr eaLnBrk="1" hangingPunct="1"/>
            <a:r>
              <a:rPr lang="en-GB" sz="2800"/>
              <a:t>Cost due to stock out</a:t>
            </a:r>
          </a:p>
          <a:p>
            <a:pPr eaLnBrk="1" hangingPunct="1"/>
            <a:r>
              <a:rPr lang="en-GB" sz="2800"/>
              <a:t>Cost of holding safety stock</a:t>
            </a:r>
          </a:p>
          <a:p>
            <a:pPr eaLnBrk="1" hangingPunct="1"/>
            <a:r>
              <a:rPr lang="en-GB" sz="2800"/>
              <a:t>Variability in rate of demand</a:t>
            </a:r>
          </a:p>
          <a:p>
            <a:pPr eaLnBrk="1" hangingPunct="1"/>
            <a:r>
              <a:rPr lang="en-GB" sz="2800"/>
              <a:t>Variability in delivery lead time</a:t>
            </a:r>
          </a:p>
          <a:p>
            <a:pPr eaLnBrk="1" hangingPunct="1">
              <a:buFontTx/>
              <a:buNone/>
            </a:pPr>
            <a:r>
              <a:rPr lang="en-GB" sz="280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 re-order problem is one of determining the level of safety stock that balances the expected holding costs with the costs of stock-out.</a:t>
            </a:r>
          </a:p>
          <a:p>
            <a:pPr eaLnBrk="1" hangingPunct="1">
              <a:lnSpc>
                <a:spcPct val="90000"/>
              </a:lnSpc>
            </a:pPr>
            <a:r>
              <a:rPr lang="en-GB"/>
              <a:t>Equations can be derived for the following four scenarios of:</a:t>
            </a:r>
          </a:p>
          <a:p>
            <a:pPr eaLnBrk="1" hangingPunct="1">
              <a:lnSpc>
                <a:spcPct val="90000"/>
              </a:lnSpc>
              <a:buFontTx/>
              <a:buNone/>
            </a:pPr>
            <a:r>
              <a:rPr lang="en-GB"/>
              <a:t>	- constant demand and constant lead time</a:t>
            </a:r>
          </a:p>
          <a:p>
            <a:pPr eaLnBrk="1" hangingPunct="1">
              <a:lnSpc>
                <a:spcPct val="90000"/>
              </a:lnSpc>
              <a:buFontTx/>
              <a:buNone/>
            </a:pPr>
            <a:r>
              <a:rPr lang="en-GB"/>
              <a:t>	- variable demand and constant lead time</a:t>
            </a:r>
          </a:p>
          <a:p>
            <a:pPr eaLnBrk="1" hangingPunct="1">
              <a:lnSpc>
                <a:spcPct val="90000"/>
              </a:lnSpc>
              <a:buFontTx/>
              <a:buNone/>
            </a:pPr>
            <a:r>
              <a:rPr lang="en-GB"/>
              <a:t>	-  constant demand and variable lead time</a:t>
            </a:r>
          </a:p>
          <a:p>
            <a:pPr eaLnBrk="1" hangingPunct="1">
              <a:lnSpc>
                <a:spcPct val="90000"/>
              </a:lnSpc>
              <a:buFontTx/>
              <a:buNone/>
            </a:pPr>
            <a:r>
              <a:rPr lang="en-GB"/>
              <a:t>	- variable demand and variable lead time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a:t>Can be used to calculate the amount to order given a fixed interval between ordering</a:t>
            </a:r>
          </a:p>
          <a:p>
            <a:pPr eaLnBrk="1" hangingPunct="1">
              <a:lnSpc>
                <a:spcPct val="90000"/>
              </a:lnSpc>
            </a:pPr>
            <a:r>
              <a:rPr lang="en-GB"/>
              <a:t>Also known as continuous review system or re-order point system</a:t>
            </a:r>
          </a:p>
          <a:p>
            <a:pPr eaLnBrk="1" hangingPunct="1">
              <a:lnSpc>
                <a:spcPct val="90000"/>
              </a:lnSpc>
            </a:pPr>
            <a:r>
              <a:rPr lang="en-GB"/>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a:t>In this system the aim is to satisfy future demand relying only on future receipts.  This can be done using the following formula</a:t>
            </a:r>
          </a:p>
          <a:p>
            <a:pPr eaLnBrk="1" hangingPunct="1">
              <a:lnSpc>
                <a:spcPct val="90000"/>
              </a:lnSpc>
              <a:buFontTx/>
              <a:buNone/>
            </a:pPr>
            <a:r>
              <a:rPr lang="en-GB"/>
              <a:t>	IP = OH + SR – BO</a:t>
            </a:r>
          </a:p>
          <a:p>
            <a:pPr eaLnBrk="1" hangingPunct="1">
              <a:lnSpc>
                <a:spcPct val="90000"/>
              </a:lnSpc>
              <a:buFontTx/>
              <a:buNone/>
            </a:pPr>
            <a:r>
              <a:rPr lang="en-GB"/>
              <a:t>	Where</a:t>
            </a:r>
          </a:p>
          <a:p>
            <a:pPr eaLnBrk="1" hangingPunct="1">
              <a:lnSpc>
                <a:spcPct val="90000"/>
              </a:lnSpc>
              <a:buFontTx/>
              <a:buNone/>
            </a:pPr>
            <a:r>
              <a:rPr lang="en-GB"/>
              <a:t>	IP = Inventory position</a:t>
            </a:r>
          </a:p>
          <a:p>
            <a:pPr eaLnBrk="1" hangingPunct="1">
              <a:lnSpc>
                <a:spcPct val="90000"/>
              </a:lnSpc>
              <a:buFontTx/>
              <a:buNone/>
            </a:pPr>
            <a:r>
              <a:rPr lang="en-GB"/>
              <a:t>	OH = Number of units on-hand</a:t>
            </a:r>
          </a:p>
          <a:p>
            <a:pPr eaLnBrk="1" hangingPunct="1">
              <a:lnSpc>
                <a:spcPct val="90000"/>
              </a:lnSpc>
              <a:buFontTx/>
              <a:buNone/>
            </a:pPr>
            <a:r>
              <a:rPr lang="en-GB"/>
              <a:t>	SR = Scheduled receipts</a:t>
            </a:r>
          </a:p>
          <a:p>
            <a:pPr eaLnBrk="1" hangingPunct="1">
              <a:lnSpc>
                <a:spcPct val="90000"/>
              </a:lnSpc>
              <a:buFontTx/>
              <a:buNone/>
            </a:pPr>
            <a:r>
              <a:rPr lang="en-GB"/>
              <a:t>	BO = Number of units back ordered or 		    allocated</a:t>
            </a:r>
          </a:p>
          <a:p>
            <a:pPr eaLnBrk="1" hangingPunct="1">
              <a:lnSpc>
                <a:spcPct val="90000"/>
              </a:lnSpc>
              <a:buFontTx/>
              <a:buNone/>
            </a:pPr>
            <a:r>
              <a:rPr lang="en-GB"/>
              <a:t>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a:t>	Using:</a:t>
            </a:r>
          </a:p>
          <a:p>
            <a:pPr eaLnBrk="1" hangingPunct="1">
              <a:buFontTx/>
              <a:buNone/>
            </a:pPr>
            <a:r>
              <a:rPr lang="en-GB"/>
              <a:t>	IP = OH + SR – BO</a:t>
            </a:r>
          </a:p>
          <a:p>
            <a:pPr eaLnBrk="1" hangingPunct="1">
              <a:buFontTx/>
              <a:buNone/>
            </a:pPr>
            <a:r>
              <a:rPr lang="en-GB"/>
              <a:t>	It is possible to calculate a number of control levels.  These include:</a:t>
            </a:r>
          </a:p>
          <a:p>
            <a:pPr eaLnBrk="1" hangingPunct="1">
              <a:buFontTx/>
              <a:buNone/>
            </a:pPr>
            <a:r>
              <a:rPr lang="en-GB"/>
              <a:t>	1. Re-order level</a:t>
            </a:r>
          </a:p>
          <a:p>
            <a:pPr eaLnBrk="1" hangingPunct="1">
              <a:buFontTx/>
              <a:buNone/>
            </a:pPr>
            <a:r>
              <a:rPr lang="en-GB"/>
              <a:t>	2. Safety stock</a:t>
            </a:r>
          </a:p>
          <a:p>
            <a:pPr eaLnBrk="1" hangingPunct="1">
              <a:buFontTx/>
              <a:buNone/>
            </a:pPr>
            <a:r>
              <a:rPr lang="en-GB"/>
              <a:t>	3. Minimum Level</a:t>
            </a:r>
          </a:p>
          <a:p>
            <a:pPr eaLnBrk="1" hangingPunct="1">
              <a:buFontTx/>
              <a:buNone/>
            </a:pPr>
            <a:r>
              <a:rPr lang="en-GB"/>
              <a:t>	4. Maximum Level</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a:t>	Using the following information determine the (i) Re-order level, (ii) Safety stock, (iii) Minimum level, (iv) Maximum level</a:t>
            </a:r>
          </a:p>
          <a:p>
            <a:pPr eaLnBrk="1" hangingPunct="1">
              <a:buFontTx/>
              <a:buNone/>
            </a:pPr>
            <a:r>
              <a:rPr lang="en-GB"/>
              <a:t>	Normal usage 120 items per day</a:t>
            </a:r>
          </a:p>
          <a:p>
            <a:pPr eaLnBrk="1" hangingPunct="1">
              <a:buFontTx/>
              <a:buNone/>
            </a:pPr>
            <a:r>
              <a:rPr lang="en-GB"/>
              <a:t>	Minimum usage 60 items per day</a:t>
            </a:r>
          </a:p>
          <a:p>
            <a:pPr eaLnBrk="1" hangingPunct="1">
              <a:buFontTx/>
              <a:buNone/>
            </a:pPr>
            <a:r>
              <a:rPr lang="en-GB"/>
              <a:t>	Maximum usage 150 items per day</a:t>
            </a:r>
          </a:p>
          <a:p>
            <a:pPr eaLnBrk="1" hangingPunct="1">
              <a:buFontTx/>
              <a:buNone/>
            </a:pPr>
            <a:r>
              <a:rPr lang="en-GB"/>
              <a:t>	Lead time 30/25 days</a:t>
            </a:r>
          </a:p>
          <a:p>
            <a:pPr eaLnBrk="1" hangingPunct="1">
              <a:buFontTx/>
              <a:buNone/>
            </a:pPr>
            <a:r>
              <a:rPr lang="en-GB"/>
              <a:t>	EOQ 5,500 items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this system inventory is reviewed periodically rather than at fixed order point.</a:t>
            </a:r>
          </a:p>
          <a:p>
            <a:pPr eaLnBrk="1" hangingPunct="1">
              <a:lnSpc>
                <a:spcPct val="90000"/>
              </a:lnSpc>
            </a:pPr>
            <a:r>
              <a:rPr lang="en-GB"/>
              <a:t>The periods at which stock levels are reviewed depend on importance of the stock and the costs of holding that item</a:t>
            </a:r>
          </a:p>
          <a:p>
            <a:pPr eaLnBrk="1" hangingPunct="1">
              <a:lnSpc>
                <a:spcPct val="90000"/>
              </a:lnSpc>
            </a:pPr>
            <a:r>
              <a:rPr lang="en-GB"/>
              <a:t>Maximum stock can be determined by adding one review period to the lead time, multiplying the sum by the average rate of usage and adding any safety stock.  This can be represented mathematically</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a:t>Represented mathematically as follows</a:t>
            </a:r>
          </a:p>
          <a:p>
            <a:pPr eaLnBrk="1" hangingPunct="1">
              <a:buFontTx/>
              <a:buNone/>
            </a:pPr>
            <a:r>
              <a:rPr lang="en-GB"/>
              <a:t>			</a:t>
            </a:r>
            <a:r>
              <a:rPr lang="en-GB" b="1"/>
              <a:t>M – W (T + L) + S</a:t>
            </a:r>
          </a:p>
          <a:p>
            <a:pPr eaLnBrk="1" hangingPunct="1">
              <a:buFontTx/>
              <a:buNone/>
            </a:pPr>
            <a:r>
              <a:rPr lang="en-GB"/>
              <a:t>Where</a:t>
            </a:r>
          </a:p>
          <a:p>
            <a:pPr eaLnBrk="1" hangingPunct="1">
              <a:buFontTx/>
              <a:buNone/>
            </a:pPr>
            <a:r>
              <a:rPr lang="en-GB"/>
              <a:t>M = Predetermined stock level</a:t>
            </a:r>
          </a:p>
          <a:p>
            <a:pPr eaLnBrk="1" hangingPunct="1">
              <a:buFontTx/>
              <a:buNone/>
            </a:pPr>
            <a:r>
              <a:rPr lang="en-GB"/>
              <a:t>W = Average rate of stock usage</a:t>
            </a:r>
          </a:p>
          <a:p>
            <a:pPr eaLnBrk="1" hangingPunct="1">
              <a:buFontTx/>
              <a:buNone/>
            </a:pPr>
            <a:r>
              <a:rPr lang="en-GB"/>
              <a:t>T = Review period</a:t>
            </a:r>
          </a:p>
          <a:p>
            <a:pPr eaLnBrk="1" hangingPunct="1">
              <a:buFontTx/>
              <a:buNone/>
            </a:pPr>
            <a:r>
              <a:rPr lang="en-GB"/>
              <a:t>L = Lead time</a:t>
            </a:r>
          </a:p>
          <a:p>
            <a:pPr eaLnBrk="1" hangingPunct="1">
              <a:buFontTx/>
              <a:buNone/>
            </a:pPr>
            <a:r>
              <a:rPr lang="en-GB"/>
              <a:t>S = Safety stock</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a:t>	</a:t>
            </a:r>
            <a:r>
              <a:rPr lang="en-GB" b="1"/>
              <a:t>Example</a:t>
            </a:r>
          </a:p>
          <a:p>
            <a:pPr eaLnBrk="1" hangingPunct="1">
              <a:buFontTx/>
              <a:buNone/>
            </a:pPr>
            <a:r>
              <a:rPr lang="en-GB" b="1"/>
              <a:t>	</a:t>
            </a:r>
            <a:r>
              <a:rPr lang="en-GB"/>
              <a:t>Jakes Ltd has an average rate of usage of item A of 120 per day, the review period is 20 days and lead time 25-30 days.  Safety stock is 900 items</a:t>
            </a:r>
          </a:p>
          <a:p>
            <a:pPr eaLnBrk="1" hangingPunct="1">
              <a:buFontTx/>
              <a:buNone/>
            </a:pPr>
            <a:endParaRPr lang="en-GB"/>
          </a:p>
          <a:p>
            <a:pPr eaLnBrk="1" hangingPunct="1">
              <a:buFontTx/>
              <a:buNone/>
            </a:pPr>
            <a:r>
              <a:rPr lang="en-GB"/>
              <a:t>	M =120 (20 + 30) + 900 = 6,900 items</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a:t>EOQ are applicable</a:t>
            </a:r>
          </a:p>
          <a:p>
            <a:pPr eaLnBrk="1" hangingPunct="1"/>
            <a:r>
              <a:rPr lang="en-GB"/>
              <a:t>Stocks are lower than with the periodic review system</a:t>
            </a:r>
          </a:p>
          <a:p>
            <a:pPr eaLnBrk="1" hangingPunct="1"/>
            <a:r>
              <a:rPr lang="en-GB"/>
              <a:t>Responsive to demand fluctuations</a:t>
            </a:r>
          </a:p>
          <a:p>
            <a:pPr eaLnBrk="1" hangingPunct="1"/>
            <a:r>
              <a:rPr lang="en-GB"/>
              <a:t>Appropriate for widely differing inventory categories</a:t>
            </a:r>
          </a:p>
          <a:p>
            <a:pPr eaLnBrk="1" hangingPunct="1"/>
            <a:r>
              <a:rPr lang="en-GB"/>
              <a:t>Replenishment order are automatically generated at the appropriate time by comparison of actual stock levels against lead time</a:t>
            </a:r>
          </a:p>
          <a:p>
            <a:pPr eaLnBrk="1" hangingPunct="1">
              <a:buFontTx/>
              <a:buNone/>
            </a:pPr>
            <a:endParaRPr lang="en-GB"/>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a:t>Disadvantages of Fixed Order Point</a:t>
            </a:r>
          </a:p>
        </p:txBody>
      </p:sp>
      <p:sp>
        <p:nvSpPr>
          <p:cNvPr id="91139" name="Rectangle 3"/>
          <p:cNvSpPr>
            <a:spLocks noGrp="1" noChangeArrowheads="1"/>
          </p:cNvSpPr>
          <p:nvPr>
            <p:ph type="body" idx="1"/>
          </p:nvPr>
        </p:nvSpPr>
        <p:spPr/>
        <p:txBody>
          <a:bodyPr/>
          <a:lstStyle/>
          <a:p>
            <a:pPr eaLnBrk="1" hangingPunct="1"/>
            <a:r>
              <a:rPr lang="en-GB"/>
              <a:t>The reordering system may become over loaded if many items of inventory reach reorder level simultaneously</a:t>
            </a:r>
          </a:p>
          <a:p>
            <a:pPr eaLnBrk="1" hangingPunct="1"/>
            <a:r>
              <a:rPr lang="en-GB"/>
              <a:t>Random ordering pattern due to items coming up for replenishment at different times</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a:t>Greater chance of elimination of obsolete items owing to periodic review of stock</a:t>
            </a:r>
          </a:p>
          <a:p>
            <a:pPr eaLnBrk="1" hangingPunct="1"/>
            <a:r>
              <a:rPr lang="en-GB"/>
              <a:t>The purchasing load may be spread more evenly with possible economies in placing of orders</a:t>
            </a:r>
          </a:p>
          <a:p>
            <a:pPr eaLnBrk="1" hangingPunct="1"/>
            <a:r>
              <a:rPr lang="en-GB"/>
              <a:t>Large quantity discounts may be negotiated when a range of stock items are ordered from the same supplier at the same time</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a:t>On average larger stocks are required than with fixed order point systems since reorder quantities must provide for the period between the reviews as well as between lead times</a:t>
            </a:r>
          </a:p>
          <a:p>
            <a:pPr eaLnBrk="1" hangingPunct="1"/>
            <a:r>
              <a:rPr lang="en-GB" sz="2800"/>
              <a:t>Reorder quantities are based on EOQ’s</a:t>
            </a:r>
          </a:p>
          <a:p>
            <a:pPr eaLnBrk="1" hangingPunct="1"/>
            <a:r>
              <a:rPr lang="en-GB" sz="2800"/>
              <a:t>If usage rate changes shortly after a review period, a stock-out may occur before the next review date</a:t>
            </a:r>
          </a:p>
          <a:p>
            <a:pPr eaLnBrk="1" hangingPunct="1"/>
            <a:r>
              <a:rPr lang="en-GB" sz="2800"/>
              <a:t>Difficulties in determining appropriate review period if less demands are reasonably consistent</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a:t>An approach where the supplier, not the customer is responsible for managing and replenishing inventory</a:t>
            </a:r>
          </a:p>
          <a:p>
            <a:pPr eaLnBrk="1" hangingPunct="1"/>
            <a:r>
              <a:rPr lang="en-GB"/>
              <a:t>Under VMI the supplier assumes responsibility for monitoring sales and inventory, and uses this information to trigger replenishment orders</a:t>
            </a:r>
          </a:p>
          <a:p>
            <a:pPr eaLnBrk="1" hangingPunct="1"/>
            <a:r>
              <a:rPr lang="en-GB"/>
              <a:t>In effect suppliers take over the task of stock replenishment</a:t>
            </a:r>
          </a:p>
          <a:p>
            <a:pPr eaLnBrk="1" hangingPunct="1"/>
            <a:endParaRPr lang="en-GB"/>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a:t>VMI is a backward replenishment model where the supplier does the demand creation and demand fulfilment</a:t>
            </a:r>
          </a:p>
          <a:p>
            <a:pPr eaLnBrk="1" hangingPunct="1"/>
            <a:r>
              <a:rPr lang="en-GB"/>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a:t>Supplier tracks product sales and inventory levels at their customers, sending goods only when stocks run low</a:t>
            </a:r>
          </a:p>
          <a:p>
            <a:pPr eaLnBrk="1" hangingPunct="1">
              <a:lnSpc>
                <a:spcPct val="90000"/>
              </a:lnSpc>
            </a:pPr>
            <a:r>
              <a:rPr lang="en-GB"/>
              <a:t>The decision to supply is taken by the supplier, not the customer</a:t>
            </a:r>
          </a:p>
          <a:p>
            <a:pPr eaLnBrk="1" hangingPunct="1">
              <a:lnSpc>
                <a:spcPct val="90000"/>
              </a:lnSpc>
            </a:pPr>
            <a:r>
              <a:rPr lang="en-GB"/>
              <a:t>It requires effective teamwork between the retailer and the manufacturer</a:t>
            </a:r>
          </a:p>
          <a:p>
            <a:pPr eaLnBrk="1" hangingPunct="1">
              <a:lnSpc>
                <a:spcPct val="90000"/>
              </a:lnSpc>
            </a:pPr>
            <a:r>
              <a:rPr lang="en-GB"/>
              <a:t>For both parties to gain full benefit from the system, appropriate performance measures need to be used</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a:t>Supplier has access to customer sales and inventory levels</a:t>
            </a:r>
          </a:p>
          <a:p>
            <a:pPr eaLnBrk="1" hangingPunct="1"/>
            <a:r>
              <a:rPr lang="en-GB"/>
              <a:t>The supplier can use this data to provide better control of the supply chain and deliver benefits for the both the customer and themselves</a:t>
            </a:r>
          </a:p>
          <a:p>
            <a:pPr eaLnBrk="1" hangingPunct="1"/>
            <a:r>
              <a:rPr lang="en-GB"/>
              <a:t>VMI aims to minimise demand amplification.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a:t>Unwillingness to share data</a:t>
            </a:r>
          </a:p>
          <a:p>
            <a:pPr marL="609600" indent="-609600" eaLnBrk="1" hangingPunct="1">
              <a:buFontTx/>
              <a:buAutoNum type="arabicPeriod"/>
            </a:pPr>
            <a:r>
              <a:rPr lang="en-GB"/>
              <a:t>Seasonal problems</a:t>
            </a:r>
          </a:p>
          <a:p>
            <a:pPr marL="609600" indent="-609600" eaLnBrk="1" hangingPunct="1">
              <a:buFontTx/>
              <a:buAutoNum type="arabicPeriod"/>
            </a:pPr>
            <a:r>
              <a:rPr lang="en-GB"/>
              <a:t>Investment and restructuring costs</a:t>
            </a:r>
          </a:p>
          <a:p>
            <a:pPr marL="609600" indent="-609600" eaLnBrk="1" hangingPunct="1">
              <a:buFontTx/>
              <a:buAutoNum type="arabicPeriod"/>
            </a:pPr>
            <a:r>
              <a:rPr lang="en-GB"/>
              <a:t>Retailer vulnerability</a:t>
            </a:r>
          </a:p>
          <a:p>
            <a:pPr marL="609600" indent="-609600" eaLnBrk="1" hangingPunct="1">
              <a:buFontTx/>
              <a:buAutoNum type="arabicPeriod"/>
            </a:pPr>
            <a:r>
              <a:rPr lang="en-GB"/>
              <a:t>Lack of standard procedures</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a:t>Potential Problems With VMI</a:t>
            </a:r>
          </a:p>
        </p:txBody>
      </p:sp>
      <p:sp>
        <p:nvSpPr>
          <p:cNvPr id="99331" name="Rectangle 3"/>
          <p:cNvSpPr>
            <a:spLocks noGrp="1" noChangeArrowheads="1"/>
          </p:cNvSpPr>
          <p:nvPr>
            <p:ph type="body" idx="1"/>
          </p:nvPr>
        </p:nvSpPr>
        <p:spPr/>
        <p:txBody>
          <a:bodyPr/>
          <a:lstStyle/>
          <a:p>
            <a:pPr eaLnBrk="1" hangingPunct="1"/>
            <a:r>
              <a:rPr lang="en-GB" b="1" u="sng"/>
              <a:t>Unwillingness to share data</a:t>
            </a:r>
            <a:r>
              <a:rPr lang="en-GB"/>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a:t>Seasonal products</a:t>
            </a:r>
            <a:r>
              <a:rPr lang="en-GB" sz="2800"/>
              <a:t>: - benefits of VMI are quickly eroded in fashion and seasonal products, especially apparel.  VMI in these cases can involve suppliers making to stock based on a pre-season forecast with little scope for manufacturing in season</a:t>
            </a:r>
            <a:endParaRPr lang="en-GB" sz="2800" b="1" u="sng"/>
          </a:p>
          <a:p>
            <a:pPr eaLnBrk="1" hangingPunct="1"/>
            <a:r>
              <a:rPr lang="en-GB" sz="2800" b="1" u="sng"/>
              <a:t>Investments and restructuring costs</a:t>
            </a:r>
            <a:r>
              <a:rPr lang="en-GB" sz="280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t>Potential Problems With VMI</a:t>
            </a:r>
          </a:p>
        </p:txBody>
      </p:sp>
      <p:sp>
        <p:nvSpPr>
          <p:cNvPr id="101379" name="Rectangle 3"/>
          <p:cNvSpPr>
            <a:spLocks noGrp="1" noChangeArrowheads="1"/>
          </p:cNvSpPr>
          <p:nvPr>
            <p:ph type="body" idx="1"/>
          </p:nvPr>
        </p:nvSpPr>
        <p:spPr/>
        <p:txBody>
          <a:bodyPr/>
          <a:lstStyle/>
          <a:p>
            <a:pPr eaLnBrk="1" hangingPunct="1"/>
            <a:r>
              <a:rPr lang="en-GB" b="1" u="sng"/>
              <a:t>Retailer vulnerability</a:t>
            </a:r>
            <a:r>
              <a:rPr lang="en-GB"/>
              <a:t>: - having outsourced materials management to suppliers the customer becomes more dependent on them</a:t>
            </a:r>
            <a:endParaRPr lang="en-GB" b="1" u="sng"/>
          </a:p>
          <a:p>
            <a:pPr eaLnBrk="1" hangingPunct="1"/>
            <a:r>
              <a:rPr lang="en-GB" b="1" u="sng"/>
              <a:t>Lack of standard procedures</a:t>
            </a:r>
            <a:r>
              <a:rPr lang="en-GB"/>
              <a:t>: - processes and procedures that underpin VMI may not be transferable from one customer to another</a:t>
            </a:r>
            <a:endParaRPr lang="en-GB" b="1" u="sng"/>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a:t>Question</a:t>
            </a:r>
          </a:p>
        </p:txBody>
      </p:sp>
      <p:sp>
        <p:nvSpPr>
          <p:cNvPr id="103427" name="Rectangle 3"/>
          <p:cNvSpPr>
            <a:spLocks noGrp="1" noChangeArrowheads="1"/>
          </p:cNvSpPr>
          <p:nvPr>
            <p:ph type="body" idx="1"/>
          </p:nvPr>
        </p:nvSpPr>
        <p:spPr/>
        <p:txBody>
          <a:bodyPr/>
          <a:lstStyle/>
          <a:p>
            <a:pPr eaLnBrk="1" hangingPunct="1">
              <a:buFontTx/>
              <a:buNone/>
            </a:pPr>
            <a:r>
              <a:rPr lang="en-GB"/>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75443</TotalTime>
  <Words>5046</Words>
  <Application>Microsoft Office PowerPoint</Application>
  <PresentationFormat>On-screen Show (4:3)</PresentationFormat>
  <Paragraphs>477</Paragraphs>
  <Slides>107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107</vt:i4>
      </vt:variant>
    </vt:vector>
  </HeadingPairs>
  <TitlesOfParts>
    <vt:vector size="111" baseType="lpstr">
      <vt:lpstr>Aptos</vt:lpstr>
      <vt:lpstr>Arial</vt:lpstr>
      <vt:lpstr>Cambria Math</vt:lpstr>
      <vt:lpstr>Default Design</vt:lpstr>
      <vt:lpstr>Inventory Management &amp;  Control</vt:lpstr>
      <vt:lpstr>Inventory Management</vt:lpstr>
      <vt:lpstr>Reasons for holding inventory</vt:lpstr>
      <vt:lpstr>Three Pillars of Inventory Management</vt:lpstr>
      <vt:lpstr>Inventory Planning</vt:lpstr>
      <vt:lpstr>Inventory Control</vt:lpstr>
      <vt:lpstr>Inventory Balancing</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Inventory Saw-Tooth</vt:lpstr>
      <vt:lpstr>Inventory Saw-Tooth</vt:lpstr>
      <vt:lpstr>Inventory Saw-Tooth Model for ROP Logic</vt:lpstr>
      <vt:lpstr>EOQ to Represent Days of Supply</vt:lpstr>
      <vt:lpstr>Safety Stock to Protect Against Demand Variation</vt:lpstr>
      <vt:lpstr>Demand Safety</vt:lpstr>
      <vt:lpstr>Demand Safety</vt:lpstr>
      <vt:lpstr>Demand Safety</vt:lpstr>
      <vt:lpstr>Demand Safety</vt:lpstr>
      <vt:lpstr>Demand Safety</vt:lpstr>
      <vt:lpstr>Safety Stock to Protect against Supply Variation</vt:lpstr>
      <vt:lpstr>Hybrid Safety Stock</vt:lpstr>
      <vt:lpstr>Hybrid Safety Stock</vt:lpstr>
      <vt:lpstr>What is Overage and Underage?</vt:lpstr>
      <vt:lpstr>What is Underage and Overage?</vt:lpstr>
      <vt:lpstr>Why is Overage Important?</vt:lpstr>
      <vt:lpstr>Why is Overage Important?</vt:lpstr>
      <vt:lpstr>Over Stock Dissipation</vt:lpstr>
      <vt:lpstr>What is Overage Dissipation</vt:lpstr>
      <vt:lpstr>Inventory Conditions</vt:lpstr>
      <vt:lpstr>Incomplete Overage</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Two-bin System</vt:lpstr>
      <vt:lpstr>The Re-order Point (ROP) Model</vt:lpstr>
      <vt:lpstr>The Re-order Point (ROP) Model</vt:lpstr>
      <vt:lpstr>The Re-order Point (ROP) Model</vt:lpstr>
      <vt:lpstr>The Re-order Point (ROP) Model</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62</cp:revision>
  <cp:lastPrinted>2016-02-03T18:46:55Z</cp:lastPrinted>
  <dcterms:created xsi:type="dcterms:W3CDTF">2006-09-03T21:05:36Z</dcterms:created>
  <dcterms:modified xsi:type="dcterms:W3CDTF">2025-02-19T09:04:41Z</dcterms:modified>
</cp:coreProperties>
</file>