
<file path=[Content_Types].xml><?xml version="1.0" encoding="utf-8"?>
<Types xmlns="http://schemas.openxmlformats.org/package/2006/content-types">
  <Override PartName="/ppt/slides/slide18.xml" ContentType="application/vnd.openxmlformats-officedocument.presentationml.slide+xml"/>
  <Override PartName="/ppt/notesSlides/notesSlide4.xml" ContentType="application/vnd.openxmlformats-officedocument.presentationml.notesSlide+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Override PartName="/ppt/notesSlides/notesSlide9.xml" ContentType="application/vnd.openxmlformats-officedocument.presentationml.notesSlide+xml"/>
  <Default Extension="rels" ContentType="application/vnd.openxmlformats-package.relationships+xml"/>
  <Default Extension="jpeg" ContentType="image/jpeg"/>
  <Override PartName="/ppt/slides/slide10.xml" ContentType="application/vnd.openxmlformats-officedocument.presentationml.slide+xml"/>
  <Override PartName="/ppt/notesMasters/notesMaster1.xml" ContentType="application/vnd.openxmlformats-officedocument.presentationml.notesMaster+xml"/>
  <Override PartName="/ppt/slides/slide1.xml" ContentType="application/vnd.openxmlformats-officedocument.presentationml.slide+xml"/>
  <Override PartName="/ppt/handoutMasters/handoutMaster1.xml" ContentType="application/vnd.openxmlformats-officedocument.presentationml.handoutMaster+xml"/>
  <Override PartName="/ppt/slideLayouts/slideLayout5.xml" ContentType="application/vnd.openxmlformats-officedocument.presentationml.slideLayout+xml"/>
  <Override PartName="/ppt/notesSlides/notesSlide12.xml" ContentType="application/vnd.openxmlformats-officedocument.presentationml.notesSlide+xml"/>
  <Override PartName="/ppt/theme/theme2.xml" ContentType="application/vnd.openxmlformats-officedocument.theme+xml"/>
  <Override PartName="/ppt/slideLayouts/slideLayout1.xml" ContentType="application/vnd.openxmlformats-officedocument.presentationml.slideLayout+xml"/>
  <Override PartName="/docProps/app.xml" ContentType="application/vnd.openxmlformats-officedocument.extended-properties+xml"/>
  <Default Extension="xml" ContentType="application/xml"/>
  <Override PartName="/ppt/slides/slide19.xml" ContentType="application/vnd.openxmlformats-officedocument.presentationml.slide+xml"/>
  <Override PartName="/ppt/notesSlides/notesSlide5.xml" ContentType="application/vnd.openxmlformats-officedocument.presentationml.notesSlide+xml"/>
  <Override PartName="/ppt/tableStyles.xml" ContentType="application/vnd.openxmlformats-officedocument.presentationml.tableStyles+xml"/>
  <Override PartName="/ppt/slides/slide15.xml" ContentType="application/vnd.openxmlformats-officedocument.presentationml.slide+xml"/>
  <Override PartName="/ppt/notesSlides/notesSlide1.xml" ContentType="application/vnd.openxmlformats-officedocument.presentationml.notesSlide+xml"/>
  <Override PartName="/ppt/slideLayouts/slideLayout12.xml" ContentType="application/vnd.openxmlformats-officedocument.presentationml.slideLayout+xml"/>
  <Override PartName="/ppt/slides/slide6.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notesSlides/notesSlide13.xml" ContentType="application/vnd.openxmlformats-officedocument.presentationml.notesSlide+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theme/theme3.xml" ContentType="application/vnd.openxmlformats-officedocument.theme+xml"/>
  <Override PartName="/ppt/notesSlides/notesSlide6.xml" ContentType="application/vnd.openxmlformats-officedocument.presentationml.notesSlide+xml"/>
  <Default Extension="gif" ContentType="image/gif"/>
  <Override PartName="/ppt/slides/slide16.xml" ContentType="application/vnd.openxmlformats-officedocument.presentationml.slide+xml"/>
  <Override PartName="/ppt/notesSlides/notesSlide2.xml" ContentType="application/vnd.openxmlformats-officedocument.presentationml.notesSlide+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notesSlides/notesSlide14.xml" ContentType="application/vnd.openxmlformats-officedocument.presentationml.notesSlide+xml"/>
  <Override PartName="/ppt/slides/slide3.xml" ContentType="application/vnd.openxmlformats-officedocument.presentationml.slide+xml"/>
  <Override PartName="/ppt/slideLayouts/slideLayout3.xml" ContentType="application/vnd.openxmlformats-officedocument.presentationml.slideLayout+xml"/>
  <Override PartName="/ppt/notesSlides/notesSlide7.xml" ContentType="application/vnd.openxmlformats-officedocument.presentationml.notesSlide+xml"/>
  <Override PartName="/ppt/slides/slide17.xml" ContentType="application/vnd.openxmlformats-officedocument.presentationml.slide+xml"/>
  <Override PartName="/ppt/notesSlides/notesSlide3.xml" ContentType="application/vnd.openxmlformats-officedocument.presentationml.notesSlide+xml"/>
  <Override PartName="/ppt/notesSlides/notesSlide10.xml" ContentType="application/vnd.openxmlformats-officedocument.presentationml.notesSlide+xml"/>
  <Override PartName="/ppt/slides/slide8.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notesSlides/notesSlide8.xml" ContentType="application/vnd.openxmlformats-officedocument.presentationml.notesSlide+xml"/>
  <Override PartName="/ppt/notesSlides/notesSlide15.xml" ContentType="application/vnd.openxmlformats-officedocument.presentationml.notesSlide+xml"/>
  <Override PartName="/ppt/notesSlides/notesSlide11.xml" ContentType="application/vnd.openxmlformats-officedocument.presentationml.notesSlide+xml"/>
  <Override PartName="/ppt/slideLayouts/slideLayout4.xml" ContentType="application/vnd.openxmlformats-officedocument.presentationml.slideLayout+xml"/>
  <Override PartName="/ppt/slideMasters/slideMaster1.xml" ContentType="application/vnd.openxmlformats-officedocument.presentationml.slideMaster+xml"/>
  <Override PartName="/ppt/theme/theme1.xml" ContentType="application/vnd.openxmlformats-officedocument.theme+xml"/>
  <Override PartName="/ppt/viewProps.xml" ContentType="application/vnd.openxmlformats-officedocument.presentationml.viewProps+xml"/>
  <Default Extension="bin" ContentType="application/vnd.openxmlformats-officedocument.presentationml.printerSettings"/>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648" r:id="rId1"/>
  </p:sldMasterIdLst>
  <p:notesMasterIdLst>
    <p:notesMasterId r:id="rId21"/>
  </p:notesMasterIdLst>
  <p:handoutMasterIdLst>
    <p:handoutMasterId r:id="rId22"/>
  </p:handoutMasterIdLst>
  <p:sldIdLst>
    <p:sldId id="257" r:id="rId2"/>
    <p:sldId id="286" r:id="rId3"/>
    <p:sldId id="285" r:id="rId4"/>
    <p:sldId id="283" r:id="rId5"/>
    <p:sldId id="277" r:id="rId6"/>
    <p:sldId id="275" r:id="rId7"/>
    <p:sldId id="282" r:id="rId8"/>
    <p:sldId id="269" r:id="rId9"/>
    <p:sldId id="270" r:id="rId10"/>
    <p:sldId id="278" r:id="rId11"/>
    <p:sldId id="287" r:id="rId12"/>
    <p:sldId id="272" r:id="rId13"/>
    <p:sldId id="284" r:id="rId14"/>
    <p:sldId id="276" r:id="rId15"/>
    <p:sldId id="258" r:id="rId16"/>
    <p:sldId id="273" r:id="rId17"/>
    <p:sldId id="263" r:id="rId18"/>
    <p:sldId id="280" r:id="rId19"/>
    <p:sldId id="262" r:id="rId20"/>
  </p:sldIdLst>
  <p:sldSz cx="12188825"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p="http://schemas.openxmlformats.org/presentationml/2006/main" xmlns:r="http://schemas.openxmlformats.org/officeDocument/2006/relationships" xmlns:a="http://schemas.openxmlformats.org/drawingml/2006/main" xmlns="">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xmlns:p="http://schemas.openxmlformats.org/presentationml/2006/main" xmlns:r="http://schemas.openxmlformats.org/officeDocument/2006/relationships" xmlns:a="http://schemas.openxmlformats.org/drawingml/2006/main" xmlns="">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showPr showNarration="1">
    <p:present/>
    <p:sldAll/>
    <p:penClr>
      <a:prstClr val="red"/>
    </p:penClr>
    <p:extLst>
      <p:ext uri="{EC167BDD-8182-4AB7-AECC-EB403E3ABB37}">
        <p14:laserClr xmlns:p14="http://schemas.microsoft.com/office/powerpoint/2010/main" xmlns:p="http://schemas.openxmlformats.org/presentationml/2006/main" xmlns:r="http://schemas.openxmlformats.org/officeDocument/2006/relationships" xmlns:a="http://schemas.openxmlformats.org/drawingml/2006/main" xmlns="">
          <a:srgbClr val="FF0000"/>
        </p14:laserClr>
      </p:ext>
      <p:ext uri="{2FDB2607-1784-4EEB-B798-7EB5836EED8A}">
        <p14:showMediaCtrls xmlns:p14="http://schemas.microsoft.com/office/powerpoint/2010/main" xmlns:p="http://schemas.openxmlformats.org/presentationml/2006/main" xmlns:r="http://schemas.openxmlformats.org/officeDocument/2006/relationships" xmlns:a="http://schemas.openxmlformats.org/drawingml/2006/main" xmlns="" val="1"/>
      </p:ext>
    </p:extLst>
  </p:showPr>
  <p:clrMru>
    <a:srgbClr val="FEFEFC"/>
    <a:srgbClr val="0070C0"/>
  </p:clrMru>
  <p:extLst>
    <p:ext uri="{E76CE94A-603C-4142-B9EB-6D1370010A27}">
      <p14:discardImageEditData xmlns:p14="http://schemas.microsoft.com/office/powerpoint/2010/main" xmlns:p="http://schemas.openxmlformats.org/presentationml/2006/main" xmlns:r="http://schemas.openxmlformats.org/officeDocument/2006/relationships" xmlns:a="http://schemas.openxmlformats.org/drawingml/2006/main" xmlns="" val="0"/>
    </p:ext>
    <p:ext uri="{D31A062A-798A-4329-ABDD-BBA856620510}">
      <p14:defaultImageDpi xmlns:p14="http://schemas.microsoft.com/office/powerpoint/2010/main" xmlns:p="http://schemas.openxmlformats.org/presentationml/2006/main" xmlns:r="http://schemas.openxmlformats.org/officeDocument/2006/relationships" xmlns:a="http://schemas.openxmlformats.org/drawingml/2006/main" xmlns="" val="220"/>
    </p:ext>
    <p:ext uri="{FD5EFAAD-0ECE-453E-9831-46B23BE46B34}">
      <p15:chartTrackingRefBased xmlns:p15="http://schemas.microsoft.com/office/powerpoint/2012/main" xmlns:p="http://schemas.openxmlformats.org/presentationml/2006/main" xmlns:r="http://schemas.openxmlformats.org/officeDocument/2006/relationships" xmlns:a="http://schemas.openxmlformats.org/drawingml/2006/main" xmlns="" val="0"/>
    </p:ext>
  </p:extLst>
</p:presentationPr>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20016" autoAdjust="0"/>
    <p:restoredTop sz="78229" autoAdjust="0"/>
  </p:normalViewPr>
  <p:slideViewPr>
    <p:cSldViewPr>
      <p:cViewPr varScale="1">
        <p:scale>
          <a:sx n="72" d="100"/>
          <a:sy n="72" d="100"/>
        </p:scale>
        <p:origin x="-520" y="-104"/>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notesTextViewPr>
    <p:cViewPr>
      <p:scale>
        <a:sx n="1" d="1"/>
        <a:sy n="1" d="1"/>
      </p:scale>
      <p:origin x="0" y="0"/>
    </p:cViewPr>
  </p:notesTextViewPr>
  <p:notesViewPr>
    <p:cSldViewPr>
      <p:cViewPr varScale="1">
        <p:scale>
          <a:sx n="84" d="100"/>
          <a:sy n="84" d="100"/>
        </p:scale>
        <p:origin x="1002" y="60"/>
      </p:cViewPr>
      <p:guideLst>
        <p:guide orient="horz" pos="3127"/>
        <p:guide pos="2141"/>
      </p:guideLst>
    </p:cSldViewPr>
  </p:notesViewPr>
  <p:gridSpacing cx="73736200" cy="7373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handoutMaster" Target="handoutMasters/handoutMaster1.xml"/><Relationship Id="rId23" Type="http://schemas.openxmlformats.org/officeDocument/2006/relationships/printerSettings" Target="printerSettings/printerSettings1.bin"/><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004A8D02-4E65-4CCD-8312-4AB164C6C77D}" type="datetimeFigureOut">
              <a:rPr lang="en-US"/>
              <a:pPr/>
              <a:t>9/27/17</a:t>
            </a:fld>
            <a:endParaRPr/>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7C119DBA-4540-49B3-8FA9-6259387ECF9E}" type="slidenum">
              <a:rPr/>
              <a:pPr/>
              <a:t>‹#›</a:t>
            </a:fld>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587619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67A755D9-D361-47B8-9652-3B4EA9776CE5}" type="datetimeFigureOut">
              <a:rPr lang="en-US"/>
              <a:pPr/>
              <a:t>9/27/17</a:t>
            </a:fld>
            <a:endParaRPr/>
          </a:p>
        </p:txBody>
      </p:sp>
      <p:sp>
        <p:nvSpPr>
          <p:cNvPr id="4" name="Slide Image Placeholder 3"/>
          <p:cNvSpPr>
            <a:spLocks noGrp="1" noRot="1" noChangeAspect="1"/>
          </p:cNvSpPr>
          <p:nvPr>
            <p:ph type="sldImg" idx="2"/>
          </p:nvPr>
        </p:nvSpPr>
        <p:spPr>
          <a:xfrm>
            <a:off x="92075" y="744538"/>
            <a:ext cx="6613525" cy="37226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E3B36274-F2B9-4C45-BBB4-0EDF4CD651A7}" type="slidenum">
              <a:rPr/>
              <a:pPr/>
              <a:t>‹#›</a:t>
            </a:fld>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1476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pPr/>
              <a:t>1</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45023495"/>
      </p:ext>
    </p:extLst>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B36274-F2B9-4C45-BBB4-0EDF4CD651A7}" type="slidenum">
              <a:rPr lang="en-GB" smtClean="0"/>
              <a:pPr/>
              <a:t>5</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975814646"/>
      </p:ext>
    </p:extLst>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Ers</a:t>
            </a:r>
            <a:r>
              <a:rPr lang="en-GB" dirty="0" smtClean="0"/>
              <a:t> 20</a:t>
            </a:r>
            <a:endParaRPr lang="en-GB" dirty="0"/>
          </a:p>
        </p:txBody>
      </p:sp>
      <p:sp>
        <p:nvSpPr>
          <p:cNvPr id="4" name="Slide Number Placeholder 3"/>
          <p:cNvSpPr>
            <a:spLocks noGrp="1"/>
          </p:cNvSpPr>
          <p:nvPr>
            <p:ph type="sldNum" sz="quarter" idx="10"/>
          </p:nvPr>
        </p:nvSpPr>
        <p:spPr/>
        <p:txBody>
          <a:bodyPr/>
          <a:lstStyle/>
          <a:p>
            <a:fld id="{E3B36274-F2B9-4C45-BBB4-0EDF4CD651A7}" type="slidenum">
              <a:rPr lang="en-GB" smtClean="0"/>
              <a:pPr/>
              <a:t>6</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128286615"/>
      </p:ext>
    </p:extLst>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34098C6-BC0E-4BC5-AF80-870E9FD8E248}" type="slidenum">
              <a:rPr lang="en-US" smtClean="0"/>
              <a:pPr/>
              <a:t>7</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67144966"/>
      </p:ext>
    </p:extLst>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Eraill</a:t>
            </a:r>
            <a:r>
              <a:rPr lang="en-US" dirty="0" smtClean="0"/>
              <a:t>                                                                                                             Others</a:t>
            </a:r>
          </a:p>
          <a:p>
            <a:r>
              <a:rPr lang="en-US" dirty="0" smtClean="0"/>
              <a:t>                                                                                                                     A new curriculum for Wales link</a:t>
            </a:r>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pPr/>
              <a:t>8</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78656701"/>
      </p:ext>
    </p:extLst>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The last Welsh Government’s timescale for implementing the new curriculum was ambitious. While schools would have some flexibility, the new curriculum could be available by September 2018 with all schools using it from September 2021</a:t>
            </a:r>
          </a:p>
          <a:p>
            <a:endParaRPr lang="en-GB" dirty="0" smtClean="0">
              <a:effectLst/>
            </a:endParaRPr>
          </a:p>
          <a:p>
            <a:r>
              <a:rPr lang="en-GB" b="1" dirty="0" smtClean="0">
                <a:effectLst/>
              </a:rPr>
              <a:t>Key features of the new curriculum</a:t>
            </a:r>
            <a:endParaRPr lang="en-GB" dirty="0" smtClean="0">
              <a:effectLst/>
            </a:endParaRPr>
          </a:p>
          <a:p>
            <a:r>
              <a:rPr lang="en-GB" dirty="0" smtClean="0">
                <a:effectLst/>
              </a:rPr>
              <a:t> Four key purposes</a:t>
            </a:r>
          </a:p>
          <a:p>
            <a:r>
              <a:rPr lang="en-GB" dirty="0" smtClean="0">
                <a:effectLst/>
              </a:rPr>
              <a:t> Six areas of learning</a:t>
            </a:r>
          </a:p>
          <a:p>
            <a:r>
              <a:rPr lang="en-GB" dirty="0" smtClean="0">
                <a:effectLst/>
              </a:rPr>
              <a:t> Literacy, numeracy and digital competence expected of all teachers</a:t>
            </a:r>
          </a:p>
          <a:p>
            <a:r>
              <a:rPr lang="en-GB" dirty="0" smtClean="0">
                <a:effectLst/>
              </a:rPr>
              <a:t> No more key stages, but five, three-year progression steps</a:t>
            </a:r>
          </a:p>
          <a:p>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pPr/>
              <a:t>9</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820523562"/>
      </p:ext>
    </p:extLst>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B36274-F2B9-4C45-BBB4-0EDF4CD651A7}" type="slidenum">
              <a:rPr lang="en-GB" smtClean="0"/>
              <a:pPr/>
              <a:t>10</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679187506"/>
      </p:ext>
    </p:extLst>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Cultural tendencies impact the way children participate in education.  The table below describes different expectations about "normal" school </a:t>
            </a:r>
            <a:r>
              <a:rPr lang="en-GB" dirty="0" err="1" smtClean="0">
                <a:effectLst/>
              </a:rPr>
              <a:t>behavior</a:t>
            </a:r>
            <a:r>
              <a:rPr lang="en-GB" dirty="0" smtClean="0">
                <a:effectLst/>
              </a:rPr>
              <a:t> for students from individualist and collectivist cultures As you review this information, take a moment to think about how teachers who lack knowledge about culture might interpret the </a:t>
            </a:r>
            <a:r>
              <a:rPr lang="en-GB" dirty="0" err="1" smtClean="0">
                <a:effectLst/>
              </a:rPr>
              <a:t>behavior</a:t>
            </a:r>
            <a:r>
              <a:rPr lang="en-GB" dirty="0" smtClean="0">
                <a:effectLst/>
              </a:rPr>
              <a:t> of a child from a collectivist culture These differences may cause educators to inaccurately judge students from some cultures as poorly behaved or disrespectful In addition, because cultural differences are hard to perceive, students may find themselves reprimanded by teachers but fail to understand what they did that caused concern  </a:t>
            </a:r>
            <a:r>
              <a:rPr lang="en-GB" b="1" dirty="0" smtClean="0">
                <a:effectLst/>
              </a:rPr>
              <a:t>The Impact of Culture on Education  </a:t>
            </a:r>
          </a:p>
          <a:p>
            <a:endParaRPr lang="en-GB" b="1" dirty="0" smtClean="0">
              <a:effectLst/>
            </a:endParaRPr>
          </a:p>
          <a:p>
            <a:r>
              <a:rPr lang="en-GB" dirty="0" smtClean="0">
                <a:effectLst/>
              </a:rPr>
              <a:t>M.S. </a:t>
            </a:r>
            <a:r>
              <a:rPr lang="en-GB" dirty="0" err="1" smtClean="0">
                <a:effectLst/>
              </a:rPr>
              <a:t>Rosenberg|D.L</a:t>
            </a:r>
            <a:r>
              <a:rPr lang="en-GB" dirty="0" smtClean="0">
                <a:effectLst/>
              </a:rPr>
              <a:t>. </a:t>
            </a:r>
            <a:r>
              <a:rPr lang="en-GB" dirty="0" err="1" smtClean="0">
                <a:effectLst/>
              </a:rPr>
              <a:t>Westling|J</a:t>
            </a:r>
            <a:r>
              <a:rPr lang="en-GB" dirty="0" smtClean="0">
                <a:effectLst/>
              </a:rPr>
              <a:t>. </a:t>
            </a:r>
            <a:r>
              <a:rPr lang="en-GB" dirty="0" err="1" smtClean="0">
                <a:effectLst/>
              </a:rPr>
              <a:t>McLeskey</a:t>
            </a:r>
            <a:r>
              <a:rPr lang="en-GB" dirty="0" smtClean="0">
                <a:effectLst/>
              </a:rPr>
              <a:t> — Pearson </a:t>
            </a:r>
            <a:r>
              <a:rPr lang="en-GB" dirty="0" err="1" smtClean="0">
                <a:effectLst/>
              </a:rPr>
              <a:t>Allyn</a:t>
            </a:r>
            <a:r>
              <a:rPr lang="en-GB" dirty="0" smtClean="0">
                <a:effectLst/>
              </a:rPr>
              <a:t> Bacon Prentice Hall </a:t>
            </a:r>
          </a:p>
          <a:p>
            <a:r>
              <a:rPr lang="en-GB" dirty="0" smtClean="0">
                <a:effectLst/>
              </a:rPr>
              <a:t>Updated on Jul 20, 2010</a:t>
            </a:r>
          </a:p>
          <a:p>
            <a:endParaRPr lang="en-US" dirty="0" smtClean="0"/>
          </a:p>
          <a:p>
            <a:endParaRPr lang="en-US" dirty="0" smtClean="0"/>
          </a:p>
          <a:p>
            <a:r>
              <a:rPr lang="en-GB" dirty="0" smtClean="0"/>
              <a:t>‘It is only through having high quality arts and creative experiences in schools, by valuing them and giving them their deserved place in our curriculum, by making them available to all children, especially those from deprived backgrounds, that we can nurture the potential of our learners and develop skills we need for our economy.'</a:t>
            </a:r>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pPr/>
              <a:t>12</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564090037"/>
      </p:ext>
    </p:extLst>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B36274-F2B9-4C45-BBB4-0EDF4CD651A7}" type="slidenum">
              <a:rPr lang="en-GB" smtClean="0"/>
              <a:pPr/>
              <a:t>13</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935560661"/>
      </p:ext>
    </p:extLst>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err="1" smtClean="0">
                <a:solidFill>
                  <a:schemeClr val="tx1"/>
                </a:solidFill>
                <a:latin typeface="+mn-lt"/>
                <a:ea typeface="+mn-ea"/>
                <a:cs typeface="+mn-cs"/>
              </a:rPr>
              <a:t>Cwestiwn</a:t>
            </a:r>
            <a:r>
              <a:rPr lang="en-GB" sz="1200" b="0" i="0" u="none" strike="noStrike" kern="1200" baseline="0" dirty="0" smtClean="0">
                <a:solidFill>
                  <a:schemeClr val="tx1"/>
                </a:solidFill>
                <a:latin typeface="+mn-lt"/>
                <a:ea typeface="+mn-ea"/>
                <a:cs typeface="+mn-cs"/>
              </a:rPr>
              <a:t> – Globalisation </a:t>
            </a:r>
            <a:r>
              <a:rPr lang="en-GB" sz="1200" b="0" i="0" u="none" strike="noStrike" kern="1200" baseline="0" dirty="0" err="1" smtClean="0">
                <a:solidFill>
                  <a:schemeClr val="tx1"/>
                </a:solidFill>
                <a:latin typeface="+mn-lt"/>
                <a:ea typeface="+mn-ea"/>
                <a:cs typeface="+mn-cs"/>
              </a:rPr>
              <a:t>cymhlethu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pethau</a:t>
            </a:r>
            <a:r>
              <a:rPr lang="en-GB" sz="1200" b="0" i="0" u="none" strike="noStrike" kern="1200" baseline="0" dirty="0" smtClean="0">
                <a:solidFill>
                  <a:schemeClr val="tx1"/>
                </a:solidFill>
                <a:latin typeface="+mn-lt"/>
                <a:ea typeface="+mn-ea"/>
                <a:cs typeface="+mn-cs"/>
              </a:rPr>
              <a:t>?</a:t>
            </a:r>
          </a:p>
        </p:txBody>
      </p:sp>
      <p:sp>
        <p:nvSpPr>
          <p:cNvPr id="4" name="Slide Number Placeholder 3"/>
          <p:cNvSpPr>
            <a:spLocks noGrp="1"/>
          </p:cNvSpPr>
          <p:nvPr>
            <p:ph type="sldNum" sz="quarter" idx="10"/>
          </p:nvPr>
        </p:nvSpPr>
        <p:spPr/>
        <p:txBody>
          <a:bodyPr/>
          <a:lstStyle/>
          <a:p>
            <a:fld id="{E3B36274-F2B9-4C45-BBB4-0EDF4CD651A7}" type="slidenum">
              <a:rPr lang="en-GB" smtClean="0"/>
              <a:pPr/>
              <a:t>14</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931800256"/>
      </p:ext>
    </p:extLst>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smtClean="0">
                <a:effectLst/>
              </a:rPr>
              <a:t>Barbara </a:t>
            </a:r>
            <a:r>
              <a:rPr lang="en-GB" dirty="0" err="1" smtClean="0">
                <a:effectLst/>
              </a:rPr>
              <a:t>Rogoff</a:t>
            </a:r>
            <a:r>
              <a:rPr lang="en-GB" dirty="0" smtClean="0">
                <a:effectLst/>
              </a:rPr>
              <a:t> investigates cultural variation in learning processes and settings, with special interest in communities where schooling has not been prevalent. She is particularly interested in cultural aspects of collaboration, learning through observation, children's interest and keen attention to ongoing events, roles of adults as guides or as instructors, and children's opportunities to participate in cultural activities or in age-specific child-focused settings.</a:t>
            </a:r>
          </a:p>
          <a:p>
            <a:pPr rtl="0"/>
            <a:r>
              <a:rPr lang="en-GB" dirty="0" smtClean="0">
                <a:effectLst/>
              </a:rPr>
              <a:t>Her interests include cultural variation in learning processes (especially observation), the organization of people's participation in shared problem solving, children's interest and keen attention to ongoing events, and children's opportunities to participate in cultural activities or in age-specific child-focused settings, with special interest in communities where schooling has not been prevalent.</a:t>
            </a:r>
          </a:p>
          <a:p>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pPr/>
              <a:t>15</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405613026"/>
      </p:ext>
    </p:extLst>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B36274-F2B9-4C45-BBB4-0EDF4CD651A7}" type="slidenum">
              <a:rPr lang="en-GB" smtClean="0"/>
              <a:pPr/>
              <a:t>16</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23571496"/>
      </p:ext>
    </p:extLst>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Bronfenbrenner</a:t>
            </a:r>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pPr/>
              <a:t>17</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91278932"/>
      </p:ext>
    </p:extLst>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pPr/>
              <a:t>19</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189152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 Id="rId3" Type="http://schemas.openxmlformats.org/officeDocument/2006/relationships/image" Target="../media/image7.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image" Target="../media/image11.png"/><Relationship Id="rId6" Type="http://schemas.openxmlformats.org/officeDocument/2006/relationships/image" Target="../media/image12.png"/><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371600"/>
            <a:ext cx="9144000" cy="3505200"/>
          </a:xfrm>
        </p:spPr>
        <p:txBody>
          <a:bodyPr>
            <a:noAutofit/>
          </a:bodyPr>
          <a:lstStyle>
            <a:lvl1pPr>
              <a:defRPr sz="7200"/>
            </a:lvl1pPr>
          </a:lstStyle>
          <a:p>
            <a:r>
              <a:rPr lang="en-US" smtClean="0"/>
              <a:t>Click to edit Master title style</a:t>
            </a:r>
            <a:endParaRPr/>
          </a:p>
        </p:txBody>
      </p:sp>
      <p:sp>
        <p:nvSpPr>
          <p:cNvPr id="3" name="Subtitle 2"/>
          <p:cNvSpPr>
            <a:spLocks noGrp="1"/>
          </p:cNvSpPr>
          <p:nvPr>
            <p:ph type="subTitle" idx="1"/>
          </p:nvPr>
        </p:nvSpPr>
        <p:spPr>
          <a:xfrm>
            <a:off x="1522413" y="4953000"/>
            <a:ext cx="8229600" cy="10668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pPr/>
              <a:t>9/27/17</a:t>
            </a:fld>
            <a:endParaRPr dirty="0"/>
          </a:p>
        </p:txBody>
      </p:sp>
      <p:sp>
        <p:nvSpPr>
          <p:cNvPr id="6" name="Slide Number Placeholder 5"/>
          <p:cNvSpPr>
            <a:spLocks noGrp="1"/>
          </p:cNvSpPr>
          <p:nvPr>
            <p:ph type="sldNum" sz="quarter" idx="12"/>
          </p:nvPr>
        </p:nvSpPr>
        <p:spPr/>
        <p:txBody>
          <a:bodyPr/>
          <a:lstStyle/>
          <a:p>
            <a:fld id="{E5137D0E-4A4F-4307-8994-C1891D747D59}" type="slidenum">
              <a:rPr/>
              <a:pPr/>
              <a:t>‹#›</a:t>
            </a:fld>
            <a:endParaRPr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856865471"/>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baseline="0"/>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pPr/>
              <a:t>9/27/17</a:t>
            </a:fld>
            <a:endParaRPr dirty="0"/>
          </a:p>
        </p:txBody>
      </p:sp>
      <p:sp>
        <p:nvSpPr>
          <p:cNvPr id="6" name="Slide Number Placeholder 5"/>
          <p:cNvSpPr>
            <a:spLocks noGrp="1"/>
          </p:cNvSpPr>
          <p:nvPr>
            <p:ph type="sldNum" sz="quarter" idx="12"/>
          </p:nvPr>
        </p:nvSpPr>
        <p:spPr/>
        <p:txBody>
          <a:bodyPr/>
          <a:lstStyle/>
          <a:p>
            <a:fld id="{E5137D0E-4A4F-4307-8994-C1891D747D59}" type="slidenum">
              <a:rPr/>
              <a:pPr/>
              <a:t>‹#›</a:t>
            </a:fld>
            <a:endParaRPr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99455589"/>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2414" y="2514601"/>
            <a:ext cx="9144000" cy="2819400"/>
          </a:xfrm>
        </p:spPr>
        <p:txBody>
          <a:bodyPr anchor="b">
            <a:noAutofit/>
          </a:bodyPr>
          <a:lstStyle>
            <a:lvl1pPr algn="l">
              <a:defRPr sz="6600" b="0" i="0" cap="none" baseline="0"/>
            </a:lvl1pPr>
          </a:lstStyle>
          <a:p>
            <a:r>
              <a:rPr lang="en-US" smtClean="0"/>
              <a:t>Click to edit Master title style</a:t>
            </a:r>
            <a:endParaRPr dirty="0"/>
          </a:p>
        </p:txBody>
      </p:sp>
      <p:sp>
        <p:nvSpPr>
          <p:cNvPr id="3" name="Text Placeholder 2"/>
          <p:cNvSpPr>
            <a:spLocks noGrp="1"/>
          </p:cNvSpPr>
          <p:nvPr>
            <p:ph type="body" idx="1"/>
          </p:nvPr>
        </p:nvSpPr>
        <p:spPr>
          <a:xfrm>
            <a:off x="1522413" y="990600"/>
            <a:ext cx="8229600"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pPr/>
              <a:t>9/27/17</a:t>
            </a:fld>
            <a:endParaRPr dirty="0"/>
          </a:p>
        </p:txBody>
      </p:sp>
      <p:sp>
        <p:nvSpPr>
          <p:cNvPr id="6" name="Slide Number Placeholder 5"/>
          <p:cNvSpPr>
            <a:spLocks noGrp="1"/>
          </p:cNvSpPr>
          <p:nvPr>
            <p:ph type="sldNum" sz="quarter" idx="12"/>
          </p:nvPr>
        </p:nvSpPr>
        <p:spPr/>
        <p:txBody>
          <a:bodyPr/>
          <a:lstStyle/>
          <a:p>
            <a:fld id="{E5137D0E-4A4F-4307-8994-C1891D747D59}" type="slidenum">
              <a:rPr/>
              <a:pPr/>
              <a:t>‹#›</a:t>
            </a:fld>
            <a:endParaRPr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606994405"/>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a:lstStyle/>
          <a:p>
            <a:r>
              <a:rPr lang="en-US" smtClean="0"/>
              <a:t>Click to edit Master title style</a:t>
            </a:r>
            <a:endParaRPr/>
          </a:p>
        </p:txBody>
      </p:sp>
      <p:sp>
        <p:nvSpPr>
          <p:cNvPr id="3" name="Content Placeholder 2"/>
          <p:cNvSpPr>
            <a:spLocks noGrp="1"/>
          </p:cNvSpPr>
          <p:nvPr>
            <p:ph sz="half" idx="1"/>
          </p:nvPr>
        </p:nvSpPr>
        <p:spPr>
          <a:xfrm>
            <a:off x="1522414" y="1828800"/>
            <a:ext cx="464515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475412" y="1828800"/>
            <a:ext cx="4648201"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4"/>
          <p:cNvSpPr>
            <a:spLocks noGrp="1"/>
          </p:cNvSpPr>
          <p:nvPr>
            <p:ph type="ftr" sz="quarter" idx="11"/>
          </p:nvPr>
        </p:nvSpPr>
        <p:spPr/>
        <p:txBody>
          <a:bodyPr/>
          <a:lstStyle/>
          <a:p>
            <a:endParaRPr dirty="0"/>
          </a:p>
        </p:txBody>
      </p:sp>
      <p:sp>
        <p:nvSpPr>
          <p:cNvPr id="5" name="Date Placeholder 5"/>
          <p:cNvSpPr>
            <a:spLocks noGrp="1"/>
          </p:cNvSpPr>
          <p:nvPr>
            <p:ph type="dt" sz="half" idx="10"/>
          </p:nvPr>
        </p:nvSpPr>
        <p:spPr/>
        <p:txBody>
          <a:bodyPr/>
          <a:lstStyle/>
          <a:p>
            <a:fld id="{83829175-527E-46A3-863C-1BB1F163B849}" type="datetimeFigureOut">
              <a:rPr lang="en-US"/>
              <a:pPr/>
              <a:t>9/27/17</a:t>
            </a:fld>
            <a:endParaRPr/>
          </a:p>
        </p:txBody>
      </p:sp>
      <p:sp>
        <p:nvSpPr>
          <p:cNvPr id="7" name="Slide Number Placeholder 6"/>
          <p:cNvSpPr>
            <a:spLocks noGrp="1"/>
          </p:cNvSpPr>
          <p:nvPr>
            <p:ph type="sldNum" sz="quarter" idx="12"/>
          </p:nvPr>
        </p:nvSpPr>
        <p:spPr/>
        <p:txBody>
          <a:bodyPr/>
          <a:lstStyle/>
          <a:p>
            <a:fld id="{E5137D0E-4A4F-4307-8994-C1891D747D59}" type="slidenum">
              <a:rPr/>
              <a:pPr/>
              <a:t>‹#›</a:t>
            </a:fld>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576970265"/>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522414"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22414"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478462"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78462"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6"/>
          <p:cNvSpPr>
            <a:spLocks noGrp="1"/>
          </p:cNvSpPr>
          <p:nvPr>
            <p:ph type="ftr" sz="quarter" idx="11"/>
          </p:nvPr>
        </p:nvSpPr>
        <p:spPr/>
        <p:txBody>
          <a:bodyPr/>
          <a:lstStyle/>
          <a:p>
            <a:endParaRPr dirty="0"/>
          </a:p>
        </p:txBody>
      </p:sp>
      <p:sp>
        <p:nvSpPr>
          <p:cNvPr id="7" name="Date Placeholder 7"/>
          <p:cNvSpPr>
            <a:spLocks noGrp="1"/>
          </p:cNvSpPr>
          <p:nvPr>
            <p:ph type="dt" sz="half" idx="10"/>
          </p:nvPr>
        </p:nvSpPr>
        <p:spPr/>
        <p:txBody>
          <a:bodyPr/>
          <a:lstStyle/>
          <a:p>
            <a:fld id="{83829175-527E-46A3-863C-1BB1F163B849}" type="datetimeFigureOut">
              <a:rPr lang="en-US"/>
              <a:pPr/>
              <a:t>9/27/17</a:t>
            </a:fld>
            <a:endParaRPr dirty="0"/>
          </a:p>
        </p:txBody>
      </p:sp>
      <p:sp>
        <p:nvSpPr>
          <p:cNvPr id="9" name="Slide Number Placeholder 8"/>
          <p:cNvSpPr>
            <a:spLocks noGrp="1"/>
          </p:cNvSpPr>
          <p:nvPr>
            <p:ph type="sldNum" sz="quarter" idx="12"/>
          </p:nvPr>
        </p:nvSpPr>
        <p:spPr/>
        <p:txBody>
          <a:bodyPr/>
          <a:lstStyle/>
          <a:p>
            <a:fld id="{E5137D0E-4A4F-4307-8994-C1891D747D59}" type="slidenum">
              <a:rPr/>
              <a:pPr/>
              <a:t>‹#›</a:t>
            </a:fld>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501231017"/>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4" name="Footer Placeholder 2"/>
          <p:cNvSpPr>
            <a:spLocks noGrp="1"/>
          </p:cNvSpPr>
          <p:nvPr>
            <p:ph type="ftr" sz="quarter" idx="11"/>
          </p:nvPr>
        </p:nvSpPr>
        <p:spPr/>
        <p:txBody>
          <a:bodyPr/>
          <a:lstStyle/>
          <a:p>
            <a:endParaRPr dirty="0"/>
          </a:p>
        </p:txBody>
      </p:sp>
      <p:sp>
        <p:nvSpPr>
          <p:cNvPr id="3" name="Date Placeholder 3"/>
          <p:cNvSpPr>
            <a:spLocks noGrp="1"/>
          </p:cNvSpPr>
          <p:nvPr>
            <p:ph type="dt" sz="half" idx="10"/>
          </p:nvPr>
        </p:nvSpPr>
        <p:spPr/>
        <p:txBody>
          <a:bodyPr/>
          <a:lstStyle/>
          <a:p>
            <a:fld id="{83829175-527E-46A3-863C-1BB1F163B849}" type="datetimeFigureOut">
              <a:rPr lang="en-US"/>
              <a:pPr/>
              <a:t>9/27/17</a:t>
            </a:fld>
            <a:endParaRPr/>
          </a:p>
        </p:txBody>
      </p:sp>
      <p:sp>
        <p:nvSpPr>
          <p:cNvPr id="5" name="Slide Number Placeholder 4"/>
          <p:cNvSpPr>
            <a:spLocks noGrp="1"/>
          </p:cNvSpPr>
          <p:nvPr>
            <p:ph type="sldNum" sz="quarter" idx="12"/>
          </p:nvPr>
        </p:nvSpPr>
        <p:spPr/>
        <p:txBody>
          <a:bodyPr/>
          <a:lstStyle/>
          <a:p>
            <a:fld id="{E5137D0E-4A4F-4307-8994-C1891D747D59}" type="slidenum">
              <a:rPr/>
              <a:pPr/>
              <a:t>‹#›</a:t>
            </a:fld>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455701261"/>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p>
            <a:endParaRPr/>
          </a:p>
        </p:txBody>
      </p:sp>
      <p:sp>
        <p:nvSpPr>
          <p:cNvPr id="2" name="Date Placeholder 2"/>
          <p:cNvSpPr>
            <a:spLocks noGrp="1"/>
          </p:cNvSpPr>
          <p:nvPr>
            <p:ph type="dt" sz="half" idx="10"/>
          </p:nvPr>
        </p:nvSpPr>
        <p:spPr/>
        <p:txBody>
          <a:bodyPr/>
          <a:lstStyle/>
          <a:p>
            <a:fld id="{83829175-527E-46A3-863C-1BB1F163B849}" type="datetimeFigureOut">
              <a:rPr lang="en-US"/>
              <a:pPr/>
              <a:t>9/27/17</a:t>
            </a:fld>
            <a:endParaRPr/>
          </a:p>
        </p:txBody>
      </p:sp>
      <p:sp>
        <p:nvSpPr>
          <p:cNvPr id="4" name="Slide Number Placeholder 3"/>
          <p:cNvSpPr>
            <a:spLocks noGrp="1"/>
          </p:cNvSpPr>
          <p:nvPr>
            <p:ph type="sldNum" sz="quarter" idx="12"/>
          </p:nvPr>
        </p:nvSpPr>
        <p:spPr/>
        <p:txBody>
          <a:bodyPr/>
          <a:lstStyle/>
          <a:p>
            <a:fld id="{E5137D0E-4A4F-4307-8994-C1891D747D59}" type="slidenum">
              <a:rPr/>
              <a:pPr/>
              <a:t>‹#›</a:t>
            </a:fld>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952017280"/>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anchor="b">
            <a:normAutofit/>
          </a:bodyPr>
          <a:lstStyle>
            <a:lvl1pPr algn="l">
              <a:defRPr sz="3200" b="0"/>
            </a:lvl1pPr>
          </a:lstStyle>
          <a:p>
            <a:r>
              <a:rPr lang="en-US" smtClean="0"/>
              <a:t>Click to edit Master title style</a:t>
            </a:r>
            <a:endParaRPr dirty="0"/>
          </a:p>
        </p:txBody>
      </p:sp>
      <p:sp>
        <p:nvSpPr>
          <p:cNvPr id="4" name="Text Placeholder 2"/>
          <p:cNvSpPr>
            <a:spLocks noGrp="1"/>
          </p:cNvSpPr>
          <p:nvPr>
            <p:ph type="body" sz="half" idx="2"/>
          </p:nvPr>
        </p:nvSpPr>
        <p:spPr>
          <a:xfrm>
            <a:off x="836613"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Content Placeholder 3"/>
          <p:cNvSpPr>
            <a:spLocks noGrp="1"/>
          </p:cNvSpPr>
          <p:nvPr>
            <p:ph idx="1"/>
          </p:nvPr>
        </p:nvSpPr>
        <p:spPr>
          <a:xfrm>
            <a:off x="5180012" y="838200"/>
            <a:ext cx="6172201" cy="5181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9" name="Footer Placeholder 4"/>
          <p:cNvSpPr>
            <a:spLocks noGrp="1"/>
          </p:cNvSpPr>
          <p:nvPr>
            <p:ph type="ftr" sz="quarter" idx="11"/>
          </p:nvPr>
        </p:nvSpPr>
        <p:spPr/>
        <p:txBody>
          <a:bodyPr/>
          <a:lstStyle/>
          <a:p>
            <a:endParaRPr dirty="0"/>
          </a:p>
        </p:txBody>
      </p:sp>
      <p:sp>
        <p:nvSpPr>
          <p:cNvPr id="8" name="Date Placeholder 5"/>
          <p:cNvSpPr>
            <a:spLocks noGrp="1"/>
          </p:cNvSpPr>
          <p:nvPr>
            <p:ph type="dt" sz="half" idx="10"/>
          </p:nvPr>
        </p:nvSpPr>
        <p:spPr/>
        <p:txBody>
          <a:bodyPr/>
          <a:lstStyle/>
          <a:p>
            <a:fld id="{83829175-527E-46A3-863C-1BB1F163B849}" type="datetimeFigureOut">
              <a:rPr lang="en-US"/>
              <a:pPr/>
              <a:t>9/27/17</a:t>
            </a:fld>
            <a:endParaRPr dirty="0"/>
          </a:p>
        </p:txBody>
      </p:sp>
      <p:sp>
        <p:nvSpPr>
          <p:cNvPr id="10" name="Slide Number Placeholder 6"/>
          <p:cNvSpPr>
            <a:spLocks noGrp="1"/>
          </p:cNvSpPr>
          <p:nvPr>
            <p:ph type="sldNum" sz="quarter" idx="12"/>
          </p:nvPr>
        </p:nvSpPr>
        <p:spPr/>
        <p:txBody>
          <a:bodyPr/>
          <a:lstStyle/>
          <a:p>
            <a:fld id="{E5137D0E-4A4F-4307-8994-C1891D747D59}" type="slidenum">
              <a:rPr/>
              <a:pPr/>
              <a:t>‹#›</a:t>
            </a:fld>
            <a:endParaRPr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018280468"/>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anchor="b">
            <a:normAutofit/>
          </a:bodyPr>
          <a:lstStyle>
            <a:lvl1pPr algn="l">
              <a:defRPr sz="3200" b="0"/>
            </a:lvl1pPr>
          </a:lstStyle>
          <a:p>
            <a:r>
              <a:rPr lang="en-US" smtClean="0"/>
              <a:t>Click to edit Master title style</a:t>
            </a:r>
            <a:endParaRPr/>
          </a:p>
        </p:txBody>
      </p:sp>
      <p:sp>
        <p:nvSpPr>
          <p:cNvPr id="4" name="Text Placeholder 2"/>
          <p:cNvSpPr>
            <a:spLocks noGrp="1"/>
          </p:cNvSpPr>
          <p:nvPr>
            <p:ph type="body" sz="half" idx="2"/>
          </p:nvPr>
        </p:nvSpPr>
        <p:spPr>
          <a:xfrm>
            <a:off x="836613"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Picture Placeholder 3"/>
          <p:cNvSpPr>
            <a:spLocks noGrp="1"/>
          </p:cNvSpPr>
          <p:nvPr>
            <p:ph type="pic" idx="1"/>
          </p:nvPr>
        </p:nvSpPr>
        <p:spPr>
          <a:xfrm>
            <a:off x="5484812" y="836610"/>
            <a:ext cx="5867401" cy="518319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dirty="0"/>
          </a:p>
        </p:txBody>
      </p:sp>
      <p:pic>
        <p:nvPicPr>
          <p:cNvPr id="9" name="Picture 4" descr="An empty placeholder to add an image. Click on the placeholder and select the image that you wish to add"/>
          <p:cNvPicPr>
            <a:picLocks noChangeAspect="1" noChangeArrowheads="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rcRect/>
          <a:stretch>
            <a:fillRect/>
          </a:stretch>
        </p:blipFill>
        <p:spPr bwMode="auto">
          <a:xfrm>
            <a:off x="5103812" y="458787"/>
            <a:ext cx="6626225" cy="5938837"/>
          </a:xfrm>
          <a:prstGeom prst="rect">
            <a:avLst/>
          </a:prstGeom>
          <a:noFill/>
          <a:ln>
            <a:noFill/>
          </a:ln>
          <a:effectLst>
            <a:outerShdw blurRad="292100" algn="ctr" rotWithShape="0">
              <a:prstClr val="black">
                <a:alpha val="36000"/>
              </a:prstClr>
            </a:outerShdw>
          </a:effectLst>
          <a:extLst>
            <a:ext uri="{909E8E84-426E-40DD-AFC4-6F175D3DCCD1}">
              <a14:hiddenFill xmlns:a14="http://schemas.microsoft.com/office/drawing/2010/main" xmlns:p="http://schemas.openxmlformats.org/presentationml/2006/main" xmlns:r="http://schemas.openxmlformats.org/officeDocument/2006/relationships" xmlns:a="http://schemas.openxmlformats.org/drawingml/2006/main" xmlns="">
                <a:solidFill>
                  <a:schemeClr val="accent1"/>
                </a:solidFill>
              </a14:hiddenFill>
            </a:ext>
            <a:ext uri="{91240B29-F687-4F45-9708-019B960494DF}">
              <a14:hiddenLine xmlns:a14="http://schemas.microsoft.com/office/drawing/2010/main" xmlns:p="http://schemas.openxmlformats.org/presentationml/2006/main" xmlns:r="http://schemas.openxmlformats.org/officeDocument/2006/relationships" xmlns:a="http://schemas.openxmlformats.org/drawingml/2006/main" xmlns="" w="9525">
                <a:solidFill>
                  <a:schemeClr val="tx1"/>
                </a:solidFill>
                <a:miter lim="800000"/>
                <a:headEnd/>
                <a:tailEnd/>
              </a14:hiddenLine>
            </a:ext>
          </a:extLst>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244693285"/>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baseline="0"/>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pPr/>
              <a:t>9/27/17</a:t>
            </a:fld>
            <a:endParaRPr/>
          </a:p>
        </p:txBody>
      </p:sp>
      <p:sp>
        <p:nvSpPr>
          <p:cNvPr id="6" name="Slide Number Placeholder 5"/>
          <p:cNvSpPr>
            <a:spLocks noGrp="1"/>
          </p:cNvSpPr>
          <p:nvPr>
            <p:ph type="sldNum" sz="quarter" idx="12"/>
          </p:nvPr>
        </p:nvSpPr>
        <p:spPr/>
        <p:txBody>
          <a:bodyPr/>
          <a:lstStyle/>
          <a:p>
            <a:fld id="{E5137D0E-4A4F-4307-8994-C1891D747D59}" type="slidenum">
              <a:rPr/>
              <a:pPr/>
              <a:t>‹#›</a:t>
            </a:fld>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84223460"/>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2" y="533400"/>
            <a:ext cx="1371600" cy="5592764"/>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522411" y="533400"/>
            <a:ext cx="8077201" cy="5592764"/>
          </a:xfrm>
        </p:spPr>
        <p:txBody>
          <a:bodyPr vert="eaVert"/>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83829175-527E-46A3-863C-1BB1F163B849}" type="datetimeFigureOut">
              <a:rPr lang="en-US"/>
              <a:pPr/>
              <a:t>9/27/17</a:t>
            </a:fld>
            <a:endParaRPr/>
          </a:p>
        </p:txBody>
      </p:sp>
      <p:sp>
        <p:nvSpPr>
          <p:cNvPr id="6" name="Slide Number Placeholder 5"/>
          <p:cNvSpPr>
            <a:spLocks noGrp="1"/>
          </p:cNvSpPr>
          <p:nvPr>
            <p:ph type="sldNum" sz="quarter" idx="12"/>
          </p:nvPr>
        </p:nvSpPr>
        <p:spPr/>
        <p:txBody>
          <a:bodyPr/>
          <a:lstStyle/>
          <a:p>
            <a:fld id="{E5137D0E-4A4F-4307-8994-C1891D747D59}" type="slidenum">
              <a:rPr/>
              <a:pPr/>
              <a:t>‹#›</a:t>
            </a:fld>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55018273"/>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name="Timeline">
    <p:spTree>
      <p:nvGrpSpPr>
        <p:cNvPr id="1" name=""/>
        <p:cNvGrpSpPr/>
        <p:nvPr/>
      </p:nvGrpSpPr>
      <p:grpSpPr>
        <a:xfrm>
          <a:off x="0" y="0"/>
          <a:ext cx="0" cy="0"/>
          <a:chOff x="0" y="0"/>
          <a:chExt cx="0" cy="0"/>
        </a:xfrm>
      </p:grpSpPr>
      <p:grpSp>
        <p:nvGrpSpPr>
          <p:cNvPr id="14" name="Group 13"/>
          <p:cNvGrpSpPr/>
          <p:nvPr/>
        </p:nvGrpSpPr>
        <p:grpSpPr>
          <a:xfrm>
            <a:off x="609441" y="2057400"/>
            <a:ext cx="10969943" cy="4800600"/>
            <a:chOff x="609600" y="0"/>
            <a:chExt cx="10972800" cy="6858000"/>
          </a:xfrm>
        </p:grpSpPr>
        <p:cxnSp>
          <p:nvCxnSpPr>
            <p:cNvPr id="15" name="Straight Connector 14"/>
            <p:cNvCxnSpPr/>
            <p:nvPr/>
          </p:nvCxnSpPr>
          <p:spPr>
            <a:xfrm>
              <a:off x="6096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2192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8288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24384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30480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36576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42672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60960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48768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54864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67056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73152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79248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85344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91440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97536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103632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a:off x="109728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115824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grpSp>
      <p:grpSp>
        <p:nvGrpSpPr>
          <p:cNvPr id="34" name="Group 33"/>
          <p:cNvGrpSpPr/>
          <p:nvPr/>
        </p:nvGrpSpPr>
        <p:grpSpPr>
          <a:xfrm>
            <a:off x="121888" y="5934076"/>
            <a:ext cx="11945049" cy="695325"/>
            <a:chOff x="121920" y="6553200"/>
            <a:chExt cx="11948160" cy="304800"/>
          </a:xfrm>
        </p:grpSpPr>
        <p:grpSp>
          <p:nvGrpSpPr>
            <p:cNvPr id="35" name="Group 34"/>
            <p:cNvGrpSpPr/>
            <p:nvPr/>
          </p:nvGrpSpPr>
          <p:grpSpPr>
            <a:xfrm>
              <a:off x="121920" y="6553200"/>
              <a:ext cx="5852160" cy="304800"/>
              <a:chOff x="121920" y="6553200"/>
              <a:chExt cx="5852160" cy="304800"/>
            </a:xfrm>
          </p:grpSpPr>
          <p:grpSp>
            <p:nvGrpSpPr>
              <p:cNvPr id="87" name="Group 86"/>
              <p:cNvGrpSpPr/>
              <p:nvPr/>
            </p:nvGrpSpPr>
            <p:grpSpPr>
              <a:xfrm>
                <a:off x="731520" y="6553200"/>
                <a:ext cx="365760" cy="304800"/>
                <a:chOff x="-2819400" y="0"/>
                <a:chExt cx="1828800" cy="6858000"/>
              </a:xfrm>
            </p:grpSpPr>
            <p:cxnSp>
              <p:nvCxnSpPr>
                <p:cNvPr id="133" name="Straight Connector 132"/>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34" name="Straight Connector 133"/>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35" name="Straight Connector 134"/>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36" name="Straight Connector 135"/>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88" name="Group 87"/>
              <p:cNvGrpSpPr/>
              <p:nvPr/>
            </p:nvGrpSpPr>
            <p:grpSpPr>
              <a:xfrm>
                <a:off x="1341120" y="6553200"/>
                <a:ext cx="365760" cy="304800"/>
                <a:chOff x="-2819400" y="0"/>
                <a:chExt cx="1828800" cy="6858000"/>
              </a:xfrm>
            </p:grpSpPr>
            <p:cxnSp>
              <p:nvCxnSpPr>
                <p:cNvPr id="129" name="Straight Connector 128"/>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30" name="Straight Connector 129"/>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31" name="Straight Connector 130"/>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32" name="Straight Connector 131"/>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89" name="Group 88"/>
              <p:cNvGrpSpPr/>
              <p:nvPr/>
            </p:nvGrpSpPr>
            <p:grpSpPr>
              <a:xfrm>
                <a:off x="1950720" y="6553200"/>
                <a:ext cx="365760" cy="304800"/>
                <a:chOff x="-2819400" y="0"/>
                <a:chExt cx="1828800" cy="6858000"/>
              </a:xfrm>
            </p:grpSpPr>
            <p:cxnSp>
              <p:nvCxnSpPr>
                <p:cNvPr id="125" name="Straight Connector 124"/>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7" name="Straight Connector 126"/>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8" name="Straight Connector 127"/>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90" name="Group 89"/>
              <p:cNvGrpSpPr/>
              <p:nvPr/>
            </p:nvGrpSpPr>
            <p:grpSpPr>
              <a:xfrm>
                <a:off x="2560320" y="6553200"/>
                <a:ext cx="365760" cy="304800"/>
                <a:chOff x="-2819400" y="0"/>
                <a:chExt cx="1828800" cy="6858000"/>
              </a:xfrm>
            </p:grpSpPr>
            <p:cxnSp>
              <p:nvCxnSpPr>
                <p:cNvPr id="121" name="Straight Connector 120"/>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2" name="Straight Connector 121"/>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3" name="Straight Connector 122"/>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4" name="Straight Connector 123"/>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91" name="Group 90"/>
              <p:cNvGrpSpPr/>
              <p:nvPr/>
            </p:nvGrpSpPr>
            <p:grpSpPr>
              <a:xfrm>
                <a:off x="121920" y="6553200"/>
                <a:ext cx="365760" cy="304800"/>
                <a:chOff x="-2819400" y="0"/>
                <a:chExt cx="1828800" cy="6858000"/>
              </a:xfrm>
            </p:grpSpPr>
            <p:cxnSp>
              <p:nvCxnSpPr>
                <p:cNvPr id="117" name="Straight Connector 116"/>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9" name="Straight Connector 118"/>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92" name="Group 91"/>
              <p:cNvGrpSpPr/>
              <p:nvPr/>
            </p:nvGrpSpPr>
            <p:grpSpPr>
              <a:xfrm>
                <a:off x="3779520" y="6553200"/>
                <a:ext cx="365760" cy="304800"/>
                <a:chOff x="-2819400" y="0"/>
                <a:chExt cx="1828800" cy="6858000"/>
              </a:xfrm>
            </p:grpSpPr>
            <p:cxnSp>
              <p:nvCxnSpPr>
                <p:cNvPr id="113" name="Straight Connector 112"/>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4" name="Straight Connector 113"/>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5" name="Straight Connector 114"/>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6" name="Straight Connector 115"/>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93" name="Group 92"/>
              <p:cNvGrpSpPr/>
              <p:nvPr/>
            </p:nvGrpSpPr>
            <p:grpSpPr>
              <a:xfrm>
                <a:off x="4389120" y="6553200"/>
                <a:ext cx="365760" cy="304800"/>
                <a:chOff x="-2819400" y="0"/>
                <a:chExt cx="1828800" cy="6858000"/>
              </a:xfrm>
            </p:grpSpPr>
            <p:cxnSp>
              <p:nvCxnSpPr>
                <p:cNvPr id="109" name="Straight Connector 108"/>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0" name="Straight Connector 109"/>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1" name="Straight Connector 110"/>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2" name="Straight Connector 111"/>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94" name="Group 93"/>
              <p:cNvGrpSpPr/>
              <p:nvPr/>
            </p:nvGrpSpPr>
            <p:grpSpPr>
              <a:xfrm>
                <a:off x="4998720" y="6553200"/>
                <a:ext cx="365760" cy="304800"/>
                <a:chOff x="-2819400" y="0"/>
                <a:chExt cx="1828800" cy="6858000"/>
              </a:xfrm>
            </p:grpSpPr>
            <p:cxnSp>
              <p:nvCxnSpPr>
                <p:cNvPr id="105" name="Straight Connector 104"/>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6" name="Straight Connector 105"/>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95" name="Group 94"/>
              <p:cNvGrpSpPr/>
              <p:nvPr/>
            </p:nvGrpSpPr>
            <p:grpSpPr>
              <a:xfrm>
                <a:off x="5608320" y="6553200"/>
                <a:ext cx="365760" cy="304800"/>
                <a:chOff x="-2819400" y="0"/>
                <a:chExt cx="1828800" cy="6858000"/>
              </a:xfrm>
            </p:grpSpPr>
            <p:cxnSp>
              <p:nvCxnSpPr>
                <p:cNvPr id="101" name="Straight Connector 100"/>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3" name="Straight Connector 102"/>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96" name="Group 95"/>
              <p:cNvGrpSpPr/>
              <p:nvPr/>
            </p:nvGrpSpPr>
            <p:grpSpPr>
              <a:xfrm>
                <a:off x="3169920" y="6553200"/>
                <a:ext cx="365760" cy="304800"/>
                <a:chOff x="-2819400" y="0"/>
                <a:chExt cx="1828800" cy="6858000"/>
              </a:xfrm>
            </p:grpSpPr>
            <p:cxnSp>
              <p:nvCxnSpPr>
                <p:cNvPr id="97" name="Straight Connector 96"/>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grpSp>
          <p:nvGrpSpPr>
            <p:cNvPr id="36" name="Group 35"/>
            <p:cNvGrpSpPr/>
            <p:nvPr/>
          </p:nvGrpSpPr>
          <p:grpSpPr>
            <a:xfrm>
              <a:off x="6217920" y="6553200"/>
              <a:ext cx="5852160" cy="304800"/>
              <a:chOff x="121920" y="6553200"/>
              <a:chExt cx="5852160" cy="304800"/>
            </a:xfrm>
          </p:grpSpPr>
          <p:grpSp>
            <p:nvGrpSpPr>
              <p:cNvPr id="37" name="Group 36"/>
              <p:cNvGrpSpPr/>
              <p:nvPr/>
            </p:nvGrpSpPr>
            <p:grpSpPr>
              <a:xfrm>
                <a:off x="731520" y="6553200"/>
                <a:ext cx="365760" cy="304800"/>
                <a:chOff x="-2819400" y="0"/>
                <a:chExt cx="1828800" cy="6858000"/>
              </a:xfrm>
            </p:grpSpPr>
            <p:cxnSp>
              <p:nvCxnSpPr>
                <p:cNvPr id="83" name="Straight Connector 82"/>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38" name="Group 37"/>
              <p:cNvGrpSpPr/>
              <p:nvPr/>
            </p:nvGrpSpPr>
            <p:grpSpPr>
              <a:xfrm>
                <a:off x="1341120" y="6553200"/>
                <a:ext cx="365760" cy="304800"/>
                <a:chOff x="-2819400" y="0"/>
                <a:chExt cx="1828800" cy="6858000"/>
              </a:xfrm>
            </p:grpSpPr>
            <p:cxnSp>
              <p:nvCxnSpPr>
                <p:cNvPr id="79" name="Straight Connector 78"/>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39" name="Group 38"/>
              <p:cNvGrpSpPr/>
              <p:nvPr/>
            </p:nvGrpSpPr>
            <p:grpSpPr>
              <a:xfrm>
                <a:off x="1950720" y="6553200"/>
                <a:ext cx="365760" cy="304800"/>
                <a:chOff x="-2819400" y="0"/>
                <a:chExt cx="1828800" cy="6858000"/>
              </a:xfrm>
            </p:grpSpPr>
            <p:cxnSp>
              <p:nvCxnSpPr>
                <p:cNvPr id="75" name="Straight Connector 74"/>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40" name="Group 39"/>
              <p:cNvGrpSpPr/>
              <p:nvPr/>
            </p:nvGrpSpPr>
            <p:grpSpPr>
              <a:xfrm>
                <a:off x="2560320" y="6553200"/>
                <a:ext cx="365760" cy="304800"/>
                <a:chOff x="-2819400" y="0"/>
                <a:chExt cx="1828800" cy="6858000"/>
              </a:xfrm>
            </p:grpSpPr>
            <p:cxnSp>
              <p:nvCxnSpPr>
                <p:cNvPr id="71" name="Straight Connector 70"/>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41" name="Group 40"/>
              <p:cNvGrpSpPr/>
              <p:nvPr/>
            </p:nvGrpSpPr>
            <p:grpSpPr>
              <a:xfrm>
                <a:off x="121920" y="6553200"/>
                <a:ext cx="365760" cy="304800"/>
                <a:chOff x="-2819400" y="0"/>
                <a:chExt cx="1828800" cy="6858000"/>
              </a:xfrm>
            </p:grpSpPr>
            <p:cxnSp>
              <p:nvCxnSpPr>
                <p:cNvPr id="67" name="Straight Connector 66"/>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42" name="Group 41"/>
              <p:cNvGrpSpPr/>
              <p:nvPr/>
            </p:nvGrpSpPr>
            <p:grpSpPr>
              <a:xfrm>
                <a:off x="3779520" y="6553200"/>
                <a:ext cx="365760" cy="304800"/>
                <a:chOff x="-2819400" y="0"/>
                <a:chExt cx="1828800" cy="6858000"/>
              </a:xfrm>
            </p:grpSpPr>
            <p:cxnSp>
              <p:nvCxnSpPr>
                <p:cNvPr id="63" name="Straight Connector 62"/>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43" name="Group 42"/>
              <p:cNvGrpSpPr/>
              <p:nvPr/>
            </p:nvGrpSpPr>
            <p:grpSpPr>
              <a:xfrm>
                <a:off x="4389120" y="6553200"/>
                <a:ext cx="365760" cy="304800"/>
                <a:chOff x="-2819400" y="0"/>
                <a:chExt cx="1828800" cy="6858000"/>
              </a:xfrm>
            </p:grpSpPr>
            <p:cxnSp>
              <p:nvCxnSpPr>
                <p:cNvPr id="59" name="Straight Connector 58"/>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44" name="Group 43"/>
              <p:cNvGrpSpPr/>
              <p:nvPr/>
            </p:nvGrpSpPr>
            <p:grpSpPr>
              <a:xfrm>
                <a:off x="4998720" y="6553200"/>
                <a:ext cx="365760" cy="304800"/>
                <a:chOff x="-2819400" y="0"/>
                <a:chExt cx="1828800" cy="6858000"/>
              </a:xfrm>
            </p:grpSpPr>
            <p:cxnSp>
              <p:nvCxnSpPr>
                <p:cNvPr id="55" name="Straight Connector 54"/>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45" name="Group 44"/>
              <p:cNvGrpSpPr/>
              <p:nvPr/>
            </p:nvGrpSpPr>
            <p:grpSpPr>
              <a:xfrm>
                <a:off x="5608320" y="6553200"/>
                <a:ext cx="365760" cy="304800"/>
                <a:chOff x="-2819400" y="0"/>
                <a:chExt cx="1828800" cy="6858000"/>
              </a:xfrm>
            </p:grpSpPr>
            <p:cxnSp>
              <p:nvCxnSpPr>
                <p:cNvPr id="51" name="Straight Connector 50"/>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46" name="Group 45"/>
              <p:cNvGrpSpPr/>
              <p:nvPr/>
            </p:nvGrpSpPr>
            <p:grpSpPr>
              <a:xfrm>
                <a:off x="3169920" y="6553200"/>
                <a:ext cx="365760" cy="304800"/>
                <a:chOff x="-2819400" y="0"/>
                <a:chExt cx="1828800" cy="6858000"/>
              </a:xfrm>
            </p:grpSpPr>
            <p:cxnSp>
              <p:nvCxnSpPr>
                <p:cNvPr id="47" name="Straight Connector 46"/>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grpSp>
      <p:pic>
        <p:nvPicPr>
          <p:cNvPr id="6" name="Picture 5" descr="HD-ShadowLong.png"/>
          <p:cNvPicPr>
            <a:picLocks noChangeAspect="1"/>
          </p:cNvPicPr>
          <p:nvPr/>
        </p:nvPicPr>
        <p:blipFill>
          <a:blip r:embed="rId2">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1" y="1970240"/>
            <a:ext cx="10435094"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10583070" y="1971234"/>
            <a:ext cx="1602580" cy="144270"/>
          </a:xfrm>
          <a:prstGeom prst="rect">
            <a:avLst/>
          </a:prstGeom>
        </p:spPr>
      </p:pic>
      <p:sp>
        <p:nvSpPr>
          <p:cNvPr id="8" name="Rectangle 7"/>
          <p:cNvSpPr/>
          <p:nvPr/>
        </p:nvSpPr>
        <p:spPr>
          <a:xfrm>
            <a:off x="0" y="609600"/>
            <a:ext cx="10435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3071" y="609600"/>
            <a:ext cx="1602580"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138" name="Text Placeholder 137"/>
          <p:cNvSpPr>
            <a:spLocks noGrp="1"/>
          </p:cNvSpPr>
          <p:nvPr>
            <p:ph type="body" sz="quarter" idx="10" hasCustomPrompt="1"/>
          </p:nvPr>
        </p:nvSpPr>
        <p:spPr>
          <a:xfrm rot="16200000">
            <a:off x="140444" y="6077948"/>
            <a:ext cx="980414" cy="365665"/>
          </a:xfrm>
        </p:spPr>
        <p:txBody>
          <a:bodyPr anchor="ctr">
            <a:noAutofit/>
          </a:bodyPr>
          <a:lstStyle>
            <a:lvl1pPr marL="0" indent="0" algn="ctr">
              <a:buNone/>
              <a:defRPr sz="1799" b="1" spc="300">
                <a:effectLst/>
              </a:defRPr>
            </a:lvl1pPr>
            <a:lvl2pPr marL="0" indent="0">
              <a:buNone/>
              <a:defRPr sz="1799"/>
            </a:lvl2pPr>
            <a:lvl3pPr marL="0" indent="0">
              <a:buNone/>
              <a:defRPr sz="1799"/>
            </a:lvl3pPr>
            <a:lvl4pPr marL="0" indent="0">
              <a:buNone/>
              <a:defRPr sz="1799"/>
            </a:lvl4pPr>
            <a:lvl5pPr marL="0" indent="0">
              <a:buNone/>
              <a:defRPr sz="1799"/>
            </a:lvl5pPr>
          </a:lstStyle>
          <a:p>
            <a:pPr lvl="0"/>
            <a:r>
              <a:rPr lang="en-US"/>
              <a:t>YEAR</a:t>
            </a:r>
          </a:p>
        </p:txBody>
      </p:sp>
      <p:sp>
        <p:nvSpPr>
          <p:cNvPr id="139" name="Text Placeholder 137"/>
          <p:cNvSpPr>
            <a:spLocks noGrp="1"/>
          </p:cNvSpPr>
          <p:nvPr>
            <p:ph type="body" sz="quarter" idx="11" hasCustomPrompt="1"/>
          </p:nvPr>
        </p:nvSpPr>
        <p:spPr>
          <a:xfrm rot="16200000">
            <a:off x="3159533" y="6077948"/>
            <a:ext cx="980414" cy="365665"/>
          </a:xfrm>
        </p:spPr>
        <p:txBody>
          <a:bodyPr anchor="ctr">
            <a:noAutofit/>
          </a:bodyPr>
          <a:lstStyle>
            <a:lvl1pPr marL="0" indent="0" algn="ctr">
              <a:buNone/>
              <a:defRPr sz="1799" b="1" spc="300">
                <a:effectLst/>
              </a:defRPr>
            </a:lvl1pPr>
            <a:lvl2pPr marL="0" indent="0">
              <a:buNone/>
              <a:defRPr sz="1799"/>
            </a:lvl2pPr>
            <a:lvl3pPr marL="0" indent="0">
              <a:buNone/>
              <a:defRPr sz="1799"/>
            </a:lvl3pPr>
            <a:lvl4pPr marL="0" indent="0">
              <a:buNone/>
              <a:defRPr sz="1799"/>
            </a:lvl4pPr>
            <a:lvl5pPr marL="0" indent="0">
              <a:buNone/>
              <a:defRPr sz="1799"/>
            </a:lvl5pPr>
          </a:lstStyle>
          <a:p>
            <a:pPr lvl="0"/>
            <a:r>
              <a:rPr lang="en-US"/>
              <a:t>YEAR</a:t>
            </a:r>
          </a:p>
        </p:txBody>
      </p:sp>
      <p:sp>
        <p:nvSpPr>
          <p:cNvPr id="140" name="Text Placeholder 137"/>
          <p:cNvSpPr>
            <a:spLocks noGrp="1"/>
          </p:cNvSpPr>
          <p:nvPr>
            <p:ph type="body" sz="quarter" idx="12" hasCustomPrompt="1"/>
          </p:nvPr>
        </p:nvSpPr>
        <p:spPr>
          <a:xfrm rot="16200000">
            <a:off x="6220113" y="6077948"/>
            <a:ext cx="980414" cy="365665"/>
          </a:xfrm>
        </p:spPr>
        <p:txBody>
          <a:bodyPr anchor="ctr">
            <a:noAutofit/>
          </a:bodyPr>
          <a:lstStyle>
            <a:lvl1pPr marL="0" indent="0" algn="ctr">
              <a:buNone/>
              <a:defRPr sz="1799" b="1" spc="300">
                <a:effectLst/>
              </a:defRPr>
            </a:lvl1pPr>
            <a:lvl2pPr marL="0" indent="0">
              <a:buNone/>
              <a:defRPr sz="1799"/>
            </a:lvl2pPr>
            <a:lvl3pPr marL="0" indent="0">
              <a:buNone/>
              <a:defRPr sz="1799"/>
            </a:lvl3pPr>
            <a:lvl4pPr marL="0" indent="0">
              <a:buNone/>
              <a:defRPr sz="1799"/>
            </a:lvl4pPr>
            <a:lvl5pPr marL="0" indent="0">
              <a:buNone/>
              <a:defRPr sz="1799"/>
            </a:lvl5pPr>
          </a:lstStyle>
          <a:p>
            <a:pPr lvl="0"/>
            <a:r>
              <a:rPr lang="en-US"/>
              <a:t>YEAR</a:t>
            </a:r>
          </a:p>
        </p:txBody>
      </p:sp>
      <p:sp>
        <p:nvSpPr>
          <p:cNvPr id="141" name="Text Placeholder 137"/>
          <p:cNvSpPr>
            <a:spLocks noGrp="1"/>
          </p:cNvSpPr>
          <p:nvPr>
            <p:ph type="body" sz="quarter" idx="13" hasCustomPrompt="1"/>
          </p:nvPr>
        </p:nvSpPr>
        <p:spPr>
          <a:xfrm rot="16200000">
            <a:off x="9267761" y="6077948"/>
            <a:ext cx="980414" cy="365665"/>
          </a:xfrm>
        </p:spPr>
        <p:txBody>
          <a:bodyPr anchor="ctr">
            <a:noAutofit/>
          </a:bodyPr>
          <a:lstStyle>
            <a:lvl1pPr marL="0" indent="0" algn="ctr">
              <a:buNone/>
              <a:defRPr sz="1799" b="1" spc="300">
                <a:effectLst/>
              </a:defRPr>
            </a:lvl1pPr>
            <a:lvl2pPr marL="0" indent="0">
              <a:buNone/>
              <a:defRPr sz="1799"/>
            </a:lvl2pPr>
            <a:lvl3pPr marL="0" indent="0">
              <a:buNone/>
              <a:defRPr sz="1799"/>
            </a:lvl3pPr>
            <a:lvl4pPr marL="0" indent="0">
              <a:buNone/>
              <a:defRPr sz="1799"/>
            </a:lvl4pPr>
            <a:lvl5pPr marL="0" indent="0">
              <a:buNone/>
              <a:defRPr sz="1799"/>
            </a:lvl5pPr>
          </a:lstStyle>
          <a:p>
            <a:pPr lvl="0"/>
            <a:r>
              <a:rPr lang="en-US"/>
              <a:t>YEAR</a:t>
            </a:r>
          </a:p>
        </p:txBody>
      </p:sp>
      <p:sp>
        <p:nvSpPr>
          <p:cNvPr id="177" name="Text Placeholder 174"/>
          <p:cNvSpPr>
            <a:spLocks noGrp="1"/>
          </p:cNvSpPr>
          <p:nvPr>
            <p:ph type="body" sz="quarter" idx="29" hasCustomPrompt="1"/>
          </p:nvPr>
        </p:nvSpPr>
        <p:spPr>
          <a:xfrm>
            <a:off x="843574" y="3653736"/>
            <a:ext cx="1325535" cy="2290486"/>
          </a:xfrm>
          <a:blipFill>
            <a:blip r:embed="rId4"/>
            <a:srcRect/>
            <a:stretch>
              <a:fillRect t="-2" b="-87334"/>
            </a:stretch>
          </a:blipFill>
        </p:spPr>
        <p:txBody>
          <a:bodyPr tIns="228600">
            <a:normAutofit/>
          </a:bodyPr>
          <a:lstStyle>
            <a:lvl1pPr marL="60307" indent="-60307">
              <a:spcBef>
                <a:spcPts val="0"/>
              </a:spcBef>
              <a:spcAft>
                <a:spcPts val="2399"/>
              </a:spcAft>
              <a:buFont typeface="Trebuchet MS" panose="020B0603020202020204" pitchFamily="34" charset="0"/>
              <a:buChar char=" "/>
              <a:defRPr sz="1400">
                <a:solidFill>
                  <a:schemeClr val="bg1"/>
                </a:solidFill>
                <a:effectLst/>
              </a:defRPr>
            </a:lvl1pPr>
            <a:lvl2pPr marL="109695" indent="-47611">
              <a:buFont typeface="Trebuchet MS" panose="020B0603020202020204" pitchFamily="34" charset="0"/>
              <a:buChar char=" "/>
              <a:defRPr sz="1200">
                <a:effectLst/>
              </a:defRPr>
            </a:lvl2pPr>
            <a:lvl3pPr marL="164543" indent="-45706">
              <a:buFont typeface="Trebuchet MS" panose="020B0603020202020204" pitchFamily="34" charset="0"/>
              <a:buChar char=" "/>
              <a:defRPr sz="1200">
                <a:effectLst/>
              </a:defRPr>
            </a:lvl3pPr>
            <a:lvl4pPr marL="63989" indent="0">
              <a:buFont typeface="Trebuchet MS" panose="020B0603020202020204" pitchFamily="34" charset="0"/>
              <a:buNone/>
              <a:defRPr sz="1200">
                <a:effectLst/>
              </a:defRPr>
            </a:lvl4pPr>
            <a:lvl5pPr marL="109695" indent="-45706">
              <a:buFont typeface="Trebuchet MS" panose="020B0603020202020204" pitchFamily="34" charset="0"/>
              <a:buChar char=" "/>
              <a:defRPr sz="1200">
                <a:effectLst/>
              </a:defRPr>
            </a:lvl5pPr>
            <a:lvl6pPr marL="109695" indent="-45706">
              <a:buFont typeface="Trebuchet MS" panose="020B0603020202020204" pitchFamily="34" charset="0"/>
              <a:buChar char=" "/>
              <a:defRPr sz="1200"/>
            </a:lvl6pPr>
            <a:lvl7pPr marL="109695" indent="-45706">
              <a:buFont typeface="Trebuchet MS" panose="020B0603020202020204" pitchFamily="34" charset="0"/>
              <a:buChar char=" "/>
              <a:defRPr sz="1200"/>
            </a:lvl7pPr>
            <a:lvl8pPr marL="109695" indent="-45706">
              <a:buFont typeface="Trebuchet MS" panose="020B0603020202020204" pitchFamily="34" charset="0"/>
              <a:buChar char=" "/>
              <a:defRPr sz="1200"/>
            </a:lvl8pPr>
            <a:lvl9pPr marL="109695" indent="-45706">
              <a:buFont typeface="Trebuchet MS" panose="020B0603020202020204" pitchFamily="34" charset="0"/>
              <a:buChar char=" "/>
              <a:defRPr sz="1200"/>
            </a:lvl9pPr>
          </a:lstStyle>
          <a:p>
            <a:pPr lvl="0"/>
            <a:r>
              <a:rPr lang="en-US"/>
              <a:t>Mon Year</a:t>
            </a:r>
          </a:p>
          <a:p>
            <a:pPr lvl="1"/>
            <a:r>
              <a:rPr lang="en-US"/>
              <a:t>Add event details here</a:t>
            </a:r>
          </a:p>
        </p:txBody>
      </p:sp>
      <p:sp>
        <p:nvSpPr>
          <p:cNvPr id="176" name="Text Placeholder 174"/>
          <p:cNvSpPr>
            <a:spLocks noGrp="1"/>
          </p:cNvSpPr>
          <p:nvPr>
            <p:ph type="body" sz="quarter" idx="28" hasCustomPrompt="1"/>
          </p:nvPr>
        </p:nvSpPr>
        <p:spPr>
          <a:xfrm>
            <a:off x="2794019" y="2973492"/>
            <a:ext cx="1325535" cy="2970730"/>
          </a:xfrm>
          <a:blipFill>
            <a:blip r:embed="rId5"/>
            <a:srcRect/>
            <a:stretch>
              <a:fillRect t="-4" b="-44435"/>
            </a:stretch>
          </a:blipFill>
        </p:spPr>
        <p:txBody>
          <a:bodyPr tIns="228600">
            <a:normAutofit/>
          </a:bodyPr>
          <a:lstStyle>
            <a:lvl1pPr marL="60307" indent="-60307">
              <a:spcBef>
                <a:spcPts val="0"/>
              </a:spcBef>
              <a:spcAft>
                <a:spcPts val="2399"/>
              </a:spcAft>
              <a:buFont typeface="Trebuchet MS" panose="020B0603020202020204" pitchFamily="34" charset="0"/>
              <a:buChar char=" "/>
              <a:defRPr sz="1400">
                <a:solidFill>
                  <a:schemeClr val="bg1"/>
                </a:solidFill>
                <a:effectLst/>
              </a:defRPr>
            </a:lvl1pPr>
            <a:lvl2pPr marL="109695" indent="-47611">
              <a:buFont typeface="Trebuchet MS" panose="020B0603020202020204" pitchFamily="34" charset="0"/>
              <a:buChar char=" "/>
              <a:defRPr sz="1200">
                <a:effectLst/>
              </a:defRPr>
            </a:lvl2pPr>
            <a:lvl3pPr marL="164543" indent="-45706">
              <a:buFont typeface="Trebuchet MS" panose="020B0603020202020204" pitchFamily="34" charset="0"/>
              <a:buChar char=" "/>
              <a:defRPr sz="1200">
                <a:effectLst/>
              </a:defRPr>
            </a:lvl3pPr>
            <a:lvl4pPr marL="63989" indent="0">
              <a:buFont typeface="Trebuchet MS" panose="020B0603020202020204" pitchFamily="34" charset="0"/>
              <a:buNone/>
              <a:defRPr sz="1200">
                <a:effectLst/>
              </a:defRPr>
            </a:lvl4pPr>
            <a:lvl5pPr marL="109695" indent="-45706">
              <a:buFont typeface="Trebuchet MS" panose="020B0603020202020204" pitchFamily="34" charset="0"/>
              <a:buChar char=" "/>
              <a:defRPr sz="1200">
                <a:effectLst/>
              </a:defRPr>
            </a:lvl5pPr>
            <a:lvl6pPr marL="109695" indent="-45706">
              <a:buFont typeface="Trebuchet MS" panose="020B0603020202020204" pitchFamily="34" charset="0"/>
              <a:buChar char=" "/>
              <a:defRPr sz="1200"/>
            </a:lvl6pPr>
            <a:lvl7pPr marL="109695" indent="-45706">
              <a:buFont typeface="Trebuchet MS" panose="020B0603020202020204" pitchFamily="34" charset="0"/>
              <a:buChar char=" "/>
              <a:defRPr sz="1200"/>
            </a:lvl7pPr>
            <a:lvl8pPr marL="109695" indent="-45706">
              <a:buFont typeface="Trebuchet MS" panose="020B0603020202020204" pitchFamily="34" charset="0"/>
              <a:buChar char=" "/>
              <a:defRPr sz="1200"/>
            </a:lvl8pPr>
            <a:lvl9pPr marL="109695" indent="-45706">
              <a:buFont typeface="Trebuchet MS" panose="020B0603020202020204" pitchFamily="34" charset="0"/>
              <a:buChar char=" "/>
              <a:defRPr sz="1200"/>
            </a:lvl9pPr>
          </a:lstStyle>
          <a:p>
            <a:pPr lvl="0"/>
            <a:r>
              <a:rPr lang="en-US"/>
              <a:t>Mon Year</a:t>
            </a:r>
          </a:p>
          <a:p>
            <a:pPr lvl="1"/>
            <a:r>
              <a:rPr lang="en-US"/>
              <a:t>Add event details here</a:t>
            </a:r>
          </a:p>
        </p:txBody>
      </p:sp>
      <p:sp>
        <p:nvSpPr>
          <p:cNvPr id="175" name="Text Placeholder 174"/>
          <p:cNvSpPr>
            <a:spLocks noGrp="1"/>
          </p:cNvSpPr>
          <p:nvPr>
            <p:ph type="body" sz="quarter" idx="27" hasCustomPrompt="1"/>
          </p:nvPr>
        </p:nvSpPr>
        <p:spPr>
          <a:xfrm>
            <a:off x="4620682" y="2281258"/>
            <a:ext cx="1325535" cy="3662964"/>
          </a:xfrm>
          <a:blipFill>
            <a:blip r:embed="rId6"/>
            <a:srcRect/>
            <a:stretch>
              <a:fillRect t="-3" b="-17141"/>
            </a:stretch>
          </a:blipFill>
        </p:spPr>
        <p:txBody>
          <a:bodyPr tIns="228600">
            <a:normAutofit/>
          </a:bodyPr>
          <a:lstStyle>
            <a:lvl1pPr marL="60307" indent="-60307">
              <a:spcBef>
                <a:spcPts val="0"/>
              </a:spcBef>
              <a:spcAft>
                <a:spcPts val="2399"/>
              </a:spcAft>
              <a:buFont typeface="Trebuchet MS" panose="020B0603020202020204" pitchFamily="34" charset="0"/>
              <a:buChar char=" "/>
              <a:defRPr sz="1400">
                <a:solidFill>
                  <a:schemeClr val="bg1"/>
                </a:solidFill>
                <a:effectLst/>
              </a:defRPr>
            </a:lvl1pPr>
            <a:lvl2pPr marL="109695" indent="-47611">
              <a:buFont typeface="Trebuchet MS" panose="020B0603020202020204" pitchFamily="34" charset="0"/>
              <a:buChar char=" "/>
              <a:defRPr sz="1200">
                <a:effectLst/>
              </a:defRPr>
            </a:lvl2pPr>
            <a:lvl3pPr marL="164543" indent="-45706">
              <a:buFont typeface="Trebuchet MS" panose="020B0603020202020204" pitchFamily="34" charset="0"/>
              <a:buChar char=" "/>
              <a:defRPr sz="1200">
                <a:effectLst/>
              </a:defRPr>
            </a:lvl3pPr>
            <a:lvl4pPr marL="63989" indent="0">
              <a:buFont typeface="Trebuchet MS" panose="020B0603020202020204" pitchFamily="34" charset="0"/>
              <a:buNone/>
              <a:defRPr sz="1200">
                <a:effectLst/>
              </a:defRPr>
            </a:lvl4pPr>
            <a:lvl5pPr marL="109695" indent="-45706">
              <a:buFont typeface="Trebuchet MS" panose="020B0603020202020204" pitchFamily="34" charset="0"/>
              <a:buChar char=" "/>
              <a:defRPr sz="1200">
                <a:effectLst/>
              </a:defRPr>
            </a:lvl5pPr>
            <a:lvl6pPr marL="109695" indent="-45706">
              <a:buFont typeface="Trebuchet MS" panose="020B0603020202020204" pitchFamily="34" charset="0"/>
              <a:buChar char=" "/>
              <a:defRPr sz="1200"/>
            </a:lvl6pPr>
            <a:lvl7pPr marL="109695" indent="-45706">
              <a:buFont typeface="Trebuchet MS" panose="020B0603020202020204" pitchFamily="34" charset="0"/>
              <a:buChar char=" "/>
              <a:defRPr sz="1200"/>
            </a:lvl7pPr>
            <a:lvl8pPr marL="109695" indent="-45706">
              <a:buFont typeface="Trebuchet MS" panose="020B0603020202020204" pitchFamily="34" charset="0"/>
              <a:buChar char=" "/>
              <a:defRPr sz="1200"/>
            </a:lvl8pPr>
            <a:lvl9pPr marL="109695" indent="-45706">
              <a:buFont typeface="Trebuchet MS" panose="020B0603020202020204" pitchFamily="34" charset="0"/>
              <a:buChar char=" "/>
              <a:defRPr sz="1200"/>
            </a:lvl9pPr>
          </a:lstStyle>
          <a:p>
            <a:pPr lvl="0"/>
            <a:r>
              <a:rPr lang="en-US"/>
              <a:t>Mon Year</a:t>
            </a:r>
          </a:p>
          <a:p>
            <a:pPr lvl="1"/>
            <a:r>
              <a:rPr lang="en-US"/>
              <a:t>Add event details here</a:t>
            </a:r>
          </a:p>
        </p:txBody>
      </p:sp>
      <p:sp>
        <p:nvSpPr>
          <p:cNvPr id="178" name="Text Placeholder 174"/>
          <p:cNvSpPr>
            <a:spLocks noGrp="1"/>
          </p:cNvSpPr>
          <p:nvPr>
            <p:ph type="body" sz="quarter" idx="30" hasCustomPrompt="1"/>
          </p:nvPr>
        </p:nvSpPr>
        <p:spPr>
          <a:xfrm>
            <a:off x="6074174" y="3661974"/>
            <a:ext cx="1325535" cy="2282248"/>
          </a:xfrm>
          <a:blipFill>
            <a:blip r:embed="rId4"/>
            <a:srcRect/>
            <a:stretch>
              <a:fillRect t="-1" b="-88011"/>
            </a:stretch>
          </a:blipFill>
        </p:spPr>
        <p:txBody>
          <a:bodyPr tIns="228600">
            <a:normAutofit/>
          </a:bodyPr>
          <a:lstStyle>
            <a:lvl1pPr marL="60307" indent="-60307">
              <a:spcBef>
                <a:spcPts val="0"/>
              </a:spcBef>
              <a:spcAft>
                <a:spcPts val="2399"/>
              </a:spcAft>
              <a:buFont typeface="Trebuchet MS" panose="020B0603020202020204" pitchFamily="34" charset="0"/>
              <a:buChar char=" "/>
              <a:defRPr sz="1400">
                <a:solidFill>
                  <a:schemeClr val="bg1"/>
                </a:solidFill>
                <a:effectLst/>
              </a:defRPr>
            </a:lvl1pPr>
            <a:lvl2pPr marL="109695" indent="-47611">
              <a:buFont typeface="Trebuchet MS" panose="020B0603020202020204" pitchFamily="34" charset="0"/>
              <a:buChar char=" "/>
              <a:defRPr sz="1200">
                <a:effectLst/>
              </a:defRPr>
            </a:lvl2pPr>
            <a:lvl3pPr marL="164543" indent="-45706">
              <a:buFont typeface="Trebuchet MS" panose="020B0603020202020204" pitchFamily="34" charset="0"/>
              <a:buChar char=" "/>
              <a:defRPr sz="1200">
                <a:effectLst/>
              </a:defRPr>
            </a:lvl3pPr>
            <a:lvl4pPr marL="63989" indent="0">
              <a:buFont typeface="Trebuchet MS" panose="020B0603020202020204" pitchFamily="34" charset="0"/>
              <a:buNone/>
              <a:defRPr sz="1200">
                <a:effectLst/>
              </a:defRPr>
            </a:lvl4pPr>
            <a:lvl5pPr marL="109695" indent="-45706">
              <a:buFont typeface="Trebuchet MS" panose="020B0603020202020204" pitchFamily="34" charset="0"/>
              <a:buChar char=" "/>
              <a:defRPr sz="1200">
                <a:effectLst/>
              </a:defRPr>
            </a:lvl5pPr>
            <a:lvl6pPr marL="109695" indent="-45706">
              <a:buFont typeface="Trebuchet MS" panose="020B0603020202020204" pitchFamily="34" charset="0"/>
              <a:buChar char=" "/>
              <a:defRPr sz="1200"/>
            </a:lvl6pPr>
            <a:lvl7pPr marL="109695" indent="-45706">
              <a:buFont typeface="Trebuchet MS" panose="020B0603020202020204" pitchFamily="34" charset="0"/>
              <a:buChar char=" "/>
              <a:defRPr sz="1200"/>
            </a:lvl7pPr>
            <a:lvl8pPr marL="109695" indent="-45706">
              <a:buFont typeface="Trebuchet MS" panose="020B0603020202020204" pitchFamily="34" charset="0"/>
              <a:buChar char=" "/>
              <a:defRPr sz="1200"/>
            </a:lvl8pPr>
            <a:lvl9pPr marL="109695" indent="-45706">
              <a:buFont typeface="Trebuchet MS" panose="020B0603020202020204" pitchFamily="34" charset="0"/>
              <a:buChar char=" "/>
              <a:defRPr sz="1200"/>
            </a:lvl9pPr>
          </a:lstStyle>
          <a:p>
            <a:pPr lvl="0"/>
            <a:r>
              <a:rPr lang="en-US"/>
              <a:t>Mon Year</a:t>
            </a:r>
          </a:p>
          <a:p>
            <a:pPr lvl="1"/>
            <a:r>
              <a:rPr lang="en-US"/>
              <a:t>Add event details here</a:t>
            </a:r>
          </a:p>
        </p:txBody>
      </p:sp>
      <p:sp>
        <p:nvSpPr>
          <p:cNvPr id="179" name="Text Placeholder 174"/>
          <p:cNvSpPr>
            <a:spLocks noGrp="1"/>
          </p:cNvSpPr>
          <p:nvPr>
            <p:ph type="body" sz="quarter" idx="31" hasCustomPrompt="1"/>
          </p:nvPr>
        </p:nvSpPr>
        <p:spPr>
          <a:xfrm>
            <a:off x="8034154" y="2969022"/>
            <a:ext cx="1325535" cy="2975201"/>
          </a:xfrm>
          <a:blipFill>
            <a:blip r:embed="rId5"/>
            <a:srcRect/>
            <a:stretch>
              <a:fillRect t="-4" b="-44219"/>
            </a:stretch>
          </a:blipFill>
        </p:spPr>
        <p:txBody>
          <a:bodyPr tIns="228600">
            <a:normAutofit/>
          </a:bodyPr>
          <a:lstStyle>
            <a:lvl1pPr marL="60307" indent="-60307">
              <a:spcBef>
                <a:spcPts val="0"/>
              </a:spcBef>
              <a:spcAft>
                <a:spcPts val="2399"/>
              </a:spcAft>
              <a:buFont typeface="Trebuchet MS" panose="020B0603020202020204" pitchFamily="34" charset="0"/>
              <a:buChar char=" "/>
              <a:defRPr sz="1400">
                <a:solidFill>
                  <a:schemeClr val="bg1"/>
                </a:solidFill>
                <a:effectLst/>
              </a:defRPr>
            </a:lvl1pPr>
            <a:lvl2pPr marL="109695" indent="-47611">
              <a:buFont typeface="Trebuchet MS" panose="020B0603020202020204" pitchFamily="34" charset="0"/>
              <a:buChar char=" "/>
              <a:defRPr sz="1200">
                <a:effectLst/>
              </a:defRPr>
            </a:lvl2pPr>
            <a:lvl3pPr marL="164543" indent="-45706">
              <a:buFont typeface="Trebuchet MS" panose="020B0603020202020204" pitchFamily="34" charset="0"/>
              <a:buChar char=" "/>
              <a:defRPr sz="1200">
                <a:effectLst/>
              </a:defRPr>
            </a:lvl3pPr>
            <a:lvl4pPr marL="63989" indent="0">
              <a:buFont typeface="Trebuchet MS" panose="020B0603020202020204" pitchFamily="34" charset="0"/>
              <a:buNone/>
              <a:defRPr sz="1200">
                <a:effectLst/>
              </a:defRPr>
            </a:lvl4pPr>
            <a:lvl5pPr marL="109695" indent="-45706">
              <a:buFont typeface="Trebuchet MS" panose="020B0603020202020204" pitchFamily="34" charset="0"/>
              <a:buChar char=" "/>
              <a:defRPr sz="1200">
                <a:effectLst/>
              </a:defRPr>
            </a:lvl5pPr>
            <a:lvl6pPr marL="109695" indent="-45706">
              <a:buFont typeface="Trebuchet MS" panose="020B0603020202020204" pitchFamily="34" charset="0"/>
              <a:buChar char=" "/>
              <a:defRPr sz="1200"/>
            </a:lvl6pPr>
            <a:lvl7pPr marL="109695" indent="-45706">
              <a:buFont typeface="Trebuchet MS" panose="020B0603020202020204" pitchFamily="34" charset="0"/>
              <a:buChar char=" "/>
              <a:defRPr sz="1200"/>
            </a:lvl7pPr>
            <a:lvl8pPr marL="109695" indent="-45706">
              <a:buFont typeface="Trebuchet MS" panose="020B0603020202020204" pitchFamily="34" charset="0"/>
              <a:buChar char=" "/>
              <a:defRPr sz="1200"/>
            </a:lvl8pPr>
            <a:lvl9pPr marL="109695" indent="-45706">
              <a:buFont typeface="Trebuchet MS" panose="020B0603020202020204" pitchFamily="34" charset="0"/>
              <a:buChar char=" "/>
              <a:defRPr sz="1200"/>
            </a:lvl9pPr>
          </a:lstStyle>
          <a:p>
            <a:pPr lvl="0"/>
            <a:r>
              <a:rPr lang="en-US"/>
              <a:t>Mon Year</a:t>
            </a:r>
          </a:p>
          <a:p>
            <a:pPr lvl="1"/>
            <a:r>
              <a:rPr lang="en-US"/>
              <a:t>Add event details here</a:t>
            </a:r>
          </a:p>
        </p:txBody>
      </p:sp>
      <p:sp>
        <p:nvSpPr>
          <p:cNvPr id="180" name="Text Placeholder 174"/>
          <p:cNvSpPr>
            <a:spLocks noGrp="1"/>
          </p:cNvSpPr>
          <p:nvPr>
            <p:ph type="body" sz="quarter" idx="32" hasCustomPrompt="1"/>
          </p:nvPr>
        </p:nvSpPr>
        <p:spPr>
          <a:xfrm>
            <a:off x="10103645" y="2281258"/>
            <a:ext cx="1325535" cy="3662964"/>
          </a:xfrm>
          <a:blipFill>
            <a:blip r:embed="rId6"/>
            <a:srcRect/>
            <a:stretch>
              <a:fillRect t="-3" b="-17141"/>
            </a:stretch>
          </a:blipFill>
        </p:spPr>
        <p:txBody>
          <a:bodyPr tIns="228600">
            <a:normAutofit/>
          </a:bodyPr>
          <a:lstStyle>
            <a:lvl1pPr marL="60307" indent="-60307">
              <a:spcBef>
                <a:spcPts val="0"/>
              </a:spcBef>
              <a:spcAft>
                <a:spcPts val="2399"/>
              </a:spcAft>
              <a:buFont typeface="Trebuchet MS" panose="020B0603020202020204" pitchFamily="34" charset="0"/>
              <a:buChar char=" "/>
              <a:defRPr sz="1400">
                <a:solidFill>
                  <a:schemeClr val="bg1"/>
                </a:solidFill>
                <a:effectLst/>
              </a:defRPr>
            </a:lvl1pPr>
            <a:lvl2pPr marL="109695" indent="-47611">
              <a:buFont typeface="Trebuchet MS" panose="020B0603020202020204" pitchFamily="34" charset="0"/>
              <a:buChar char=" "/>
              <a:defRPr sz="1200">
                <a:effectLst/>
              </a:defRPr>
            </a:lvl2pPr>
            <a:lvl3pPr marL="164543" indent="-45706">
              <a:buFont typeface="Trebuchet MS" panose="020B0603020202020204" pitchFamily="34" charset="0"/>
              <a:buChar char=" "/>
              <a:defRPr sz="1200">
                <a:effectLst/>
              </a:defRPr>
            </a:lvl3pPr>
            <a:lvl4pPr marL="63989" indent="0">
              <a:buFont typeface="Trebuchet MS" panose="020B0603020202020204" pitchFamily="34" charset="0"/>
              <a:buNone/>
              <a:defRPr sz="1200">
                <a:effectLst/>
              </a:defRPr>
            </a:lvl4pPr>
            <a:lvl5pPr marL="109695" indent="-45706">
              <a:buFont typeface="Trebuchet MS" panose="020B0603020202020204" pitchFamily="34" charset="0"/>
              <a:buChar char=" "/>
              <a:defRPr sz="1200">
                <a:effectLst/>
              </a:defRPr>
            </a:lvl5pPr>
            <a:lvl6pPr marL="109695" indent="-45706">
              <a:buFont typeface="Trebuchet MS" panose="020B0603020202020204" pitchFamily="34" charset="0"/>
              <a:buChar char=" "/>
              <a:defRPr sz="1200"/>
            </a:lvl6pPr>
            <a:lvl7pPr marL="109695" indent="-45706">
              <a:buFont typeface="Trebuchet MS" panose="020B0603020202020204" pitchFamily="34" charset="0"/>
              <a:buChar char=" "/>
              <a:defRPr sz="1200"/>
            </a:lvl7pPr>
            <a:lvl8pPr marL="109695" indent="-45706">
              <a:buFont typeface="Trebuchet MS" panose="020B0603020202020204" pitchFamily="34" charset="0"/>
              <a:buChar char=" "/>
              <a:defRPr sz="1200"/>
            </a:lvl8pPr>
            <a:lvl9pPr marL="109695" indent="-45706">
              <a:buFont typeface="Trebuchet MS" panose="020B0603020202020204" pitchFamily="34" charset="0"/>
              <a:buChar char=" "/>
              <a:defRPr sz="1200"/>
            </a:lvl9pPr>
          </a:lstStyle>
          <a:p>
            <a:pPr lvl="0"/>
            <a:r>
              <a:rPr lang="en-US"/>
              <a:t>Mon Year</a:t>
            </a:r>
          </a:p>
          <a:p>
            <a:pPr lvl="1"/>
            <a:r>
              <a:rPr lang="en-US"/>
              <a:t>Add event details here</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36547919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bwMode="auto">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533400"/>
            <a:ext cx="9601200" cy="1143000"/>
          </a:xfrm>
          <a:prstGeom prst="rect">
            <a:avLst/>
          </a:prstGeom>
        </p:spPr>
        <p:txBody>
          <a:bodyPr vert="horz" lIns="91440" tIns="45720" rIns="91440" bIns="45720"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522414" y="1828800"/>
            <a:ext cx="9601200" cy="41910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Footer Placeholder 3"/>
          <p:cNvSpPr>
            <a:spLocks noGrp="1"/>
          </p:cNvSpPr>
          <p:nvPr>
            <p:ph type="ftr" sz="quarter" idx="3"/>
          </p:nvPr>
        </p:nvSpPr>
        <p:spPr>
          <a:xfrm>
            <a:off x="1517950" y="6172200"/>
            <a:ext cx="6862462" cy="273049"/>
          </a:xfrm>
          <a:prstGeom prst="rect">
            <a:avLst/>
          </a:prstGeom>
        </p:spPr>
        <p:txBody>
          <a:bodyPr vert="horz" lIns="91440" tIns="45720" rIns="91440" bIns="45720" rtlCol="0" anchor="ctr"/>
          <a:lstStyle>
            <a:lvl1pPr algn="l">
              <a:defRPr sz="1100">
                <a:solidFill>
                  <a:schemeClr val="tx1"/>
                </a:solidFill>
              </a:defRPr>
            </a:lvl1pPr>
          </a:lstStyle>
          <a:p>
            <a:endParaRPr lang="en-US" dirty="0"/>
          </a:p>
        </p:txBody>
      </p:sp>
      <p:sp>
        <p:nvSpPr>
          <p:cNvPr id="4" name="Date Placeholder 4"/>
          <p:cNvSpPr>
            <a:spLocks noGrp="1"/>
          </p:cNvSpPr>
          <p:nvPr>
            <p:ph type="dt" sz="half" idx="2"/>
          </p:nvPr>
        </p:nvSpPr>
        <p:spPr>
          <a:xfrm>
            <a:off x="8609012" y="6172200"/>
            <a:ext cx="1320059" cy="273049"/>
          </a:xfrm>
          <a:prstGeom prst="rect">
            <a:avLst/>
          </a:prstGeom>
        </p:spPr>
        <p:txBody>
          <a:bodyPr vert="horz" lIns="91440" tIns="45720" rIns="91440" bIns="45720" rtlCol="0" anchor="ctr"/>
          <a:lstStyle>
            <a:lvl1pPr algn="r">
              <a:defRPr sz="1100">
                <a:solidFill>
                  <a:schemeClr val="tx1"/>
                </a:solidFill>
              </a:defRPr>
            </a:lvl1pPr>
          </a:lstStyle>
          <a:p>
            <a:fld id="{83829175-527E-46A3-863C-1BB1F163B849}" type="datetimeFigureOut">
              <a:rPr lang="en-US" smtClean="0"/>
              <a:pPr/>
              <a:t>9/27/17</a:t>
            </a:fld>
            <a:endParaRPr lang="en-US" dirty="0"/>
          </a:p>
        </p:txBody>
      </p:sp>
      <p:sp>
        <p:nvSpPr>
          <p:cNvPr id="6" name="Slide Number Placeholder 5"/>
          <p:cNvSpPr>
            <a:spLocks noGrp="1"/>
          </p:cNvSpPr>
          <p:nvPr>
            <p:ph type="sldNum" sz="quarter" idx="4"/>
          </p:nvPr>
        </p:nvSpPr>
        <p:spPr>
          <a:xfrm>
            <a:off x="10133012" y="6172200"/>
            <a:ext cx="990601" cy="273049"/>
          </a:xfrm>
          <a:prstGeom prst="rect">
            <a:avLst/>
          </a:prstGeom>
        </p:spPr>
        <p:txBody>
          <a:bodyPr vert="horz" lIns="91440" tIns="45720" rIns="91440" bIns="45720" rtlCol="0" anchor="ctr"/>
          <a:lstStyle>
            <a:lvl1pPr algn="r">
              <a:defRPr sz="1100">
                <a:solidFill>
                  <a:schemeClr val="tx1"/>
                </a:solidFill>
              </a:defRPr>
            </a:lvl1pPr>
          </a:lstStyle>
          <a:p>
            <a:fld id="{E5137D0E-4A4F-4307-8994-C1891D747D59}" type="slidenum">
              <a:rPr lang="en-US" smtClean="0"/>
              <a:pPr/>
              <a:t>‹#›</a:t>
            </a:fld>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5260502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s://padlet.com/nannaryder133/CymruTARWalesPGCE"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4" Type="http://schemas.openxmlformats.org/officeDocument/2006/relationships/image" Target="../media/image16.jpeg"/><Relationship Id="rId1" Type="http://schemas.openxmlformats.org/officeDocument/2006/relationships/slideLayout" Target="../slideLayouts/slideLayout6.xml"/><Relationship Id="rId2" Type="http://schemas.openxmlformats.org/officeDocument/2006/relationships/image" Target="../media/image14.gi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17.jpeg"/></Relationships>
</file>

<file path=ppt/slides/_rels/slide5.xml.rels><?xml version="1.0" encoding="UTF-8" standalone="yes"?>
<Relationships xmlns="http://schemas.openxmlformats.org/package/2006/relationships"><Relationship Id="rId3" Type="http://schemas.openxmlformats.org/officeDocument/2006/relationships/image" Target="../media/image18.jpeg"/><Relationship Id="rId4" Type="http://schemas.openxmlformats.org/officeDocument/2006/relationships/image" Target="../media/image19.png"/><Relationship Id="rId5" Type="http://schemas.openxmlformats.org/officeDocument/2006/relationships/image" Target="../media/image20.jpeg"/><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4" Type="http://schemas.openxmlformats.org/officeDocument/2006/relationships/image" Target="../media/image11.png"/><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hyperlink" Target="http://gov.wales/topics/educationandskills/schoolshome/curriculum-for-wales-curriculum-for-life/?lang=en" TargetMode="External"/><Relationship Id="rId4" Type="http://schemas.openxmlformats.org/officeDocument/2006/relationships/hyperlink" Target="http://gov.wales/topics/educationandskills/schoolshome/curriculum-for-wales-curriculum-for-life/?lang=cy" TargetMode="External"/><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hyperlink" Target="https://assemblyinbrief.wordpress.com/2016/05/24/reforming-the-curriculum-and-teacher-training/" TargetMode="External"/><Relationship Id="rId4" Type="http://schemas.openxmlformats.org/officeDocument/2006/relationships/image" Target="../media/image21.png"/><Relationship Id="rId1" Type="http://schemas.openxmlformats.org/officeDocument/2006/relationships/slideLayout" Target="../slideLayouts/slideLayout4.xml"/><Relationship Id="rId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png"/><Relationship Id="rId3" Type="http://schemas.openxmlformats.org/officeDocument/2006/relationships/image" Target="../media/image2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9.xml"/><Relationship Id="rId3" Type="http://schemas.openxmlformats.org/officeDocument/2006/relationships/hyperlink" Target="http://gov.wales/docs/dcells/publications/150302-creative-learning-through-the-arts-cy.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4" Type="http://schemas.openxmlformats.org/officeDocument/2006/relationships/image" Target="../media/image25.jpeg"/><Relationship Id="rId5" Type="http://schemas.openxmlformats.org/officeDocument/2006/relationships/image" Target="../media/image26.jpeg"/><Relationship Id="rId6" Type="http://schemas.openxmlformats.org/officeDocument/2006/relationships/image" Target="../media/image27.jpeg"/><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hyperlink" Target="https://www.reference.com/world-view/relationship-between-education-culture-186a271a8037f914"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4" Type="http://schemas.openxmlformats.org/officeDocument/2006/relationships/image" Target="../media/image29.jpeg"/><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image" Target="../media/image30.jpeg"/></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4" Type="http://schemas.openxmlformats.org/officeDocument/2006/relationships/image" Target="../media/image33.png"/><Relationship Id="rId1" Type="http://schemas.openxmlformats.org/officeDocument/2006/relationships/slideLayout" Target="../slideLayouts/slideLayout7.xml"/><Relationship Id="rId2" Type="http://schemas.openxmlformats.org/officeDocument/2006/relationships/image" Target="../media/image31.jpeg"/></Relationships>
</file>

<file path=ppt/slides/_rels/slide19.xml.rels><?xml version="1.0" encoding="UTF-8" standalone="yes"?>
<Relationships xmlns="http://schemas.openxmlformats.org/package/2006/relationships"><Relationship Id="rId3" Type="http://schemas.openxmlformats.org/officeDocument/2006/relationships/hyperlink" Target="https://geert-hofstede.com/tl_files/images/site/social/Culture%20and%20education.pdf" TargetMode="External"/><Relationship Id="rId4" Type="http://schemas.openxmlformats.org/officeDocument/2006/relationships/hyperlink" Target="http://gov.wales/statistics-and-research/key-education-statistics/?lang=en" TargetMode="External"/><Relationship Id="rId5" Type="http://schemas.openxmlformats.org/officeDocument/2006/relationships/hyperlink" Target="http://gov.wales/statistics-and-research/key-education-statistics/?skip=1&amp;lang=cy" TargetMode="External"/><Relationship Id="rId6" Type="http://schemas.openxmlformats.org/officeDocument/2006/relationships/hyperlink" Target="http://www.walesonline.co.uk/news/education/wales-new-national-curriculum-launched-10314909" TargetMode="External"/><Relationship Id="rId1" Type="http://schemas.openxmlformats.org/officeDocument/2006/relationships/slideLayout" Target="../slideLayouts/slideLayout6.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621804" y="332656"/>
            <a:ext cx="11233248" cy="2065040"/>
          </a:xfrm>
        </p:spPr>
        <p:txBody>
          <a:bodyPr/>
          <a:lstStyle/>
          <a:p>
            <a:r>
              <a:rPr lang="en-US" dirty="0" smtClean="0"/>
              <a:t> </a:t>
            </a:r>
            <a:r>
              <a:rPr lang="en-US" dirty="0" err="1" smtClean="0"/>
              <a:t>Cyd</a:t>
            </a:r>
            <a:r>
              <a:rPr lang="en-US" dirty="0" smtClean="0"/>
              <a:t> – </a:t>
            </a:r>
            <a:r>
              <a:rPr lang="en-US" dirty="0" err="1" smtClean="0"/>
              <a:t>destun</a:t>
            </a:r>
            <a:r>
              <a:rPr lang="en-US" dirty="0" smtClean="0"/>
              <a:t> </a:t>
            </a:r>
            <a:r>
              <a:rPr lang="en-US" dirty="0" err="1" smtClean="0"/>
              <a:t>Cymreig</a:t>
            </a:r>
            <a:r>
              <a:rPr lang="en-US" dirty="0"/>
              <a:t/>
            </a:r>
            <a:br>
              <a:rPr lang="en-US" dirty="0"/>
            </a:br>
            <a:r>
              <a:rPr lang="en-US" dirty="0" smtClean="0"/>
              <a:t>            A Welsh perspective </a:t>
            </a:r>
            <a:endParaRPr lang="en-US" dirty="0"/>
          </a:p>
        </p:txBody>
      </p:sp>
      <p:sp>
        <p:nvSpPr>
          <p:cNvPr id="3" name="Subtitle 2"/>
          <p:cNvSpPr>
            <a:spLocks noGrp="1"/>
          </p:cNvSpPr>
          <p:nvPr>
            <p:ph type="subTitle" idx="1"/>
          </p:nvPr>
        </p:nvSpPr>
        <p:spPr>
          <a:xfrm>
            <a:off x="8456612" y="6324600"/>
            <a:ext cx="3528393" cy="1066800"/>
          </a:xfrm>
        </p:spPr>
        <p:txBody>
          <a:bodyPr/>
          <a:lstStyle/>
          <a:p>
            <a:r>
              <a:rPr lang="en-US" dirty="0" err="1" smtClean="0">
                <a:solidFill>
                  <a:schemeClr val="tx1">
                    <a:lumMod val="50000"/>
                  </a:schemeClr>
                </a:solidFill>
              </a:rPr>
              <a:t>c.jennings@</a:t>
            </a:r>
            <a:r>
              <a:rPr lang="en-US" dirty="0" err="1" smtClean="0">
                <a:solidFill>
                  <a:schemeClr val="tx1">
                    <a:lumMod val="50000"/>
                  </a:schemeClr>
                </a:solidFill>
              </a:rPr>
              <a:t>uwtsd.ac.uk</a:t>
            </a:r>
            <a:endParaRPr lang="en-US" dirty="0">
              <a:solidFill>
                <a:schemeClr val="tx1">
                  <a:lumMod val="50000"/>
                </a:schemeClr>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0" y="2367733"/>
            <a:ext cx="5806380" cy="4490267"/>
          </a:xfrm>
          <a:prstGeom prst="rect">
            <a:avLst/>
          </a:prstGeom>
        </p:spPr>
      </p:pic>
      <p:sp>
        <p:nvSpPr>
          <p:cNvPr id="5" name="Rectangle 4"/>
          <p:cNvSpPr/>
          <p:nvPr/>
        </p:nvSpPr>
        <p:spPr>
          <a:xfrm>
            <a:off x="6086277" y="3429000"/>
            <a:ext cx="6102548" cy="2800767"/>
          </a:xfrm>
          <a:prstGeom prst="rect">
            <a:avLst/>
          </a:prstGeom>
        </p:spPr>
        <p:txBody>
          <a:bodyPr wrap="square">
            <a:spAutoFit/>
          </a:bodyPr>
          <a:lstStyle/>
          <a:p>
            <a:endParaRPr lang="en-GB" i="1" dirty="0" smtClean="0">
              <a:latin typeface="Arial" panose="020B0604020202020204" pitchFamily="34" charset="0"/>
            </a:endParaRPr>
          </a:p>
          <a:p>
            <a:endParaRPr lang="en-GB" i="1" dirty="0" smtClean="0">
              <a:latin typeface="Arial" panose="020B0604020202020204" pitchFamily="34" charset="0"/>
            </a:endParaRPr>
          </a:p>
          <a:p>
            <a:r>
              <a:rPr lang="en-GB" i="1" dirty="0" smtClean="0">
                <a:latin typeface="Arial" panose="020B0604020202020204" pitchFamily="34" charset="0"/>
              </a:rPr>
              <a:t>To </a:t>
            </a:r>
            <a:r>
              <a:rPr lang="en-GB" i="1" dirty="0">
                <a:latin typeface="Arial" panose="020B0604020202020204" pitchFamily="34" charset="0"/>
              </a:rPr>
              <a:t>be born in Wales, </a:t>
            </a:r>
            <a:r>
              <a:rPr lang="en-GB" i="1" dirty="0" smtClean="0">
                <a:latin typeface="Arial" panose="020B0604020202020204" pitchFamily="34" charset="0"/>
              </a:rPr>
              <a:t/>
            </a:r>
            <a:br>
              <a:rPr lang="en-GB" i="1" dirty="0" smtClean="0">
                <a:latin typeface="Arial" panose="020B0604020202020204" pitchFamily="34" charset="0"/>
              </a:rPr>
            </a:br>
            <a:r>
              <a:rPr lang="en-GB" i="1" dirty="0" smtClean="0">
                <a:latin typeface="Arial" panose="020B0604020202020204" pitchFamily="34" charset="0"/>
              </a:rPr>
              <a:t>Not </a:t>
            </a:r>
            <a:r>
              <a:rPr lang="en-GB" i="1" dirty="0">
                <a:latin typeface="Arial" panose="020B0604020202020204" pitchFamily="34" charset="0"/>
              </a:rPr>
              <a:t>with a silver spoon in your mouth, </a:t>
            </a:r>
            <a:br>
              <a:rPr lang="en-GB" i="1" dirty="0">
                <a:latin typeface="Arial" panose="020B0604020202020204" pitchFamily="34" charset="0"/>
              </a:rPr>
            </a:br>
            <a:r>
              <a:rPr lang="en-GB" i="1" dirty="0">
                <a:latin typeface="Arial" panose="020B0604020202020204" pitchFamily="34" charset="0"/>
              </a:rPr>
              <a:t>But, with music in your blood </a:t>
            </a:r>
            <a:br>
              <a:rPr lang="en-GB" i="1" dirty="0">
                <a:latin typeface="Arial" panose="020B0604020202020204" pitchFamily="34" charset="0"/>
              </a:rPr>
            </a:br>
            <a:r>
              <a:rPr lang="en-GB" i="1" dirty="0">
                <a:latin typeface="Arial" panose="020B0604020202020204" pitchFamily="34" charset="0"/>
              </a:rPr>
              <a:t>And with poetry in your soul, </a:t>
            </a:r>
            <a:br>
              <a:rPr lang="en-GB" i="1" dirty="0">
                <a:latin typeface="Arial" panose="020B0604020202020204" pitchFamily="34" charset="0"/>
              </a:rPr>
            </a:br>
            <a:r>
              <a:rPr lang="en-GB" i="1" dirty="0">
                <a:latin typeface="Arial" panose="020B0604020202020204" pitchFamily="34" charset="0"/>
              </a:rPr>
              <a:t>Is a privilege indeed</a:t>
            </a:r>
            <a:r>
              <a:rPr lang="en-GB" i="1" dirty="0" smtClean="0">
                <a:latin typeface="Arial" panose="020B0604020202020204" pitchFamily="34" charset="0"/>
              </a:rPr>
              <a:t>.</a:t>
            </a:r>
          </a:p>
          <a:p>
            <a:endParaRPr lang="en-GB" dirty="0"/>
          </a:p>
          <a:p>
            <a:r>
              <a:rPr lang="en-GB" sz="1600" dirty="0">
                <a:latin typeface="Arial" panose="020B0604020202020204" pitchFamily="34" charset="0"/>
              </a:rPr>
              <a:t>it is taken from the poem "In Passing" written in 1967 by </a:t>
            </a:r>
            <a:endParaRPr lang="en-GB" sz="1600" dirty="0" smtClean="0">
              <a:latin typeface="Arial" panose="020B0604020202020204" pitchFamily="34" charset="0"/>
            </a:endParaRPr>
          </a:p>
          <a:p>
            <a:r>
              <a:rPr lang="en-GB" sz="1600" dirty="0" smtClean="0">
                <a:solidFill>
                  <a:srgbClr val="FF0000"/>
                </a:solidFill>
                <a:latin typeface="Arial" panose="020B0604020202020204" pitchFamily="34" charset="0"/>
              </a:rPr>
              <a:t>Brian Harries</a:t>
            </a:r>
            <a:endParaRPr lang="en-GB" sz="1600" dirty="0">
              <a:solidFill>
                <a:srgbClr val="FF0000"/>
              </a:solidFill>
            </a:endParaRPr>
          </a:p>
        </p:txBody>
      </p:sp>
      <p:sp>
        <p:nvSpPr>
          <p:cNvPr id="6" name="Rectangle 5"/>
          <p:cNvSpPr/>
          <p:nvPr/>
        </p:nvSpPr>
        <p:spPr>
          <a:xfrm>
            <a:off x="6096000" y="2667000"/>
            <a:ext cx="6092825" cy="2708434"/>
          </a:xfrm>
          <a:prstGeom prst="rect">
            <a:avLst/>
          </a:prstGeom>
        </p:spPr>
        <p:txBody>
          <a:bodyPr>
            <a:spAutoFit/>
          </a:bodyPr>
          <a:lstStyle/>
          <a:p>
            <a:r>
              <a:rPr lang="en-US" sz="2000" dirty="0" err="1" smtClean="0"/>
              <a:t>Braint</a:t>
            </a:r>
            <a:r>
              <a:rPr lang="en-US" sz="2000" dirty="0" smtClean="0"/>
              <a:t> </a:t>
            </a:r>
            <a:r>
              <a:rPr lang="en-US" sz="2000" dirty="0" err="1" smtClean="0"/>
              <a:t>yw</a:t>
            </a:r>
            <a:r>
              <a:rPr lang="en-US" sz="2000" dirty="0" smtClean="0"/>
              <a:t> </a:t>
            </a:r>
            <a:r>
              <a:rPr lang="en-US" sz="2000" dirty="0" err="1" smtClean="0"/>
              <a:t>cael</a:t>
            </a:r>
            <a:r>
              <a:rPr lang="en-US" sz="2000" dirty="0" smtClean="0"/>
              <a:t> </a:t>
            </a:r>
            <a:r>
              <a:rPr lang="en-US" sz="2000" dirty="0" err="1" smtClean="0"/>
              <a:t>dy</a:t>
            </a:r>
            <a:r>
              <a:rPr lang="en-US" sz="2000" dirty="0" smtClean="0"/>
              <a:t> </a:t>
            </a:r>
            <a:r>
              <a:rPr lang="en-US" sz="2000" dirty="0" err="1" smtClean="0"/>
              <a:t>eni'n</a:t>
            </a:r>
            <a:r>
              <a:rPr lang="en-US" sz="2000" dirty="0" smtClean="0"/>
              <a:t> </a:t>
            </a:r>
            <a:r>
              <a:rPr lang="en-US" sz="2000" dirty="0" err="1" smtClean="0"/>
              <a:t>Gymro</a:t>
            </a:r>
            <a:endParaRPr lang="en-US" sz="2000" dirty="0" smtClean="0"/>
          </a:p>
          <a:p>
            <a:r>
              <a:rPr lang="en-US" sz="2000" dirty="0" err="1" smtClean="0"/>
              <a:t>Nid</a:t>
            </a:r>
            <a:r>
              <a:rPr lang="en-US" sz="2000" dirty="0" smtClean="0"/>
              <a:t> a </a:t>
            </a:r>
            <a:r>
              <a:rPr lang="en-US" sz="2000" dirty="0" err="1" smtClean="0"/>
              <a:t>llwy</a:t>
            </a:r>
            <a:r>
              <a:rPr lang="en-US" sz="2000" dirty="0" smtClean="0"/>
              <a:t> </a:t>
            </a:r>
            <a:r>
              <a:rPr lang="en-US" sz="2000" dirty="0" err="1" smtClean="0"/>
              <a:t>arian</a:t>
            </a:r>
            <a:r>
              <a:rPr lang="en-US" sz="2000" dirty="0" smtClean="0"/>
              <a:t> </a:t>
            </a:r>
            <a:r>
              <a:rPr lang="en-US" sz="2000" dirty="0" err="1" smtClean="0"/>
              <a:t>yn</a:t>
            </a:r>
            <a:r>
              <a:rPr lang="en-US" sz="2000" dirty="0" smtClean="0"/>
              <a:t> </a:t>
            </a:r>
            <a:r>
              <a:rPr lang="en-US" sz="2000" dirty="0" err="1" smtClean="0"/>
              <a:t>dy</a:t>
            </a:r>
            <a:r>
              <a:rPr lang="en-US" sz="2000" dirty="0" smtClean="0"/>
              <a:t> </a:t>
            </a:r>
            <a:r>
              <a:rPr lang="en-US" sz="2000" dirty="0" err="1" smtClean="0"/>
              <a:t>geg</a:t>
            </a:r>
            <a:endParaRPr lang="en-US" sz="2000" dirty="0" smtClean="0"/>
          </a:p>
          <a:p>
            <a:r>
              <a:rPr lang="en-US" sz="2000" dirty="0" err="1" smtClean="0"/>
              <a:t>Ond</a:t>
            </a:r>
            <a:r>
              <a:rPr lang="en-US" sz="2000" dirty="0" smtClean="0"/>
              <a:t> a </a:t>
            </a:r>
            <a:r>
              <a:rPr lang="en-US" sz="2000" dirty="0" err="1" smtClean="0"/>
              <a:t>chân</a:t>
            </a:r>
            <a:r>
              <a:rPr lang="en-US" sz="2000" dirty="0" smtClean="0"/>
              <a:t> </a:t>
            </a:r>
            <a:r>
              <a:rPr lang="en-US" sz="2000" dirty="0" err="1" smtClean="0"/>
              <a:t>yn</a:t>
            </a:r>
            <a:r>
              <a:rPr lang="en-US" sz="2000" dirty="0" smtClean="0"/>
              <a:t> </a:t>
            </a:r>
            <a:r>
              <a:rPr lang="en-US" sz="2000" dirty="0" err="1" smtClean="0"/>
              <a:t>dy</a:t>
            </a:r>
            <a:r>
              <a:rPr lang="en-US" sz="2000" dirty="0" smtClean="0"/>
              <a:t> </a:t>
            </a:r>
            <a:r>
              <a:rPr lang="en-US" sz="2000" dirty="0" err="1" smtClean="0"/>
              <a:t>galon</a:t>
            </a:r>
            <a:endParaRPr lang="en-US" sz="2000" dirty="0" smtClean="0"/>
          </a:p>
          <a:p>
            <a:r>
              <a:rPr lang="en-US" sz="2000" dirty="0" smtClean="0"/>
              <a:t>A </a:t>
            </a:r>
            <a:r>
              <a:rPr lang="en-US" sz="2000" dirty="0" err="1" smtClean="0"/>
              <a:t>cherdd</a:t>
            </a:r>
            <a:r>
              <a:rPr lang="en-US" sz="2000" dirty="0" smtClean="0"/>
              <a:t> </a:t>
            </a:r>
            <a:r>
              <a:rPr lang="en-US" sz="2000" dirty="0" err="1" smtClean="0"/>
              <a:t>yn</a:t>
            </a:r>
            <a:r>
              <a:rPr lang="en-US" sz="2000" dirty="0" smtClean="0"/>
              <a:t> </a:t>
            </a:r>
            <a:r>
              <a:rPr lang="en-US" sz="2000" dirty="0" err="1" smtClean="0"/>
              <a:t>dy</a:t>
            </a:r>
            <a:r>
              <a:rPr lang="en-US" sz="2000" dirty="0" smtClean="0"/>
              <a:t> </a:t>
            </a:r>
            <a:r>
              <a:rPr lang="en-US" sz="2000" dirty="0" err="1" smtClean="0"/>
              <a:t>waed</a:t>
            </a:r>
            <a:r>
              <a:rPr lang="en-US" sz="2000" dirty="0" smtClean="0"/>
              <a:t>.</a:t>
            </a:r>
          </a:p>
          <a:p>
            <a:endParaRPr lang="en-US" dirty="0" smtClean="0"/>
          </a:p>
          <a:p>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456561043"/>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5612" y="2667000"/>
            <a:ext cx="11353800" cy="1143000"/>
          </a:xfrm>
        </p:spPr>
        <p:txBody>
          <a:bodyPr>
            <a:noAutofit/>
          </a:bodyPr>
          <a:lstStyle/>
          <a:p>
            <a:r>
              <a:rPr lang="en-US" sz="4000" dirty="0" smtClean="0"/>
              <a:t>Beth </a:t>
            </a:r>
            <a:r>
              <a:rPr lang="en-US" sz="4000" dirty="0" err="1" smtClean="0"/>
              <a:t>sy'n</a:t>
            </a:r>
            <a:r>
              <a:rPr lang="en-US" sz="4000" dirty="0" smtClean="0"/>
              <a:t> </a:t>
            </a:r>
            <a:r>
              <a:rPr lang="en-US" sz="4000" dirty="0" err="1" smtClean="0"/>
              <a:t>unigryw</a:t>
            </a:r>
            <a:r>
              <a:rPr lang="en-US" sz="4000" dirty="0" smtClean="0"/>
              <a:t> am </a:t>
            </a:r>
            <a:r>
              <a:rPr lang="en-US" sz="4000" dirty="0" err="1" smtClean="0"/>
              <a:t>ysgol</a:t>
            </a:r>
            <a:r>
              <a:rPr lang="en-US" sz="4000" dirty="0" smtClean="0"/>
              <a:t> </a:t>
            </a:r>
            <a:r>
              <a:rPr lang="en-US" sz="4000" dirty="0" err="1" smtClean="0"/>
              <a:t>yng</a:t>
            </a:r>
            <a:r>
              <a:rPr lang="en-US" sz="4000" dirty="0" smtClean="0"/>
              <a:t> </a:t>
            </a:r>
            <a:r>
              <a:rPr lang="en-US" sz="4000" dirty="0" err="1" smtClean="0"/>
              <a:t>Nghymru</a:t>
            </a:r>
            <a:r>
              <a:rPr lang="en-US" sz="4000" dirty="0" smtClean="0"/>
              <a:t>?</a:t>
            </a:r>
            <a:br>
              <a:rPr lang="en-US" sz="4000" dirty="0" smtClean="0"/>
            </a:br>
            <a:r>
              <a:rPr lang="en-US" sz="4000" dirty="0" smtClean="0"/>
              <a:t/>
            </a:r>
            <a:br>
              <a:rPr lang="en-US" sz="4000" dirty="0" smtClean="0"/>
            </a:br>
            <a:r>
              <a:rPr lang="en-US" sz="4000" dirty="0" smtClean="0">
                <a:solidFill>
                  <a:schemeClr val="accent2">
                    <a:lumMod val="50000"/>
                  </a:schemeClr>
                </a:solidFill>
              </a:rPr>
              <a:t>What is unique about a school in Wales ?</a:t>
            </a:r>
            <a:endParaRPr lang="en-US" sz="4000" dirty="0">
              <a:solidFill>
                <a:schemeClr val="accent2">
                  <a:lumMod val="50000"/>
                </a:schemeClr>
              </a:solidFill>
            </a:endParaRPr>
          </a:p>
        </p:txBody>
      </p:sp>
      <p:sp>
        <p:nvSpPr>
          <p:cNvPr id="3" name="Content Placeholder 2"/>
          <p:cNvSpPr>
            <a:spLocks noGrp="1"/>
          </p:cNvSpPr>
          <p:nvPr>
            <p:ph idx="4294967295"/>
          </p:nvPr>
        </p:nvSpPr>
        <p:spPr>
          <a:xfrm>
            <a:off x="1522412" y="3962400"/>
            <a:ext cx="9601200" cy="4191000"/>
          </a:xfrm>
        </p:spPr>
        <p:txBody>
          <a:bodyPr>
            <a:normAutofit/>
          </a:bodyPr>
          <a:lstStyle/>
          <a:p>
            <a:pPr>
              <a:buNone/>
            </a:pPr>
            <a:r>
              <a:rPr lang="en-US" sz="3600" dirty="0" smtClean="0">
                <a:hlinkClick r:id="rId2"/>
              </a:rPr>
              <a:t> https</a:t>
            </a:r>
            <a:r>
              <a:rPr lang="en-US" sz="3600" dirty="0" smtClean="0">
                <a:hlinkClick r:id="rId2"/>
              </a:rPr>
              <a:t>://padlet.com/nannaryder133/</a:t>
            </a:r>
            <a:r>
              <a:rPr lang="en-US" sz="3600" dirty="0" smtClean="0">
                <a:hlinkClick r:id="rId2"/>
              </a:rPr>
              <a:t>CymruTARWalesPGCE</a:t>
            </a:r>
            <a:r>
              <a:rPr lang="en-US" sz="3600" dirty="0" smtClean="0"/>
              <a:t> </a:t>
            </a:r>
            <a:endParaRPr lang="en-US" sz="3600" dirty="0"/>
          </a:p>
        </p:txBody>
      </p:sp>
    </p:spTree>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Cymharu</a:t>
            </a:r>
            <a:r>
              <a:rPr lang="en-GB" dirty="0" smtClean="0"/>
              <a:t> a </a:t>
            </a:r>
            <a:r>
              <a:rPr lang="en-GB" dirty="0" err="1" smtClean="0"/>
              <a:t>chyferbynnu</a:t>
            </a:r>
            <a:r>
              <a:rPr lang="en-GB" dirty="0" smtClean="0"/>
              <a:t/>
            </a:r>
            <a:br>
              <a:rPr lang="en-GB" dirty="0" smtClean="0"/>
            </a:br>
            <a:r>
              <a:rPr lang="en-GB" dirty="0"/>
              <a:t> </a:t>
            </a:r>
            <a:r>
              <a:rPr lang="en-GB" dirty="0" smtClean="0"/>
              <a:t>                                                 Compare &amp; contrast</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1766906" y="1794666"/>
            <a:ext cx="7855898" cy="4442646"/>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3718148" y="3644149"/>
            <a:ext cx="604086" cy="740005"/>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6958508" y="3564880"/>
            <a:ext cx="666754" cy="840110"/>
          </a:xfrm>
          <a:prstGeom prst="rect">
            <a:avLst/>
          </a:prstGeo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600241800"/>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765820" y="75689"/>
            <a:ext cx="10270876" cy="6800443"/>
          </a:xfrm>
          <a:prstGeom prst="rect">
            <a:avLst/>
          </a:prstGeo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423672793"/>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117748" y="116632"/>
            <a:ext cx="4968552" cy="4968552"/>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8347490" y="3861048"/>
            <a:ext cx="3812387" cy="2852936"/>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5518348" y="1124744"/>
            <a:ext cx="2520280" cy="4056076"/>
          </a:xfrm>
          <a:prstGeom prst="rect">
            <a:avLst/>
          </a:prstGeo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357043978"/>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Rectangle 4"/>
          <p:cNvSpPr/>
          <p:nvPr/>
        </p:nvSpPr>
        <p:spPr>
          <a:xfrm>
            <a:off x="477788" y="692696"/>
            <a:ext cx="10657184" cy="5016758"/>
          </a:xfrm>
          <a:prstGeom prst="rect">
            <a:avLst/>
          </a:prstGeom>
        </p:spPr>
        <p:txBody>
          <a:bodyPr wrap="square">
            <a:spAutoFit/>
          </a:bodyPr>
          <a:lstStyle/>
          <a:p>
            <a:r>
              <a:rPr lang="en-GB" sz="3200" dirty="0"/>
              <a:t>"</a:t>
            </a:r>
            <a:r>
              <a:rPr lang="en-GB" sz="3200" dirty="0" err="1"/>
              <a:t>Mae'n</a:t>
            </a:r>
            <a:r>
              <a:rPr lang="en-GB" sz="3200" dirty="0"/>
              <a:t> </a:t>
            </a:r>
            <a:r>
              <a:rPr lang="en-GB" sz="3200" dirty="0" err="1"/>
              <a:t>rhaid</a:t>
            </a:r>
            <a:r>
              <a:rPr lang="en-GB" sz="3200" dirty="0"/>
              <a:t> </a:t>
            </a:r>
            <a:r>
              <a:rPr lang="en-GB" sz="3200" dirty="0" err="1"/>
              <a:t>i</a:t>
            </a:r>
            <a:r>
              <a:rPr lang="en-GB" sz="3200" dirty="0"/>
              <a:t> </a:t>
            </a:r>
            <a:r>
              <a:rPr lang="en-GB" sz="3200" dirty="0" err="1"/>
              <a:t>ni</a:t>
            </a:r>
            <a:r>
              <a:rPr lang="en-GB" sz="3200" dirty="0"/>
              <a:t> </a:t>
            </a:r>
            <a:r>
              <a:rPr lang="en-GB" sz="3200" dirty="0" err="1"/>
              <a:t>elwa</a:t>
            </a:r>
            <a:r>
              <a:rPr lang="en-GB" sz="3200" dirty="0"/>
              <a:t> </a:t>
            </a:r>
            <a:r>
              <a:rPr lang="en-GB" sz="3200" dirty="0" err="1"/>
              <a:t>i'r</a:t>
            </a:r>
            <a:r>
              <a:rPr lang="en-GB" sz="3200" dirty="0"/>
              <a:t> </a:t>
            </a:r>
            <a:r>
              <a:rPr lang="en-GB" sz="3200" dirty="0" err="1"/>
              <a:t>eithaf</a:t>
            </a:r>
            <a:r>
              <a:rPr lang="en-GB" sz="3200" dirty="0"/>
              <a:t> </a:t>
            </a:r>
            <a:r>
              <a:rPr lang="en-GB" sz="3200" dirty="0" err="1"/>
              <a:t>ar</a:t>
            </a:r>
            <a:r>
              <a:rPr lang="en-GB" sz="3200" dirty="0"/>
              <a:t> y </a:t>
            </a:r>
            <a:r>
              <a:rPr lang="en-GB" sz="3200" dirty="0" err="1"/>
              <a:t>momentwm</a:t>
            </a:r>
            <a:r>
              <a:rPr lang="en-GB" sz="3200" dirty="0"/>
              <a:t> </a:t>
            </a:r>
            <a:r>
              <a:rPr lang="en-GB" sz="3200" dirty="0" err="1"/>
              <a:t>newydd</a:t>
            </a:r>
            <a:r>
              <a:rPr lang="en-GB" sz="3200" dirty="0"/>
              <a:t> o </a:t>
            </a:r>
            <a:r>
              <a:rPr lang="en-GB" sz="3200" dirty="0" err="1"/>
              <a:t>fewn</a:t>
            </a:r>
            <a:r>
              <a:rPr lang="en-GB" sz="3200" dirty="0"/>
              <a:t> </a:t>
            </a:r>
            <a:r>
              <a:rPr lang="en-GB" sz="3200" dirty="0" err="1"/>
              <a:t>byd</a:t>
            </a:r>
            <a:r>
              <a:rPr lang="en-GB" sz="3200" dirty="0"/>
              <a:t> </a:t>
            </a:r>
            <a:r>
              <a:rPr lang="en-GB" sz="3200" dirty="0" err="1"/>
              <a:t>addysg</a:t>
            </a:r>
            <a:r>
              <a:rPr lang="en-GB" sz="3200" dirty="0"/>
              <a:t> </a:t>
            </a:r>
            <a:r>
              <a:rPr lang="en-GB" sz="3200" dirty="0" err="1"/>
              <a:t>yng</a:t>
            </a:r>
            <a:r>
              <a:rPr lang="en-GB" sz="3200" dirty="0"/>
              <a:t> </a:t>
            </a:r>
            <a:r>
              <a:rPr lang="en-GB" sz="3200" dirty="0" err="1"/>
              <a:t>Nghymru</a:t>
            </a:r>
            <a:r>
              <a:rPr lang="en-GB" sz="3200" dirty="0"/>
              <a:t>, </a:t>
            </a:r>
            <a:r>
              <a:rPr lang="en-GB" sz="3200" dirty="0" err="1"/>
              <a:t>gan</a:t>
            </a:r>
            <a:r>
              <a:rPr lang="en-GB" sz="3200" dirty="0"/>
              <a:t> </a:t>
            </a:r>
            <a:r>
              <a:rPr lang="en-GB" sz="3200" dirty="0" err="1"/>
              <a:t>beidio</a:t>
            </a:r>
            <a:r>
              <a:rPr lang="en-GB" sz="3200" dirty="0"/>
              <a:t> ag </a:t>
            </a:r>
            <a:r>
              <a:rPr lang="en-GB" sz="3200" dirty="0" err="1"/>
              <a:t>ofni'r</a:t>
            </a:r>
            <a:r>
              <a:rPr lang="en-GB" sz="3200" dirty="0"/>
              <a:t> </a:t>
            </a:r>
            <a:r>
              <a:rPr lang="en-GB" sz="3200" dirty="0" err="1"/>
              <a:t>diwygiadau</a:t>
            </a:r>
            <a:r>
              <a:rPr lang="en-GB" sz="3200" dirty="0"/>
              <a:t> y </a:t>
            </a:r>
            <a:r>
              <a:rPr lang="en-GB" sz="3200" dirty="0" err="1"/>
              <a:t>mae</a:t>
            </a:r>
            <a:r>
              <a:rPr lang="en-GB" sz="3200" dirty="0"/>
              <a:t> </a:t>
            </a:r>
            <a:r>
              <a:rPr lang="en-GB" sz="3200" dirty="0" err="1"/>
              <a:t>angen</a:t>
            </a:r>
            <a:r>
              <a:rPr lang="en-GB" sz="3200" dirty="0"/>
              <a:t> </a:t>
            </a:r>
            <a:r>
              <a:rPr lang="en-GB" sz="3200" dirty="0" err="1"/>
              <a:t>eu</a:t>
            </a:r>
            <a:r>
              <a:rPr lang="en-GB" sz="3200" dirty="0"/>
              <a:t> </a:t>
            </a:r>
            <a:r>
              <a:rPr lang="en-GB" sz="3200" dirty="0" err="1"/>
              <a:t>gwneud</a:t>
            </a:r>
            <a:r>
              <a:rPr lang="en-GB" sz="3200" dirty="0"/>
              <a:t> </a:t>
            </a:r>
            <a:r>
              <a:rPr lang="en-GB" sz="3200" dirty="0" err="1"/>
              <a:t>er</a:t>
            </a:r>
            <a:r>
              <a:rPr lang="en-GB" sz="3200" dirty="0"/>
              <a:t> </a:t>
            </a:r>
            <a:r>
              <a:rPr lang="en-GB" sz="3200" dirty="0" err="1"/>
              <a:t>mwyn</a:t>
            </a:r>
            <a:r>
              <a:rPr lang="en-GB" sz="3200" dirty="0"/>
              <a:t> </a:t>
            </a:r>
            <a:r>
              <a:rPr lang="en-GB" sz="3200" dirty="0" err="1"/>
              <a:t>cyflawni'r</a:t>
            </a:r>
            <a:r>
              <a:rPr lang="en-GB" sz="3200" dirty="0"/>
              <a:t> system </a:t>
            </a:r>
            <a:r>
              <a:rPr lang="en-GB" sz="3200" dirty="0" err="1"/>
              <a:t>addysg</a:t>
            </a:r>
            <a:r>
              <a:rPr lang="en-GB" sz="3200" dirty="0"/>
              <a:t> y </a:t>
            </a:r>
            <a:r>
              <a:rPr lang="en-GB" sz="3200" dirty="0" err="1"/>
              <a:t>mae</a:t>
            </a:r>
            <a:r>
              <a:rPr lang="en-GB" sz="3200" dirty="0"/>
              <a:t> </a:t>
            </a:r>
            <a:r>
              <a:rPr lang="en-GB" sz="3200" dirty="0" err="1"/>
              <a:t>pobl</a:t>
            </a:r>
            <a:r>
              <a:rPr lang="en-GB" sz="3200" dirty="0"/>
              <a:t> </a:t>
            </a:r>
            <a:r>
              <a:rPr lang="en-GB" sz="3200" dirty="0" err="1"/>
              <a:t>Cymru</a:t>
            </a:r>
            <a:r>
              <a:rPr lang="en-GB" sz="3200" dirty="0"/>
              <a:t> </a:t>
            </a:r>
            <a:r>
              <a:rPr lang="en-GB" sz="3200" dirty="0" err="1"/>
              <a:t>yn</a:t>
            </a:r>
            <a:r>
              <a:rPr lang="en-GB" sz="3200" dirty="0"/>
              <a:t> </a:t>
            </a:r>
            <a:r>
              <a:rPr lang="en-GB" sz="3200" dirty="0" err="1"/>
              <a:t>ei</a:t>
            </a:r>
            <a:r>
              <a:rPr lang="en-GB" sz="3200" dirty="0"/>
              <a:t> </a:t>
            </a:r>
            <a:r>
              <a:rPr lang="en-GB" sz="3200" dirty="0" err="1" smtClean="0"/>
              <a:t>haeddu</a:t>
            </a:r>
            <a:r>
              <a:rPr lang="en-GB" sz="3200" dirty="0" smtClean="0"/>
              <a:t>”.</a:t>
            </a:r>
          </a:p>
          <a:p>
            <a:endParaRPr lang="en-GB" sz="3200" dirty="0"/>
          </a:p>
          <a:p>
            <a:r>
              <a:rPr lang="en-GB" sz="3200" dirty="0" smtClean="0">
                <a:solidFill>
                  <a:srgbClr val="0070C0"/>
                </a:solidFill>
              </a:rPr>
              <a:t>“We must take advantage of the momentum within the education system in Wales, and not be afraid of reforms that will ensure an educational system that the people of Wales deserve.”</a:t>
            </a:r>
          </a:p>
          <a:p>
            <a:r>
              <a:rPr lang="en-GB" sz="3200" dirty="0"/>
              <a:t> </a:t>
            </a:r>
            <a:r>
              <a:rPr lang="en-GB" sz="3200" dirty="0" smtClean="0"/>
              <a:t>                                                                          </a:t>
            </a:r>
            <a:r>
              <a:rPr lang="en-GB" sz="3200" dirty="0" err="1" smtClean="0"/>
              <a:t>Carwyn</a:t>
            </a:r>
            <a:r>
              <a:rPr lang="en-GB" sz="3200" dirty="0" smtClean="0"/>
              <a:t> Jones</a:t>
            </a:r>
            <a:endParaRPr lang="en-GB" sz="3200"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414761568"/>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Addysg</a:t>
            </a:r>
            <a:r>
              <a:rPr lang="en-US" dirty="0"/>
              <a:t> </a:t>
            </a:r>
            <a:r>
              <a:rPr lang="en-US" dirty="0" err="1"/>
              <a:t>yng</a:t>
            </a:r>
            <a:r>
              <a:rPr lang="en-US" dirty="0"/>
              <a:t> </a:t>
            </a:r>
            <a:r>
              <a:rPr lang="en-US" dirty="0" err="1"/>
              <a:t>Nghymru</a:t>
            </a:r>
            <a:r>
              <a:rPr lang="en-US"/>
              <a:t>       </a:t>
            </a:r>
            <a:r>
              <a:rPr lang="en-US" dirty="0"/>
              <a:t>Education in Wales</a:t>
            </a:r>
          </a:p>
        </p:txBody>
      </p:sp>
      <p:sp>
        <p:nvSpPr>
          <p:cNvPr id="3" name="Text Placeholder 2"/>
          <p:cNvSpPr>
            <a:spLocks noGrp="1"/>
          </p:cNvSpPr>
          <p:nvPr>
            <p:ph type="body" sz="quarter" idx="10"/>
          </p:nvPr>
        </p:nvSpPr>
        <p:spPr/>
        <p:txBody>
          <a:bodyPr/>
          <a:lstStyle/>
          <a:p>
            <a:r>
              <a:rPr lang="en-US"/>
              <a:t>2000</a:t>
            </a:r>
          </a:p>
        </p:txBody>
      </p:sp>
      <p:sp>
        <p:nvSpPr>
          <p:cNvPr id="4" name="Text Placeholder 3"/>
          <p:cNvSpPr>
            <a:spLocks noGrp="1"/>
          </p:cNvSpPr>
          <p:nvPr>
            <p:ph type="body" sz="quarter" idx="11"/>
          </p:nvPr>
        </p:nvSpPr>
        <p:spPr/>
        <p:txBody>
          <a:bodyPr/>
          <a:lstStyle/>
          <a:p>
            <a:r>
              <a:rPr lang="en-US" dirty="0"/>
              <a:t>2005</a:t>
            </a:r>
          </a:p>
        </p:txBody>
      </p:sp>
      <p:sp>
        <p:nvSpPr>
          <p:cNvPr id="5" name="Text Placeholder 4"/>
          <p:cNvSpPr>
            <a:spLocks noGrp="1"/>
          </p:cNvSpPr>
          <p:nvPr>
            <p:ph type="body" sz="quarter" idx="12"/>
          </p:nvPr>
        </p:nvSpPr>
        <p:spPr>
          <a:xfrm rot="16200000">
            <a:off x="5321658" y="5919536"/>
            <a:ext cx="980820" cy="680215"/>
          </a:xfrm>
        </p:spPr>
        <p:txBody>
          <a:bodyPr/>
          <a:lstStyle/>
          <a:p>
            <a:r>
              <a:rPr lang="en-US" dirty="0"/>
              <a:t>2010</a:t>
            </a:r>
          </a:p>
        </p:txBody>
      </p:sp>
      <p:sp>
        <p:nvSpPr>
          <p:cNvPr id="6" name="Text Placeholder 5"/>
          <p:cNvSpPr>
            <a:spLocks noGrp="1"/>
          </p:cNvSpPr>
          <p:nvPr>
            <p:ph type="body" sz="quarter" idx="13"/>
          </p:nvPr>
        </p:nvSpPr>
        <p:spPr/>
        <p:txBody>
          <a:bodyPr/>
          <a:lstStyle/>
          <a:p>
            <a:r>
              <a:rPr lang="en-US"/>
              <a:t>2015</a:t>
            </a:r>
          </a:p>
        </p:txBody>
      </p:sp>
      <p:sp>
        <p:nvSpPr>
          <p:cNvPr id="7" name="Text Placeholder 6"/>
          <p:cNvSpPr>
            <a:spLocks noGrp="1"/>
          </p:cNvSpPr>
          <p:nvPr>
            <p:ph type="body" sz="quarter" idx="29"/>
          </p:nvPr>
        </p:nvSpPr>
        <p:spPr/>
        <p:txBody>
          <a:bodyPr vert="horz" lIns="91416" tIns="228540" rIns="91416" bIns="45708" rtlCol="0" anchor="t">
            <a:normAutofit/>
          </a:bodyPr>
          <a:lstStyle/>
          <a:p>
            <a:pPr marL="0" indent="0">
              <a:buNone/>
            </a:pPr>
            <a:r>
              <a:rPr lang="en-US" dirty="0"/>
              <a:t>2001</a:t>
            </a:r>
          </a:p>
          <a:p>
            <a:pPr lvl="1"/>
            <a:r>
              <a:rPr lang="en-US" sz="1400" dirty="0">
                <a:solidFill>
                  <a:srgbClr val="000000"/>
                </a:solidFill>
              </a:rPr>
              <a:t>The Learning Country</a:t>
            </a:r>
          </a:p>
          <a:p>
            <a:pPr lvl="1"/>
            <a:r>
              <a:rPr lang="en-US" sz="1400" dirty="0">
                <a:solidFill>
                  <a:srgbClr val="000000"/>
                </a:solidFill>
              </a:rPr>
              <a:t>Y </a:t>
            </a:r>
            <a:r>
              <a:rPr lang="en-US" sz="1400" dirty="0" err="1">
                <a:solidFill>
                  <a:srgbClr val="000000"/>
                </a:solidFill>
              </a:rPr>
              <a:t>Wlad</a:t>
            </a:r>
            <a:r>
              <a:rPr lang="en-US" sz="1400" dirty="0">
                <a:solidFill>
                  <a:srgbClr val="000000"/>
                </a:solidFill>
              </a:rPr>
              <a:t> </a:t>
            </a:r>
            <a:r>
              <a:rPr lang="en-US" sz="1400" dirty="0" err="1">
                <a:solidFill>
                  <a:srgbClr val="000000"/>
                </a:solidFill>
              </a:rPr>
              <a:t>sy'n</a:t>
            </a:r>
            <a:r>
              <a:rPr lang="en-US" sz="1400">
                <a:solidFill>
                  <a:srgbClr val="000000"/>
                </a:solidFill>
              </a:rPr>
              <a:t> </a:t>
            </a:r>
            <a:r>
              <a:rPr lang="en-US" sz="1400" dirty="0" err="1">
                <a:solidFill>
                  <a:srgbClr val="000000"/>
                </a:solidFill>
              </a:rPr>
              <a:t>Dysgu</a:t>
            </a:r>
          </a:p>
        </p:txBody>
      </p:sp>
      <p:sp>
        <p:nvSpPr>
          <p:cNvPr id="8" name="Text Placeholder 7"/>
          <p:cNvSpPr>
            <a:spLocks noGrp="1"/>
          </p:cNvSpPr>
          <p:nvPr>
            <p:ph type="body" sz="quarter" idx="28"/>
          </p:nvPr>
        </p:nvSpPr>
        <p:spPr>
          <a:xfrm>
            <a:off x="2091680" y="2918473"/>
            <a:ext cx="1375365" cy="2969439"/>
          </a:xfrm>
        </p:spPr>
        <p:txBody>
          <a:bodyPr vert="horz" lIns="91416" tIns="228540" rIns="91416" bIns="45708" rtlCol="0" anchor="t">
            <a:normAutofit/>
          </a:bodyPr>
          <a:lstStyle/>
          <a:p>
            <a:r>
              <a:rPr lang="en-US" dirty="0"/>
              <a:t>2002</a:t>
            </a:r>
          </a:p>
          <a:p>
            <a:pPr lvl="1"/>
            <a:r>
              <a:rPr lang="en-US" sz="1400" dirty="0" err="1">
                <a:solidFill>
                  <a:srgbClr val="000000"/>
                </a:solidFill>
              </a:rPr>
              <a:t>Dogfennau</a:t>
            </a:r>
            <a:r>
              <a:rPr lang="en-US" sz="1400" dirty="0">
                <a:solidFill>
                  <a:srgbClr val="000000"/>
                </a:solidFill>
              </a:rPr>
              <a:t> </a:t>
            </a:r>
            <a:r>
              <a:rPr lang="en-US" sz="1400" dirty="0" err="1">
                <a:solidFill>
                  <a:srgbClr val="000000"/>
                </a:solidFill>
              </a:rPr>
              <a:t>ymgynghorol</a:t>
            </a:r>
          </a:p>
          <a:p>
            <a:pPr lvl="1"/>
            <a:endParaRPr lang="en-US" sz="1400" dirty="0">
              <a:solidFill>
                <a:srgbClr val="000000"/>
              </a:solidFill>
            </a:endParaRPr>
          </a:p>
          <a:p>
            <a:pPr lvl="1"/>
            <a:r>
              <a:rPr lang="en-US" sz="1400" dirty="0">
                <a:solidFill>
                  <a:srgbClr val="000000"/>
                </a:solidFill>
              </a:rPr>
              <a:t>Consultation documents</a:t>
            </a:r>
          </a:p>
        </p:txBody>
      </p:sp>
      <p:sp>
        <p:nvSpPr>
          <p:cNvPr id="9" name="Text Placeholder 8"/>
          <p:cNvSpPr>
            <a:spLocks noGrp="1"/>
          </p:cNvSpPr>
          <p:nvPr>
            <p:ph type="body" sz="quarter" idx="27"/>
          </p:nvPr>
        </p:nvSpPr>
        <p:spPr>
          <a:xfrm>
            <a:off x="3553487" y="2270427"/>
            <a:ext cx="1616583" cy="3662996"/>
          </a:xfrm>
        </p:spPr>
        <p:txBody>
          <a:bodyPr vert="horz" lIns="91416" tIns="228540" rIns="91416" bIns="45708" rtlCol="0" anchor="t">
            <a:normAutofit/>
          </a:bodyPr>
          <a:lstStyle/>
          <a:p>
            <a:r>
              <a:rPr lang="en-US" dirty="0"/>
              <a:t>2004-08</a:t>
            </a:r>
          </a:p>
          <a:p>
            <a:pPr lvl="1"/>
            <a:r>
              <a:rPr lang="en-US" sz="1400" dirty="0" err="1">
                <a:solidFill>
                  <a:srgbClr val="000000"/>
                </a:solidFill>
              </a:rPr>
              <a:t>Cwricwlwm</a:t>
            </a:r>
            <a:r>
              <a:rPr lang="en-US" sz="1400" dirty="0">
                <a:solidFill>
                  <a:srgbClr val="000000"/>
                </a:solidFill>
              </a:rPr>
              <a:t> </a:t>
            </a:r>
            <a:r>
              <a:rPr lang="en-US" sz="1400" dirty="0" err="1">
                <a:solidFill>
                  <a:srgbClr val="000000"/>
                </a:solidFill>
              </a:rPr>
              <a:t>newydd</a:t>
            </a:r>
          </a:p>
          <a:p>
            <a:pPr marL="62084" lvl="1" indent="0">
              <a:buNone/>
            </a:pPr>
            <a:endParaRPr lang="en-US" sz="1400" dirty="0">
              <a:solidFill>
                <a:srgbClr val="000000"/>
              </a:solidFill>
            </a:endParaRPr>
          </a:p>
          <a:p>
            <a:pPr lvl="1"/>
            <a:r>
              <a:rPr lang="en-US" sz="1400" dirty="0">
                <a:solidFill>
                  <a:srgbClr val="000000"/>
                </a:solidFill>
              </a:rPr>
              <a:t>New Curriculum</a:t>
            </a:r>
          </a:p>
        </p:txBody>
      </p:sp>
      <p:sp>
        <p:nvSpPr>
          <p:cNvPr id="10" name="Text Placeholder 9"/>
          <p:cNvSpPr>
            <a:spLocks noGrp="1"/>
          </p:cNvSpPr>
          <p:nvPr>
            <p:ph type="body" sz="quarter" idx="30"/>
          </p:nvPr>
        </p:nvSpPr>
        <p:spPr>
          <a:xfrm>
            <a:off x="7278425" y="3493352"/>
            <a:ext cx="1325535" cy="2281654"/>
          </a:xfrm>
        </p:spPr>
        <p:txBody>
          <a:bodyPr vert="horz" lIns="91416" tIns="228540" rIns="91416" bIns="45708" rtlCol="0" anchor="t">
            <a:normAutofit/>
          </a:bodyPr>
          <a:lstStyle/>
          <a:p>
            <a:pPr marL="0" indent="0">
              <a:buNone/>
            </a:pPr>
            <a:r>
              <a:rPr lang="en-US" dirty="0"/>
              <a:t>2013</a:t>
            </a:r>
          </a:p>
          <a:p>
            <a:pPr lvl="1"/>
            <a:r>
              <a:rPr lang="en-US" sz="1400" dirty="0" err="1">
                <a:solidFill>
                  <a:srgbClr val="000000"/>
                </a:solidFill>
              </a:rPr>
              <a:t>Adeiladu</a:t>
            </a:r>
            <a:r>
              <a:rPr lang="en-US" sz="1400" dirty="0">
                <a:solidFill>
                  <a:srgbClr val="000000"/>
                </a:solidFill>
              </a:rPr>
              <a:t> </a:t>
            </a:r>
            <a:r>
              <a:rPr lang="en-US" sz="1400" dirty="0" err="1">
                <a:solidFill>
                  <a:srgbClr val="000000"/>
                </a:solidFill>
              </a:rPr>
              <a:t>dyfodol</a:t>
            </a:r>
            <a:r>
              <a:rPr lang="en-US" sz="1400" dirty="0">
                <a:solidFill>
                  <a:srgbClr val="000000"/>
                </a:solidFill>
              </a:rPr>
              <a:t> </a:t>
            </a:r>
            <a:r>
              <a:rPr lang="en-US" sz="1400" dirty="0" err="1">
                <a:solidFill>
                  <a:srgbClr val="000000"/>
                </a:solidFill>
              </a:rPr>
              <a:t>disglair</a:t>
            </a:r>
          </a:p>
          <a:p>
            <a:pPr lvl="1"/>
            <a:endParaRPr lang="en-US" sz="1400" dirty="0">
              <a:solidFill>
                <a:srgbClr val="000000"/>
              </a:solidFill>
            </a:endParaRPr>
          </a:p>
          <a:p>
            <a:pPr lvl="1"/>
            <a:r>
              <a:rPr lang="en-US" sz="1400" dirty="0">
                <a:solidFill>
                  <a:srgbClr val="000000"/>
                </a:solidFill>
              </a:rPr>
              <a:t>Building a brighter future</a:t>
            </a:r>
          </a:p>
        </p:txBody>
      </p:sp>
      <p:sp>
        <p:nvSpPr>
          <p:cNvPr id="11" name="Text Placeholder 10"/>
          <p:cNvSpPr>
            <a:spLocks noGrp="1"/>
          </p:cNvSpPr>
          <p:nvPr>
            <p:ph type="body" sz="quarter" idx="31"/>
          </p:nvPr>
        </p:nvSpPr>
        <p:spPr>
          <a:xfrm>
            <a:off x="8393052" y="2973507"/>
            <a:ext cx="1325535" cy="2974426"/>
          </a:xfrm>
        </p:spPr>
        <p:txBody>
          <a:bodyPr vert="horz" lIns="91416" tIns="228540" rIns="91416" bIns="45708" rtlCol="0" anchor="t">
            <a:normAutofit/>
          </a:bodyPr>
          <a:lstStyle/>
          <a:p>
            <a:pPr marL="0" indent="0">
              <a:buNone/>
            </a:pPr>
            <a:r>
              <a:rPr lang="en-US" dirty="0">
                <a:solidFill>
                  <a:srgbClr val="FFFFFF"/>
                </a:solidFill>
              </a:rPr>
              <a:t>2014</a:t>
            </a:r>
          </a:p>
          <a:p>
            <a:pPr marL="0" indent="0">
              <a:buNone/>
            </a:pPr>
            <a:r>
              <a:rPr lang="en-US" dirty="0" err="1">
                <a:solidFill>
                  <a:schemeClr val="tx1"/>
                </a:solidFill>
              </a:rPr>
              <a:t>FfRhLl</a:t>
            </a:r>
          </a:p>
          <a:p>
            <a:pPr marL="0" indent="0">
              <a:buNone/>
            </a:pPr>
            <a:r>
              <a:rPr lang="en-US" dirty="0">
                <a:solidFill>
                  <a:schemeClr val="tx1"/>
                </a:solidFill>
              </a:rPr>
              <a:t>LNF</a:t>
            </a:r>
          </a:p>
        </p:txBody>
      </p:sp>
      <p:sp>
        <p:nvSpPr>
          <p:cNvPr id="12" name="Text Placeholder 11"/>
          <p:cNvSpPr>
            <a:spLocks noGrp="1"/>
          </p:cNvSpPr>
          <p:nvPr>
            <p:ph type="body" sz="quarter" idx="32"/>
          </p:nvPr>
        </p:nvSpPr>
        <p:spPr>
          <a:xfrm>
            <a:off x="9684613" y="2294183"/>
            <a:ext cx="1325535" cy="3662010"/>
          </a:xfrm>
        </p:spPr>
        <p:txBody>
          <a:bodyPr vert="horz" lIns="91416" tIns="228540" rIns="91416" bIns="45708" rtlCol="0" anchor="t">
            <a:normAutofit/>
          </a:bodyPr>
          <a:lstStyle/>
          <a:p>
            <a:r>
              <a:rPr lang="en-US" dirty="0"/>
              <a:t>2015</a:t>
            </a:r>
          </a:p>
          <a:p>
            <a:pPr lvl="1"/>
            <a:r>
              <a:rPr lang="en-US" dirty="0" err="1"/>
              <a:t>Adolygiad</a:t>
            </a:r>
            <a:r>
              <a:rPr lang="en-US" dirty="0"/>
              <a:t> Donaldson</a:t>
            </a:r>
          </a:p>
          <a:p>
            <a:pPr lvl="1"/>
            <a:endParaRPr lang="en-US" dirty="0"/>
          </a:p>
          <a:p>
            <a:pPr lvl="1"/>
            <a:r>
              <a:rPr lang="en-US" dirty="0"/>
              <a:t>Donaldson Review</a:t>
            </a:r>
          </a:p>
        </p:txBody>
      </p:sp>
      <p:sp>
        <p:nvSpPr>
          <p:cNvPr id="13" name="Text Placeholder 9"/>
          <p:cNvSpPr txBox="1">
            <a:spLocks/>
          </p:cNvSpPr>
          <p:nvPr/>
        </p:nvSpPr>
        <p:spPr>
          <a:xfrm>
            <a:off x="10800141" y="3609928"/>
            <a:ext cx="1388684" cy="2281654"/>
          </a:xfrm>
          <a:prstGeom prst="rect">
            <a:avLst/>
          </a:prstGeom>
          <a:blipFill>
            <a:blip r:embed="rId3"/>
            <a:srcRect/>
            <a:stretch>
              <a:fillRect t="-1" b="-88011"/>
            </a:stretch>
          </a:blipFill>
        </p:spPr>
        <p:txBody>
          <a:bodyPr vert="horz" lIns="91416" tIns="228540" rIns="91416" bIns="45708" rtlCol="0" anchor="t">
            <a:normAutofit lnSpcReduction="10000"/>
          </a:bodyPr>
          <a:lstStyle>
            <a:lvl1pPr marL="60325" indent="-60325" algn="l" defTabSz="914400" rtl="0" eaLnBrk="1" latinLnBrk="0" hangingPunct="1">
              <a:lnSpc>
                <a:spcPct val="90000"/>
              </a:lnSpc>
              <a:spcBef>
                <a:spcPts val="0"/>
              </a:spcBef>
              <a:spcAft>
                <a:spcPts val="2400"/>
              </a:spcAft>
              <a:buFont typeface="Trebuchet MS" panose="020B0603020202020204" pitchFamily="34" charset="0"/>
              <a:buChar char=" "/>
              <a:defRPr sz="1400" kern="1200">
                <a:solidFill>
                  <a:schemeClr val="bg1"/>
                </a:solidFill>
                <a:effectLst/>
                <a:latin typeface="+mn-lt"/>
                <a:ea typeface="+mn-ea"/>
                <a:cs typeface="+mn-cs"/>
              </a:defRPr>
            </a:lvl1pPr>
            <a:lvl2pPr marL="109728" indent="-47625"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2pPr>
            <a:lvl3pPr marL="164592"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3pPr>
            <a:lvl4pPr marL="64008" indent="0" algn="l" defTabSz="914400" rtl="0" eaLnBrk="1" latinLnBrk="0" hangingPunct="1">
              <a:lnSpc>
                <a:spcPct val="90000"/>
              </a:lnSpc>
              <a:spcBef>
                <a:spcPts val="500"/>
              </a:spcBef>
              <a:buFont typeface="Trebuchet MS" panose="020B0603020202020204" pitchFamily="34" charset="0"/>
              <a:buNone/>
              <a:defRPr sz="1200" kern="1200">
                <a:solidFill>
                  <a:schemeClr val="tx1"/>
                </a:solidFill>
                <a:effectLst/>
                <a:latin typeface="+mn-lt"/>
                <a:ea typeface="+mn-ea"/>
                <a:cs typeface="+mn-cs"/>
              </a:defRPr>
            </a:lvl4pPr>
            <a:lvl5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5pPr>
            <a:lvl6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6pPr>
            <a:lvl7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7pPr>
            <a:lvl8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8pPr>
            <a:lvl9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9pPr>
          </a:lstStyle>
          <a:p>
            <a:pPr marL="0" indent="0">
              <a:buNone/>
            </a:pPr>
            <a:r>
              <a:rPr lang="en-US" dirty="0"/>
              <a:t>2016</a:t>
            </a:r>
          </a:p>
          <a:p>
            <a:pPr lvl="1"/>
            <a:r>
              <a:rPr lang="en-US" sz="1400" dirty="0" err="1">
                <a:solidFill>
                  <a:srgbClr val="000000"/>
                </a:solidFill>
              </a:rPr>
              <a:t>Fframwaith</a:t>
            </a:r>
            <a:r>
              <a:rPr lang="en-US" sz="1400" dirty="0">
                <a:solidFill>
                  <a:srgbClr val="000000"/>
                </a:solidFill>
              </a:rPr>
              <a:t> </a:t>
            </a:r>
            <a:r>
              <a:rPr lang="en-US" sz="1400" dirty="0" err="1">
                <a:solidFill>
                  <a:srgbClr val="000000"/>
                </a:solidFill>
              </a:rPr>
              <a:t>cymhwysedd</a:t>
            </a:r>
            <a:r>
              <a:rPr lang="en-US" sz="1400" dirty="0">
                <a:solidFill>
                  <a:srgbClr val="000000"/>
                </a:solidFill>
              </a:rPr>
              <a:t> </a:t>
            </a:r>
            <a:r>
              <a:rPr lang="en-US" sz="1400" dirty="0" err="1">
                <a:solidFill>
                  <a:srgbClr val="000000"/>
                </a:solidFill>
              </a:rPr>
              <a:t>digidol</a:t>
            </a:r>
          </a:p>
          <a:p>
            <a:pPr marL="62084" lvl="1" indent="0">
              <a:buNone/>
            </a:pPr>
            <a:endParaRPr lang="en-US" sz="1400" dirty="0">
              <a:solidFill>
                <a:srgbClr val="000000"/>
              </a:solidFill>
            </a:endParaRPr>
          </a:p>
          <a:p>
            <a:pPr marL="62084" lvl="1" indent="0">
              <a:buNone/>
            </a:pPr>
            <a:r>
              <a:rPr lang="en-US" sz="1400" dirty="0">
                <a:solidFill>
                  <a:srgbClr val="000000"/>
                </a:solidFill>
              </a:rPr>
              <a:t>Digital competency framework</a:t>
            </a:r>
          </a:p>
        </p:txBody>
      </p:sp>
      <p:sp>
        <p:nvSpPr>
          <p:cNvPr id="14" name="Text Placeholder 7"/>
          <p:cNvSpPr txBox="1">
            <a:spLocks/>
          </p:cNvSpPr>
          <p:nvPr/>
        </p:nvSpPr>
        <p:spPr>
          <a:xfrm>
            <a:off x="5516345" y="3197481"/>
            <a:ext cx="1374417" cy="2702472"/>
          </a:xfrm>
          <a:prstGeom prst="rect">
            <a:avLst/>
          </a:prstGeom>
          <a:blipFill>
            <a:blip r:embed="rId4"/>
            <a:srcRect/>
            <a:stretch>
              <a:fillRect t="-4" b="-44435"/>
            </a:stretch>
          </a:blipFill>
        </p:spPr>
        <p:txBody>
          <a:bodyPr vert="horz" lIns="91416" tIns="228540" rIns="91416" bIns="45708" rtlCol="0" anchor="t">
            <a:normAutofit/>
          </a:bodyPr>
          <a:lstStyle>
            <a:lvl1pPr marL="60325" indent="-60325" algn="l" defTabSz="914400" rtl="0" eaLnBrk="1" latinLnBrk="0" hangingPunct="1">
              <a:lnSpc>
                <a:spcPct val="90000"/>
              </a:lnSpc>
              <a:spcBef>
                <a:spcPts val="0"/>
              </a:spcBef>
              <a:spcAft>
                <a:spcPts val="2400"/>
              </a:spcAft>
              <a:buFont typeface="Trebuchet MS" panose="020B0603020202020204" pitchFamily="34" charset="0"/>
              <a:buChar char=" "/>
              <a:defRPr sz="1400" kern="1200">
                <a:solidFill>
                  <a:schemeClr val="bg1"/>
                </a:solidFill>
                <a:effectLst/>
                <a:latin typeface="+mn-lt"/>
                <a:ea typeface="+mn-ea"/>
                <a:cs typeface="+mn-cs"/>
              </a:defRPr>
            </a:lvl1pPr>
            <a:lvl2pPr marL="109728" indent="-47625"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2pPr>
            <a:lvl3pPr marL="164592"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3pPr>
            <a:lvl4pPr marL="64008" indent="0" algn="l" defTabSz="914400" rtl="0" eaLnBrk="1" latinLnBrk="0" hangingPunct="1">
              <a:lnSpc>
                <a:spcPct val="90000"/>
              </a:lnSpc>
              <a:spcBef>
                <a:spcPts val="500"/>
              </a:spcBef>
              <a:buFont typeface="Trebuchet MS" panose="020B0603020202020204" pitchFamily="34" charset="0"/>
              <a:buNone/>
              <a:defRPr sz="1200" kern="1200">
                <a:solidFill>
                  <a:schemeClr val="tx1"/>
                </a:solidFill>
                <a:effectLst/>
                <a:latin typeface="+mn-lt"/>
                <a:ea typeface="+mn-ea"/>
                <a:cs typeface="+mn-cs"/>
              </a:defRPr>
            </a:lvl4pPr>
            <a:lvl5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5pPr>
            <a:lvl6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6pPr>
            <a:lvl7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7pPr>
            <a:lvl8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8pPr>
            <a:lvl9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9pPr>
          </a:lstStyle>
          <a:p>
            <a:r>
              <a:rPr lang="en-US" dirty="0"/>
              <a:t>2010</a:t>
            </a:r>
          </a:p>
          <a:p>
            <a:pPr lvl="1"/>
            <a:r>
              <a:rPr lang="en-US" sz="1400" dirty="0" err="1">
                <a:solidFill>
                  <a:srgbClr val="000000"/>
                </a:solidFill>
              </a:rPr>
              <a:t>Strategaeth</a:t>
            </a:r>
            <a:r>
              <a:rPr lang="en-US" sz="1400" dirty="0">
                <a:solidFill>
                  <a:srgbClr val="000000"/>
                </a:solidFill>
              </a:rPr>
              <a:t> </a:t>
            </a:r>
            <a:r>
              <a:rPr lang="en-US" sz="1400" dirty="0" err="1">
                <a:solidFill>
                  <a:srgbClr val="000000"/>
                </a:solidFill>
              </a:rPr>
              <a:t>Addysg</a:t>
            </a:r>
            <a:r>
              <a:rPr lang="en-US" sz="1400">
                <a:solidFill>
                  <a:srgbClr val="000000"/>
                </a:solidFill>
              </a:rPr>
              <a:t> </a:t>
            </a:r>
            <a:r>
              <a:rPr lang="en-US" sz="1400" dirty="0" err="1">
                <a:solidFill>
                  <a:srgbClr val="000000"/>
                </a:solidFill>
              </a:rPr>
              <a:t>cyfrwng</a:t>
            </a:r>
          </a:p>
          <a:p>
            <a:pPr marL="62084" lvl="1" indent="0">
              <a:buNone/>
            </a:pPr>
            <a:r>
              <a:rPr lang="en-US" sz="1400">
                <a:solidFill>
                  <a:srgbClr val="000000"/>
                </a:solidFill>
              </a:rPr>
              <a:t> </a:t>
            </a:r>
            <a:r>
              <a:rPr lang="en-US" sz="1400" dirty="0" err="1">
                <a:solidFill>
                  <a:srgbClr val="000000"/>
                </a:solidFill>
              </a:rPr>
              <a:t>Cymraeg</a:t>
            </a:r>
          </a:p>
          <a:p>
            <a:pPr lvl="1"/>
            <a:endParaRPr lang="en-US" sz="1400" dirty="0">
              <a:solidFill>
                <a:srgbClr val="000000"/>
              </a:solidFill>
            </a:endParaRPr>
          </a:p>
          <a:p>
            <a:pPr marL="62084" lvl="1" indent="0">
              <a:buNone/>
            </a:pPr>
            <a:r>
              <a:rPr lang="en-US" sz="1400" dirty="0">
                <a:solidFill>
                  <a:srgbClr val="000000"/>
                </a:solidFill>
              </a:rPr>
              <a:t>Welsh medium education Strategy</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668237554"/>
      </p:ext>
    </p:extLst>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 name="Title 1"/>
          <p:cNvSpPr>
            <a:spLocks noGrp="1"/>
          </p:cNvSpPr>
          <p:nvPr>
            <p:ph type="title"/>
          </p:nvPr>
        </p:nvSpPr>
        <p:spPr>
          <a:xfrm>
            <a:off x="354608" y="116632"/>
            <a:ext cx="10789842" cy="1287016"/>
          </a:xfrm>
        </p:spPr>
        <p:txBody>
          <a:bodyPr>
            <a:normAutofit fontScale="90000"/>
          </a:bodyPr>
          <a:lstStyle/>
          <a:p>
            <a:r>
              <a:rPr lang="en-US" dirty="0" smtClean="0"/>
              <a:t/>
            </a:r>
            <a:br>
              <a:rPr lang="en-US" dirty="0" smtClean="0"/>
            </a:br>
            <a:r>
              <a:rPr lang="en-US" dirty="0" err="1" smtClean="0">
                <a:latin typeface="Arial Black" panose="020B0A04020102020204" pitchFamily="34" charset="0"/>
              </a:rPr>
              <a:t>Pynciau</a:t>
            </a:r>
            <a:r>
              <a:rPr lang="en-US" dirty="0" smtClean="0">
                <a:latin typeface="Arial Black" panose="020B0A04020102020204" pitchFamily="34" charset="0"/>
              </a:rPr>
              <a:t> </a:t>
            </a:r>
            <a:r>
              <a:rPr lang="en-US" dirty="0" err="1" smtClean="0">
                <a:latin typeface="Arial Black" panose="020B0A04020102020204" pitchFamily="34" charset="0"/>
              </a:rPr>
              <a:t>llosg</a:t>
            </a:r>
            <a:r>
              <a:rPr lang="en-US" dirty="0" smtClean="0">
                <a:latin typeface="Arial Black" panose="020B0A04020102020204" pitchFamily="34" charset="0"/>
              </a:rPr>
              <a:t>  - </a:t>
            </a:r>
            <a:r>
              <a:rPr lang="en-US" dirty="0" err="1" smtClean="0">
                <a:latin typeface="Arial Black" panose="020B0A04020102020204" pitchFamily="34" charset="0"/>
              </a:rPr>
              <a:t>addysg</a:t>
            </a:r>
            <a:r>
              <a:rPr lang="en-US" dirty="0" smtClean="0">
                <a:latin typeface="Arial Black" panose="020B0A04020102020204" pitchFamily="34" charset="0"/>
              </a:rPr>
              <a:t> </a:t>
            </a:r>
            <a:r>
              <a:rPr lang="en-US" dirty="0" err="1" smtClean="0">
                <a:latin typeface="Arial Black" panose="020B0A04020102020204" pitchFamily="34" charset="0"/>
              </a:rPr>
              <a:t>yng</a:t>
            </a:r>
            <a:r>
              <a:rPr lang="en-US" dirty="0" smtClean="0">
                <a:latin typeface="Arial Black" panose="020B0A04020102020204" pitchFamily="34" charset="0"/>
              </a:rPr>
              <a:t> </a:t>
            </a:r>
            <a:r>
              <a:rPr lang="en-US" dirty="0" err="1" smtClean="0">
                <a:latin typeface="Arial Black" panose="020B0A04020102020204" pitchFamily="34" charset="0"/>
              </a:rPr>
              <a:t>Nghymru</a:t>
            </a:r>
            <a:r>
              <a:rPr lang="en-US" dirty="0">
                <a:latin typeface="Arial Black" panose="020B0A04020102020204" pitchFamily="34" charset="0"/>
              </a:rPr>
              <a:t/>
            </a:r>
            <a:br>
              <a:rPr lang="en-US" dirty="0">
                <a:latin typeface="Arial Black" panose="020B0A04020102020204" pitchFamily="34" charset="0"/>
              </a:rPr>
            </a:br>
            <a:r>
              <a:rPr lang="en-US" dirty="0" smtClean="0">
                <a:latin typeface="Arial Black" panose="020B0A04020102020204" pitchFamily="34" charset="0"/>
              </a:rPr>
              <a:t>                                                         </a:t>
            </a:r>
            <a:br>
              <a:rPr lang="en-US" dirty="0" smtClean="0">
                <a:latin typeface="Arial Black" panose="020B0A04020102020204" pitchFamily="34" charset="0"/>
              </a:rPr>
            </a:br>
            <a:r>
              <a:rPr lang="en-US" dirty="0" smtClean="0">
                <a:latin typeface="Arial Black" panose="020B0A04020102020204" pitchFamily="34" charset="0"/>
              </a:rPr>
              <a:t>                                  </a:t>
            </a:r>
            <a:r>
              <a:rPr lang="en-US" dirty="0" smtClean="0">
                <a:solidFill>
                  <a:srgbClr val="0070C0"/>
                </a:solidFill>
                <a:latin typeface="Arial Black" panose="020B0A04020102020204" pitchFamily="34" charset="0"/>
              </a:rPr>
              <a:t>Hot topics – education in Wales</a:t>
            </a:r>
            <a:endParaRPr lang="en-US" dirty="0">
              <a:solidFill>
                <a:srgbClr val="0070C0"/>
              </a:solidFill>
              <a:latin typeface="Arial Black" panose="020B0A04020102020204" pitchFamily="34" charset="0"/>
            </a:endParaRPr>
          </a:p>
        </p:txBody>
      </p:sp>
      <p:sp>
        <p:nvSpPr>
          <p:cNvPr id="2" name="Rectangle 1"/>
          <p:cNvSpPr/>
          <p:nvPr/>
        </p:nvSpPr>
        <p:spPr>
          <a:xfrm>
            <a:off x="7390555" y="2114104"/>
            <a:ext cx="4798269" cy="830997"/>
          </a:xfrm>
          <a:prstGeom prst="rect">
            <a:avLst/>
          </a:prstGeom>
        </p:spPr>
        <p:txBody>
          <a:bodyPr wrap="square">
            <a:spAutoFit/>
          </a:bodyPr>
          <a:lstStyle/>
          <a:p>
            <a:r>
              <a:rPr lang="en-GB" sz="2400" b="1" dirty="0">
                <a:solidFill>
                  <a:srgbClr val="0070C0"/>
                </a:solidFill>
                <a:hlinkClick r:id="rId3"/>
              </a:rPr>
              <a:t>Curriculum </a:t>
            </a:r>
            <a:r>
              <a:rPr lang="en-GB" sz="2400" b="1" dirty="0" smtClean="0">
                <a:solidFill>
                  <a:srgbClr val="0070C0"/>
                </a:solidFill>
                <a:hlinkClick r:id="rId3"/>
              </a:rPr>
              <a:t>reform</a:t>
            </a:r>
            <a:endParaRPr lang="en-GB" sz="2400" b="1" dirty="0" smtClean="0">
              <a:solidFill>
                <a:srgbClr val="0070C0"/>
              </a:solidFill>
            </a:endParaRPr>
          </a:p>
          <a:p>
            <a:r>
              <a:rPr lang="en-GB" sz="2400" b="1" dirty="0"/>
              <a:t>https://youtu.be/mH_vqCvC3DE</a:t>
            </a:r>
          </a:p>
        </p:txBody>
      </p:sp>
      <p:sp>
        <p:nvSpPr>
          <p:cNvPr id="3" name="Rectangle 2"/>
          <p:cNvSpPr/>
          <p:nvPr/>
        </p:nvSpPr>
        <p:spPr>
          <a:xfrm>
            <a:off x="380628" y="2132856"/>
            <a:ext cx="3429000" cy="2000548"/>
          </a:xfrm>
          <a:prstGeom prst="rect">
            <a:avLst/>
          </a:prstGeom>
        </p:spPr>
        <p:txBody>
          <a:bodyPr wrap="square">
            <a:spAutoFit/>
          </a:bodyPr>
          <a:lstStyle/>
          <a:p>
            <a:r>
              <a:rPr lang="en-GB" sz="2400" b="1" u="sng" dirty="0" err="1">
                <a:hlinkClick r:id="rId4"/>
              </a:rPr>
              <a:t>Diwygio’r</a:t>
            </a:r>
            <a:r>
              <a:rPr lang="en-GB" sz="2400" b="1" u="sng" dirty="0">
                <a:hlinkClick r:id="rId4"/>
              </a:rPr>
              <a:t> </a:t>
            </a:r>
            <a:r>
              <a:rPr lang="en-GB" sz="2400" b="1" u="sng" dirty="0" err="1" smtClean="0">
                <a:hlinkClick r:id="rId4"/>
              </a:rPr>
              <a:t>cwricwlwm</a:t>
            </a:r>
            <a:endParaRPr lang="en-GB" sz="2400" b="1" u="sng" dirty="0" smtClean="0"/>
          </a:p>
          <a:p>
            <a:r>
              <a:rPr lang="en-GB" sz="2000" b="1" u="sng" dirty="0"/>
              <a:t>http://gov.wales/topics/educationandskills/schoolshome/curriculum-for-wales-curriculum-for-life/?skip=1&amp;lang=cy</a:t>
            </a:r>
          </a:p>
        </p:txBody>
      </p:sp>
      <p:sp>
        <p:nvSpPr>
          <p:cNvPr id="4" name="Rectangle 3"/>
          <p:cNvSpPr/>
          <p:nvPr/>
        </p:nvSpPr>
        <p:spPr>
          <a:xfrm>
            <a:off x="0" y="4404841"/>
            <a:ext cx="6421951" cy="2123658"/>
          </a:xfrm>
          <a:prstGeom prst="rect">
            <a:avLst/>
          </a:prstGeom>
        </p:spPr>
        <p:txBody>
          <a:bodyPr wrap="none">
            <a:spAutoFit/>
          </a:bodyPr>
          <a:lstStyle/>
          <a:p>
            <a:r>
              <a:rPr lang="en-GB" sz="2200" b="1" dirty="0" err="1">
                <a:solidFill>
                  <a:srgbClr val="FF0000"/>
                </a:solidFill>
                <a:latin typeface="Aharoni" panose="02010803020104030203" pitchFamily="2" charset="-79"/>
                <a:cs typeface="Aharoni" panose="02010803020104030203" pitchFamily="2" charset="-79"/>
              </a:rPr>
              <a:t>Mynd</a:t>
            </a:r>
            <a:r>
              <a:rPr lang="en-GB" sz="2200" b="1" dirty="0">
                <a:solidFill>
                  <a:srgbClr val="FF0000"/>
                </a:solidFill>
                <a:latin typeface="Aharoni" panose="02010803020104030203" pitchFamily="2" charset="-79"/>
                <a:cs typeface="Aharoni" panose="02010803020104030203" pitchFamily="2" charset="-79"/>
              </a:rPr>
              <a:t> </a:t>
            </a:r>
            <a:r>
              <a:rPr lang="en-GB" sz="2200" b="1" dirty="0" err="1">
                <a:solidFill>
                  <a:srgbClr val="FF0000"/>
                </a:solidFill>
                <a:latin typeface="Aharoni" panose="02010803020104030203" pitchFamily="2" charset="-79"/>
                <a:cs typeface="Aharoni" panose="02010803020104030203" pitchFamily="2" charset="-79"/>
              </a:rPr>
              <a:t>i'r</a:t>
            </a:r>
            <a:r>
              <a:rPr lang="en-GB" sz="2200" b="1" dirty="0">
                <a:solidFill>
                  <a:srgbClr val="FF0000"/>
                </a:solidFill>
                <a:latin typeface="Aharoni" panose="02010803020104030203" pitchFamily="2" charset="-79"/>
                <a:cs typeface="Aharoni" panose="02010803020104030203" pitchFamily="2" charset="-79"/>
              </a:rPr>
              <a:t> </a:t>
            </a:r>
            <a:r>
              <a:rPr lang="en-GB" sz="2200" b="1" dirty="0" err="1">
                <a:solidFill>
                  <a:srgbClr val="FF0000"/>
                </a:solidFill>
                <a:latin typeface="Aharoni" panose="02010803020104030203" pitchFamily="2" charset="-79"/>
                <a:cs typeface="Aharoni" panose="02010803020104030203" pitchFamily="2" charset="-79"/>
              </a:rPr>
              <a:t>Afael</a:t>
            </a:r>
            <a:r>
              <a:rPr lang="en-GB" sz="2200" b="1" dirty="0">
                <a:solidFill>
                  <a:srgbClr val="FF0000"/>
                </a:solidFill>
                <a:latin typeface="Aharoni" panose="02010803020104030203" pitchFamily="2" charset="-79"/>
                <a:cs typeface="Aharoni" panose="02010803020104030203" pitchFamily="2" charset="-79"/>
              </a:rPr>
              <a:t> ag </a:t>
            </a:r>
            <a:r>
              <a:rPr lang="en-GB" sz="2200" b="1" dirty="0" err="1">
                <a:solidFill>
                  <a:srgbClr val="FF0000"/>
                </a:solidFill>
                <a:latin typeface="Aharoni" panose="02010803020104030203" pitchFamily="2" charset="-79"/>
                <a:cs typeface="Aharoni" panose="02010803020104030203" pitchFamily="2" charset="-79"/>
              </a:rPr>
              <a:t>Amddifadedd</a:t>
            </a:r>
            <a:r>
              <a:rPr lang="en-GB" sz="2200" b="1" dirty="0">
                <a:solidFill>
                  <a:srgbClr val="FF0000"/>
                </a:solidFill>
                <a:latin typeface="Aharoni" panose="02010803020104030203" pitchFamily="2" charset="-79"/>
                <a:cs typeface="Aharoni" panose="02010803020104030203" pitchFamily="2" charset="-79"/>
              </a:rPr>
              <a:t> </a:t>
            </a:r>
            <a:r>
              <a:rPr lang="en-GB" sz="2200" b="1" dirty="0" err="1">
                <a:solidFill>
                  <a:srgbClr val="FF0000"/>
                </a:solidFill>
                <a:latin typeface="Aharoni" panose="02010803020104030203" pitchFamily="2" charset="-79"/>
                <a:cs typeface="Aharoni" panose="02010803020104030203" pitchFamily="2" charset="-79"/>
              </a:rPr>
              <a:t>mewn</a:t>
            </a:r>
            <a:r>
              <a:rPr lang="en-GB" sz="2200" b="1" dirty="0">
                <a:solidFill>
                  <a:srgbClr val="FF0000"/>
                </a:solidFill>
                <a:latin typeface="Aharoni" panose="02010803020104030203" pitchFamily="2" charset="-79"/>
                <a:cs typeface="Aharoni" panose="02010803020104030203" pitchFamily="2" charset="-79"/>
              </a:rPr>
              <a:t> </a:t>
            </a:r>
            <a:r>
              <a:rPr lang="en-GB" sz="2200" b="1" dirty="0" err="1" smtClean="0">
                <a:solidFill>
                  <a:srgbClr val="FF0000"/>
                </a:solidFill>
                <a:latin typeface="Aharoni" panose="02010803020104030203" pitchFamily="2" charset="-79"/>
                <a:cs typeface="Aharoni" panose="02010803020104030203" pitchFamily="2" charset="-79"/>
              </a:rPr>
              <a:t>Addysg</a:t>
            </a:r>
            <a:endParaRPr lang="en-GB" sz="2200" b="1" dirty="0" smtClean="0">
              <a:solidFill>
                <a:srgbClr val="FF0000"/>
              </a:solidFill>
              <a:latin typeface="Aharoni" panose="02010803020104030203" pitchFamily="2" charset="-79"/>
              <a:cs typeface="Aharoni" panose="02010803020104030203" pitchFamily="2" charset="-79"/>
            </a:endParaRPr>
          </a:p>
          <a:p>
            <a:endParaRPr lang="en-GB" sz="2200" b="1" dirty="0">
              <a:latin typeface="Aharoni" panose="02010803020104030203" pitchFamily="2" charset="-79"/>
              <a:cs typeface="Aharoni" panose="02010803020104030203" pitchFamily="2" charset="-79"/>
            </a:endParaRPr>
          </a:p>
          <a:p>
            <a:endParaRPr lang="en-GB" sz="2200" b="1" dirty="0" smtClean="0">
              <a:latin typeface="Aharoni" panose="02010803020104030203" pitchFamily="2" charset="-79"/>
              <a:cs typeface="Aharoni" panose="02010803020104030203" pitchFamily="2" charset="-79"/>
            </a:endParaRPr>
          </a:p>
          <a:p>
            <a:endParaRPr lang="en-GB" sz="2200" b="1" dirty="0">
              <a:latin typeface="Aharoni" panose="02010803020104030203" pitchFamily="2" charset="-79"/>
              <a:cs typeface="Aharoni" panose="02010803020104030203" pitchFamily="2" charset="-79"/>
            </a:endParaRPr>
          </a:p>
          <a:p>
            <a:r>
              <a:rPr lang="en-GB" sz="2200" b="1" dirty="0" smtClean="0">
                <a:latin typeface="Aharoni" panose="02010803020104030203" pitchFamily="2" charset="-79"/>
                <a:cs typeface="Aharoni" panose="02010803020104030203" pitchFamily="2" charset="-79"/>
              </a:rPr>
              <a:t>   </a:t>
            </a:r>
            <a:r>
              <a:rPr lang="en-GB" sz="2200" b="1" dirty="0" err="1" smtClean="0">
                <a:solidFill>
                  <a:srgbClr val="FF0000"/>
                </a:solidFill>
                <a:latin typeface="Aharoni" panose="02010803020104030203" pitchFamily="2" charset="-79"/>
                <a:cs typeface="Aharoni" panose="02010803020104030203" pitchFamily="2" charset="-79"/>
              </a:rPr>
              <a:t>Iechyd</a:t>
            </a:r>
            <a:r>
              <a:rPr lang="en-GB" sz="2200" b="1" dirty="0" smtClean="0">
                <a:solidFill>
                  <a:srgbClr val="FF0000"/>
                </a:solidFill>
                <a:latin typeface="Aharoni" panose="02010803020104030203" pitchFamily="2" charset="-79"/>
                <a:cs typeface="Aharoni" panose="02010803020104030203" pitchFamily="2" charset="-79"/>
              </a:rPr>
              <a:t> – </a:t>
            </a:r>
            <a:r>
              <a:rPr lang="en-GB" sz="2200" b="1" dirty="0" err="1" smtClean="0">
                <a:solidFill>
                  <a:srgbClr val="FF0000"/>
                </a:solidFill>
                <a:latin typeface="Aharoni" panose="02010803020104030203" pitchFamily="2" charset="-79"/>
                <a:cs typeface="Aharoni" panose="02010803020104030203" pitchFamily="2" charset="-79"/>
              </a:rPr>
              <a:t>gordewdra</a:t>
            </a:r>
            <a:r>
              <a:rPr lang="en-GB" sz="2200" b="1" dirty="0" smtClean="0">
                <a:solidFill>
                  <a:srgbClr val="FF0000"/>
                </a:solidFill>
                <a:latin typeface="Aharoni" panose="02010803020104030203" pitchFamily="2" charset="-79"/>
                <a:cs typeface="Aharoni" panose="02010803020104030203" pitchFamily="2" charset="-79"/>
              </a:rPr>
              <a:t>/ </a:t>
            </a:r>
            <a:r>
              <a:rPr lang="en-GB" sz="2200" b="1" dirty="0" err="1" smtClean="0">
                <a:solidFill>
                  <a:srgbClr val="FF0000"/>
                </a:solidFill>
                <a:latin typeface="Aharoni" panose="02010803020104030203" pitchFamily="2" charset="-79"/>
                <a:cs typeface="Aharoni" panose="02010803020104030203" pitchFamily="2" charset="-79"/>
              </a:rPr>
              <a:t>clefyd</a:t>
            </a:r>
            <a:r>
              <a:rPr lang="en-GB" sz="2200" b="1" dirty="0" smtClean="0">
                <a:solidFill>
                  <a:srgbClr val="FF0000"/>
                </a:solidFill>
                <a:latin typeface="Aharoni" panose="02010803020104030203" pitchFamily="2" charset="-79"/>
                <a:cs typeface="Aharoni" panose="02010803020104030203" pitchFamily="2" charset="-79"/>
              </a:rPr>
              <a:t> y </a:t>
            </a:r>
            <a:r>
              <a:rPr lang="en-GB" sz="2200" b="1" dirty="0" err="1" smtClean="0">
                <a:solidFill>
                  <a:srgbClr val="FF0000"/>
                </a:solidFill>
                <a:latin typeface="Aharoni" panose="02010803020104030203" pitchFamily="2" charset="-79"/>
                <a:cs typeface="Aharoni" panose="02010803020104030203" pitchFamily="2" charset="-79"/>
              </a:rPr>
              <a:t>siwgr</a:t>
            </a:r>
            <a:r>
              <a:rPr lang="en-GB" sz="2200" b="1" dirty="0" smtClean="0">
                <a:solidFill>
                  <a:srgbClr val="FF0000"/>
                </a:solidFill>
                <a:latin typeface="Aharoni" panose="02010803020104030203" pitchFamily="2" charset="-79"/>
                <a:cs typeface="Aharoni" panose="02010803020104030203" pitchFamily="2" charset="-79"/>
              </a:rPr>
              <a:t>/</a:t>
            </a:r>
          </a:p>
          <a:p>
            <a:r>
              <a:rPr lang="en-GB" sz="2200" b="1" dirty="0">
                <a:solidFill>
                  <a:srgbClr val="FF0000"/>
                </a:solidFill>
                <a:latin typeface="Aharoni" panose="02010803020104030203" pitchFamily="2" charset="-79"/>
                <a:cs typeface="Aharoni" panose="02010803020104030203" pitchFamily="2" charset="-79"/>
              </a:rPr>
              <a:t> </a:t>
            </a:r>
            <a:r>
              <a:rPr lang="en-GB" sz="2200" b="1" dirty="0" smtClean="0">
                <a:solidFill>
                  <a:srgbClr val="FF0000"/>
                </a:solidFill>
                <a:latin typeface="Aharoni" panose="02010803020104030203" pitchFamily="2" charset="-79"/>
                <a:cs typeface="Aharoni" panose="02010803020104030203" pitchFamily="2" charset="-79"/>
              </a:rPr>
              <a:t>                 </a:t>
            </a:r>
            <a:r>
              <a:rPr lang="en-GB" sz="2200" b="1" dirty="0" err="1" smtClean="0">
                <a:solidFill>
                  <a:srgbClr val="FF0000"/>
                </a:solidFill>
                <a:latin typeface="Aharoni" panose="02010803020104030203" pitchFamily="2" charset="-79"/>
                <a:cs typeface="Aharoni" panose="02010803020104030203" pitchFamily="2" charset="-79"/>
              </a:rPr>
              <a:t>cyflwr</a:t>
            </a:r>
            <a:r>
              <a:rPr lang="en-GB" sz="2200" b="1" dirty="0" smtClean="0">
                <a:solidFill>
                  <a:srgbClr val="FF0000"/>
                </a:solidFill>
                <a:latin typeface="Aharoni" panose="02010803020104030203" pitchFamily="2" charset="-79"/>
                <a:cs typeface="Aharoni" panose="02010803020104030203" pitchFamily="2" charset="-79"/>
              </a:rPr>
              <a:t> </a:t>
            </a:r>
            <a:r>
              <a:rPr lang="en-GB" sz="2200" b="1" dirty="0" err="1" smtClean="0">
                <a:solidFill>
                  <a:srgbClr val="FF0000"/>
                </a:solidFill>
                <a:latin typeface="Aharoni" panose="02010803020104030203" pitchFamily="2" charset="-79"/>
                <a:cs typeface="Aharoni" panose="02010803020104030203" pitchFamily="2" charset="-79"/>
              </a:rPr>
              <a:t>dannedd</a:t>
            </a:r>
            <a:r>
              <a:rPr lang="en-GB" sz="2200" b="1" dirty="0" smtClean="0">
                <a:solidFill>
                  <a:srgbClr val="FF0000"/>
                </a:solidFill>
                <a:latin typeface="Aharoni" panose="02010803020104030203" pitchFamily="2" charset="-79"/>
                <a:cs typeface="Aharoni" panose="02010803020104030203" pitchFamily="2" charset="-79"/>
              </a:rPr>
              <a:t> plant</a:t>
            </a:r>
            <a:r>
              <a:rPr lang="en-GB" sz="2200" b="1" dirty="0" smtClean="0">
                <a:latin typeface="Aharoni" panose="02010803020104030203" pitchFamily="2" charset="-79"/>
                <a:cs typeface="Aharoni" panose="02010803020104030203" pitchFamily="2" charset="-79"/>
              </a:rPr>
              <a:t> </a:t>
            </a:r>
            <a:endParaRPr lang="en-GB" sz="2200" dirty="0">
              <a:latin typeface="Aharoni" panose="02010803020104030203" pitchFamily="2" charset="-79"/>
              <a:cs typeface="Aharoni" panose="02010803020104030203" pitchFamily="2" charset="-79"/>
            </a:endParaRPr>
          </a:p>
        </p:txBody>
      </p:sp>
      <p:sp>
        <p:nvSpPr>
          <p:cNvPr id="5" name="Rectangle 4"/>
          <p:cNvSpPr/>
          <p:nvPr/>
        </p:nvSpPr>
        <p:spPr>
          <a:xfrm>
            <a:off x="6670476" y="4422725"/>
            <a:ext cx="5756704" cy="2308324"/>
          </a:xfrm>
          <a:prstGeom prst="rect">
            <a:avLst/>
          </a:prstGeom>
        </p:spPr>
        <p:txBody>
          <a:bodyPr wrap="none">
            <a:spAutoFit/>
          </a:bodyPr>
          <a:lstStyle/>
          <a:p>
            <a:r>
              <a:rPr lang="en-GB" sz="2400" b="1" dirty="0">
                <a:solidFill>
                  <a:srgbClr val="0070C0"/>
                </a:solidFill>
                <a:latin typeface="Aharoni" panose="02010803020104030203" pitchFamily="2" charset="-79"/>
                <a:cs typeface="Aharoni" panose="02010803020104030203" pitchFamily="2" charset="-79"/>
              </a:rPr>
              <a:t>Tackling deprivation in </a:t>
            </a:r>
            <a:r>
              <a:rPr lang="en-GB" sz="2400" b="1" dirty="0" smtClean="0">
                <a:solidFill>
                  <a:srgbClr val="0070C0"/>
                </a:solidFill>
                <a:latin typeface="Aharoni" panose="02010803020104030203" pitchFamily="2" charset="-79"/>
                <a:cs typeface="Aharoni" panose="02010803020104030203" pitchFamily="2" charset="-79"/>
              </a:rPr>
              <a:t>education</a:t>
            </a:r>
          </a:p>
          <a:p>
            <a:endParaRPr lang="en-GB" sz="2400" b="1" dirty="0">
              <a:solidFill>
                <a:srgbClr val="0070C0"/>
              </a:solidFill>
              <a:latin typeface="Aharoni" panose="02010803020104030203" pitchFamily="2" charset="-79"/>
              <a:cs typeface="Aharoni" panose="02010803020104030203" pitchFamily="2" charset="-79"/>
            </a:endParaRPr>
          </a:p>
          <a:p>
            <a:endParaRPr lang="en-GB" sz="2400" b="1" dirty="0" smtClean="0">
              <a:solidFill>
                <a:srgbClr val="0070C0"/>
              </a:solidFill>
              <a:latin typeface="Aharoni" panose="02010803020104030203" pitchFamily="2" charset="-79"/>
              <a:cs typeface="Aharoni" panose="02010803020104030203" pitchFamily="2" charset="-79"/>
            </a:endParaRPr>
          </a:p>
          <a:p>
            <a:r>
              <a:rPr lang="en-GB" sz="2400" b="1" dirty="0" smtClean="0">
                <a:solidFill>
                  <a:srgbClr val="0070C0"/>
                </a:solidFill>
                <a:latin typeface="Aharoni" panose="02010803020104030203" pitchFamily="2" charset="-79"/>
                <a:cs typeface="Aharoni" panose="02010803020104030203" pitchFamily="2" charset="-79"/>
              </a:rPr>
              <a:t>Health – obesity / diabetes/ children’s </a:t>
            </a:r>
          </a:p>
          <a:p>
            <a:r>
              <a:rPr lang="en-GB" sz="2400" b="1" dirty="0">
                <a:solidFill>
                  <a:srgbClr val="0070C0"/>
                </a:solidFill>
                <a:latin typeface="Aharoni" panose="02010803020104030203" pitchFamily="2" charset="-79"/>
                <a:cs typeface="Aharoni" panose="02010803020104030203" pitchFamily="2" charset="-79"/>
              </a:rPr>
              <a:t> </a:t>
            </a:r>
            <a:r>
              <a:rPr lang="en-GB" sz="2400" b="1" dirty="0" smtClean="0">
                <a:solidFill>
                  <a:srgbClr val="0070C0"/>
                </a:solidFill>
                <a:latin typeface="Aharoni" panose="02010803020104030203" pitchFamily="2" charset="-79"/>
                <a:cs typeface="Aharoni" panose="02010803020104030203" pitchFamily="2" charset="-79"/>
              </a:rPr>
              <a:t>               dental problems</a:t>
            </a:r>
          </a:p>
          <a:p>
            <a:r>
              <a:rPr lang="en-GB" sz="2400" b="1" dirty="0">
                <a:solidFill>
                  <a:srgbClr val="0070C0"/>
                </a:solidFill>
                <a:latin typeface="Aharoni" panose="02010803020104030203" pitchFamily="2" charset="-79"/>
                <a:cs typeface="Aharoni" panose="02010803020104030203" pitchFamily="2" charset="-79"/>
              </a:rPr>
              <a:t> </a:t>
            </a:r>
            <a:r>
              <a:rPr lang="en-GB" sz="2400" b="1" dirty="0" smtClean="0">
                <a:solidFill>
                  <a:srgbClr val="0070C0"/>
                </a:solidFill>
                <a:latin typeface="Aharoni" panose="02010803020104030203" pitchFamily="2" charset="-79"/>
                <a:cs typeface="Aharoni" panose="02010803020104030203" pitchFamily="2" charset="-79"/>
              </a:rPr>
              <a:t>                 </a:t>
            </a:r>
            <a:endParaRPr lang="en-GB" sz="2400" dirty="0">
              <a:solidFill>
                <a:srgbClr val="0070C0"/>
              </a:solidFill>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4124289749"/>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6"/>
          <p:cNvSpPr/>
          <p:nvPr/>
        </p:nvSpPr>
        <p:spPr>
          <a:xfrm>
            <a:off x="2205980" y="1340768"/>
            <a:ext cx="10297144" cy="646331"/>
          </a:xfrm>
          <a:prstGeom prst="rect">
            <a:avLst/>
          </a:prstGeom>
        </p:spPr>
        <p:txBody>
          <a:bodyPr wrap="square">
            <a:spAutoFit/>
          </a:bodyPr>
          <a:lstStyle/>
          <a:p>
            <a:r>
              <a:rPr lang="en-GB" sz="3600" b="1" dirty="0">
                <a:solidFill>
                  <a:srgbClr val="FEFEFC"/>
                </a:solidFill>
                <a:hlinkClick r:id="rId3"/>
              </a:rPr>
              <a:t>Reforming the curriculum and teacher training</a:t>
            </a:r>
            <a:endParaRPr lang="en-GB" sz="3600" dirty="0">
              <a:solidFill>
                <a:srgbClr val="FEFEFC"/>
              </a:solidFill>
            </a:endParaRPr>
          </a:p>
        </p:txBody>
      </p:sp>
      <p:sp>
        <p:nvSpPr>
          <p:cNvPr id="8" name="Rectangle 7"/>
          <p:cNvSpPr/>
          <p:nvPr/>
        </p:nvSpPr>
        <p:spPr>
          <a:xfrm>
            <a:off x="32320" y="116632"/>
            <a:ext cx="10801200" cy="646331"/>
          </a:xfrm>
          <a:prstGeom prst="rect">
            <a:avLst/>
          </a:prstGeom>
        </p:spPr>
        <p:txBody>
          <a:bodyPr wrap="square">
            <a:spAutoFit/>
          </a:bodyPr>
          <a:lstStyle/>
          <a:p>
            <a:r>
              <a:rPr lang="en-GB" sz="3600" b="1" u="sng" dirty="0" err="1">
                <a:solidFill>
                  <a:srgbClr val="92D050"/>
                </a:solidFill>
              </a:rPr>
              <a:t>Diwygio’r</a:t>
            </a:r>
            <a:r>
              <a:rPr lang="en-GB" sz="3600" b="1" u="sng" dirty="0">
                <a:solidFill>
                  <a:srgbClr val="92D050"/>
                </a:solidFill>
              </a:rPr>
              <a:t> </a:t>
            </a:r>
            <a:r>
              <a:rPr lang="en-GB" sz="3600" b="1" u="sng" dirty="0" err="1" smtClean="0">
                <a:solidFill>
                  <a:srgbClr val="92D050"/>
                </a:solidFill>
              </a:rPr>
              <a:t>cwricwlwm</a:t>
            </a:r>
            <a:r>
              <a:rPr lang="en-GB" sz="3600" b="1" u="sng" dirty="0">
                <a:solidFill>
                  <a:srgbClr val="92D050"/>
                </a:solidFill>
              </a:rPr>
              <a:t> </a:t>
            </a:r>
            <a:r>
              <a:rPr lang="en-GB" sz="3600" b="1" u="sng" dirty="0" smtClean="0">
                <a:solidFill>
                  <a:srgbClr val="92D050"/>
                </a:solidFill>
              </a:rPr>
              <a:t>a </a:t>
            </a:r>
            <a:r>
              <a:rPr lang="en-GB" sz="3600" b="1" u="sng" dirty="0" err="1" smtClean="0">
                <a:solidFill>
                  <a:srgbClr val="92D050"/>
                </a:solidFill>
              </a:rPr>
              <a:t>hyfforddi</a:t>
            </a:r>
            <a:r>
              <a:rPr lang="en-GB" sz="3600" b="1" u="sng" dirty="0" smtClean="0">
                <a:solidFill>
                  <a:srgbClr val="92D050"/>
                </a:solidFill>
              </a:rPr>
              <a:t> </a:t>
            </a:r>
            <a:r>
              <a:rPr lang="en-GB" sz="3600" b="1" u="sng" dirty="0" err="1" smtClean="0">
                <a:solidFill>
                  <a:srgbClr val="92D050"/>
                </a:solidFill>
              </a:rPr>
              <a:t>athrawon</a:t>
            </a:r>
            <a:endParaRPr lang="en-GB" sz="3600" u="sng" dirty="0">
              <a:solidFill>
                <a:srgbClr val="92D050"/>
              </a:solidFill>
            </a:endParaRPr>
          </a:p>
        </p:txBody>
      </p:sp>
      <p:pic>
        <p:nvPicPr>
          <p:cNvPr id="10" name="Picture 9"/>
          <p:cNvPicPr>
            <a:picLocks noChangeAspect="1"/>
          </p:cNvPicPr>
          <p:nvPr/>
        </p:nvPicPr>
        <p:blipFill>
          <a:blip r:embed="rId4">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333772" y="2132856"/>
            <a:ext cx="5857875" cy="3895725"/>
          </a:xfrm>
          <a:prstGeom prst="rect">
            <a:avLst/>
          </a:prstGeo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14171940"/>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 </a:t>
            </a:r>
            <a:r>
              <a:rPr lang="en-GB" dirty="0" err="1" smtClean="0"/>
              <a:t>Pedwar</a:t>
            </a:r>
            <a:r>
              <a:rPr lang="en-GB" dirty="0" smtClean="0"/>
              <a:t> </a:t>
            </a:r>
            <a:r>
              <a:rPr lang="en-GB" dirty="0" err="1" smtClean="0"/>
              <a:t>diben</a:t>
            </a:r>
            <a:r>
              <a:rPr lang="en-GB" dirty="0">
                <a:solidFill>
                  <a:srgbClr val="0070C0"/>
                </a:solidFill>
              </a:rPr>
              <a:t> </a:t>
            </a:r>
            <a:r>
              <a:rPr lang="en-GB" dirty="0" smtClean="0">
                <a:solidFill>
                  <a:srgbClr val="0070C0"/>
                </a:solidFill>
              </a:rPr>
              <a:t>                          The Four </a:t>
            </a:r>
            <a:r>
              <a:rPr lang="en-GB" dirty="0">
                <a:solidFill>
                  <a:srgbClr val="0070C0"/>
                </a:solidFill>
              </a:rPr>
              <a:t>purposes</a:t>
            </a:r>
            <a:r>
              <a:rPr lang="en-GB" dirty="0" smtClean="0"/>
              <a:t/>
            </a:r>
            <a:br>
              <a:rPr lang="en-GB" dirty="0" smtClean="0"/>
            </a:br>
            <a:r>
              <a:rPr lang="en-GB" dirty="0" smtClean="0"/>
              <a:t>                                                         </a:t>
            </a:r>
            <a:endParaRPr lang="en-GB" dirty="0">
              <a:solidFill>
                <a:srgbClr val="0070C0"/>
              </a:solidFill>
            </a:endParaRPr>
          </a:p>
        </p:txBody>
      </p:sp>
      <p:sp>
        <p:nvSpPr>
          <p:cNvPr id="3" name="Content Placeholder 2"/>
          <p:cNvSpPr>
            <a:spLocks noGrp="1"/>
          </p:cNvSpPr>
          <p:nvPr>
            <p:ph sz="half" idx="1"/>
          </p:nvPr>
        </p:nvSpPr>
        <p:spPr/>
        <p:txBody>
          <a:bodyPr>
            <a:normAutofit/>
          </a:bodyPr>
          <a:lstStyle/>
          <a:p>
            <a:pPr marL="0" indent="0">
              <a:buNone/>
            </a:pPr>
            <a:endParaRPr lang="en-GB" dirty="0"/>
          </a:p>
          <a:p>
            <a:r>
              <a:rPr lang="en-GB" dirty="0" err="1"/>
              <a:t>ddysgwyr</a:t>
            </a:r>
            <a:r>
              <a:rPr lang="en-GB" dirty="0"/>
              <a:t> </a:t>
            </a:r>
            <a:r>
              <a:rPr lang="en-GB" dirty="0" err="1"/>
              <a:t>uchelgeisiol</a:t>
            </a:r>
            <a:r>
              <a:rPr lang="en-GB" dirty="0"/>
              <a:t>, </a:t>
            </a:r>
            <a:r>
              <a:rPr lang="en-GB" dirty="0" err="1"/>
              <a:t>galluog</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ddysgu</a:t>
            </a:r>
            <a:r>
              <a:rPr lang="en-GB" dirty="0"/>
              <a:t> </a:t>
            </a:r>
            <a:r>
              <a:rPr lang="en-GB" dirty="0" err="1"/>
              <a:t>drwy</a:t>
            </a:r>
            <a:r>
              <a:rPr lang="en-GB" dirty="0"/>
              <a:t> </a:t>
            </a:r>
            <a:r>
              <a:rPr lang="en-GB" dirty="0" err="1"/>
              <a:t>gydol</a:t>
            </a:r>
            <a:r>
              <a:rPr lang="en-GB" dirty="0"/>
              <a:t> </a:t>
            </a:r>
            <a:r>
              <a:rPr lang="en-GB" dirty="0" err="1"/>
              <a:t>eu</a:t>
            </a:r>
            <a:r>
              <a:rPr lang="en-GB" dirty="0"/>
              <a:t> hoes</a:t>
            </a:r>
          </a:p>
          <a:p>
            <a:r>
              <a:rPr lang="en-GB" dirty="0" err="1"/>
              <a:t>cyfranwyr</a:t>
            </a:r>
            <a:r>
              <a:rPr lang="en-GB" dirty="0"/>
              <a:t> </a:t>
            </a:r>
            <a:r>
              <a:rPr lang="en-GB" dirty="0" err="1"/>
              <a:t>mentrus</a:t>
            </a:r>
            <a:r>
              <a:rPr lang="en-GB" dirty="0"/>
              <a:t>, </a:t>
            </a:r>
            <a:r>
              <a:rPr lang="en-GB" dirty="0" err="1"/>
              <a:t>creadigol</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chwarae</a:t>
            </a:r>
            <a:r>
              <a:rPr lang="en-GB" dirty="0"/>
              <a:t> </a:t>
            </a:r>
            <a:r>
              <a:rPr lang="en-GB" dirty="0" err="1"/>
              <a:t>eu</a:t>
            </a:r>
            <a:r>
              <a:rPr lang="en-GB" dirty="0"/>
              <a:t> </a:t>
            </a:r>
            <a:r>
              <a:rPr lang="en-GB" dirty="0" err="1"/>
              <a:t>rhan</a:t>
            </a:r>
            <a:r>
              <a:rPr lang="en-GB" dirty="0"/>
              <a:t> </a:t>
            </a:r>
            <a:r>
              <a:rPr lang="en-GB" dirty="0" err="1"/>
              <a:t>yn</a:t>
            </a:r>
            <a:r>
              <a:rPr lang="en-GB" dirty="0"/>
              <a:t> </a:t>
            </a:r>
            <a:r>
              <a:rPr lang="en-GB" dirty="0" err="1"/>
              <a:t>llawn</a:t>
            </a:r>
            <a:r>
              <a:rPr lang="en-GB" dirty="0"/>
              <a:t> </a:t>
            </a:r>
            <a:r>
              <a:rPr lang="en-GB" dirty="0" err="1"/>
              <a:t>yn</a:t>
            </a:r>
            <a:r>
              <a:rPr lang="en-GB" dirty="0"/>
              <a:t> </a:t>
            </a:r>
            <a:r>
              <a:rPr lang="en-GB" dirty="0" err="1"/>
              <a:t>eu</a:t>
            </a:r>
            <a:r>
              <a:rPr lang="en-GB" dirty="0"/>
              <a:t> </a:t>
            </a:r>
            <a:r>
              <a:rPr lang="en-GB" dirty="0" err="1"/>
              <a:t>bywyd</a:t>
            </a:r>
            <a:r>
              <a:rPr lang="en-GB" dirty="0"/>
              <a:t> </a:t>
            </a:r>
            <a:r>
              <a:rPr lang="en-GB" dirty="0" err="1"/>
              <a:t>a’u</a:t>
            </a:r>
            <a:r>
              <a:rPr lang="en-GB" dirty="0"/>
              <a:t> </a:t>
            </a:r>
            <a:r>
              <a:rPr lang="en-GB" dirty="0" err="1"/>
              <a:t>gwaith</a:t>
            </a:r>
            <a:endParaRPr lang="en-GB" dirty="0"/>
          </a:p>
          <a:p>
            <a:r>
              <a:rPr lang="en-GB" dirty="0" err="1"/>
              <a:t>dinasyddion</a:t>
            </a:r>
            <a:r>
              <a:rPr lang="en-GB" dirty="0"/>
              <a:t> </a:t>
            </a:r>
            <a:r>
              <a:rPr lang="en-GB" dirty="0" err="1"/>
              <a:t>egwyddorol</a:t>
            </a:r>
            <a:r>
              <a:rPr lang="en-GB" dirty="0"/>
              <a:t>, </a:t>
            </a:r>
            <a:r>
              <a:rPr lang="en-GB" dirty="0" err="1"/>
              <a:t>gwybodus</a:t>
            </a:r>
            <a:r>
              <a:rPr lang="en-GB" dirty="0"/>
              <a:t> </a:t>
            </a:r>
            <a:r>
              <a:rPr lang="en-GB" dirty="0" err="1"/>
              <a:t>yng</a:t>
            </a:r>
            <a:r>
              <a:rPr lang="en-GB" dirty="0"/>
              <a:t> </a:t>
            </a:r>
            <a:r>
              <a:rPr lang="en-GB" dirty="0" err="1"/>
              <a:t>Nghymru</a:t>
            </a:r>
            <a:r>
              <a:rPr lang="en-GB" dirty="0"/>
              <a:t> </a:t>
            </a:r>
            <a:r>
              <a:rPr lang="en-GB" dirty="0" err="1"/>
              <a:t>a’r</a:t>
            </a:r>
            <a:r>
              <a:rPr lang="en-GB" dirty="0"/>
              <a:t> </a:t>
            </a:r>
            <a:r>
              <a:rPr lang="en-GB" dirty="0" err="1"/>
              <a:t>byd</a:t>
            </a:r>
            <a:endParaRPr lang="en-GB" dirty="0"/>
          </a:p>
          <a:p>
            <a:r>
              <a:rPr lang="en-GB" dirty="0" err="1"/>
              <a:t>unigolion</a:t>
            </a:r>
            <a:r>
              <a:rPr lang="en-GB" dirty="0"/>
              <a:t> </a:t>
            </a:r>
            <a:r>
              <a:rPr lang="en-GB" dirty="0" err="1"/>
              <a:t>iach</a:t>
            </a:r>
            <a:r>
              <a:rPr lang="en-GB" dirty="0"/>
              <a:t>, </a:t>
            </a:r>
            <a:r>
              <a:rPr lang="en-GB" dirty="0" err="1"/>
              <a:t>hyderus</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fyw</a:t>
            </a:r>
            <a:r>
              <a:rPr lang="en-GB" dirty="0"/>
              <a:t> </a:t>
            </a:r>
            <a:r>
              <a:rPr lang="en-GB" dirty="0" err="1"/>
              <a:t>bywyd</a:t>
            </a:r>
            <a:r>
              <a:rPr lang="en-GB" dirty="0"/>
              <a:t> </a:t>
            </a:r>
            <a:r>
              <a:rPr lang="en-GB" dirty="0" err="1"/>
              <a:t>gan</a:t>
            </a:r>
            <a:r>
              <a:rPr lang="en-GB" dirty="0"/>
              <a:t> </a:t>
            </a:r>
            <a:r>
              <a:rPr lang="en-GB" dirty="0" err="1"/>
              <a:t>wireddu</a:t>
            </a:r>
            <a:r>
              <a:rPr lang="en-GB" dirty="0"/>
              <a:t> </a:t>
            </a:r>
            <a:r>
              <a:rPr lang="en-GB" dirty="0" err="1"/>
              <a:t>eu</a:t>
            </a:r>
            <a:r>
              <a:rPr lang="en-GB" dirty="0"/>
              <a:t> </a:t>
            </a:r>
            <a:r>
              <a:rPr lang="en-GB" dirty="0" err="1"/>
              <a:t>dyheadau</a:t>
            </a:r>
            <a:r>
              <a:rPr lang="en-GB" dirty="0"/>
              <a:t> </a:t>
            </a:r>
            <a:r>
              <a:rPr lang="en-GB" dirty="0" err="1"/>
              <a:t>fel</a:t>
            </a:r>
            <a:r>
              <a:rPr lang="en-GB" dirty="0"/>
              <a:t> </a:t>
            </a:r>
            <a:r>
              <a:rPr lang="en-GB" dirty="0" err="1"/>
              <a:t>aelodau</a:t>
            </a:r>
            <a:r>
              <a:rPr lang="en-GB" dirty="0"/>
              <a:t> </a:t>
            </a:r>
            <a:r>
              <a:rPr lang="en-GB" dirty="0" err="1"/>
              <a:t>gwerthfawr</a:t>
            </a:r>
            <a:r>
              <a:rPr lang="en-GB" dirty="0"/>
              <a:t> o </a:t>
            </a:r>
            <a:r>
              <a:rPr lang="en-GB" dirty="0" err="1"/>
              <a:t>gymdeithas</a:t>
            </a:r>
            <a:r>
              <a:rPr lang="en-GB" dirty="0"/>
              <a:t>.</a:t>
            </a:r>
          </a:p>
          <a:p>
            <a:endParaRPr lang="en-GB" dirty="0"/>
          </a:p>
        </p:txBody>
      </p:sp>
      <p:sp>
        <p:nvSpPr>
          <p:cNvPr id="4" name="Content Placeholder 3"/>
          <p:cNvSpPr>
            <a:spLocks noGrp="1"/>
          </p:cNvSpPr>
          <p:nvPr>
            <p:ph sz="half" idx="2"/>
          </p:nvPr>
        </p:nvSpPr>
        <p:spPr/>
        <p:txBody>
          <a:bodyPr>
            <a:normAutofit/>
          </a:bodyPr>
          <a:lstStyle/>
          <a:p>
            <a:pPr marL="0" indent="0">
              <a:buNone/>
            </a:pPr>
            <a:endParaRPr lang="en-GB" dirty="0"/>
          </a:p>
          <a:p>
            <a:r>
              <a:rPr lang="en-GB" dirty="0">
                <a:solidFill>
                  <a:srgbClr val="0070C0"/>
                </a:solidFill>
              </a:rPr>
              <a:t>ambitious, capable learners, ready to learn throughout their lives</a:t>
            </a:r>
          </a:p>
          <a:p>
            <a:r>
              <a:rPr lang="en-GB" dirty="0">
                <a:solidFill>
                  <a:srgbClr val="0070C0"/>
                </a:solidFill>
              </a:rPr>
              <a:t>enterprising, creative contributors, ready to play a full part in life and work</a:t>
            </a:r>
          </a:p>
          <a:p>
            <a:r>
              <a:rPr lang="en-GB" dirty="0">
                <a:solidFill>
                  <a:srgbClr val="0070C0"/>
                </a:solidFill>
              </a:rPr>
              <a:t>ethical, informed citizens of Wales and the world , ready to be citizens of Wales and the world</a:t>
            </a:r>
          </a:p>
          <a:p>
            <a:r>
              <a:rPr lang="en-GB" dirty="0">
                <a:solidFill>
                  <a:srgbClr val="0070C0"/>
                </a:solidFill>
              </a:rPr>
              <a:t>healthy, confident individuals, ready to lead fulfilling lives as valued members of society.</a:t>
            </a:r>
          </a:p>
          <a:p>
            <a:endParaRPr lang="en-GB"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246734068"/>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rot="422329">
            <a:off x="6704012" y="609600"/>
            <a:ext cx="3996591" cy="5632450"/>
          </a:xfrm>
          <a:prstGeom prst="rect">
            <a:avLst/>
          </a:prstGeom>
        </p:spPr>
      </p:pic>
      <p:pic>
        <p:nvPicPr>
          <p:cNvPr id="6" name="Picture 5"/>
          <p:cNvPicPr>
            <a:picLocks noChangeAspect="1"/>
          </p:cNvPicPr>
          <p:nvPr/>
        </p:nvPicPr>
        <p:blipFill>
          <a:blip r:embed="rId3"/>
          <a:stretch>
            <a:fillRect/>
          </a:stretch>
        </p:blipFill>
        <p:spPr>
          <a:xfrm rot="21027773">
            <a:off x="1269139" y="751497"/>
            <a:ext cx="4015944" cy="5556039"/>
          </a:xfrm>
          <a:prstGeom prst="rect">
            <a:avLst/>
          </a:prstGeom>
        </p:spPr>
      </p:pic>
    </p:spTree>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 name="Rectangle 7"/>
          <p:cNvSpPr/>
          <p:nvPr/>
        </p:nvSpPr>
        <p:spPr>
          <a:xfrm>
            <a:off x="549796" y="1772816"/>
            <a:ext cx="10657184" cy="523220"/>
          </a:xfrm>
          <a:prstGeom prst="rect">
            <a:avLst/>
          </a:prstGeom>
        </p:spPr>
        <p:txBody>
          <a:bodyPr wrap="square">
            <a:spAutoFit/>
          </a:bodyPr>
          <a:lstStyle/>
          <a:p>
            <a:r>
              <a:rPr lang="en-GB" sz="2800" b="1" dirty="0">
                <a:solidFill>
                  <a:srgbClr val="0070C0"/>
                </a:solidFill>
              </a:rPr>
              <a:t>Welsh Government Arts and Creative Learning Plan</a:t>
            </a:r>
            <a:endParaRPr lang="en-GB" sz="2800" dirty="0">
              <a:solidFill>
                <a:srgbClr val="0070C0"/>
              </a:solidFill>
            </a:endParaRPr>
          </a:p>
        </p:txBody>
      </p:sp>
      <p:sp>
        <p:nvSpPr>
          <p:cNvPr id="10" name="Rectangle 9"/>
          <p:cNvSpPr/>
          <p:nvPr/>
        </p:nvSpPr>
        <p:spPr>
          <a:xfrm>
            <a:off x="117748" y="332656"/>
            <a:ext cx="12071077" cy="954107"/>
          </a:xfrm>
          <a:prstGeom prst="rect">
            <a:avLst/>
          </a:prstGeom>
        </p:spPr>
        <p:txBody>
          <a:bodyPr wrap="square">
            <a:spAutoFit/>
          </a:bodyPr>
          <a:lstStyle/>
          <a:p>
            <a:endParaRPr lang="en-GB" sz="2800" dirty="0"/>
          </a:p>
          <a:p>
            <a:r>
              <a:rPr lang="en-GB" sz="2800" dirty="0" err="1">
                <a:hlinkClick r:id="rId3"/>
              </a:rPr>
              <a:t>Dysgu</a:t>
            </a:r>
            <a:r>
              <a:rPr lang="en-GB" sz="2800" dirty="0">
                <a:hlinkClick r:id="rId3"/>
              </a:rPr>
              <a:t> </a:t>
            </a:r>
            <a:r>
              <a:rPr lang="en-GB" sz="2800" dirty="0" err="1">
                <a:hlinkClick r:id="rId3"/>
              </a:rPr>
              <a:t>creadigol</a:t>
            </a:r>
            <a:r>
              <a:rPr lang="en-GB" sz="2800" dirty="0">
                <a:hlinkClick r:id="rId3"/>
              </a:rPr>
              <a:t> </a:t>
            </a:r>
            <a:r>
              <a:rPr lang="en-GB" sz="2800" dirty="0" err="1">
                <a:hlinkClick r:id="rId3"/>
              </a:rPr>
              <a:t>drwy'r</a:t>
            </a:r>
            <a:r>
              <a:rPr lang="en-GB" sz="2800" dirty="0">
                <a:hlinkClick r:id="rId3"/>
              </a:rPr>
              <a:t> </a:t>
            </a:r>
            <a:r>
              <a:rPr lang="en-GB" sz="2800" dirty="0" err="1">
                <a:hlinkClick r:id="rId3"/>
              </a:rPr>
              <a:t>celfyddydau</a:t>
            </a:r>
            <a:r>
              <a:rPr lang="en-GB" sz="2800" dirty="0">
                <a:hlinkClick r:id="rId3"/>
              </a:rPr>
              <a:t> – </a:t>
            </a:r>
            <a:r>
              <a:rPr lang="en-GB" sz="2800" dirty="0" err="1">
                <a:hlinkClick r:id="rId3"/>
              </a:rPr>
              <a:t>cynllun</a:t>
            </a:r>
            <a:r>
              <a:rPr lang="en-GB" sz="2800" dirty="0">
                <a:hlinkClick r:id="rId3"/>
              </a:rPr>
              <a:t> </a:t>
            </a:r>
            <a:r>
              <a:rPr lang="en-GB" sz="2800" dirty="0" err="1">
                <a:hlinkClick r:id="rId3"/>
              </a:rPr>
              <a:t>gweithredu</a:t>
            </a:r>
            <a:r>
              <a:rPr lang="en-GB" sz="2800" dirty="0">
                <a:hlinkClick r:id="rId3"/>
              </a:rPr>
              <a:t> </a:t>
            </a:r>
            <a:r>
              <a:rPr lang="en-GB" sz="2800" dirty="0" err="1">
                <a:hlinkClick r:id="rId3"/>
              </a:rPr>
              <a:t>ar</a:t>
            </a:r>
            <a:r>
              <a:rPr lang="en-GB" sz="2800" dirty="0">
                <a:hlinkClick r:id="rId3"/>
              </a:rPr>
              <a:t> </a:t>
            </a:r>
            <a:r>
              <a:rPr lang="en-GB" sz="2800" dirty="0" err="1">
                <a:hlinkClick r:id="rId3"/>
              </a:rPr>
              <a:t>gyfer</a:t>
            </a:r>
            <a:r>
              <a:rPr lang="en-GB" sz="2800" dirty="0">
                <a:hlinkClick r:id="rId3"/>
              </a:rPr>
              <a:t> </a:t>
            </a:r>
            <a:r>
              <a:rPr lang="en-GB" sz="2800" dirty="0" err="1">
                <a:hlinkClick r:id="rId3"/>
              </a:rPr>
              <a:t>Cymru</a:t>
            </a:r>
            <a:r>
              <a:rPr lang="en-GB" sz="2800" dirty="0">
                <a:hlinkClick r:id="rId3"/>
              </a:rPr>
              <a:t> </a:t>
            </a:r>
            <a:endParaRPr lang="en-GB" sz="2800" dirty="0"/>
          </a:p>
        </p:txBody>
      </p:sp>
      <p:sp>
        <p:nvSpPr>
          <p:cNvPr id="11" name="TextBox 10"/>
          <p:cNvSpPr txBox="1"/>
          <p:nvPr/>
        </p:nvSpPr>
        <p:spPr>
          <a:xfrm>
            <a:off x="3718148" y="3933056"/>
            <a:ext cx="4320480" cy="523220"/>
          </a:xfrm>
          <a:prstGeom prst="rect">
            <a:avLst/>
          </a:prstGeom>
          <a:noFill/>
        </p:spPr>
        <p:txBody>
          <a:bodyPr wrap="square" rtlCol="0">
            <a:spAutoFit/>
          </a:bodyPr>
          <a:lstStyle/>
          <a:p>
            <a:r>
              <a:rPr lang="en-GB" sz="2800" b="1" dirty="0" smtClean="0"/>
              <a:t>Y </a:t>
            </a:r>
            <a:r>
              <a:rPr lang="en-GB" sz="2800" b="1" dirty="0" err="1" smtClean="0"/>
              <a:t>Cwricwlwm</a:t>
            </a:r>
            <a:r>
              <a:rPr lang="en-GB" sz="2800" b="1" dirty="0" smtClean="0"/>
              <a:t> </a:t>
            </a:r>
            <a:r>
              <a:rPr lang="en-GB" sz="2800" b="1" dirty="0" err="1" smtClean="0"/>
              <a:t>Cymreig</a:t>
            </a:r>
            <a:endParaRPr lang="en-GB" sz="2800" b="1"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316169391"/>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2998068" y="1"/>
            <a:ext cx="5071887" cy="285293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189756" y="3105373"/>
            <a:ext cx="3456384" cy="3456384"/>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150196" y="3097484"/>
            <a:ext cx="3096864" cy="3686129"/>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8069955" y="3097485"/>
            <a:ext cx="3686129" cy="3686129"/>
          </a:xfrm>
          <a:prstGeom prst="rect">
            <a:avLst/>
          </a:prstGeo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743121114"/>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1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Rectangle 4"/>
          <p:cNvSpPr/>
          <p:nvPr/>
        </p:nvSpPr>
        <p:spPr>
          <a:xfrm>
            <a:off x="0" y="2859614"/>
            <a:ext cx="9140825" cy="523220"/>
          </a:xfrm>
          <a:prstGeom prst="rect">
            <a:avLst/>
          </a:prstGeom>
        </p:spPr>
        <p:txBody>
          <a:bodyPr wrap="square">
            <a:spAutoFit/>
          </a:bodyPr>
          <a:lstStyle/>
          <a:p>
            <a:endParaRPr lang="en-GB" sz="1400" dirty="0">
              <a:solidFill>
                <a:srgbClr val="000000"/>
              </a:solidFill>
              <a:latin typeface="Frutiger LT Std 45 Light"/>
            </a:endParaRPr>
          </a:p>
          <a:p>
            <a:r>
              <a:rPr lang="en-GB" sz="1400" dirty="0">
                <a:solidFill>
                  <a:srgbClr val="000000"/>
                </a:solidFill>
                <a:latin typeface="Frutiger LT Std 45 Light"/>
              </a:rPr>
              <a:t> </a:t>
            </a:r>
            <a:endParaRPr lang="en-GB" dirty="0"/>
          </a:p>
        </p:txBody>
      </p:sp>
      <p:sp>
        <p:nvSpPr>
          <p:cNvPr id="6" name="Rectangle 5"/>
          <p:cNvSpPr/>
          <p:nvPr/>
        </p:nvSpPr>
        <p:spPr>
          <a:xfrm>
            <a:off x="333772" y="3933056"/>
            <a:ext cx="11377264" cy="2585323"/>
          </a:xfrm>
          <a:prstGeom prst="rect">
            <a:avLst/>
          </a:prstGeom>
        </p:spPr>
        <p:txBody>
          <a:bodyPr wrap="square">
            <a:spAutoFit/>
          </a:bodyPr>
          <a:lstStyle/>
          <a:p>
            <a:r>
              <a:rPr lang="en-GB" dirty="0">
                <a:solidFill>
                  <a:srgbClr val="0070C0"/>
                </a:solidFill>
              </a:rPr>
              <a:t>Q</a:t>
            </a:r>
            <a:r>
              <a:rPr lang="en-GB" dirty="0" smtClean="0">
                <a:solidFill>
                  <a:srgbClr val="0070C0"/>
                </a:solidFill>
              </a:rPr>
              <a:t>: </a:t>
            </a:r>
            <a:r>
              <a:rPr lang="en-GB" b="1" dirty="0" smtClean="0">
                <a:solidFill>
                  <a:srgbClr val="0070C0"/>
                </a:solidFill>
              </a:rPr>
              <a:t>What </a:t>
            </a:r>
            <a:r>
              <a:rPr lang="en-GB" b="1" dirty="0">
                <a:solidFill>
                  <a:srgbClr val="0070C0"/>
                </a:solidFill>
              </a:rPr>
              <a:t>is the relationship between education and culture?</a:t>
            </a:r>
          </a:p>
          <a:p>
            <a:endParaRPr lang="en-GB" b="1" dirty="0">
              <a:solidFill>
                <a:srgbClr val="0070C0"/>
              </a:solidFill>
            </a:endParaRPr>
          </a:p>
          <a:p>
            <a:r>
              <a:rPr lang="en-GB" b="1" dirty="0">
                <a:solidFill>
                  <a:srgbClr val="0070C0"/>
                </a:solidFill>
              </a:rPr>
              <a:t>Culture strongly influences how an individual approaches education, and a society's culture determines how that society educates its citizens.</a:t>
            </a:r>
            <a:r>
              <a:rPr lang="en-GB" dirty="0">
                <a:solidFill>
                  <a:srgbClr val="0070C0"/>
                </a:solidFill>
              </a:rPr>
              <a:t> Because culture consists of values and beliefs that influence practices, students are more likely to engage in education that aligns with and includes their cultural identity. An increasing number of schools are approaching curriculum building with culture in mind</a:t>
            </a:r>
            <a:r>
              <a:rPr lang="en-GB" dirty="0" smtClean="0">
                <a:solidFill>
                  <a:srgbClr val="0070C0"/>
                </a:solidFill>
              </a:rPr>
              <a:t>.</a:t>
            </a:r>
          </a:p>
          <a:p>
            <a:endParaRPr lang="en-GB" dirty="0"/>
          </a:p>
          <a:p>
            <a:r>
              <a:rPr lang="en-GB" dirty="0">
                <a:hlinkClick r:id="rId3"/>
              </a:rPr>
              <a:t>https://</a:t>
            </a:r>
            <a:r>
              <a:rPr lang="en-GB" dirty="0" smtClean="0">
                <a:hlinkClick r:id="rId3"/>
              </a:rPr>
              <a:t>www.reference.com/world-view/relationship-between-education-culture-186a271a8037f914</a:t>
            </a:r>
            <a:r>
              <a:rPr lang="en-GB" dirty="0" smtClean="0"/>
              <a:t> (accessed 19-9-16)</a:t>
            </a:r>
            <a:endParaRPr lang="en-GB" dirty="0"/>
          </a:p>
        </p:txBody>
      </p:sp>
      <p:sp>
        <p:nvSpPr>
          <p:cNvPr id="7" name="Rectangle 6"/>
          <p:cNvSpPr/>
          <p:nvPr/>
        </p:nvSpPr>
        <p:spPr>
          <a:xfrm>
            <a:off x="333772" y="404664"/>
            <a:ext cx="11377264" cy="2308324"/>
          </a:xfrm>
          <a:prstGeom prst="rect">
            <a:avLst/>
          </a:prstGeom>
        </p:spPr>
        <p:txBody>
          <a:bodyPr wrap="square">
            <a:spAutoFit/>
          </a:bodyPr>
          <a:lstStyle/>
          <a:p>
            <a:r>
              <a:rPr lang="en-GB" dirty="0" smtClean="0"/>
              <a:t>Q: </a:t>
            </a:r>
            <a:r>
              <a:rPr lang="en-GB" b="1" dirty="0" smtClean="0"/>
              <a:t>Beth </a:t>
            </a:r>
            <a:r>
              <a:rPr lang="en-GB" b="1" dirty="0" err="1" smtClean="0"/>
              <a:t>yw’r</a:t>
            </a:r>
            <a:r>
              <a:rPr lang="en-GB" b="1" dirty="0" smtClean="0"/>
              <a:t> </a:t>
            </a:r>
            <a:r>
              <a:rPr lang="en-GB" b="1" dirty="0" err="1" smtClean="0"/>
              <a:t>berthynas</a:t>
            </a:r>
            <a:r>
              <a:rPr lang="en-GB" b="1" dirty="0" smtClean="0"/>
              <a:t> </a:t>
            </a:r>
            <a:r>
              <a:rPr lang="en-GB" b="1" dirty="0" err="1" smtClean="0"/>
              <a:t>rhwng</a:t>
            </a:r>
            <a:r>
              <a:rPr lang="en-GB" b="1" dirty="0" smtClean="0"/>
              <a:t> </a:t>
            </a:r>
            <a:r>
              <a:rPr lang="en-GB" b="1" dirty="0" err="1" smtClean="0"/>
              <a:t>addysg</a:t>
            </a:r>
            <a:r>
              <a:rPr lang="en-GB" b="1" dirty="0" smtClean="0"/>
              <a:t> a </a:t>
            </a:r>
            <a:r>
              <a:rPr lang="en-GB" b="1" dirty="0" err="1" smtClean="0"/>
              <a:t>diwylliant</a:t>
            </a:r>
            <a:r>
              <a:rPr lang="en-GB" b="1" dirty="0" smtClean="0"/>
              <a:t>?</a:t>
            </a:r>
            <a:endParaRPr lang="en-GB" b="1" dirty="0"/>
          </a:p>
          <a:p>
            <a:endParaRPr lang="en-GB" b="1" dirty="0"/>
          </a:p>
          <a:p>
            <a:r>
              <a:rPr lang="en-GB" b="1" dirty="0" smtClean="0"/>
              <a:t>Mae </a:t>
            </a:r>
            <a:r>
              <a:rPr lang="en-GB" b="1" dirty="0" err="1" smtClean="0"/>
              <a:t>diwylliant</a:t>
            </a:r>
            <a:r>
              <a:rPr lang="en-GB" b="1" dirty="0" smtClean="0"/>
              <a:t> </a:t>
            </a:r>
            <a:r>
              <a:rPr lang="en-GB" b="1" dirty="0" err="1" smtClean="0"/>
              <a:t>yn</a:t>
            </a:r>
            <a:r>
              <a:rPr lang="en-GB" b="1" dirty="0" smtClean="0"/>
              <a:t> </a:t>
            </a:r>
            <a:r>
              <a:rPr lang="en-GB" b="1" dirty="0" err="1" smtClean="0"/>
              <a:t>dylanwadu</a:t>
            </a:r>
            <a:r>
              <a:rPr lang="en-GB" b="1" dirty="0" smtClean="0"/>
              <a:t> </a:t>
            </a:r>
            <a:r>
              <a:rPr lang="en-GB" b="1" dirty="0" err="1" smtClean="0"/>
              <a:t>ar</a:t>
            </a:r>
            <a:r>
              <a:rPr lang="en-GB" b="1" dirty="0" smtClean="0"/>
              <a:t> </a:t>
            </a:r>
            <a:r>
              <a:rPr lang="en-GB" b="1" dirty="0" err="1" smtClean="0"/>
              <a:t>sut</a:t>
            </a:r>
            <a:r>
              <a:rPr lang="en-GB" b="1" dirty="0" smtClean="0"/>
              <a:t> </a:t>
            </a:r>
            <a:r>
              <a:rPr lang="en-GB" b="1" dirty="0" err="1" smtClean="0"/>
              <a:t>gwna’r</a:t>
            </a:r>
            <a:r>
              <a:rPr lang="en-GB" b="1" dirty="0" smtClean="0"/>
              <a:t> </a:t>
            </a:r>
            <a:r>
              <a:rPr lang="en-GB" b="1" dirty="0" err="1" smtClean="0"/>
              <a:t>unigolyn</a:t>
            </a:r>
            <a:r>
              <a:rPr lang="en-GB" b="1" dirty="0" smtClean="0"/>
              <a:t> </a:t>
            </a:r>
            <a:r>
              <a:rPr lang="en-GB" b="1" dirty="0" err="1" smtClean="0"/>
              <a:t>ymateb</a:t>
            </a:r>
            <a:r>
              <a:rPr lang="en-GB" b="1" dirty="0" smtClean="0"/>
              <a:t> </a:t>
            </a:r>
            <a:r>
              <a:rPr lang="en-GB" b="1" dirty="0" err="1" smtClean="0"/>
              <a:t>i</a:t>
            </a:r>
            <a:r>
              <a:rPr lang="en-GB" b="1" dirty="0" smtClean="0"/>
              <a:t> </a:t>
            </a:r>
            <a:r>
              <a:rPr lang="en-GB" b="1" dirty="0" err="1" smtClean="0"/>
              <a:t>addysg</a:t>
            </a:r>
            <a:r>
              <a:rPr lang="en-GB" b="1" dirty="0" smtClean="0"/>
              <a:t>, </a:t>
            </a:r>
            <a:r>
              <a:rPr lang="en-GB" b="1" dirty="0" err="1" smtClean="0"/>
              <a:t>mae</a:t>
            </a:r>
            <a:r>
              <a:rPr lang="en-GB" b="1" dirty="0" smtClean="0"/>
              <a:t> </a:t>
            </a:r>
            <a:r>
              <a:rPr lang="en-GB" b="1" dirty="0" err="1" smtClean="0"/>
              <a:t>diwylliant</a:t>
            </a:r>
            <a:r>
              <a:rPr lang="en-GB" b="1" dirty="0" smtClean="0"/>
              <a:t> </a:t>
            </a:r>
            <a:r>
              <a:rPr lang="en-GB" b="1" dirty="0" err="1"/>
              <a:t>c</a:t>
            </a:r>
            <a:r>
              <a:rPr lang="en-GB" b="1" dirty="0" err="1" smtClean="0"/>
              <a:t>ymdeithas</a:t>
            </a:r>
            <a:r>
              <a:rPr lang="en-GB" b="1" dirty="0" smtClean="0"/>
              <a:t> </a:t>
            </a:r>
            <a:r>
              <a:rPr lang="en-GB" b="1" dirty="0" err="1" smtClean="0"/>
              <a:t>yn</a:t>
            </a:r>
            <a:r>
              <a:rPr lang="en-GB" b="1" dirty="0" smtClean="0"/>
              <a:t> </a:t>
            </a:r>
            <a:r>
              <a:rPr lang="en-GB" b="1" dirty="0" err="1" smtClean="0"/>
              <a:t>penderfynnu</a:t>
            </a:r>
            <a:r>
              <a:rPr lang="en-GB" b="1" dirty="0" smtClean="0"/>
              <a:t> </a:t>
            </a:r>
            <a:r>
              <a:rPr lang="en-GB" b="1" dirty="0" err="1" smtClean="0"/>
              <a:t>sut</a:t>
            </a:r>
            <a:r>
              <a:rPr lang="en-GB" b="1" dirty="0" smtClean="0"/>
              <a:t> </a:t>
            </a:r>
            <a:r>
              <a:rPr lang="en-GB" b="1" dirty="0" err="1" smtClean="0"/>
              <a:t>addysgir</a:t>
            </a:r>
            <a:r>
              <a:rPr lang="en-GB" b="1" dirty="0" smtClean="0"/>
              <a:t> </a:t>
            </a:r>
            <a:r>
              <a:rPr lang="en-GB" b="1" dirty="0" err="1" smtClean="0"/>
              <a:t>ei</a:t>
            </a:r>
            <a:r>
              <a:rPr lang="en-GB" b="1" dirty="0" smtClean="0"/>
              <a:t> </a:t>
            </a:r>
            <a:r>
              <a:rPr lang="en-GB" b="1" dirty="0" err="1" smtClean="0"/>
              <a:t>dinasyddion</a:t>
            </a:r>
            <a:r>
              <a:rPr lang="en-GB" b="1" dirty="0" smtClean="0"/>
              <a:t>.</a:t>
            </a:r>
            <a:r>
              <a:rPr lang="en-GB" dirty="0" smtClean="0"/>
              <a:t> </a:t>
            </a:r>
            <a:r>
              <a:rPr lang="en-GB" dirty="0" err="1" smtClean="0"/>
              <a:t>Credoau</a:t>
            </a:r>
            <a:r>
              <a:rPr lang="en-GB" dirty="0" smtClean="0"/>
              <a:t> a </a:t>
            </a:r>
            <a:r>
              <a:rPr lang="en-GB" dirty="0" err="1" smtClean="0"/>
              <a:t>gwerthoedd</a:t>
            </a:r>
            <a:r>
              <a:rPr lang="en-GB" dirty="0" smtClean="0"/>
              <a:t> </a:t>
            </a:r>
            <a:r>
              <a:rPr lang="en-GB" dirty="0" err="1" smtClean="0"/>
              <a:t>yw</a:t>
            </a:r>
            <a:r>
              <a:rPr lang="en-GB" dirty="0" smtClean="0"/>
              <a:t> </a:t>
            </a:r>
            <a:r>
              <a:rPr lang="en-GB" dirty="0" err="1" smtClean="0"/>
              <a:t>craidd</a:t>
            </a:r>
            <a:r>
              <a:rPr lang="en-GB" dirty="0" smtClean="0"/>
              <a:t> </a:t>
            </a:r>
            <a:r>
              <a:rPr lang="en-GB" dirty="0" err="1" smtClean="0"/>
              <a:t>unrhyw</a:t>
            </a:r>
            <a:r>
              <a:rPr lang="en-GB" dirty="0" smtClean="0"/>
              <a:t> </a:t>
            </a:r>
            <a:r>
              <a:rPr lang="en-GB" dirty="0" err="1" smtClean="0"/>
              <a:t>ddiwylliant</a:t>
            </a:r>
            <a:r>
              <a:rPr lang="en-GB" dirty="0" smtClean="0"/>
              <a:t> </a:t>
            </a:r>
            <a:r>
              <a:rPr lang="en-GB" dirty="0" err="1" smtClean="0"/>
              <a:t>sy’n</a:t>
            </a:r>
            <a:r>
              <a:rPr lang="en-GB" dirty="0" smtClean="0"/>
              <a:t> </a:t>
            </a:r>
            <a:r>
              <a:rPr lang="en-GB" dirty="0" err="1" smtClean="0"/>
              <a:t>dylanwadu</a:t>
            </a:r>
            <a:r>
              <a:rPr lang="en-GB" dirty="0" smtClean="0"/>
              <a:t> </a:t>
            </a:r>
            <a:r>
              <a:rPr lang="en-GB" dirty="0" err="1" smtClean="0"/>
              <a:t>ar</a:t>
            </a:r>
            <a:r>
              <a:rPr lang="en-GB" dirty="0" smtClean="0"/>
              <a:t> </a:t>
            </a:r>
            <a:r>
              <a:rPr lang="en-GB" dirty="0" err="1" smtClean="0"/>
              <a:t>arferion</a:t>
            </a:r>
            <a:r>
              <a:rPr lang="en-GB" dirty="0" smtClean="0"/>
              <a:t>, </a:t>
            </a:r>
            <a:r>
              <a:rPr lang="en-GB" dirty="0" err="1" smtClean="0"/>
              <a:t>fel</a:t>
            </a:r>
            <a:r>
              <a:rPr lang="en-GB" dirty="0" smtClean="0"/>
              <a:t> </a:t>
            </a:r>
            <a:r>
              <a:rPr lang="en-GB" dirty="0" err="1" smtClean="0"/>
              <a:t>arfer</a:t>
            </a:r>
            <a:r>
              <a:rPr lang="en-GB" dirty="0" smtClean="0"/>
              <a:t> </a:t>
            </a:r>
            <a:r>
              <a:rPr lang="en-GB" dirty="0" err="1" smtClean="0"/>
              <a:t>mae</a:t>
            </a:r>
            <a:r>
              <a:rPr lang="en-GB" dirty="0" smtClean="0"/>
              <a:t> </a:t>
            </a:r>
            <a:r>
              <a:rPr lang="en-GB" dirty="0" err="1" smtClean="0"/>
              <a:t>disgyblion</a:t>
            </a:r>
            <a:r>
              <a:rPr lang="en-GB" dirty="0" smtClean="0"/>
              <a:t> </a:t>
            </a:r>
            <a:r>
              <a:rPr lang="en-GB" dirty="0" err="1" smtClean="0"/>
              <a:t>yn</a:t>
            </a:r>
            <a:r>
              <a:rPr lang="en-GB" dirty="0" smtClean="0"/>
              <a:t> </a:t>
            </a:r>
            <a:r>
              <a:rPr lang="en-GB" dirty="0" err="1" smtClean="0"/>
              <a:t>fwy</a:t>
            </a:r>
            <a:r>
              <a:rPr lang="en-GB" dirty="0" smtClean="0"/>
              <a:t> </a:t>
            </a:r>
            <a:r>
              <a:rPr lang="en-GB" dirty="0" err="1" smtClean="0"/>
              <a:t>parod</a:t>
            </a:r>
            <a:r>
              <a:rPr lang="en-GB" dirty="0" smtClean="0"/>
              <a:t> </a:t>
            </a:r>
            <a:r>
              <a:rPr lang="en-GB" dirty="0" err="1" smtClean="0"/>
              <a:t>i</a:t>
            </a:r>
            <a:r>
              <a:rPr lang="en-GB" dirty="0" smtClean="0"/>
              <a:t> </a:t>
            </a:r>
            <a:r>
              <a:rPr lang="en-GB" dirty="0" err="1" smtClean="0"/>
              <a:t>ymglymu</a:t>
            </a:r>
            <a:r>
              <a:rPr lang="en-GB" dirty="0" smtClean="0"/>
              <a:t> </a:t>
            </a:r>
            <a:r>
              <a:rPr lang="en-GB" dirty="0" err="1"/>
              <a:t>i</a:t>
            </a:r>
            <a:r>
              <a:rPr lang="en-GB" dirty="0" err="1" smtClean="0"/>
              <a:t>’r</a:t>
            </a:r>
            <a:r>
              <a:rPr lang="en-GB" dirty="0" smtClean="0"/>
              <a:t> </a:t>
            </a:r>
            <a:r>
              <a:rPr lang="en-GB" dirty="0" err="1" smtClean="0"/>
              <a:t>fath</a:t>
            </a:r>
            <a:r>
              <a:rPr lang="en-GB" dirty="0" smtClean="0"/>
              <a:t> o </a:t>
            </a:r>
            <a:r>
              <a:rPr lang="en-GB" dirty="0" err="1" smtClean="0"/>
              <a:t>addysg</a:t>
            </a:r>
            <a:r>
              <a:rPr lang="en-GB" dirty="0" smtClean="0"/>
              <a:t> </a:t>
            </a:r>
            <a:r>
              <a:rPr lang="en-GB" dirty="0" err="1" smtClean="0"/>
              <a:t>sy’n</a:t>
            </a:r>
            <a:r>
              <a:rPr lang="en-GB" dirty="0" smtClean="0"/>
              <a:t> </a:t>
            </a:r>
            <a:r>
              <a:rPr lang="en-GB" dirty="0" err="1" smtClean="0"/>
              <a:t>cynnwys</a:t>
            </a:r>
            <a:r>
              <a:rPr lang="en-GB" dirty="0" smtClean="0"/>
              <a:t> ac </a:t>
            </a:r>
            <a:r>
              <a:rPr lang="en-GB" dirty="0" err="1" smtClean="0"/>
              <a:t>yn</a:t>
            </a:r>
            <a:r>
              <a:rPr lang="en-GB" dirty="0" smtClean="0"/>
              <a:t> </a:t>
            </a:r>
            <a:r>
              <a:rPr lang="en-GB" dirty="0" err="1" smtClean="0"/>
              <a:t>adlewyrchu</a:t>
            </a:r>
            <a:r>
              <a:rPr lang="en-GB" dirty="0" smtClean="0"/>
              <a:t> </a:t>
            </a:r>
            <a:r>
              <a:rPr lang="en-GB" dirty="0" err="1" smtClean="0"/>
              <a:t>eu</a:t>
            </a:r>
            <a:r>
              <a:rPr lang="en-GB" dirty="0" smtClean="0"/>
              <a:t> </a:t>
            </a:r>
            <a:r>
              <a:rPr lang="en-GB" dirty="0" err="1" smtClean="0"/>
              <a:t>hunaniaeth</a:t>
            </a:r>
            <a:r>
              <a:rPr lang="en-GB" dirty="0" smtClean="0"/>
              <a:t> </a:t>
            </a:r>
            <a:r>
              <a:rPr lang="en-GB" dirty="0" err="1" smtClean="0"/>
              <a:t>bersonol</a:t>
            </a:r>
            <a:r>
              <a:rPr lang="en-GB" dirty="0" smtClean="0"/>
              <a:t>. </a:t>
            </a:r>
            <a:r>
              <a:rPr lang="en-GB" dirty="0" err="1" smtClean="0"/>
              <a:t>Gwna</a:t>
            </a:r>
            <a:r>
              <a:rPr lang="en-GB" dirty="0" smtClean="0"/>
              <a:t> </a:t>
            </a:r>
            <a:r>
              <a:rPr lang="en-GB" dirty="0" err="1" smtClean="0"/>
              <a:t>nifer</a:t>
            </a:r>
            <a:r>
              <a:rPr lang="en-GB" dirty="0" smtClean="0"/>
              <a:t> o </a:t>
            </a:r>
            <a:r>
              <a:rPr lang="en-GB" dirty="0" err="1" smtClean="0"/>
              <a:t>ysgolion</a:t>
            </a:r>
            <a:r>
              <a:rPr lang="en-GB" dirty="0" smtClean="0"/>
              <a:t> </a:t>
            </a:r>
            <a:r>
              <a:rPr lang="en-GB" dirty="0" err="1" smtClean="0"/>
              <a:t>erbyn</a:t>
            </a:r>
            <a:r>
              <a:rPr lang="en-GB" dirty="0" smtClean="0"/>
              <a:t> </a:t>
            </a:r>
            <a:r>
              <a:rPr lang="en-GB" dirty="0" err="1" smtClean="0"/>
              <a:t>hyn</a:t>
            </a:r>
            <a:r>
              <a:rPr lang="en-GB" dirty="0" smtClean="0"/>
              <a:t> </a:t>
            </a:r>
            <a:r>
              <a:rPr lang="en-GB" dirty="0" err="1" smtClean="0"/>
              <a:t>ddatblygu</a:t>
            </a:r>
            <a:r>
              <a:rPr lang="en-GB" dirty="0" smtClean="0"/>
              <a:t> </a:t>
            </a:r>
            <a:r>
              <a:rPr lang="en-GB" dirty="0" err="1" smtClean="0"/>
              <a:t>cwricwlwm</a:t>
            </a:r>
            <a:r>
              <a:rPr lang="en-GB" dirty="0" smtClean="0"/>
              <a:t> </a:t>
            </a:r>
            <a:r>
              <a:rPr lang="en-GB" dirty="0" err="1" smtClean="0"/>
              <a:t>gyda</a:t>
            </a:r>
            <a:r>
              <a:rPr lang="en-GB" dirty="0" smtClean="0"/>
              <a:t> </a:t>
            </a:r>
            <a:r>
              <a:rPr lang="en-GB" dirty="0" err="1" smtClean="0"/>
              <a:t>diwylliant</a:t>
            </a:r>
            <a:r>
              <a:rPr lang="en-GB" dirty="0" smtClean="0"/>
              <a:t> a </a:t>
            </a:r>
            <a:r>
              <a:rPr lang="en-GB" dirty="0" err="1" smtClean="0"/>
              <a:t>lles</a:t>
            </a:r>
            <a:r>
              <a:rPr lang="en-GB" dirty="0" smtClean="0"/>
              <a:t> </a:t>
            </a:r>
            <a:r>
              <a:rPr lang="en-GB" dirty="0" err="1" smtClean="0"/>
              <a:t>yn</a:t>
            </a:r>
            <a:r>
              <a:rPr lang="en-GB" dirty="0" smtClean="0"/>
              <a:t> </a:t>
            </a:r>
            <a:r>
              <a:rPr lang="en-GB" dirty="0" err="1" smtClean="0"/>
              <a:t>rhan</a:t>
            </a:r>
            <a:r>
              <a:rPr lang="en-GB" dirty="0" smtClean="0"/>
              <a:t> </a:t>
            </a:r>
            <a:r>
              <a:rPr lang="en-GB" dirty="0" err="1" smtClean="0"/>
              <a:t>ohonno</a:t>
            </a:r>
            <a:r>
              <a:rPr lang="en-GB" dirty="0" smtClean="0"/>
              <a:t>. </a:t>
            </a:r>
            <a:endParaRPr lang="en-GB" dirty="0"/>
          </a:p>
          <a:p>
            <a:r>
              <a:rPr lang="en-GB" dirty="0" smtClean="0"/>
              <a:t>                                                                                                                                                       </a:t>
            </a:r>
            <a:r>
              <a:rPr lang="en-GB" dirty="0" err="1" smtClean="0"/>
              <a:t>cyf</a:t>
            </a:r>
            <a:r>
              <a:rPr lang="en-GB" dirty="0" smtClean="0"/>
              <a:t> (</a:t>
            </a:r>
            <a:r>
              <a:rPr lang="en-GB" dirty="0" err="1" smtClean="0"/>
              <a:t>mynediad</a:t>
            </a:r>
            <a:r>
              <a:rPr lang="en-GB" dirty="0" smtClean="0"/>
              <a:t> 19-9-16)</a:t>
            </a:r>
            <a:endParaRPr lang="en-GB"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856983728"/>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33772" y="361553"/>
            <a:ext cx="8229600" cy="1143000"/>
          </a:xfrm>
        </p:spPr>
        <p:txBody>
          <a:bodyPr>
            <a:normAutofit/>
          </a:bodyPr>
          <a:lstStyle/>
          <a:p>
            <a:r>
              <a:rPr lang="en-US" sz="6000" dirty="0" smtClean="0"/>
              <a:t>Barbara </a:t>
            </a:r>
            <a:r>
              <a:rPr lang="en-US" sz="6000" dirty="0" err="1" smtClean="0"/>
              <a:t>Rogoff</a:t>
            </a:r>
            <a:endParaRPr lang="en-US" sz="6000" dirty="0"/>
          </a:p>
        </p:txBody>
      </p:sp>
      <p:pic>
        <p:nvPicPr>
          <p:cNvPr id="5" name="Picture 4"/>
          <p:cNvPicPr>
            <a:picLocks noChangeAspect="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8326660" y="1124744"/>
            <a:ext cx="3221386" cy="4947764"/>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1989956" y="1533861"/>
            <a:ext cx="5397500" cy="4864100"/>
          </a:xfrm>
          <a:prstGeom prst="rect">
            <a:avLst/>
          </a:prstGeo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873117324"/>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fontScale="90000"/>
          </a:bodyPr>
          <a:lstStyle/>
          <a:p>
            <a:r>
              <a:rPr lang="en-GB" dirty="0" smtClean="0"/>
              <a:t>Beth </a:t>
            </a:r>
            <a:r>
              <a:rPr lang="en-GB" dirty="0" err="1" smtClean="0"/>
              <a:t>sy’n</a:t>
            </a:r>
            <a:r>
              <a:rPr lang="en-GB" dirty="0" smtClean="0"/>
              <a:t> </a:t>
            </a:r>
            <a:r>
              <a:rPr lang="en-GB" dirty="0" err="1" smtClean="0"/>
              <a:t>dylanwadu</a:t>
            </a:r>
            <a:r>
              <a:rPr lang="en-GB" dirty="0" smtClean="0"/>
              <a:t> </a:t>
            </a:r>
            <a:r>
              <a:rPr lang="en-GB" dirty="0" err="1" smtClean="0"/>
              <a:t>ar</a:t>
            </a:r>
            <a:r>
              <a:rPr lang="en-GB" dirty="0" smtClean="0"/>
              <a:t> </a:t>
            </a:r>
            <a:r>
              <a:rPr lang="en-GB" dirty="0" err="1" smtClean="0"/>
              <a:t>bolisi</a:t>
            </a:r>
            <a:r>
              <a:rPr lang="en-GB" dirty="0" smtClean="0"/>
              <a:t> </a:t>
            </a:r>
            <a:r>
              <a:rPr lang="en-GB" dirty="0" err="1" smtClean="0"/>
              <a:t>addysg</a:t>
            </a:r>
            <a:r>
              <a:rPr lang="en-GB" dirty="0" smtClean="0"/>
              <a:t>?</a:t>
            </a:r>
            <a:br>
              <a:rPr lang="en-GB" dirty="0" smtClean="0"/>
            </a:br>
            <a:r>
              <a:rPr lang="en-GB" dirty="0"/>
              <a:t> </a:t>
            </a:r>
            <a:r>
              <a:rPr lang="en-GB" dirty="0" smtClean="0"/>
              <a:t>                               </a:t>
            </a:r>
            <a:br>
              <a:rPr lang="en-GB" dirty="0" smtClean="0"/>
            </a:br>
            <a:r>
              <a:rPr lang="en-GB" dirty="0"/>
              <a:t> </a:t>
            </a:r>
            <a:r>
              <a:rPr lang="en-GB" dirty="0" smtClean="0"/>
              <a:t>                                       </a:t>
            </a:r>
            <a:r>
              <a:rPr lang="en-GB" dirty="0" smtClean="0">
                <a:solidFill>
                  <a:srgbClr val="0070C0"/>
                </a:solidFill>
              </a:rPr>
              <a:t>What influences education policy?</a:t>
            </a:r>
            <a:endParaRPr lang="en-GB" dirty="0">
              <a:solidFill>
                <a:srgbClr val="0070C0"/>
              </a:solidFill>
            </a:endParaRPr>
          </a:p>
        </p:txBody>
      </p:sp>
      <p:sp>
        <p:nvSpPr>
          <p:cNvPr id="14" name="Content Placeholder 13"/>
          <p:cNvSpPr>
            <a:spLocks noGrp="1"/>
          </p:cNvSpPr>
          <p:nvPr>
            <p:ph sz="half" idx="1"/>
          </p:nvPr>
        </p:nvSpPr>
        <p:spPr/>
        <p:txBody>
          <a:bodyPr>
            <a:normAutofit lnSpcReduction="10000"/>
          </a:bodyPr>
          <a:lstStyle/>
          <a:p>
            <a:r>
              <a:rPr lang="en-GB" sz="2400" dirty="0" smtClean="0">
                <a:solidFill>
                  <a:srgbClr val="0070C0"/>
                </a:solidFill>
              </a:rPr>
              <a:t>Culture</a:t>
            </a:r>
          </a:p>
          <a:p>
            <a:r>
              <a:rPr lang="en-GB" sz="2400" dirty="0" smtClean="0">
                <a:solidFill>
                  <a:srgbClr val="0070C0"/>
                </a:solidFill>
              </a:rPr>
              <a:t>Belief</a:t>
            </a:r>
          </a:p>
          <a:p>
            <a:r>
              <a:rPr lang="en-GB" sz="2400" dirty="0" smtClean="0">
                <a:solidFill>
                  <a:srgbClr val="0070C0"/>
                </a:solidFill>
              </a:rPr>
              <a:t>Tradition</a:t>
            </a:r>
          </a:p>
          <a:p>
            <a:r>
              <a:rPr lang="en-GB" sz="2400" dirty="0" smtClean="0">
                <a:solidFill>
                  <a:srgbClr val="0070C0"/>
                </a:solidFill>
              </a:rPr>
              <a:t>People</a:t>
            </a:r>
          </a:p>
          <a:p>
            <a:r>
              <a:rPr lang="en-GB" sz="2400" dirty="0" smtClean="0">
                <a:solidFill>
                  <a:srgbClr val="0070C0"/>
                </a:solidFill>
              </a:rPr>
              <a:t>Diversity</a:t>
            </a:r>
          </a:p>
          <a:p>
            <a:r>
              <a:rPr lang="en-GB" sz="2400" dirty="0" smtClean="0">
                <a:solidFill>
                  <a:srgbClr val="0070C0"/>
                </a:solidFill>
              </a:rPr>
              <a:t>Rankings</a:t>
            </a:r>
          </a:p>
          <a:p>
            <a:r>
              <a:rPr lang="en-GB" sz="2400" dirty="0" smtClean="0">
                <a:solidFill>
                  <a:srgbClr val="0070C0"/>
                </a:solidFill>
              </a:rPr>
              <a:t>Funding</a:t>
            </a:r>
          </a:p>
          <a:p>
            <a:r>
              <a:rPr lang="en-GB" sz="2400" dirty="0" smtClean="0">
                <a:solidFill>
                  <a:srgbClr val="0070C0"/>
                </a:solidFill>
              </a:rPr>
              <a:t>Rights</a:t>
            </a:r>
          </a:p>
          <a:p>
            <a:endParaRPr lang="en-GB" sz="2400" dirty="0"/>
          </a:p>
        </p:txBody>
      </p:sp>
      <p:sp>
        <p:nvSpPr>
          <p:cNvPr id="15" name="Content Placeholder 14"/>
          <p:cNvSpPr>
            <a:spLocks noGrp="1"/>
          </p:cNvSpPr>
          <p:nvPr>
            <p:ph sz="half" idx="2"/>
          </p:nvPr>
        </p:nvSpPr>
        <p:spPr/>
        <p:txBody>
          <a:bodyPr>
            <a:normAutofit lnSpcReduction="10000"/>
          </a:bodyPr>
          <a:lstStyle/>
          <a:p>
            <a:r>
              <a:rPr lang="en-GB" sz="2400" dirty="0" err="1" smtClean="0"/>
              <a:t>Diwylliant</a:t>
            </a:r>
            <a:endParaRPr lang="en-GB" sz="2400" dirty="0" smtClean="0"/>
          </a:p>
          <a:p>
            <a:r>
              <a:rPr lang="en-GB" sz="2400" dirty="0" err="1" smtClean="0"/>
              <a:t>Credoau</a:t>
            </a:r>
            <a:endParaRPr lang="en-GB" sz="2400" dirty="0" smtClean="0"/>
          </a:p>
          <a:p>
            <a:r>
              <a:rPr lang="en-GB" sz="2400" dirty="0" err="1" smtClean="0"/>
              <a:t>Traddodiadau</a:t>
            </a:r>
            <a:endParaRPr lang="en-GB" sz="2400" dirty="0" smtClean="0"/>
          </a:p>
          <a:p>
            <a:r>
              <a:rPr lang="en-GB" sz="2400" dirty="0" err="1" smtClean="0"/>
              <a:t>Pobl</a:t>
            </a:r>
            <a:endParaRPr lang="en-GB" sz="2400" dirty="0" smtClean="0"/>
          </a:p>
          <a:p>
            <a:r>
              <a:rPr lang="en-GB" sz="2400" dirty="0" err="1" smtClean="0"/>
              <a:t>Amrywiaeth</a:t>
            </a:r>
            <a:endParaRPr lang="en-GB" sz="2400" dirty="0" smtClean="0"/>
          </a:p>
          <a:p>
            <a:r>
              <a:rPr lang="en-GB" sz="2400" dirty="0" err="1" smtClean="0"/>
              <a:t>Cyrhaeddiad</a:t>
            </a:r>
            <a:endParaRPr lang="en-GB" sz="2400" dirty="0" smtClean="0"/>
          </a:p>
          <a:p>
            <a:r>
              <a:rPr lang="en-GB" sz="2400" dirty="0" err="1" smtClean="0"/>
              <a:t>Cyllid</a:t>
            </a:r>
            <a:endParaRPr lang="en-GB" sz="2400" dirty="0" smtClean="0"/>
          </a:p>
          <a:p>
            <a:r>
              <a:rPr lang="en-GB" sz="2400" dirty="0" err="1" smtClean="0"/>
              <a:t>Hawliau</a:t>
            </a:r>
            <a:endParaRPr lang="en-GB" sz="2400"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533970288"/>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Rectangle 1"/>
          <p:cNvSpPr/>
          <p:nvPr/>
        </p:nvSpPr>
        <p:spPr>
          <a:xfrm>
            <a:off x="0" y="188640"/>
            <a:ext cx="11593288" cy="646331"/>
          </a:xfrm>
          <a:prstGeom prst="rect">
            <a:avLst/>
          </a:prstGeom>
        </p:spPr>
        <p:txBody>
          <a:bodyPr wrap="square">
            <a:spAutoFit/>
          </a:bodyPr>
          <a:lstStyle/>
          <a:p>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06102" y="834971"/>
            <a:ext cx="5040560" cy="4934443"/>
          </a:xfrm>
          <a:prstGeom prst="rect">
            <a:avLst/>
          </a:prstGeom>
        </p:spPr>
      </p:pic>
      <p:sp>
        <p:nvSpPr>
          <p:cNvPr id="5" name="TextBox 4"/>
          <p:cNvSpPr txBox="1"/>
          <p:nvPr/>
        </p:nvSpPr>
        <p:spPr>
          <a:xfrm>
            <a:off x="5806380" y="834971"/>
            <a:ext cx="6192688" cy="5909310"/>
          </a:xfrm>
          <a:prstGeom prst="rect">
            <a:avLst/>
          </a:prstGeom>
          <a:noFill/>
        </p:spPr>
        <p:txBody>
          <a:bodyPr wrap="square" rtlCol="0">
            <a:spAutoFit/>
          </a:bodyPr>
          <a:lstStyle/>
          <a:p>
            <a:r>
              <a:rPr lang="en-GB" b="1" dirty="0" err="1" smtClean="0"/>
              <a:t>Cadwch</a:t>
            </a:r>
            <a:r>
              <a:rPr lang="en-GB" b="1" dirty="0" smtClean="0"/>
              <a:t> </a:t>
            </a:r>
            <a:r>
              <a:rPr lang="en-GB" b="1" dirty="0" err="1" smtClean="0"/>
              <a:t>mewn</a:t>
            </a:r>
            <a:r>
              <a:rPr lang="en-GB" b="1" dirty="0" smtClean="0"/>
              <a:t> </a:t>
            </a:r>
            <a:r>
              <a:rPr lang="en-GB" b="1" dirty="0" err="1" smtClean="0"/>
              <a:t>cof</a:t>
            </a:r>
            <a:r>
              <a:rPr lang="en-GB" b="1" dirty="0" smtClean="0"/>
              <a:t> </a:t>
            </a:r>
            <a:r>
              <a:rPr lang="en-GB" b="1" dirty="0" err="1" smtClean="0"/>
              <a:t>yr</a:t>
            </a:r>
            <a:r>
              <a:rPr lang="en-GB" b="1" dirty="0" smtClean="0"/>
              <a:t> </a:t>
            </a:r>
            <a:r>
              <a:rPr lang="en-GB" b="1" dirty="0" err="1" smtClean="0"/>
              <a:t>holl</a:t>
            </a:r>
            <a:r>
              <a:rPr lang="en-GB" b="1" dirty="0" smtClean="0"/>
              <a:t> </a:t>
            </a:r>
            <a:r>
              <a:rPr lang="en-GB" b="1" dirty="0" err="1" smtClean="0"/>
              <a:t>ddylanwadau</a:t>
            </a:r>
            <a:r>
              <a:rPr lang="en-GB" b="1" dirty="0" smtClean="0"/>
              <a:t> </a:t>
            </a:r>
            <a:r>
              <a:rPr lang="en-GB" b="1" dirty="0" err="1" smtClean="0"/>
              <a:t>teuluol</a:t>
            </a:r>
            <a:r>
              <a:rPr lang="en-GB" b="1" dirty="0" smtClean="0"/>
              <a:t>, </a:t>
            </a:r>
            <a:r>
              <a:rPr lang="en-GB" b="1" dirty="0" err="1" smtClean="0"/>
              <a:t>dilwylliannol</a:t>
            </a:r>
            <a:r>
              <a:rPr lang="en-GB" b="1" dirty="0" smtClean="0"/>
              <a:t>, </a:t>
            </a:r>
            <a:r>
              <a:rPr lang="en-GB" b="1" dirty="0" err="1" smtClean="0"/>
              <a:t>cymdeithasol</a:t>
            </a:r>
            <a:r>
              <a:rPr lang="en-GB" b="1" dirty="0" smtClean="0"/>
              <a:t> a </a:t>
            </a:r>
            <a:r>
              <a:rPr lang="en-GB" b="1" dirty="0" err="1" smtClean="0"/>
              <a:t>llywodraethol</a:t>
            </a:r>
            <a:r>
              <a:rPr lang="en-GB" b="1" dirty="0" smtClean="0"/>
              <a:t> </a:t>
            </a:r>
            <a:r>
              <a:rPr lang="en-GB" b="1" dirty="0" err="1" smtClean="0"/>
              <a:t>sydd</a:t>
            </a:r>
            <a:r>
              <a:rPr lang="en-GB" b="1" dirty="0" smtClean="0"/>
              <a:t> </a:t>
            </a:r>
            <a:r>
              <a:rPr lang="en-GB" b="1" dirty="0" err="1" smtClean="0"/>
              <a:t>ar</a:t>
            </a:r>
            <a:r>
              <a:rPr lang="en-GB" b="1" dirty="0" smtClean="0"/>
              <a:t> bob </a:t>
            </a:r>
            <a:r>
              <a:rPr lang="en-GB" b="1" dirty="0" err="1" smtClean="0"/>
              <a:t>plentyn</a:t>
            </a:r>
            <a:r>
              <a:rPr lang="en-GB" b="1" dirty="0" smtClean="0"/>
              <a:t>. </a:t>
            </a:r>
          </a:p>
          <a:p>
            <a:r>
              <a:rPr lang="en-GB" b="1" dirty="0" err="1" smtClean="0"/>
              <a:t>Rhaid</a:t>
            </a:r>
            <a:r>
              <a:rPr lang="en-GB" b="1" dirty="0" smtClean="0"/>
              <a:t> </a:t>
            </a:r>
            <a:r>
              <a:rPr lang="en-GB" b="1" dirty="0" err="1" smtClean="0"/>
              <a:t>fel</a:t>
            </a:r>
            <a:r>
              <a:rPr lang="en-GB" b="1" dirty="0" smtClean="0"/>
              <a:t> </a:t>
            </a:r>
            <a:r>
              <a:rPr lang="en-GB" b="1" dirty="0" err="1" smtClean="0"/>
              <a:t>athrawon</a:t>
            </a:r>
            <a:r>
              <a:rPr lang="en-GB" b="1" dirty="0" smtClean="0"/>
              <a:t> </a:t>
            </a:r>
            <a:r>
              <a:rPr lang="en-GB" b="1" dirty="0" err="1" smtClean="0"/>
              <a:t>i</a:t>
            </a:r>
            <a:r>
              <a:rPr lang="en-GB" b="1" dirty="0" smtClean="0"/>
              <a:t> </a:t>
            </a:r>
            <a:r>
              <a:rPr lang="en-GB" b="1" dirty="0" err="1" smtClean="0"/>
              <a:t>ni</a:t>
            </a:r>
            <a:r>
              <a:rPr lang="en-GB" b="1" dirty="0" smtClean="0"/>
              <a:t> </a:t>
            </a:r>
            <a:r>
              <a:rPr lang="en-GB" b="1" dirty="0" err="1" smtClean="0"/>
              <a:t>sicrhau</a:t>
            </a:r>
            <a:r>
              <a:rPr lang="en-GB" b="1" dirty="0" smtClean="0"/>
              <a:t> </a:t>
            </a:r>
            <a:r>
              <a:rPr lang="en-GB" b="1" dirty="0" err="1" smtClean="0"/>
              <a:t>ein</a:t>
            </a:r>
            <a:r>
              <a:rPr lang="en-GB" b="1" dirty="0" smtClean="0"/>
              <a:t> bod </a:t>
            </a:r>
            <a:r>
              <a:rPr lang="en-GB" b="1" dirty="0" err="1" smtClean="0"/>
              <a:t>yn</a:t>
            </a:r>
            <a:r>
              <a:rPr lang="en-GB" b="1" dirty="0" smtClean="0"/>
              <a:t> </a:t>
            </a:r>
            <a:r>
              <a:rPr lang="en-GB" b="1" dirty="0" err="1" smtClean="0"/>
              <a:t>rhoi</a:t>
            </a:r>
            <a:r>
              <a:rPr lang="en-GB" b="1" dirty="0" smtClean="0"/>
              <a:t> </a:t>
            </a:r>
            <a:r>
              <a:rPr lang="en-GB" b="1" dirty="0" err="1" smtClean="0"/>
              <a:t>pob</a:t>
            </a:r>
            <a:r>
              <a:rPr lang="en-GB" b="1" dirty="0" smtClean="0"/>
              <a:t> </a:t>
            </a:r>
            <a:r>
              <a:rPr lang="en-GB" b="1" dirty="0" err="1" smtClean="0"/>
              <a:t>cyfle</a:t>
            </a:r>
            <a:r>
              <a:rPr lang="en-GB" b="1" dirty="0" smtClean="0"/>
              <a:t> </a:t>
            </a:r>
            <a:r>
              <a:rPr lang="en-GB" b="1" dirty="0" err="1" smtClean="0"/>
              <a:t>i</a:t>
            </a:r>
            <a:r>
              <a:rPr lang="en-GB" b="1" dirty="0" smtClean="0"/>
              <a:t> </a:t>
            </a:r>
            <a:r>
              <a:rPr lang="en-GB" b="1" dirty="0" err="1" smtClean="0"/>
              <a:t>blant</a:t>
            </a:r>
            <a:r>
              <a:rPr lang="en-GB" b="1" dirty="0" smtClean="0"/>
              <a:t> </a:t>
            </a:r>
            <a:r>
              <a:rPr lang="en-GB" b="1" dirty="0" err="1" smtClean="0"/>
              <a:t>ddathlu</a:t>
            </a:r>
            <a:r>
              <a:rPr lang="en-GB" b="1" dirty="0" smtClean="0"/>
              <a:t> </a:t>
            </a:r>
            <a:r>
              <a:rPr lang="en-GB" b="1" dirty="0" err="1" smtClean="0"/>
              <a:t>eu</a:t>
            </a:r>
            <a:r>
              <a:rPr lang="en-GB" b="1" dirty="0" smtClean="0"/>
              <a:t> </a:t>
            </a:r>
            <a:r>
              <a:rPr lang="en-GB" b="1" dirty="0" err="1" smtClean="0"/>
              <a:t>diwylliant</a:t>
            </a:r>
            <a:r>
              <a:rPr lang="en-GB" b="1" dirty="0" smtClean="0"/>
              <a:t> </a:t>
            </a:r>
            <a:r>
              <a:rPr lang="en-GB" b="1" dirty="0" err="1" smtClean="0"/>
              <a:t>a’u</a:t>
            </a:r>
            <a:r>
              <a:rPr lang="en-GB" b="1" dirty="0" smtClean="0"/>
              <a:t> </a:t>
            </a:r>
            <a:r>
              <a:rPr lang="en-GB" b="1" dirty="0" err="1" smtClean="0"/>
              <a:t>treftadaeth</a:t>
            </a:r>
            <a:r>
              <a:rPr lang="en-GB" b="1" dirty="0" smtClean="0"/>
              <a:t> ac </a:t>
            </a:r>
            <a:r>
              <a:rPr lang="en-GB" b="1" dirty="0" err="1" smtClean="0"/>
              <a:t>osgoi</a:t>
            </a:r>
            <a:r>
              <a:rPr lang="en-GB" b="1" dirty="0" smtClean="0"/>
              <a:t> </a:t>
            </a:r>
            <a:r>
              <a:rPr lang="en-GB" b="1" dirty="0" err="1" smtClean="0"/>
              <a:t>ystrydebu</a:t>
            </a:r>
            <a:r>
              <a:rPr lang="en-GB" b="1" dirty="0" smtClean="0"/>
              <a:t>.</a:t>
            </a:r>
          </a:p>
          <a:p>
            <a:r>
              <a:rPr lang="en-GB" b="1" dirty="0" err="1" smtClean="0"/>
              <a:t>Bydd</a:t>
            </a:r>
            <a:r>
              <a:rPr lang="en-GB" b="1" dirty="0" smtClean="0"/>
              <a:t> </a:t>
            </a:r>
            <a:r>
              <a:rPr lang="en-GB" b="1" dirty="0" err="1" smtClean="0"/>
              <a:t>gan</a:t>
            </a:r>
            <a:r>
              <a:rPr lang="en-GB" b="1" dirty="0" smtClean="0"/>
              <a:t> bob </a:t>
            </a:r>
            <a:r>
              <a:rPr lang="en-GB" b="1" dirty="0" err="1" smtClean="0"/>
              <a:t>gwlad</a:t>
            </a:r>
            <a:r>
              <a:rPr lang="en-GB" b="1" dirty="0" smtClean="0"/>
              <a:t> </a:t>
            </a:r>
            <a:r>
              <a:rPr lang="en-GB" b="1" dirty="0" err="1" smtClean="0"/>
              <a:t>blaenoriaethua</a:t>
            </a:r>
            <a:r>
              <a:rPr lang="en-GB" b="1" dirty="0" smtClean="0"/>
              <a:t> </a:t>
            </a:r>
            <a:r>
              <a:rPr lang="en-GB" b="1" dirty="0" err="1" smtClean="0"/>
              <a:t>gwahanol</a:t>
            </a:r>
            <a:r>
              <a:rPr lang="en-GB" b="1" smtClean="0"/>
              <a:t> - </a:t>
            </a:r>
            <a:r>
              <a:rPr lang="en-GB" b="1" dirty="0" err="1" smtClean="0"/>
              <a:t>ystyriwch</a:t>
            </a:r>
            <a:r>
              <a:rPr lang="en-GB" b="1" dirty="0" smtClean="0"/>
              <a:t> </a:t>
            </a:r>
            <a:r>
              <a:rPr lang="en-GB" b="1" dirty="0" err="1" smtClean="0"/>
              <a:t>unigrywedd</a:t>
            </a:r>
            <a:r>
              <a:rPr lang="en-GB" b="1" dirty="0" smtClean="0"/>
              <a:t> </a:t>
            </a:r>
            <a:r>
              <a:rPr lang="en-GB" b="1" dirty="0" err="1" smtClean="0"/>
              <a:t>Cymru</a:t>
            </a:r>
            <a:r>
              <a:rPr lang="en-GB" b="1" dirty="0" smtClean="0"/>
              <a:t> </a:t>
            </a:r>
            <a:r>
              <a:rPr lang="en-GB" b="1" dirty="0" err="1" smtClean="0"/>
              <a:t>wrth</a:t>
            </a:r>
            <a:r>
              <a:rPr lang="en-GB" b="1" dirty="0" smtClean="0"/>
              <a:t> </a:t>
            </a:r>
            <a:r>
              <a:rPr lang="en-GB" b="1" dirty="0" err="1" smtClean="0"/>
              <a:t>i</a:t>
            </a:r>
            <a:r>
              <a:rPr lang="en-GB" b="1" dirty="0" smtClean="0"/>
              <a:t> chi </a:t>
            </a:r>
            <a:r>
              <a:rPr lang="en-GB" b="1" dirty="0" err="1" smtClean="0"/>
              <a:t>hyfforddi</a:t>
            </a:r>
            <a:r>
              <a:rPr lang="en-GB" b="1" dirty="0" smtClean="0"/>
              <a:t>.</a:t>
            </a:r>
          </a:p>
          <a:p>
            <a:endParaRPr lang="en-GB" dirty="0"/>
          </a:p>
          <a:p>
            <a:endParaRPr lang="en-GB" dirty="0" smtClean="0"/>
          </a:p>
          <a:p>
            <a:endParaRPr lang="en-GB" dirty="0"/>
          </a:p>
          <a:p>
            <a:endParaRPr lang="en-GB" dirty="0" smtClean="0"/>
          </a:p>
          <a:p>
            <a:endParaRPr lang="en-GB" dirty="0" smtClean="0"/>
          </a:p>
          <a:p>
            <a:r>
              <a:rPr lang="en-GB" b="1" dirty="0" smtClean="0">
                <a:solidFill>
                  <a:srgbClr val="0070C0"/>
                </a:solidFill>
              </a:rPr>
              <a:t>Children are influenced by their families, culture, society and by political actions.</a:t>
            </a:r>
          </a:p>
          <a:p>
            <a:r>
              <a:rPr lang="en-GB" b="1" dirty="0" smtClean="0">
                <a:solidFill>
                  <a:srgbClr val="0070C0"/>
                </a:solidFill>
              </a:rPr>
              <a:t>Teachers must ensure all children are given opportunities to celebrate their culture and heritage avoiding stereotypes.</a:t>
            </a:r>
          </a:p>
          <a:p>
            <a:r>
              <a:rPr lang="en-GB" b="1" dirty="0" smtClean="0">
                <a:solidFill>
                  <a:srgbClr val="0070C0"/>
                </a:solidFill>
              </a:rPr>
              <a:t>Each country will have different priorities - consider the uniqueness of Wales during your studies.</a:t>
            </a:r>
          </a:p>
          <a:p>
            <a:endParaRPr lang="en-GB" dirty="0"/>
          </a:p>
        </p:txBody>
      </p:sp>
      <p:sp>
        <p:nvSpPr>
          <p:cNvPr id="3" name="TextBox 2"/>
          <p:cNvSpPr txBox="1"/>
          <p:nvPr/>
        </p:nvSpPr>
        <p:spPr>
          <a:xfrm>
            <a:off x="621804" y="6021288"/>
            <a:ext cx="4824858" cy="523220"/>
          </a:xfrm>
          <a:prstGeom prst="rect">
            <a:avLst/>
          </a:prstGeom>
          <a:noFill/>
        </p:spPr>
        <p:txBody>
          <a:bodyPr wrap="square" rtlCol="0">
            <a:spAutoFit/>
          </a:bodyPr>
          <a:lstStyle/>
          <a:p>
            <a:pPr algn="ctr"/>
            <a:r>
              <a:rPr lang="en-GB" sz="2800" dirty="0" err="1" smtClean="0"/>
              <a:t>Bronfenbrenner</a:t>
            </a:r>
            <a:endParaRPr lang="en-GB" sz="2800" dirty="0"/>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377618160"/>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549796" y="280864"/>
            <a:ext cx="4040460" cy="2260734"/>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7567449" y="260648"/>
            <a:ext cx="4375635" cy="2448272"/>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val="0"/>
              </a:ext>
            </a:extLst>
          </a:blip>
          <a:stretch>
            <a:fillRect/>
          </a:stretch>
        </p:blipFill>
        <p:spPr>
          <a:xfrm>
            <a:off x="4155837" y="3222268"/>
            <a:ext cx="3384376" cy="3384376"/>
          </a:xfrm>
          <a:prstGeom prst="rect">
            <a:avLst/>
          </a:prstGeom>
        </p:spPr>
      </p:pic>
      <p:sp>
        <p:nvSpPr>
          <p:cNvPr id="5" name="Rectangle 4"/>
          <p:cNvSpPr/>
          <p:nvPr/>
        </p:nvSpPr>
        <p:spPr>
          <a:xfrm>
            <a:off x="6958508" y="2852936"/>
            <a:ext cx="5348837" cy="369332"/>
          </a:xfrm>
          <a:prstGeom prst="rect">
            <a:avLst/>
          </a:prstGeom>
        </p:spPr>
        <p:txBody>
          <a:bodyPr wrap="none">
            <a:spAutoFit/>
          </a:bodyPr>
          <a:lstStyle/>
          <a:p>
            <a:r>
              <a:rPr lang="en-GB" dirty="0"/>
              <a:t>https://www.youtube.com/watch?v=rFeOYlxJbmw</a:t>
            </a:r>
          </a:p>
        </p:txBody>
      </p:sp>
      <p:sp>
        <p:nvSpPr>
          <p:cNvPr id="6" name="Rectangle 5"/>
          <p:cNvSpPr/>
          <p:nvPr/>
        </p:nvSpPr>
        <p:spPr>
          <a:xfrm>
            <a:off x="184291" y="2852936"/>
            <a:ext cx="5372881" cy="369332"/>
          </a:xfrm>
          <a:prstGeom prst="rect">
            <a:avLst/>
          </a:prstGeom>
        </p:spPr>
        <p:txBody>
          <a:bodyPr wrap="none">
            <a:spAutoFit/>
          </a:bodyPr>
          <a:lstStyle/>
          <a:p>
            <a:r>
              <a:rPr lang="en-GB" dirty="0"/>
              <a:t>https://www.youtube.com/watch?v=P0M-CnL9FBc</a:t>
            </a: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422141032"/>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Rectangle 2"/>
          <p:cNvSpPr/>
          <p:nvPr/>
        </p:nvSpPr>
        <p:spPr>
          <a:xfrm>
            <a:off x="1" y="1412776"/>
            <a:ext cx="12188824" cy="6001643"/>
          </a:xfrm>
          <a:prstGeom prst="rect">
            <a:avLst/>
          </a:prstGeom>
        </p:spPr>
        <p:txBody>
          <a:bodyPr wrap="square">
            <a:spAutoFit/>
          </a:bodyPr>
          <a:lstStyle/>
          <a:p>
            <a:r>
              <a:rPr lang="en-GB" sz="2400" dirty="0"/>
              <a:t>The impact of culture on </a:t>
            </a:r>
            <a:r>
              <a:rPr lang="en-GB" sz="2400" dirty="0" smtClean="0"/>
              <a:t>education -</a:t>
            </a:r>
          </a:p>
          <a:p>
            <a:r>
              <a:rPr lang="en-GB" sz="2400" dirty="0" smtClean="0">
                <a:hlinkClick r:id="rId3"/>
              </a:rPr>
              <a:t>https</a:t>
            </a:r>
            <a:r>
              <a:rPr lang="en-GB" sz="2400" dirty="0">
                <a:hlinkClick r:id="rId3"/>
              </a:rPr>
              <a:t>://</a:t>
            </a:r>
            <a:r>
              <a:rPr lang="en-GB" sz="2400" dirty="0" smtClean="0">
                <a:hlinkClick r:id="rId3"/>
              </a:rPr>
              <a:t>geert-hofstede.com/tl_files/images/site/social/Culture%20and%20education.pdf</a:t>
            </a:r>
            <a:endParaRPr lang="en-GB" sz="2400" dirty="0" smtClean="0"/>
          </a:p>
          <a:p>
            <a:endParaRPr lang="en-GB" sz="2400" dirty="0"/>
          </a:p>
          <a:p>
            <a:endParaRPr lang="en-GB" sz="2400" dirty="0" smtClean="0">
              <a:hlinkClick r:id="rId4"/>
            </a:endParaRPr>
          </a:p>
          <a:p>
            <a:endParaRPr lang="en-GB" sz="2400" dirty="0">
              <a:hlinkClick r:id="rId4"/>
            </a:endParaRPr>
          </a:p>
          <a:p>
            <a:r>
              <a:rPr lang="en-GB" sz="2400" dirty="0" smtClean="0">
                <a:hlinkClick r:id="rId4"/>
              </a:rPr>
              <a:t>http</a:t>
            </a:r>
            <a:r>
              <a:rPr lang="en-GB" sz="2400" dirty="0">
                <a:hlinkClick r:id="rId4"/>
              </a:rPr>
              <a:t>://gov.wales/statistics-and-research/key-education-statistics/?lang=en</a:t>
            </a:r>
            <a:endParaRPr lang="en-GB" sz="2400" dirty="0"/>
          </a:p>
          <a:p>
            <a:endParaRPr lang="en-GB" sz="2400" dirty="0"/>
          </a:p>
          <a:p>
            <a:r>
              <a:rPr lang="en-GB" sz="2400" dirty="0">
                <a:hlinkClick r:id="rId5"/>
              </a:rPr>
              <a:t>http://gov.wales/statistics-and-research/key-education-statistics/?skip=1&amp;lang=cy</a:t>
            </a:r>
            <a:endParaRPr lang="en-GB" sz="2400" dirty="0"/>
          </a:p>
          <a:p>
            <a:endParaRPr lang="en-GB" sz="2400" dirty="0"/>
          </a:p>
          <a:p>
            <a:endParaRPr lang="en-GB" sz="2400" dirty="0"/>
          </a:p>
          <a:p>
            <a:endParaRPr lang="en-GB" sz="2400" dirty="0"/>
          </a:p>
          <a:p>
            <a:r>
              <a:rPr lang="en-GB" sz="2400" dirty="0"/>
              <a:t>Wales online</a:t>
            </a:r>
          </a:p>
          <a:p>
            <a:r>
              <a:rPr lang="en-GB" sz="2400" dirty="0">
                <a:hlinkClick r:id="rId6"/>
              </a:rPr>
              <a:t>http://www.walesonline.co.uk/news/education/wales-new-national-curriculum-launched-10314909</a:t>
            </a:r>
            <a:endParaRPr lang="en-GB" sz="2400" dirty="0"/>
          </a:p>
          <a:p>
            <a:endParaRPr lang="en-GB" sz="2400" dirty="0" smtClean="0"/>
          </a:p>
          <a:p>
            <a:endParaRPr lang="en-GB" sz="2400" dirty="0"/>
          </a:p>
        </p:txBody>
      </p:sp>
      <p:sp>
        <p:nvSpPr>
          <p:cNvPr id="4" name="TextBox 3"/>
          <p:cNvSpPr txBox="1"/>
          <p:nvPr/>
        </p:nvSpPr>
        <p:spPr>
          <a:xfrm>
            <a:off x="477788" y="692696"/>
            <a:ext cx="10657184" cy="461665"/>
          </a:xfrm>
          <a:prstGeom prst="rect">
            <a:avLst/>
          </a:prstGeom>
          <a:noFill/>
        </p:spPr>
        <p:txBody>
          <a:bodyPr wrap="square" rtlCol="0">
            <a:spAutoFit/>
          </a:bodyPr>
          <a:lstStyle/>
          <a:p>
            <a:r>
              <a:rPr lang="en-GB" sz="2400" b="1" u="sng" dirty="0" err="1" smtClean="0"/>
              <a:t>Darllen</a:t>
            </a:r>
            <a:r>
              <a:rPr lang="en-GB" sz="2400" b="1" u="sng" dirty="0" smtClean="0"/>
              <a:t> </a:t>
            </a:r>
            <a:r>
              <a:rPr lang="en-GB" sz="2400" b="1" u="sng" dirty="0" err="1" smtClean="0"/>
              <a:t>Pellach</a:t>
            </a:r>
            <a:r>
              <a:rPr lang="en-GB" sz="2400" b="1" u="sng" dirty="0" smtClean="0"/>
              <a:t> / </a:t>
            </a:r>
            <a:r>
              <a:rPr lang="en-GB" sz="2400" b="1" u="sng" dirty="0" smtClean="0">
                <a:solidFill>
                  <a:srgbClr val="0070C0"/>
                </a:solidFill>
              </a:rPr>
              <a:t>Further reading</a:t>
            </a:r>
            <a:endParaRPr lang="en-GB" sz="2400" b="1" u="sng" dirty="0">
              <a:solidFill>
                <a:srgbClr val="0070C0"/>
              </a:solidFill>
            </a:endParaRPr>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4046713945"/>
      </p:ext>
    </p:extLst>
  </p:cSld>
  <p:clrMapOvr>
    <a:masterClrMapping/>
  </p:clrMapOvr>
  <mc:AlternateContent>
    <mc:Choice xmlns:mc="http://schemas.openxmlformats.org/markup-compatibility/2006" xmlns:p14="http://schemas.microsoft.com/office/powerpoint/2010/main" xmlns:p="http://schemas.openxmlformats.org/presentationml/2006/main" xmlns:r="http://schemas.openxmlformats.org/officeDocument/2006/relationships" xmlns:a="http://schemas.openxmlformats.org/drawingml/2006/main" xmlns="" Requires="p14">
      <p:transition spd="med" p14:dur="700">
        <p:fade/>
      </p:transition>
    </mc:Choice>
    <mc:Fallback>
      <p:transition spd="med">
        <p:fade/>
      </p:transition>
    </mc:Fallback>
  </mc:AlternateContent>
</p:sld>
</file>

<file path=ppt/theme/theme1.xml><?xml version="1.0" encoding="utf-8"?>
<a:theme xmlns:a="http://schemas.openxmlformats.org/drawingml/2006/main" name="Watercolor_16x9">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12700"/>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xmlns:a="http://schemas.openxmlformats.org/drawingml/2006/main" xmlns="" name="TF00001016.potx" id="{8AD53B0B-FC02-4342-9C97-FCB4E3E31C20}" vid="{17FAF719-7E74-4133-9EF7-340AA294087B}"/>
    </a:ext>
  </a:extLst>
</a:theme>
</file>

<file path=ppt/theme/theme2.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Watercolor presentation (widescreen)</Template>
  <TotalTime>342</TotalTime>
  <Words>1436</Words>
  <Application>Microsoft Macintosh PowerPoint</Application>
  <PresentationFormat>Custom</PresentationFormat>
  <Paragraphs>185</Paragraphs>
  <Slides>19</Slides>
  <Notes>15</Notes>
  <HiddenSlides>0</HiddenSlides>
  <MMClips>0</MMClips>
  <ScaleCrop>false</ScaleCrop>
  <HeadingPairs>
    <vt:vector size="4" baseType="variant">
      <vt:variant>
        <vt:lpstr>Design Template</vt:lpstr>
      </vt:variant>
      <vt:variant>
        <vt:i4>1</vt:i4>
      </vt:variant>
      <vt:variant>
        <vt:lpstr>Slide Titles</vt:lpstr>
      </vt:variant>
      <vt:variant>
        <vt:i4>19</vt:i4>
      </vt:variant>
    </vt:vector>
  </HeadingPairs>
  <TitlesOfParts>
    <vt:vector size="20" baseType="lpstr">
      <vt:lpstr>Watercolor_16x9</vt:lpstr>
      <vt:lpstr> Cyd – destun Cymreig             A Welsh perspective </vt:lpstr>
      <vt:lpstr>Beth sy'n unigryw am ysgol yng Nghymru?  What is unique about a school in Wales ?</vt:lpstr>
      <vt:lpstr>Cymharu a chyferbynnu                                                   Compare &amp; contrast</vt:lpstr>
      <vt:lpstr>Slide 4</vt:lpstr>
      <vt:lpstr>Slide 5</vt:lpstr>
      <vt:lpstr>Slide 6</vt:lpstr>
      <vt:lpstr>Addysg yng Nghymru       Education in Wales</vt:lpstr>
      <vt:lpstr> Pynciau llosg  - addysg yng Nghymru                                                                                             Hot topics – education in Wales</vt:lpstr>
      <vt:lpstr>Slide 9</vt:lpstr>
      <vt:lpstr>Y Pedwar diben                           The Four purposes                                                          </vt:lpstr>
      <vt:lpstr>Slide 11</vt:lpstr>
      <vt:lpstr>Slide 12</vt:lpstr>
      <vt:lpstr>Slide 13</vt:lpstr>
      <vt:lpstr>Slide 14</vt:lpstr>
      <vt:lpstr>Slide 15</vt:lpstr>
      <vt:lpstr>Beth sy’n dylanwadu ar bolisi addysg?                                                                          What influences education policy?</vt:lpstr>
      <vt:lpstr>Slide 17</vt:lpstr>
      <vt:lpstr>Slide 18</vt:lpstr>
      <vt:lpstr>Slide 19</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Cyd – destun Cymreig              A Welsh perspective</dc:title>
  <dc:creator>Carys Richards</dc:creator>
  <cp:lastModifiedBy>swwcte27</cp:lastModifiedBy>
  <cp:revision>22</cp:revision>
  <cp:lastPrinted>2016-09-19T14:54:10Z</cp:lastPrinted>
  <dcterms:created xsi:type="dcterms:W3CDTF">2017-09-27T21:25:47Z</dcterms:created>
  <dcterms:modified xsi:type="dcterms:W3CDTF">2017-09-27T22:41:52Z</dcterms:modified>
</cp:coreProperties>
</file>