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4E084E-F1AB-4A7D-AC50-FB6C5212F785}" v="83" dt="2022-10-22T13:18:34.6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64" autoAdjust="0"/>
  </p:normalViewPr>
  <p:slideViewPr>
    <p:cSldViewPr snapToGrid="0">
      <p:cViewPr varScale="1">
        <p:scale>
          <a:sx n="81" d="100"/>
          <a:sy n="81" d="100"/>
        </p:scale>
        <p:origin x="754"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879F5C-6EF7-4B60-BCE2-64E1CFFEA4AF}" type="datetimeFigureOut">
              <a:rPr lang="en-US" smtClean="0"/>
              <a:t>10/29/2022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54DE9E-77E8-468B-957F-1FEC15D0B6BC}" type="slidenum">
              <a:rPr lang="en-US" smtClean="0"/>
              <a:t>‹#›</a:t>
            </a:fld>
            <a:endParaRPr lang="en-US"/>
          </a:p>
        </p:txBody>
      </p:sp>
    </p:spTree>
    <p:extLst>
      <p:ext uri="{BB962C8B-B14F-4D97-AF65-F5344CB8AC3E}">
        <p14:creationId xmlns:p14="http://schemas.microsoft.com/office/powerpoint/2010/main" val="1225280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Introduction of topic</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Online collaboration tools are considered as helpful for students as it help them to get personalised learning experience as well as they can also provide feedbacks in an effective manner. Students at  UWTSD use Microsoft Teams is considered as chat-based collaboration platform which is used by individuals for document sharing, virtual meetings and many more useful characteristics for enhancing classroom environment. It is also considered as helpful for teachers as they can host virtual learning webinars as well as access files in an effective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background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research will be based on the analysing virtual collaborative tools which can help students at UWTSD in attaining their learning outcomes in an effective manner. Students at UWTSD uses Microsoft Teams as a digital tool for connecting with their teachers for gaining relevant information. Digital learning is considered as important in this era and it majorly involves using emerging technologies as well as methods which help students in learn in a differentiated manner. This research will analyse about using digital tools which help students in improving collaboration and communication.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Scope of this research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research will be based on ascertaining online digital tools which help students in collaborating as well as communicating with teachers and peers in an effective manner. Scope of this research is vast as it help in analysing digital tools which can be also be used by researchers for enhancing virtual literacy skills of individuals in an effective manner. Digital tool which is used by students at UWTSD for collaboration is called as Microsoft Teams which can be gained through a free or paid version in a strategic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2</a:t>
            </a:fld>
            <a:endParaRPr lang="en-US"/>
          </a:p>
        </p:txBody>
      </p:sp>
    </p:spTree>
    <p:extLst>
      <p:ext uri="{BB962C8B-B14F-4D97-AF65-F5344CB8AC3E}">
        <p14:creationId xmlns:p14="http://schemas.microsoft.com/office/powerpoint/2010/main" val="787271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Concept of using online collaboration tools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It helps in encouraging peer-interaction among learners in an exponential manner. Online collaboration tools helps in increasing productivity as well as enhance creativity for making sure that their learning outcomes are achieved. With the aid of virtual collaborative tools, students can communicate with their teachers in an effective manner on an instant basis. Digital tools provides students a way for implementing text, video as well as audio in regards with gaining immersive experience in a strategic manner. Students at UWSTD use Microsoft teams which help them in directly integrate with applications such as SharePoint, Stream, Planner and many more which helps them to collaborate and share study materials in an effective manner.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Benefits of using online collaboration tools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aid students in planning their learning curriculum as per their convenience. This helps in catering personalised needs of learners which make providing of confidential feedback to each student in an effective manner. It also help students to show their full potential and increases their productivity in a strategic manner. It also help students in becoming objective while engaging in collaborative practices with their teachers through digital tools. Microsoft team led students at  UWTSD in making easy interactions with classmates as well as teachers for making an enhancing environment in a specified manner. It also help learners in enhancing their digital skills as well as build a secure environment for storing and assimilating information in an effective manner. Designers of Microsoft Teams are working to deal with varied issues of students by upgrading new features on a routine basis. This provide them ability to share content among specified groups in a strategic manner. Online collaborative tools are considered as essential for students as it help them in enhancing communication as well as boosting team morale in an effective manner. It also helps in generating new ideas as well as solving complex problems in a strategic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3</a:t>
            </a:fld>
            <a:endParaRPr lang="en-US"/>
          </a:p>
        </p:txBody>
      </p:sp>
    </p:spTree>
    <p:extLst>
      <p:ext uri="{BB962C8B-B14F-4D97-AF65-F5344CB8AC3E}">
        <p14:creationId xmlns:p14="http://schemas.microsoft.com/office/powerpoint/2010/main" val="1510546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Research methodology can be understood as specified techniques or procedures which is used by researchers for identifying, selecting as well as processing relevant information regarding a specified topic.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 -Research method can be described as strategies or processes which can be utilized for collecting data in relation to specified topic. For undertaking this research, quantitative research is taken into consideration. This method has been chosen for this research as it helps in assessing focused, scientific as well as relatable matter. It also led to enhance the efficiency of the research by computing numeric frequency data in an effective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Research Strategy can be described as overall planning which help investigators or researchers in conducting a study. It helps in planning, executing as well as monitoring the specified research in a specified manner. For conducting this research effectively, a questionnaire is taken into consideration for collecting the relevant data regarding the topic.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 – Sampling can be described as selecting a group among a specified population for gathering data in an effective manner. For this particular research, a sample size of 20-30 students is taken into account. A questionnaire regarding using of digital tools for enhancing collaboration among teachers and students in classroom activities will be sent to students who are taken as respondent through e-mail in PDF format.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4</a:t>
            </a:fld>
            <a:endParaRPr lang="en-US"/>
          </a:p>
        </p:txBody>
      </p:sp>
    </p:spTree>
    <p:extLst>
      <p:ext uri="{BB962C8B-B14F-4D97-AF65-F5344CB8AC3E}">
        <p14:creationId xmlns:p14="http://schemas.microsoft.com/office/powerpoint/2010/main" val="2666506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Ethical consideration can be understood as set of principles which guide researchers to design their practices in an ethical manner. These principles encompasses of informed consent, confidentiality, voluntary participation and many more aspects in relation to respondents.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Informed consent- This can be described as taking consent from parties who are involved in research process before reaching them. Main purpose of this informed consent is to make critical decision in an effective manner by evaluating their responses. For this particular research, informed consent is taken from respondents in an effective manner before asking them to fill questionnaire.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Voluntary Participation- It can be described as a practice whereby people should participate for analysis of specified topic which is free of any coercion. Under this, participants are considered as free to withdraw from research on the basis of their convenience in an effective manner. For this specified research, voluntary participation will be asked from respondents in an effective manner. Respondents will be asked to participate on the voluntary basis which can help researcher in getting relevant answers in respect to specified research.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Confidentiality- It refers to identification of information which can not be assessed to anyone regarding research. This principle should be taken into consideration by conducting this research as it helps researchers in assessing relevant information in an effective manner. By undertaking this research, confidentiality of respondents are maintained in a strategic manner. </a:t>
            </a:r>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5</a:t>
            </a:fld>
            <a:endParaRPr lang="en-US"/>
          </a:p>
        </p:txBody>
      </p:sp>
    </p:spTree>
    <p:extLst>
      <p:ext uri="{BB962C8B-B14F-4D97-AF65-F5344CB8AC3E}">
        <p14:creationId xmlns:p14="http://schemas.microsoft.com/office/powerpoint/2010/main" val="3535294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Hypothesis can be stated as predictions or assumptions in respect to findings of a specified research in a strategic manner. It will also analyse varied other digital tools which can help students in collaborating as well as communicating in an effective manner.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H0</a:t>
            </a:r>
            <a:r>
              <a:rPr lang="en-GB" sz="1200" kern="1200" dirty="0">
                <a:solidFill>
                  <a:schemeClr val="tx1"/>
                </a:solidFill>
                <a:effectLst/>
                <a:latin typeface="+mn-lt"/>
                <a:ea typeface="+mn-ea"/>
                <a:cs typeface="+mn-cs"/>
              </a:rPr>
              <a:t>- There is no significance impact of digital tools for the collaboration of students within UWSTD.</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H1</a:t>
            </a:r>
            <a:r>
              <a:rPr lang="en-GB" sz="1200" kern="1200" dirty="0">
                <a:solidFill>
                  <a:schemeClr val="tx1"/>
                </a:solidFill>
                <a:effectLst/>
                <a:latin typeface="+mn-lt"/>
                <a:ea typeface="+mn-ea"/>
                <a:cs typeface="+mn-cs"/>
              </a:rPr>
              <a:t>- There is a significance impact of digital tools for the collaboration of students within UWSTD.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6</a:t>
            </a:fld>
            <a:endParaRPr lang="en-US"/>
          </a:p>
        </p:txBody>
      </p:sp>
    </p:spTree>
    <p:extLst>
      <p:ext uri="{BB962C8B-B14F-4D97-AF65-F5344CB8AC3E}">
        <p14:creationId xmlns:p14="http://schemas.microsoft.com/office/powerpoint/2010/main" val="4098445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10/29/2022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10/29/2022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10/29/2022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10/29/2022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10/29/2022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10/29/2022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aylorfrancis.com/chapters/edit/10.4324/9781003144175-8/digital-collaboration-tools-eric-loepp-nicole-weber" TargetMode="External"/><Relationship Id="rId2" Type="http://schemas.openxmlformats.org/officeDocument/2006/relationships/hyperlink" Target="https://www.igi-global.com/article/exploring-constrained-creative-communication/18874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3442" y="566447"/>
            <a:ext cx="8825657" cy="1208732"/>
          </a:xfrm>
        </p:spPr>
        <p:txBody>
          <a:bodyPr/>
          <a:lstStyle/>
          <a:p>
            <a:pPr algn="ctr"/>
            <a:r>
              <a:rPr lang="en-GB" sz="48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Research Project Proposal </a:t>
            </a:r>
            <a:br>
              <a:rPr lang="en-US" sz="48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48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Text Placeholder 4"/>
          <p:cNvSpPr>
            <a:spLocks noGrp="1"/>
          </p:cNvSpPr>
          <p:nvPr>
            <p:ph type="body" idx="1"/>
          </p:nvPr>
        </p:nvSpPr>
        <p:spPr>
          <a:xfrm>
            <a:off x="1685285" y="2841436"/>
            <a:ext cx="8504333" cy="364640"/>
          </a:xfrm>
        </p:spPr>
        <p:txBody>
          <a:bodyPr>
            <a:normAutofit fontScale="92500"/>
          </a:bodyPr>
          <a:lstStyle/>
          <a:p>
            <a:pPr algn="ctr"/>
            <a:r>
              <a:rPr lang="en-GB" sz="1800" b="1" i="1" dirty="0">
                <a:solidFill>
                  <a:schemeClr val="tx1"/>
                </a:solidFill>
                <a:latin typeface="Times New Roman" panose="02020603050405020304" pitchFamily="18" charset="0"/>
                <a:cs typeface="Times New Roman" panose="02020603050405020304" pitchFamily="18" charset="0"/>
              </a:rPr>
              <a:t>Title:</a:t>
            </a:r>
            <a:r>
              <a:rPr lang="en-GB" sz="1800" dirty="0">
                <a:solidFill>
                  <a:schemeClr val="tx1"/>
                </a:solidFill>
                <a:latin typeface="Times New Roman" panose="02020603050405020304" pitchFamily="18" charset="0"/>
                <a:cs typeface="Times New Roman" panose="02020603050405020304" pitchFamily="18" charset="0"/>
              </a:rPr>
              <a:t>  How do students use technology to collaborate at UWTSD?</a:t>
            </a:r>
            <a:endParaRPr lang="en-US" sz="1800" dirty="0">
              <a:solidFill>
                <a:schemeClr val="tx1"/>
              </a:solidFill>
              <a:latin typeface="Times New Roman" panose="02020603050405020304" pitchFamily="18" charset="0"/>
              <a:cs typeface="Times New Roman" panose="02020603050405020304" pitchFamily="18" charset="0"/>
            </a:endParaRPr>
          </a:p>
          <a:p>
            <a:pPr algn="ctr"/>
            <a:endParaRPr lang="en-US" sz="1800" dirty="0">
              <a:solidFill>
                <a:schemeClr val="tx1"/>
              </a:solidFill>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2"/>
          <a:stretch>
            <a:fillRect/>
          </a:stretch>
        </p:blipFill>
        <p:spPr>
          <a:xfrm>
            <a:off x="3037750" y="3600848"/>
            <a:ext cx="6236877" cy="2749066"/>
          </a:xfrm>
          <a:prstGeom prst="rect">
            <a:avLst/>
          </a:prstGeom>
        </p:spPr>
      </p:pic>
      <p:graphicFrame>
        <p:nvGraphicFramePr>
          <p:cNvPr id="3" name="Table 3">
            <a:extLst>
              <a:ext uri="{FF2B5EF4-FFF2-40B4-BE49-F238E27FC236}">
                <a16:creationId xmlns:a16="http://schemas.microsoft.com/office/drawing/2014/main" id="{754331EA-6DCD-1BB5-B70F-18D84EB21F37}"/>
              </a:ext>
            </a:extLst>
          </p:cNvPr>
          <p:cNvGraphicFramePr>
            <a:graphicFrameLocks noGrp="1"/>
          </p:cNvGraphicFramePr>
          <p:nvPr>
            <p:extLst>
              <p:ext uri="{D42A27DB-BD31-4B8C-83A1-F6EECF244321}">
                <p14:modId xmlns:p14="http://schemas.microsoft.com/office/powerpoint/2010/main" val="39806349"/>
              </p:ext>
            </p:extLst>
          </p:nvPr>
        </p:nvGraphicFramePr>
        <p:xfrm>
          <a:off x="899710" y="1193493"/>
          <a:ext cx="3293621" cy="936167"/>
        </p:xfrm>
        <a:graphic>
          <a:graphicData uri="http://schemas.openxmlformats.org/drawingml/2006/table">
            <a:tbl>
              <a:tblPr firstRow="1" bandRow="1">
                <a:tableStyleId>{5C22544A-7EE6-4342-B048-85BDC9FD1C3A}</a:tableStyleId>
              </a:tblPr>
              <a:tblGrid>
                <a:gridCol w="3293621">
                  <a:extLst>
                    <a:ext uri="{9D8B030D-6E8A-4147-A177-3AD203B41FA5}">
                      <a16:colId xmlns:a16="http://schemas.microsoft.com/office/drawing/2014/main" val="2154380673"/>
                    </a:ext>
                  </a:extLst>
                </a:gridCol>
              </a:tblGrid>
              <a:tr h="936167">
                <a:tc>
                  <a:txBody>
                    <a:bodyPr/>
                    <a:lstStyle/>
                    <a:p>
                      <a:r>
                        <a:rPr lang="en-US" dirty="0"/>
                        <a:t>Pavel Robert 2215070</a:t>
                      </a:r>
                    </a:p>
                    <a:p>
                      <a:pPr lvl="0">
                        <a:buNone/>
                      </a:pPr>
                      <a:r>
                        <a:rPr lang="en-US" dirty="0"/>
                        <a:t>Mihaela Sava 2217316</a:t>
                      </a:r>
                    </a:p>
                    <a:p>
                      <a:pPr lvl="0">
                        <a:buNone/>
                      </a:pPr>
                      <a:r>
                        <a:rPr lang="en-US" dirty="0"/>
                        <a:t>Teodora </a:t>
                      </a:r>
                      <a:r>
                        <a:rPr lang="en-US" dirty="0" err="1"/>
                        <a:t>Ghindila</a:t>
                      </a:r>
                      <a:r>
                        <a:rPr lang="en-US" dirty="0"/>
                        <a:t> 2217317</a:t>
                      </a:r>
                    </a:p>
                  </a:txBody>
                  <a:tcPr/>
                </a:tc>
                <a:extLst>
                  <a:ext uri="{0D108BD9-81ED-4DB2-BD59-A6C34878D82A}">
                    <a16:rowId xmlns:a16="http://schemas.microsoft.com/office/drawing/2014/main" val="3105736498"/>
                  </a:ext>
                </a:extLst>
              </a:tr>
            </a:tbl>
          </a:graphicData>
        </a:graphic>
      </p:graphicFrame>
    </p:spTree>
    <p:extLst>
      <p:ext uri="{BB962C8B-B14F-4D97-AF65-F5344CB8AC3E}">
        <p14:creationId xmlns:p14="http://schemas.microsoft.com/office/powerpoint/2010/main" val="2074358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551" y="126146"/>
            <a:ext cx="9404723" cy="1400530"/>
          </a:xfrm>
        </p:spPr>
        <p:txBody>
          <a:bodyPr/>
          <a:lstStyle/>
          <a:p>
            <a:pPr algn="ctr"/>
            <a:r>
              <a:rPr lang="en-US" sz="4400" b="1" i="1" u="sng" dirty="0">
                <a:latin typeface="Times New Roman" panose="02020603050405020304" pitchFamily="18" charset="0"/>
                <a:cs typeface="Times New Roman" panose="02020603050405020304" pitchFamily="18" charset="0"/>
              </a:rPr>
              <a:t>Introduction </a:t>
            </a:r>
          </a:p>
        </p:txBody>
      </p:sp>
      <p:sp>
        <p:nvSpPr>
          <p:cNvPr id="3" name="Content Placeholder 2"/>
          <p:cNvSpPr>
            <a:spLocks noGrp="1"/>
          </p:cNvSpPr>
          <p:nvPr>
            <p:ph idx="1"/>
          </p:nvPr>
        </p:nvSpPr>
        <p:spPr>
          <a:xfrm>
            <a:off x="567734" y="1051481"/>
            <a:ext cx="7348358" cy="4865993"/>
          </a:xfrm>
        </p:spPr>
        <p:txBody>
          <a:bodyPr>
            <a:noAutofit/>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Research Question:</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Which digital tool is most used by students at UWTSD to collaborate together?</a:t>
            </a:r>
            <a:endParaRPr lang="en-US" sz="18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800" dirty="0">
                <a:latin typeface="Times New Roman" panose="02020603050405020304" pitchFamily="18" charset="0"/>
                <a:cs typeface="Times New Roman" panose="02020603050405020304" pitchFamily="18" charset="0"/>
              </a:rPr>
              <a:t>Aims  and Objectives:</a:t>
            </a:r>
            <a:endParaRPr lang="en-US" sz="18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800" dirty="0">
                <a:latin typeface="Times New Roman" panose="02020603050405020304" pitchFamily="18" charset="0"/>
                <a:cs typeface="Times New Roman" panose="02020603050405020304" pitchFamily="18" charset="0"/>
              </a:rPr>
              <a:t>Aim: </a:t>
            </a:r>
          </a:p>
          <a:p>
            <a:pPr algn="just">
              <a:lnSpc>
                <a:spcPct val="150000"/>
              </a:lnSpc>
            </a:pPr>
            <a:r>
              <a:rPr lang="en-GB" sz="1800" dirty="0">
                <a:latin typeface="Times New Roman" panose="02020603050405020304" pitchFamily="18" charset="0"/>
                <a:cs typeface="Times New Roman" panose="02020603050405020304" pitchFamily="18" charset="0"/>
              </a:rPr>
              <a:t>To analyse digital tools used by students at UWSTD for collaborating with each other</a:t>
            </a:r>
            <a:endParaRPr lang="en-US" sz="18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800" dirty="0">
                <a:latin typeface="Times New Roman" panose="02020603050405020304" pitchFamily="18" charset="0"/>
                <a:cs typeface="Times New Roman" panose="02020603050405020304" pitchFamily="18" charset="0"/>
              </a:rPr>
              <a:t>Objectives:</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To evaluate the concept of online collaboration tools in students at UWSTD</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To analyse the benefits of using online collaboration tools provided to students at UWSTD</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176159" y="2530088"/>
            <a:ext cx="3646270" cy="2041911"/>
          </a:xfrm>
          <a:prstGeom prst="rect">
            <a:avLst/>
          </a:prstGeom>
        </p:spPr>
      </p:pic>
    </p:spTree>
    <p:extLst>
      <p:ext uri="{BB962C8B-B14F-4D97-AF65-F5344CB8AC3E}">
        <p14:creationId xmlns:p14="http://schemas.microsoft.com/office/powerpoint/2010/main" val="550689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b="1" i="1" u="sng" dirty="0">
                <a:latin typeface="Times New Roman" panose="02020603050405020304" pitchFamily="18" charset="0"/>
                <a:cs typeface="Times New Roman" panose="02020603050405020304" pitchFamily="18" charset="0"/>
              </a:rPr>
              <a:t>Rationale by using existing research</a:t>
            </a:r>
            <a:br>
              <a:rPr lang="en-US" sz="4400" b="1" i="1" u="sng" dirty="0">
                <a:latin typeface="Times New Roman" panose="02020603050405020304" pitchFamily="18" charset="0"/>
                <a:cs typeface="Times New Roman" panose="02020603050405020304" pitchFamily="18" charset="0"/>
              </a:rPr>
            </a:br>
            <a:endParaRPr lang="en-US" sz="4400"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83326" y="2052918"/>
            <a:ext cx="10946674" cy="4195481"/>
          </a:xfrm>
        </p:spPr>
        <p:txBody>
          <a:bodyPr/>
          <a:lstStyle/>
          <a:p>
            <a:pPr marL="0" indent="0" algn="just">
              <a:buNone/>
            </a:pPr>
            <a:r>
              <a:rPr lang="en-GB" b="1" i="1" dirty="0">
                <a:latin typeface="Times New Roman" panose="02020603050405020304" pitchFamily="18" charset="0"/>
                <a:cs typeface="Times New Roman" panose="02020603050405020304" pitchFamily="18" charset="0"/>
              </a:rPr>
              <a:t>Concept of using online collaboration tools </a:t>
            </a:r>
            <a:endParaRPr lang="en-US" b="1" i="1"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As per the viewpoint of Sorensen (2017) online collaboration tools comprises of applications, platforms and software programmes which help students in achieving their learning outcome in an effective manner.</a:t>
            </a:r>
            <a:endParaRPr lang="en-US" dirty="0">
              <a:latin typeface="Times New Roman" panose="02020603050405020304" pitchFamily="18" charset="0"/>
              <a:cs typeface="Times New Roman" panose="02020603050405020304" pitchFamily="18" charset="0"/>
            </a:endParaRPr>
          </a:p>
          <a:p>
            <a:pPr marL="0" indent="0" algn="just">
              <a:buNone/>
            </a:pPr>
            <a:r>
              <a:rPr lang="en-GB" b="1" i="1" dirty="0">
                <a:latin typeface="Times New Roman" panose="02020603050405020304" pitchFamily="18" charset="0"/>
                <a:cs typeface="Times New Roman" panose="02020603050405020304" pitchFamily="18" charset="0"/>
              </a:rPr>
              <a:t>Benefits of using online collaboration tools </a:t>
            </a:r>
            <a:endParaRPr lang="en-US" b="1" i="1"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According the view point of </a:t>
            </a:r>
            <a:r>
              <a:rPr lang="en-GB" dirty="0" err="1">
                <a:latin typeface="Times New Roman" panose="02020603050405020304" pitchFamily="18" charset="0"/>
                <a:cs typeface="Times New Roman" panose="02020603050405020304" pitchFamily="18" charset="0"/>
              </a:rPr>
              <a:t>Leopp</a:t>
            </a:r>
            <a:r>
              <a:rPr lang="en-GB" dirty="0">
                <a:latin typeface="Times New Roman" panose="02020603050405020304" pitchFamily="18" charset="0"/>
                <a:cs typeface="Times New Roman" panose="02020603050405020304" pitchFamily="18" charset="0"/>
              </a:rPr>
              <a:t> and Weber (2021) digital tools are considered as vital as it helps in making learning processes more consistent, secure as well as efficient. </a:t>
            </a:r>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4256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4400" b="1" i="1" u="sng" dirty="0">
                <a:latin typeface="Times New Roman" panose="02020603050405020304" pitchFamily="18" charset="0"/>
                <a:cs typeface="Times New Roman" panose="02020603050405020304" pitchFamily="18" charset="0"/>
              </a:rPr>
              <a:t>Proposed methods</a:t>
            </a:r>
            <a:br>
              <a:rPr lang="en-US" sz="4400" b="1" i="1" u="sng" dirty="0">
                <a:latin typeface="Times New Roman" panose="02020603050405020304" pitchFamily="18" charset="0"/>
                <a:cs typeface="Times New Roman" panose="02020603050405020304" pitchFamily="18" charset="0"/>
              </a:rPr>
            </a:br>
            <a:endParaRPr lang="en-US" sz="44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1" y="2026792"/>
            <a:ext cx="6159638" cy="4195481"/>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How </a:t>
            </a:r>
            <a:r>
              <a:rPr lang="en-US" sz="1800"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For undertaking this research, quantitative research is taken into consideration</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What: For conducting this research effectively, a questionnaire is taken into consideration for collecting the relevant data regarding the topic. </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941180" y="2264092"/>
            <a:ext cx="2962903" cy="2059713"/>
          </a:xfrm>
          <a:prstGeom prst="rect">
            <a:avLst/>
          </a:prstGeom>
        </p:spPr>
      </p:pic>
    </p:spTree>
    <p:extLst>
      <p:ext uri="{BB962C8B-B14F-4D97-AF65-F5344CB8AC3E}">
        <p14:creationId xmlns:p14="http://schemas.microsoft.com/office/powerpoint/2010/main" val="1477611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4400" b="1" i="1" u="sng" dirty="0">
                <a:latin typeface="Times New Roman" panose="02020603050405020304" pitchFamily="18" charset="0"/>
                <a:cs typeface="Times New Roman" panose="02020603050405020304" pitchFamily="18" charset="0"/>
              </a:rPr>
              <a:t>Ethical Consideration </a:t>
            </a:r>
            <a:br>
              <a:rPr lang="en-US" sz="4400" b="1" i="1" u="sng" dirty="0">
                <a:latin typeface="Times New Roman" panose="02020603050405020304" pitchFamily="18" charset="0"/>
                <a:cs typeface="Times New Roman" panose="02020603050405020304" pitchFamily="18" charset="0"/>
              </a:rPr>
            </a:br>
            <a:endParaRPr lang="en-US" sz="44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2052918"/>
            <a:ext cx="5179922" cy="4195481"/>
          </a:xfrm>
        </p:spPr>
        <p:txBody>
          <a:bodyPr/>
          <a:lstStyle/>
          <a:p>
            <a:r>
              <a:rPr lang="en-GB" dirty="0"/>
              <a:t>Informed consent</a:t>
            </a:r>
            <a:endParaRPr lang="en-US" dirty="0"/>
          </a:p>
          <a:p>
            <a:pPr algn="just">
              <a:lnSpc>
                <a:spcPct val="150000"/>
              </a:lnSpc>
            </a:pPr>
            <a:r>
              <a:rPr lang="en-GB" dirty="0"/>
              <a:t>Voluntary Participation</a:t>
            </a:r>
            <a:endParaRPr lang="en-US" dirty="0"/>
          </a:p>
          <a:p>
            <a:r>
              <a:rPr lang="en-GB" dirty="0"/>
              <a:t>Confidentiality</a:t>
            </a:r>
            <a:endParaRPr lang="en-US" dirty="0"/>
          </a:p>
          <a:p>
            <a:endParaRPr lang="en-US" dirty="0"/>
          </a:p>
        </p:txBody>
      </p:sp>
      <p:pic>
        <p:nvPicPr>
          <p:cNvPr id="4" name="Picture 3"/>
          <p:cNvPicPr>
            <a:picLocks noChangeAspect="1"/>
          </p:cNvPicPr>
          <p:nvPr/>
        </p:nvPicPr>
        <p:blipFill>
          <a:blip r:embed="rId3"/>
          <a:stretch>
            <a:fillRect/>
          </a:stretch>
        </p:blipFill>
        <p:spPr>
          <a:xfrm>
            <a:off x="6479177" y="1853248"/>
            <a:ext cx="3971109" cy="3889972"/>
          </a:xfrm>
          <a:prstGeom prst="rect">
            <a:avLst/>
          </a:prstGeom>
        </p:spPr>
      </p:pic>
    </p:spTree>
    <p:extLst>
      <p:ext uri="{BB962C8B-B14F-4D97-AF65-F5344CB8AC3E}">
        <p14:creationId xmlns:p14="http://schemas.microsoft.com/office/powerpoint/2010/main" val="2468403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4400" b="1" i="1" u="sng" dirty="0">
                <a:latin typeface="Times New Roman" panose="02020603050405020304" pitchFamily="18" charset="0"/>
                <a:cs typeface="Times New Roman" panose="02020603050405020304" pitchFamily="18" charset="0"/>
              </a:rPr>
              <a:t>Hypothesis </a:t>
            </a:r>
            <a:br>
              <a:rPr lang="en-US" sz="4400" b="1" i="1" u="sng" dirty="0">
                <a:latin typeface="Times New Roman" panose="02020603050405020304" pitchFamily="18" charset="0"/>
                <a:cs typeface="Times New Roman" panose="02020603050405020304" pitchFamily="18" charset="0"/>
              </a:rPr>
            </a:br>
            <a:endParaRPr lang="en-US" sz="44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68180" y="1853248"/>
            <a:ext cx="5558745" cy="4195481"/>
          </a:xfrm>
        </p:spPr>
        <p:txBody>
          <a:bodyPr>
            <a:normAutofit/>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Hypothesis for this research is to discover other online collaborative tools which help students of UWTSD in collaborating with their teachers as well as each other in an effective manner.</a:t>
            </a:r>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845154" y="1957752"/>
            <a:ext cx="3149826" cy="3149826"/>
          </a:xfrm>
          <a:prstGeom prst="rect">
            <a:avLst/>
          </a:prstGeom>
        </p:spPr>
      </p:pic>
    </p:spTree>
    <p:extLst>
      <p:ext uri="{BB962C8B-B14F-4D97-AF65-F5344CB8AC3E}">
        <p14:creationId xmlns:p14="http://schemas.microsoft.com/office/powerpoint/2010/main" val="2609865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b="1" i="1" u="sng" dirty="0">
                <a:latin typeface="Times New Roman" panose="02020603050405020304" pitchFamily="18" charset="0"/>
                <a:cs typeface="Times New Roman" panose="02020603050405020304" pitchFamily="18" charset="0"/>
              </a:rPr>
              <a:t>References </a:t>
            </a:r>
            <a:br>
              <a:rPr lang="en-US" sz="4400" b="1" i="1" u="sng" dirty="0">
                <a:latin typeface="Times New Roman" panose="02020603050405020304" pitchFamily="18" charset="0"/>
                <a:cs typeface="Times New Roman" panose="02020603050405020304" pitchFamily="18" charset="0"/>
              </a:rPr>
            </a:br>
            <a:endParaRPr lang="en-US" sz="4400"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57646" y="2052918"/>
            <a:ext cx="10228217" cy="4195481"/>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Sorensen. J. K., 2017. </a:t>
            </a:r>
            <a:r>
              <a:rPr lang="en-GB" sz="1800" i="1" dirty="0">
                <a:latin typeface="Times New Roman" panose="02020603050405020304" pitchFamily="18" charset="0"/>
                <a:cs typeface="Times New Roman" panose="02020603050405020304" pitchFamily="18" charset="0"/>
              </a:rPr>
              <a:t>Exploring Constrained Creative Communication: The Silent Game as Model for Studying Online Collaboration</a:t>
            </a:r>
            <a:r>
              <a:rPr lang="en-GB" sz="1800" dirty="0">
                <a:latin typeface="Times New Roman" panose="02020603050405020304" pitchFamily="18" charset="0"/>
                <a:cs typeface="Times New Roman" panose="02020603050405020304" pitchFamily="18" charset="0"/>
              </a:rPr>
              <a:t>. [Online] Available through: &lt;</a:t>
            </a:r>
            <a:r>
              <a:rPr lang="en-GB" sz="1800" u="sng" dirty="0">
                <a:latin typeface="Times New Roman" panose="02020603050405020304" pitchFamily="18" charset="0"/>
                <a:cs typeface="Times New Roman" panose="02020603050405020304" pitchFamily="18" charset="0"/>
                <a:hlinkClick r:id="rId2"/>
              </a:rPr>
              <a:t>https://www.igi-global.com/article/exploring-constrained-creative-communication/188748</a:t>
            </a:r>
            <a:r>
              <a:rPr lang="en-GB" sz="1800" dirty="0">
                <a:latin typeface="Times New Roman" panose="02020603050405020304" pitchFamily="18" charset="0"/>
                <a:cs typeface="Times New Roman" panose="02020603050405020304" pitchFamily="18" charset="0"/>
              </a:rPr>
              <a:t>&gt;</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err="1">
                <a:latin typeface="Times New Roman" panose="02020603050405020304" pitchFamily="18" charset="0"/>
                <a:cs typeface="Times New Roman" panose="02020603050405020304" pitchFamily="18" charset="0"/>
              </a:rPr>
              <a:t>Leopp</a:t>
            </a:r>
            <a:r>
              <a:rPr lang="en-GB" sz="1800" dirty="0">
                <a:latin typeface="Times New Roman" panose="02020603050405020304" pitchFamily="18" charset="0"/>
                <a:cs typeface="Times New Roman" panose="02020603050405020304" pitchFamily="18" charset="0"/>
              </a:rPr>
              <a:t> E. and Weber N., 2021. </a:t>
            </a:r>
            <a:r>
              <a:rPr lang="en-GB" sz="1800" i="1" dirty="0">
                <a:latin typeface="Times New Roman" panose="02020603050405020304" pitchFamily="18" charset="0"/>
                <a:cs typeface="Times New Roman" panose="02020603050405020304" pitchFamily="18" charset="0"/>
              </a:rPr>
              <a:t>Digital Collaboration Tools</a:t>
            </a:r>
            <a:r>
              <a:rPr lang="en-GB" sz="1800" dirty="0">
                <a:latin typeface="Times New Roman" panose="02020603050405020304" pitchFamily="18" charset="0"/>
                <a:cs typeface="Times New Roman" panose="02020603050405020304" pitchFamily="18" charset="0"/>
              </a:rPr>
              <a:t>. [Online] Available through: &lt;</a:t>
            </a:r>
            <a:r>
              <a:rPr lang="en-GB" sz="1800" u="sng" dirty="0">
                <a:latin typeface="Times New Roman" panose="02020603050405020304" pitchFamily="18" charset="0"/>
                <a:cs typeface="Times New Roman" panose="02020603050405020304" pitchFamily="18" charset="0"/>
                <a:hlinkClick r:id="rId3"/>
              </a:rPr>
              <a:t>https://www.taylorfrancis.com/chapters/edit/10.4324/9781003144175-8/digital-collaboration-tools-eric-loepp-nicole-weber</a:t>
            </a:r>
            <a:r>
              <a:rPr lang="en-GB" sz="1800" dirty="0">
                <a:latin typeface="Times New Roman" panose="02020603050405020304" pitchFamily="18" charset="0"/>
                <a:cs typeface="Times New Roman" panose="02020603050405020304" pitchFamily="18" charset="0"/>
              </a:rPr>
              <a:t>&gt;</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err="1">
                <a:latin typeface="Times New Roman" panose="02020603050405020304" pitchFamily="18" charset="0"/>
                <a:cs typeface="Times New Roman" panose="02020603050405020304" pitchFamily="18" charset="0"/>
              </a:rPr>
              <a:t>Lassonde</a:t>
            </a:r>
            <a:r>
              <a:rPr lang="en-GB" sz="1800" dirty="0">
                <a:latin typeface="Times New Roman" panose="02020603050405020304" pitchFamily="18" charset="0"/>
                <a:cs typeface="Times New Roman" panose="02020603050405020304" pitchFamily="18" charset="0"/>
              </a:rPr>
              <a:t>, C.A. and </a:t>
            </a:r>
            <a:r>
              <a:rPr lang="en-GB" sz="1800" dirty="0" err="1">
                <a:latin typeface="Times New Roman" panose="02020603050405020304" pitchFamily="18" charset="0"/>
                <a:cs typeface="Times New Roman" panose="02020603050405020304" pitchFamily="18" charset="0"/>
              </a:rPr>
              <a:t>Galman</a:t>
            </a:r>
            <a:r>
              <a:rPr lang="en-GB" sz="1800" dirty="0">
                <a:latin typeface="Times New Roman" panose="02020603050405020304" pitchFamily="18" charset="0"/>
                <a:cs typeface="Times New Roman" panose="02020603050405020304" pitchFamily="18" charset="0"/>
              </a:rPr>
              <a:t>, S., 2019. </a:t>
            </a:r>
            <a:r>
              <a:rPr lang="en-GB" sz="1800" i="1" dirty="0">
                <a:latin typeface="Times New Roman" panose="02020603050405020304" pitchFamily="18" charset="0"/>
                <a:cs typeface="Times New Roman" panose="02020603050405020304" pitchFamily="18" charset="0"/>
              </a:rPr>
              <a:t>Self-study research methodologies for teacher educators</a:t>
            </a:r>
            <a:r>
              <a:rPr lang="en-GB" sz="1800" dirty="0">
                <a:latin typeface="Times New Roman" panose="02020603050405020304" pitchFamily="18" charset="0"/>
                <a:cs typeface="Times New Roman" panose="02020603050405020304" pitchFamily="18" charset="0"/>
              </a:rPr>
              <a:t>. BRILL.</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Adams, A.L., 2022. Collaboration Tools. </a:t>
            </a:r>
            <a:r>
              <a:rPr lang="en-GB" sz="1800" i="1" dirty="0">
                <a:latin typeface="Times New Roman" panose="02020603050405020304" pitchFamily="18" charset="0"/>
                <a:cs typeface="Times New Roman" panose="02020603050405020304" pitchFamily="18" charset="0"/>
              </a:rPr>
              <a:t>Public Services Quarterly.</a:t>
            </a:r>
            <a:r>
              <a:rPr lang="en-GB" sz="1800" dirty="0">
                <a:latin typeface="Times New Roman" panose="02020603050405020304" pitchFamily="18" charset="0"/>
                <a:cs typeface="Times New Roman" panose="02020603050405020304" pitchFamily="18" charset="0"/>
              </a:rPr>
              <a:t> 18(3). pp.190-195.</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83804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1575</Words>
  <Application>Microsoft Office PowerPoint</Application>
  <PresentationFormat>Widescreen</PresentationFormat>
  <Paragraphs>61</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Century Gothic</vt:lpstr>
      <vt:lpstr>Times New Roman</vt:lpstr>
      <vt:lpstr>Wingdings 3</vt:lpstr>
      <vt:lpstr>Ion</vt:lpstr>
      <vt:lpstr>Research Project Proposal  </vt:lpstr>
      <vt:lpstr>Introduction </vt:lpstr>
      <vt:lpstr>Rationale by using existing research </vt:lpstr>
      <vt:lpstr>Proposed methods </vt:lpstr>
      <vt:lpstr>Ethical Consideration  </vt:lpstr>
      <vt:lpstr>Hypothesis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 Proposal</dc:title>
  <dc:creator>user</dc:creator>
  <cp:lastModifiedBy>anastasia gindila</cp:lastModifiedBy>
  <cp:revision>24</cp:revision>
  <dcterms:created xsi:type="dcterms:W3CDTF">2022-10-18T20:47:11Z</dcterms:created>
  <dcterms:modified xsi:type="dcterms:W3CDTF">2022-10-29T08:43:23Z</dcterms:modified>
</cp:coreProperties>
</file>