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Override PartName="/ppt/slides/slide11.xml" ContentType="application/vnd.openxmlformats-officedocument.presentationml.slide+xml"/>
  <Default Extension="xml" ContentType="application/xml"/>
  <Override PartName="/ppt/slides/slide9.xml" ContentType="application/vnd.openxmlformats-officedocument.presentationml.slide+xml"/>
  <Default Extension="jpeg" ContentType="image/jpeg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slides/slide12.xml" ContentType="application/vnd.openxmlformats-officedocument.presentationml.slide+xml"/>
  <Default Extension="bin" ContentType="application/vnd.openxmlformats-officedocument.presentationml.printerSettings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13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9" r:id="rId11"/>
    <p:sldId id="267" r:id="rId12"/>
    <p:sldId id="268" r:id="rId13"/>
  </p:sldIdLst>
  <p:sldSz cx="9144000" cy="6858000" type="screen4x3"/>
  <p:notesSz cx="6858000" cy="9144000"/>
  <p:defaultTextStyle>
    <a:defPPr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-99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85A69C-EE61-2146-8245-CE453ED4A87F}" type="datetimeFigureOut">
              <a:rPr lang="en-GB" smtClean="0"/>
              <a:pPr/>
              <a:t>11/4/11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6A94A0-3E48-8546-8160-38D0DA41803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57319"/>
            <a:ext cx="8915400" cy="877824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034553"/>
            <a:ext cx="8001000" cy="3823447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620A5-E96B-B54A-A345-7193F682BF4D}" type="datetimeFigureOut">
              <a:rPr lang="en-GB" smtClean="0"/>
              <a:pPr/>
              <a:t>11/4/11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3CD9-D695-824F-97AD-69BEF5F8D4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620A5-E96B-B54A-A345-7193F682BF4D}" type="datetimeFigureOut">
              <a:rPr lang="en-GB" smtClean="0"/>
              <a:pPr/>
              <a:t>11/4/11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3CD9-D695-824F-97AD-69BEF5F8D4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025435"/>
            <a:ext cx="8915400" cy="9144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943600"/>
            <a:ext cx="8001000" cy="91440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91440" rIns="274320" bIns="91440" rtlCol="0" anchor="t" anchorCtr="0"/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620A5-E96B-B54A-A345-7193F682BF4D}" type="datetimeFigureOut">
              <a:rPr lang="en-GB" smtClean="0"/>
              <a:pPr/>
              <a:t>11/4/11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38862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00399"/>
            <a:ext cx="8915400" cy="2286000"/>
          </a:xfrm>
          <a:solidFill>
            <a:schemeClr val="tx2"/>
          </a:solidFill>
        </p:spPr>
        <p:txBody>
          <a:bodyPr vert="horz" lIns="1188720" tIns="45720" rIns="274320" bIns="45720" rtlCol="0" anchor="b" anchorCtr="0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5484607"/>
            <a:ext cx="8001000" cy="77724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620A5-E96B-B54A-A345-7193F682BF4D}" type="datetimeFigureOut">
              <a:rPr lang="en-GB" smtClean="0"/>
              <a:pPr/>
              <a:t>11/4/11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3CD9-D695-824F-97AD-69BEF5F8D4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7534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A10620A5-E96B-B54A-A345-7193F682BF4D}" type="datetimeFigureOut">
              <a:rPr lang="en-GB" smtClean="0"/>
              <a:pPr/>
              <a:t>11/4/11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3CD9-D695-824F-97AD-69BEF5F8D4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588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588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7534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7534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A10620A5-E96B-B54A-A345-7193F682BF4D}" type="datetimeFigureOut">
              <a:rPr lang="en-GB" smtClean="0"/>
              <a:pPr/>
              <a:t>11/4/11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120588" y="188259"/>
            <a:ext cx="28956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3CD9-D695-824F-97AD-69BEF5F8D4D1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620A5-E96B-B54A-A345-7193F682BF4D}" type="datetimeFigureOut">
              <a:rPr lang="en-GB" smtClean="0"/>
              <a:pPr/>
              <a:t>11/4/11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3CD9-D695-824F-97AD-69BEF5F8D4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620A5-E96B-B54A-A345-7193F682BF4D}" type="datetimeFigureOut">
              <a:rPr lang="en-GB" smtClean="0"/>
              <a:pPr/>
              <a:t>11/4/11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3CD9-D695-824F-97AD-69BEF5F8D4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7534" y="2590800"/>
            <a:ext cx="3566160" cy="36861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0952" y="2039111"/>
            <a:ext cx="356616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A10620A5-E96B-B54A-A345-7193F682BF4D}" type="datetimeFigureOut">
              <a:rPr lang="en-GB" smtClean="0"/>
              <a:pPr/>
              <a:t>11/4/11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3CD9-D695-824F-97AD-69BEF5F8D4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487987" y="2048256"/>
            <a:ext cx="3427413" cy="420624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039112"/>
            <a:ext cx="457200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A10620A5-E96B-B54A-A345-7193F682BF4D}" type="datetimeFigureOut">
              <a:rPr lang="en-GB" smtClean="0"/>
              <a:pPr/>
              <a:t>11/4/11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3CD9-D695-824F-97AD-69BEF5F8D4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620A5-E96B-B54A-A345-7193F682BF4D}" type="datetimeFigureOut">
              <a:rPr lang="en-GB" smtClean="0"/>
              <a:pPr/>
              <a:t>11/4/11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A10620A5-E96B-B54A-A345-7193F682BF4D}" type="datetimeFigureOut">
              <a:rPr lang="en-GB" smtClean="0"/>
              <a:pPr/>
              <a:t>11/4/11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928616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A10620A5-E96B-B54A-A345-7193F682BF4D}" type="datetimeFigureOut">
              <a:rPr lang="en-GB" smtClean="0"/>
              <a:pPr/>
              <a:t>11/4/11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6601968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7543800" y="1129553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8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7543800" y="2629169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620A5-E96B-B54A-A345-7193F682BF4D}" type="datetimeFigureOut">
              <a:rPr lang="en-GB" smtClean="0"/>
              <a:pPr/>
              <a:t>11/4/11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3CD9-D695-824F-97AD-69BEF5F8D4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87553" y="1129554"/>
            <a:ext cx="914400" cy="5533278"/>
          </a:xfrm>
        </p:spPr>
        <p:txBody>
          <a:bodyPr vert="eaVert" lIns="274320" tIns="685800" bIns="68580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1734671"/>
            <a:ext cx="6426200" cy="4542304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620A5-E96B-B54A-A345-7193F682BF4D}" type="datetimeFigureOut">
              <a:rPr lang="en-GB" smtClean="0"/>
              <a:pPr/>
              <a:t>11/4/11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3CD9-D695-824F-97AD-69BEF5F8D4D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1123856"/>
            <a:ext cx="8913813" cy="914400"/>
          </a:xfrm>
          <a:prstGeom prst="rect">
            <a:avLst/>
          </a:prstGeo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4424" y="2595562"/>
            <a:ext cx="7610476" cy="36707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80094" y="188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A10620A5-E96B-B54A-A345-7193F682BF4D}" type="datetimeFigureOut">
              <a:rPr lang="en-GB" smtClean="0"/>
              <a:pPr/>
              <a:t>11/4/11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0588" y="18825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89894" y="6569075"/>
            <a:ext cx="45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C7C3CD9-D695-824F-97AD-69BEF5F8D4D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914400" y="0"/>
            <a:ext cx="7999413" cy="1828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914400" y="6675120"/>
            <a:ext cx="7999413" cy="18288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xStyles>
    <p:titleStyle>
      <a:lvl1pPr marL="0" indent="0"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accent1"/>
        </a:buClr>
        <a:buFont typeface="Wingdings 2" pitchFamily="18" charset="2"/>
        <a:buChar char="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jpeg"/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9P3vvgNR-iA" TargetMode="External"/><Relationship Id="rId4" Type="http://schemas.openxmlformats.org/officeDocument/2006/relationships/hyperlink" Target="http://www.youtube.com/watch?v=xg9mnm9gTJE&amp;feature=related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outube.com/watch?v=H-a3BIbcDZU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5.jpeg"/><Relationship Id="rId3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7.jpeg"/><Relationship Id="rId3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943429"/>
            <a:ext cx="8915400" cy="2091714"/>
          </a:xfrm>
        </p:spPr>
        <p:txBody>
          <a:bodyPr>
            <a:normAutofit/>
          </a:bodyPr>
          <a:lstStyle/>
          <a:p>
            <a:r>
              <a:rPr lang="en-GB" dirty="0" smtClean="0"/>
              <a:t>Embodying Country - City Relations: </a:t>
            </a:r>
            <a:br>
              <a:rPr lang="en-GB" dirty="0" smtClean="0"/>
            </a:br>
            <a:r>
              <a:rPr lang="en-GB" sz="2800" dirty="0" smtClean="0"/>
              <a:t>The </a:t>
            </a:r>
            <a:r>
              <a:rPr lang="en-GB" sz="2800" i="1" dirty="0" smtClean="0"/>
              <a:t>Chola Cuencana </a:t>
            </a:r>
            <a:r>
              <a:rPr lang="en-GB" sz="2800" dirty="0" smtClean="0"/>
              <a:t>in Highland Ecuador</a:t>
            </a:r>
            <a:endParaRPr lang="en-GB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en-GB" sz="2000" dirty="0" smtClean="0"/>
              <a:t>Emma-Jayne Abbots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6828" y="3283857"/>
            <a:ext cx="4238172" cy="29572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117600" y="580571"/>
            <a:ext cx="3566160" cy="5696404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Chola Cuencana, mi </a:t>
            </a:r>
            <a:r>
              <a:rPr lang="en-GB" dirty="0" err="1" smtClean="0"/>
              <a:t>chola</a:t>
            </a:r>
            <a:r>
              <a:rPr lang="en-GB" dirty="0" smtClean="0"/>
              <a:t>,</a:t>
            </a:r>
          </a:p>
          <a:p>
            <a:pPr marL="0" indent="0">
              <a:spcBef>
                <a:spcPts val="200"/>
              </a:spcBef>
              <a:buNone/>
            </a:pPr>
            <a:r>
              <a:rPr lang="en-GB" dirty="0" err="1" smtClean="0"/>
              <a:t>capulllito</a:t>
            </a:r>
            <a:r>
              <a:rPr lang="en-GB" dirty="0" smtClean="0"/>
              <a:t> de </a:t>
            </a:r>
            <a:r>
              <a:rPr lang="en-GB" dirty="0" err="1" smtClean="0"/>
              <a:t>amancay</a:t>
            </a:r>
            <a:r>
              <a:rPr lang="en-GB" dirty="0" smtClean="0"/>
              <a:t>, </a:t>
            </a:r>
          </a:p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en </a:t>
            </a:r>
            <a:r>
              <a:rPr lang="en-GB" dirty="0" err="1" smtClean="0"/>
              <a:t>ti</a:t>
            </a:r>
            <a:r>
              <a:rPr lang="en-GB" dirty="0" smtClean="0"/>
              <a:t> </a:t>
            </a:r>
            <a:r>
              <a:rPr lang="en-GB" dirty="0" err="1" smtClean="0"/>
              <a:t>cantan</a:t>
            </a:r>
            <a:r>
              <a:rPr lang="en-GB" dirty="0" smtClean="0"/>
              <a:t> </a:t>
            </a:r>
            <a:r>
              <a:rPr lang="en-GB" dirty="0" err="1" smtClean="0"/>
              <a:t>y</a:t>
            </a:r>
            <a:r>
              <a:rPr lang="en-GB" dirty="0" smtClean="0"/>
              <a:t> en </a:t>
            </a:r>
            <a:r>
              <a:rPr lang="en-GB" dirty="0" err="1" smtClean="0"/>
              <a:t>ti</a:t>
            </a:r>
            <a:r>
              <a:rPr lang="en-GB" dirty="0" smtClean="0"/>
              <a:t> </a:t>
            </a:r>
            <a:r>
              <a:rPr lang="en-GB" dirty="0" err="1" smtClean="0"/>
              <a:t>ríen</a:t>
            </a:r>
            <a:endParaRPr lang="en-GB" dirty="0" smtClean="0"/>
          </a:p>
          <a:p>
            <a:pPr marL="0" indent="0">
              <a:spcBef>
                <a:spcPts val="200"/>
              </a:spcBef>
              <a:buNone/>
            </a:pPr>
            <a:r>
              <a:rPr lang="en-GB" dirty="0" err="1" smtClean="0"/>
              <a:t>las</a:t>
            </a:r>
            <a:r>
              <a:rPr lang="en-GB" dirty="0" smtClean="0"/>
              <a:t> </a:t>
            </a:r>
            <a:r>
              <a:rPr lang="en-GB" dirty="0" err="1" smtClean="0"/>
              <a:t>aguas</a:t>
            </a:r>
            <a:r>
              <a:rPr lang="en-GB" dirty="0" smtClean="0"/>
              <a:t> del </a:t>
            </a:r>
            <a:r>
              <a:rPr lang="en-GB" dirty="0" err="1" smtClean="0"/>
              <a:t>Yanuncay</a:t>
            </a:r>
            <a:r>
              <a:rPr lang="en-GB" dirty="0" smtClean="0"/>
              <a:t>. </a:t>
            </a:r>
          </a:p>
          <a:p>
            <a:pPr marL="0" indent="0">
              <a:spcBef>
                <a:spcPts val="200"/>
              </a:spcBef>
              <a:buNone/>
            </a:pPr>
            <a:endParaRPr lang="en-GB" dirty="0" smtClean="0"/>
          </a:p>
          <a:p>
            <a:pPr marL="0" indent="0">
              <a:spcBef>
                <a:spcPts val="200"/>
              </a:spcBef>
              <a:buNone/>
            </a:pPr>
            <a:r>
              <a:rPr lang="en-GB" dirty="0" err="1" smtClean="0"/>
              <a:t>Eres</a:t>
            </a:r>
            <a:r>
              <a:rPr lang="en-GB" dirty="0" smtClean="0"/>
              <a:t> </a:t>
            </a:r>
            <a:r>
              <a:rPr lang="en-GB" dirty="0" err="1" smtClean="0"/>
              <a:t>España</a:t>
            </a:r>
            <a:r>
              <a:rPr lang="en-GB" dirty="0" smtClean="0"/>
              <a:t> </a:t>
            </a:r>
            <a:r>
              <a:rPr lang="en-GB" dirty="0" err="1" smtClean="0"/>
              <a:t>que</a:t>
            </a:r>
            <a:r>
              <a:rPr lang="en-GB" dirty="0" smtClean="0"/>
              <a:t> vive</a:t>
            </a:r>
          </a:p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en Cuenca del Ecuador, </a:t>
            </a:r>
          </a:p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con </a:t>
            </a:r>
            <a:r>
              <a:rPr lang="en-GB" dirty="0" err="1" smtClean="0"/>
              <a:t>reír</a:t>
            </a:r>
            <a:r>
              <a:rPr lang="en-GB" dirty="0" smtClean="0"/>
              <a:t> de </a:t>
            </a:r>
            <a:r>
              <a:rPr lang="en-GB" dirty="0" err="1" smtClean="0"/>
              <a:t>castañuelas</a:t>
            </a:r>
            <a:endParaRPr lang="en-GB" dirty="0" smtClean="0"/>
          </a:p>
          <a:p>
            <a:pPr marL="0" indent="0">
              <a:spcBef>
                <a:spcPts val="200"/>
              </a:spcBef>
              <a:buNone/>
            </a:pPr>
            <a:r>
              <a:rPr lang="en-GB" dirty="0" err="1" smtClean="0"/>
              <a:t>y</a:t>
            </a:r>
            <a:r>
              <a:rPr lang="en-GB" dirty="0" smtClean="0"/>
              <a:t> </a:t>
            </a:r>
            <a:r>
              <a:rPr lang="en-GB" dirty="0" err="1" smtClean="0"/>
              <a:t>llanto</a:t>
            </a:r>
            <a:r>
              <a:rPr lang="en-GB" dirty="0" smtClean="0"/>
              <a:t> de </a:t>
            </a:r>
            <a:r>
              <a:rPr lang="en-GB" dirty="0" err="1" smtClean="0"/>
              <a:t>rondador</a:t>
            </a:r>
            <a:r>
              <a:rPr lang="en-GB" dirty="0" smtClean="0"/>
              <a:t>.	</a:t>
            </a:r>
          </a:p>
          <a:p>
            <a:pPr marL="0" indent="0">
              <a:spcBef>
                <a:spcPts val="200"/>
              </a:spcBef>
              <a:buNone/>
            </a:pPr>
            <a:endParaRPr lang="en-GB" dirty="0" smtClean="0"/>
          </a:p>
          <a:p>
            <a:pPr marL="0">
              <a:spcBef>
                <a:spcPts val="200"/>
              </a:spcBef>
              <a:buNone/>
            </a:pPr>
            <a:r>
              <a:rPr lang="en-GB" dirty="0" smtClean="0"/>
              <a:t>Con </a:t>
            </a:r>
            <a:r>
              <a:rPr lang="en-GB" dirty="0" err="1" smtClean="0"/>
              <a:t>tu</a:t>
            </a:r>
            <a:r>
              <a:rPr lang="en-GB" dirty="0" smtClean="0"/>
              <a:t> </a:t>
            </a:r>
            <a:r>
              <a:rPr lang="en-GB" dirty="0" err="1" smtClean="0"/>
              <a:t>donaire</a:t>
            </a:r>
            <a:r>
              <a:rPr lang="en-GB" dirty="0" smtClean="0"/>
              <a:t> </a:t>
            </a:r>
            <a:r>
              <a:rPr lang="en-GB" dirty="0" err="1" smtClean="0"/>
              <a:t>y</a:t>
            </a:r>
            <a:r>
              <a:rPr lang="en-GB" dirty="0" smtClean="0"/>
              <a:t> </a:t>
            </a:r>
            <a:r>
              <a:rPr lang="en-GB" dirty="0" err="1" smtClean="0"/>
              <a:t>majeza</a:t>
            </a:r>
            <a:endParaRPr lang="en-GB" dirty="0" smtClean="0"/>
          </a:p>
          <a:p>
            <a:pPr marL="0">
              <a:spcBef>
                <a:spcPts val="200"/>
              </a:spcBef>
              <a:buNone/>
            </a:pPr>
            <a:r>
              <a:rPr lang="en-GB" dirty="0" err="1" smtClean="0"/>
              <a:t>evocas</a:t>
            </a:r>
            <a:r>
              <a:rPr lang="en-GB" dirty="0" smtClean="0"/>
              <a:t> Andalucía;</a:t>
            </a:r>
          </a:p>
          <a:p>
            <a:pPr marL="0">
              <a:spcBef>
                <a:spcPts val="200"/>
              </a:spcBef>
              <a:buNone/>
            </a:pPr>
            <a:r>
              <a:rPr lang="en-GB" dirty="0" err="1" smtClean="0"/>
              <a:t>pero</a:t>
            </a:r>
            <a:r>
              <a:rPr lang="en-GB" dirty="0" smtClean="0"/>
              <a:t> en </a:t>
            </a:r>
            <a:r>
              <a:rPr lang="en-GB" dirty="0" err="1" smtClean="0"/>
              <a:t>todos</a:t>
            </a:r>
            <a:r>
              <a:rPr lang="en-GB" dirty="0" smtClean="0"/>
              <a:t> </a:t>
            </a:r>
            <a:r>
              <a:rPr lang="en-GB" dirty="0" err="1" smtClean="0"/>
              <a:t>tus</a:t>
            </a:r>
            <a:r>
              <a:rPr lang="en-GB" dirty="0" smtClean="0"/>
              <a:t> </a:t>
            </a:r>
            <a:r>
              <a:rPr lang="en-GB" dirty="0" err="1" smtClean="0"/>
              <a:t>sentires</a:t>
            </a:r>
            <a:endParaRPr lang="en-GB" dirty="0" smtClean="0"/>
          </a:p>
          <a:p>
            <a:pPr marL="0">
              <a:spcBef>
                <a:spcPts val="200"/>
              </a:spcBef>
              <a:buNone/>
            </a:pPr>
            <a:r>
              <a:rPr lang="en-GB" dirty="0" err="1" smtClean="0"/>
              <a:t>florece</a:t>
            </a:r>
            <a:r>
              <a:rPr lang="en-GB" dirty="0" smtClean="0"/>
              <a:t> la </a:t>
            </a:r>
            <a:r>
              <a:rPr lang="en-GB" dirty="0" err="1" smtClean="0"/>
              <a:t>cuencanía</a:t>
            </a:r>
            <a:r>
              <a:rPr lang="en-GB" dirty="0" smtClean="0"/>
              <a:t>.</a:t>
            </a:r>
          </a:p>
          <a:p>
            <a:pPr marL="0">
              <a:spcBef>
                <a:spcPts val="200"/>
              </a:spcBef>
              <a:buNone/>
            </a:pPr>
            <a:endParaRPr lang="en-GB" dirty="0" smtClean="0"/>
          </a:p>
          <a:p>
            <a:pPr marL="0">
              <a:spcBef>
                <a:spcPts val="200"/>
              </a:spcBef>
              <a:buNone/>
            </a:pPr>
            <a:r>
              <a:rPr lang="en-GB" dirty="0" smtClean="0"/>
              <a:t>Hay en </a:t>
            </a:r>
            <a:r>
              <a:rPr lang="en-GB" dirty="0" err="1" smtClean="0"/>
              <a:t>tu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morena</a:t>
            </a:r>
            <a:endParaRPr lang="en-GB" dirty="0" smtClean="0"/>
          </a:p>
          <a:p>
            <a:pPr marL="0">
              <a:spcBef>
                <a:spcPts val="200"/>
              </a:spcBef>
              <a:buNone/>
            </a:pPr>
            <a:r>
              <a:rPr lang="en-GB" dirty="0" err="1" smtClean="0"/>
              <a:t>frescura</a:t>
            </a:r>
            <a:r>
              <a:rPr lang="en-GB" dirty="0" smtClean="0"/>
              <a:t> de </a:t>
            </a:r>
            <a:r>
              <a:rPr lang="en-GB" dirty="0" err="1" smtClean="0"/>
              <a:t>amanecer</a:t>
            </a:r>
            <a:r>
              <a:rPr lang="en-GB" dirty="0" smtClean="0"/>
              <a:t>; </a:t>
            </a:r>
          </a:p>
          <a:p>
            <a:pPr marL="0">
              <a:spcBef>
                <a:spcPts val="200"/>
              </a:spcBef>
              <a:buNone/>
            </a:pPr>
            <a:r>
              <a:rPr lang="en-GB" dirty="0" smtClean="0"/>
              <a:t>y el sol </a:t>
            </a:r>
            <a:r>
              <a:rPr lang="en-GB" dirty="0" err="1" smtClean="0"/>
              <a:t>quisiera</a:t>
            </a:r>
            <a:r>
              <a:rPr lang="en-GB" dirty="0" smtClean="0"/>
              <a:t> en </a:t>
            </a:r>
            <a:r>
              <a:rPr lang="en-GB" dirty="0" err="1" smtClean="0"/>
              <a:t>tus</a:t>
            </a:r>
            <a:r>
              <a:rPr lang="en-GB" dirty="0" smtClean="0"/>
              <a:t> </a:t>
            </a:r>
            <a:r>
              <a:rPr lang="en-GB" dirty="0" err="1" smtClean="0"/>
              <a:t>ojos</a:t>
            </a:r>
            <a:endParaRPr lang="en-GB" dirty="0" smtClean="0"/>
          </a:p>
          <a:p>
            <a:pPr marL="0">
              <a:spcBef>
                <a:spcPts val="200"/>
              </a:spcBef>
              <a:buNone/>
            </a:pPr>
            <a:r>
              <a:rPr lang="en-GB" dirty="0" err="1" smtClean="0"/>
              <a:t>cada</a:t>
            </a:r>
            <a:r>
              <a:rPr lang="en-GB" dirty="0" smtClean="0"/>
              <a:t> </a:t>
            </a:r>
            <a:r>
              <a:rPr lang="en-GB" dirty="0" err="1" smtClean="0"/>
              <a:t>día</a:t>
            </a:r>
            <a:r>
              <a:rPr lang="en-GB" dirty="0" smtClean="0"/>
              <a:t> </a:t>
            </a:r>
            <a:r>
              <a:rPr lang="en-GB" dirty="0" err="1" smtClean="0"/>
              <a:t>atardecer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683760" y="580570"/>
            <a:ext cx="4029934" cy="5987143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Chola Cuencana, my </a:t>
            </a:r>
            <a:r>
              <a:rPr lang="en-GB" dirty="0" err="1" smtClean="0"/>
              <a:t>chola</a:t>
            </a:r>
            <a:r>
              <a:rPr lang="en-GB" dirty="0" smtClean="0"/>
              <a:t>, </a:t>
            </a:r>
          </a:p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Little branch of </a:t>
            </a:r>
            <a:r>
              <a:rPr lang="en-GB" dirty="0" err="1" smtClean="0"/>
              <a:t>amancay</a:t>
            </a:r>
            <a:r>
              <a:rPr lang="en-GB" dirty="0" smtClean="0"/>
              <a:t>, </a:t>
            </a:r>
          </a:p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In you sing and in you laugh</a:t>
            </a:r>
          </a:p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The waters of </a:t>
            </a:r>
            <a:r>
              <a:rPr lang="en-GB" dirty="0" err="1" smtClean="0"/>
              <a:t>Yanuncay</a:t>
            </a:r>
            <a:r>
              <a:rPr lang="en-GB" dirty="0" smtClean="0"/>
              <a:t>. </a:t>
            </a:r>
          </a:p>
          <a:p>
            <a:pPr marL="0" indent="0">
              <a:spcBef>
                <a:spcPts val="200"/>
              </a:spcBef>
              <a:buNone/>
            </a:pPr>
            <a:endParaRPr lang="en-GB" dirty="0" smtClean="0"/>
          </a:p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You are Spain living</a:t>
            </a:r>
          </a:p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In Cuenca in Ecuador, </a:t>
            </a:r>
          </a:p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With the laugh of the castanets</a:t>
            </a:r>
          </a:p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And the cry of the panpipes.</a:t>
            </a:r>
          </a:p>
          <a:p>
            <a:pPr marL="0" indent="0">
              <a:spcBef>
                <a:spcPts val="200"/>
              </a:spcBef>
              <a:buNone/>
            </a:pPr>
            <a:endParaRPr lang="en-GB" dirty="0" smtClean="0"/>
          </a:p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With your elegance and grace</a:t>
            </a:r>
          </a:p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You evoke Andalucía; </a:t>
            </a:r>
          </a:p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But in all your senses</a:t>
            </a:r>
          </a:p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Cuenca’s culture flowers</a:t>
            </a:r>
          </a:p>
          <a:p>
            <a:pPr marL="0" indent="0">
              <a:spcBef>
                <a:spcPts val="200"/>
              </a:spcBef>
              <a:buNone/>
            </a:pPr>
            <a:endParaRPr lang="en-GB" dirty="0" smtClean="0"/>
          </a:p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There is in your brown face</a:t>
            </a:r>
          </a:p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The freshness of the dawn; </a:t>
            </a:r>
          </a:p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And the sun longs to set</a:t>
            </a:r>
          </a:p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Each day in your eyes.</a:t>
            </a:r>
          </a:p>
          <a:p>
            <a:pPr marL="0" indent="0">
              <a:spcBef>
                <a:spcPts val="200"/>
              </a:spcBef>
              <a:buNone/>
            </a:pPr>
            <a:endParaRPr lang="en-GB" dirty="0" smtClean="0"/>
          </a:p>
          <a:p>
            <a:pPr marL="0" indent="0">
              <a:spcBef>
                <a:spcPts val="200"/>
              </a:spcBef>
              <a:buNone/>
            </a:pPr>
            <a:r>
              <a:rPr lang="en-GB" dirty="0" smtClean="0"/>
              <a:t>	</a:t>
            </a:r>
            <a:r>
              <a:rPr lang="en-GB" dirty="0" err="1" smtClean="0"/>
              <a:t>Darquea</a:t>
            </a:r>
            <a:r>
              <a:rPr lang="en-GB" dirty="0" smtClean="0"/>
              <a:t> </a:t>
            </a:r>
            <a:r>
              <a:rPr lang="en-GB" dirty="0" err="1" smtClean="0"/>
              <a:t>Granda</a:t>
            </a:r>
            <a:r>
              <a:rPr lang="en-GB" dirty="0" smtClean="0"/>
              <a:t>, 1947</a:t>
            </a:r>
          </a:p>
          <a:p>
            <a:pPr marL="0" indent="0">
              <a:spcBef>
                <a:spcPts val="200"/>
              </a:spcBef>
              <a:buNone/>
            </a:pPr>
            <a:endParaRPr lang="en-GB" dirty="0" smtClean="0"/>
          </a:p>
          <a:p>
            <a:pPr marL="0" indent="0">
              <a:spcBef>
                <a:spcPts val="200"/>
              </a:spcBef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1714" y="527277"/>
            <a:ext cx="4366079" cy="24638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636" y="705077"/>
            <a:ext cx="3048000" cy="2286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6350" y="3267527"/>
            <a:ext cx="3839936" cy="293732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5286" y="3267528"/>
            <a:ext cx="3683000" cy="2937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2142" y="671285"/>
            <a:ext cx="4311650" cy="27758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571" y="4426857"/>
            <a:ext cx="3048000" cy="2286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3792" y="3855357"/>
            <a:ext cx="3810000" cy="2857500"/>
          </a:xfrm>
          <a:prstGeom prst="rect">
            <a:avLst/>
          </a:prstGeom>
        </p:spPr>
      </p:pic>
      <p:pic>
        <p:nvPicPr>
          <p:cNvPr id="6" name="Picture 7" descr="1-8_21110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84317" y="277027"/>
            <a:ext cx="2386442" cy="38553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8635" y="877346"/>
            <a:ext cx="4275365" cy="40277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508000"/>
            <a:ext cx="2100745" cy="31568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8472" y="508000"/>
            <a:ext cx="2324100" cy="3492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2817" y="3441375"/>
            <a:ext cx="5124938" cy="3416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Chola Cuencana, mi </a:t>
            </a:r>
            <a:r>
              <a:rPr lang="en-GB" dirty="0" err="1" smtClean="0"/>
              <a:t>chola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>
                <a:hlinkClick r:id="rId2"/>
              </a:rPr>
              <a:t>http://www.youtube.com/watch?v=H-a3BIbcDZU</a:t>
            </a:r>
            <a:endParaRPr lang="en-US" dirty="0" smtClean="0"/>
          </a:p>
          <a:p>
            <a:r>
              <a:rPr lang="en-US" dirty="0" smtClean="0">
                <a:hlinkClick r:id="rId3"/>
              </a:rPr>
              <a:t>http://www.youtube.com/watch?v=9P3vvgNR-iA</a:t>
            </a:r>
            <a:endParaRPr lang="en-US" dirty="0" smtClean="0"/>
          </a:p>
          <a:p>
            <a:r>
              <a:rPr lang="en-US" dirty="0" smtClean="0">
                <a:hlinkClick r:id="rId4"/>
              </a:rPr>
              <a:t>http://www.youtube.com/watch?v=xg9mnm9gTJE&amp;feature=related</a:t>
            </a:r>
            <a:endParaRPr lang="en-US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26642" y="1159486"/>
            <a:ext cx="3787052" cy="5117489"/>
          </a:xfrm>
        </p:spPr>
        <p:txBody>
          <a:bodyPr/>
          <a:lstStyle/>
          <a:p>
            <a:pPr>
              <a:buNone/>
            </a:pPr>
            <a:r>
              <a:rPr lang="en-GB" sz="2800" dirty="0" smtClean="0"/>
              <a:t>“Popular and elite, and white and indigenous all jostle together in one iconic body, which is always threatening to come apart at the seams.” </a:t>
            </a:r>
          </a:p>
          <a:p>
            <a:pPr>
              <a:buNone/>
            </a:pPr>
            <a:r>
              <a:rPr lang="en-GB" sz="2800" dirty="0" smtClean="0"/>
              <a:t>		</a:t>
            </a:r>
            <a:r>
              <a:rPr lang="en-GB" sz="2000" dirty="0" smtClean="0"/>
              <a:t>Weismantel 2003: </a:t>
            </a:r>
            <a:endParaRPr lang="en-GB" sz="2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652" y="1159486"/>
            <a:ext cx="4449990" cy="36441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Views of Expatriates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14424" y="2282166"/>
            <a:ext cx="7610476" cy="3984163"/>
          </a:xfrm>
        </p:spPr>
        <p:txBody>
          <a:bodyPr>
            <a:normAutofit/>
          </a:bodyPr>
          <a:lstStyle/>
          <a:p>
            <a:r>
              <a:rPr lang="en-GB" dirty="0" smtClean="0"/>
              <a:t>“Isn’t it great? The peasant women with the baskets and the wheelbarrows of fruit – it’s like going back to the old days, you know, when you bought food directly off the people who grew it.” </a:t>
            </a:r>
          </a:p>
          <a:p>
            <a:r>
              <a:rPr lang="en-GB" dirty="0" smtClean="0"/>
              <a:t>“eat in a more simplified manner”</a:t>
            </a:r>
          </a:p>
          <a:p>
            <a:r>
              <a:rPr lang="en-GB" dirty="0" smtClean="0"/>
              <a:t>“cut out some of the links in the food chain” </a:t>
            </a:r>
          </a:p>
          <a:p>
            <a:r>
              <a:rPr lang="en-GB" dirty="0" smtClean="0"/>
              <a:t>“eat clean food that hasn’t been produced on those great big industrial farms”</a:t>
            </a:r>
          </a:p>
          <a:p>
            <a:r>
              <a:rPr lang="en-GB" dirty="0" smtClean="0"/>
              <a:t>“produced in the old-fashioned style”</a:t>
            </a:r>
          </a:p>
          <a:p>
            <a:endParaRPr lang="en-GB" dirty="0" smtClean="0"/>
          </a:p>
          <a:p>
            <a:pPr lvl="7"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Maria Elena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“[the peasantry] raise </a:t>
            </a:r>
            <a:r>
              <a:rPr lang="en-GB" dirty="0" smtClean="0"/>
              <a:t>their own cows, sheep, chickens and pigs; all the animals just eat the grass and live outside, they don’t add anything”</a:t>
            </a:r>
            <a:r>
              <a:rPr lang="en-GB" dirty="0" smtClean="0"/>
              <a:t>.</a:t>
            </a:r>
          </a:p>
          <a:p>
            <a:r>
              <a:rPr lang="en-GB" dirty="0" smtClean="0"/>
              <a:t> </a:t>
            </a:r>
            <a:r>
              <a:rPr lang="en-GB" dirty="0" smtClean="0"/>
              <a:t>“the people in the city, sometimes they don’t know better and they buy their food in </a:t>
            </a:r>
            <a:r>
              <a:rPr lang="en-GB" dirty="0" err="1" smtClean="0"/>
              <a:t>supermaxi</a:t>
            </a:r>
            <a:r>
              <a:rPr lang="en-GB" dirty="0" smtClean="0"/>
              <a:t> – and those chickens are full </a:t>
            </a:r>
            <a:r>
              <a:rPr lang="en-GB" smtClean="0"/>
              <a:t>of </a:t>
            </a:r>
            <a:r>
              <a:rPr lang="en-GB" smtClean="0"/>
              <a:t>hormones</a:t>
            </a:r>
            <a:r>
              <a:rPr lang="en-GB" smtClean="0"/>
              <a:t>;</a:t>
            </a:r>
            <a:r>
              <a:rPr lang="en-GB" smtClean="0"/>
              <a:t> </a:t>
            </a:r>
            <a:r>
              <a:rPr lang="en-GB" dirty="0" smtClean="0"/>
              <a:t>all their children are getting ill because of it and they don’t realise –they don’t eat as well as the people in the campo; it’s more natural, food from the campo”. </a:t>
            </a:r>
            <a:r>
              <a:rPr lang="en-GB" dirty="0" smtClean="0"/>
              <a:t> 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ous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8489" y="363049"/>
            <a:ext cx="4908294" cy="3557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village and house from balcony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4205" y="3009845"/>
            <a:ext cx="4465328" cy="32988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maruja and teri on zhimazhu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88913"/>
            <a:ext cx="7772400" cy="10687050"/>
          </a:xfrm>
          <a:prstGeom prst="rect">
            <a:avLst/>
          </a:prstGeom>
          <a:noFill/>
        </p:spPr>
      </p:pic>
      <p:pic>
        <p:nvPicPr>
          <p:cNvPr id="8" name="Picture 5" descr="CNV000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188913"/>
            <a:ext cx="4340225" cy="6454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NV000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20713"/>
            <a:ext cx="8529638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rspective">
  <a:themeElements>
    <a:clrScheme name="Perspective">
      <a:dk1>
        <a:sysClr val="windowText" lastClr="000000"/>
      </a:dk1>
      <a:lt1>
        <a:sysClr val="window" lastClr="FFFFFF"/>
      </a:lt1>
      <a:dk2>
        <a:srgbClr val="333333"/>
      </a:dk2>
      <a:lt2>
        <a:srgbClr val="BBC0AC"/>
      </a:lt2>
      <a:accent1>
        <a:srgbClr val="A2C816"/>
      </a:accent1>
      <a:accent2>
        <a:srgbClr val="E07602"/>
      </a:accent2>
      <a:accent3>
        <a:srgbClr val="E4C402"/>
      </a:accent3>
      <a:accent4>
        <a:srgbClr val="7DC1EF"/>
      </a:accent4>
      <a:accent5>
        <a:srgbClr val="21449B"/>
      </a:accent5>
      <a:accent6>
        <a:srgbClr val="A2B170"/>
      </a:accent6>
      <a:hlink>
        <a:srgbClr val="8DA440"/>
      </a:hlink>
      <a:folHlink>
        <a:srgbClr val="4C4F3F"/>
      </a:folHlink>
    </a:clrScheme>
    <a:fontScheme name="Perspective">
      <a:majorFont>
        <a:latin typeface="Century Gothic"/>
        <a:ea typeface=""/>
        <a:cs typeface=""/>
        <a:font script="Jpan" typeface="メイリオ"/>
      </a:majorFont>
      <a:minorFont>
        <a:latin typeface="Century Gothic"/>
        <a:ea typeface=""/>
        <a:cs typeface=""/>
        <a:font script="Jpan" typeface="メイリオ"/>
      </a:minorFont>
    </a:fontScheme>
    <a:fmtScheme name="Perspective">
      <a:fillStyleLst>
        <a:solidFill>
          <a:schemeClr val="phClr"/>
        </a:solidFill>
        <a:solidFill>
          <a:schemeClr val="phClr">
            <a:shade val="90000"/>
          </a:schemeClr>
        </a:solidFill>
        <a:solidFill>
          <a:schemeClr val="phClr">
            <a:shade val="80000"/>
          </a:schemeClr>
        </a:soli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>
              <a:alpha val="8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bliqueTopRight"/>
            <a:lightRig rig="threePt" dir="tl"/>
          </a:scene3d>
          <a:sp3d>
            <a:bevelT w="25400" h="25400"/>
          </a:sp3d>
        </a:effectStyle>
        <a:effectStyle>
          <a:effectLst/>
          <a:scene3d>
            <a:camera prst="perspectiveFront" fov="4200000"/>
            <a:lightRig rig="balanced" dir="tl">
              <a:rot lat="0" lon="0" rev="18600000"/>
            </a:lightRig>
          </a:scene3d>
          <a:sp3d prstMaterial="metal">
            <a:bevelT w="63500" h="50800" prst="angle"/>
          </a:sp3d>
        </a:effectStyle>
      </a:effectStyleLst>
      <a:bgFillStyleLst>
        <a:solidFill>
          <a:schemeClr val="phClr">
            <a:tint val="90000"/>
          </a:schemeClr>
        </a:solidFill>
        <a:solidFill>
          <a:schemeClr val="phClr">
            <a:tint val="50000"/>
          </a:schemeClr>
        </a:solidFill>
        <a:solidFill>
          <a:schemeClr val="phClr">
            <a:shade val="60000"/>
          </a:schemeClr>
        </a:soli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Perspective.thmx</Template>
  <TotalTime>139</TotalTime>
  <Words>454</Words>
  <Application>Microsoft Macintosh PowerPoint</Application>
  <PresentationFormat>On-screen Show (4:3)</PresentationFormat>
  <Paragraphs>58</Paragraphs>
  <Slides>12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Perspective</vt:lpstr>
      <vt:lpstr>Embodying Country - City Relations:  The Chola Cuencana in Highland Ecuador</vt:lpstr>
      <vt:lpstr>Slide 2</vt:lpstr>
      <vt:lpstr>Slide 3</vt:lpstr>
      <vt:lpstr>Slide 4</vt:lpstr>
      <vt:lpstr>Slide 5</vt:lpstr>
      <vt:lpstr>Chola Cuencana, mi chola</vt:lpstr>
      <vt:lpstr>Slide 7</vt:lpstr>
      <vt:lpstr>Views of Expatriates</vt:lpstr>
      <vt:lpstr>Maria Elena</vt:lpstr>
      <vt:lpstr>Slide 10</vt:lpstr>
      <vt:lpstr>Slide 11</vt:lpstr>
      <vt:lpstr>Slide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Embodying Country - City Relations:  The Chola Cuencana in Highland Ecuador</dc:title>
  <dc:creator>Emma-Jayne Abbots</dc:creator>
  <cp:lastModifiedBy>Emma-Jayne Abbots</cp:lastModifiedBy>
  <cp:revision>6</cp:revision>
  <dcterms:created xsi:type="dcterms:W3CDTF">2011-11-04T21:48:43Z</dcterms:created>
  <dcterms:modified xsi:type="dcterms:W3CDTF">2011-11-04T21:49:57Z</dcterms:modified>
</cp:coreProperties>
</file>