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9"/>
  </p:notesMasterIdLst>
  <p:sldIdLst>
    <p:sldId id="281" r:id="rId2"/>
    <p:sldId id="391" r:id="rId3"/>
    <p:sldId id="358" r:id="rId4"/>
    <p:sldId id="327" r:id="rId5"/>
    <p:sldId id="388" r:id="rId6"/>
    <p:sldId id="359" r:id="rId7"/>
    <p:sldId id="287" r:id="rId8"/>
    <p:sldId id="307" r:id="rId9"/>
    <p:sldId id="317" r:id="rId10"/>
    <p:sldId id="389" r:id="rId11"/>
    <p:sldId id="296" r:id="rId12"/>
    <p:sldId id="293" r:id="rId13"/>
    <p:sldId id="316" r:id="rId14"/>
    <p:sldId id="291" r:id="rId15"/>
    <p:sldId id="289" r:id="rId16"/>
    <p:sldId id="292" r:id="rId17"/>
    <p:sldId id="297" r:id="rId18"/>
    <p:sldId id="390" r:id="rId19"/>
    <p:sldId id="350" r:id="rId20"/>
    <p:sldId id="371" r:id="rId21"/>
    <p:sldId id="370" r:id="rId22"/>
    <p:sldId id="373" r:id="rId23"/>
    <p:sldId id="374" r:id="rId24"/>
    <p:sldId id="375" r:id="rId25"/>
    <p:sldId id="348" r:id="rId26"/>
    <p:sldId id="386" r:id="rId27"/>
    <p:sldId id="345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279" autoAdjust="0"/>
    <p:restoredTop sz="94127" autoAdjust="0"/>
  </p:normalViewPr>
  <p:slideViewPr>
    <p:cSldViewPr snapToGrid="0">
      <p:cViewPr varScale="1">
        <p:scale>
          <a:sx n="77" d="100"/>
          <a:sy n="77" d="100"/>
        </p:scale>
        <p:origin x="861" y="51"/>
      </p:cViewPr>
      <p:guideLst/>
    </p:cSldViewPr>
  </p:slideViewPr>
  <p:outlineViewPr>
    <p:cViewPr>
      <p:scale>
        <a:sx n="33" d="100"/>
        <a:sy n="33" d="100"/>
      </p:scale>
      <p:origin x="0" y="-24403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5F4339-D072-4FA8-A814-4FAC759B32C0}" type="datetimeFigureOut">
              <a:rPr lang="en-GB" smtClean="0"/>
              <a:t>25/08/2020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A1AE9B-E61A-4685-BFE0-A0EC465E8E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6174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It could bring people together in some way e.g. to help them collaborate or support each other or create connections to achieve an aim – perhaps a social or skill-sharing element.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Or allow people to use and apply their skills (self-actualise) in a way that would help others.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1AE9B-E61A-4685-BFE0-A0EC465E8E9B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51486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It could bring people together in some way e.g. to help them collaborate or support each other or create connections to achieve an aim – perhaps a social or skill-sharing element.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Or allow people to use and apply their skills (self-actualise) in a way that would help others.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1AE9B-E61A-4685-BFE0-A0EC465E8E9B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42478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8D59BE-6222-4F10-9564-71C555680179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3981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52E09B2A-AF44-4D74-971F-E063B1DCBCB2}" type="datetimeFigureOut">
              <a:rPr lang="en-GB" smtClean="0"/>
              <a:t>25/08/2020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70F41-FA34-402A-A4D1-27EC52583E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72363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09B2A-AF44-4D74-971F-E063B1DCBCB2}" type="datetimeFigureOut">
              <a:rPr lang="en-GB" smtClean="0"/>
              <a:t>25/08/2020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70F41-FA34-402A-A4D1-27EC52583E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13303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09B2A-AF44-4D74-971F-E063B1DCBCB2}" type="datetimeFigureOut">
              <a:rPr lang="en-GB" smtClean="0"/>
              <a:t>25/08/2020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70F41-FA34-402A-A4D1-27EC52583E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01075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09B2A-AF44-4D74-971F-E063B1DCBCB2}" type="datetimeFigureOut">
              <a:rPr lang="en-GB" smtClean="0"/>
              <a:t>25/08/2020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70F41-FA34-402A-A4D1-27EC52583E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409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09B2A-AF44-4D74-971F-E063B1DCBCB2}" type="datetimeFigureOut">
              <a:rPr lang="en-GB" smtClean="0"/>
              <a:t>25/08/2020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70F41-FA34-402A-A4D1-27EC52583E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0897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09B2A-AF44-4D74-971F-E063B1DCBCB2}" type="datetimeFigureOut">
              <a:rPr lang="en-GB" smtClean="0"/>
              <a:t>25/08/2020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70F41-FA34-402A-A4D1-27EC52583E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78486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09B2A-AF44-4D74-971F-E063B1DCBCB2}" type="datetimeFigureOut">
              <a:rPr lang="en-GB" smtClean="0"/>
              <a:t>25/08/2020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70F41-FA34-402A-A4D1-27EC52583E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16289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09B2A-AF44-4D74-971F-E063B1DCBCB2}" type="datetimeFigureOut">
              <a:rPr lang="en-GB" smtClean="0"/>
              <a:t>25/08/2020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70F41-FA34-402A-A4D1-27EC52583E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184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09B2A-AF44-4D74-971F-E063B1DCBCB2}" type="datetimeFigureOut">
              <a:rPr lang="en-GB" smtClean="0"/>
              <a:t>25/08/2020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70F41-FA34-402A-A4D1-27EC52583E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3650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09B2A-AF44-4D74-971F-E063B1DCBCB2}" type="datetimeFigureOut">
              <a:rPr lang="en-GB" smtClean="0"/>
              <a:t>25/08/2020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70F41-FA34-402A-A4D1-27EC52583E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3051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09B2A-AF44-4D74-971F-E063B1DCBCB2}" type="datetimeFigureOut">
              <a:rPr lang="en-GB" smtClean="0"/>
              <a:t>25/08/2020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70F41-FA34-402A-A4D1-27EC52583E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092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E09B2A-AF44-4D74-971F-E063B1DCBCB2}" type="datetimeFigureOut">
              <a:rPr lang="en-GB" smtClean="0"/>
              <a:t>25/08/2020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070F41-FA34-402A-A4D1-27EC52583E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79280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Pamela\AppData\Local\Microsoft\Windows\Temporary Internet Files\Content.IE5\QOZ7H96L\MC9003702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itle 1"/>
          <p:cNvSpPr txBox="1">
            <a:spLocks/>
          </p:cNvSpPr>
          <p:nvPr/>
        </p:nvSpPr>
        <p:spPr>
          <a:xfrm>
            <a:off x="630201" y="517453"/>
            <a:ext cx="7486650" cy="2408274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  <a:alpha val="16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54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Activity 3 -</a:t>
            </a:r>
          </a:p>
          <a:p>
            <a:r>
              <a:rPr lang="en-GB" sz="5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Creativity &amp; Society</a:t>
            </a:r>
          </a:p>
        </p:txBody>
      </p:sp>
    </p:spTree>
    <p:extLst>
      <p:ext uri="{BB962C8B-B14F-4D97-AF65-F5344CB8AC3E}">
        <p14:creationId xmlns:p14="http://schemas.microsoft.com/office/powerpoint/2010/main" val="396502019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AD9F84-392E-4BBF-A923-BBF9AD417C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Learning Outcome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3EA52-56A4-4343-A805-1E0B5347B0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 fontAlgn="base">
              <a:buNone/>
            </a:pPr>
            <a:r>
              <a:rPr lang="en-US" sz="2400" b="0" i="0" dirty="0">
                <a:effectLst/>
                <a:latin typeface="Calibri" panose="020F0502020204030204" pitchFamily="34" charset="0"/>
              </a:rPr>
              <a:t>On completion of this activity you will be able to:</a:t>
            </a:r>
            <a:r>
              <a:rPr lang="en-GB" sz="2400" b="0" i="0" dirty="0">
                <a:effectLst/>
                <a:latin typeface="Calibri" panose="020F0502020204030204" pitchFamily="34" charset="0"/>
              </a:rPr>
              <a:t> </a:t>
            </a:r>
            <a:endParaRPr lang="en-GB" sz="4000" b="0" i="0" dirty="0">
              <a:effectLst/>
              <a:latin typeface="Segoe UI" panose="020B0502040204020203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Demonstrate knowledge and understanding of creativity, personal interests &amp; passions, sources for idea generation and factors influencing innovation within markets and society.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32048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504934-E6B7-4486-8511-67B9B542AA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Open Learning doc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A3887-61F6-4ED7-A774-B548E6D1ED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US" sz="2800" dirty="0">
                <a:effectLst/>
                <a:ea typeface="Times New Roman" panose="02020603050405020304" pitchFamily="18" charset="0"/>
              </a:rPr>
              <a:t>Open your cloud document </a:t>
            </a:r>
            <a:r>
              <a:rPr lang="en-GB" sz="2800" dirty="0">
                <a:effectLst/>
                <a:ea typeface="Times New Roman" panose="02020603050405020304" pitchFamily="18" charset="0"/>
              </a:rPr>
              <a:t>titled e.g. </a:t>
            </a:r>
            <a:br>
              <a:rPr lang="en-GB" sz="2800" dirty="0">
                <a:effectLst/>
                <a:ea typeface="Times New Roman" panose="02020603050405020304" pitchFamily="18" charset="0"/>
              </a:rPr>
            </a:br>
            <a:r>
              <a:rPr lang="en-GB" sz="2800" b="1" dirty="0">
                <a:effectLst/>
                <a:ea typeface="Times New Roman" panose="02020603050405020304" pitchFamily="18" charset="0"/>
              </a:rPr>
              <a:t>L5 Changemakers: Creativity &amp; Value creation.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b="1" dirty="0">
                <a:effectLst/>
                <a:ea typeface="Times New Roman" panose="02020603050405020304" pitchFamily="18" charset="0"/>
              </a:rPr>
              <a:t>Research document and cite </a:t>
            </a:r>
            <a:r>
              <a:rPr lang="en-GB" sz="2800" dirty="0">
                <a:effectLst/>
                <a:ea typeface="Times New Roman" panose="02020603050405020304" pitchFamily="18" charset="0"/>
              </a:rPr>
              <a:t>your answers to the following questions.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34251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48695"/>
            <a:ext cx="7886700" cy="1047254"/>
          </a:xfrm>
        </p:spPr>
        <p:txBody>
          <a:bodyPr/>
          <a:lstStyle/>
          <a:p>
            <a:pPr algn="ctr"/>
            <a:r>
              <a:rPr lang="en-GB" b="1" u="sng" dirty="0"/>
              <a:t>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6287" y="1238167"/>
            <a:ext cx="7886700" cy="4111510"/>
          </a:xfrm>
        </p:spPr>
        <p:txBody>
          <a:bodyPr>
            <a:noAutofit/>
          </a:bodyPr>
          <a:lstStyle/>
          <a:p>
            <a:pPr marL="785813" lvl="1" indent="-385763">
              <a:buFont typeface="+mj-lt"/>
              <a:buAutoNum type="arabicPeriod"/>
            </a:pPr>
            <a:r>
              <a:rPr lang="en-GB" b="1" dirty="0">
                <a:cs typeface="Arial" panose="020B0604020202020204" pitchFamily="34" charset="0"/>
              </a:rPr>
              <a:t>Creativity</a:t>
            </a:r>
          </a:p>
          <a:p>
            <a:pPr marL="785813" lvl="1" indent="-385763">
              <a:buFont typeface="+mj-lt"/>
              <a:buAutoNum type="arabicPeriod"/>
            </a:pPr>
            <a:r>
              <a:rPr lang="en-GB" b="1" dirty="0">
                <a:cs typeface="Arial" panose="020B0604020202020204" pitchFamily="34" charset="0"/>
              </a:rPr>
              <a:t>Activity: Creativity</a:t>
            </a:r>
          </a:p>
          <a:p>
            <a:pPr marL="785813" lvl="1" indent="-385763">
              <a:buFont typeface="+mj-lt"/>
              <a:buAutoNum type="arabicPeriod"/>
            </a:pPr>
            <a:r>
              <a:rPr lang="en-GB" b="1" dirty="0">
                <a:cs typeface="Arial" panose="020B0604020202020204" pitchFamily="34" charset="0"/>
              </a:rPr>
              <a:t>Creative Tips</a:t>
            </a:r>
          </a:p>
          <a:p>
            <a:pPr marL="785813" lvl="1" indent="-385763">
              <a:buFont typeface="+mj-lt"/>
              <a:buAutoNum type="arabicPeriod"/>
            </a:pPr>
            <a:r>
              <a:rPr lang="en-GB" b="1" dirty="0">
                <a:cs typeface="Arial" panose="020B0604020202020204" pitchFamily="34" charset="0"/>
              </a:rPr>
              <a:t>Society, Value and Value Proposition</a:t>
            </a:r>
          </a:p>
          <a:p>
            <a:pPr marL="785813" lvl="1" indent="-385763">
              <a:buFont typeface="+mj-lt"/>
              <a:buAutoNum type="arabicPeriod"/>
            </a:pPr>
            <a:r>
              <a:rPr lang="en-GB" b="1" dirty="0"/>
              <a:t>Differentiation</a:t>
            </a:r>
          </a:p>
          <a:p>
            <a:pPr marL="785813" lvl="1" indent="-385763">
              <a:buFont typeface="+mj-lt"/>
              <a:buAutoNum type="arabicPeriod"/>
            </a:pPr>
            <a:r>
              <a:rPr lang="en-GB" b="1" dirty="0"/>
              <a:t>Creativity &amp; Society: Market Analysis.</a:t>
            </a:r>
          </a:p>
          <a:p>
            <a:pPr marL="385763" indent="-385763">
              <a:buFont typeface="+mj-lt"/>
              <a:buAutoNum type="arabicPeriod"/>
            </a:pPr>
            <a:endParaRPr lang="en-GB" sz="2000" b="1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18544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E055F6-574F-4AAF-BC6F-FFBD858F49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Creativity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5E102A-FB78-4322-8B88-F8AEFDF8AE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5020"/>
            <a:ext cx="8229600" cy="3917032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r>
              <a:rPr lang="en-US" sz="2400" b="0" i="0" dirty="0">
                <a:effectLst/>
                <a:latin typeface="Calibri" panose="020F0502020204030204" pitchFamily="34" charset="0"/>
              </a:rPr>
              <a:t>Research document and cite your answers to the following questions. </a:t>
            </a:r>
            <a:r>
              <a:rPr lang="en-GB" sz="2400" b="0" i="0" dirty="0">
                <a:effectLst/>
                <a:latin typeface="Calibri" panose="020F0502020204030204" pitchFamily="34" charset="0"/>
              </a:rPr>
              <a:t> </a:t>
            </a:r>
          </a:p>
          <a:p>
            <a:pPr algn="l" rtl="0" fontAlgn="base">
              <a:buFont typeface="+mj-lt"/>
              <a:buAutoNum type="arabicPeriod"/>
            </a:pPr>
            <a:r>
              <a:rPr lang="en-US" sz="2400" b="1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Q.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What is </a:t>
            </a:r>
            <a:r>
              <a:rPr lang="en-US" sz="2400" b="1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Creativity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? Using several sources research document and cite your answer.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</a:p>
          <a:p>
            <a:pPr algn="l" rtl="0" fontAlgn="base">
              <a:buFont typeface="+mj-lt"/>
              <a:buAutoNum type="arabicPeriod"/>
            </a:pPr>
            <a:r>
              <a:rPr lang="en-US" sz="2400" b="1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Q.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 </a:t>
            </a:r>
            <a:r>
              <a:rPr lang="en-US" sz="2400" dirty="0">
                <a:solidFill>
                  <a:srgbClr val="000000"/>
                </a:solidFill>
                <a:latin typeface="Calibri" panose="020F0502020204030204" pitchFamily="34" charset="0"/>
              </a:rPr>
              <a:t>R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elated to your area of study, what</a:t>
            </a:r>
            <a:r>
              <a:rPr lang="en-US" sz="2400" b="1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Creative works (or artefacts) do you think has contributed most to society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? Reflect, research if needed, and document your answer.</a:t>
            </a:r>
            <a:endParaRPr lang="en-GB" sz="24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 rtl="0" fontAlgn="base">
              <a:buFont typeface="+mj-lt"/>
              <a:buAutoNum type="arabicPeriod"/>
            </a:pPr>
            <a:r>
              <a:rPr lang="en-US" sz="2400" b="1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Q.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What is </a:t>
            </a:r>
            <a:r>
              <a:rPr lang="en-US" sz="2400" b="1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your personal favorite Creative contribution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? Reflect and document your answer.</a:t>
            </a:r>
            <a:endParaRPr lang="en-GB" sz="24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0781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2982CA-3508-4C83-90DF-F1E70A11E3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Creative idea generation</a:t>
            </a:r>
            <a:endParaRPr lang="en-GB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227D03-68FF-482D-8F1E-9BED8CF1AA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5563" y="1190847"/>
            <a:ext cx="8605284" cy="4326386"/>
          </a:xfrm>
        </p:spPr>
        <p:txBody>
          <a:bodyPr>
            <a:normAutofit fontScale="40000" lnSpcReduction="20000"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sz="5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Document your answers to the following questions:</a:t>
            </a:r>
          </a:p>
          <a:p>
            <a:pPr marL="180000" indent="0">
              <a:lnSpc>
                <a:spcPts val="3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5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1. Q. </a:t>
            </a:r>
            <a:r>
              <a:rPr lang="en-GB" sz="5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Document and list your </a:t>
            </a:r>
            <a:r>
              <a:rPr lang="en-GB" sz="5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personal interests</a:t>
            </a:r>
            <a:r>
              <a:rPr lang="en-GB" sz="5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  <a:br>
              <a:rPr lang="en-GB" sz="5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5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2. </a:t>
            </a:r>
            <a:r>
              <a:rPr lang="en-GB" sz="5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Q.</a:t>
            </a:r>
            <a:r>
              <a:rPr lang="en-GB" sz="5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Reflect and document what you </a:t>
            </a:r>
            <a:r>
              <a:rPr lang="en-GB" sz="5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care about</a:t>
            </a:r>
            <a:r>
              <a:rPr lang="en-GB" sz="5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  <a:br>
              <a:rPr lang="en-GB" sz="5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5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3. </a:t>
            </a:r>
            <a:r>
              <a:rPr lang="en-GB" sz="5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Q.</a:t>
            </a:r>
            <a:r>
              <a:rPr lang="en-GB" sz="5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Reflect and document what you are </a:t>
            </a:r>
            <a:r>
              <a:rPr lang="en-GB" sz="5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passionate</a:t>
            </a:r>
            <a:r>
              <a:rPr lang="en-GB" sz="5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about?</a:t>
            </a:r>
            <a:br>
              <a:rPr lang="en-GB" sz="5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5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4. </a:t>
            </a:r>
            <a:r>
              <a:rPr lang="en-GB" sz="5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Q.</a:t>
            </a:r>
            <a:r>
              <a:rPr lang="en-GB" sz="5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Document new skills, techniques or technologies you would like to </a:t>
            </a:r>
            <a:r>
              <a:rPr lang="en-GB" sz="5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learn</a:t>
            </a:r>
            <a:r>
              <a:rPr lang="en-GB" sz="5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  <a:br>
              <a:rPr lang="en-GB" sz="5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5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5. </a:t>
            </a:r>
            <a:r>
              <a:rPr lang="en-GB" sz="5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Q.</a:t>
            </a:r>
            <a:r>
              <a:rPr lang="en-GB" sz="5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If you could </a:t>
            </a:r>
            <a:r>
              <a:rPr lang="en-GB" sz="5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create</a:t>
            </a:r>
            <a:r>
              <a:rPr lang="en-GB" sz="5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something related to your passion and interests what would it be?. Document your ideas.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  <a:buNone/>
            </a:pPr>
            <a:b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4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Note: If can be helpful to take some time out to reflect on the Q. above.</a:t>
            </a:r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To journal or to talk with someone (e.g. a classmate, colleague, family or friend) to help you understand yourself and your creative interests. </a:t>
            </a:r>
          </a:p>
        </p:txBody>
      </p:sp>
    </p:spTree>
    <p:extLst>
      <p:ext uri="{BB962C8B-B14F-4D97-AF65-F5344CB8AC3E}">
        <p14:creationId xmlns:p14="http://schemas.microsoft.com/office/powerpoint/2010/main" val="33034013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647229" y="287828"/>
            <a:ext cx="7831701" cy="1030357"/>
          </a:xfrm>
        </p:spPr>
        <p:txBody>
          <a:bodyPr>
            <a:noAutofit/>
          </a:bodyPr>
          <a:lstStyle/>
          <a:p>
            <a:r>
              <a:rPr lang="en-GB" sz="4000" b="1" u="sng" dirty="0">
                <a:latin typeface="+mn-lt"/>
                <a:cs typeface="Arial" panose="020B0604020202020204" pitchFamily="34" charset="0"/>
              </a:rPr>
              <a:t>Creativity Support Tips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767609" y="1624083"/>
            <a:ext cx="7590943" cy="392017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>
                <a:cs typeface="Arial" panose="020B0604020202020204" pitchFamily="34" charset="0"/>
              </a:rPr>
              <a:t>The following slides provide valuable hints and tips to help you generate creative ideas.</a:t>
            </a:r>
          </a:p>
          <a:p>
            <a:pPr marL="457200" lvl="1" indent="-457200">
              <a:spcBef>
                <a:spcPts val="1000"/>
              </a:spcBef>
              <a:buFont typeface="+mj-lt"/>
              <a:buAutoNum type="arabicPeriod"/>
            </a:pPr>
            <a:r>
              <a:rPr lang="en-GB" b="1" dirty="0"/>
              <a:t>Q. </a:t>
            </a:r>
            <a:r>
              <a:rPr lang="en-GB" dirty="0"/>
              <a:t>Review each slide and </a:t>
            </a:r>
            <a:r>
              <a:rPr lang="en-GB" b="1" dirty="0"/>
              <a:t>document</a:t>
            </a:r>
            <a:r>
              <a:rPr lang="en-GB" dirty="0"/>
              <a:t> </a:t>
            </a:r>
            <a:r>
              <a:rPr lang="en-GB" b="1" dirty="0"/>
              <a:t>creative</a:t>
            </a:r>
            <a:r>
              <a:rPr lang="en-GB" dirty="0"/>
              <a:t> </a:t>
            </a:r>
            <a:r>
              <a:rPr lang="en-GB" b="1" dirty="0"/>
              <a:t>ideas </a:t>
            </a:r>
            <a:r>
              <a:rPr lang="en-GB" dirty="0"/>
              <a:t>of personal interest that come to you.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34886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1057614" y="117231"/>
            <a:ext cx="7010936" cy="1030357"/>
          </a:xfrm>
        </p:spPr>
        <p:txBody>
          <a:bodyPr>
            <a:no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* IMAGINATION *</a:t>
            </a:r>
            <a:endParaRPr lang="en-GB" b="1" u="sng" dirty="0">
              <a:latin typeface="+mn-lt"/>
              <a:cs typeface="Arial" panose="020B06040202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767610" y="1329612"/>
            <a:ext cx="7590943" cy="4198776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your imagination</a:t>
            </a:r>
            <a:r>
              <a:rPr lang="en-GB" sz="4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💡☼ 😊</a:t>
            </a:r>
            <a:r>
              <a:rPr lang="en-GB" sz="240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Creativity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 like a blank canvas. You can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create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anything you can imagine. </a:t>
            </a:r>
            <a:endParaRPr lang="en-GB" sz="2400" b="1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Think differently - Think outside the box.</a:t>
            </a:r>
          </a:p>
          <a:p>
            <a:r>
              <a:rPr lang="en-GB" sz="240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Value and note down ideas that come to you.</a:t>
            </a:r>
          </a:p>
        </p:txBody>
      </p:sp>
    </p:spTree>
    <p:extLst>
      <p:ext uri="{BB962C8B-B14F-4D97-AF65-F5344CB8AC3E}">
        <p14:creationId xmlns:p14="http://schemas.microsoft.com/office/powerpoint/2010/main" val="4304637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767611" y="573425"/>
            <a:ext cx="8063713" cy="1030357"/>
          </a:xfrm>
        </p:spPr>
        <p:txBody>
          <a:bodyPr>
            <a:no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* INTERESTS / HOBBIES / TRENDS </a:t>
            </a:r>
            <a:r>
              <a:rPr lang="en-GB" b="1" u="sng" dirty="0"/>
              <a:t> </a:t>
            </a: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*</a:t>
            </a: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u="sng" dirty="0">
              <a:solidFill>
                <a:schemeClr val="bg1">
                  <a:lumMod val="75000"/>
                </a:schemeClr>
              </a:solidFill>
              <a:latin typeface="+mn-lt"/>
              <a:cs typeface="Arial" panose="020B06040202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767611" y="1603782"/>
            <a:ext cx="7590943" cy="2734302"/>
          </a:xfrm>
        </p:spPr>
        <p:txBody>
          <a:bodyPr>
            <a:noAutofit/>
          </a:bodyPr>
          <a:lstStyle/>
          <a:p>
            <a:r>
              <a:rPr lang="en-GB" sz="2400" dirty="0"/>
              <a:t>Your idea could relate to something you love 💚 and enjoy 😀.</a:t>
            </a:r>
          </a:p>
          <a:p>
            <a:r>
              <a:rPr lang="en-GB" sz="2400" dirty="0"/>
              <a:t>Around a topic you are passionate about. </a:t>
            </a:r>
          </a:p>
          <a:p>
            <a:r>
              <a:rPr lang="en-GB" sz="2400" dirty="0"/>
              <a:t>Around a </a:t>
            </a:r>
            <a:r>
              <a:rPr lang="en-GB" sz="2400" b="1" dirty="0"/>
              <a:t>hobby,</a:t>
            </a:r>
            <a:r>
              <a:rPr lang="en-GB" sz="2400" dirty="0"/>
              <a:t> </a:t>
            </a:r>
            <a:r>
              <a:rPr lang="en-GB" sz="2400" b="1" dirty="0"/>
              <a:t>passion</a:t>
            </a:r>
            <a:r>
              <a:rPr lang="en-GB" sz="2400" dirty="0"/>
              <a:t> or </a:t>
            </a:r>
            <a:r>
              <a:rPr lang="en-GB" sz="2400" b="1" dirty="0"/>
              <a:t>personal interest</a:t>
            </a:r>
            <a:r>
              <a:rPr lang="en-GB" sz="2400" dirty="0"/>
              <a:t>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Consider current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trends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in your field / area of study. Which trends are of interest to you?</a:t>
            </a:r>
          </a:p>
          <a:p>
            <a:r>
              <a:rPr lang="en-GB" sz="240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Tip: What are your likes? Films, movies music? What inspires or fascinates you?.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1971752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1057614" y="117231"/>
            <a:ext cx="7010936" cy="1030357"/>
          </a:xfrm>
        </p:spPr>
        <p:txBody>
          <a:bodyPr>
            <a:no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* CREATIVE MEDIUMS *</a:t>
            </a:r>
            <a:endParaRPr lang="en-GB" b="1" u="sng" dirty="0">
              <a:latin typeface="+mn-lt"/>
              <a:cs typeface="Arial" panose="020B06040202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767610" y="1329612"/>
            <a:ext cx="7590943" cy="4198776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is your preferred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creative medium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How would you like to create something?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tool or resource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would / could you use?</a:t>
            </a:r>
            <a:r>
              <a:rPr lang="en-GB" sz="240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Which creative medium would you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enjoy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using most?.</a:t>
            </a:r>
          </a:p>
        </p:txBody>
      </p:sp>
    </p:spTree>
    <p:extLst>
      <p:ext uri="{BB962C8B-B14F-4D97-AF65-F5344CB8AC3E}">
        <p14:creationId xmlns:p14="http://schemas.microsoft.com/office/powerpoint/2010/main" val="1024679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145416" y="349242"/>
            <a:ext cx="8950817" cy="1078523"/>
          </a:xfrm>
        </p:spPr>
        <p:txBody>
          <a:bodyPr>
            <a:noAutofit/>
          </a:bodyPr>
          <a:lstStyle/>
          <a:p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* PROBLEMS &amp; FRUSTARTIONS *</a:t>
            </a:r>
            <a:b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600" b="1" u="sng" dirty="0">
              <a:latin typeface="+mn-lt"/>
              <a:cs typeface="Arial" panose="020B06040202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1329612"/>
            <a:ext cx="8950818" cy="4198776"/>
          </a:xfrm>
        </p:spPr>
        <p:txBody>
          <a:bodyPr>
            <a:noAutofit/>
          </a:bodyPr>
          <a:lstStyle/>
          <a:p>
            <a:pPr lvl="1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Our problems, frustrations and challenges in life can be a great source of inspiration.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They can lead to beneficial creative innovations.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Usually many people will have the same problem or frustration and challenge.</a:t>
            </a:r>
          </a:p>
          <a:p>
            <a:pPr lvl="2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Can you think of a problem that needs solving?</a:t>
            </a:r>
          </a:p>
          <a:p>
            <a:pPr lvl="2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Can you think of a better way of doing something?</a:t>
            </a:r>
          </a:p>
          <a:p>
            <a:pPr lvl="2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Can you create something to help yourself or another person?</a:t>
            </a:r>
          </a:p>
          <a:p>
            <a:pPr lvl="2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Can you create something to help a family member or friend?.</a:t>
            </a:r>
          </a:p>
        </p:txBody>
      </p:sp>
    </p:spTree>
    <p:extLst>
      <p:ext uri="{BB962C8B-B14F-4D97-AF65-F5344CB8AC3E}">
        <p14:creationId xmlns:p14="http://schemas.microsoft.com/office/powerpoint/2010/main" val="24963675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1226289"/>
            <a:ext cx="8950818" cy="4198776"/>
          </a:xfrm>
        </p:spPr>
        <p:txBody>
          <a:bodyPr>
            <a:noAutofit/>
          </a:bodyPr>
          <a:lstStyle/>
          <a:p>
            <a:pPr lvl="1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Consider satisfying a human or community need.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Creating a solution to help yourself or other people.</a:t>
            </a:r>
          </a:p>
          <a:p>
            <a:pPr lvl="2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Consider Maslow’s hierarchy of universal needs. It could be to help satisfy a Physical need, a Safety need, a Social need, an Esteem need or Self-Actualisation.</a:t>
            </a:r>
          </a:p>
        </p:txBody>
      </p:sp>
      <p:sp>
        <p:nvSpPr>
          <p:cNvPr id="6" name="Title 2"/>
          <p:cNvSpPr txBox="1">
            <a:spLocks/>
          </p:cNvSpPr>
          <p:nvPr/>
        </p:nvSpPr>
        <p:spPr>
          <a:xfrm>
            <a:off x="621447" y="468916"/>
            <a:ext cx="8001248" cy="96401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* SATISFY A NEED *</a:t>
            </a:r>
          </a:p>
          <a:p>
            <a:pPr algn="ctr"/>
            <a:endParaRPr lang="en-GB" b="1" u="sng" dirty="0">
              <a:latin typeface="+mn-lt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48650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1074100"/>
            <a:ext cx="8950818" cy="4198776"/>
          </a:xfrm>
        </p:spPr>
        <p:txBody>
          <a:bodyPr>
            <a:noAutofit/>
          </a:bodyPr>
          <a:lstStyle/>
          <a:p>
            <a:pPr lvl="1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Consider how you could have a positive social impact.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Consider how your idea/ideas could have a positive effect on people in society.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Perhaps for a specific group of people, a community, yourself, a friend or family member.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Consider how you could:</a:t>
            </a:r>
          </a:p>
          <a:p>
            <a:pPr lvl="2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Heal a pain, make life easier for someone;</a:t>
            </a:r>
          </a:p>
          <a:p>
            <a:pPr lvl="2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Make a task or process easier;</a:t>
            </a:r>
          </a:p>
          <a:p>
            <a:pPr lvl="2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 could be related to the environment;</a:t>
            </a:r>
          </a:p>
          <a:p>
            <a:pPr lvl="2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Raising awareness of a passion;</a:t>
            </a:r>
          </a:p>
          <a:p>
            <a:pPr lvl="2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Facilitating social initiatives or groups.</a:t>
            </a:r>
          </a:p>
        </p:txBody>
      </p:sp>
      <p:sp>
        <p:nvSpPr>
          <p:cNvPr id="6" name="Title 2"/>
          <p:cNvSpPr txBox="1">
            <a:spLocks/>
          </p:cNvSpPr>
          <p:nvPr/>
        </p:nvSpPr>
        <p:spPr>
          <a:xfrm>
            <a:off x="623087" y="192294"/>
            <a:ext cx="8001248" cy="107852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000" b="1" u="sng" dirty="0">
                <a:cs typeface="Arial" panose="020B0604020202020204" pitchFamily="34" charset="0"/>
              </a:rPr>
              <a:t>* POSITIVE SOCIAL IMPACT *</a:t>
            </a:r>
          </a:p>
        </p:txBody>
      </p:sp>
    </p:spTree>
    <p:extLst>
      <p:ext uri="{BB962C8B-B14F-4D97-AF65-F5344CB8AC3E}">
        <p14:creationId xmlns:p14="http://schemas.microsoft.com/office/powerpoint/2010/main" val="8163149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674" y="1405495"/>
            <a:ext cx="8950818" cy="4198776"/>
          </a:xfrm>
        </p:spPr>
        <p:txBody>
          <a:bodyPr>
            <a:noAutofit/>
          </a:bodyPr>
          <a:lstStyle/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 could create something to make life easier, simpler and more enjoyable?.</a:t>
            </a:r>
          </a:p>
        </p:txBody>
      </p:sp>
      <p:sp>
        <p:nvSpPr>
          <p:cNvPr id="6" name="Title 2"/>
          <p:cNvSpPr txBox="1">
            <a:spLocks/>
          </p:cNvSpPr>
          <p:nvPr/>
        </p:nvSpPr>
        <p:spPr>
          <a:xfrm>
            <a:off x="562459" y="326972"/>
            <a:ext cx="8001248" cy="107852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* FUN &amp; SIMPLICITY *</a:t>
            </a:r>
          </a:p>
          <a:p>
            <a:pPr algn="ctr"/>
            <a:endParaRPr lang="en-GB" b="1" u="sng" dirty="0">
              <a:latin typeface="+mn-lt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77155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-39879" y="1329612"/>
            <a:ext cx="8950818" cy="4198776"/>
          </a:xfrm>
        </p:spPr>
        <p:txBody>
          <a:bodyPr>
            <a:noAutofit/>
          </a:bodyPr>
          <a:lstStyle/>
          <a:p>
            <a:pPr lvl="1">
              <a:buFont typeface="Arial" panose="020B0604020202020204" pitchFamily="34" charset="0"/>
              <a:buChar char="•"/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Technology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is increasingly pervasive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in our society today.</a:t>
            </a:r>
          </a:p>
          <a:p>
            <a:pPr lvl="2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Examples of New Technology include: Cloud Apps &amp; Services, Mobile Apps, Social Media, 3D printing, Augmented Reality, Virtual Reality, Immersive gaming, Projection immersion, Motion detection, Artificial Intelligence (AI), Voice detection, Drones etc..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Technology is used in many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creative ways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throughout society.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Technology provides a plethora of tools that enables creativity.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Tip: Note down what new tech you could use, try out and experiment with? What new skills would you like to develop?.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itle 2"/>
          <p:cNvSpPr txBox="1">
            <a:spLocks/>
          </p:cNvSpPr>
          <p:nvPr/>
        </p:nvSpPr>
        <p:spPr>
          <a:xfrm>
            <a:off x="689951" y="251089"/>
            <a:ext cx="8001248" cy="107852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* NEW TECH *</a:t>
            </a:r>
          </a:p>
        </p:txBody>
      </p:sp>
    </p:spTree>
    <p:extLst>
      <p:ext uri="{BB962C8B-B14F-4D97-AF65-F5344CB8AC3E}">
        <p14:creationId xmlns:p14="http://schemas.microsoft.com/office/powerpoint/2010/main" val="27457970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99397" y="1135864"/>
            <a:ext cx="8950818" cy="4198776"/>
          </a:xfrm>
        </p:spPr>
        <p:txBody>
          <a:bodyPr>
            <a:noAutofit/>
          </a:bodyPr>
          <a:lstStyle/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 could make something currently mundane and boring into something fun and engaging :o).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IT COULD BE ANYTHING 'Put a Game in a lift', at Traffic Lights, in the workplace, education (rewards for attendance), be creative ;-)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.</a:t>
            </a:r>
          </a:p>
        </p:txBody>
      </p:sp>
      <p:sp>
        <p:nvSpPr>
          <p:cNvPr id="6" name="Title 2"/>
          <p:cNvSpPr txBox="1">
            <a:spLocks/>
          </p:cNvSpPr>
          <p:nvPr/>
        </p:nvSpPr>
        <p:spPr>
          <a:xfrm>
            <a:off x="479786" y="410658"/>
            <a:ext cx="8001248" cy="107852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* GAMIFY *</a:t>
            </a:r>
          </a:p>
          <a:p>
            <a:pPr algn="ctr"/>
            <a:r>
              <a:rPr lang="en-GB" b="1" u="sng" dirty="0">
                <a:latin typeface="+mn-lt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4931208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1428941"/>
            <a:ext cx="8950818" cy="4198776"/>
          </a:xfrm>
        </p:spPr>
        <p:txBody>
          <a:bodyPr>
            <a:noAutofit/>
          </a:bodyPr>
          <a:lstStyle/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Your idea could educate and inform people in an area you are passionate about or interested in.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could help people learn new things or develop new skills.</a:t>
            </a:r>
          </a:p>
        </p:txBody>
      </p:sp>
      <p:sp>
        <p:nvSpPr>
          <p:cNvPr id="6" name="Title 2"/>
          <p:cNvSpPr txBox="1">
            <a:spLocks/>
          </p:cNvSpPr>
          <p:nvPr/>
        </p:nvSpPr>
        <p:spPr>
          <a:xfrm>
            <a:off x="474785" y="350418"/>
            <a:ext cx="8001248" cy="107852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u="sng" dirty="0">
                <a:cs typeface="Arial" panose="020B0604020202020204" pitchFamily="34" charset="0"/>
              </a:rPr>
              <a:t>* EDUCTION *</a:t>
            </a:r>
          </a:p>
          <a:p>
            <a:pPr algn="ctr"/>
            <a:endParaRPr lang="en-GB" b="1" u="sng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53105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1428941"/>
            <a:ext cx="8950818" cy="4198776"/>
          </a:xfrm>
        </p:spPr>
        <p:txBody>
          <a:bodyPr>
            <a:noAutofit/>
          </a:bodyPr>
          <a:lstStyle/>
          <a:p>
            <a:pPr lvl="1">
              <a:buFont typeface="Arial" panose="020B0604020202020204" pitchFamily="34" charset="0"/>
              <a:buChar char="•"/>
            </a:pPr>
            <a:r>
              <a:rPr lang="en-GB" sz="2400" dirty="0"/>
              <a:t>Consider what you  would like to do for your </a:t>
            </a:r>
            <a:r>
              <a:rPr lang="en-GB" sz="2400" b="1" dirty="0"/>
              <a:t>final year Project</a:t>
            </a:r>
            <a:r>
              <a:rPr lang="en-GB" sz="2400" dirty="0"/>
              <a:t>?.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800" dirty="0"/>
              <a:t>What new skill would you like to learn </a:t>
            </a:r>
            <a:r>
              <a:rPr lang="en-GB" dirty="0"/>
              <a:t>or </a:t>
            </a:r>
            <a:r>
              <a:rPr lang="en-GB" sz="2800" dirty="0"/>
              <a:t>develop that would make you more attractive to </a:t>
            </a:r>
            <a:r>
              <a:rPr lang="en-GB" sz="2800" b="1" dirty="0"/>
              <a:t>potential employers</a:t>
            </a:r>
            <a:r>
              <a:rPr lang="en-GB" sz="2800" dirty="0"/>
              <a:t> in the industry you would like to work in?.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itle 2"/>
          <p:cNvSpPr txBox="1">
            <a:spLocks/>
          </p:cNvSpPr>
          <p:nvPr/>
        </p:nvSpPr>
        <p:spPr>
          <a:xfrm>
            <a:off x="474785" y="350418"/>
            <a:ext cx="8001248" cy="107852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u="sng" dirty="0">
                <a:cs typeface="Arial" panose="020B0604020202020204" pitchFamily="34" charset="0"/>
              </a:rPr>
              <a:t>* PROJECT &amp; EMPLOYMENT *</a:t>
            </a:r>
          </a:p>
          <a:p>
            <a:pPr algn="ctr"/>
            <a:endParaRPr lang="en-GB" b="1" u="sng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86343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latin typeface="+mn-lt"/>
              </a:rPr>
              <a:t>Activity: Creative idea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Based on the above: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b="1" dirty="0"/>
              <a:t>Q.</a:t>
            </a:r>
            <a:r>
              <a:rPr lang="en-GB" dirty="0"/>
              <a:t> Reflect and note down </a:t>
            </a:r>
            <a:r>
              <a:rPr lang="en-GB" b="1" dirty="0"/>
              <a:t>any and all ideas </a:t>
            </a:r>
            <a:r>
              <a:rPr lang="en-GB" dirty="0"/>
              <a:t>that come to you.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b="1" dirty="0"/>
              <a:t>Q. </a:t>
            </a:r>
            <a:r>
              <a:rPr lang="en-GB" dirty="0"/>
              <a:t>Based on the above, briefly describe one idea that you would most like to create?.</a:t>
            </a:r>
          </a:p>
          <a:p>
            <a:pPr marL="1314450" lvl="2" indent="-457200"/>
            <a:r>
              <a:rPr lang="en-GB" b="1" dirty="0"/>
              <a:t>Tip: What would you like to create? </a:t>
            </a:r>
            <a:r>
              <a:rPr lang="en-GB" dirty="0"/>
              <a:t>if you could create anything what would it be?.</a:t>
            </a:r>
          </a:p>
          <a:p>
            <a:pPr marL="914400" lvl="1" indent="-45720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42067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Activity: Value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Reflect and consider answers to the following questions: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b="1" dirty="0"/>
              <a:t>Q. </a:t>
            </a:r>
            <a:r>
              <a:rPr lang="en-GB" sz="2400" dirty="0"/>
              <a:t>What do you value in life?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b="1" dirty="0"/>
              <a:t>Q. </a:t>
            </a:r>
            <a:r>
              <a:rPr lang="en-GB" sz="2400" dirty="0"/>
              <a:t>What ‘items or things’ do you value?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b="1" dirty="0"/>
              <a:t>Q. </a:t>
            </a:r>
            <a:r>
              <a:rPr lang="en-GB" sz="2400" dirty="0"/>
              <a:t>Why do you buy the things you buy?</a:t>
            </a:r>
            <a:br>
              <a:rPr lang="en-GB" sz="2400" dirty="0"/>
            </a:br>
            <a:r>
              <a:rPr lang="en-GB" sz="2000" dirty="0"/>
              <a:t>Note: Consider the value you gain from e.g. food, drink, clothes, family, friends, Tech, hobbies, Games etc.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281434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Activity: Value Proposition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/>
              <a:t>Reflect and consider answers to the following questions: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b="1" dirty="0"/>
              <a:t>Q. </a:t>
            </a:r>
            <a:r>
              <a:rPr lang="en-GB" sz="2800" dirty="0"/>
              <a:t>Identify the value in your creative idea?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b="1" dirty="0"/>
              <a:t>Q. </a:t>
            </a:r>
            <a:r>
              <a:rPr lang="en-GB" sz="2800" dirty="0"/>
              <a:t>How could your idea provide value to yourself &amp;/or others?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b="1" dirty="0"/>
              <a:t>Q. </a:t>
            </a:r>
            <a:r>
              <a:rPr lang="en-GB" sz="2800" dirty="0"/>
              <a:t>Research document and cite a definition of the term </a:t>
            </a:r>
            <a:r>
              <a:rPr lang="en-GB" sz="2800" b="1" dirty="0"/>
              <a:t>Value Proposition?.</a:t>
            </a:r>
          </a:p>
        </p:txBody>
      </p:sp>
    </p:spTree>
    <p:extLst>
      <p:ext uri="{BB962C8B-B14F-4D97-AF65-F5344CB8AC3E}">
        <p14:creationId xmlns:p14="http://schemas.microsoft.com/office/powerpoint/2010/main" val="271892796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Differentiation &amp; USP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Q. </a:t>
            </a:r>
            <a:r>
              <a:rPr lang="en-GB" dirty="0"/>
              <a:t>Research document and cite a definition of the terms ‘</a:t>
            </a:r>
            <a:r>
              <a:rPr lang="en-GB" b="1" dirty="0"/>
              <a:t>Differentiation and USP’?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0946280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Activity: Differentiation &amp; USP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sz="2400" b="1" dirty="0"/>
              <a:t>Q.</a:t>
            </a:r>
            <a:r>
              <a:rPr lang="en-GB" sz="2400" dirty="0"/>
              <a:t> Reflect and document how your creative idea could differentiate from other similar ideas?.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Tip: Document the differentiating factor i.e. the USP for your creative idea.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546793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514705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u="sng" dirty="0"/>
              <a:t>Creativity &amp; Society</a:t>
            </a:r>
            <a:br>
              <a:rPr lang="en-GB" b="1" u="sng" dirty="0"/>
            </a:br>
            <a:r>
              <a:rPr lang="en-GB" b="1" u="sng" dirty="0"/>
              <a:t>Activity: Market Analysis</a:t>
            </a:r>
            <a:br>
              <a:rPr lang="en-GB" b="1" u="sng" dirty="0"/>
            </a:br>
            <a:endParaRPr lang="en-GB" b="1" u="sng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109728" indent="0">
              <a:buNone/>
            </a:pPr>
            <a:r>
              <a:rPr lang="en-GB" sz="3200" b="1" dirty="0"/>
              <a:t>Research and document answers to the following questions:</a:t>
            </a:r>
            <a:endParaRPr lang="en-GB" dirty="0"/>
          </a:p>
          <a:p>
            <a:pPr marL="624078" indent="-514350">
              <a:buFont typeface="+mj-lt"/>
              <a:buAutoNum type="arabicPeriod"/>
            </a:pPr>
            <a:r>
              <a:rPr lang="en-GB" b="1" dirty="0"/>
              <a:t>Q.</a:t>
            </a:r>
            <a:r>
              <a:rPr lang="en-GB" dirty="0"/>
              <a:t> Undertake some basic research (e.g. using a Search Engine of your choice) to discover if your idea has already been created. </a:t>
            </a:r>
          </a:p>
          <a:p>
            <a:pPr marL="1081088" lvl="1" indent="-457200">
              <a:buFont typeface="+mj-lt"/>
              <a:buAutoNum type="romanLcPeriod"/>
            </a:pPr>
            <a:r>
              <a:rPr lang="en-GB" b="1" dirty="0"/>
              <a:t>Optional Activity: </a:t>
            </a:r>
            <a:r>
              <a:rPr lang="en-GB" dirty="0"/>
              <a:t>Identify similar creative artefacts/products being provided by Organisations/Competitors/people and for each create a simple bullet-list stating:</a:t>
            </a:r>
            <a:br>
              <a:rPr lang="en-GB" dirty="0"/>
            </a:br>
            <a:r>
              <a:rPr lang="en-GB" b="1" dirty="0"/>
              <a:t>&gt; Name of Organisation/person:</a:t>
            </a:r>
            <a:br>
              <a:rPr lang="en-GB" b="1" dirty="0"/>
            </a:br>
            <a:r>
              <a:rPr lang="en-GB" b="1" dirty="0"/>
              <a:t>&gt; Name of Artefact/Product:</a:t>
            </a:r>
            <a:br>
              <a:rPr lang="en-GB" b="1" dirty="0"/>
            </a:br>
            <a:r>
              <a:rPr lang="en-GB" b="1" dirty="0"/>
              <a:t>&gt; key features and it’s USP:</a:t>
            </a:r>
            <a:br>
              <a:rPr lang="en-GB" b="1" dirty="0"/>
            </a:br>
            <a:r>
              <a:rPr lang="en-GB" b="1" dirty="0"/>
              <a:t>&gt; Price (If available):</a:t>
            </a:r>
            <a:endParaRPr lang="en-GB" dirty="0"/>
          </a:p>
          <a:p>
            <a:pPr marL="624078" indent="-514350">
              <a:buFont typeface="+mj-lt"/>
              <a:buAutoNum type="arabicPeriod"/>
            </a:pPr>
            <a:r>
              <a:rPr lang="en-GB" b="1" dirty="0"/>
              <a:t>Q. </a:t>
            </a:r>
            <a:r>
              <a:rPr lang="en-GB" dirty="0"/>
              <a:t>If your idea is already being created, consider how could you create it in a different, new or enhanced way?</a:t>
            </a:r>
          </a:p>
          <a:p>
            <a:pPr marL="624078" indent="-514350">
              <a:buFont typeface="+mj-lt"/>
              <a:buAutoNum type="arabicPeriod"/>
            </a:pPr>
            <a:r>
              <a:rPr lang="en-GB" b="1" dirty="0"/>
              <a:t>Q. </a:t>
            </a:r>
            <a:r>
              <a:rPr lang="en-GB" dirty="0"/>
              <a:t>Identify and document Organisations, platforms or people that could help you to create or showcase and sell your creative idea?.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88151158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2068" y="396789"/>
            <a:ext cx="7735148" cy="994172"/>
          </a:xfrm>
        </p:spPr>
        <p:txBody>
          <a:bodyPr>
            <a:noAutofit/>
          </a:bodyPr>
          <a:lstStyle/>
          <a:p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What could you create to enhance Society?</a:t>
            </a:r>
            <a:endParaRPr lang="en-GB" sz="2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2068" y="1618746"/>
            <a:ext cx="7939864" cy="36205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75" b="1" dirty="0"/>
              <a:t>After considering the above, please document your answer to the following question: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75" b="1" dirty="0"/>
              <a:t>Q. Positive Social Impact: </a:t>
            </a:r>
            <a:r>
              <a:rPr lang="en-GB" sz="2475" dirty="0"/>
              <a:t>If you could create something to make the world a better place, what would it be?.</a:t>
            </a:r>
          </a:p>
        </p:txBody>
      </p:sp>
    </p:spTree>
    <p:extLst>
      <p:ext uri="{BB962C8B-B14F-4D97-AF65-F5344CB8AC3E}">
        <p14:creationId xmlns:p14="http://schemas.microsoft.com/office/powerpoint/2010/main" val="207771531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86BBD7-510D-4E6A-8261-CFDA9B9224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Summative Question for Topic 1</a:t>
            </a:r>
            <a:endParaRPr lang="en-GB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70B032-6CF7-4829-95A5-82EA9351A5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Q. 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Reflect and document in approx. 25 words your thoughts and feelings about the role innovation has in society and in your subject area?.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Note: This statement will be used in topic 4.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38895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James Williams\AppData\Local\Microsoft\Windows\Temporary Internet Files\Content.IE5\73Z2SIFX\MC9001163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78941" y="2579959"/>
            <a:ext cx="1331138" cy="59870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5202779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heme1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Theme1" id="{3C8FE4EA-8F2A-4043-B0AD-F87873529AAD}" vid="{34EEF614-ACE0-4DCE-8D22-6319A03D368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1623</TotalTime>
  <Words>1598</Words>
  <Application>Microsoft Office PowerPoint</Application>
  <PresentationFormat>On-screen Show (4:3)</PresentationFormat>
  <Paragraphs>121</Paragraphs>
  <Slides>27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Arial</vt:lpstr>
      <vt:lpstr>Calibri</vt:lpstr>
      <vt:lpstr>Myriad Pro</vt:lpstr>
      <vt:lpstr>Segoe UI</vt:lpstr>
      <vt:lpstr>UWTSD Theme1</vt:lpstr>
      <vt:lpstr>PowerPoint Presentation</vt:lpstr>
      <vt:lpstr>Learning Outcome</vt:lpstr>
      <vt:lpstr>Open Learning doc</vt:lpstr>
      <vt:lpstr>Overview</vt:lpstr>
      <vt:lpstr>Creativity</vt:lpstr>
      <vt:lpstr>Creative idea generation</vt:lpstr>
      <vt:lpstr>Creativity Support Tips</vt:lpstr>
      <vt:lpstr>* IMAGINATION *</vt:lpstr>
      <vt:lpstr>* INTERESTS / HOBBIES / TRENDS  * </vt:lpstr>
      <vt:lpstr>* CREATIVE MEDIUMS *</vt:lpstr>
      <vt:lpstr>* PROBLEMS &amp; FRUSTARTIONS *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Activity: Creative idea</vt:lpstr>
      <vt:lpstr>Activity: Value</vt:lpstr>
      <vt:lpstr>Activity: Value Proposition</vt:lpstr>
      <vt:lpstr>Differentiation &amp; USP</vt:lpstr>
      <vt:lpstr>Activity: Differentiation &amp; USP</vt:lpstr>
      <vt:lpstr>Creativity &amp; Society Activity: Market Analysis </vt:lpstr>
      <vt:lpstr>What could you create to enhance Society?</vt:lpstr>
      <vt:lpstr>Summative Question for Topic 1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Enterprise &amp; Innovation</dc:title>
  <dc:creator>James Williams</dc:creator>
  <cp:lastModifiedBy>James Williams</cp:lastModifiedBy>
  <cp:revision>136</cp:revision>
  <dcterms:created xsi:type="dcterms:W3CDTF">2016-10-12T11:15:34Z</dcterms:created>
  <dcterms:modified xsi:type="dcterms:W3CDTF">2020-08-25T15:52:39Z</dcterms:modified>
</cp:coreProperties>
</file>