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3" r:id="rId5"/>
    <p:sldMasterId id="2147483648" r:id="rId6"/>
  </p:sldMasterIdLst>
  <p:sldIdLst>
    <p:sldId id="256" r:id="rId7"/>
    <p:sldId id="304" r:id="rId8"/>
    <p:sldId id="305" r:id="rId9"/>
    <p:sldId id="306" r:id="rId10"/>
    <p:sldId id="307" r:id="rId11"/>
    <p:sldId id="308" r:id="rId12"/>
    <p:sldId id="309" r:id="rId13"/>
    <p:sldId id="310" r:id="rId14"/>
    <p:sldId id="311" r:id="rId15"/>
    <p:sldId id="312" r:id="rId16"/>
    <p:sldId id="313" r:id="rId17"/>
    <p:sldId id="314" r:id="rId18"/>
    <p:sldId id="315" r:id="rId19"/>
    <p:sldId id="316" r:id="rId20"/>
    <p:sldId id="317" r:id="rId21"/>
    <p:sldId id="318" r:id="rId22"/>
    <p:sldId id="319" r:id="rId23"/>
    <p:sldId id="320" r:id="rId24"/>
    <p:sldId id="321" r:id="rId25"/>
    <p:sldId id="322" r:id="rId26"/>
    <p:sldId id="333" r:id="rId27"/>
    <p:sldId id="260" r:id="rId28"/>
    <p:sldId id="280" r:id="rId29"/>
    <p:sldId id="267" r:id="rId30"/>
    <p:sldId id="324" r:id="rId31"/>
    <p:sldId id="325" r:id="rId32"/>
    <p:sldId id="268" r:id="rId33"/>
    <p:sldId id="269" r:id="rId34"/>
    <p:sldId id="258" r:id="rId35"/>
    <p:sldId id="281" r:id="rId36"/>
    <p:sldId id="282" r:id="rId37"/>
    <p:sldId id="326" r:id="rId38"/>
    <p:sldId id="283" r:id="rId39"/>
    <p:sldId id="284" r:id="rId40"/>
    <p:sldId id="334" r:id="rId41"/>
    <p:sldId id="271" r:id="rId42"/>
    <p:sldId id="286" r:id="rId43"/>
    <p:sldId id="287" r:id="rId44"/>
    <p:sldId id="257" r:id="rId45"/>
    <p:sldId id="301" r:id="rId46"/>
    <p:sldId id="261" r:id="rId47"/>
    <p:sldId id="302" r:id="rId48"/>
    <p:sldId id="303" r:id="rId49"/>
    <p:sldId id="279" r:id="rId50"/>
    <p:sldId id="335" r:id="rId51"/>
    <p:sldId id="327" r:id="rId52"/>
    <p:sldId id="329" r:id="rId53"/>
    <p:sldId id="328" r:id="rId54"/>
    <p:sldId id="330" r:id="rId55"/>
    <p:sldId id="331" r:id="rId56"/>
    <p:sldId id="332" r:id="rId57"/>
    <p:sldId id="323"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851575-4A36-4D0D-AFC9-2ACE45C96DFD}" v="2" dt="2025-02-10T17:36:39.0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72" y="4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microsoft.com/office/2016/11/relationships/changesInfo" Target="changesInfos/changesInfo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5" Type="http://schemas.openxmlformats.org/officeDocument/2006/relationships/slideMaster" Target="slideMasters/slideMaster2.xml"/><Relationship Id="rId61" Type="http://schemas.openxmlformats.org/officeDocument/2006/relationships/theme" Target="theme/theme1.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microsoft.com/office/2015/10/relationships/revisionInfo" Target="revisionInfo.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presProps" Target="presProps.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Cartwright" userId="c8129c12-4aad-4f00-a765-fc80ae8680fc" providerId="ADAL" clId="{1E851575-4A36-4D0D-AFC9-2ACE45C96DFD}"/>
    <pc:docChg chg="custSel addSld modSld">
      <pc:chgData name="Jane Cartwright" userId="c8129c12-4aad-4f00-a765-fc80ae8680fc" providerId="ADAL" clId="{1E851575-4A36-4D0D-AFC9-2ACE45C96DFD}" dt="2025-02-11T14:44:46.175" v="1053" actId="27636"/>
      <pc:docMkLst>
        <pc:docMk/>
      </pc:docMkLst>
      <pc:sldChg chg="modSp mod">
        <pc:chgData name="Jane Cartwright" userId="c8129c12-4aad-4f00-a765-fc80ae8680fc" providerId="ADAL" clId="{1E851575-4A36-4D0D-AFC9-2ACE45C96DFD}" dt="2025-02-11T11:06:00.536" v="955" actId="20577"/>
        <pc:sldMkLst>
          <pc:docMk/>
          <pc:sldMk cId="2317065061" sldId="271"/>
        </pc:sldMkLst>
        <pc:spChg chg="mod">
          <ac:chgData name="Jane Cartwright" userId="c8129c12-4aad-4f00-a765-fc80ae8680fc" providerId="ADAL" clId="{1E851575-4A36-4D0D-AFC9-2ACE45C96DFD}" dt="2025-02-11T11:06:00.536" v="955" actId="20577"/>
          <ac:spMkLst>
            <pc:docMk/>
            <pc:sldMk cId="2317065061" sldId="271"/>
            <ac:spMk id="3" creationId="{00000000-0000-0000-0000-000000000000}"/>
          </ac:spMkLst>
        </pc:spChg>
      </pc:sldChg>
      <pc:sldChg chg="modSp mod">
        <pc:chgData name="Jane Cartwright" userId="c8129c12-4aad-4f00-a765-fc80ae8680fc" providerId="ADAL" clId="{1E851575-4A36-4D0D-AFC9-2ACE45C96DFD}" dt="2025-02-11T11:01:22.158" v="841" actId="20577"/>
        <pc:sldMkLst>
          <pc:docMk/>
          <pc:sldMk cId="587809626" sldId="279"/>
        </pc:sldMkLst>
        <pc:spChg chg="mod">
          <ac:chgData name="Jane Cartwright" userId="c8129c12-4aad-4f00-a765-fc80ae8680fc" providerId="ADAL" clId="{1E851575-4A36-4D0D-AFC9-2ACE45C96DFD}" dt="2025-02-11T11:01:22.158" v="841" actId="20577"/>
          <ac:spMkLst>
            <pc:docMk/>
            <pc:sldMk cId="587809626" sldId="279"/>
            <ac:spMk id="3" creationId="{CDD58632-0CA0-47BE-A256-E75955882651}"/>
          </ac:spMkLst>
        </pc:spChg>
      </pc:sldChg>
      <pc:sldChg chg="modSp mod">
        <pc:chgData name="Jane Cartwright" userId="c8129c12-4aad-4f00-a765-fc80ae8680fc" providerId="ADAL" clId="{1E851575-4A36-4D0D-AFC9-2ACE45C96DFD}" dt="2025-02-11T10:34:56.978" v="833" actId="27636"/>
        <pc:sldMkLst>
          <pc:docMk/>
          <pc:sldMk cId="324846295" sldId="280"/>
        </pc:sldMkLst>
        <pc:spChg chg="mod">
          <ac:chgData name="Jane Cartwright" userId="c8129c12-4aad-4f00-a765-fc80ae8680fc" providerId="ADAL" clId="{1E851575-4A36-4D0D-AFC9-2ACE45C96DFD}" dt="2025-02-11T10:34:56.978" v="833" actId="27636"/>
          <ac:spMkLst>
            <pc:docMk/>
            <pc:sldMk cId="324846295" sldId="280"/>
            <ac:spMk id="3" creationId="{564DB0B7-FFB6-4549-B83E-13AF39FC3936}"/>
          </ac:spMkLst>
        </pc:spChg>
      </pc:sldChg>
      <pc:sldChg chg="modSp mod">
        <pc:chgData name="Jane Cartwright" userId="c8129c12-4aad-4f00-a765-fc80ae8680fc" providerId="ADAL" clId="{1E851575-4A36-4D0D-AFC9-2ACE45C96DFD}" dt="2025-02-11T10:55:48.592" v="835" actId="27636"/>
        <pc:sldMkLst>
          <pc:docMk/>
          <pc:sldMk cId="2894078338" sldId="284"/>
        </pc:sldMkLst>
        <pc:spChg chg="mod">
          <ac:chgData name="Jane Cartwright" userId="c8129c12-4aad-4f00-a765-fc80ae8680fc" providerId="ADAL" clId="{1E851575-4A36-4D0D-AFC9-2ACE45C96DFD}" dt="2025-02-11T10:55:48.592" v="835" actId="27636"/>
          <ac:spMkLst>
            <pc:docMk/>
            <pc:sldMk cId="2894078338" sldId="284"/>
            <ac:spMk id="3" creationId="{6FA15D3C-B232-4004-A3F8-26BD0C597981}"/>
          </ac:spMkLst>
        </pc:spChg>
      </pc:sldChg>
      <pc:sldChg chg="modSp mod">
        <pc:chgData name="Jane Cartwright" userId="c8129c12-4aad-4f00-a765-fc80ae8680fc" providerId="ADAL" clId="{1E851575-4A36-4D0D-AFC9-2ACE45C96DFD}" dt="2025-02-11T10:58:53.840" v="840" actId="6549"/>
        <pc:sldMkLst>
          <pc:docMk/>
          <pc:sldMk cId="3116691390" sldId="287"/>
        </pc:sldMkLst>
        <pc:spChg chg="mod">
          <ac:chgData name="Jane Cartwright" userId="c8129c12-4aad-4f00-a765-fc80ae8680fc" providerId="ADAL" clId="{1E851575-4A36-4D0D-AFC9-2ACE45C96DFD}" dt="2025-02-11T10:58:53.840" v="840" actId="6549"/>
          <ac:spMkLst>
            <pc:docMk/>
            <pc:sldMk cId="3116691390" sldId="287"/>
            <ac:spMk id="3" creationId="{478627B0-418C-4B51-9AB4-D642F1A7A5D9}"/>
          </ac:spMkLst>
        </pc:spChg>
      </pc:sldChg>
      <pc:sldChg chg="modSp mod">
        <pc:chgData name="Jane Cartwright" userId="c8129c12-4aad-4f00-a765-fc80ae8680fc" providerId="ADAL" clId="{1E851575-4A36-4D0D-AFC9-2ACE45C96DFD}" dt="2025-02-11T10:27:47.283" v="812" actId="2711"/>
        <pc:sldMkLst>
          <pc:docMk/>
          <pc:sldMk cId="3287743276" sldId="317"/>
        </pc:sldMkLst>
        <pc:spChg chg="mod">
          <ac:chgData name="Jane Cartwright" userId="c8129c12-4aad-4f00-a765-fc80ae8680fc" providerId="ADAL" clId="{1E851575-4A36-4D0D-AFC9-2ACE45C96DFD}" dt="2025-02-11T10:27:47.283" v="812" actId="2711"/>
          <ac:spMkLst>
            <pc:docMk/>
            <pc:sldMk cId="3287743276" sldId="317"/>
            <ac:spMk id="3" creationId="{5635123D-08D4-4C60-95D0-43CFCADA4599}"/>
          </ac:spMkLst>
        </pc:spChg>
      </pc:sldChg>
      <pc:sldChg chg="modSp mod">
        <pc:chgData name="Jane Cartwright" userId="c8129c12-4aad-4f00-a765-fc80ae8680fc" providerId="ADAL" clId="{1E851575-4A36-4D0D-AFC9-2ACE45C96DFD}" dt="2025-02-11T10:28:30.455" v="813" actId="2711"/>
        <pc:sldMkLst>
          <pc:docMk/>
          <pc:sldMk cId="1138965603" sldId="320"/>
        </pc:sldMkLst>
        <pc:spChg chg="mod">
          <ac:chgData name="Jane Cartwright" userId="c8129c12-4aad-4f00-a765-fc80ae8680fc" providerId="ADAL" clId="{1E851575-4A36-4D0D-AFC9-2ACE45C96DFD}" dt="2025-02-11T10:28:30.455" v="813" actId="2711"/>
          <ac:spMkLst>
            <pc:docMk/>
            <pc:sldMk cId="1138965603" sldId="320"/>
            <ac:spMk id="3" creationId="{4B5019D1-FAB1-4D64-96FF-77D3E0DD6580}"/>
          </ac:spMkLst>
        </pc:spChg>
      </pc:sldChg>
      <pc:sldChg chg="modSp mod">
        <pc:chgData name="Jane Cartwright" userId="c8129c12-4aad-4f00-a765-fc80ae8680fc" providerId="ADAL" clId="{1E851575-4A36-4D0D-AFC9-2ACE45C96DFD}" dt="2025-02-11T10:29:12.461" v="815" actId="2711"/>
        <pc:sldMkLst>
          <pc:docMk/>
          <pc:sldMk cId="3541024718" sldId="321"/>
        </pc:sldMkLst>
        <pc:spChg chg="mod">
          <ac:chgData name="Jane Cartwright" userId="c8129c12-4aad-4f00-a765-fc80ae8680fc" providerId="ADAL" clId="{1E851575-4A36-4D0D-AFC9-2ACE45C96DFD}" dt="2025-02-11T10:28:50.429" v="814" actId="2711"/>
          <ac:spMkLst>
            <pc:docMk/>
            <pc:sldMk cId="3541024718" sldId="321"/>
            <ac:spMk id="2" creationId="{79330128-67FA-45ED-A731-A28724FC3491}"/>
          </ac:spMkLst>
        </pc:spChg>
        <pc:spChg chg="mod">
          <ac:chgData name="Jane Cartwright" userId="c8129c12-4aad-4f00-a765-fc80ae8680fc" providerId="ADAL" clId="{1E851575-4A36-4D0D-AFC9-2ACE45C96DFD}" dt="2025-02-11T10:29:12.461" v="815" actId="2711"/>
          <ac:spMkLst>
            <pc:docMk/>
            <pc:sldMk cId="3541024718" sldId="321"/>
            <ac:spMk id="3" creationId="{DE79B1DA-3D28-4465-B145-A99E945E4D9A}"/>
          </ac:spMkLst>
        </pc:spChg>
      </pc:sldChg>
      <pc:sldChg chg="modSp mod">
        <pc:chgData name="Jane Cartwright" userId="c8129c12-4aad-4f00-a765-fc80ae8680fc" providerId="ADAL" clId="{1E851575-4A36-4D0D-AFC9-2ACE45C96DFD}" dt="2025-02-11T10:29:37.858" v="816" actId="2711"/>
        <pc:sldMkLst>
          <pc:docMk/>
          <pc:sldMk cId="2350982068" sldId="322"/>
        </pc:sldMkLst>
        <pc:spChg chg="mod">
          <ac:chgData name="Jane Cartwright" userId="c8129c12-4aad-4f00-a765-fc80ae8680fc" providerId="ADAL" clId="{1E851575-4A36-4D0D-AFC9-2ACE45C96DFD}" dt="2025-02-11T10:29:37.858" v="816" actId="2711"/>
          <ac:spMkLst>
            <pc:docMk/>
            <pc:sldMk cId="2350982068" sldId="322"/>
            <ac:spMk id="3" creationId="{EC2ECA0D-6A94-4B1D-BFB8-B7A517BF92ED}"/>
          </ac:spMkLst>
        </pc:spChg>
      </pc:sldChg>
      <pc:sldChg chg="modSp mod">
        <pc:chgData name="Jane Cartwright" userId="c8129c12-4aad-4f00-a765-fc80ae8680fc" providerId="ADAL" clId="{1E851575-4A36-4D0D-AFC9-2ACE45C96DFD}" dt="2025-02-10T14:59:43.935" v="125" actId="14100"/>
        <pc:sldMkLst>
          <pc:docMk/>
          <pc:sldMk cId="939641985" sldId="323"/>
        </pc:sldMkLst>
        <pc:spChg chg="mod">
          <ac:chgData name="Jane Cartwright" userId="c8129c12-4aad-4f00-a765-fc80ae8680fc" providerId="ADAL" clId="{1E851575-4A36-4D0D-AFC9-2ACE45C96DFD}" dt="2025-02-10T14:59:40.188" v="124" actId="14100"/>
          <ac:spMkLst>
            <pc:docMk/>
            <pc:sldMk cId="939641985" sldId="323"/>
            <ac:spMk id="2" creationId="{00000000-0000-0000-0000-000000000000}"/>
          </ac:spMkLst>
        </pc:spChg>
        <pc:spChg chg="mod">
          <ac:chgData name="Jane Cartwright" userId="c8129c12-4aad-4f00-a765-fc80ae8680fc" providerId="ADAL" clId="{1E851575-4A36-4D0D-AFC9-2ACE45C96DFD}" dt="2025-02-10T14:59:43.935" v="125" actId="14100"/>
          <ac:spMkLst>
            <pc:docMk/>
            <pc:sldMk cId="939641985" sldId="323"/>
            <ac:spMk id="3" creationId="{00000000-0000-0000-0000-000000000000}"/>
          </ac:spMkLst>
        </pc:spChg>
      </pc:sldChg>
      <pc:sldChg chg="modSp mod">
        <pc:chgData name="Jane Cartwright" userId="c8129c12-4aad-4f00-a765-fc80ae8680fc" providerId="ADAL" clId="{1E851575-4A36-4D0D-AFC9-2ACE45C96DFD}" dt="2025-02-11T14:41:18.053" v="1031" actId="20577"/>
        <pc:sldMkLst>
          <pc:docMk/>
          <pc:sldMk cId="3565027527" sldId="328"/>
        </pc:sldMkLst>
        <pc:spChg chg="mod">
          <ac:chgData name="Jane Cartwright" userId="c8129c12-4aad-4f00-a765-fc80ae8680fc" providerId="ADAL" clId="{1E851575-4A36-4D0D-AFC9-2ACE45C96DFD}" dt="2025-02-11T14:41:18.053" v="1031" actId="20577"/>
          <ac:spMkLst>
            <pc:docMk/>
            <pc:sldMk cId="3565027527" sldId="328"/>
            <ac:spMk id="8" creationId="{00000000-0000-0000-0000-000000000000}"/>
          </ac:spMkLst>
        </pc:spChg>
      </pc:sldChg>
      <pc:sldChg chg="modSp mod">
        <pc:chgData name="Jane Cartwright" userId="c8129c12-4aad-4f00-a765-fc80ae8680fc" providerId="ADAL" clId="{1E851575-4A36-4D0D-AFC9-2ACE45C96DFD}" dt="2025-02-11T14:41:59.899" v="1032" actId="20577"/>
        <pc:sldMkLst>
          <pc:docMk/>
          <pc:sldMk cId="1928033304" sldId="330"/>
        </pc:sldMkLst>
        <pc:spChg chg="mod">
          <ac:chgData name="Jane Cartwright" userId="c8129c12-4aad-4f00-a765-fc80ae8680fc" providerId="ADAL" clId="{1E851575-4A36-4D0D-AFC9-2ACE45C96DFD}" dt="2025-02-11T14:41:59.899" v="1032" actId="20577"/>
          <ac:spMkLst>
            <pc:docMk/>
            <pc:sldMk cId="1928033304" sldId="330"/>
            <ac:spMk id="8" creationId="{00000000-0000-0000-0000-000000000000}"/>
          </ac:spMkLst>
        </pc:spChg>
      </pc:sldChg>
      <pc:sldChg chg="modSp mod">
        <pc:chgData name="Jane Cartwright" userId="c8129c12-4aad-4f00-a765-fc80ae8680fc" providerId="ADAL" clId="{1E851575-4A36-4D0D-AFC9-2ACE45C96DFD}" dt="2025-02-11T14:44:06.442" v="1041" actId="20577"/>
        <pc:sldMkLst>
          <pc:docMk/>
          <pc:sldMk cId="2058600999" sldId="331"/>
        </pc:sldMkLst>
        <pc:spChg chg="mod">
          <ac:chgData name="Jane Cartwright" userId="c8129c12-4aad-4f00-a765-fc80ae8680fc" providerId="ADAL" clId="{1E851575-4A36-4D0D-AFC9-2ACE45C96DFD}" dt="2025-02-11T14:44:06.442" v="1041" actId="20577"/>
          <ac:spMkLst>
            <pc:docMk/>
            <pc:sldMk cId="2058600999" sldId="331"/>
            <ac:spMk id="3" creationId="{3A1B854B-DCED-FAE7-0610-2B1D3732BA5B}"/>
          </ac:spMkLst>
        </pc:spChg>
      </pc:sldChg>
      <pc:sldChg chg="modSp mod">
        <pc:chgData name="Jane Cartwright" userId="c8129c12-4aad-4f00-a765-fc80ae8680fc" providerId="ADAL" clId="{1E851575-4A36-4D0D-AFC9-2ACE45C96DFD}" dt="2025-02-11T14:44:46.175" v="1053" actId="27636"/>
        <pc:sldMkLst>
          <pc:docMk/>
          <pc:sldMk cId="224749252" sldId="332"/>
        </pc:sldMkLst>
        <pc:spChg chg="mod">
          <ac:chgData name="Jane Cartwright" userId="c8129c12-4aad-4f00-a765-fc80ae8680fc" providerId="ADAL" clId="{1E851575-4A36-4D0D-AFC9-2ACE45C96DFD}" dt="2025-02-11T14:44:46.175" v="1053" actId="27636"/>
          <ac:spMkLst>
            <pc:docMk/>
            <pc:sldMk cId="224749252" sldId="332"/>
            <ac:spMk id="8" creationId="{00000000-0000-0000-0000-000000000000}"/>
          </ac:spMkLst>
        </pc:spChg>
      </pc:sldChg>
      <pc:sldChg chg="addSp modSp new mod">
        <pc:chgData name="Jane Cartwright" userId="c8129c12-4aad-4f00-a765-fc80ae8680fc" providerId="ADAL" clId="{1E851575-4A36-4D0D-AFC9-2ACE45C96DFD}" dt="2025-02-11T10:56:17.351" v="836" actId="20577"/>
        <pc:sldMkLst>
          <pc:docMk/>
          <pc:sldMk cId="2130064557" sldId="334"/>
        </pc:sldMkLst>
        <pc:spChg chg="mod">
          <ac:chgData name="Jane Cartwright" userId="c8129c12-4aad-4f00-a765-fc80ae8680fc" providerId="ADAL" clId="{1E851575-4A36-4D0D-AFC9-2ACE45C96DFD}" dt="2025-02-10T17:16:14.361" v="340" actId="27636"/>
          <ac:spMkLst>
            <pc:docMk/>
            <pc:sldMk cId="2130064557" sldId="334"/>
            <ac:spMk id="3" creationId="{1E07745A-E8FA-D7C1-BEDB-D5D1CD9C0DE3}"/>
          </ac:spMkLst>
        </pc:spChg>
        <pc:spChg chg="mod">
          <ac:chgData name="Jane Cartwright" userId="c8129c12-4aad-4f00-a765-fc80ae8680fc" providerId="ADAL" clId="{1E851575-4A36-4D0D-AFC9-2ACE45C96DFD}" dt="2025-02-10T17:37:28.338" v="810" actId="27636"/>
          <ac:spMkLst>
            <pc:docMk/>
            <pc:sldMk cId="2130064557" sldId="334"/>
            <ac:spMk id="4" creationId="{6900D064-829C-497A-A003-3B38491C7400}"/>
          </ac:spMkLst>
        </pc:spChg>
        <pc:spChg chg="mod">
          <ac:chgData name="Jane Cartwright" userId="c8129c12-4aad-4f00-a765-fc80ae8680fc" providerId="ADAL" clId="{1E851575-4A36-4D0D-AFC9-2ACE45C96DFD}" dt="2025-02-10T17:16:20.532" v="342" actId="114"/>
          <ac:spMkLst>
            <pc:docMk/>
            <pc:sldMk cId="2130064557" sldId="334"/>
            <ac:spMk id="5" creationId="{48523850-C017-AD4D-BFD3-A67A17B8959A}"/>
          </ac:spMkLst>
        </pc:spChg>
        <pc:spChg chg="mod">
          <ac:chgData name="Jane Cartwright" userId="c8129c12-4aad-4f00-a765-fc80ae8680fc" providerId="ADAL" clId="{1E851575-4A36-4D0D-AFC9-2ACE45C96DFD}" dt="2025-02-11T10:56:17.351" v="836" actId="20577"/>
          <ac:spMkLst>
            <pc:docMk/>
            <pc:sldMk cId="2130064557" sldId="334"/>
            <ac:spMk id="6" creationId="{2C78FAD7-B0ED-FF44-93DB-AF028C136406}"/>
          </ac:spMkLst>
        </pc:spChg>
        <pc:picChg chg="add mod">
          <ac:chgData name="Jane Cartwright" userId="c8129c12-4aad-4f00-a765-fc80ae8680fc" providerId="ADAL" clId="{1E851575-4A36-4D0D-AFC9-2ACE45C96DFD}" dt="2025-02-10T17:36:39.056" v="744" actId="1076"/>
          <ac:picMkLst>
            <pc:docMk/>
            <pc:sldMk cId="2130064557" sldId="334"/>
            <ac:picMk id="1026" creationId="{00D298EC-AC3E-2869-C7E4-B7061EEB74F1}"/>
          </ac:picMkLst>
        </pc:picChg>
      </pc:sldChg>
      <pc:sldChg chg="modSp new mod">
        <pc:chgData name="Jane Cartwright" userId="c8129c12-4aad-4f00-a765-fc80ae8680fc" providerId="ADAL" clId="{1E851575-4A36-4D0D-AFC9-2ACE45C96DFD}" dt="2025-02-11T11:59:32.191" v="1030" actId="14100"/>
        <pc:sldMkLst>
          <pc:docMk/>
          <pc:sldMk cId="861475580" sldId="335"/>
        </pc:sldMkLst>
        <pc:spChg chg="mod">
          <ac:chgData name="Jane Cartwright" userId="c8129c12-4aad-4f00-a765-fc80ae8680fc" providerId="ADAL" clId="{1E851575-4A36-4D0D-AFC9-2ACE45C96DFD}" dt="2025-02-11T11:59:26.931" v="1029" actId="14100"/>
          <ac:spMkLst>
            <pc:docMk/>
            <pc:sldMk cId="861475580" sldId="335"/>
            <ac:spMk id="3" creationId="{EF034F8E-5D91-501E-2193-3EB3E2EBB506}"/>
          </ac:spMkLst>
        </pc:spChg>
        <pc:spChg chg="mod">
          <ac:chgData name="Jane Cartwright" userId="c8129c12-4aad-4f00-a765-fc80ae8680fc" providerId="ADAL" clId="{1E851575-4A36-4D0D-AFC9-2ACE45C96DFD}" dt="2025-02-11T11:59:32.191" v="1030" actId="14100"/>
          <ac:spMkLst>
            <pc:docMk/>
            <pc:sldMk cId="861475580" sldId="335"/>
            <ac:spMk id="4" creationId="{63D4D90F-0FA3-963B-D744-F89F8ECF3BE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1F46A-8235-40DA-9936-161A3BC1D88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227760E-7846-4483-9CA8-7FF0A4C8668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CB24141-545A-48BA-8360-4F9A5313599A}"/>
              </a:ext>
            </a:extLst>
          </p:cNvPr>
          <p:cNvSpPr>
            <a:spLocks noGrp="1"/>
          </p:cNvSpPr>
          <p:nvPr>
            <p:ph type="dt" sz="half" idx="10"/>
          </p:nvPr>
        </p:nvSpPr>
        <p:spPr/>
        <p:txBody>
          <a:bodyPr/>
          <a:lstStyle/>
          <a:p>
            <a:fld id="{C5F6A2C1-9596-4334-8611-D90258F94383}" type="datetimeFigureOut">
              <a:rPr lang="en-GB" smtClean="0"/>
              <a:t>10/02/2025</a:t>
            </a:fld>
            <a:endParaRPr lang="en-GB"/>
          </a:p>
        </p:txBody>
      </p:sp>
      <p:sp>
        <p:nvSpPr>
          <p:cNvPr id="5" name="Footer Placeholder 4">
            <a:extLst>
              <a:ext uri="{FF2B5EF4-FFF2-40B4-BE49-F238E27FC236}">
                <a16:creationId xmlns:a16="http://schemas.microsoft.com/office/drawing/2014/main" id="{214249EC-2CEC-4286-A81A-B6363788CA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C7BA66-6CDA-444F-84BB-0A397B503C98}"/>
              </a:ext>
            </a:extLst>
          </p:cNvPr>
          <p:cNvSpPr>
            <a:spLocks noGrp="1"/>
          </p:cNvSpPr>
          <p:nvPr>
            <p:ph type="sldNum" sz="quarter" idx="12"/>
          </p:nvPr>
        </p:nvSpPr>
        <p:spPr/>
        <p:txBody>
          <a:bodyPr/>
          <a:lstStyle/>
          <a:p>
            <a:fld id="{E1EA1019-477C-4CED-989D-C796F1C45E2B}" type="slidenum">
              <a:rPr lang="en-GB" smtClean="0"/>
              <a:t>‹#›</a:t>
            </a:fld>
            <a:endParaRPr lang="en-GB"/>
          </a:p>
        </p:txBody>
      </p:sp>
    </p:spTree>
    <p:extLst>
      <p:ext uri="{BB962C8B-B14F-4D97-AF65-F5344CB8AC3E}">
        <p14:creationId xmlns:p14="http://schemas.microsoft.com/office/powerpoint/2010/main" val="20644696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DD6D8-5D79-4FBD-B488-0626F08B56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BDB6B2-F670-4D03-9B30-2A0CF593773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A383E3-75A3-4FF0-BC0E-4DBC3D0511B2}"/>
              </a:ext>
            </a:extLst>
          </p:cNvPr>
          <p:cNvSpPr>
            <a:spLocks noGrp="1"/>
          </p:cNvSpPr>
          <p:nvPr>
            <p:ph type="dt" sz="half" idx="10"/>
          </p:nvPr>
        </p:nvSpPr>
        <p:spPr/>
        <p:txBody>
          <a:bodyPr/>
          <a:lstStyle/>
          <a:p>
            <a:fld id="{C5F6A2C1-9596-4334-8611-D90258F94383}" type="datetimeFigureOut">
              <a:rPr lang="en-GB" smtClean="0"/>
              <a:t>10/02/2025</a:t>
            </a:fld>
            <a:endParaRPr lang="en-GB"/>
          </a:p>
        </p:txBody>
      </p:sp>
      <p:sp>
        <p:nvSpPr>
          <p:cNvPr id="5" name="Footer Placeholder 4">
            <a:extLst>
              <a:ext uri="{FF2B5EF4-FFF2-40B4-BE49-F238E27FC236}">
                <a16:creationId xmlns:a16="http://schemas.microsoft.com/office/drawing/2014/main" id="{22B48A3F-0DD3-4CE7-BA5C-F535650457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D308B6-0CEA-4B6D-B245-7B0A7E39A2F7}"/>
              </a:ext>
            </a:extLst>
          </p:cNvPr>
          <p:cNvSpPr>
            <a:spLocks noGrp="1"/>
          </p:cNvSpPr>
          <p:nvPr>
            <p:ph type="sldNum" sz="quarter" idx="12"/>
          </p:nvPr>
        </p:nvSpPr>
        <p:spPr/>
        <p:txBody>
          <a:bodyPr/>
          <a:lstStyle/>
          <a:p>
            <a:fld id="{E1EA1019-477C-4CED-989D-C796F1C45E2B}" type="slidenum">
              <a:rPr lang="en-GB" smtClean="0"/>
              <a:t>‹#›</a:t>
            </a:fld>
            <a:endParaRPr lang="en-GB"/>
          </a:p>
        </p:txBody>
      </p:sp>
    </p:spTree>
    <p:extLst>
      <p:ext uri="{BB962C8B-B14F-4D97-AF65-F5344CB8AC3E}">
        <p14:creationId xmlns:p14="http://schemas.microsoft.com/office/powerpoint/2010/main" val="10962457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6DEB7-3019-4066-88BE-CC160CB1FE8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E800200-A34C-4BCA-A79E-929A2D5FA77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89AC060-0450-46CA-9441-7C46E7E20EC2}"/>
              </a:ext>
            </a:extLst>
          </p:cNvPr>
          <p:cNvSpPr>
            <a:spLocks noGrp="1"/>
          </p:cNvSpPr>
          <p:nvPr>
            <p:ph type="dt" sz="half" idx="10"/>
          </p:nvPr>
        </p:nvSpPr>
        <p:spPr/>
        <p:txBody>
          <a:bodyPr/>
          <a:lstStyle/>
          <a:p>
            <a:fld id="{C5F6A2C1-9596-4334-8611-D90258F94383}" type="datetimeFigureOut">
              <a:rPr lang="en-GB" smtClean="0"/>
              <a:t>10/02/2025</a:t>
            </a:fld>
            <a:endParaRPr lang="en-GB"/>
          </a:p>
        </p:txBody>
      </p:sp>
      <p:sp>
        <p:nvSpPr>
          <p:cNvPr id="5" name="Footer Placeholder 4">
            <a:extLst>
              <a:ext uri="{FF2B5EF4-FFF2-40B4-BE49-F238E27FC236}">
                <a16:creationId xmlns:a16="http://schemas.microsoft.com/office/drawing/2014/main" id="{EF5ECA09-C560-4B78-BC77-C52148801C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B4A012-5EC6-4A97-A443-46C32DED3EB8}"/>
              </a:ext>
            </a:extLst>
          </p:cNvPr>
          <p:cNvSpPr>
            <a:spLocks noGrp="1"/>
          </p:cNvSpPr>
          <p:nvPr>
            <p:ph type="sldNum" sz="quarter" idx="12"/>
          </p:nvPr>
        </p:nvSpPr>
        <p:spPr/>
        <p:txBody>
          <a:bodyPr/>
          <a:lstStyle/>
          <a:p>
            <a:fld id="{E1EA1019-477C-4CED-989D-C796F1C45E2B}" type="slidenum">
              <a:rPr lang="en-GB" smtClean="0"/>
              <a:t>‹#›</a:t>
            </a:fld>
            <a:endParaRPr lang="en-GB"/>
          </a:p>
        </p:txBody>
      </p:sp>
    </p:spTree>
    <p:extLst>
      <p:ext uri="{BB962C8B-B14F-4D97-AF65-F5344CB8AC3E}">
        <p14:creationId xmlns:p14="http://schemas.microsoft.com/office/powerpoint/2010/main" val="1765339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D0E83-1F08-4171-AB1D-408C2615DDD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8CAA28-53D1-4E02-BAAC-059D9B411E0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79ADE81-B83D-4578-AFED-44AF437C83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DF1D853-F7F3-4530-B88A-5DBB7BF623A4}"/>
              </a:ext>
            </a:extLst>
          </p:cNvPr>
          <p:cNvSpPr>
            <a:spLocks noGrp="1"/>
          </p:cNvSpPr>
          <p:nvPr>
            <p:ph type="dt" sz="half" idx="10"/>
          </p:nvPr>
        </p:nvSpPr>
        <p:spPr/>
        <p:txBody>
          <a:bodyPr/>
          <a:lstStyle/>
          <a:p>
            <a:fld id="{C5F6A2C1-9596-4334-8611-D90258F94383}" type="datetimeFigureOut">
              <a:rPr lang="en-GB" smtClean="0"/>
              <a:t>10/02/2025</a:t>
            </a:fld>
            <a:endParaRPr lang="en-GB"/>
          </a:p>
        </p:txBody>
      </p:sp>
      <p:sp>
        <p:nvSpPr>
          <p:cNvPr id="6" name="Footer Placeholder 5">
            <a:extLst>
              <a:ext uri="{FF2B5EF4-FFF2-40B4-BE49-F238E27FC236}">
                <a16:creationId xmlns:a16="http://schemas.microsoft.com/office/drawing/2014/main" id="{FDFD6BA4-2818-424A-ADAC-812DFAD1D6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726DF2-0FDD-4CA3-AAC5-12D208E3D44C}"/>
              </a:ext>
            </a:extLst>
          </p:cNvPr>
          <p:cNvSpPr>
            <a:spLocks noGrp="1"/>
          </p:cNvSpPr>
          <p:nvPr>
            <p:ph type="sldNum" sz="quarter" idx="12"/>
          </p:nvPr>
        </p:nvSpPr>
        <p:spPr/>
        <p:txBody>
          <a:bodyPr/>
          <a:lstStyle/>
          <a:p>
            <a:fld id="{E1EA1019-477C-4CED-989D-C796F1C45E2B}" type="slidenum">
              <a:rPr lang="en-GB" smtClean="0"/>
              <a:t>‹#›</a:t>
            </a:fld>
            <a:endParaRPr lang="en-GB"/>
          </a:p>
        </p:txBody>
      </p:sp>
    </p:spTree>
    <p:extLst>
      <p:ext uri="{BB962C8B-B14F-4D97-AF65-F5344CB8AC3E}">
        <p14:creationId xmlns:p14="http://schemas.microsoft.com/office/powerpoint/2010/main" val="15254797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3E76E-5473-4457-820D-2B283470652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E4998C-CF73-40BE-B89B-62EC91910B7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8C8FCB-84E3-45FF-9D87-56CBFF852AC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67684BF-6B68-409E-8757-3F6EBA4BBB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294588-2B1C-49CF-B4FE-7A549E8670C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72A52B1-5334-4CDA-8CBC-CEB942FBB827}"/>
              </a:ext>
            </a:extLst>
          </p:cNvPr>
          <p:cNvSpPr>
            <a:spLocks noGrp="1"/>
          </p:cNvSpPr>
          <p:nvPr>
            <p:ph type="dt" sz="half" idx="10"/>
          </p:nvPr>
        </p:nvSpPr>
        <p:spPr/>
        <p:txBody>
          <a:bodyPr/>
          <a:lstStyle/>
          <a:p>
            <a:fld id="{C5F6A2C1-9596-4334-8611-D90258F94383}" type="datetimeFigureOut">
              <a:rPr lang="en-GB" smtClean="0"/>
              <a:t>10/02/2025</a:t>
            </a:fld>
            <a:endParaRPr lang="en-GB"/>
          </a:p>
        </p:txBody>
      </p:sp>
      <p:sp>
        <p:nvSpPr>
          <p:cNvPr id="8" name="Footer Placeholder 7">
            <a:extLst>
              <a:ext uri="{FF2B5EF4-FFF2-40B4-BE49-F238E27FC236}">
                <a16:creationId xmlns:a16="http://schemas.microsoft.com/office/drawing/2014/main" id="{A6BFD0FB-C6B3-49C8-AF92-9E5DAF276B9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6D1090-F5FE-4D13-87ED-1B32DB14ACDF}"/>
              </a:ext>
            </a:extLst>
          </p:cNvPr>
          <p:cNvSpPr>
            <a:spLocks noGrp="1"/>
          </p:cNvSpPr>
          <p:nvPr>
            <p:ph type="sldNum" sz="quarter" idx="12"/>
          </p:nvPr>
        </p:nvSpPr>
        <p:spPr/>
        <p:txBody>
          <a:bodyPr/>
          <a:lstStyle/>
          <a:p>
            <a:fld id="{E1EA1019-477C-4CED-989D-C796F1C45E2B}" type="slidenum">
              <a:rPr lang="en-GB" smtClean="0"/>
              <a:t>‹#›</a:t>
            </a:fld>
            <a:endParaRPr lang="en-GB"/>
          </a:p>
        </p:txBody>
      </p:sp>
    </p:spTree>
    <p:extLst>
      <p:ext uri="{BB962C8B-B14F-4D97-AF65-F5344CB8AC3E}">
        <p14:creationId xmlns:p14="http://schemas.microsoft.com/office/powerpoint/2010/main" val="23509631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FA4EE-2BE1-4E53-8502-55A2AA0F664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279C3D9-4701-43F4-9C41-D05B8FF4A7DA}"/>
              </a:ext>
            </a:extLst>
          </p:cNvPr>
          <p:cNvSpPr>
            <a:spLocks noGrp="1"/>
          </p:cNvSpPr>
          <p:nvPr>
            <p:ph type="dt" sz="half" idx="10"/>
          </p:nvPr>
        </p:nvSpPr>
        <p:spPr/>
        <p:txBody>
          <a:bodyPr/>
          <a:lstStyle/>
          <a:p>
            <a:fld id="{C5F6A2C1-9596-4334-8611-D90258F94383}" type="datetimeFigureOut">
              <a:rPr lang="en-GB" smtClean="0"/>
              <a:t>10/02/2025</a:t>
            </a:fld>
            <a:endParaRPr lang="en-GB"/>
          </a:p>
        </p:txBody>
      </p:sp>
      <p:sp>
        <p:nvSpPr>
          <p:cNvPr id="4" name="Footer Placeholder 3">
            <a:extLst>
              <a:ext uri="{FF2B5EF4-FFF2-40B4-BE49-F238E27FC236}">
                <a16:creationId xmlns:a16="http://schemas.microsoft.com/office/drawing/2014/main" id="{7E161B57-2A5F-4A0A-B196-4D8BCEC3472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0A1F648-C0EF-431E-96BC-C60D3E2975A5}"/>
              </a:ext>
            </a:extLst>
          </p:cNvPr>
          <p:cNvSpPr>
            <a:spLocks noGrp="1"/>
          </p:cNvSpPr>
          <p:nvPr>
            <p:ph type="sldNum" sz="quarter" idx="12"/>
          </p:nvPr>
        </p:nvSpPr>
        <p:spPr/>
        <p:txBody>
          <a:bodyPr/>
          <a:lstStyle/>
          <a:p>
            <a:fld id="{E1EA1019-477C-4CED-989D-C796F1C45E2B}" type="slidenum">
              <a:rPr lang="en-GB" smtClean="0"/>
              <a:t>‹#›</a:t>
            </a:fld>
            <a:endParaRPr lang="en-GB"/>
          </a:p>
        </p:txBody>
      </p:sp>
    </p:spTree>
    <p:extLst>
      <p:ext uri="{BB962C8B-B14F-4D97-AF65-F5344CB8AC3E}">
        <p14:creationId xmlns:p14="http://schemas.microsoft.com/office/powerpoint/2010/main" val="38972043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1A0726-589B-4463-BDE7-74DED033B293}"/>
              </a:ext>
            </a:extLst>
          </p:cNvPr>
          <p:cNvSpPr>
            <a:spLocks noGrp="1"/>
          </p:cNvSpPr>
          <p:nvPr>
            <p:ph type="dt" sz="half" idx="10"/>
          </p:nvPr>
        </p:nvSpPr>
        <p:spPr/>
        <p:txBody>
          <a:bodyPr/>
          <a:lstStyle/>
          <a:p>
            <a:fld id="{C5F6A2C1-9596-4334-8611-D90258F94383}" type="datetimeFigureOut">
              <a:rPr lang="en-GB" smtClean="0"/>
              <a:t>10/02/2025</a:t>
            </a:fld>
            <a:endParaRPr lang="en-GB"/>
          </a:p>
        </p:txBody>
      </p:sp>
      <p:sp>
        <p:nvSpPr>
          <p:cNvPr id="3" name="Footer Placeholder 2">
            <a:extLst>
              <a:ext uri="{FF2B5EF4-FFF2-40B4-BE49-F238E27FC236}">
                <a16:creationId xmlns:a16="http://schemas.microsoft.com/office/drawing/2014/main" id="{8D548394-7446-41A2-9E3C-C0C40AFAF69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50C13A9-DCC4-45EA-A7B0-8BC1917FD3C4}"/>
              </a:ext>
            </a:extLst>
          </p:cNvPr>
          <p:cNvSpPr>
            <a:spLocks noGrp="1"/>
          </p:cNvSpPr>
          <p:nvPr>
            <p:ph type="sldNum" sz="quarter" idx="12"/>
          </p:nvPr>
        </p:nvSpPr>
        <p:spPr/>
        <p:txBody>
          <a:bodyPr/>
          <a:lstStyle/>
          <a:p>
            <a:fld id="{E1EA1019-477C-4CED-989D-C796F1C45E2B}" type="slidenum">
              <a:rPr lang="en-GB" smtClean="0"/>
              <a:t>‹#›</a:t>
            </a:fld>
            <a:endParaRPr lang="en-GB"/>
          </a:p>
        </p:txBody>
      </p:sp>
    </p:spTree>
    <p:extLst>
      <p:ext uri="{BB962C8B-B14F-4D97-AF65-F5344CB8AC3E}">
        <p14:creationId xmlns:p14="http://schemas.microsoft.com/office/powerpoint/2010/main" val="22329527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B730D-19AD-43CE-A073-FBA5D7C316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3DC56FF-414E-41AF-9D70-27B9766550B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F1C33E-1A43-4B21-BF65-E3DC10442F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89BEB4-0FE2-4D33-804F-2CAA16307F02}"/>
              </a:ext>
            </a:extLst>
          </p:cNvPr>
          <p:cNvSpPr>
            <a:spLocks noGrp="1"/>
          </p:cNvSpPr>
          <p:nvPr>
            <p:ph type="dt" sz="half" idx="10"/>
          </p:nvPr>
        </p:nvSpPr>
        <p:spPr/>
        <p:txBody>
          <a:bodyPr/>
          <a:lstStyle/>
          <a:p>
            <a:fld id="{C5F6A2C1-9596-4334-8611-D90258F94383}" type="datetimeFigureOut">
              <a:rPr lang="en-GB" smtClean="0"/>
              <a:t>10/02/2025</a:t>
            </a:fld>
            <a:endParaRPr lang="en-GB"/>
          </a:p>
        </p:txBody>
      </p:sp>
      <p:sp>
        <p:nvSpPr>
          <p:cNvPr id="6" name="Footer Placeholder 5">
            <a:extLst>
              <a:ext uri="{FF2B5EF4-FFF2-40B4-BE49-F238E27FC236}">
                <a16:creationId xmlns:a16="http://schemas.microsoft.com/office/drawing/2014/main" id="{3E1008B6-3094-4043-803B-B44DF01FBC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4235E8-4146-413F-BE4D-229C38E9AE3A}"/>
              </a:ext>
            </a:extLst>
          </p:cNvPr>
          <p:cNvSpPr>
            <a:spLocks noGrp="1"/>
          </p:cNvSpPr>
          <p:nvPr>
            <p:ph type="sldNum" sz="quarter" idx="12"/>
          </p:nvPr>
        </p:nvSpPr>
        <p:spPr/>
        <p:txBody>
          <a:bodyPr/>
          <a:lstStyle/>
          <a:p>
            <a:fld id="{E1EA1019-477C-4CED-989D-C796F1C45E2B}" type="slidenum">
              <a:rPr lang="en-GB" smtClean="0"/>
              <a:t>‹#›</a:t>
            </a:fld>
            <a:endParaRPr lang="en-GB"/>
          </a:p>
        </p:txBody>
      </p:sp>
    </p:spTree>
    <p:extLst>
      <p:ext uri="{BB962C8B-B14F-4D97-AF65-F5344CB8AC3E}">
        <p14:creationId xmlns:p14="http://schemas.microsoft.com/office/powerpoint/2010/main" val="14545245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D195A-B517-4A8E-BFF2-A7A14EF3B7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62475FC-E223-43FE-B15B-BFA24E4915D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9BE35DD-DEE4-488E-8B99-F31DF5EA5E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BC5989-ED27-4617-989B-08AD36E571C0}"/>
              </a:ext>
            </a:extLst>
          </p:cNvPr>
          <p:cNvSpPr>
            <a:spLocks noGrp="1"/>
          </p:cNvSpPr>
          <p:nvPr>
            <p:ph type="dt" sz="half" idx="10"/>
          </p:nvPr>
        </p:nvSpPr>
        <p:spPr/>
        <p:txBody>
          <a:bodyPr/>
          <a:lstStyle/>
          <a:p>
            <a:fld id="{C5F6A2C1-9596-4334-8611-D90258F94383}" type="datetimeFigureOut">
              <a:rPr lang="en-GB" smtClean="0"/>
              <a:t>10/02/2025</a:t>
            </a:fld>
            <a:endParaRPr lang="en-GB"/>
          </a:p>
        </p:txBody>
      </p:sp>
      <p:sp>
        <p:nvSpPr>
          <p:cNvPr id="6" name="Footer Placeholder 5">
            <a:extLst>
              <a:ext uri="{FF2B5EF4-FFF2-40B4-BE49-F238E27FC236}">
                <a16:creationId xmlns:a16="http://schemas.microsoft.com/office/drawing/2014/main" id="{1B9FB13F-A072-4E26-9117-53DCF90F14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23B195-0BEE-4EBB-B662-07EDF5E685CA}"/>
              </a:ext>
            </a:extLst>
          </p:cNvPr>
          <p:cNvSpPr>
            <a:spLocks noGrp="1"/>
          </p:cNvSpPr>
          <p:nvPr>
            <p:ph type="sldNum" sz="quarter" idx="12"/>
          </p:nvPr>
        </p:nvSpPr>
        <p:spPr/>
        <p:txBody>
          <a:bodyPr/>
          <a:lstStyle/>
          <a:p>
            <a:fld id="{E1EA1019-477C-4CED-989D-C796F1C45E2B}" type="slidenum">
              <a:rPr lang="en-GB" smtClean="0"/>
              <a:t>‹#›</a:t>
            </a:fld>
            <a:endParaRPr lang="en-GB"/>
          </a:p>
        </p:txBody>
      </p:sp>
    </p:spTree>
    <p:extLst>
      <p:ext uri="{BB962C8B-B14F-4D97-AF65-F5344CB8AC3E}">
        <p14:creationId xmlns:p14="http://schemas.microsoft.com/office/powerpoint/2010/main" val="2946110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F9978-2A91-458F-BE86-BF81A8DE8BE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2D566A-115C-4F37-ADFB-F6C163C7E9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4FDE20-E1A4-40F4-BC19-66AB994EDFBA}"/>
              </a:ext>
            </a:extLst>
          </p:cNvPr>
          <p:cNvSpPr>
            <a:spLocks noGrp="1"/>
          </p:cNvSpPr>
          <p:nvPr>
            <p:ph type="dt" sz="half" idx="10"/>
          </p:nvPr>
        </p:nvSpPr>
        <p:spPr/>
        <p:txBody>
          <a:bodyPr/>
          <a:lstStyle/>
          <a:p>
            <a:fld id="{C5F6A2C1-9596-4334-8611-D90258F94383}" type="datetimeFigureOut">
              <a:rPr lang="en-GB" smtClean="0"/>
              <a:t>10/02/2025</a:t>
            </a:fld>
            <a:endParaRPr lang="en-GB"/>
          </a:p>
        </p:txBody>
      </p:sp>
      <p:sp>
        <p:nvSpPr>
          <p:cNvPr id="5" name="Footer Placeholder 4">
            <a:extLst>
              <a:ext uri="{FF2B5EF4-FFF2-40B4-BE49-F238E27FC236}">
                <a16:creationId xmlns:a16="http://schemas.microsoft.com/office/drawing/2014/main" id="{DD9EC2E6-212F-4BC8-A84B-985B04AF95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367852-333C-47F0-A433-5C99C8E0CF36}"/>
              </a:ext>
            </a:extLst>
          </p:cNvPr>
          <p:cNvSpPr>
            <a:spLocks noGrp="1"/>
          </p:cNvSpPr>
          <p:nvPr>
            <p:ph type="sldNum" sz="quarter" idx="12"/>
          </p:nvPr>
        </p:nvSpPr>
        <p:spPr/>
        <p:txBody>
          <a:bodyPr/>
          <a:lstStyle/>
          <a:p>
            <a:fld id="{E1EA1019-477C-4CED-989D-C796F1C45E2B}" type="slidenum">
              <a:rPr lang="en-GB" smtClean="0"/>
              <a:t>‹#›</a:t>
            </a:fld>
            <a:endParaRPr lang="en-GB"/>
          </a:p>
        </p:txBody>
      </p:sp>
    </p:spTree>
    <p:extLst>
      <p:ext uri="{BB962C8B-B14F-4D97-AF65-F5344CB8AC3E}">
        <p14:creationId xmlns:p14="http://schemas.microsoft.com/office/powerpoint/2010/main" val="6185358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CF98D2-E5EE-46FE-B44E-5B1C36D1915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46BD39-329D-48F1-A8BE-71FF904313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B0B8C6-8AE3-4ECE-BB51-061D36FA30F7}"/>
              </a:ext>
            </a:extLst>
          </p:cNvPr>
          <p:cNvSpPr>
            <a:spLocks noGrp="1"/>
          </p:cNvSpPr>
          <p:nvPr>
            <p:ph type="dt" sz="half" idx="10"/>
          </p:nvPr>
        </p:nvSpPr>
        <p:spPr/>
        <p:txBody>
          <a:bodyPr/>
          <a:lstStyle/>
          <a:p>
            <a:fld id="{C5F6A2C1-9596-4334-8611-D90258F94383}" type="datetimeFigureOut">
              <a:rPr lang="en-GB" smtClean="0"/>
              <a:t>10/02/2025</a:t>
            </a:fld>
            <a:endParaRPr lang="en-GB"/>
          </a:p>
        </p:txBody>
      </p:sp>
      <p:sp>
        <p:nvSpPr>
          <p:cNvPr id="5" name="Footer Placeholder 4">
            <a:extLst>
              <a:ext uri="{FF2B5EF4-FFF2-40B4-BE49-F238E27FC236}">
                <a16:creationId xmlns:a16="http://schemas.microsoft.com/office/drawing/2014/main" id="{E0B4DF21-25BF-4F4F-9BA5-604C095613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0B4879-A138-4950-B433-1F35339BDE15}"/>
              </a:ext>
            </a:extLst>
          </p:cNvPr>
          <p:cNvSpPr>
            <a:spLocks noGrp="1"/>
          </p:cNvSpPr>
          <p:nvPr>
            <p:ph type="sldNum" sz="quarter" idx="12"/>
          </p:nvPr>
        </p:nvSpPr>
        <p:spPr/>
        <p:txBody>
          <a:bodyPr/>
          <a:lstStyle/>
          <a:p>
            <a:fld id="{E1EA1019-477C-4CED-989D-C796F1C45E2B}" type="slidenum">
              <a:rPr lang="en-GB" smtClean="0"/>
              <a:t>‹#›</a:t>
            </a:fld>
            <a:endParaRPr lang="en-GB"/>
          </a:p>
        </p:txBody>
      </p:sp>
    </p:spTree>
    <p:extLst>
      <p:ext uri="{BB962C8B-B14F-4D97-AF65-F5344CB8AC3E}">
        <p14:creationId xmlns:p14="http://schemas.microsoft.com/office/powerpoint/2010/main" val="29703954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7C6FC8-2D4F-4CF0-84E7-993BE964756C}" type="datetimeFigureOut">
              <a:rPr lang="en-US" smtClean="0"/>
              <a:t>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2211247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47C6FC8-2D4F-4CF0-84E7-993BE964756C}" type="datetimeFigureOut">
              <a:rPr lang="en-US" smtClean="0"/>
              <a:t>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20556108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A3C8898-89E6-40EC-8D25-BCAA6690DAEF}" type="datetimeFigureOut">
              <a:rPr lang="en-GB" smtClean="0"/>
              <a:t>10/02/2025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3EC0AF-C1FB-4B20-BAC4-137D626E1188}" type="slidenum">
              <a:rPr lang="en-GB" smtClean="0"/>
              <a:t>‹#›</a:t>
            </a:fld>
            <a:endParaRPr lang="en-GB"/>
          </a:p>
        </p:txBody>
      </p:sp>
    </p:spTree>
    <p:extLst>
      <p:ext uri="{BB962C8B-B14F-4D97-AF65-F5344CB8AC3E}">
        <p14:creationId xmlns:p14="http://schemas.microsoft.com/office/powerpoint/2010/main" val="13028923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A3C8898-89E6-40EC-8D25-BCAA6690DAEF}" type="datetimeFigureOut">
              <a:rPr lang="en-GB" smtClean="0"/>
              <a:t>10/02/2025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3EC0AF-C1FB-4B20-BAC4-137D626E1188}" type="slidenum">
              <a:rPr lang="en-GB" smtClean="0"/>
              <a:t>‹#›</a:t>
            </a:fld>
            <a:endParaRPr lang="en-GB"/>
          </a:p>
        </p:txBody>
      </p:sp>
    </p:spTree>
    <p:extLst>
      <p:ext uri="{BB962C8B-B14F-4D97-AF65-F5344CB8AC3E}">
        <p14:creationId xmlns:p14="http://schemas.microsoft.com/office/powerpoint/2010/main" val="6305891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A3C8898-89E6-40EC-8D25-BCAA6690DAEF}" type="datetimeFigureOut">
              <a:rPr lang="en-GB" smtClean="0"/>
              <a:t>10/02/2025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3EC0AF-C1FB-4B20-BAC4-137D626E1188}" type="slidenum">
              <a:rPr lang="en-GB" smtClean="0"/>
              <a:t>‹#›</a:t>
            </a:fld>
            <a:endParaRPr lang="en-GB"/>
          </a:p>
        </p:txBody>
      </p:sp>
    </p:spTree>
    <p:extLst>
      <p:ext uri="{BB962C8B-B14F-4D97-AF65-F5344CB8AC3E}">
        <p14:creationId xmlns:p14="http://schemas.microsoft.com/office/powerpoint/2010/main" val="57323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3163DD-2872-42A1-8CE4-FE3E628753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BD23CC-D570-455E-A43D-6BE47BA871D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AB53FD-6D36-442C-8459-C0DC82CBAC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5F6A2C1-9596-4334-8611-D90258F94383}" type="datetimeFigureOut">
              <a:rPr lang="en-GB" smtClean="0"/>
              <a:t>10/02/2025</a:t>
            </a:fld>
            <a:endParaRPr lang="en-GB"/>
          </a:p>
        </p:txBody>
      </p:sp>
      <p:sp>
        <p:nvSpPr>
          <p:cNvPr id="5" name="Footer Placeholder 4">
            <a:extLst>
              <a:ext uri="{FF2B5EF4-FFF2-40B4-BE49-F238E27FC236}">
                <a16:creationId xmlns:a16="http://schemas.microsoft.com/office/drawing/2014/main" id="{5A4D042C-1C0B-44CB-B778-DC4BB0B300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D4574CB-DFB6-4075-840B-027533BC879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1EA1019-477C-4CED-989D-C796F1C45E2B}" type="slidenum">
              <a:rPr lang="en-GB" smtClean="0"/>
              <a:t>‹#›</a:t>
            </a:fld>
            <a:endParaRPr lang="en-GB"/>
          </a:p>
        </p:txBody>
      </p:sp>
    </p:spTree>
    <p:extLst>
      <p:ext uri="{BB962C8B-B14F-4D97-AF65-F5344CB8AC3E}">
        <p14:creationId xmlns:p14="http://schemas.microsoft.com/office/powerpoint/2010/main" val="1557290219"/>
      </p:ext>
    </p:extLst>
  </p:cSld>
  <p:clrMap bg1="lt1" tx1="dk1" bg2="lt2" tx2="dk2" accent1="accent1" accent2="accent2" accent3="accent3" accent4="accent4" accent5="accent5" accent6="accent6" hlink="hlink" folHlink="folHlink"/>
  <p:sldLayoutIdLst>
    <p:sldLayoutId id="2147483664" r:id="rId1"/>
    <p:sldLayoutId id="2147483661" r:id="rId2"/>
    <p:sldLayoutId id="2147483651" r:id="rId3"/>
    <p:sldLayoutId id="2147483666" r:id="rId4"/>
    <p:sldLayoutId id="2147483653" r:id="rId5"/>
    <p:sldLayoutId id="2147483654" r:id="rId6"/>
    <p:sldLayoutId id="2147483655" r:id="rId7"/>
    <p:sldLayoutId id="2147483662"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7C6FC8-2D4F-4CF0-84E7-993BE964756C}" type="datetimeFigureOut">
              <a:rPr lang="en-US" smtClean="0"/>
              <a:t>2/10/2025</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9ECCFB-9381-4D6B-9527-A45F715344EC}" type="slidenum">
              <a:rPr lang="en-US" smtClean="0"/>
              <a:t>‹#›</a:t>
            </a:fld>
            <a:endParaRPr lang="en-US"/>
          </a:p>
        </p:txBody>
      </p:sp>
    </p:spTree>
    <p:extLst>
      <p:ext uri="{BB962C8B-B14F-4D97-AF65-F5344CB8AC3E}">
        <p14:creationId xmlns:p14="http://schemas.microsoft.com/office/powerpoint/2010/main" val="316319754"/>
      </p:ext>
    </p:extLst>
  </p:cSld>
  <p:clrMap bg1="lt1" tx1="dk1" bg2="lt2" tx2="dk2" accent1="accent1" accent2="accent2" accent3="accent3" accent4="accent4" accent5="accent5" accent6="accent6" hlink="hlink" folHlink="folHlink"/>
  <p:sldLayoutIdLst>
    <p:sldLayoutId id="2147483656" r:id="rId1"/>
    <p:sldLayoutId id="2147483665"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A3C8898-89E6-40EC-8D25-BCAA6690DAEF}" type="datetimeFigureOut">
              <a:rPr lang="en-GB" smtClean="0"/>
              <a:t>10/02/2025</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3EC0AF-C1FB-4B20-BAC4-137D626E1188}" type="slidenum">
              <a:rPr lang="en-GB" smtClean="0"/>
              <a:t>‹#›</a:t>
            </a:fld>
            <a:endParaRPr lang="en-GB"/>
          </a:p>
        </p:txBody>
      </p:sp>
    </p:spTree>
    <p:extLst>
      <p:ext uri="{BB962C8B-B14F-4D97-AF65-F5344CB8AC3E}">
        <p14:creationId xmlns:p14="http://schemas.microsoft.com/office/powerpoint/2010/main" val="2429923069"/>
      </p:ext>
    </p:extLst>
  </p:cSld>
  <p:clrMap bg1="lt1" tx1="dk1" bg2="lt2" tx2="dk2" accent1="accent1" accent2="accent2" accent3="accent3" accent4="accent4" accent5="accent5" accent6="accent6" hlink="hlink" folHlink="folHlink"/>
  <p:sldLayoutIdLst>
    <p:sldLayoutId id="2147483652" r:id="rId1"/>
    <p:sldLayoutId id="2147483650" r:id="rId2"/>
    <p:sldLayoutId id="2147483649" r:id="rId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commons.wikimedia.org/wiki/File:Llywelyn_le_Dernier.jpg"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https://commons.wikimedia.org/wiki/File%3AHywel_Dda.jpg" TargetMode="External"/><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creativecommons.org/licenses/by-sa/2.0/" TargetMode="Externa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hyperlink" Target="http://commons.wikimedia.org/wiki/File:Llywelyn_the_Great.JPG" TargetMode="Externa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hyperlink" Target="https://www-oxforddnb-com.ezproxy.uwtsd.ac.uk/documentId/odnb-9780198614128-e-16874" TargetMode="External"/><Relationship Id="rId2" Type="http://schemas.openxmlformats.org/officeDocument/2006/relationships/hyperlink" Target="https://www-oxforddnb-com.ezproxy.uwtsd.ac.uk/documentId/odnb-9780198614128-e-11696" TargetMode="External"/><Relationship Id="rId1" Type="http://schemas.openxmlformats.org/officeDocument/2006/relationships/slideLayout" Target="../slideLayouts/slideLayout2.xml"/><Relationship Id="rId4" Type="http://schemas.openxmlformats.org/officeDocument/2006/relationships/hyperlink" Target="https://www-oxforddnb-com.ezproxy.uwtsd.ac.uk/documentId/odnb-9780198614128-e-7323"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hyperlink" Target="http://commons.wikimedia.org/wiki/File:Llewelyn's_Monument_at_Cilmery_-_geograph.org.uk_-_1566729.jpg" TargetMode="External"/><Relationship Id="rId2" Type="http://schemas.openxmlformats.org/officeDocument/2006/relationships/hyperlink" Target="https://www.youtube.com/watch?v=Oqt27VIL0HY" TargetMode="External"/><Relationship Id="rId1" Type="http://schemas.openxmlformats.org/officeDocument/2006/relationships/slideLayout" Target="../slideLayouts/slideLayout12.xml"/><Relationship Id="rId4" Type="http://schemas.openxmlformats.org/officeDocument/2006/relationships/image" Target="../media/image8.jpg"/></Relationships>
</file>

<file path=ppt/slides/_rels/slide3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hyperlink" Target="https://nation.cymru/culture/yr-hen-iaith-part-twenty-two-the-end-of-the-world-as-we-knew-it/" TargetMode="Externa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2" Type="http://schemas.openxmlformats.org/officeDocument/2006/relationships/hyperlink" Target="http://www.cyfraith-hywel.org.uk/en/llyfryddiaeth-gweithiaumawr.php" TargetMode="Externa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31380-A4C7-4D8A-8311-A83B9B3729FD}"/>
              </a:ext>
            </a:extLst>
          </p:cNvPr>
          <p:cNvSpPr>
            <a:spLocks noGrp="1"/>
          </p:cNvSpPr>
          <p:nvPr>
            <p:ph type="ctrTitle"/>
          </p:nvPr>
        </p:nvSpPr>
        <p:spPr>
          <a:xfrm>
            <a:off x="1524000" y="1122363"/>
            <a:ext cx="9144000" cy="2736715"/>
          </a:xfrm>
        </p:spPr>
        <p:txBody>
          <a:bodyPr>
            <a:normAutofit/>
          </a:bodyPr>
          <a:lstStyle/>
          <a:p>
            <a:r>
              <a:rPr lang="en-GB" sz="1200" dirty="0">
                <a:hlinkClick r:id="rId2"/>
              </a:rPr>
              <a:t>File:Llywelyn le Dernier.jpg - Wikimedia Commons</a:t>
            </a:r>
            <a:br>
              <a:rPr lang="en-GB" dirty="0"/>
            </a:br>
            <a:r>
              <a:rPr lang="en-GB" dirty="0" err="1"/>
              <a:t>Tywysogion</a:t>
            </a:r>
            <a:r>
              <a:rPr lang="en-GB" dirty="0"/>
              <a:t>: Welsh Princes</a:t>
            </a:r>
          </a:p>
        </p:txBody>
      </p:sp>
      <p:sp>
        <p:nvSpPr>
          <p:cNvPr id="3" name="Subtitle 2">
            <a:extLst>
              <a:ext uri="{FF2B5EF4-FFF2-40B4-BE49-F238E27FC236}">
                <a16:creationId xmlns:a16="http://schemas.microsoft.com/office/drawing/2014/main" id="{8B76A726-944E-4FDE-BD66-89EFC9A94D64}"/>
              </a:ext>
            </a:extLst>
          </p:cNvPr>
          <p:cNvSpPr>
            <a:spLocks noGrp="1"/>
          </p:cNvSpPr>
          <p:nvPr>
            <p:ph type="subTitle" idx="1"/>
          </p:nvPr>
        </p:nvSpPr>
        <p:spPr>
          <a:xfrm>
            <a:off x="1524000" y="4158570"/>
            <a:ext cx="9144000" cy="2102744"/>
          </a:xfrm>
        </p:spPr>
        <p:txBody>
          <a:bodyPr>
            <a:noAutofit/>
          </a:bodyPr>
          <a:lstStyle/>
          <a:p>
            <a:r>
              <a:rPr lang="en-GB" sz="2800" b="1" dirty="0"/>
              <a:t>Prof. Jane Cartwright</a:t>
            </a:r>
          </a:p>
        </p:txBody>
      </p:sp>
      <p:pic>
        <p:nvPicPr>
          <p:cNvPr id="8194" name="Picture 2">
            <a:extLst>
              <a:ext uri="{FF2B5EF4-FFF2-40B4-BE49-F238E27FC236}">
                <a16:creationId xmlns:a16="http://schemas.microsoft.com/office/drawing/2014/main" id="{4EDFA46C-5D18-4511-809B-FF7F59D4E1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2569" y="366645"/>
            <a:ext cx="1485900" cy="2124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508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63552" y="188641"/>
            <a:ext cx="7772400" cy="1470025"/>
          </a:xfrm>
        </p:spPr>
        <p:txBody>
          <a:bodyPr>
            <a:normAutofit/>
          </a:bodyPr>
          <a:lstStyle/>
          <a:p>
            <a:r>
              <a:rPr lang="en-GB"/>
              <a:t>The </a:t>
            </a:r>
            <a:r>
              <a:rPr lang="en-GB" dirty="0"/>
              <a:t>Laws of Hywel </a:t>
            </a:r>
            <a:r>
              <a:rPr lang="en-GB" dirty="0" err="1"/>
              <a:t>Dda</a:t>
            </a:r>
            <a:br>
              <a:rPr lang="en-GB" dirty="0"/>
            </a:br>
            <a:r>
              <a:rPr lang="en-GB" sz="1300" dirty="0">
                <a:hlinkClick r:id="rId2"/>
              </a:rPr>
              <a:t>https://commons.wikimedia.org/wiki/File%3AHywel_Dda.jpg</a:t>
            </a:r>
            <a:r>
              <a:rPr lang="en-GB" sz="1300" dirty="0"/>
              <a:t>, National Library of Wales, MS </a:t>
            </a:r>
            <a:r>
              <a:rPr lang="en-GB" sz="1300" dirty="0" err="1"/>
              <a:t>Peniarth</a:t>
            </a:r>
            <a:r>
              <a:rPr lang="en-GB" sz="1300" dirty="0"/>
              <a:t> 28 </a:t>
            </a:r>
          </a:p>
        </p:txBody>
      </p:sp>
      <p:sp>
        <p:nvSpPr>
          <p:cNvPr id="3" name="Subtitle 2"/>
          <p:cNvSpPr>
            <a:spLocks noGrp="1"/>
          </p:cNvSpPr>
          <p:nvPr>
            <p:ph type="subTitle" idx="1"/>
          </p:nvPr>
        </p:nvSpPr>
        <p:spPr/>
        <p:txBody>
          <a:bodyPr/>
          <a:lstStyle/>
          <a:p>
            <a:r>
              <a:rPr lang="en-GB" dirty="0"/>
              <a:t> </a:t>
            </a:r>
          </a:p>
        </p:txBody>
      </p:sp>
      <p:pic>
        <p:nvPicPr>
          <p:cNvPr id="4" name="Content Placeholder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79776" y="1647831"/>
            <a:ext cx="3390900" cy="4813300"/>
          </a:xfrm>
          <a:prstGeom prst="rect">
            <a:avLst/>
          </a:prstGeom>
        </p:spPr>
      </p:pic>
    </p:spTree>
    <p:extLst>
      <p:ext uri="{BB962C8B-B14F-4D97-AF65-F5344CB8AC3E}">
        <p14:creationId xmlns:p14="http://schemas.microsoft.com/office/powerpoint/2010/main" val="793066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Who was </a:t>
            </a:r>
            <a:r>
              <a:rPr lang="en-GB" dirty="0" err="1"/>
              <a:t>Hywel</a:t>
            </a:r>
            <a:r>
              <a:rPr lang="en-GB" dirty="0"/>
              <a:t> </a:t>
            </a:r>
            <a:r>
              <a:rPr lang="en-GB" dirty="0" err="1"/>
              <a:t>Dda</a:t>
            </a:r>
            <a:r>
              <a:rPr lang="en-GB" dirty="0"/>
              <a:t>?</a:t>
            </a:r>
            <a:br>
              <a:rPr lang="en-GB" dirty="0"/>
            </a:br>
            <a:r>
              <a:rPr lang="en-GB" dirty="0"/>
              <a:t>c. 880-950</a:t>
            </a:r>
          </a:p>
        </p:txBody>
      </p:sp>
      <p:sp>
        <p:nvSpPr>
          <p:cNvPr id="3" name="Content Placeholder 2"/>
          <p:cNvSpPr>
            <a:spLocks noGrp="1"/>
          </p:cNvSpPr>
          <p:nvPr>
            <p:ph idx="1"/>
          </p:nvPr>
        </p:nvSpPr>
        <p:spPr/>
        <p:txBody>
          <a:bodyPr>
            <a:normAutofit fontScale="92500" lnSpcReduction="10000"/>
          </a:bodyPr>
          <a:lstStyle/>
          <a:p>
            <a:r>
              <a:rPr lang="en-GB" dirty="0" err="1"/>
              <a:t>Hywel</a:t>
            </a:r>
            <a:r>
              <a:rPr lang="en-GB" dirty="0"/>
              <a:t> </a:t>
            </a:r>
            <a:r>
              <a:rPr lang="en-GB" dirty="0" err="1"/>
              <a:t>Dda</a:t>
            </a:r>
            <a:r>
              <a:rPr lang="en-GB" dirty="0"/>
              <a:t> literally means ‘</a:t>
            </a:r>
            <a:r>
              <a:rPr lang="en-GB" dirty="0" err="1"/>
              <a:t>Hywel</a:t>
            </a:r>
            <a:r>
              <a:rPr lang="en-GB" dirty="0"/>
              <a:t> the Good’. He was the son of </a:t>
            </a:r>
            <a:r>
              <a:rPr lang="en-GB" dirty="0" err="1"/>
              <a:t>Cadell</a:t>
            </a:r>
            <a:r>
              <a:rPr lang="en-GB" dirty="0"/>
              <a:t> and grandson of Rhodri </a:t>
            </a:r>
            <a:r>
              <a:rPr lang="en-GB" dirty="0" err="1"/>
              <a:t>Mawr</a:t>
            </a:r>
            <a:r>
              <a:rPr lang="en-GB" dirty="0"/>
              <a:t>. He became king of </a:t>
            </a:r>
            <a:r>
              <a:rPr lang="en-GB" dirty="0" err="1"/>
              <a:t>Deheubarth</a:t>
            </a:r>
            <a:r>
              <a:rPr lang="en-GB" dirty="0"/>
              <a:t> (south Wales) and later ruled over most of Wales (including Powys and Gwynedd).</a:t>
            </a:r>
          </a:p>
          <a:p>
            <a:r>
              <a:rPr lang="en-GB" dirty="0"/>
              <a:t>He had a younger brother called </a:t>
            </a:r>
            <a:r>
              <a:rPr lang="en-GB" dirty="0" err="1"/>
              <a:t>Clydog</a:t>
            </a:r>
            <a:r>
              <a:rPr lang="en-GB" dirty="0"/>
              <a:t> who died c. 920.</a:t>
            </a:r>
          </a:p>
          <a:p>
            <a:r>
              <a:rPr lang="en-GB" dirty="0"/>
              <a:t>He married Elen of Dyfed and had a good relationship with </a:t>
            </a:r>
            <a:r>
              <a:rPr lang="en-GB" dirty="0" err="1"/>
              <a:t>Aethelstan</a:t>
            </a:r>
            <a:r>
              <a:rPr lang="en-GB" dirty="0"/>
              <a:t> of England. On English Charters Hywel’s signature took precedence over other Welsh kings.</a:t>
            </a:r>
          </a:p>
          <a:p>
            <a:r>
              <a:rPr lang="en-GB" dirty="0"/>
              <a:t>The earliest known coin struck by a Welsh king bears the legend ‘Hywel Rex’.</a:t>
            </a:r>
          </a:p>
          <a:p>
            <a:endParaRPr lang="en-GB" dirty="0"/>
          </a:p>
          <a:p>
            <a:endParaRPr lang="en-GB" dirty="0"/>
          </a:p>
        </p:txBody>
      </p:sp>
    </p:spTree>
    <p:extLst>
      <p:ext uri="{BB962C8B-B14F-4D97-AF65-F5344CB8AC3E}">
        <p14:creationId xmlns:p14="http://schemas.microsoft.com/office/powerpoint/2010/main" val="26687392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err="1"/>
              <a:t>Hywel</a:t>
            </a:r>
            <a:r>
              <a:rPr lang="en-GB" dirty="0"/>
              <a:t> </a:t>
            </a:r>
            <a:r>
              <a:rPr lang="en-GB" dirty="0" err="1"/>
              <a:t>Dda’s</a:t>
            </a:r>
            <a:r>
              <a:rPr lang="en-GB" dirty="0"/>
              <a:t> name became associated with the laws of Wales in the  medieval period (</a:t>
            </a:r>
            <a:r>
              <a:rPr lang="en-GB" dirty="0" err="1"/>
              <a:t>cyfreithiau</a:t>
            </a:r>
            <a:r>
              <a:rPr lang="en-GB" dirty="0"/>
              <a:t> </a:t>
            </a:r>
            <a:r>
              <a:rPr lang="en-GB" dirty="0" err="1"/>
              <a:t>Hywel</a:t>
            </a:r>
            <a:r>
              <a:rPr lang="en-GB" dirty="0"/>
              <a:t> </a:t>
            </a:r>
            <a:r>
              <a:rPr lang="en-GB" dirty="0" err="1"/>
              <a:t>Dda</a:t>
            </a:r>
            <a:r>
              <a:rPr lang="en-GB" dirty="0"/>
              <a:t>) because many of the surviving law texts refer in their prologues to a conference he organised at </a:t>
            </a:r>
            <a:r>
              <a:rPr lang="en-GB" dirty="0" err="1"/>
              <a:t>Whitland</a:t>
            </a:r>
            <a:r>
              <a:rPr lang="en-GB" dirty="0"/>
              <a:t> and claim that he drew together legal experts and lawyers to put together a series of laws or make some attempt to codify the laws of Wales.</a:t>
            </a:r>
          </a:p>
          <a:p>
            <a:r>
              <a:rPr lang="en-GB" dirty="0"/>
              <a:t>It is not known whether this actually took place and most of the elements that survive in the medieval prose legal texts are much later than tenth century.</a:t>
            </a:r>
          </a:p>
          <a:p>
            <a:endParaRPr lang="en-GB" dirty="0"/>
          </a:p>
        </p:txBody>
      </p:sp>
    </p:spTree>
    <p:extLst>
      <p:ext uri="{BB962C8B-B14F-4D97-AF65-F5344CB8AC3E}">
        <p14:creationId xmlns:p14="http://schemas.microsoft.com/office/powerpoint/2010/main" val="132868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err="1"/>
              <a:t>Hywel</a:t>
            </a:r>
            <a:r>
              <a:rPr lang="en-GB" dirty="0"/>
              <a:t> </a:t>
            </a:r>
            <a:r>
              <a:rPr lang="en-GB" dirty="0" err="1"/>
              <a:t>Dda</a:t>
            </a:r>
            <a:r>
              <a:rPr lang="en-GB" dirty="0"/>
              <a:t> is referred to as King of the Britons in </a:t>
            </a:r>
            <a:r>
              <a:rPr lang="en-GB" i="1" dirty="0" err="1"/>
              <a:t>Annales</a:t>
            </a:r>
            <a:r>
              <a:rPr lang="en-GB" i="1" dirty="0"/>
              <a:t> </a:t>
            </a:r>
            <a:r>
              <a:rPr lang="en-GB" i="1" dirty="0" err="1"/>
              <a:t>Cambriae</a:t>
            </a:r>
            <a:r>
              <a:rPr lang="en-GB" i="1" dirty="0"/>
              <a:t> </a:t>
            </a:r>
            <a:r>
              <a:rPr lang="en-GB" dirty="0"/>
              <a:t>and the </a:t>
            </a:r>
            <a:r>
              <a:rPr lang="en-GB" i="1" dirty="0"/>
              <a:t>Annals of Ulster</a:t>
            </a:r>
            <a:r>
              <a:rPr lang="en-GB" dirty="0"/>
              <a:t>.</a:t>
            </a:r>
          </a:p>
          <a:p>
            <a:r>
              <a:rPr lang="en-GB" dirty="0"/>
              <a:t>His reign was generally peaceful by contemporary standards.</a:t>
            </a:r>
          </a:p>
          <a:p>
            <a:r>
              <a:rPr lang="en-GB" dirty="0"/>
              <a:t>He had three sons – </a:t>
            </a:r>
            <a:r>
              <a:rPr lang="en-GB" dirty="0" err="1"/>
              <a:t>Owain</a:t>
            </a:r>
            <a:r>
              <a:rPr lang="en-GB" dirty="0"/>
              <a:t>, Rhodri and Edwin.</a:t>
            </a:r>
          </a:p>
          <a:p>
            <a:r>
              <a:rPr lang="en-GB" dirty="0"/>
              <a:t>Following </a:t>
            </a:r>
            <a:r>
              <a:rPr lang="en-GB" dirty="0" err="1"/>
              <a:t>Hywel’s</a:t>
            </a:r>
            <a:r>
              <a:rPr lang="en-GB" dirty="0"/>
              <a:t> death his kingdom was split and divided between his sons and the sons of </a:t>
            </a:r>
            <a:r>
              <a:rPr lang="en-GB" dirty="0" err="1"/>
              <a:t>Idwal</a:t>
            </a:r>
            <a:r>
              <a:rPr lang="en-GB" dirty="0"/>
              <a:t> </a:t>
            </a:r>
            <a:r>
              <a:rPr lang="en-GB" dirty="0" err="1"/>
              <a:t>Foel</a:t>
            </a:r>
            <a:r>
              <a:rPr lang="en-GB" dirty="0"/>
              <a:t>.</a:t>
            </a:r>
          </a:p>
          <a:p>
            <a:r>
              <a:rPr lang="en-GB" dirty="0" err="1"/>
              <a:t>Cyfraith</a:t>
            </a:r>
            <a:r>
              <a:rPr lang="en-GB" dirty="0"/>
              <a:t> </a:t>
            </a:r>
            <a:r>
              <a:rPr lang="en-GB" dirty="0" err="1"/>
              <a:t>Hywel</a:t>
            </a:r>
            <a:r>
              <a:rPr lang="en-GB" dirty="0"/>
              <a:t> was different from English Common Law and Canon Law.</a:t>
            </a:r>
          </a:p>
        </p:txBody>
      </p:sp>
    </p:spTree>
    <p:extLst>
      <p:ext uri="{BB962C8B-B14F-4D97-AF65-F5344CB8AC3E}">
        <p14:creationId xmlns:p14="http://schemas.microsoft.com/office/powerpoint/2010/main" val="14770421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10696" y="629267"/>
            <a:ext cx="2629122" cy="1622321"/>
          </a:xfrm>
        </p:spPr>
        <p:txBody>
          <a:bodyPr>
            <a:normAutofit/>
          </a:bodyPr>
          <a:lstStyle/>
          <a:p>
            <a:endParaRPr lang="en-GB" dirty="0"/>
          </a:p>
        </p:txBody>
      </p:sp>
      <p:sp>
        <p:nvSpPr>
          <p:cNvPr id="3" name="Content Placeholder 2"/>
          <p:cNvSpPr>
            <a:spLocks noGrp="1"/>
          </p:cNvSpPr>
          <p:nvPr>
            <p:ph idx="1"/>
          </p:nvPr>
        </p:nvSpPr>
        <p:spPr>
          <a:xfrm>
            <a:off x="2010698" y="557785"/>
            <a:ext cx="2992594" cy="5666035"/>
          </a:xfrm>
        </p:spPr>
        <p:txBody>
          <a:bodyPr>
            <a:normAutofit fontScale="92500"/>
          </a:bodyPr>
          <a:lstStyle/>
          <a:p>
            <a:r>
              <a:rPr lang="en-GB" sz="2400" dirty="0"/>
              <a:t>Hywel </a:t>
            </a:r>
            <a:r>
              <a:rPr lang="en-GB" sz="2400" dirty="0" err="1"/>
              <a:t>Dda</a:t>
            </a:r>
            <a:r>
              <a:rPr lang="en-GB" sz="2400" dirty="0"/>
              <a:t> gave his name to one of the National Health Authorities in Wales as well as the Hywel </a:t>
            </a:r>
            <a:r>
              <a:rPr lang="en-GB" sz="2400" dirty="0" err="1"/>
              <a:t>Dda</a:t>
            </a:r>
            <a:r>
              <a:rPr lang="en-GB" sz="2400" dirty="0"/>
              <a:t> Centre in Whitland ‘the only garden in Europe dedicated to the law’.</a:t>
            </a:r>
          </a:p>
          <a:p>
            <a:r>
              <a:rPr lang="en-GB" sz="2400" dirty="0"/>
              <a:t>His name is also reflected in the Welsh Assembly Government’s legal chamber.</a:t>
            </a:r>
          </a:p>
          <a:p>
            <a:pPr marL="0" indent="0">
              <a:buNone/>
            </a:pPr>
            <a:r>
              <a:rPr lang="en-GB" sz="1400" b="0" i="0" dirty="0">
                <a:solidFill>
                  <a:srgbClr val="202122"/>
                </a:solidFill>
                <a:effectLst/>
                <a:latin typeface="Arial" panose="020B0604020202020204" pitchFamily="34" charset="0"/>
              </a:rPr>
              <a:t>Image: </a:t>
            </a:r>
            <a:r>
              <a:rPr lang="en-GB" sz="1400" b="0" i="0" dirty="0" err="1">
                <a:solidFill>
                  <a:srgbClr val="202122"/>
                </a:solidFill>
                <a:effectLst/>
                <a:latin typeface="Arial" panose="020B0604020202020204" pitchFamily="34" charset="0"/>
              </a:rPr>
              <a:t>welshbabe</a:t>
            </a:r>
            <a:r>
              <a:rPr lang="en-GB" sz="1400" b="0" i="0" dirty="0">
                <a:solidFill>
                  <a:srgbClr val="202122"/>
                </a:solidFill>
                <a:effectLst/>
                <a:latin typeface="Arial" panose="020B0604020202020204" pitchFamily="34" charset="0"/>
              </a:rPr>
              <a:t> / </a:t>
            </a:r>
            <a:r>
              <a:rPr lang="en-GB" sz="1400" b="0" i="1" dirty="0">
                <a:solidFill>
                  <a:srgbClr val="202122"/>
                </a:solidFill>
                <a:effectLst/>
                <a:latin typeface="Arial" panose="020B0604020202020204" pitchFamily="34" charset="0"/>
              </a:rPr>
              <a:t>Plaque, Hywel </a:t>
            </a:r>
            <a:r>
              <a:rPr lang="en-GB" sz="1400" b="0" i="1" dirty="0" err="1">
                <a:solidFill>
                  <a:srgbClr val="202122"/>
                </a:solidFill>
                <a:effectLst/>
                <a:latin typeface="Arial" panose="020B0604020202020204" pitchFamily="34" charset="0"/>
              </a:rPr>
              <a:t>Dda</a:t>
            </a:r>
            <a:r>
              <a:rPr lang="en-GB" sz="1400" b="0" i="1" dirty="0">
                <a:solidFill>
                  <a:srgbClr val="202122"/>
                </a:solidFill>
                <a:effectLst/>
                <a:latin typeface="Arial" panose="020B0604020202020204" pitchFamily="34" charset="0"/>
              </a:rPr>
              <a:t> Centre, Whitland</a:t>
            </a:r>
            <a:r>
              <a:rPr lang="en-GB" sz="1400" b="0" i="0" dirty="0">
                <a:solidFill>
                  <a:srgbClr val="202122"/>
                </a:solidFill>
                <a:effectLst/>
                <a:latin typeface="Arial" panose="020B0604020202020204" pitchFamily="34" charset="0"/>
              </a:rPr>
              <a:t> / </a:t>
            </a:r>
            <a:r>
              <a:rPr lang="en-GB" sz="1400" b="0" i="0" u="none" strike="noStrike" dirty="0">
                <a:solidFill>
                  <a:srgbClr val="3366BB"/>
                </a:solidFill>
                <a:effectLst/>
                <a:latin typeface="Arial" panose="020B0604020202020204" pitchFamily="34" charset="0"/>
                <a:hlinkClick r:id="rId2"/>
              </a:rPr>
              <a:t>CC BY-SA 2.0</a:t>
            </a:r>
            <a:endParaRPr lang="en-GB" sz="2400" dirty="0"/>
          </a:p>
        </p:txBody>
      </p:sp>
      <p:sp>
        <p:nvSpPr>
          <p:cNvPr id="71" name="Rectangle 7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3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7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6767" y="557785"/>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pic>
        <p:nvPicPr>
          <p:cNvPr id="1026" name="Picture 2">
            <a:extLst>
              <a:ext uri="{FF2B5EF4-FFF2-40B4-BE49-F238E27FC236}">
                <a16:creationId xmlns:a16="http://schemas.microsoft.com/office/drawing/2014/main" id="{749301AE-88AC-4AF6-B7B2-4962A245092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98124" y="1099589"/>
            <a:ext cx="4594771" cy="4655576"/>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10666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75CDF-1304-46E3-B5A9-F2FEBFDC4A9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7E0B127-2F1B-4CA4-BD44-0FF99925C223}"/>
              </a:ext>
            </a:extLst>
          </p:cNvPr>
          <p:cNvSpPr>
            <a:spLocks noGrp="1"/>
          </p:cNvSpPr>
          <p:nvPr>
            <p:ph sz="half" idx="1"/>
          </p:nvPr>
        </p:nvSpPr>
        <p:spPr>
          <a:xfrm>
            <a:off x="1981200" y="476672"/>
            <a:ext cx="4038600" cy="6264696"/>
          </a:xfrm>
        </p:spPr>
        <p:txBody>
          <a:bodyPr>
            <a:normAutofit fontScale="77500" lnSpcReduction="20000"/>
          </a:bodyPr>
          <a:lstStyle/>
          <a:p>
            <a:r>
              <a:rPr lang="en-GB" dirty="0"/>
              <a:t>Medieval Welsh society was hierarchical and every person had a value according to their status.</a:t>
            </a:r>
          </a:p>
          <a:p>
            <a:r>
              <a:rPr lang="en-GB" dirty="0"/>
              <a:t>The higher a person’s status, the higher the fine payable to the kin if the person was killed.</a:t>
            </a:r>
          </a:p>
          <a:p>
            <a:r>
              <a:rPr lang="en-GB" dirty="0" err="1"/>
              <a:t>Galanas</a:t>
            </a:r>
            <a:r>
              <a:rPr lang="en-GB" dirty="0"/>
              <a:t> = life price </a:t>
            </a:r>
          </a:p>
          <a:p>
            <a:r>
              <a:rPr lang="en-GB" dirty="0" err="1"/>
              <a:t>Sarhaed</a:t>
            </a:r>
            <a:r>
              <a:rPr lang="en-GB" dirty="0"/>
              <a:t> = injury price </a:t>
            </a:r>
          </a:p>
          <a:p>
            <a:r>
              <a:rPr lang="en-GB" dirty="0"/>
              <a:t>The death penalty was only implemented in certain cases of theft; generally a fine was paid either to the victim or their kin.</a:t>
            </a:r>
          </a:p>
          <a:p>
            <a:r>
              <a:rPr lang="en-GB" dirty="0"/>
              <a:t>Wales and Ireland shared these two basic concepts.</a:t>
            </a:r>
          </a:p>
          <a:p>
            <a:r>
              <a:rPr lang="en-GB" sz="2000" b="1" dirty="0">
                <a:solidFill>
                  <a:srgbClr val="202122"/>
                </a:solidFill>
                <a:latin typeface="Arial" panose="020B0604020202020204" pitchFamily="34" charset="0"/>
              </a:rPr>
              <a:t>Image: NLW </a:t>
            </a:r>
            <a:r>
              <a:rPr lang="en-GB" sz="2000" b="1" dirty="0" err="1">
                <a:solidFill>
                  <a:srgbClr val="202122"/>
                </a:solidFill>
                <a:latin typeface="Arial" panose="020B0604020202020204" pitchFamily="34" charset="0"/>
              </a:rPr>
              <a:t>Peniarth</a:t>
            </a:r>
            <a:r>
              <a:rPr lang="en-GB" sz="2000" b="1" dirty="0">
                <a:solidFill>
                  <a:srgbClr val="202122"/>
                </a:solidFill>
                <a:latin typeface="Arial" panose="020B0604020202020204" pitchFamily="34" charset="0"/>
              </a:rPr>
              <a:t> MS 28, </a:t>
            </a:r>
            <a:r>
              <a:rPr lang="en-GB" sz="2000" b="0" i="0" dirty="0">
                <a:solidFill>
                  <a:srgbClr val="202122"/>
                </a:solidFill>
                <a:effectLst/>
                <a:latin typeface="Arial" panose="020B0604020202020204" pitchFamily="34" charset="0"/>
              </a:rPr>
              <a:t>Hair Pulling. A Latin copy of the Laws of Hywel </a:t>
            </a:r>
            <a:r>
              <a:rPr lang="en-GB" sz="2000" b="0" i="0" dirty="0" err="1">
                <a:solidFill>
                  <a:srgbClr val="202122"/>
                </a:solidFill>
                <a:effectLst/>
                <a:latin typeface="Arial" panose="020B0604020202020204" pitchFamily="34" charset="0"/>
              </a:rPr>
              <a:t>Dda</a:t>
            </a:r>
            <a:r>
              <a:rPr lang="en-GB" sz="2000" b="0" i="0" dirty="0">
                <a:solidFill>
                  <a:srgbClr val="202122"/>
                </a:solidFill>
                <a:effectLst/>
                <a:latin typeface="Arial" panose="020B0604020202020204" pitchFamily="34" charset="0"/>
              </a:rPr>
              <a:t>, belongs to one of the National Library of Wales's foundation collections of manuscripts, the </a:t>
            </a:r>
            <a:r>
              <a:rPr lang="en-GB" sz="2000" b="0" i="0" dirty="0" err="1">
                <a:solidFill>
                  <a:srgbClr val="202122"/>
                </a:solidFill>
                <a:effectLst/>
                <a:latin typeface="Arial" panose="020B0604020202020204" pitchFamily="34" charset="0"/>
              </a:rPr>
              <a:t>Peniarth</a:t>
            </a:r>
            <a:r>
              <a:rPr lang="en-GB" sz="2000" b="0" i="0" dirty="0">
                <a:solidFill>
                  <a:srgbClr val="202122"/>
                </a:solidFill>
                <a:effectLst/>
                <a:latin typeface="Arial" panose="020B0604020202020204" pitchFamily="34" charset="0"/>
              </a:rPr>
              <a:t> Manuscripts.</a:t>
            </a:r>
            <a:endParaRPr lang="en-GB" sz="2000" dirty="0"/>
          </a:p>
          <a:p>
            <a:endParaRPr lang="en-GB" dirty="0"/>
          </a:p>
        </p:txBody>
      </p:sp>
      <p:pic>
        <p:nvPicPr>
          <p:cNvPr id="3074" name="Picture 2">
            <a:extLst>
              <a:ext uri="{FF2B5EF4-FFF2-40B4-BE49-F238E27FC236}">
                <a16:creationId xmlns:a16="http://schemas.microsoft.com/office/drawing/2014/main" id="{FE4AE63F-070C-4D3A-9747-E3E77C78E108}"/>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172200" y="2238276"/>
            <a:ext cx="4038600" cy="32498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18137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The original meaning of </a:t>
            </a:r>
            <a:r>
              <a:rPr lang="en-GB" i="1" dirty="0" err="1"/>
              <a:t>galanas</a:t>
            </a:r>
            <a:r>
              <a:rPr lang="en-GB" dirty="0"/>
              <a:t> was ‘feud’, but it came to mean the fine given to prevent feuding between two families.</a:t>
            </a:r>
          </a:p>
          <a:p>
            <a:r>
              <a:rPr lang="en-GB" dirty="0"/>
              <a:t>It indicated the fee payable if someone was killed and this varied according to the person’s status.</a:t>
            </a:r>
          </a:p>
          <a:p>
            <a:r>
              <a:rPr lang="en-GB" dirty="0"/>
              <a:t>The different values placed on men are listed in the </a:t>
            </a:r>
            <a:r>
              <a:rPr lang="en-GB" dirty="0" err="1"/>
              <a:t>Iorwerth</a:t>
            </a:r>
            <a:r>
              <a:rPr lang="en-GB" dirty="0"/>
              <a:t> text and different fines are also levied on specific parts of the body.</a:t>
            </a:r>
          </a:p>
        </p:txBody>
      </p:sp>
    </p:spTree>
    <p:extLst>
      <p:ext uri="{BB962C8B-B14F-4D97-AF65-F5344CB8AC3E}">
        <p14:creationId xmlns:p14="http://schemas.microsoft.com/office/powerpoint/2010/main" val="33832805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dirty="0"/>
              <a:t>Theft – taking by stealth – was a more serious crime than robbery – taking by force – and only the first form of theft was considered a capital offence. The idea behind this perhaps, according to </a:t>
            </a:r>
            <a:r>
              <a:rPr lang="en-GB" dirty="0" err="1"/>
              <a:t>Dafydd</a:t>
            </a:r>
            <a:r>
              <a:rPr lang="en-GB" dirty="0"/>
              <a:t> Jenkins, is that a thief acts in secret whereas a strong armed man could protect his belongings.</a:t>
            </a:r>
          </a:p>
          <a:p>
            <a:r>
              <a:rPr lang="en-GB" dirty="0"/>
              <a:t>In England common law was born in the twelfth century when disorder had become intolerable. Punishment of the offender appears to have been more important to the state than compensating the victim.</a:t>
            </a:r>
          </a:p>
          <a:p>
            <a:r>
              <a:rPr lang="en-GB" dirty="0"/>
              <a:t>Welsh law, on the other hand, focused on compensation.</a:t>
            </a:r>
          </a:p>
        </p:txBody>
      </p:sp>
    </p:spTree>
    <p:extLst>
      <p:ext uri="{BB962C8B-B14F-4D97-AF65-F5344CB8AC3E}">
        <p14:creationId xmlns:p14="http://schemas.microsoft.com/office/powerpoint/2010/main" val="5527146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pPr marL="0" indent="0">
              <a:buNone/>
            </a:pPr>
            <a:r>
              <a:rPr lang="en-GB" dirty="0"/>
              <a:t>There are more law texts extant than any other genre of medieval Welsh prose.</a:t>
            </a:r>
          </a:p>
          <a:p>
            <a:pPr marL="0" indent="0">
              <a:buNone/>
            </a:pPr>
            <a:r>
              <a:rPr lang="en-GB" dirty="0" err="1"/>
              <a:t>Morfydd</a:t>
            </a:r>
            <a:r>
              <a:rPr lang="en-GB" dirty="0"/>
              <a:t> Owen argues that two unifying features that made Wales a nation in the Middle Ages were the Welsh language and Welsh law.</a:t>
            </a:r>
          </a:p>
          <a:p>
            <a:pPr marL="0" indent="0">
              <a:buNone/>
            </a:pPr>
            <a:r>
              <a:rPr lang="en-GB" dirty="0"/>
              <a:t>The law texts were recorded in Welsh and Latin.</a:t>
            </a:r>
          </a:p>
          <a:p>
            <a:pPr marL="0" indent="0">
              <a:buNone/>
            </a:pPr>
            <a:r>
              <a:rPr lang="en-GB" dirty="0"/>
              <a:t>They are often divided into 3 categories:</a:t>
            </a:r>
          </a:p>
          <a:p>
            <a:pPr marL="0" indent="0">
              <a:buNone/>
            </a:pPr>
            <a:r>
              <a:rPr lang="en-GB" dirty="0"/>
              <a:t>The Book of </a:t>
            </a:r>
            <a:r>
              <a:rPr lang="en-GB" dirty="0" err="1"/>
              <a:t>Iorwerth</a:t>
            </a:r>
            <a:r>
              <a:rPr lang="en-GB" dirty="0"/>
              <a:t> (associated with Gwynedd)</a:t>
            </a:r>
          </a:p>
          <a:p>
            <a:pPr marL="0" indent="0">
              <a:buNone/>
            </a:pPr>
            <a:r>
              <a:rPr lang="en-GB" dirty="0"/>
              <a:t>The Book of </a:t>
            </a:r>
            <a:r>
              <a:rPr lang="en-GB" dirty="0" err="1"/>
              <a:t>Blegwryd</a:t>
            </a:r>
            <a:r>
              <a:rPr lang="en-GB" dirty="0"/>
              <a:t> (Dyfed)</a:t>
            </a:r>
          </a:p>
          <a:p>
            <a:pPr marL="0" indent="0">
              <a:buNone/>
            </a:pPr>
            <a:r>
              <a:rPr lang="en-GB" dirty="0"/>
              <a:t>The Book of </a:t>
            </a:r>
            <a:r>
              <a:rPr lang="en-GB" dirty="0" err="1"/>
              <a:t>Cyfnerth</a:t>
            </a:r>
            <a:r>
              <a:rPr lang="en-GB" dirty="0"/>
              <a:t> (Powys and the Marches)</a:t>
            </a:r>
          </a:p>
          <a:p>
            <a:pPr marL="0" indent="0">
              <a:buNone/>
            </a:pPr>
            <a:endParaRPr lang="en-GB" dirty="0"/>
          </a:p>
        </p:txBody>
      </p:sp>
    </p:spTree>
    <p:extLst>
      <p:ext uri="{BB962C8B-B14F-4D97-AF65-F5344CB8AC3E}">
        <p14:creationId xmlns:p14="http://schemas.microsoft.com/office/powerpoint/2010/main" val="13004562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84C6D-94F9-4FD3-88FB-498B2698E72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6D92D77-1F09-448B-B1B0-7DAF380F49D4}"/>
              </a:ext>
            </a:extLst>
          </p:cNvPr>
          <p:cNvSpPr>
            <a:spLocks noGrp="1"/>
          </p:cNvSpPr>
          <p:nvPr>
            <p:ph sz="half" idx="1"/>
          </p:nvPr>
        </p:nvSpPr>
        <p:spPr>
          <a:xfrm>
            <a:off x="1981200" y="274638"/>
            <a:ext cx="4038600" cy="6308724"/>
          </a:xfrm>
        </p:spPr>
        <p:txBody>
          <a:bodyPr>
            <a:normAutofit fontScale="85000" lnSpcReduction="20000"/>
          </a:bodyPr>
          <a:lstStyle/>
          <a:p>
            <a:r>
              <a:rPr lang="en-GB" dirty="0"/>
              <a:t>Bloodshed - there were specific rules relating to bloodshed. You could not prosecute unless the blood reached the ground – perhaps a survival in secularised form of the magical or sacral aspect of bloodshed – as in Biblical law and the idea that the earth is polluted by blood.</a:t>
            </a:r>
          </a:p>
          <a:p>
            <a:r>
              <a:rPr lang="en-GB" dirty="0"/>
              <a:t>If a judge gave a punishment that was reversed on appeal, he would be punished himself and the laws say he would pay a heavy financial penalty and be disqualified from judging.</a:t>
            </a:r>
          </a:p>
          <a:p>
            <a:pPr marL="0" indent="0">
              <a:buNone/>
            </a:pPr>
            <a:r>
              <a:rPr lang="en-GB" sz="1400" dirty="0"/>
              <a:t>Image: Wikimedia commons </a:t>
            </a:r>
            <a:r>
              <a:rPr lang="en-GB" sz="1400" b="0" i="0" dirty="0">
                <a:solidFill>
                  <a:srgbClr val="202122"/>
                </a:solidFill>
                <a:effectLst/>
                <a:latin typeface="Arial" panose="020B0604020202020204" pitchFamily="34" charset="0"/>
              </a:rPr>
              <a:t>The Prize of the Tournament. From a Looking-glass Lid in Carved Ivory. End of the Thirteenth Century</a:t>
            </a:r>
            <a:endParaRPr lang="en-GB" sz="1400" dirty="0"/>
          </a:p>
          <a:p>
            <a:endParaRPr lang="en-GB" dirty="0"/>
          </a:p>
        </p:txBody>
      </p:sp>
      <p:pic>
        <p:nvPicPr>
          <p:cNvPr id="4098" name="Picture 2">
            <a:extLst>
              <a:ext uri="{FF2B5EF4-FFF2-40B4-BE49-F238E27FC236}">
                <a16:creationId xmlns:a16="http://schemas.microsoft.com/office/drawing/2014/main" id="{5DC62A23-2647-4AAD-B521-5794D61B43C9}"/>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172200" y="1824163"/>
            <a:ext cx="4038600" cy="40780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73017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r>
              <a:rPr lang="en-GB" dirty="0"/>
              <a:t>The laws are thought to have been the same throughout Wales although the names given to the different </a:t>
            </a:r>
            <a:r>
              <a:rPr lang="en-GB" dirty="0" err="1"/>
              <a:t>recensions</a:t>
            </a:r>
            <a:r>
              <a:rPr lang="en-GB" dirty="0"/>
              <a:t> give the impression that these suggest connections with particular regions.</a:t>
            </a:r>
          </a:p>
          <a:p>
            <a:r>
              <a:rPr lang="en-GB" dirty="0" err="1"/>
              <a:t>Iorwerth</a:t>
            </a:r>
            <a:r>
              <a:rPr lang="en-GB" dirty="0"/>
              <a:t> </a:t>
            </a:r>
            <a:r>
              <a:rPr lang="en-GB" dirty="0" err="1"/>
              <a:t>ap</a:t>
            </a:r>
            <a:r>
              <a:rPr lang="en-GB" dirty="0"/>
              <a:t> </a:t>
            </a:r>
            <a:r>
              <a:rPr lang="en-GB" dirty="0" err="1"/>
              <a:t>Madog</a:t>
            </a:r>
            <a:r>
              <a:rPr lang="en-GB" dirty="0"/>
              <a:t> lived in Gwynedd in the thirteenth century and belonged to a line of professional educated people.</a:t>
            </a:r>
          </a:p>
          <a:p>
            <a:r>
              <a:rPr lang="en-GB" dirty="0"/>
              <a:t>Other learned men associated with the law texts were poets and lawyers.</a:t>
            </a:r>
          </a:p>
          <a:p>
            <a:r>
              <a:rPr lang="en-GB" dirty="0"/>
              <a:t>The word ‘</a:t>
            </a:r>
            <a:r>
              <a:rPr lang="en-GB" dirty="0" err="1"/>
              <a:t>ynad</a:t>
            </a:r>
            <a:r>
              <a:rPr lang="en-GB" dirty="0"/>
              <a:t>’ appears in the laws and although today this means Justice, it is thought to have meant a man well versed in the laws.</a:t>
            </a:r>
          </a:p>
        </p:txBody>
      </p:sp>
    </p:spTree>
    <p:extLst>
      <p:ext uri="{BB962C8B-B14F-4D97-AF65-F5344CB8AC3E}">
        <p14:creationId xmlns:p14="http://schemas.microsoft.com/office/powerpoint/2010/main" val="33802355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Tractates defining the different grades in society are regularly found in the law texts. These often list the different social and professional rankings, lament the short comings of these ranks and note that God ordained three social ranks – soldiers, priests and farmers.</a:t>
            </a:r>
          </a:p>
          <a:p>
            <a:r>
              <a:rPr lang="en-GB" dirty="0"/>
              <a:t>A person’s rank was generally determined not by their job but the social status of their kin.</a:t>
            </a:r>
          </a:p>
        </p:txBody>
      </p:sp>
    </p:spTree>
    <p:extLst>
      <p:ext uri="{BB962C8B-B14F-4D97-AF65-F5344CB8AC3E}">
        <p14:creationId xmlns:p14="http://schemas.microsoft.com/office/powerpoint/2010/main" val="20396121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Rather than decide who was telling the truth a judge would need to request that the party which was most likely to know the truth ‘prove’ this with oaths. The oaths could be sworn by a number of witnesses who testified to particular facts. There were strict rules for the qualifications and disqualifications of witnesses, but the witnesses do not appear to have been cross examined.</a:t>
            </a:r>
          </a:p>
        </p:txBody>
      </p:sp>
    </p:spTree>
    <p:extLst>
      <p:ext uri="{BB962C8B-B14F-4D97-AF65-F5344CB8AC3E}">
        <p14:creationId xmlns:p14="http://schemas.microsoft.com/office/powerpoint/2010/main" val="3813438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0FB2F-6455-479B-86E4-21479DC5FC2B}"/>
              </a:ext>
            </a:extLst>
          </p:cNvPr>
          <p:cNvSpPr>
            <a:spLocks noGrp="1"/>
          </p:cNvSpPr>
          <p:nvPr>
            <p:ph type="title"/>
          </p:nvPr>
        </p:nvSpPr>
        <p:spPr>
          <a:xfrm>
            <a:off x="1981200" y="476672"/>
            <a:ext cx="8229600" cy="940966"/>
          </a:xfrm>
        </p:spPr>
        <p:txBody>
          <a:bodyPr>
            <a:noAutofit/>
          </a:bodyPr>
          <a:lstStyle/>
          <a:p>
            <a:r>
              <a:rPr lang="en-GB" sz="3200" b="1" dirty="0" err="1">
                <a:effectLst/>
                <a:latin typeface="Times New Roman" panose="02020603050405020304" pitchFamily="18" charset="0"/>
              </a:rPr>
              <a:t>Cyfraith</a:t>
            </a:r>
            <a:r>
              <a:rPr lang="en-GB" sz="3200" b="1" dirty="0">
                <a:effectLst/>
                <a:latin typeface="Times New Roman" panose="02020603050405020304" pitchFamily="18" charset="0"/>
              </a:rPr>
              <a:t> y </a:t>
            </a:r>
            <a:r>
              <a:rPr lang="en-GB" sz="3200" b="1" dirty="0" err="1">
                <a:effectLst/>
                <a:latin typeface="Times New Roman" panose="02020603050405020304" pitchFamily="18" charset="0"/>
              </a:rPr>
              <a:t>Gwragedd</a:t>
            </a:r>
            <a:r>
              <a:rPr lang="en-GB" sz="3200" b="1" dirty="0">
                <a:effectLst/>
                <a:latin typeface="Times New Roman" panose="02020603050405020304" pitchFamily="18" charset="0"/>
              </a:rPr>
              <a:t>/The Welsh Law of Women</a:t>
            </a:r>
            <a:br>
              <a:rPr lang="en-GB" sz="3200" b="1" dirty="0">
                <a:effectLst/>
                <a:latin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5635123D-08D4-4C60-95D0-43CFCADA4599}"/>
              </a:ext>
            </a:extLst>
          </p:cNvPr>
          <p:cNvSpPr>
            <a:spLocks noGrp="1"/>
          </p:cNvSpPr>
          <p:nvPr>
            <p:ph idx="1"/>
          </p:nvPr>
        </p:nvSpPr>
        <p:spPr>
          <a:xfrm>
            <a:off x="2010792" y="1196752"/>
            <a:ext cx="8229600" cy="5328592"/>
          </a:xfrm>
        </p:spPr>
        <p:txBody>
          <a:bodyPr/>
          <a:lstStyle/>
          <a:p>
            <a:pPr marL="0" indent="0" algn="just">
              <a:buNone/>
            </a:pPr>
            <a:r>
              <a:rPr lang="en-GB" sz="1800" b="1" dirty="0">
                <a:effectLst/>
              </a:rPr>
              <a:t>Marriage</a:t>
            </a:r>
          </a:p>
          <a:p>
            <a:pPr marL="0" indent="0" algn="just">
              <a:buNone/>
            </a:pPr>
            <a:r>
              <a:rPr lang="en-GB" sz="1800" dirty="0">
                <a:effectLst/>
                <a:ea typeface="Times New Roman" panose="02020603050405020304" pitchFamily="18" charset="0"/>
              </a:rPr>
              <a:t>In medieval Wales marriage was a sexual union. </a:t>
            </a:r>
          </a:p>
          <a:p>
            <a:pPr algn="just"/>
            <a:endParaRPr lang="en-GB" sz="1800" dirty="0">
              <a:effectLst/>
              <a:ea typeface="Times New Roman" panose="02020603050405020304" pitchFamily="18" charset="0"/>
            </a:endParaRPr>
          </a:p>
          <a:p>
            <a:pPr algn="just"/>
            <a:r>
              <a:rPr lang="en-GB" sz="1800" i="1" dirty="0" err="1">
                <a:effectLst/>
                <a:ea typeface="Times New Roman" panose="02020603050405020304" pitchFamily="18" charset="0"/>
              </a:rPr>
              <a:t>morwyn</a:t>
            </a:r>
            <a:r>
              <a:rPr lang="en-GB" sz="1800" i="1" dirty="0">
                <a:effectLst/>
                <a:ea typeface="Times New Roman" panose="02020603050405020304" pitchFamily="18" charset="0"/>
              </a:rPr>
              <a:t> -&gt; </a:t>
            </a:r>
            <a:r>
              <a:rPr lang="en-GB" sz="1800" i="1" dirty="0" err="1">
                <a:effectLst/>
                <a:ea typeface="Times New Roman" panose="02020603050405020304" pitchFamily="18" charset="0"/>
              </a:rPr>
              <a:t>gwraig</a:t>
            </a:r>
            <a:r>
              <a:rPr lang="en-GB" sz="1800" dirty="0">
                <a:effectLst/>
                <a:ea typeface="Times New Roman" panose="02020603050405020304" pitchFamily="18" charset="0"/>
              </a:rPr>
              <a:t> 	maiden -&gt; wife</a:t>
            </a:r>
          </a:p>
          <a:p>
            <a:pPr algn="just"/>
            <a:endParaRPr lang="en-GB" sz="1800" dirty="0">
              <a:effectLst/>
              <a:ea typeface="Times New Roman" panose="02020603050405020304" pitchFamily="18" charset="0"/>
            </a:endParaRPr>
          </a:p>
          <a:p>
            <a:pPr marL="0" indent="0" algn="just">
              <a:buNone/>
            </a:pPr>
            <a:r>
              <a:rPr lang="en-GB" sz="2000" dirty="0">
                <a:effectLst/>
                <a:ea typeface="Times New Roman" panose="02020603050405020304" pitchFamily="18" charset="0"/>
              </a:rPr>
              <a:t>According to the tractate known as </a:t>
            </a:r>
            <a:r>
              <a:rPr lang="en-GB" sz="2000" i="1" dirty="0" err="1">
                <a:effectLst/>
                <a:ea typeface="Times New Roman" panose="02020603050405020304" pitchFamily="18" charset="0"/>
              </a:rPr>
              <a:t>Cyfraith</a:t>
            </a:r>
            <a:r>
              <a:rPr lang="en-GB" sz="2000" i="1" dirty="0">
                <a:effectLst/>
                <a:ea typeface="Times New Roman" panose="02020603050405020304" pitchFamily="18" charset="0"/>
              </a:rPr>
              <a:t> y </a:t>
            </a:r>
            <a:r>
              <a:rPr lang="en-GB" sz="2000" i="1" dirty="0" err="1">
                <a:effectLst/>
                <a:ea typeface="Times New Roman" panose="02020603050405020304" pitchFamily="18" charset="0"/>
              </a:rPr>
              <a:t>Gwragedd</a:t>
            </a:r>
            <a:r>
              <a:rPr lang="en-GB" sz="2000" dirty="0">
                <a:effectLst/>
                <a:ea typeface="Times New Roman" panose="02020603050405020304" pitchFamily="18" charset="0"/>
              </a:rPr>
              <a:t> (The Welsh Law of Women), sexual intercourse rather than a religious ceremony marked this important </a:t>
            </a:r>
            <a:r>
              <a:rPr lang="en-GB" sz="2000" i="1" dirty="0">
                <a:effectLst/>
                <a:ea typeface="Times New Roman" panose="02020603050405020304" pitchFamily="18" charset="0"/>
              </a:rPr>
              <a:t>rite de passage</a:t>
            </a:r>
            <a:r>
              <a:rPr lang="en-GB" sz="2000" dirty="0">
                <a:effectLst/>
                <a:ea typeface="Times New Roman" panose="02020603050405020304" pitchFamily="18" charset="0"/>
              </a:rPr>
              <a:t>. The situation was the same in England where a ceremony could act as proof of the couple’s commitment to their sexual union. As Dafydd Jenkins (1980:86) states: ‘It must be remembered that neither ecclesiastical nor secular law in medieval England regarded a religious ceremony as essential to the validity of a marriage: the commitment of the parties to each other was what created the union, and a religious ceremony was of legal importance as providing notorious evidence of a commitment which might otherwise be very difficult to prove.’</a:t>
            </a:r>
          </a:p>
          <a:p>
            <a:endParaRPr lang="en-GB" dirty="0"/>
          </a:p>
        </p:txBody>
      </p:sp>
    </p:spTree>
    <p:extLst>
      <p:ext uri="{BB962C8B-B14F-4D97-AF65-F5344CB8AC3E}">
        <p14:creationId xmlns:p14="http://schemas.microsoft.com/office/powerpoint/2010/main" val="32877432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58347-3ED3-40BD-9C51-B116B3C9361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8A8E486-F470-4CD6-BE5E-D40844F446AB}"/>
              </a:ext>
            </a:extLst>
          </p:cNvPr>
          <p:cNvSpPr>
            <a:spLocks noGrp="1"/>
          </p:cNvSpPr>
          <p:nvPr>
            <p:ph idx="1"/>
          </p:nvPr>
        </p:nvSpPr>
        <p:spPr/>
        <p:txBody>
          <a:bodyPr>
            <a:normAutofit/>
          </a:bodyPr>
          <a:lstStyle/>
          <a:p>
            <a:pPr marL="0" indent="0" algn="just">
              <a:buNone/>
            </a:pPr>
            <a:r>
              <a:rPr lang="en-GB" sz="2800" dirty="0">
                <a:effectLst/>
                <a:latin typeface="Times New Roman" panose="02020603050405020304" pitchFamily="18" charset="0"/>
                <a:ea typeface="Times New Roman" panose="02020603050405020304" pitchFamily="18" charset="0"/>
              </a:rPr>
              <a:t>In Wales nine different kinds of unions were officially recognised according to ‘Nau </a:t>
            </a:r>
            <a:r>
              <a:rPr lang="en-GB" sz="2800" dirty="0" err="1">
                <a:effectLst/>
                <a:latin typeface="Times New Roman" panose="02020603050405020304" pitchFamily="18" charset="0"/>
                <a:ea typeface="Times New Roman" panose="02020603050405020304" pitchFamily="18" charset="0"/>
              </a:rPr>
              <a:t>Kynywedi</a:t>
            </a:r>
            <a:r>
              <a:rPr lang="en-GB" sz="2800" dirty="0">
                <a:effectLst/>
                <a:latin typeface="Times New Roman" panose="02020603050405020304" pitchFamily="18" charset="0"/>
                <a:ea typeface="Times New Roman" panose="02020603050405020304" pitchFamily="18" charset="0"/>
              </a:rPr>
              <a:t> </a:t>
            </a:r>
            <a:r>
              <a:rPr lang="en-GB" sz="2800" dirty="0" err="1">
                <a:effectLst/>
                <a:latin typeface="Times New Roman" panose="02020603050405020304" pitchFamily="18" charset="0"/>
                <a:ea typeface="Times New Roman" panose="02020603050405020304" pitchFamily="18" charset="0"/>
              </a:rPr>
              <a:t>Teithiauc</a:t>
            </a:r>
            <a:r>
              <a:rPr lang="en-GB" sz="2800" dirty="0">
                <a:effectLst/>
                <a:latin typeface="Times New Roman" panose="02020603050405020304" pitchFamily="18" charset="0"/>
                <a:ea typeface="Times New Roman" panose="02020603050405020304" pitchFamily="18" charset="0"/>
              </a:rPr>
              <a:t>’ defined by T.M. Charles-Edwards as: ‘the nine lawful unions in the sense of nine processes by which a man and a woman were sexually united in the eyes of the law’. Amongst these one finds:</a:t>
            </a:r>
          </a:p>
          <a:p>
            <a:pPr algn="just"/>
            <a:endParaRPr lang="en-GB" sz="2800" dirty="0">
              <a:effectLst/>
              <a:latin typeface="Times New Roman" panose="02020603050405020304" pitchFamily="18" charset="0"/>
              <a:ea typeface="Times New Roman" panose="02020603050405020304" pitchFamily="18" charset="0"/>
            </a:endParaRPr>
          </a:p>
          <a:p>
            <a:pPr algn="just"/>
            <a:r>
              <a:rPr lang="en-GB" sz="2800" i="1" dirty="0" err="1">
                <a:effectLst/>
                <a:latin typeface="Times New Roman" panose="02020603050405020304" pitchFamily="18" charset="0"/>
                <a:ea typeface="Times New Roman" panose="02020603050405020304" pitchFamily="18" charset="0"/>
              </a:rPr>
              <a:t>Priodas</a:t>
            </a:r>
            <a:r>
              <a:rPr lang="en-GB" sz="2800" i="1" dirty="0">
                <a:effectLst/>
                <a:latin typeface="Times New Roman" panose="02020603050405020304" pitchFamily="18" charset="0"/>
                <a:ea typeface="Times New Roman" panose="02020603050405020304" pitchFamily="18" charset="0"/>
              </a:rPr>
              <a:t>/</a:t>
            </a:r>
            <a:r>
              <a:rPr lang="en-GB" sz="2800" dirty="0">
                <a:effectLst/>
                <a:latin typeface="Times New Roman" panose="02020603050405020304" pitchFamily="18" charset="0"/>
                <a:ea typeface="Times New Roman" panose="02020603050405020304" pitchFamily="18" charset="0"/>
              </a:rPr>
              <a:t>marriage (the woman is given to the man by her family) this was the most respectable form of union (e.g. </a:t>
            </a:r>
            <a:r>
              <a:rPr lang="en-GB" sz="2800" dirty="0" err="1">
                <a:effectLst/>
                <a:latin typeface="Times New Roman" panose="02020603050405020304" pitchFamily="18" charset="0"/>
                <a:ea typeface="Times New Roman" panose="02020603050405020304" pitchFamily="18" charset="0"/>
              </a:rPr>
              <a:t>Branwen</a:t>
            </a:r>
            <a:r>
              <a:rPr lang="en-GB" sz="2800" dirty="0">
                <a:effectLst/>
                <a:latin typeface="Times New Roman" panose="02020603050405020304" pitchFamily="18" charset="0"/>
                <a:ea typeface="Times New Roman" panose="02020603050405020304" pitchFamily="18" charset="0"/>
              </a:rPr>
              <a:t> and </a:t>
            </a:r>
            <a:r>
              <a:rPr lang="en-GB" sz="2800" dirty="0" err="1">
                <a:effectLst/>
                <a:latin typeface="Times New Roman" panose="02020603050405020304" pitchFamily="18" charset="0"/>
                <a:ea typeface="Times New Roman" panose="02020603050405020304" pitchFamily="18" charset="0"/>
              </a:rPr>
              <a:t>Matholwch</a:t>
            </a:r>
            <a:r>
              <a:rPr lang="en-GB" sz="2800" dirty="0">
                <a:effectLst/>
                <a:latin typeface="Times New Roman" panose="02020603050405020304" pitchFamily="18" charset="0"/>
                <a:ea typeface="Times New Roman" panose="02020603050405020304" pitchFamily="18" charset="0"/>
              </a:rPr>
              <a:t> PKM2)</a:t>
            </a:r>
          </a:p>
          <a:p>
            <a:endParaRPr lang="en-GB" dirty="0"/>
          </a:p>
        </p:txBody>
      </p:sp>
    </p:spTree>
    <p:extLst>
      <p:ext uri="{BB962C8B-B14F-4D97-AF65-F5344CB8AC3E}">
        <p14:creationId xmlns:p14="http://schemas.microsoft.com/office/powerpoint/2010/main" val="25904144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9903A-EC24-45CF-8B19-4A612465E55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16E8BE8-4194-4F68-8886-A63A09FAD856}"/>
              </a:ext>
            </a:extLst>
          </p:cNvPr>
          <p:cNvSpPr>
            <a:spLocks noGrp="1"/>
          </p:cNvSpPr>
          <p:nvPr>
            <p:ph sz="half" idx="1"/>
          </p:nvPr>
        </p:nvSpPr>
        <p:spPr>
          <a:xfrm>
            <a:off x="1981200" y="476672"/>
            <a:ext cx="4038600" cy="6106690"/>
          </a:xfrm>
        </p:spPr>
        <p:txBody>
          <a:bodyPr>
            <a:normAutofit fontScale="85000" lnSpcReduction="20000"/>
          </a:bodyPr>
          <a:lstStyle/>
          <a:p>
            <a:pPr algn="just"/>
            <a:r>
              <a:rPr lang="en-GB" sz="2800" i="1" dirty="0" err="1">
                <a:effectLst/>
                <a:latin typeface="Times New Roman" panose="02020603050405020304" pitchFamily="18" charset="0"/>
                <a:ea typeface="Times New Roman" panose="02020603050405020304" pitchFamily="18" charset="0"/>
              </a:rPr>
              <a:t>Llathlud</a:t>
            </a:r>
            <a:r>
              <a:rPr lang="en-GB" sz="2800" i="1" dirty="0">
                <a:effectLst/>
                <a:latin typeface="Times New Roman" panose="02020603050405020304" pitchFamily="18" charset="0"/>
                <a:ea typeface="Times New Roman" panose="02020603050405020304" pitchFamily="18" charset="0"/>
              </a:rPr>
              <a:t>/</a:t>
            </a:r>
            <a:r>
              <a:rPr lang="en-GB" sz="2800" dirty="0">
                <a:effectLst/>
                <a:latin typeface="Times New Roman" panose="02020603050405020304" pitchFamily="18" charset="0"/>
                <a:ea typeface="Times New Roman" panose="02020603050405020304" pitchFamily="18" charset="0"/>
              </a:rPr>
              <a:t>elopement</a:t>
            </a:r>
            <a:r>
              <a:rPr lang="en-GB" sz="2800" i="1" dirty="0">
                <a:effectLst/>
                <a:latin typeface="Times New Roman" panose="02020603050405020304" pitchFamily="18" charset="0"/>
                <a:ea typeface="Times New Roman" panose="02020603050405020304" pitchFamily="18" charset="0"/>
              </a:rPr>
              <a:t> </a:t>
            </a:r>
            <a:r>
              <a:rPr lang="en-GB" sz="2800" dirty="0">
                <a:effectLst/>
                <a:latin typeface="Times New Roman" panose="02020603050405020304" pitchFamily="18" charset="0"/>
                <a:ea typeface="Times New Roman" panose="02020603050405020304" pitchFamily="18" charset="0"/>
              </a:rPr>
              <a:t>– the girl decides to elope with the man of her choice or is kidnapped against her will. In this case the girl’s family do not choose her husband.</a:t>
            </a:r>
          </a:p>
          <a:p>
            <a:pPr marL="0" indent="0" algn="just">
              <a:buNone/>
            </a:pPr>
            <a:r>
              <a:rPr lang="en-GB" sz="2800" i="1" dirty="0">
                <a:effectLst/>
                <a:latin typeface="Times New Roman" panose="02020603050405020304" pitchFamily="18" charset="0"/>
                <a:ea typeface="Times New Roman" panose="02020603050405020304" pitchFamily="18" charset="0"/>
              </a:rPr>
              <a:t> </a:t>
            </a:r>
            <a:endParaRPr lang="en-GB" sz="2800" dirty="0">
              <a:effectLst/>
              <a:latin typeface="Times New Roman" panose="02020603050405020304" pitchFamily="18" charset="0"/>
              <a:ea typeface="Times New Roman" panose="02020603050405020304" pitchFamily="18" charset="0"/>
            </a:endParaRPr>
          </a:p>
          <a:p>
            <a:pPr algn="just"/>
            <a:r>
              <a:rPr lang="en-GB" sz="2800" i="1" dirty="0" err="1">
                <a:effectLst/>
                <a:latin typeface="Times New Roman" panose="02020603050405020304" pitchFamily="18" charset="0"/>
                <a:ea typeface="Times New Roman" panose="02020603050405020304" pitchFamily="18" charset="0"/>
              </a:rPr>
              <a:t>beichiogi</a:t>
            </a:r>
            <a:r>
              <a:rPr lang="en-GB" sz="2800" i="1" dirty="0">
                <a:effectLst/>
                <a:latin typeface="Times New Roman" panose="02020603050405020304" pitchFamily="18" charset="0"/>
                <a:ea typeface="Times New Roman" panose="02020603050405020304" pitchFamily="18" charset="0"/>
              </a:rPr>
              <a:t> </a:t>
            </a:r>
            <a:r>
              <a:rPr lang="en-GB" sz="2800" i="1" dirty="0" err="1">
                <a:effectLst/>
                <a:latin typeface="Times New Roman" panose="02020603050405020304" pitchFamily="18" charset="0"/>
                <a:ea typeface="Times New Roman" panose="02020603050405020304" pitchFamily="18" charset="0"/>
              </a:rPr>
              <a:t>twyll</a:t>
            </a:r>
            <a:r>
              <a:rPr lang="en-GB" sz="2800" i="1" dirty="0">
                <a:effectLst/>
                <a:latin typeface="Times New Roman" panose="02020603050405020304" pitchFamily="18" charset="0"/>
                <a:ea typeface="Times New Roman" panose="02020603050405020304" pitchFamily="18" charset="0"/>
              </a:rPr>
              <a:t> </a:t>
            </a:r>
            <a:r>
              <a:rPr lang="en-GB" sz="2800" i="1" dirty="0" err="1">
                <a:effectLst/>
                <a:latin typeface="Times New Roman" panose="02020603050405020304" pitchFamily="18" charset="0"/>
                <a:ea typeface="Times New Roman" panose="02020603050405020304" pitchFamily="18" charset="0"/>
              </a:rPr>
              <a:t>gwreic</a:t>
            </a:r>
            <a:r>
              <a:rPr lang="en-GB" sz="2800" i="1" dirty="0">
                <a:effectLst/>
                <a:latin typeface="Times New Roman" panose="02020603050405020304" pitchFamily="18" charset="0"/>
                <a:ea typeface="Times New Roman" panose="02020603050405020304" pitchFamily="18" charset="0"/>
              </a:rPr>
              <a:t> </a:t>
            </a:r>
            <a:r>
              <a:rPr lang="en-GB" sz="2800" i="1" dirty="0" err="1">
                <a:effectLst/>
                <a:latin typeface="Times New Roman" panose="02020603050405020304" pitchFamily="18" charset="0"/>
                <a:ea typeface="Times New Roman" panose="02020603050405020304" pitchFamily="18" charset="0"/>
              </a:rPr>
              <a:t>llwyn</a:t>
            </a:r>
            <a:r>
              <a:rPr lang="en-GB" sz="2800" i="1" dirty="0">
                <a:effectLst/>
                <a:latin typeface="Times New Roman" panose="02020603050405020304" pitchFamily="18" charset="0"/>
                <a:ea typeface="Times New Roman" panose="02020603050405020304" pitchFamily="18" charset="0"/>
              </a:rPr>
              <a:t> a </a:t>
            </a:r>
            <a:r>
              <a:rPr lang="en-GB" sz="2800" i="1" dirty="0" err="1">
                <a:effectLst/>
                <a:latin typeface="Times New Roman" panose="02020603050405020304" pitchFamily="18" charset="0"/>
                <a:ea typeface="Times New Roman" panose="02020603050405020304" pitchFamily="18" charset="0"/>
              </a:rPr>
              <a:t>pherth</a:t>
            </a:r>
            <a:r>
              <a:rPr lang="en-GB" sz="2800" dirty="0">
                <a:effectLst/>
                <a:latin typeface="Times New Roman" panose="02020603050405020304" pitchFamily="18" charset="0"/>
                <a:ea typeface="Times New Roman" panose="02020603050405020304" pitchFamily="18" charset="0"/>
              </a:rPr>
              <a:t> (secret pregnancy of bush and brake) – this was acknowledged as a legal union and the man was obliged to support his children financially.</a:t>
            </a:r>
          </a:p>
          <a:p>
            <a:pPr marL="0" indent="0" algn="just">
              <a:buNone/>
            </a:pPr>
            <a:endParaRPr lang="en-GB" sz="1900" b="0" i="0" dirty="0">
              <a:solidFill>
                <a:srgbClr val="202122"/>
              </a:solidFill>
              <a:effectLst/>
              <a:latin typeface="Arial" panose="020B0604020202020204" pitchFamily="34" charset="0"/>
            </a:endParaRPr>
          </a:p>
          <a:p>
            <a:pPr marL="0" indent="0" algn="just">
              <a:buNone/>
            </a:pPr>
            <a:endParaRPr lang="en-GB" sz="1900" dirty="0">
              <a:solidFill>
                <a:srgbClr val="202122"/>
              </a:solidFill>
              <a:latin typeface="Arial" panose="020B0604020202020204" pitchFamily="34" charset="0"/>
            </a:endParaRPr>
          </a:p>
          <a:p>
            <a:pPr marL="0" indent="0" algn="just">
              <a:buNone/>
            </a:pPr>
            <a:r>
              <a:rPr lang="en-GB" sz="1900" b="0" i="0" dirty="0">
                <a:solidFill>
                  <a:srgbClr val="202122"/>
                </a:solidFill>
                <a:effectLst/>
                <a:latin typeface="Arial" panose="020B0604020202020204" pitchFamily="34" charset="0"/>
              </a:rPr>
              <a:t>Image: NLW </a:t>
            </a:r>
            <a:r>
              <a:rPr lang="en-GB" sz="1900" b="0" i="0" dirty="0" err="1">
                <a:solidFill>
                  <a:srgbClr val="202122"/>
                </a:solidFill>
                <a:effectLst/>
                <a:latin typeface="Arial" panose="020B0604020202020204" pitchFamily="34" charset="0"/>
              </a:rPr>
              <a:t>Peniarth</a:t>
            </a:r>
            <a:r>
              <a:rPr lang="en-GB" sz="1900" b="0" i="0" dirty="0">
                <a:solidFill>
                  <a:srgbClr val="202122"/>
                </a:solidFill>
                <a:effectLst/>
                <a:latin typeface="Arial" panose="020B0604020202020204" pitchFamily="34" charset="0"/>
              </a:rPr>
              <a:t> 28, Kissing Couple. From a Latin copy of the Laws of Hywel </a:t>
            </a:r>
            <a:r>
              <a:rPr lang="en-GB" sz="1900" b="0" i="0" dirty="0" err="1">
                <a:solidFill>
                  <a:srgbClr val="202122"/>
                </a:solidFill>
                <a:effectLst/>
                <a:latin typeface="Arial" panose="020B0604020202020204" pitchFamily="34" charset="0"/>
              </a:rPr>
              <a:t>Dda</a:t>
            </a:r>
            <a:r>
              <a:rPr lang="en-GB" sz="1900" b="0" i="0" dirty="0">
                <a:solidFill>
                  <a:srgbClr val="202122"/>
                </a:solidFill>
                <a:effectLst/>
                <a:latin typeface="Arial" panose="020B0604020202020204" pitchFamily="34" charset="0"/>
              </a:rPr>
              <a:t>, which belongs to one of the National Library of Wales's foundation collections of manuscripts, the </a:t>
            </a:r>
            <a:r>
              <a:rPr lang="en-GB" sz="1900" b="0" i="0" dirty="0" err="1">
                <a:solidFill>
                  <a:srgbClr val="202122"/>
                </a:solidFill>
                <a:effectLst/>
                <a:latin typeface="Arial" panose="020B0604020202020204" pitchFamily="34" charset="0"/>
              </a:rPr>
              <a:t>Peniarth</a:t>
            </a:r>
            <a:r>
              <a:rPr lang="en-GB" sz="1900" b="0" i="0" dirty="0">
                <a:solidFill>
                  <a:srgbClr val="202122"/>
                </a:solidFill>
                <a:effectLst/>
                <a:latin typeface="Arial" panose="020B0604020202020204" pitchFamily="34" charset="0"/>
              </a:rPr>
              <a:t> Manuscripts.</a:t>
            </a:r>
            <a:endParaRPr lang="en-GB" sz="1900" dirty="0">
              <a:effectLst/>
              <a:latin typeface="Times New Roman" panose="02020603050405020304" pitchFamily="18" charset="0"/>
              <a:ea typeface="Times New Roman" panose="02020603050405020304" pitchFamily="18" charset="0"/>
            </a:endParaRPr>
          </a:p>
          <a:p>
            <a:endParaRPr lang="en-GB" dirty="0"/>
          </a:p>
        </p:txBody>
      </p:sp>
      <p:pic>
        <p:nvPicPr>
          <p:cNvPr id="2050" name="Picture 2">
            <a:extLst>
              <a:ext uri="{FF2B5EF4-FFF2-40B4-BE49-F238E27FC236}">
                <a16:creationId xmlns:a16="http://schemas.microsoft.com/office/drawing/2014/main" id="{874EB70F-E08A-4DBE-8F70-B30E533F9062}"/>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172200" y="1946424"/>
            <a:ext cx="4038600" cy="38335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98496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6D84E-1FE2-4B58-AEDC-0980C772CC9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B5019D1-FAB1-4D64-96FF-77D3E0DD6580}"/>
              </a:ext>
            </a:extLst>
          </p:cNvPr>
          <p:cNvSpPr>
            <a:spLocks noGrp="1"/>
          </p:cNvSpPr>
          <p:nvPr>
            <p:ph idx="1"/>
          </p:nvPr>
        </p:nvSpPr>
        <p:spPr/>
        <p:txBody>
          <a:bodyPr/>
          <a:lstStyle/>
          <a:p>
            <a:pPr algn="just"/>
            <a:r>
              <a:rPr lang="en-GB" sz="2800" i="1" dirty="0" err="1">
                <a:effectLst/>
                <a:latin typeface="Calibri" panose="020F0502020204030204" pitchFamily="34" charset="0"/>
                <a:ea typeface="Times New Roman" panose="02020603050405020304" pitchFamily="18" charset="0"/>
                <a:cs typeface="Calibri" panose="020F0502020204030204" pitchFamily="34" charset="0"/>
              </a:rPr>
              <a:t>Llathlud</a:t>
            </a:r>
            <a:r>
              <a:rPr lang="en-GB" sz="2800" i="1" dirty="0">
                <a:effectLst/>
                <a:latin typeface="Calibri" panose="020F0502020204030204" pitchFamily="34" charset="0"/>
                <a:ea typeface="Times New Roman" panose="02020603050405020304" pitchFamily="18" charset="0"/>
                <a:cs typeface="Calibri" panose="020F0502020204030204" pitchFamily="34" charset="0"/>
              </a:rPr>
              <a:t>/</a:t>
            </a:r>
            <a:r>
              <a:rPr lang="en-GB" sz="2800" dirty="0">
                <a:effectLst/>
                <a:latin typeface="Calibri" panose="020F0502020204030204" pitchFamily="34" charset="0"/>
                <a:ea typeface="Times New Roman" panose="02020603050405020304" pitchFamily="18" charset="0"/>
                <a:cs typeface="Calibri" panose="020F0502020204030204" pitchFamily="34" charset="0"/>
              </a:rPr>
              <a:t>elopement</a:t>
            </a:r>
            <a:r>
              <a:rPr lang="en-GB" sz="2800" i="1" dirty="0">
                <a:effectLst/>
                <a:latin typeface="Calibri" panose="020F0502020204030204" pitchFamily="34" charset="0"/>
                <a:ea typeface="Times New Roman" panose="02020603050405020304" pitchFamily="18" charset="0"/>
                <a:cs typeface="Calibri" panose="020F0502020204030204" pitchFamily="34" charset="0"/>
              </a:rPr>
              <a:t> </a:t>
            </a:r>
            <a:r>
              <a:rPr lang="en-GB" sz="2800" dirty="0">
                <a:effectLst/>
                <a:latin typeface="Calibri" panose="020F0502020204030204" pitchFamily="34" charset="0"/>
                <a:ea typeface="Times New Roman" panose="02020603050405020304" pitchFamily="18" charset="0"/>
                <a:cs typeface="Calibri" panose="020F0502020204030204" pitchFamily="34" charset="0"/>
              </a:rPr>
              <a:t>– the girl decides to elope with the man of her choice or is kidnapped against her will. In this case the girl’s family do not choose her husband.</a:t>
            </a:r>
          </a:p>
          <a:p>
            <a:pPr marL="0" indent="0" algn="just">
              <a:buNone/>
            </a:pPr>
            <a:r>
              <a:rPr lang="en-GB" sz="2800" i="1" dirty="0">
                <a:effectLst/>
                <a:latin typeface="Calibri" panose="020F0502020204030204" pitchFamily="34" charset="0"/>
                <a:ea typeface="Times New Roman" panose="02020603050405020304" pitchFamily="18" charset="0"/>
                <a:cs typeface="Calibri" panose="020F0502020204030204" pitchFamily="34" charset="0"/>
              </a:rPr>
              <a:t> </a:t>
            </a:r>
            <a:endParaRPr lang="en-GB" sz="2800" dirty="0">
              <a:effectLst/>
              <a:latin typeface="Calibri" panose="020F0502020204030204" pitchFamily="34" charset="0"/>
              <a:ea typeface="Times New Roman" panose="02020603050405020304" pitchFamily="18" charset="0"/>
              <a:cs typeface="Calibri" panose="020F0502020204030204" pitchFamily="34" charset="0"/>
            </a:endParaRPr>
          </a:p>
          <a:p>
            <a:pPr algn="just"/>
            <a:r>
              <a:rPr lang="en-GB" sz="2800" i="1" dirty="0" err="1">
                <a:effectLst/>
                <a:latin typeface="Calibri" panose="020F0502020204030204" pitchFamily="34" charset="0"/>
                <a:ea typeface="Times New Roman" panose="02020603050405020304" pitchFamily="18" charset="0"/>
                <a:cs typeface="Calibri" panose="020F0502020204030204" pitchFamily="34" charset="0"/>
              </a:rPr>
              <a:t>beichiogi</a:t>
            </a:r>
            <a:r>
              <a:rPr lang="en-GB" sz="2800" i="1" dirty="0">
                <a:effectLst/>
                <a:latin typeface="Calibri" panose="020F0502020204030204" pitchFamily="34" charset="0"/>
                <a:ea typeface="Times New Roman" panose="02020603050405020304" pitchFamily="18" charset="0"/>
                <a:cs typeface="Calibri" panose="020F0502020204030204" pitchFamily="34" charset="0"/>
              </a:rPr>
              <a:t> </a:t>
            </a:r>
            <a:r>
              <a:rPr lang="en-GB" sz="2800" i="1" dirty="0" err="1">
                <a:effectLst/>
                <a:latin typeface="Calibri" panose="020F0502020204030204" pitchFamily="34" charset="0"/>
                <a:ea typeface="Times New Roman" panose="02020603050405020304" pitchFamily="18" charset="0"/>
                <a:cs typeface="Calibri" panose="020F0502020204030204" pitchFamily="34" charset="0"/>
              </a:rPr>
              <a:t>twyll</a:t>
            </a:r>
            <a:r>
              <a:rPr lang="en-GB" sz="2800" i="1" dirty="0">
                <a:effectLst/>
                <a:latin typeface="Calibri" panose="020F0502020204030204" pitchFamily="34" charset="0"/>
                <a:ea typeface="Times New Roman" panose="02020603050405020304" pitchFamily="18" charset="0"/>
                <a:cs typeface="Calibri" panose="020F0502020204030204" pitchFamily="34" charset="0"/>
              </a:rPr>
              <a:t> </a:t>
            </a:r>
            <a:r>
              <a:rPr lang="en-GB" sz="2800" i="1" dirty="0" err="1">
                <a:effectLst/>
                <a:latin typeface="Calibri" panose="020F0502020204030204" pitchFamily="34" charset="0"/>
                <a:ea typeface="Times New Roman" panose="02020603050405020304" pitchFamily="18" charset="0"/>
                <a:cs typeface="Calibri" panose="020F0502020204030204" pitchFamily="34" charset="0"/>
              </a:rPr>
              <a:t>gwreic</a:t>
            </a:r>
            <a:r>
              <a:rPr lang="en-GB" sz="2800" i="1" dirty="0">
                <a:effectLst/>
                <a:latin typeface="Calibri" panose="020F0502020204030204" pitchFamily="34" charset="0"/>
                <a:ea typeface="Times New Roman" panose="02020603050405020304" pitchFamily="18" charset="0"/>
                <a:cs typeface="Calibri" panose="020F0502020204030204" pitchFamily="34" charset="0"/>
              </a:rPr>
              <a:t> </a:t>
            </a:r>
            <a:r>
              <a:rPr lang="en-GB" sz="2800" i="1" dirty="0" err="1">
                <a:effectLst/>
                <a:latin typeface="Calibri" panose="020F0502020204030204" pitchFamily="34" charset="0"/>
                <a:ea typeface="Times New Roman" panose="02020603050405020304" pitchFamily="18" charset="0"/>
                <a:cs typeface="Calibri" panose="020F0502020204030204" pitchFamily="34" charset="0"/>
              </a:rPr>
              <a:t>llwyn</a:t>
            </a:r>
            <a:r>
              <a:rPr lang="en-GB" sz="2800" i="1" dirty="0">
                <a:effectLst/>
                <a:latin typeface="Calibri" panose="020F0502020204030204" pitchFamily="34" charset="0"/>
                <a:ea typeface="Times New Roman" panose="02020603050405020304" pitchFamily="18" charset="0"/>
                <a:cs typeface="Calibri" panose="020F0502020204030204" pitchFamily="34" charset="0"/>
              </a:rPr>
              <a:t> a </a:t>
            </a:r>
            <a:r>
              <a:rPr lang="en-GB" sz="2800" i="1" dirty="0" err="1">
                <a:effectLst/>
                <a:latin typeface="Calibri" panose="020F0502020204030204" pitchFamily="34" charset="0"/>
                <a:ea typeface="Times New Roman" panose="02020603050405020304" pitchFamily="18" charset="0"/>
                <a:cs typeface="Calibri" panose="020F0502020204030204" pitchFamily="34" charset="0"/>
              </a:rPr>
              <a:t>pherth</a:t>
            </a:r>
            <a:r>
              <a:rPr lang="en-GB" sz="2800" dirty="0">
                <a:effectLst/>
                <a:latin typeface="Calibri" panose="020F0502020204030204" pitchFamily="34" charset="0"/>
                <a:ea typeface="Times New Roman" panose="02020603050405020304" pitchFamily="18" charset="0"/>
                <a:cs typeface="Calibri" panose="020F0502020204030204" pitchFamily="34" charset="0"/>
              </a:rPr>
              <a:t> (secret pregnancy of bush and brake) – this was acknowledged as a legal union and the man was obliged to support his children financially.</a:t>
            </a:r>
          </a:p>
          <a:p>
            <a:endParaRPr lang="en-GB" dirty="0"/>
          </a:p>
        </p:txBody>
      </p:sp>
    </p:spTree>
    <p:extLst>
      <p:ext uri="{BB962C8B-B14F-4D97-AF65-F5344CB8AC3E}">
        <p14:creationId xmlns:p14="http://schemas.microsoft.com/office/powerpoint/2010/main" val="11389656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30128-67FA-45ED-A731-A28724FC3491}"/>
              </a:ext>
            </a:extLst>
          </p:cNvPr>
          <p:cNvSpPr>
            <a:spLocks noGrp="1"/>
          </p:cNvSpPr>
          <p:nvPr>
            <p:ph type="title"/>
          </p:nvPr>
        </p:nvSpPr>
        <p:spPr/>
        <p:txBody>
          <a:bodyPr>
            <a:normAutofit fontScale="90000"/>
          </a:bodyPr>
          <a:lstStyle/>
          <a:p>
            <a:pPr algn="l"/>
            <a:r>
              <a:rPr lang="en-GB" sz="2700" i="1" dirty="0" err="1">
                <a:effectLst/>
                <a:latin typeface="Calibri" panose="020F0502020204030204" pitchFamily="34" charset="0"/>
                <a:ea typeface="Times New Roman" panose="02020603050405020304" pitchFamily="18" charset="0"/>
                <a:cs typeface="Calibri" panose="020F0502020204030204" pitchFamily="34" charset="0"/>
              </a:rPr>
              <a:t>cowyll</a:t>
            </a:r>
            <a:r>
              <a:rPr lang="en-GB" sz="2700" dirty="0">
                <a:effectLst/>
                <a:latin typeface="Calibri" panose="020F0502020204030204" pitchFamily="34" charset="0"/>
                <a:ea typeface="Times New Roman" panose="02020603050405020304" pitchFamily="18" charset="0"/>
                <a:cs typeface="Calibri" panose="020F0502020204030204" pitchFamily="34" charset="0"/>
              </a:rPr>
              <a:t> – (morning gift) made to the virgin bride by her husband, as payment for her virginity.</a:t>
            </a:r>
            <a:br>
              <a:rPr lang="en-GB" sz="4400" dirty="0">
                <a:effectLst/>
                <a:latin typeface="Calibri" panose="020F0502020204030204" pitchFamily="34" charset="0"/>
                <a:ea typeface="Times New Roman" panose="02020603050405020304" pitchFamily="18" charset="0"/>
                <a:cs typeface="Calibri" panose="020F0502020204030204" pitchFamily="34" charset="0"/>
              </a:rPr>
            </a:b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DE79B1DA-3D28-4465-B145-A99E945E4D9A}"/>
              </a:ext>
            </a:extLst>
          </p:cNvPr>
          <p:cNvSpPr>
            <a:spLocks noGrp="1"/>
          </p:cNvSpPr>
          <p:nvPr>
            <p:ph idx="1"/>
          </p:nvPr>
        </p:nvSpPr>
        <p:spPr/>
        <p:txBody>
          <a:bodyPr>
            <a:normAutofit/>
          </a:bodyPr>
          <a:lstStyle/>
          <a:p>
            <a:pPr algn="just"/>
            <a:r>
              <a:rPr lang="en-GB" sz="2400" i="1" dirty="0" err="1">
                <a:effectLst/>
                <a:latin typeface="Calibri" panose="020F0502020204030204" pitchFamily="34" charset="0"/>
                <a:ea typeface="Times New Roman" panose="02020603050405020304" pitchFamily="18" charset="0"/>
                <a:cs typeface="Calibri" panose="020F0502020204030204" pitchFamily="34" charset="0"/>
              </a:rPr>
              <a:t>amobr</a:t>
            </a:r>
            <a:r>
              <a:rPr lang="en-GB" sz="2400" dirty="0">
                <a:effectLst/>
                <a:latin typeface="Calibri" panose="020F0502020204030204" pitchFamily="34" charset="0"/>
                <a:ea typeface="Times New Roman" panose="02020603050405020304" pitchFamily="18" charset="0"/>
                <a:cs typeface="Calibri" panose="020F0502020204030204" pitchFamily="34" charset="0"/>
              </a:rPr>
              <a:t> – this was paid to the maiden’s territorial lord on the loss of her virginity (cf. </a:t>
            </a:r>
            <a:r>
              <a:rPr lang="en-GB" sz="2400" i="1" dirty="0" err="1">
                <a:effectLst/>
                <a:latin typeface="Calibri" panose="020F0502020204030204" pitchFamily="34" charset="0"/>
                <a:ea typeface="Times New Roman" panose="02020603050405020304" pitchFamily="18" charset="0"/>
                <a:cs typeface="Calibri" panose="020F0502020204030204" pitchFamily="34" charset="0"/>
              </a:rPr>
              <a:t>ius</a:t>
            </a:r>
            <a:r>
              <a:rPr lang="en-GB" sz="2400" i="1" dirty="0">
                <a:effectLst/>
                <a:latin typeface="Calibri" panose="020F0502020204030204" pitchFamily="34" charset="0"/>
                <a:ea typeface="Times New Roman" panose="02020603050405020304" pitchFamily="18" charset="0"/>
                <a:cs typeface="Calibri" panose="020F0502020204030204" pitchFamily="34" charset="0"/>
              </a:rPr>
              <a:t> </a:t>
            </a:r>
            <a:r>
              <a:rPr lang="en-GB" sz="2400" i="1" dirty="0" err="1">
                <a:effectLst/>
                <a:latin typeface="Calibri" panose="020F0502020204030204" pitchFamily="34" charset="0"/>
                <a:ea typeface="Times New Roman" panose="02020603050405020304" pitchFamily="18" charset="0"/>
                <a:cs typeface="Calibri" panose="020F0502020204030204" pitchFamily="34" charset="0"/>
              </a:rPr>
              <a:t>primae</a:t>
            </a:r>
            <a:r>
              <a:rPr lang="en-GB" sz="2400" i="1" dirty="0">
                <a:effectLst/>
                <a:latin typeface="Calibri" panose="020F0502020204030204" pitchFamily="34" charset="0"/>
                <a:ea typeface="Times New Roman" panose="02020603050405020304" pitchFamily="18" charset="0"/>
                <a:cs typeface="Calibri" panose="020F0502020204030204" pitchFamily="34" charset="0"/>
              </a:rPr>
              <a:t> noctis</a:t>
            </a:r>
            <a:r>
              <a:rPr lang="en-GB" sz="2400" dirty="0">
                <a:effectLst/>
                <a:latin typeface="Calibri" panose="020F0502020204030204" pitchFamily="34" charset="0"/>
                <a:ea typeface="Times New Roman" panose="02020603050405020304" pitchFamily="18" charset="0"/>
                <a:cs typeface="Calibri" panose="020F0502020204030204" pitchFamily="34" charset="0"/>
              </a:rPr>
              <a:t> in England, i.e. the lord’s right to sleep with a virgin on her wedding night). </a:t>
            </a:r>
            <a:r>
              <a:rPr lang="en-GB" sz="2400" i="1" dirty="0" err="1">
                <a:effectLst/>
                <a:latin typeface="Calibri" panose="020F0502020204030204" pitchFamily="34" charset="0"/>
                <a:ea typeface="Times New Roman" panose="02020603050405020304" pitchFamily="18" charset="0"/>
                <a:cs typeface="Calibri" panose="020F0502020204030204" pitchFamily="34" charset="0"/>
              </a:rPr>
              <a:t>Amobr</a:t>
            </a:r>
            <a:r>
              <a:rPr lang="en-GB" sz="2400" i="1" dirty="0">
                <a:effectLst/>
                <a:latin typeface="Calibri" panose="020F0502020204030204" pitchFamily="34" charset="0"/>
                <a:ea typeface="Times New Roman" panose="02020603050405020304" pitchFamily="18" charset="0"/>
                <a:cs typeface="Calibri" panose="020F0502020204030204" pitchFamily="34" charset="0"/>
              </a:rPr>
              <a:t> </a:t>
            </a:r>
            <a:r>
              <a:rPr lang="en-GB" sz="2400" dirty="0">
                <a:effectLst/>
                <a:latin typeface="Calibri" panose="020F0502020204030204" pitchFamily="34" charset="0"/>
                <a:ea typeface="Times New Roman" panose="02020603050405020304" pitchFamily="18" charset="0"/>
                <a:cs typeface="Calibri" panose="020F0502020204030204" pitchFamily="34" charset="0"/>
              </a:rPr>
              <a:t>does appear to have been extracted from the girl’s family and there are records of the amount of </a:t>
            </a:r>
            <a:r>
              <a:rPr lang="en-GB" sz="2400" i="1" dirty="0" err="1">
                <a:effectLst/>
                <a:latin typeface="Calibri" panose="020F0502020204030204" pitchFamily="34" charset="0"/>
                <a:ea typeface="Times New Roman" panose="02020603050405020304" pitchFamily="18" charset="0"/>
                <a:cs typeface="Calibri" panose="020F0502020204030204" pitchFamily="34" charset="0"/>
              </a:rPr>
              <a:t>amobr</a:t>
            </a:r>
            <a:r>
              <a:rPr lang="en-GB" sz="2400" dirty="0">
                <a:effectLst/>
                <a:latin typeface="Calibri" panose="020F0502020204030204" pitchFamily="34" charset="0"/>
                <a:ea typeface="Times New Roman" panose="02020603050405020304" pitchFamily="18" charset="0"/>
                <a:cs typeface="Calibri" panose="020F0502020204030204" pitchFamily="34" charset="0"/>
              </a:rPr>
              <a:t> paid annually in some parts of Wales. R. R. Davies suggests that the Marcher lords made a considerable amount of profit from </a:t>
            </a:r>
            <a:r>
              <a:rPr lang="en-GB" sz="2400" i="1" dirty="0" err="1">
                <a:effectLst/>
                <a:latin typeface="Calibri" panose="020F0502020204030204" pitchFamily="34" charset="0"/>
                <a:ea typeface="Times New Roman" panose="02020603050405020304" pitchFamily="18" charset="0"/>
                <a:cs typeface="Calibri" panose="020F0502020204030204" pitchFamily="34" charset="0"/>
              </a:rPr>
              <a:t>amobr</a:t>
            </a:r>
            <a:r>
              <a:rPr lang="en-GB" sz="2400" dirty="0">
                <a:effectLst/>
                <a:latin typeface="Calibri" panose="020F0502020204030204" pitchFamily="34" charset="0"/>
                <a:ea typeface="Times New Roman" panose="02020603050405020304" pitchFamily="18" charset="0"/>
                <a:cs typeface="Calibri" panose="020F0502020204030204" pitchFamily="34" charset="0"/>
              </a:rPr>
              <a:t>. It also appears to have been payable for sexual promiscuity (until the girl’s family officially declared that she was a common prostitute).</a:t>
            </a:r>
          </a:p>
          <a:p>
            <a:pPr algn="just"/>
            <a:endParaRPr lang="en-GB" sz="2400" dirty="0">
              <a:effectLst/>
              <a:latin typeface="Calibri" panose="020F0502020204030204" pitchFamily="34" charset="0"/>
              <a:ea typeface="Times New Roman" panose="02020603050405020304" pitchFamily="18" charset="0"/>
              <a:cs typeface="Calibri" panose="020F0502020204030204" pitchFamily="34" charset="0"/>
            </a:endParaRPr>
          </a:p>
          <a:p>
            <a:pPr algn="just"/>
            <a:r>
              <a:rPr lang="en-GB" sz="2400" dirty="0">
                <a:effectLst/>
                <a:latin typeface="Calibri" panose="020F0502020204030204" pitchFamily="34" charset="0"/>
                <a:ea typeface="Times New Roman" panose="02020603050405020304" pitchFamily="18" charset="0"/>
                <a:cs typeface="Calibri" panose="020F0502020204030204" pitchFamily="34" charset="0"/>
              </a:rPr>
              <a:t>(Many other legal terms are defined by Dafydd Jenkins and </a:t>
            </a:r>
            <a:r>
              <a:rPr lang="en-GB" sz="2400" dirty="0" err="1">
                <a:effectLst/>
                <a:latin typeface="Calibri" panose="020F0502020204030204" pitchFamily="34" charset="0"/>
                <a:ea typeface="Times New Roman" panose="02020603050405020304" pitchFamily="18" charset="0"/>
                <a:cs typeface="Calibri" panose="020F0502020204030204" pitchFamily="34" charset="0"/>
              </a:rPr>
              <a:t>Morfydd</a:t>
            </a:r>
            <a:r>
              <a:rPr lang="en-GB" sz="2400" dirty="0">
                <a:effectLst/>
                <a:latin typeface="Calibri" panose="020F0502020204030204" pitchFamily="34" charset="0"/>
                <a:ea typeface="Times New Roman" panose="02020603050405020304" pitchFamily="18" charset="0"/>
                <a:cs typeface="Calibri" panose="020F0502020204030204" pitchFamily="34" charset="0"/>
              </a:rPr>
              <a:t> E. Owen (1980). See </a:t>
            </a:r>
            <a:r>
              <a:rPr lang="en-GB" sz="2400" i="1" dirty="0">
                <a:effectLst/>
                <a:latin typeface="Calibri" panose="020F0502020204030204" pitchFamily="34" charset="0"/>
                <a:ea typeface="Times New Roman" panose="02020603050405020304" pitchFamily="18" charset="0"/>
                <a:cs typeface="Calibri" panose="020F0502020204030204" pitchFamily="34" charset="0"/>
              </a:rPr>
              <a:t>The Welsh Law of Women</a:t>
            </a:r>
            <a:r>
              <a:rPr lang="en-GB" sz="2400" dirty="0">
                <a:effectLst/>
                <a:latin typeface="Calibri" panose="020F0502020204030204" pitchFamily="34" charset="0"/>
                <a:ea typeface="Times New Roman" panose="02020603050405020304" pitchFamily="18" charset="0"/>
                <a:cs typeface="Calibri" panose="020F0502020204030204" pitchFamily="34" charset="0"/>
              </a:rPr>
              <a:t>)</a:t>
            </a:r>
          </a:p>
          <a:p>
            <a:endParaRPr lang="en-GB" dirty="0"/>
          </a:p>
        </p:txBody>
      </p:sp>
    </p:spTree>
    <p:extLst>
      <p:ext uri="{BB962C8B-B14F-4D97-AF65-F5344CB8AC3E}">
        <p14:creationId xmlns:p14="http://schemas.microsoft.com/office/powerpoint/2010/main" val="35410247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1F24D-CE0C-4C95-A2C1-76025D921724}"/>
              </a:ext>
            </a:extLst>
          </p:cNvPr>
          <p:cNvSpPr>
            <a:spLocks noGrp="1"/>
          </p:cNvSpPr>
          <p:nvPr>
            <p:ph type="title"/>
          </p:nvPr>
        </p:nvSpPr>
        <p:spPr/>
        <p:txBody>
          <a:bodyPr/>
          <a:lstStyle/>
          <a:p>
            <a:r>
              <a:rPr lang="en-GB" dirty="0" err="1"/>
              <a:t>Sarhaed</a:t>
            </a:r>
            <a:r>
              <a:rPr lang="en-GB" dirty="0"/>
              <a:t> (insult price)</a:t>
            </a:r>
          </a:p>
        </p:txBody>
      </p:sp>
      <p:sp>
        <p:nvSpPr>
          <p:cNvPr id="3" name="Content Placeholder 2">
            <a:extLst>
              <a:ext uri="{FF2B5EF4-FFF2-40B4-BE49-F238E27FC236}">
                <a16:creationId xmlns:a16="http://schemas.microsoft.com/office/drawing/2014/main" id="{EC2ECA0D-6A94-4B1D-BFB8-B7A517BF92ED}"/>
              </a:ext>
            </a:extLst>
          </p:cNvPr>
          <p:cNvSpPr>
            <a:spLocks noGrp="1"/>
          </p:cNvSpPr>
          <p:nvPr>
            <p:ph idx="1"/>
          </p:nvPr>
        </p:nvSpPr>
        <p:spPr/>
        <p:txBody>
          <a:bodyPr/>
          <a:lstStyle/>
          <a:p>
            <a:pPr algn="just"/>
            <a:r>
              <a:rPr lang="en-GB" sz="2400" i="1" dirty="0" err="1">
                <a:effectLst/>
                <a:latin typeface="Calibri" panose="020F0502020204030204" pitchFamily="34" charset="0"/>
                <a:ea typeface="Times New Roman" panose="02020603050405020304" pitchFamily="18" charset="0"/>
                <a:cs typeface="Calibri" panose="020F0502020204030204" pitchFamily="34" charset="0"/>
              </a:rPr>
              <a:t>sarhaed</a:t>
            </a:r>
            <a:r>
              <a:rPr lang="en-GB" sz="2400" dirty="0">
                <a:effectLst/>
                <a:latin typeface="Calibri" panose="020F0502020204030204" pitchFamily="34" charset="0"/>
                <a:ea typeface="Times New Roman" panose="02020603050405020304" pitchFamily="18" charset="0"/>
                <a:cs typeface="Calibri" panose="020F0502020204030204" pitchFamily="34" charset="0"/>
              </a:rPr>
              <a:t> (insult price) – a fee payable for insulting another individual or causing physical harm – usually defined in terms of cattle and money. (cf. PKM2 </a:t>
            </a:r>
            <a:r>
              <a:rPr lang="en-GB" sz="2400" dirty="0" err="1">
                <a:effectLst/>
                <a:latin typeface="Calibri" panose="020F0502020204030204" pitchFamily="34" charset="0"/>
                <a:ea typeface="Times New Roman" panose="02020603050405020304" pitchFamily="18" charset="0"/>
                <a:cs typeface="Calibri" panose="020F0502020204030204" pitchFamily="34" charset="0"/>
              </a:rPr>
              <a:t>Efnisien</a:t>
            </a:r>
            <a:r>
              <a:rPr lang="en-GB" sz="2400" dirty="0">
                <a:effectLst/>
                <a:latin typeface="Calibri" panose="020F0502020204030204" pitchFamily="34" charset="0"/>
                <a:ea typeface="Times New Roman" panose="02020603050405020304" pitchFamily="18" charset="0"/>
                <a:cs typeface="Calibri" panose="020F0502020204030204" pitchFamily="34" charset="0"/>
              </a:rPr>
              <a:t> insults </a:t>
            </a:r>
            <a:r>
              <a:rPr lang="en-GB" sz="2400" dirty="0" err="1">
                <a:effectLst/>
                <a:latin typeface="Calibri" panose="020F0502020204030204" pitchFamily="34" charset="0"/>
                <a:ea typeface="Times New Roman" panose="02020603050405020304" pitchFamily="18" charset="0"/>
                <a:cs typeface="Calibri" panose="020F0502020204030204" pitchFamily="34" charset="0"/>
              </a:rPr>
              <a:t>Matholwch</a:t>
            </a:r>
            <a:r>
              <a:rPr lang="en-GB" sz="2400" dirty="0">
                <a:effectLst/>
                <a:latin typeface="Calibri" panose="020F0502020204030204" pitchFamily="34" charset="0"/>
                <a:ea typeface="Times New Roman" panose="02020603050405020304" pitchFamily="18" charset="0"/>
                <a:cs typeface="Calibri" panose="020F0502020204030204" pitchFamily="34" charset="0"/>
              </a:rPr>
              <a:t> and </a:t>
            </a:r>
            <a:r>
              <a:rPr lang="en-GB" sz="2400" dirty="0" err="1">
                <a:effectLst/>
                <a:latin typeface="Calibri" panose="020F0502020204030204" pitchFamily="34" charset="0"/>
                <a:ea typeface="Times New Roman" panose="02020603050405020304" pitchFamily="18" charset="0"/>
                <a:cs typeface="Calibri" panose="020F0502020204030204" pitchFamily="34" charset="0"/>
              </a:rPr>
              <a:t>Bendigeidfran</a:t>
            </a:r>
            <a:r>
              <a:rPr lang="en-GB" sz="2400" dirty="0">
                <a:effectLst/>
                <a:latin typeface="Calibri" panose="020F0502020204030204" pitchFamily="34" charset="0"/>
                <a:ea typeface="Times New Roman" panose="02020603050405020304" pitchFamily="18" charset="0"/>
                <a:cs typeface="Calibri" panose="020F0502020204030204" pitchFamily="34" charset="0"/>
              </a:rPr>
              <a:t> offers </a:t>
            </a:r>
            <a:r>
              <a:rPr lang="en-GB" sz="2400" i="1" dirty="0" err="1">
                <a:effectLst/>
                <a:latin typeface="Calibri" panose="020F0502020204030204" pitchFamily="34" charset="0"/>
                <a:ea typeface="Times New Roman" panose="02020603050405020304" pitchFamily="18" charset="0"/>
                <a:cs typeface="Calibri" panose="020F0502020204030204" pitchFamily="34" charset="0"/>
              </a:rPr>
              <a:t>sarhaed</a:t>
            </a:r>
            <a:r>
              <a:rPr lang="en-GB" sz="2400" i="1" dirty="0">
                <a:effectLst/>
                <a:latin typeface="Calibri" panose="020F0502020204030204" pitchFamily="34" charset="0"/>
                <a:ea typeface="Times New Roman" panose="02020603050405020304" pitchFamily="18" charset="0"/>
                <a:cs typeface="Calibri" panose="020F0502020204030204" pitchFamily="34" charset="0"/>
              </a:rPr>
              <a:t> </a:t>
            </a:r>
            <a:r>
              <a:rPr lang="en-GB" sz="2400" dirty="0">
                <a:effectLst/>
                <a:latin typeface="Calibri" panose="020F0502020204030204" pitchFamily="34" charset="0"/>
                <a:ea typeface="Times New Roman" panose="02020603050405020304" pitchFamily="18" charset="0"/>
                <a:cs typeface="Calibri" panose="020F0502020204030204" pitchFamily="34" charset="0"/>
              </a:rPr>
              <a:t>as compensation).</a:t>
            </a:r>
          </a:p>
          <a:p>
            <a:pPr algn="just"/>
            <a:endParaRPr lang="en-GB" sz="2400" dirty="0">
              <a:effectLst/>
              <a:latin typeface="Calibri" panose="020F0502020204030204" pitchFamily="34" charset="0"/>
              <a:ea typeface="Times New Roman" panose="02020603050405020304" pitchFamily="18" charset="0"/>
              <a:cs typeface="Calibri" panose="020F0502020204030204" pitchFamily="34" charset="0"/>
            </a:endParaRPr>
          </a:p>
          <a:p>
            <a:pPr algn="just"/>
            <a:r>
              <a:rPr lang="en-GB" sz="2400" i="1" dirty="0" err="1">
                <a:effectLst/>
                <a:latin typeface="Calibri" panose="020F0502020204030204" pitchFamily="34" charset="0"/>
                <a:ea typeface="Times New Roman" panose="02020603050405020304" pitchFamily="18" charset="0"/>
                <a:cs typeface="Calibri" panose="020F0502020204030204" pitchFamily="34" charset="0"/>
              </a:rPr>
              <a:t>sarhaed</a:t>
            </a:r>
            <a:r>
              <a:rPr lang="en-GB" sz="2400" i="1" dirty="0">
                <a:effectLst/>
                <a:latin typeface="Calibri" panose="020F0502020204030204" pitchFamily="34" charset="0"/>
                <a:ea typeface="Times New Roman" panose="02020603050405020304" pitchFamily="18" charset="0"/>
                <a:cs typeface="Calibri" panose="020F0502020204030204" pitchFamily="34" charset="0"/>
              </a:rPr>
              <a:t> </a:t>
            </a:r>
            <a:r>
              <a:rPr lang="en-GB" sz="2400" i="1" dirty="0" err="1">
                <a:effectLst/>
                <a:latin typeface="Calibri" panose="020F0502020204030204" pitchFamily="34" charset="0"/>
                <a:ea typeface="Times New Roman" panose="02020603050405020304" pitchFamily="18" charset="0"/>
                <a:cs typeface="Calibri" panose="020F0502020204030204" pitchFamily="34" charset="0"/>
              </a:rPr>
              <a:t>morwyn</a:t>
            </a:r>
            <a:r>
              <a:rPr lang="en-GB" sz="2400" dirty="0">
                <a:effectLst/>
                <a:latin typeface="Calibri" panose="020F0502020204030204" pitchFamily="34" charset="0"/>
                <a:ea typeface="Times New Roman" panose="02020603050405020304" pitchFamily="18" charset="0"/>
                <a:cs typeface="Calibri" panose="020F0502020204030204" pitchFamily="34" charset="0"/>
              </a:rPr>
              <a:t>/a virgin’s </a:t>
            </a:r>
            <a:r>
              <a:rPr lang="en-GB" sz="2400" i="1" dirty="0" err="1">
                <a:effectLst/>
                <a:latin typeface="Calibri" panose="020F0502020204030204" pitchFamily="34" charset="0"/>
                <a:ea typeface="Times New Roman" panose="02020603050405020304" pitchFamily="18" charset="0"/>
                <a:cs typeface="Calibri" panose="020F0502020204030204" pitchFamily="34" charset="0"/>
              </a:rPr>
              <a:t>sarhaed</a:t>
            </a:r>
            <a:r>
              <a:rPr lang="en-GB" sz="2400" dirty="0">
                <a:effectLst/>
                <a:latin typeface="Calibri" panose="020F0502020204030204" pitchFamily="34" charset="0"/>
                <a:ea typeface="Times New Roman" panose="02020603050405020304" pitchFamily="18" charset="0"/>
                <a:cs typeface="Calibri" panose="020F0502020204030204" pitchFamily="34" charset="0"/>
              </a:rPr>
              <a:t> = half her brother’s </a:t>
            </a:r>
            <a:r>
              <a:rPr lang="en-GB" sz="2400" i="1" dirty="0" err="1">
                <a:effectLst/>
                <a:latin typeface="Calibri" panose="020F0502020204030204" pitchFamily="34" charset="0"/>
                <a:ea typeface="Times New Roman" panose="02020603050405020304" pitchFamily="18" charset="0"/>
                <a:cs typeface="Calibri" panose="020F0502020204030204" pitchFamily="34" charset="0"/>
              </a:rPr>
              <a:t>sarhaed</a:t>
            </a:r>
            <a:r>
              <a:rPr lang="en-GB" sz="2400" dirty="0">
                <a:effectLst/>
                <a:latin typeface="Calibri" panose="020F0502020204030204" pitchFamily="34" charset="0"/>
                <a:ea typeface="Times New Roman" panose="02020603050405020304" pitchFamily="18" charset="0"/>
                <a:cs typeface="Calibri" panose="020F0502020204030204" pitchFamily="34" charset="0"/>
              </a:rPr>
              <a:t> (before marriage)</a:t>
            </a:r>
          </a:p>
          <a:p>
            <a:pPr marL="0" indent="0" algn="just">
              <a:buNone/>
            </a:pPr>
            <a:r>
              <a:rPr lang="en-GB" sz="2400" i="1" dirty="0">
                <a:effectLst/>
                <a:latin typeface="Calibri" panose="020F0502020204030204" pitchFamily="34" charset="0"/>
                <a:ea typeface="Times New Roman" panose="02020603050405020304" pitchFamily="18" charset="0"/>
                <a:cs typeface="Calibri" panose="020F0502020204030204" pitchFamily="34" charset="0"/>
              </a:rPr>
              <a:t> </a:t>
            </a:r>
            <a:endParaRPr lang="en-GB" sz="2400" dirty="0">
              <a:effectLst/>
              <a:latin typeface="Calibri" panose="020F0502020204030204" pitchFamily="34" charset="0"/>
              <a:ea typeface="Times New Roman" panose="02020603050405020304" pitchFamily="18" charset="0"/>
              <a:cs typeface="Calibri" panose="020F0502020204030204" pitchFamily="34" charset="0"/>
            </a:endParaRPr>
          </a:p>
          <a:p>
            <a:pPr algn="just"/>
            <a:r>
              <a:rPr lang="en-GB" sz="2400" i="1" dirty="0" err="1">
                <a:effectLst/>
                <a:latin typeface="Calibri" panose="020F0502020204030204" pitchFamily="34" charset="0"/>
                <a:ea typeface="Times New Roman" panose="02020603050405020304" pitchFamily="18" charset="0"/>
                <a:cs typeface="Calibri" panose="020F0502020204030204" pitchFamily="34" charset="0"/>
              </a:rPr>
              <a:t>sarhaed</a:t>
            </a:r>
            <a:r>
              <a:rPr lang="en-GB" sz="2400" i="1" dirty="0">
                <a:effectLst/>
                <a:latin typeface="Calibri" panose="020F0502020204030204" pitchFamily="34" charset="0"/>
                <a:ea typeface="Times New Roman" panose="02020603050405020304" pitchFamily="18" charset="0"/>
                <a:cs typeface="Calibri" panose="020F0502020204030204" pitchFamily="34" charset="0"/>
              </a:rPr>
              <a:t> </a:t>
            </a:r>
            <a:r>
              <a:rPr lang="en-GB" sz="2400" i="1" dirty="0" err="1">
                <a:effectLst/>
                <a:latin typeface="Calibri" panose="020F0502020204030204" pitchFamily="34" charset="0"/>
                <a:ea typeface="Times New Roman" panose="02020603050405020304" pitchFamily="18" charset="0"/>
                <a:cs typeface="Calibri" panose="020F0502020204030204" pitchFamily="34" charset="0"/>
              </a:rPr>
              <a:t>gwraig</a:t>
            </a:r>
            <a:r>
              <a:rPr lang="en-GB" sz="2400" dirty="0">
                <a:effectLst/>
                <a:latin typeface="Calibri" panose="020F0502020204030204" pitchFamily="34" charset="0"/>
                <a:ea typeface="Times New Roman" panose="02020603050405020304" pitchFamily="18" charset="0"/>
                <a:cs typeface="Calibri" panose="020F0502020204030204" pitchFamily="34" charset="0"/>
              </a:rPr>
              <a:t>/a wife’s </a:t>
            </a:r>
            <a:r>
              <a:rPr lang="en-GB" sz="2400" i="1" dirty="0" err="1">
                <a:effectLst/>
                <a:latin typeface="Calibri" panose="020F0502020204030204" pitchFamily="34" charset="0"/>
                <a:ea typeface="Times New Roman" panose="02020603050405020304" pitchFamily="18" charset="0"/>
                <a:cs typeface="Calibri" panose="020F0502020204030204" pitchFamily="34" charset="0"/>
              </a:rPr>
              <a:t>sarhaed</a:t>
            </a:r>
            <a:r>
              <a:rPr lang="en-GB" sz="2400" dirty="0">
                <a:effectLst/>
                <a:latin typeface="Calibri" panose="020F0502020204030204" pitchFamily="34" charset="0"/>
                <a:ea typeface="Times New Roman" panose="02020603050405020304" pitchFamily="18" charset="0"/>
                <a:cs typeface="Calibri" panose="020F0502020204030204" pitchFamily="34" charset="0"/>
              </a:rPr>
              <a:t> = one third of her husband’s </a:t>
            </a:r>
            <a:r>
              <a:rPr lang="en-GB" sz="2400" i="1" dirty="0" err="1">
                <a:effectLst/>
                <a:latin typeface="Calibri" panose="020F0502020204030204" pitchFamily="34" charset="0"/>
                <a:ea typeface="Times New Roman" panose="02020603050405020304" pitchFamily="18" charset="0"/>
                <a:cs typeface="Calibri" panose="020F0502020204030204" pitchFamily="34" charset="0"/>
              </a:rPr>
              <a:t>sarhaed</a:t>
            </a:r>
            <a:r>
              <a:rPr lang="en-GB" sz="2400" dirty="0">
                <a:effectLst/>
                <a:latin typeface="Calibri" panose="020F0502020204030204" pitchFamily="34" charset="0"/>
                <a:ea typeface="Times New Roman" panose="02020603050405020304" pitchFamily="18" charset="0"/>
                <a:cs typeface="Calibri" panose="020F0502020204030204" pitchFamily="34" charset="0"/>
              </a:rPr>
              <a:t> (after marriage).</a:t>
            </a:r>
          </a:p>
          <a:p>
            <a:endParaRPr lang="en-GB" dirty="0"/>
          </a:p>
        </p:txBody>
      </p:sp>
    </p:spTree>
    <p:extLst>
      <p:ext uri="{BB962C8B-B14F-4D97-AF65-F5344CB8AC3E}">
        <p14:creationId xmlns:p14="http://schemas.microsoft.com/office/powerpoint/2010/main" val="23509820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BE5D7-8905-1B34-6760-E594F4630C1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85874CF-63C9-9A68-5BA4-2C9E9474CCA9}"/>
              </a:ext>
            </a:extLst>
          </p:cNvPr>
          <p:cNvSpPr>
            <a:spLocks noGrp="1"/>
          </p:cNvSpPr>
          <p:nvPr>
            <p:ph idx="1"/>
          </p:nvPr>
        </p:nvSpPr>
        <p:spPr/>
        <p:txBody>
          <a:bodyPr/>
          <a:lstStyle/>
          <a:p>
            <a:r>
              <a:rPr lang="en-GB" dirty="0"/>
              <a:t>J. Graham Jones, </a:t>
            </a:r>
            <a:r>
              <a:rPr lang="en-GB" i="1" dirty="0"/>
              <a:t>The History of Wales </a:t>
            </a:r>
            <a:r>
              <a:rPr lang="en-GB" dirty="0"/>
              <a:t>(Cardiff: Cardiff University of Wales Press), p. 14:</a:t>
            </a:r>
          </a:p>
          <a:p>
            <a:r>
              <a:rPr lang="en-GB" dirty="0"/>
              <a:t>‘Hywel’s achievements were very real; during much of his long reign Wales enjoyed unity within, friendship with England and peace from the Norsemen…The period between the death of Hywel in 950 and the accession of Gruffydd ap Llywelyn in 1039 is one of confusion. After Hywel’s death Wales once again became a nation of warring kingdoms facing threats from both the English and the Norsemen.’</a:t>
            </a:r>
          </a:p>
          <a:p>
            <a:r>
              <a:rPr lang="en-GB" dirty="0"/>
              <a:t>Individual kings attempted to re-establish the supremacy Rhodri and Hywel had enjoyed.</a:t>
            </a:r>
          </a:p>
        </p:txBody>
      </p:sp>
    </p:spTree>
    <p:extLst>
      <p:ext uri="{BB962C8B-B14F-4D97-AF65-F5344CB8AC3E}">
        <p14:creationId xmlns:p14="http://schemas.microsoft.com/office/powerpoint/2010/main" val="38831585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72EA6-53E7-44CC-9D4F-C9A206BE9A02}"/>
              </a:ext>
            </a:extLst>
          </p:cNvPr>
          <p:cNvSpPr>
            <a:spLocks noGrp="1"/>
          </p:cNvSpPr>
          <p:nvPr>
            <p:ph type="title"/>
          </p:nvPr>
        </p:nvSpPr>
        <p:spPr/>
        <p:txBody>
          <a:bodyPr/>
          <a:lstStyle/>
          <a:p>
            <a:r>
              <a:rPr lang="en-GB" dirty="0"/>
              <a:t>Don’t confuse your </a:t>
            </a:r>
            <a:r>
              <a:rPr lang="en-GB" dirty="0" err="1"/>
              <a:t>Llywelyns</a:t>
            </a:r>
            <a:r>
              <a:rPr lang="en-GB" dirty="0"/>
              <a:t>!!</a:t>
            </a:r>
          </a:p>
        </p:txBody>
      </p:sp>
      <p:sp>
        <p:nvSpPr>
          <p:cNvPr id="3" name="Content Placeholder 2">
            <a:extLst>
              <a:ext uri="{FF2B5EF4-FFF2-40B4-BE49-F238E27FC236}">
                <a16:creationId xmlns:a16="http://schemas.microsoft.com/office/drawing/2014/main" id="{73E76C6A-3941-42F7-AB5F-A93BA46A9A2F}"/>
              </a:ext>
            </a:extLst>
          </p:cNvPr>
          <p:cNvSpPr>
            <a:spLocks noGrp="1"/>
          </p:cNvSpPr>
          <p:nvPr>
            <p:ph sz="half" idx="1"/>
          </p:nvPr>
        </p:nvSpPr>
        <p:spPr>
          <a:xfrm>
            <a:off x="838200" y="1456841"/>
            <a:ext cx="5181600" cy="4720122"/>
          </a:xfrm>
        </p:spPr>
        <p:txBody>
          <a:bodyPr/>
          <a:lstStyle/>
          <a:p>
            <a:r>
              <a:rPr lang="en-GB" dirty="0" err="1"/>
              <a:t>Llywelyn</a:t>
            </a:r>
            <a:r>
              <a:rPr lang="en-GB" dirty="0"/>
              <a:t> ab </a:t>
            </a:r>
            <a:r>
              <a:rPr lang="en-GB" dirty="0" err="1"/>
              <a:t>Iorwerth</a:t>
            </a:r>
            <a:r>
              <a:rPr lang="en-GB" dirty="0"/>
              <a:t> (</a:t>
            </a:r>
            <a:r>
              <a:rPr lang="en-GB" dirty="0" err="1"/>
              <a:t>Llywelyn</a:t>
            </a:r>
            <a:r>
              <a:rPr lang="en-GB" dirty="0"/>
              <a:t> </a:t>
            </a:r>
            <a:r>
              <a:rPr lang="en-GB" dirty="0" err="1"/>
              <a:t>Fawr</a:t>
            </a:r>
            <a:r>
              <a:rPr lang="en-GB" dirty="0"/>
              <a:t> / The Great) d.1240</a:t>
            </a:r>
          </a:p>
          <a:p>
            <a:endParaRPr lang="en-GB" dirty="0"/>
          </a:p>
        </p:txBody>
      </p:sp>
      <p:sp>
        <p:nvSpPr>
          <p:cNvPr id="4" name="Content Placeholder 3">
            <a:extLst>
              <a:ext uri="{FF2B5EF4-FFF2-40B4-BE49-F238E27FC236}">
                <a16:creationId xmlns:a16="http://schemas.microsoft.com/office/drawing/2014/main" id="{8BDE3888-EBC4-4FA2-A211-A47CD577D106}"/>
              </a:ext>
            </a:extLst>
          </p:cNvPr>
          <p:cNvSpPr>
            <a:spLocks noGrp="1"/>
          </p:cNvSpPr>
          <p:nvPr>
            <p:ph sz="half" idx="2"/>
          </p:nvPr>
        </p:nvSpPr>
        <p:spPr>
          <a:xfrm>
            <a:off x="6172200" y="1456841"/>
            <a:ext cx="5181600" cy="5036034"/>
          </a:xfrm>
        </p:spPr>
        <p:txBody>
          <a:bodyPr/>
          <a:lstStyle/>
          <a:p>
            <a:r>
              <a:rPr lang="en-GB" dirty="0" err="1"/>
              <a:t>Llywelyn</a:t>
            </a:r>
            <a:r>
              <a:rPr lang="en-GB" dirty="0"/>
              <a:t> ap </a:t>
            </a:r>
            <a:r>
              <a:rPr lang="en-GB" dirty="0" err="1"/>
              <a:t>Grufudd</a:t>
            </a:r>
            <a:r>
              <a:rPr lang="en-GB" dirty="0"/>
              <a:t>, his grandson (</a:t>
            </a:r>
            <a:r>
              <a:rPr lang="en-GB" dirty="0" err="1"/>
              <a:t>Llywelyn</a:t>
            </a:r>
            <a:r>
              <a:rPr lang="en-GB" dirty="0"/>
              <a:t> y </a:t>
            </a:r>
            <a:r>
              <a:rPr lang="en-GB" dirty="0" err="1"/>
              <a:t>Llyw</a:t>
            </a:r>
            <a:r>
              <a:rPr lang="en-GB" dirty="0"/>
              <a:t> Olaf / The Last)</a:t>
            </a:r>
          </a:p>
          <a:p>
            <a:pPr marL="0" indent="0">
              <a:buNone/>
            </a:pPr>
            <a:r>
              <a:rPr lang="en-GB" dirty="0"/>
              <a:t>d. 1282</a:t>
            </a:r>
          </a:p>
        </p:txBody>
      </p:sp>
      <p:pic>
        <p:nvPicPr>
          <p:cNvPr id="5" name="Picture 4">
            <a:extLst>
              <a:ext uri="{FF2B5EF4-FFF2-40B4-BE49-F238E27FC236}">
                <a16:creationId xmlns:a16="http://schemas.microsoft.com/office/drawing/2014/main" id="{7EAB861F-5512-499E-92B0-467E26BD9B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34202" y="2658447"/>
            <a:ext cx="3041199" cy="3996000"/>
          </a:xfrm>
          <a:prstGeom prst="rect">
            <a:avLst/>
          </a:prstGeom>
        </p:spPr>
      </p:pic>
      <p:pic>
        <p:nvPicPr>
          <p:cNvPr id="6" name="Picture 5">
            <a:extLst>
              <a:ext uri="{FF2B5EF4-FFF2-40B4-BE49-F238E27FC236}">
                <a16:creationId xmlns:a16="http://schemas.microsoft.com/office/drawing/2014/main" id="{84314E43-1799-4F25-A0A2-8BD6D8CB0A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26831" y="2316875"/>
            <a:ext cx="3132000" cy="4176000"/>
          </a:xfrm>
          <a:prstGeom prst="rect">
            <a:avLst/>
          </a:prstGeom>
        </p:spPr>
      </p:pic>
    </p:spTree>
    <p:extLst>
      <p:ext uri="{BB962C8B-B14F-4D97-AF65-F5344CB8AC3E}">
        <p14:creationId xmlns:p14="http://schemas.microsoft.com/office/powerpoint/2010/main" val="15749097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CB32B0-F845-4C1C-9ACC-F9F7306AD8D4}"/>
              </a:ext>
            </a:extLst>
          </p:cNvPr>
          <p:cNvSpPr>
            <a:spLocks noGrp="1"/>
          </p:cNvSpPr>
          <p:nvPr>
            <p:ph type="title"/>
          </p:nvPr>
        </p:nvSpPr>
        <p:spPr>
          <a:xfrm>
            <a:off x="836679" y="723898"/>
            <a:ext cx="6002110" cy="1495425"/>
          </a:xfrm>
        </p:spPr>
        <p:txBody>
          <a:bodyPr vert="horz" lIns="91440" tIns="45720" rIns="91440" bIns="45720" rtlCol="0" anchor="ctr">
            <a:normAutofit/>
          </a:bodyPr>
          <a:lstStyle/>
          <a:p>
            <a:r>
              <a:rPr lang="en-US" sz="4000" dirty="0" err="1"/>
              <a:t>Llywelyn</a:t>
            </a:r>
            <a:r>
              <a:rPr lang="en-US" sz="4000" dirty="0"/>
              <a:t> ap </a:t>
            </a:r>
            <a:r>
              <a:rPr lang="en-US" sz="4000" dirty="0" err="1"/>
              <a:t>Gruffydd</a:t>
            </a:r>
            <a:r>
              <a:rPr lang="en-US" sz="4000" dirty="0"/>
              <a:t> (d. 1401)</a:t>
            </a:r>
          </a:p>
        </p:txBody>
      </p:sp>
      <p:sp>
        <p:nvSpPr>
          <p:cNvPr id="3" name="Content Placeholder 2">
            <a:extLst>
              <a:ext uri="{FF2B5EF4-FFF2-40B4-BE49-F238E27FC236}">
                <a16:creationId xmlns:a16="http://schemas.microsoft.com/office/drawing/2014/main" id="{564DB0B7-FFB6-4549-B83E-13AF39FC3936}"/>
              </a:ext>
            </a:extLst>
          </p:cNvPr>
          <p:cNvSpPr>
            <a:spLocks noGrp="1"/>
          </p:cNvSpPr>
          <p:nvPr>
            <p:ph sz="half" idx="1"/>
          </p:nvPr>
        </p:nvSpPr>
        <p:spPr>
          <a:xfrm>
            <a:off x="836680" y="1905000"/>
            <a:ext cx="6002110" cy="4637314"/>
          </a:xfrm>
        </p:spPr>
        <p:txBody>
          <a:bodyPr vert="horz" lIns="91440" tIns="45720" rIns="91440" bIns="45720" rtlCol="0">
            <a:normAutofit fontScale="40000" lnSpcReduction="20000"/>
          </a:bodyPr>
          <a:lstStyle/>
          <a:p>
            <a:endParaRPr lang="en-US" sz="2000" dirty="0"/>
          </a:p>
          <a:p>
            <a:pPr marL="0" indent="0">
              <a:buNone/>
            </a:pPr>
            <a:r>
              <a:rPr lang="en-US" sz="5000" dirty="0" err="1"/>
              <a:t>Llywelyn</a:t>
            </a:r>
            <a:r>
              <a:rPr lang="en-US" sz="5000" dirty="0"/>
              <a:t> ap </a:t>
            </a:r>
            <a:r>
              <a:rPr lang="en-US" sz="5000" dirty="0" err="1"/>
              <a:t>Gruffydd</a:t>
            </a:r>
            <a:r>
              <a:rPr lang="en-US" sz="5000" dirty="0"/>
              <a:t> Fychan of </a:t>
            </a:r>
            <a:r>
              <a:rPr lang="en-US" sz="5000" dirty="0" err="1"/>
              <a:t>Caeo</a:t>
            </a:r>
            <a:r>
              <a:rPr lang="en-US" sz="5000" dirty="0"/>
              <a:t> (not to be confused with </a:t>
            </a:r>
            <a:r>
              <a:rPr lang="en-US" sz="5000" dirty="0" err="1"/>
              <a:t>Llywelyn</a:t>
            </a:r>
            <a:r>
              <a:rPr lang="en-US" sz="5000" dirty="0"/>
              <a:t> ap </a:t>
            </a:r>
            <a:r>
              <a:rPr lang="en-US" sz="5000" dirty="0" err="1"/>
              <a:t>Gruffudd</a:t>
            </a:r>
            <a:r>
              <a:rPr lang="en-US" sz="5000" dirty="0"/>
              <a:t> who was Prince of Wales).</a:t>
            </a:r>
          </a:p>
          <a:p>
            <a:pPr marL="0" indent="0">
              <a:buNone/>
            </a:pPr>
            <a:r>
              <a:rPr lang="en-US" sz="5000" dirty="0"/>
              <a:t>A wealthy Carmarthenshire landowner who was married to Sioned one of the daughters of the </a:t>
            </a:r>
            <a:r>
              <a:rPr lang="en-US" sz="5000" dirty="0" err="1"/>
              <a:t>Scudamores</a:t>
            </a:r>
            <a:r>
              <a:rPr lang="en-US" sz="5000" dirty="0"/>
              <a:t> of </a:t>
            </a:r>
            <a:r>
              <a:rPr lang="en-US" sz="5000" dirty="0" err="1"/>
              <a:t>Kentchurch</a:t>
            </a:r>
            <a:r>
              <a:rPr lang="en-US" sz="5000" dirty="0"/>
              <a:t>.</a:t>
            </a:r>
          </a:p>
          <a:p>
            <a:pPr marL="0" indent="0">
              <a:buNone/>
            </a:pPr>
            <a:r>
              <a:rPr lang="en-US" sz="5000" dirty="0"/>
              <a:t>Was executed at Llandovery for misleading Henry IV and reputedly sending his men off in the wrong direction when they asked for help finding Owain </a:t>
            </a:r>
            <a:r>
              <a:rPr lang="en-US" sz="5000" dirty="0" err="1"/>
              <a:t>Glyndŵr</a:t>
            </a:r>
            <a:r>
              <a:rPr lang="en-US" sz="5000" dirty="0"/>
              <a:t>. He is thought to have had two sons fighting in support of </a:t>
            </a:r>
            <a:r>
              <a:rPr lang="en-US" sz="5000" dirty="0" err="1"/>
              <a:t>Glyndŵr</a:t>
            </a:r>
            <a:r>
              <a:rPr lang="en-US" sz="5000" dirty="0"/>
              <a:t> in the rebellion.</a:t>
            </a:r>
          </a:p>
          <a:p>
            <a:pPr marL="0" indent="0">
              <a:buNone/>
            </a:pPr>
            <a:r>
              <a:rPr lang="en-GB" sz="5000" dirty="0"/>
              <a:t>Henry had him hung, </a:t>
            </a:r>
            <a:r>
              <a:rPr lang="en-GB" sz="5000" dirty="0" err="1"/>
              <a:t>drung</a:t>
            </a:r>
            <a:r>
              <a:rPr lang="en-GB" sz="5000" dirty="0"/>
              <a:t>, eviscerated, beheaded and quartered before the gate of Llandovery castle on October 9, 1401 ‘in the presence of his eldest son’.</a:t>
            </a:r>
          </a:p>
          <a:p>
            <a:pPr marL="0" indent="0">
              <a:buNone/>
            </a:pPr>
            <a:r>
              <a:rPr lang="en-GB" sz="5000" dirty="0"/>
              <a:t>Now reputed to be a kind of Welsh ‘Braveheart’ who preferred death to treachery. 16ft stainless steel statue at Llandovery</a:t>
            </a:r>
            <a:endParaRPr lang="en-US" sz="5000" dirty="0"/>
          </a:p>
          <a:p>
            <a:pPr marL="0" indent="0">
              <a:buNone/>
            </a:pPr>
            <a:r>
              <a:rPr lang="en-GB" sz="1100" dirty="0"/>
              <a:t>Photo: Llywelyn2000, CC BY-SA 3.0 &lt;https://creativecommons.org/licenses/by-sa/3.0&gt;, via Wikimedia Commons</a:t>
            </a:r>
            <a:endParaRPr lang="en-US" sz="1100" dirty="0"/>
          </a:p>
        </p:txBody>
      </p:sp>
      <p:pic>
        <p:nvPicPr>
          <p:cNvPr id="3074" name="Picture 2">
            <a:extLst>
              <a:ext uri="{FF2B5EF4-FFF2-40B4-BE49-F238E27FC236}">
                <a16:creationId xmlns:a16="http://schemas.microsoft.com/office/drawing/2014/main" id="{ACFE4591-8FA2-4562-8F00-75FD6EA9DA9C}"/>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t="22733" r="-1" b="-1"/>
          <a:stretch/>
        </p:blipFill>
        <p:spPr bwMode="auto">
          <a:xfrm>
            <a:off x="7199440" y="10"/>
            <a:ext cx="4992560" cy="6857990"/>
          </a:xfrm>
          <a:prstGeom prst="rect">
            <a:avLst/>
          </a:prstGeom>
          <a:noFill/>
          <a:effectLst/>
          <a:extLst>
            <a:ext uri="{909E8E84-426E-40DD-AFC4-6F175D3DCCD1}">
              <a14:hiddenFill xmlns:a14="http://schemas.microsoft.com/office/drawing/2010/main">
                <a:solidFill>
                  <a:srgbClr val="FFFFFF"/>
                </a:solidFill>
              </a14:hiddenFill>
            </a:ext>
          </a:extLst>
        </p:spPr>
      </p:pic>
      <p:sp>
        <p:nvSpPr>
          <p:cNvPr id="6" name="Rectangle 4">
            <a:extLst>
              <a:ext uri="{FF2B5EF4-FFF2-40B4-BE49-F238E27FC236}">
                <a16:creationId xmlns:a16="http://schemas.microsoft.com/office/drawing/2014/main" id="{4547B71A-B6A5-4909-B840-39522B53AE85}"/>
              </a:ext>
            </a:extLst>
          </p:cNvPr>
          <p:cNvSpPr>
            <a:spLocks noChangeArrowheads="1"/>
          </p:cNvSpPr>
          <p:nvPr/>
        </p:nvSpPr>
        <p:spPr bwMode="auto">
          <a:xfrm>
            <a:off x="0" y="105489"/>
            <a:ext cx="248786" cy="246221"/>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202122"/>
                </a:solidFill>
                <a:effectLst/>
                <a:latin typeface="Arial" panose="020B0604020202020204" pitchFamily="34" charset="0"/>
                <a:cs typeface="Arial" panose="020B0604020202020204" pitchFamily="34" charset="0"/>
              </a:rPr>
              <a:t>.</a:t>
            </a:r>
            <a:r>
              <a:rPr kumimoji="0" lang="en-US" altLang="en-US" sz="800" b="0" i="0" u="none" strike="noStrike" cap="none" normalizeH="0" baseline="0" dirty="0">
                <a:ln>
                  <a:noFill/>
                </a:ln>
                <a:solidFill>
                  <a:schemeClr val="tx1"/>
                </a:solidFill>
                <a:effectLst/>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248462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pPr marL="0" indent="0"/>
            <a:r>
              <a:rPr lang="en-US" dirty="0" err="1"/>
              <a:t>Llywelyn</a:t>
            </a:r>
            <a:r>
              <a:rPr lang="en-US" dirty="0"/>
              <a:t> the Great c. 1173-1240</a:t>
            </a:r>
            <a:br>
              <a:rPr lang="en-US" dirty="0"/>
            </a:br>
            <a:r>
              <a:rPr lang="en-US" dirty="0"/>
              <a:t>(</a:t>
            </a:r>
            <a:r>
              <a:rPr lang="en-US" dirty="0" err="1"/>
              <a:t>Llywelyn</a:t>
            </a:r>
            <a:r>
              <a:rPr lang="en-US" dirty="0"/>
              <a:t> ab </a:t>
            </a:r>
            <a:r>
              <a:rPr lang="en-US" dirty="0" err="1"/>
              <a:t>Iorwerth</a:t>
            </a:r>
            <a:r>
              <a:rPr lang="en-US" dirty="0"/>
              <a:t>)</a:t>
            </a:r>
            <a:br>
              <a:rPr lang="en-US" dirty="0"/>
            </a:br>
            <a:endParaRPr lang="en-GB" dirty="0"/>
          </a:p>
        </p:txBody>
      </p:sp>
      <p:sp>
        <p:nvSpPr>
          <p:cNvPr id="6" name="Content Placeholder 5"/>
          <p:cNvSpPr>
            <a:spLocks noGrp="1"/>
          </p:cNvSpPr>
          <p:nvPr>
            <p:ph idx="1"/>
          </p:nvPr>
        </p:nvSpPr>
        <p:spPr>
          <a:xfrm>
            <a:off x="790414" y="1295400"/>
            <a:ext cx="9344186" cy="4800600"/>
          </a:xfrm>
        </p:spPr>
        <p:txBody>
          <a:bodyPr>
            <a:normAutofit fontScale="77500" lnSpcReduction="20000"/>
          </a:bodyPr>
          <a:lstStyle/>
          <a:p>
            <a:pPr marL="0" indent="0">
              <a:buNone/>
            </a:pPr>
            <a:r>
              <a:rPr lang="en-US" dirty="0"/>
              <a:t>Son of </a:t>
            </a:r>
            <a:r>
              <a:rPr lang="en-US" dirty="0" err="1"/>
              <a:t>Iorwerth</a:t>
            </a:r>
            <a:r>
              <a:rPr lang="en-US" dirty="0"/>
              <a:t> </a:t>
            </a:r>
            <a:r>
              <a:rPr lang="en-US" dirty="0" err="1"/>
              <a:t>Drwyndwn</a:t>
            </a:r>
            <a:r>
              <a:rPr lang="en-US" dirty="0"/>
              <a:t> and</a:t>
            </a:r>
            <a:r>
              <a:rPr lang="en-GB" dirty="0"/>
              <a:t> </a:t>
            </a:r>
            <a:r>
              <a:rPr lang="en-GB" dirty="0" err="1"/>
              <a:t>Owain</a:t>
            </a:r>
            <a:r>
              <a:rPr lang="en-GB" dirty="0"/>
              <a:t> Gwynedd’s grandson;</a:t>
            </a:r>
          </a:p>
          <a:p>
            <a:pPr marL="0" indent="0">
              <a:buNone/>
            </a:pPr>
            <a:r>
              <a:rPr lang="en-US" dirty="0"/>
              <a:t>Succeeded his uncle Dafydd ab Owain Gwynedd in 1195.</a:t>
            </a:r>
          </a:p>
          <a:p>
            <a:pPr marL="0" indent="0">
              <a:buNone/>
            </a:pPr>
            <a:r>
              <a:rPr lang="en-US" dirty="0"/>
              <a:t>By 1201 he was ruling Gwynedd and arranged the first legal agreement between the English crown and a Welsh leader;</a:t>
            </a:r>
          </a:p>
          <a:p>
            <a:pPr marL="0" indent="0">
              <a:buNone/>
            </a:pPr>
            <a:r>
              <a:rPr lang="en-US" dirty="0" err="1"/>
              <a:t>Llywelyn</a:t>
            </a:r>
            <a:r>
              <a:rPr lang="en-US" dirty="0"/>
              <a:t> swore loyalty to the crown and was allowed to keep the territory he had gained in Wales;</a:t>
            </a:r>
          </a:p>
          <a:p>
            <a:pPr marL="0" indent="0">
              <a:buNone/>
            </a:pPr>
            <a:r>
              <a:rPr lang="en-US" dirty="0"/>
              <a:t>c. 1205 He married Joan (S</a:t>
            </a:r>
            <a:r>
              <a:rPr lang="en-GB" dirty="0" err="1"/>
              <a:t>iwan</a:t>
            </a:r>
            <a:r>
              <a:rPr lang="en-GB" dirty="0"/>
              <a:t>) King John’s daughter</a:t>
            </a:r>
            <a:r>
              <a:rPr lang="en-US" dirty="0"/>
              <a:t>;</a:t>
            </a:r>
          </a:p>
          <a:p>
            <a:pPr marL="0" indent="0">
              <a:buNone/>
            </a:pPr>
            <a:r>
              <a:rPr lang="en-US" dirty="0"/>
              <a:t>When John arrested </a:t>
            </a:r>
            <a:r>
              <a:rPr lang="en-US" dirty="0" err="1"/>
              <a:t>Gwenwynwyn</a:t>
            </a:r>
            <a:r>
              <a:rPr lang="en-US" dirty="0"/>
              <a:t> of Powys in 1208 </a:t>
            </a:r>
            <a:r>
              <a:rPr lang="en-US" dirty="0" err="1"/>
              <a:t>Llywelyn</a:t>
            </a:r>
            <a:r>
              <a:rPr lang="en-US" dirty="0"/>
              <a:t> annexed southern Powys.</a:t>
            </a:r>
          </a:p>
          <a:p>
            <a:pPr marL="0" indent="0">
              <a:buNone/>
            </a:pPr>
            <a:r>
              <a:rPr lang="en-US" dirty="0" err="1"/>
              <a:t>Tangwystl</a:t>
            </a:r>
            <a:r>
              <a:rPr lang="en-US" dirty="0"/>
              <a:t> his first ‘wife’ (had several children by </a:t>
            </a:r>
            <a:r>
              <a:rPr lang="en-US" dirty="0" err="1"/>
              <a:t>Tangwystl</a:t>
            </a:r>
            <a:r>
              <a:rPr lang="en-US" dirty="0"/>
              <a:t> before he married Joan, including </a:t>
            </a:r>
            <a:r>
              <a:rPr lang="en-US" dirty="0" err="1"/>
              <a:t>Gruffudd</a:t>
            </a:r>
            <a:r>
              <a:rPr lang="en-US" dirty="0"/>
              <a:t>, </a:t>
            </a:r>
            <a:r>
              <a:rPr lang="en-US" dirty="0" err="1"/>
              <a:t>Margred</a:t>
            </a:r>
            <a:r>
              <a:rPr lang="en-US" dirty="0"/>
              <a:t>, Angharad, </a:t>
            </a:r>
            <a:r>
              <a:rPr lang="en-US" dirty="0" err="1"/>
              <a:t>Tegwedd,Gwenllian</a:t>
            </a:r>
            <a:r>
              <a:rPr lang="en-US" dirty="0"/>
              <a:t> and possibly </a:t>
            </a:r>
            <a:r>
              <a:rPr lang="en-US" dirty="0" err="1"/>
              <a:t>Gwladus</a:t>
            </a:r>
            <a:r>
              <a:rPr lang="en-US" dirty="0"/>
              <a:t> </a:t>
            </a:r>
            <a:r>
              <a:rPr lang="en-US" dirty="0" err="1"/>
              <a:t>Ddu</a:t>
            </a:r>
            <a:r>
              <a:rPr lang="en-US" dirty="0"/>
              <a:t>) children by Joan (usually noted as two - Dafydd, Ellen)</a:t>
            </a:r>
          </a:p>
          <a:p>
            <a:endParaRPr lang="en-GB" dirty="0"/>
          </a:p>
        </p:txBody>
      </p:sp>
    </p:spTree>
    <p:extLst>
      <p:ext uri="{BB962C8B-B14F-4D97-AF65-F5344CB8AC3E}">
        <p14:creationId xmlns:p14="http://schemas.microsoft.com/office/powerpoint/2010/main" val="5042840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B8510-E20F-9763-911D-E30C32CF57E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B186280-2220-2922-289B-A639ABBAF81B}"/>
              </a:ext>
            </a:extLst>
          </p:cNvPr>
          <p:cNvSpPr>
            <a:spLocks noGrp="1"/>
          </p:cNvSpPr>
          <p:nvPr>
            <p:ph idx="1"/>
          </p:nvPr>
        </p:nvSpPr>
        <p:spPr/>
        <p:txBody>
          <a:bodyPr>
            <a:normAutofit lnSpcReduction="10000"/>
          </a:bodyPr>
          <a:lstStyle/>
          <a:p>
            <a:r>
              <a:rPr lang="en-US" dirty="0"/>
              <a:t>However, John became concerned about </a:t>
            </a:r>
            <a:r>
              <a:rPr lang="en-US" dirty="0" err="1"/>
              <a:t>Llywelyn’s</a:t>
            </a:r>
            <a:r>
              <a:rPr lang="en-US" dirty="0"/>
              <a:t> power and in 1211 his army swept across Gwynedd; According to </a:t>
            </a:r>
            <a:r>
              <a:rPr lang="en-US" i="1" dirty="0"/>
              <a:t>Brut y </a:t>
            </a:r>
            <a:r>
              <a:rPr lang="en-US" i="1" dirty="0" err="1"/>
              <a:t>Tywysogion</a:t>
            </a:r>
            <a:r>
              <a:rPr lang="en-US" i="1" dirty="0"/>
              <a:t> </a:t>
            </a:r>
            <a:r>
              <a:rPr lang="en-US" dirty="0"/>
              <a:t>John planned ‘to dispossess </a:t>
            </a:r>
            <a:r>
              <a:rPr lang="en-US" dirty="0" err="1"/>
              <a:t>Llywelyn</a:t>
            </a:r>
            <a:r>
              <a:rPr lang="en-US" dirty="0"/>
              <a:t> and destroy him utterly’; </a:t>
            </a:r>
            <a:r>
              <a:rPr lang="en-US" dirty="0" err="1"/>
              <a:t>Llywelyn</a:t>
            </a:r>
            <a:r>
              <a:rPr lang="en-US" dirty="0"/>
              <a:t> was forced to surrender;</a:t>
            </a:r>
          </a:p>
          <a:p>
            <a:r>
              <a:rPr lang="en-US" dirty="0" err="1"/>
              <a:t>Llywelyn</a:t>
            </a:r>
            <a:r>
              <a:rPr lang="en-US" dirty="0"/>
              <a:t> was spared and Joan negotiated terms with her father; </a:t>
            </a:r>
            <a:r>
              <a:rPr lang="en-US" dirty="0" err="1"/>
              <a:t>Llywelyn</a:t>
            </a:r>
            <a:r>
              <a:rPr lang="en-US" dirty="0"/>
              <a:t> had to give up much of his lands.</a:t>
            </a:r>
          </a:p>
          <a:p>
            <a:r>
              <a:rPr lang="en-US" dirty="0" err="1"/>
              <a:t>Llywelyn</a:t>
            </a:r>
            <a:r>
              <a:rPr lang="en-US" dirty="0"/>
              <a:t> formed an alliance with other Welsh princes and barons and regained most of his lands. Pope Innocent III also supported them as he was in dispute with King John.</a:t>
            </a:r>
          </a:p>
          <a:p>
            <a:r>
              <a:rPr lang="en-US" dirty="0"/>
              <a:t>1215 other leaders paid homage to him at </a:t>
            </a:r>
            <a:r>
              <a:rPr lang="en-US" dirty="0" err="1"/>
              <a:t>Aberdyfi</a:t>
            </a:r>
            <a:r>
              <a:rPr lang="en-US" dirty="0"/>
              <a:t> and in 1216 </a:t>
            </a:r>
            <a:r>
              <a:rPr lang="en-US" dirty="0" err="1"/>
              <a:t>Llywelyn</a:t>
            </a:r>
            <a:r>
              <a:rPr lang="en-US" dirty="0"/>
              <a:t> was the most powerful ruler in Wales.</a:t>
            </a:r>
          </a:p>
          <a:p>
            <a:endParaRPr lang="en-GB" dirty="0"/>
          </a:p>
        </p:txBody>
      </p:sp>
    </p:spTree>
    <p:extLst>
      <p:ext uri="{BB962C8B-B14F-4D97-AF65-F5344CB8AC3E}">
        <p14:creationId xmlns:p14="http://schemas.microsoft.com/office/powerpoint/2010/main" val="26724381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8ED62F-F5C0-BD45-1C8B-21D0D506F210}"/>
              </a:ext>
            </a:extLst>
          </p:cNvPr>
          <p:cNvSpPr>
            <a:spLocks noGrp="1"/>
          </p:cNvSpPr>
          <p:nvPr>
            <p:ph type="title"/>
          </p:nvPr>
        </p:nvSpPr>
        <p:spPr>
          <a:xfrm>
            <a:off x="640080" y="325369"/>
            <a:ext cx="4368602" cy="1956841"/>
          </a:xfrm>
        </p:spPr>
        <p:txBody>
          <a:bodyPr anchor="b">
            <a:normAutofit/>
          </a:bodyPr>
          <a:lstStyle/>
          <a:p>
            <a:r>
              <a:rPr lang="en-GB" sz="5400" dirty="0"/>
              <a:t>Wales c. 1217</a:t>
            </a:r>
          </a:p>
        </p:txBody>
      </p:sp>
      <p:sp>
        <p:nvSpPr>
          <p:cNvPr id="308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8" name="Content Placeholder 3077">
            <a:extLst>
              <a:ext uri="{FF2B5EF4-FFF2-40B4-BE49-F238E27FC236}">
                <a16:creationId xmlns:a16="http://schemas.microsoft.com/office/drawing/2014/main" id="{CD296089-788A-A3CE-8252-FC68681FA5F5}"/>
              </a:ext>
            </a:extLst>
          </p:cNvPr>
          <p:cNvSpPr>
            <a:spLocks noGrp="1"/>
          </p:cNvSpPr>
          <p:nvPr>
            <p:ph idx="1"/>
          </p:nvPr>
        </p:nvSpPr>
        <p:spPr>
          <a:xfrm>
            <a:off x="640080" y="2872899"/>
            <a:ext cx="4243589" cy="3320668"/>
          </a:xfrm>
        </p:spPr>
        <p:txBody>
          <a:bodyPr>
            <a:normAutofit/>
          </a:bodyPr>
          <a:lstStyle/>
          <a:p>
            <a:r>
              <a:rPr lang="en-US" sz="2200" dirty="0"/>
              <a:t>Yellow = ruled by </a:t>
            </a:r>
            <a:r>
              <a:rPr lang="en-US" sz="2200" dirty="0" err="1"/>
              <a:t>Llywelyn</a:t>
            </a:r>
            <a:endParaRPr lang="en-US" sz="2200" dirty="0"/>
          </a:p>
          <a:p>
            <a:r>
              <a:rPr lang="en-US" sz="2200" dirty="0"/>
              <a:t>Grey = areas ruled by his client princes</a:t>
            </a:r>
          </a:p>
          <a:p>
            <a:r>
              <a:rPr lang="en-US" sz="2200" dirty="0"/>
              <a:t>Green = Anglo-Norman lordships</a:t>
            </a:r>
          </a:p>
          <a:p>
            <a:endParaRPr lang="en-US" sz="2200" dirty="0"/>
          </a:p>
          <a:p>
            <a:r>
              <a:rPr lang="en-US" sz="1600" dirty="0"/>
              <a:t>Image: Wikimedia commons public domain</a:t>
            </a:r>
          </a:p>
        </p:txBody>
      </p:sp>
      <p:pic>
        <p:nvPicPr>
          <p:cNvPr id="3074" name="Picture 2">
            <a:extLst>
              <a:ext uri="{FF2B5EF4-FFF2-40B4-BE49-F238E27FC236}">
                <a16:creationId xmlns:a16="http://schemas.microsoft.com/office/drawing/2014/main" id="{8C6E5DDA-BB1F-389D-35FA-E0AC8BCF1F8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9463"/>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93239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381000"/>
            <a:ext cx="8229600" cy="1143000"/>
          </a:xfrm>
        </p:spPr>
        <p:txBody>
          <a:bodyPr>
            <a:normAutofit fontScale="90000"/>
          </a:bodyPr>
          <a:lstStyle/>
          <a:p>
            <a:pPr algn="l"/>
            <a:r>
              <a:rPr lang="en-GB" sz="3600" dirty="0" err="1"/>
              <a:t>Llywelyn</a:t>
            </a:r>
            <a:r>
              <a:rPr lang="en-GB" sz="3600" dirty="0"/>
              <a:t> ab </a:t>
            </a:r>
            <a:r>
              <a:rPr lang="en-GB" sz="3600" dirty="0" err="1"/>
              <a:t>Iorwerth</a:t>
            </a:r>
            <a:r>
              <a:rPr lang="en-GB" sz="3600" dirty="0"/>
              <a:t> (2)</a:t>
            </a:r>
            <a:br>
              <a:rPr lang="en-GB" sz="3600" dirty="0"/>
            </a:br>
            <a:endParaRPr lang="en-GB" sz="3600" dirty="0"/>
          </a:p>
        </p:txBody>
      </p:sp>
      <p:sp>
        <p:nvSpPr>
          <p:cNvPr id="3" name="Content Placeholder 2"/>
          <p:cNvSpPr>
            <a:spLocks noGrp="1"/>
          </p:cNvSpPr>
          <p:nvPr>
            <p:ph idx="1"/>
          </p:nvPr>
        </p:nvSpPr>
        <p:spPr/>
        <p:txBody>
          <a:bodyPr>
            <a:normAutofit fontScale="70000" lnSpcReduction="20000"/>
          </a:bodyPr>
          <a:lstStyle/>
          <a:p>
            <a:pPr marL="0" indent="0">
              <a:buNone/>
            </a:pPr>
            <a:r>
              <a:rPr lang="en-GB" sz="3400" dirty="0"/>
              <a:t>1230 Joan accused of having an affair and imprisoned for 12 months; </a:t>
            </a:r>
            <a:r>
              <a:rPr lang="en-GB" sz="3400" dirty="0" err="1"/>
              <a:t>Llywelyn</a:t>
            </a:r>
            <a:r>
              <a:rPr lang="en-GB" sz="3400" dirty="0"/>
              <a:t> hanged William de </a:t>
            </a:r>
            <a:r>
              <a:rPr lang="en-GB" sz="3400" dirty="0" err="1"/>
              <a:t>Braose</a:t>
            </a:r>
            <a:r>
              <a:rPr lang="en-GB" sz="3400" dirty="0"/>
              <a:t> and later forgave Joan</a:t>
            </a:r>
            <a:br>
              <a:rPr lang="en-GB" sz="3400" dirty="0"/>
            </a:br>
            <a:r>
              <a:rPr lang="en-GB" sz="3400" dirty="0"/>
              <a:t>cf. </a:t>
            </a:r>
            <a:r>
              <a:rPr lang="en-GB" sz="3400" i="1" dirty="0"/>
              <a:t>Siwan</a:t>
            </a:r>
            <a:r>
              <a:rPr lang="en-GB" sz="3400" dirty="0"/>
              <a:t> a play by Saunders Lewis </a:t>
            </a:r>
          </a:p>
          <a:p>
            <a:pPr marL="0" indent="0">
              <a:buNone/>
            </a:pPr>
            <a:r>
              <a:rPr lang="en-GB" sz="3400" dirty="0"/>
              <a:t>Prince of </a:t>
            </a:r>
            <a:r>
              <a:rPr lang="en-GB" sz="3400" dirty="0" err="1"/>
              <a:t>Aberffraw</a:t>
            </a:r>
            <a:r>
              <a:rPr lang="en-GB" sz="3400" dirty="0"/>
              <a:t> and Lord of Snowdonia;</a:t>
            </a:r>
          </a:p>
          <a:p>
            <a:pPr marL="0" indent="0">
              <a:buNone/>
            </a:pPr>
            <a:r>
              <a:rPr lang="en-GB" sz="3400" dirty="0"/>
              <a:t>1237 Joan died and </a:t>
            </a:r>
            <a:r>
              <a:rPr lang="en-GB" sz="3400" dirty="0" err="1"/>
              <a:t>Llywelyn</a:t>
            </a:r>
            <a:r>
              <a:rPr lang="en-GB" sz="3400" dirty="0"/>
              <a:t> reputed to have had a stroke;</a:t>
            </a:r>
          </a:p>
          <a:p>
            <a:pPr marL="0" indent="0">
              <a:buNone/>
            </a:pPr>
            <a:r>
              <a:rPr lang="en-GB" sz="3400" dirty="0"/>
              <a:t>1238 requested other Welsh leaders to pay homage to his son </a:t>
            </a:r>
            <a:r>
              <a:rPr lang="en-GB" sz="3400" dirty="0" err="1"/>
              <a:t>Dafydd</a:t>
            </a:r>
            <a:r>
              <a:rPr lang="en-GB" sz="3400" dirty="0"/>
              <a:t> (Joan’s son) at Strata Florida (</a:t>
            </a:r>
            <a:r>
              <a:rPr lang="en-GB" sz="3400" dirty="0" err="1"/>
              <a:t>Ystrad</a:t>
            </a:r>
            <a:r>
              <a:rPr lang="en-GB" sz="3400" dirty="0"/>
              <a:t> </a:t>
            </a:r>
            <a:r>
              <a:rPr lang="en-GB" sz="3400" dirty="0" err="1"/>
              <a:t>Fflur</a:t>
            </a:r>
            <a:r>
              <a:rPr lang="en-GB" sz="3400" dirty="0"/>
              <a:t>), but many thought </a:t>
            </a:r>
            <a:r>
              <a:rPr lang="en-GB" sz="3400" dirty="0" err="1"/>
              <a:t>Gruffudd</a:t>
            </a:r>
            <a:r>
              <a:rPr lang="en-GB" sz="3400" dirty="0"/>
              <a:t> </a:t>
            </a:r>
            <a:r>
              <a:rPr lang="en-GB" sz="3400" dirty="0" err="1"/>
              <a:t>ap</a:t>
            </a:r>
            <a:r>
              <a:rPr lang="en-GB" sz="3400" dirty="0"/>
              <a:t> </a:t>
            </a:r>
            <a:r>
              <a:rPr lang="en-GB" sz="3400" dirty="0" err="1"/>
              <a:t>Llywelyn</a:t>
            </a:r>
            <a:r>
              <a:rPr lang="en-GB" sz="3400" dirty="0"/>
              <a:t> (</a:t>
            </a:r>
            <a:r>
              <a:rPr lang="en-GB" sz="3400" dirty="0" err="1"/>
              <a:t>Tangwystl’s</a:t>
            </a:r>
            <a:r>
              <a:rPr lang="en-GB" sz="3400" dirty="0"/>
              <a:t> son) should be his heir (all children legal under Welsh law);</a:t>
            </a:r>
          </a:p>
          <a:p>
            <a:pPr marL="0" indent="0">
              <a:buNone/>
            </a:pPr>
            <a:r>
              <a:rPr lang="en-GB" sz="3400" dirty="0"/>
              <a:t>1240 </a:t>
            </a:r>
            <a:r>
              <a:rPr lang="en-GB" sz="3400" dirty="0" err="1"/>
              <a:t>Llywelyn</a:t>
            </a:r>
            <a:r>
              <a:rPr lang="en-GB" sz="3400" dirty="0"/>
              <a:t> (Prince of </a:t>
            </a:r>
            <a:r>
              <a:rPr lang="en-GB" sz="3400" dirty="0" err="1"/>
              <a:t>Aberffraw</a:t>
            </a:r>
            <a:r>
              <a:rPr lang="en-GB" sz="3400" dirty="0"/>
              <a:t> and Lord of Snowdon) died at the Cistercian Abbey of </a:t>
            </a:r>
            <a:r>
              <a:rPr lang="en-GB" sz="3400" dirty="0" err="1"/>
              <a:t>Aberconwy</a:t>
            </a:r>
            <a:r>
              <a:rPr lang="en-GB" sz="3400" dirty="0"/>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zh-CN" sz="3400" b="0" i="0" u="none" strike="noStrike" cap="none" normalizeH="0" baseline="0" dirty="0">
                <a:ln>
                  <a:noFill/>
                </a:ln>
                <a:solidFill>
                  <a:schemeClr val="tx1"/>
                </a:solidFill>
                <a:effectLst/>
                <a:ea typeface="SimSun" panose="02010600030101010101" pitchFamily="2" charset="-122"/>
                <a:cs typeface="Times New Roman" panose="02020603050405020304" pitchFamily="18" charset="0"/>
              </a:rPr>
              <a:t>Despite many setbacks and frequent war, by the time of his death </a:t>
            </a:r>
            <a:r>
              <a:rPr kumimoji="0" lang="en-GB" altLang="zh-CN" sz="3400" b="0" i="0" u="none" strike="noStrike" cap="none" normalizeH="0" baseline="0" dirty="0" err="1">
                <a:ln>
                  <a:noFill/>
                </a:ln>
                <a:solidFill>
                  <a:schemeClr val="tx1"/>
                </a:solidFill>
                <a:effectLst/>
                <a:ea typeface="SimSun" panose="02010600030101010101" pitchFamily="2" charset="-122"/>
                <a:cs typeface="Times New Roman" panose="02020603050405020304" pitchFamily="18" charset="0"/>
              </a:rPr>
              <a:t>Llywelyn</a:t>
            </a:r>
            <a:r>
              <a:rPr kumimoji="0" lang="en-GB" altLang="zh-CN" sz="3400" b="0" i="0" u="none" strike="noStrike" cap="none" normalizeH="0" baseline="0" dirty="0">
                <a:ln>
                  <a:noFill/>
                </a:ln>
                <a:solidFill>
                  <a:schemeClr val="tx1"/>
                </a:solidFill>
                <a:effectLst/>
                <a:ea typeface="SimSun" panose="02010600030101010101" pitchFamily="2" charset="-122"/>
                <a:cs typeface="Times New Roman" panose="02020603050405020304" pitchFamily="18" charset="0"/>
              </a:rPr>
              <a:t> had managed to realise many of his ambitions and to transform the political landscape of Wales.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zh-CN" sz="3400" b="0" i="0" u="none" strike="noStrike" cap="none" normalizeH="0" baseline="0" dirty="0">
                <a:ln>
                  <a:noFill/>
                </a:ln>
                <a:solidFill>
                  <a:schemeClr val="tx1"/>
                </a:solidFill>
                <a:effectLst/>
                <a:ea typeface="SimSun" panose="02010600030101010101" pitchFamily="2" charset="-122"/>
                <a:cs typeface="Times New Roman" panose="02020603050405020304" pitchFamily="18" charset="0"/>
              </a:rPr>
              <a:t> He had created, for the first time in history, a Welsh state, based on the feudal system.</a:t>
            </a:r>
            <a:r>
              <a:rPr kumimoji="0" lang="en-GB" altLang="zh-CN" sz="3400" b="0" i="0" u="none" strike="noStrike" cap="none" normalizeH="0" baseline="0" dirty="0">
                <a:ln>
                  <a:noFill/>
                </a:ln>
                <a:solidFill>
                  <a:schemeClr val="tx1"/>
                </a:solidFill>
                <a:effectLst/>
              </a:rPr>
              <a:t> </a:t>
            </a:r>
          </a:p>
          <a:p>
            <a:pPr marL="0" indent="0">
              <a:buNone/>
            </a:pPr>
            <a:endParaRPr lang="en-GB" sz="3400" dirty="0"/>
          </a:p>
          <a:p>
            <a:pPr marL="0" indent="0">
              <a:buNone/>
            </a:pPr>
            <a:endParaRPr lang="en-GB" sz="3400"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1109974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dirty="0" err="1"/>
              <a:t>Llywelyn</a:t>
            </a:r>
            <a:r>
              <a:rPr lang="en-US" sz="2800" dirty="0"/>
              <a:t> ab </a:t>
            </a:r>
            <a:r>
              <a:rPr lang="en-US" sz="2800" dirty="0" err="1"/>
              <a:t>Iorwerth</a:t>
            </a:r>
            <a:br>
              <a:rPr lang="en-US" sz="2800" dirty="0"/>
            </a:br>
            <a:r>
              <a:rPr lang="en-US" sz="2800" dirty="0"/>
              <a:t>c. 1173-1240</a:t>
            </a:r>
            <a:br>
              <a:rPr lang="en-US" sz="2800" dirty="0"/>
            </a:br>
            <a:endParaRPr lang="en-US" sz="2800" dirty="0"/>
          </a:p>
        </p:txBody>
      </p:sp>
      <p:sp>
        <p:nvSpPr>
          <p:cNvPr id="3" name="Content Placeholder 2"/>
          <p:cNvSpPr>
            <a:spLocks noGrp="1"/>
          </p:cNvSpPr>
          <p:nvPr>
            <p:ph idx="1"/>
          </p:nvPr>
        </p:nvSpPr>
        <p:spPr/>
        <p:txBody>
          <a:bodyPr>
            <a:normAutofit fontScale="85000" lnSpcReduction="20000"/>
          </a:bodyPr>
          <a:lstStyle/>
          <a:p>
            <a:pPr marL="0" indent="0">
              <a:buNone/>
            </a:pPr>
            <a:r>
              <a:rPr lang="en-US" dirty="0"/>
              <a:t>One of the most significant Welsh leaders;</a:t>
            </a:r>
          </a:p>
          <a:p>
            <a:pPr marL="0" indent="0">
              <a:buNone/>
            </a:pPr>
            <a:r>
              <a:rPr lang="en-US" dirty="0"/>
              <a:t>His aim – to create one Welsh principality;</a:t>
            </a:r>
          </a:p>
          <a:p>
            <a:pPr marL="0" indent="0">
              <a:buNone/>
            </a:pPr>
            <a:r>
              <a:rPr lang="en-US" dirty="0"/>
              <a:t>His success largely due to his personality? </a:t>
            </a:r>
          </a:p>
          <a:p>
            <a:pPr marL="0" indent="0">
              <a:buNone/>
            </a:pPr>
            <a:r>
              <a:rPr lang="en-US" dirty="0"/>
              <a:t>He built a chain of imposing castles: e.g. </a:t>
            </a:r>
            <a:r>
              <a:rPr lang="en-US" dirty="0" err="1"/>
              <a:t>Criccieth</a:t>
            </a:r>
            <a:r>
              <a:rPr lang="en-US" dirty="0"/>
              <a:t>, </a:t>
            </a:r>
            <a:r>
              <a:rPr lang="en-US" dirty="0" err="1"/>
              <a:t>Deganwy</a:t>
            </a:r>
            <a:r>
              <a:rPr lang="en-US" dirty="0"/>
              <a:t>, </a:t>
            </a:r>
            <a:r>
              <a:rPr lang="en-US" dirty="0" err="1"/>
              <a:t>Dolbadarn</a:t>
            </a:r>
            <a:r>
              <a:rPr lang="en-US" dirty="0"/>
              <a:t>, </a:t>
            </a:r>
            <a:r>
              <a:rPr lang="en-US" dirty="0" err="1"/>
              <a:t>Dolwyddelan</a:t>
            </a:r>
            <a:r>
              <a:rPr lang="en-US" dirty="0"/>
              <a:t> and Castell y Bere.</a:t>
            </a:r>
          </a:p>
          <a:p>
            <a:pPr marL="0" indent="0">
              <a:buNone/>
            </a:pPr>
            <a:r>
              <a:rPr lang="en-US" dirty="0" err="1"/>
              <a:t>Llywelyn</a:t>
            </a:r>
            <a:r>
              <a:rPr lang="en-US" dirty="0"/>
              <a:t> ab Iorwerth was succeeded not by his eldest son Gruffudd (son of </a:t>
            </a:r>
            <a:r>
              <a:rPr lang="en-US" dirty="0" err="1"/>
              <a:t>Tangwystl</a:t>
            </a:r>
            <a:r>
              <a:rPr lang="en-US" dirty="0"/>
              <a:t>) but by his second son Dafydd (son of Joan)</a:t>
            </a:r>
          </a:p>
          <a:p>
            <a:pPr marL="0" indent="0">
              <a:buNone/>
            </a:pPr>
            <a:r>
              <a:rPr lang="en-US" dirty="0"/>
              <a:t>An inspiration to his grandson</a:t>
            </a:r>
            <a:endParaRPr lang="en-GB" dirty="0"/>
          </a:p>
          <a:p>
            <a:pPr marL="0" indent="0">
              <a:buNone/>
            </a:pPr>
            <a:r>
              <a:rPr lang="en-US" dirty="0" err="1"/>
              <a:t>Llywelyn</a:t>
            </a:r>
            <a:r>
              <a:rPr lang="en-US" dirty="0"/>
              <a:t> ap </a:t>
            </a:r>
            <a:r>
              <a:rPr lang="en-US" dirty="0" err="1"/>
              <a:t>Gruffudd</a:t>
            </a:r>
            <a:r>
              <a:rPr lang="en-US" dirty="0"/>
              <a:t>.</a:t>
            </a:r>
          </a:p>
          <a:p>
            <a:pPr marL="0" indent="0">
              <a:buNone/>
            </a:pPr>
            <a:endParaRPr lang="en-US" dirty="0"/>
          </a:p>
          <a:p>
            <a:pPr marL="0" indent="0">
              <a:buNone/>
            </a:pPr>
            <a:endParaRPr lang="en-US" dirty="0"/>
          </a:p>
          <a:p>
            <a:pPr marL="0" indent="0">
              <a:buNone/>
            </a:pPr>
            <a:r>
              <a:rPr lang="en-US" sz="1200" dirty="0"/>
              <a:t>The death of </a:t>
            </a:r>
            <a:r>
              <a:rPr lang="en-US" sz="1200" dirty="0" err="1"/>
              <a:t>Llywelyn</a:t>
            </a:r>
            <a:r>
              <a:rPr lang="en-US" sz="1200" dirty="0"/>
              <a:t> – Matthew Paris</a:t>
            </a:r>
          </a:p>
          <a:p>
            <a:pPr marL="0" indent="0">
              <a:buNone/>
            </a:pPr>
            <a:r>
              <a:rPr lang="en-US" sz="1200" dirty="0">
                <a:hlinkClick r:id="rId2"/>
              </a:rPr>
              <a:t>http://commons.wikimedia.org/wiki/File%3ALlywelyn_the_Great.JPG</a:t>
            </a:r>
            <a:endParaRPr lang="en-US" sz="1200" dirty="0"/>
          </a:p>
          <a:p>
            <a:pPr marL="0" indent="0">
              <a:buNone/>
            </a:pPr>
            <a:r>
              <a:rPr lang="en-US" sz="1200" dirty="0"/>
              <a:t>By </a:t>
            </a:r>
            <a:r>
              <a:rPr lang="en-US" sz="1200" dirty="0" err="1"/>
              <a:t>User:Lampman</a:t>
            </a:r>
            <a:r>
              <a:rPr lang="en-US" sz="1200" dirty="0"/>
              <a:t> [Public domain], via Wikimedia Commons</a:t>
            </a:r>
          </a:p>
          <a:p>
            <a:pPr marL="0" indent="0">
              <a:buNone/>
            </a:pPr>
            <a:endParaRPr lang="en-US" sz="2800" dirty="0"/>
          </a:p>
        </p:txBody>
      </p:sp>
      <p:sp>
        <p:nvSpPr>
          <p:cNvPr id="4" name="Text Placeholder 3"/>
          <p:cNvSpPr>
            <a:spLocks noGrp="1"/>
          </p:cNvSpPr>
          <p:nvPr>
            <p:ph type="body" sz="half" idx="2"/>
          </p:nvPr>
        </p:nvSpPr>
        <p:spPr>
          <a:xfrm>
            <a:off x="1828801" y="1371601"/>
            <a:ext cx="3008313" cy="4691063"/>
          </a:xfrm>
        </p:spPr>
        <p:txBody>
          <a:bodyPr/>
          <a:lstStyle/>
          <a:p>
            <a:r>
              <a:rPr lang="en-US" dirty="0">
                <a:hlinkClick r:id="rId2"/>
              </a:rPr>
              <a:t>http://commons.wikimedia.org/wiki/File%3ALlywelyn_the_Great.JPG</a:t>
            </a:r>
            <a:endParaRPr lang="en-US" dirty="0"/>
          </a:p>
          <a:p>
            <a:r>
              <a:rPr lang="en-US" dirty="0"/>
              <a:t>By </a:t>
            </a:r>
            <a:r>
              <a:rPr lang="en-US" dirty="0" err="1"/>
              <a:t>User:Lampman</a:t>
            </a:r>
            <a:r>
              <a:rPr lang="en-US" dirty="0"/>
              <a:t> [Public domain], via Wikimedia Commons</a:t>
            </a:r>
          </a:p>
          <a:p>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 y="1201607"/>
            <a:ext cx="3041199" cy="3996000"/>
          </a:xfrm>
          <a:prstGeom prst="rect">
            <a:avLst/>
          </a:prstGeom>
        </p:spPr>
      </p:pic>
    </p:spTree>
    <p:extLst>
      <p:ext uri="{BB962C8B-B14F-4D97-AF65-F5344CB8AC3E}">
        <p14:creationId xmlns:p14="http://schemas.microsoft.com/office/powerpoint/2010/main" val="25897075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B1B8D-6F25-4C29-A253-1647210B5B06}"/>
              </a:ext>
            </a:extLst>
          </p:cNvPr>
          <p:cNvSpPr>
            <a:spLocks noGrp="1"/>
          </p:cNvSpPr>
          <p:nvPr>
            <p:ph type="title"/>
          </p:nvPr>
        </p:nvSpPr>
        <p:spPr/>
        <p:txBody>
          <a:bodyPr/>
          <a:lstStyle/>
          <a:p>
            <a:r>
              <a:rPr lang="en-GB" dirty="0"/>
              <a:t>Who was </a:t>
            </a:r>
            <a:r>
              <a:rPr lang="en-GB" dirty="0" err="1"/>
              <a:t>Llywelyn</a:t>
            </a:r>
            <a:r>
              <a:rPr lang="en-GB" dirty="0"/>
              <a:t> ap </a:t>
            </a:r>
            <a:r>
              <a:rPr lang="en-GB" dirty="0" err="1"/>
              <a:t>Gruffudd</a:t>
            </a:r>
            <a:r>
              <a:rPr lang="en-GB" dirty="0"/>
              <a:t> </a:t>
            </a:r>
            <a:br>
              <a:rPr lang="en-GB" dirty="0"/>
            </a:br>
            <a:r>
              <a:rPr lang="en-GB" dirty="0"/>
              <a:t>(Y </a:t>
            </a:r>
            <a:r>
              <a:rPr lang="en-GB" dirty="0" err="1"/>
              <a:t>Llyw</a:t>
            </a:r>
            <a:r>
              <a:rPr lang="en-GB" dirty="0"/>
              <a:t> Olaf/The Last Prince)?</a:t>
            </a:r>
          </a:p>
        </p:txBody>
      </p:sp>
      <p:sp>
        <p:nvSpPr>
          <p:cNvPr id="3" name="Content Placeholder 2">
            <a:extLst>
              <a:ext uri="{FF2B5EF4-FFF2-40B4-BE49-F238E27FC236}">
                <a16:creationId xmlns:a16="http://schemas.microsoft.com/office/drawing/2014/main" id="{AE2C4FFB-B196-4F5F-B737-12824D29F3BD}"/>
              </a:ext>
            </a:extLst>
          </p:cNvPr>
          <p:cNvSpPr>
            <a:spLocks noGrp="1"/>
          </p:cNvSpPr>
          <p:nvPr>
            <p:ph idx="1"/>
          </p:nvPr>
        </p:nvSpPr>
        <p:spPr/>
        <p:txBody>
          <a:bodyPr>
            <a:normAutofit fontScale="92500" lnSpcReduction="10000"/>
          </a:bodyPr>
          <a:lstStyle/>
          <a:p>
            <a:pPr marL="0" indent="0">
              <a:buNone/>
            </a:pPr>
            <a:r>
              <a:rPr lang="en-GB" dirty="0"/>
              <a:t>Source: J. B. Smith, </a:t>
            </a:r>
            <a:r>
              <a:rPr lang="en-GB" i="1" dirty="0"/>
              <a:t>Oxford Dictionary of National Biography</a:t>
            </a:r>
          </a:p>
          <a:p>
            <a:pPr marL="0" indent="0">
              <a:buNone/>
            </a:pPr>
            <a:r>
              <a:rPr lang="en-GB" b="1" dirty="0" err="1"/>
              <a:t>Llywelyn</a:t>
            </a:r>
            <a:r>
              <a:rPr lang="en-GB" b="1" dirty="0"/>
              <a:t> </a:t>
            </a:r>
            <a:r>
              <a:rPr lang="en-GB" b="1" i="1" dirty="0"/>
              <a:t>ap</a:t>
            </a:r>
            <a:r>
              <a:rPr lang="en-GB" b="1" dirty="0"/>
              <a:t> </a:t>
            </a:r>
            <a:r>
              <a:rPr lang="en-GB" b="1" dirty="0" err="1"/>
              <a:t>Gruffudd</a:t>
            </a:r>
            <a:r>
              <a:rPr lang="en-GB" dirty="0"/>
              <a:t> (</a:t>
            </a:r>
            <a:r>
              <a:rPr lang="en-GB" i="1" dirty="0"/>
              <a:t>d.</a:t>
            </a:r>
            <a:r>
              <a:rPr lang="en-GB" dirty="0"/>
              <a:t> 1282), prince of Wales, was the second of four sons of </a:t>
            </a:r>
            <a:r>
              <a:rPr lang="en-GB" dirty="0" err="1">
                <a:hlinkClick r:id="rId2"/>
              </a:rPr>
              <a:t>Gruffudd</a:t>
            </a:r>
            <a:r>
              <a:rPr lang="en-GB" dirty="0">
                <a:hlinkClick r:id="rId2"/>
              </a:rPr>
              <a:t> ap </a:t>
            </a:r>
            <a:r>
              <a:rPr lang="en-GB" dirty="0" err="1">
                <a:hlinkClick r:id="rId2"/>
              </a:rPr>
              <a:t>Llywelyn</a:t>
            </a:r>
            <a:r>
              <a:rPr lang="en-GB" dirty="0">
                <a:hlinkClick r:id="rId2"/>
              </a:rPr>
              <a:t> ab </a:t>
            </a:r>
            <a:r>
              <a:rPr lang="en-GB" dirty="0" err="1">
                <a:hlinkClick r:id="rId2"/>
              </a:rPr>
              <a:t>Iorwerth</a:t>
            </a:r>
            <a:r>
              <a:rPr lang="en-GB" dirty="0">
                <a:hlinkClick r:id="rId2"/>
              </a:rPr>
              <a:t> (d. 1244)</a:t>
            </a:r>
            <a:r>
              <a:rPr lang="en-GB" dirty="0"/>
              <a:t> and his wife, </a:t>
            </a:r>
            <a:r>
              <a:rPr lang="en-GB" dirty="0" err="1"/>
              <a:t>Senana</a:t>
            </a:r>
            <a:r>
              <a:rPr lang="en-GB" dirty="0"/>
              <a:t>, and grandson of </a:t>
            </a:r>
            <a:r>
              <a:rPr lang="en-GB" dirty="0" err="1">
                <a:hlinkClick r:id="rId3"/>
              </a:rPr>
              <a:t>Llywelyn</a:t>
            </a:r>
            <a:r>
              <a:rPr lang="en-GB" dirty="0">
                <a:hlinkClick r:id="rId3"/>
              </a:rPr>
              <a:t> ab </a:t>
            </a:r>
            <a:r>
              <a:rPr lang="en-GB" dirty="0" err="1">
                <a:hlinkClick r:id="rId3"/>
              </a:rPr>
              <a:t>Iorwerth</a:t>
            </a:r>
            <a:r>
              <a:rPr lang="en-GB" dirty="0">
                <a:hlinkClick r:id="rId3"/>
              </a:rPr>
              <a:t> (c. 1173–1240)</a:t>
            </a:r>
            <a:r>
              <a:rPr lang="en-GB" dirty="0"/>
              <a:t>. </a:t>
            </a:r>
          </a:p>
          <a:p>
            <a:pPr marL="0" indent="0">
              <a:buNone/>
            </a:pPr>
            <a:r>
              <a:rPr lang="en-GB" dirty="0" err="1"/>
              <a:t>Llywelyn</a:t>
            </a:r>
            <a:r>
              <a:rPr lang="en-GB" dirty="0"/>
              <a:t> ab </a:t>
            </a:r>
            <a:r>
              <a:rPr lang="en-GB" dirty="0" err="1"/>
              <a:t>Iorwerth</a:t>
            </a:r>
            <a:r>
              <a:rPr lang="en-GB" dirty="0"/>
              <a:t> (i.e. his grandfather) was succeeded as prince of Gwynedd by his younger and legitimate son </a:t>
            </a:r>
            <a:r>
              <a:rPr lang="en-GB" dirty="0">
                <a:hlinkClick r:id="rId4"/>
              </a:rPr>
              <a:t>Dafydd ap </a:t>
            </a:r>
            <a:r>
              <a:rPr lang="en-GB" dirty="0" err="1">
                <a:hlinkClick r:id="rId4"/>
              </a:rPr>
              <a:t>Llywelyn</a:t>
            </a:r>
            <a:r>
              <a:rPr lang="en-GB" dirty="0"/>
              <a:t> who, in response to the challenge presented by his elder and bastard brother, </a:t>
            </a:r>
            <a:r>
              <a:rPr lang="en-GB" dirty="0" err="1"/>
              <a:t>Gruffudd</a:t>
            </a:r>
            <a:r>
              <a:rPr lang="en-GB" dirty="0"/>
              <a:t> ap </a:t>
            </a:r>
            <a:r>
              <a:rPr lang="en-GB" dirty="0" err="1"/>
              <a:t>Llywelyn</a:t>
            </a:r>
            <a:r>
              <a:rPr lang="en-GB" dirty="0"/>
              <a:t> (i.e. </a:t>
            </a:r>
            <a:r>
              <a:rPr lang="en-GB" dirty="0" err="1"/>
              <a:t>Llywelyn</a:t>
            </a:r>
            <a:r>
              <a:rPr lang="en-GB" dirty="0"/>
              <a:t> y </a:t>
            </a:r>
            <a:r>
              <a:rPr lang="en-GB" dirty="0" err="1"/>
              <a:t>Llyw</a:t>
            </a:r>
            <a:r>
              <a:rPr lang="en-GB" dirty="0"/>
              <a:t> Olaf’s father), immediately placed him in prison.</a:t>
            </a:r>
          </a:p>
          <a:p>
            <a:pPr marL="0" indent="0">
              <a:buNone/>
            </a:pPr>
            <a:r>
              <a:rPr lang="en-GB" dirty="0" err="1"/>
              <a:t>Senana</a:t>
            </a:r>
            <a:r>
              <a:rPr lang="en-GB" dirty="0"/>
              <a:t>, </a:t>
            </a:r>
            <a:r>
              <a:rPr lang="en-GB" dirty="0" err="1"/>
              <a:t>Gruffudd’s</a:t>
            </a:r>
            <a:r>
              <a:rPr lang="en-GB" dirty="0"/>
              <a:t> wife, tried to negotiate with Henry III for the release of her husband from </a:t>
            </a:r>
            <a:r>
              <a:rPr lang="en-GB" dirty="0" err="1"/>
              <a:t>Dafydd’s</a:t>
            </a:r>
            <a:r>
              <a:rPr lang="en-GB" dirty="0"/>
              <a:t> prison. It’s not known on whose side </a:t>
            </a:r>
            <a:r>
              <a:rPr lang="en-GB" dirty="0" err="1"/>
              <a:t>Llywelyn</a:t>
            </a:r>
            <a:r>
              <a:rPr lang="en-GB" dirty="0"/>
              <a:t> ap </a:t>
            </a:r>
            <a:r>
              <a:rPr lang="en-GB" dirty="0" err="1"/>
              <a:t>Gruffudd</a:t>
            </a:r>
            <a:r>
              <a:rPr lang="en-GB" dirty="0"/>
              <a:t> was – at the time he was about 19.</a:t>
            </a:r>
          </a:p>
        </p:txBody>
      </p:sp>
    </p:spTree>
    <p:extLst>
      <p:ext uri="{BB962C8B-B14F-4D97-AF65-F5344CB8AC3E}">
        <p14:creationId xmlns:p14="http://schemas.microsoft.com/office/powerpoint/2010/main" val="3077729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E581B-196E-4A1D-95AF-0F509E992F9C}"/>
              </a:ext>
            </a:extLst>
          </p:cNvPr>
          <p:cNvSpPr>
            <a:spLocks noGrp="1"/>
          </p:cNvSpPr>
          <p:nvPr>
            <p:ph type="title"/>
          </p:nvPr>
        </p:nvSpPr>
        <p:spPr/>
        <p:txBody>
          <a:bodyPr/>
          <a:lstStyle/>
          <a:p>
            <a:r>
              <a:rPr lang="en-GB" dirty="0" err="1"/>
              <a:t>Llywelyn</a:t>
            </a:r>
            <a:r>
              <a:rPr lang="en-GB" dirty="0"/>
              <a:t> ap </a:t>
            </a:r>
            <a:r>
              <a:rPr lang="en-GB" dirty="0" err="1"/>
              <a:t>Gruffudd</a:t>
            </a:r>
            <a:r>
              <a:rPr lang="en-GB" dirty="0"/>
              <a:t> 2</a:t>
            </a:r>
          </a:p>
        </p:txBody>
      </p:sp>
      <p:sp>
        <p:nvSpPr>
          <p:cNvPr id="3" name="Content Placeholder 2">
            <a:extLst>
              <a:ext uri="{FF2B5EF4-FFF2-40B4-BE49-F238E27FC236}">
                <a16:creationId xmlns:a16="http://schemas.microsoft.com/office/drawing/2014/main" id="{963D540D-CDE4-478E-B555-4ACBFB764D9A}"/>
              </a:ext>
            </a:extLst>
          </p:cNvPr>
          <p:cNvSpPr>
            <a:spLocks noGrp="1"/>
          </p:cNvSpPr>
          <p:nvPr>
            <p:ph idx="1"/>
          </p:nvPr>
        </p:nvSpPr>
        <p:spPr/>
        <p:txBody>
          <a:bodyPr>
            <a:normAutofit fontScale="85000" lnSpcReduction="10000"/>
          </a:bodyPr>
          <a:lstStyle/>
          <a:p>
            <a:r>
              <a:rPr lang="en-GB" dirty="0"/>
              <a:t>When in 1244 war broke out between Dafydd ap </a:t>
            </a:r>
            <a:r>
              <a:rPr lang="en-GB" dirty="0" err="1"/>
              <a:t>Llywelyn</a:t>
            </a:r>
            <a:r>
              <a:rPr lang="en-GB" dirty="0"/>
              <a:t> and Henry III, </a:t>
            </a:r>
            <a:r>
              <a:rPr lang="en-GB" dirty="0" err="1"/>
              <a:t>Llywelyn</a:t>
            </a:r>
            <a:r>
              <a:rPr lang="en-GB" dirty="0"/>
              <a:t> soon identified himself with his uncle's cause. He was thus placed in a strong position when, on 25 February 1246, Dafydd died without an heir.</a:t>
            </a:r>
          </a:p>
          <a:p>
            <a:r>
              <a:rPr lang="en-GB" dirty="0"/>
              <a:t>1246 his uncle Dafydd ap </a:t>
            </a:r>
            <a:r>
              <a:rPr lang="en-GB" dirty="0" err="1"/>
              <a:t>Llywelyn’s</a:t>
            </a:r>
            <a:r>
              <a:rPr lang="en-GB" dirty="0"/>
              <a:t> lands divided between </a:t>
            </a:r>
            <a:r>
              <a:rPr lang="en-GB" dirty="0" err="1"/>
              <a:t>Llywelyn</a:t>
            </a:r>
            <a:r>
              <a:rPr lang="en-GB" dirty="0"/>
              <a:t> and his older brother Owain;</a:t>
            </a:r>
          </a:p>
          <a:p>
            <a:r>
              <a:rPr lang="en-GB" dirty="0"/>
              <a:t>Owain and </a:t>
            </a:r>
            <a:r>
              <a:rPr lang="en-GB" dirty="0" err="1"/>
              <a:t>Llywelyn</a:t>
            </a:r>
            <a:r>
              <a:rPr lang="en-GB" dirty="0"/>
              <a:t> were confined to Gwynedd </a:t>
            </a:r>
            <a:r>
              <a:rPr lang="en-GB" dirty="0" err="1"/>
              <a:t>Uwch</a:t>
            </a:r>
            <a:r>
              <a:rPr lang="en-GB" dirty="0"/>
              <a:t> Conwy, the land centred on Snowdonia west of the Conwy, yielding </a:t>
            </a:r>
            <a:r>
              <a:rPr lang="en-GB" dirty="0" err="1"/>
              <a:t>Perfeddwlad</a:t>
            </a:r>
            <a:r>
              <a:rPr lang="en-GB" dirty="0"/>
              <a:t> to Henry III; their brother Dafydd was asserting his right to some of the lands.</a:t>
            </a:r>
          </a:p>
          <a:p>
            <a:r>
              <a:rPr lang="en-GB" dirty="0"/>
              <a:t>1255 defeated his two brothers (Owain and Dafydd) at the Battle of Bryn </a:t>
            </a:r>
            <a:r>
              <a:rPr lang="en-GB" dirty="0" err="1"/>
              <a:t>Derwin</a:t>
            </a:r>
            <a:r>
              <a:rPr lang="en-GB" dirty="0"/>
              <a:t>.</a:t>
            </a:r>
          </a:p>
          <a:p>
            <a:r>
              <a:rPr lang="en-GB" dirty="0"/>
              <a:t>Owain would spend another twenty years in confinement, but Dafydd, released before the advance into </a:t>
            </a:r>
            <a:r>
              <a:rPr lang="en-GB" dirty="0" err="1"/>
              <a:t>Perfeddwlad</a:t>
            </a:r>
            <a:r>
              <a:rPr lang="en-GB" dirty="0"/>
              <a:t>, was given an estate in that area, to be held as a tenant of his brother.</a:t>
            </a:r>
          </a:p>
          <a:p>
            <a:endParaRPr lang="en-GB" dirty="0"/>
          </a:p>
        </p:txBody>
      </p:sp>
    </p:spTree>
    <p:extLst>
      <p:ext uri="{BB962C8B-B14F-4D97-AF65-F5344CB8AC3E}">
        <p14:creationId xmlns:p14="http://schemas.microsoft.com/office/powerpoint/2010/main" val="29183139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2C729-38A0-4E9C-B349-A09C647A6F30}"/>
              </a:ext>
            </a:extLst>
          </p:cNvPr>
          <p:cNvSpPr>
            <a:spLocks noGrp="1"/>
          </p:cNvSpPr>
          <p:nvPr>
            <p:ph type="title"/>
          </p:nvPr>
        </p:nvSpPr>
        <p:spPr/>
        <p:txBody>
          <a:bodyPr/>
          <a:lstStyle/>
          <a:p>
            <a:r>
              <a:rPr lang="en-GB" dirty="0" err="1"/>
              <a:t>Llywelyn</a:t>
            </a:r>
            <a:r>
              <a:rPr lang="en-GB" dirty="0"/>
              <a:t> ap </a:t>
            </a:r>
            <a:r>
              <a:rPr lang="en-GB" dirty="0" err="1"/>
              <a:t>Gruffudd</a:t>
            </a:r>
            <a:r>
              <a:rPr lang="en-GB" dirty="0"/>
              <a:t> 3</a:t>
            </a:r>
          </a:p>
        </p:txBody>
      </p:sp>
      <p:sp>
        <p:nvSpPr>
          <p:cNvPr id="3" name="Content Placeholder 2">
            <a:extLst>
              <a:ext uri="{FF2B5EF4-FFF2-40B4-BE49-F238E27FC236}">
                <a16:creationId xmlns:a16="http://schemas.microsoft.com/office/drawing/2014/main" id="{5E5F8C7C-2109-4C68-9C40-67EF7E8C25E8}"/>
              </a:ext>
            </a:extLst>
          </p:cNvPr>
          <p:cNvSpPr>
            <a:spLocks noGrp="1"/>
          </p:cNvSpPr>
          <p:nvPr>
            <p:ph idx="1"/>
          </p:nvPr>
        </p:nvSpPr>
        <p:spPr/>
        <p:txBody>
          <a:bodyPr>
            <a:normAutofit fontScale="85000" lnSpcReduction="20000"/>
          </a:bodyPr>
          <a:lstStyle/>
          <a:p>
            <a:r>
              <a:rPr lang="en-GB" dirty="0" err="1"/>
              <a:t>Llywelyn</a:t>
            </a:r>
            <a:r>
              <a:rPr lang="en-GB" dirty="0"/>
              <a:t> moved without delay to establish a broad supremacy over the lands of other Welsh rulers, endeavouring to do so less by armed might than by drawing the rulers into a military alliance that he then sought to transform into a political association.</a:t>
            </a:r>
          </a:p>
          <a:p>
            <a:r>
              <a:rPr lang="en-GB" dirty="0"/>
              <a:t>Advancing southward to </a:t>
            </a:r>
            <a:r>
              <a:rPr lang="en-GB" dirty="0" err="1"/>
              <a:t>Deheubarth</a:t>
            </a:r>
            <a:r>
              <a:rPr lang="en-GB" dirty="0"/>
              <a:t> (south-west Wales) he won support in Ceredigion with the adherence of </a:t>
            </a:r>
            <a:r>
              <a:rPr lang="en-GB" dirty="0" err="1"/>
              <a:t>Maredudd</a:t>
            </a:r>
            <a:r>
              <a:rPr lang="en-GB" dirty="0"/>
              <a:t> ab Owain.</a:t>
            </a:r>
          </a:p>
          <a:p>
            <a:r>
              <a:rPr lang="en-GB" dirty="0"/>
              <a:t>1257 ruled most of </a:t>
            </a:r>
            <a:r>
              <a:rPr lang="en-GB" i="1" dirty="0"/>
              <a:t>Pura Wallia </a:t>
            </a:r>
            <a:r>
              <a:rPr lang="en-GB" dirty="0"/>
              <a:t>(native Welsh Wales);</a:t>
            </a:r>
          </a:p>
          <a:p>
            <a:r>
              <a:rPr lang="en-GB" dirty="0"/>
              <a:t>The Welsh chronicle </a:t>
            </a:r>
            <a:r>
              <a:rPr lang="en-GB" i="1" dirty="0"/>
              <a:t>Brut y </a:t>
            </a:r>
            <a:r>
              <a:rPr lang="en-GB" i="1" dirty="0" err="1"/>
              <a:t>Tywysogyon</a:t>
            </a:r>
            <a:r>
              <a:rPr lang="en-GB" i="1" dirty="0"/>
              <a:t> </a:t>
            </a:r>
            <a:r>
              <a:rPr lang="en-GB" dirty="0"/>
              <a:t>records that early in 1258 </a:t>
            </a:r>
            <a:r>
              <a:rPr lang="en-GB" dirty="0" err="1"/>
              <a:t>Llywelyn</a:t>
            </a:r>
            <a:r>
              <a:rPr lang="en-GB" dirty="0"/>
              <a:t> held an assembly of the magnates of Wales who swore an oath of allegiance to him. </a:t>
            </a:r>
          </a:p>
          <a:p>
            <a:r>
              <a:rPr lang="en-GB" dirty="0"/>
              <a:t>In an agreement with a group of Scottish nobles in 1258 </a:t>
            </a:r>
            <a:r>
              <a:rPr lang="en-GB" dirty="0" err="1"/>
              <a:t>Llywelyn</a:t>
            </a:r>
            <a:r>
              <a:rPr lang="en-GB" dirty="0"/>
              <a:t> used the title ‘prince of Wales’, and although it would be some time before he used the title on a regular basis its use in that year reflects the emergence, from the initial military alliance, of a new political entity in the prince's lands. </a:t>
            </a:r>
          </a:p>
          <a:p>
            <a:endParaRPr lang="en-GB" dirty="0"/>
          </a:p>
        </p:txBody>
      </p:sp>
    </p:spTree>
    <p:extLst>
      <p:ext uri="{BB962C8B-B14F-4D97-AF65-F5344CB8AC3E}">
        <p14:creationId xmlns:p14="http://schemas.microsoft.com/office/powerpoint/2010/main" val="34966449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7F076F-D7E2-5A20-E6B2-53A1F13FBFC0}"/>
              </a:ext>
            </a:extLst>
          </p:cNvPr>
          <p:cNvSpPr>
            <a:spLocks noGrp="1"/>
          </p:cNvSpPr>
          <p:nvPr>
            <p:ph type="title"/>
          </p:nvPr>
        </p:nvSpPr>
        <p:spPr>
          <a:xfrm>
            <a:off x="742950" y="742951"/>
            <a:ext cx="3476625" cy="4962524"/>
          </a:xfrm>
        </p:spPr>
        <p:txBody>
          <a:bodyPr vert="horz" lIns="91440" tIns="45720" rIns="91440" bIns="45720" rtlCol="0" anchor="ctr">
            <a:normAutofit fontScale="90000"/>
          </a:bodyPr>
          <a:lstStyle/>
          <a:p>
            <a:r>
              <a:rPr lang="en-US" sz="4800" kern="1200" dirty="0">
                <a:solidFill>
                  <a:srgbClr val="FFFFFF"/>
                </a:solidFill>
                <a:latin typeface="+mj-lt"/>
                <a:ea typeface="+mj-ea"/>
                <a:cs typeface="+mj-cs"/>
              </a:rPr>
              <a:t>Pura Wallia(in green) and </a:t>
            </a:r>
            <a:r>
              <a:rPr lang="en-US" sz="4800" kern="1200" dirty="0" err="1">
                <a:solidFill>
                  <a:srgbClr val="FFFFFF"/>
                </a:solidFill>
                <a:latin typeface="+mj-lt"/>
                <a:ea typeface="+mj-ea"/>
                <a:cs typeface="+mj-cs"/>
              </a:rPr>
              <a:t>Marchia</a:t>
            </a:r>
            <a:r>
              <a:rPr lang="en-US" sz="4800" kern="1200" dirty="0">
                <a:solidFill>
                  <a:srgbClr val="FFFFFF"/>
                </a:solidFill>
                <a:latin typeface="+mj-lt"/>
                <a:ea typeface="+mj-ea"/>
                <a:cs typeface="+mj-cs"/>
              </a:rPr>
              <a:t> Wallia (in brown)</a:t>
            </a:r>
            <a:br>
              <a:rPr lang="en-US" sz="4800" kern="1200" dirty="0">
                <a:solidFill>
                  <a:srgbClr val="FFFFFF"/>
                </a:solidFill>
                <a:latin typeface="+mj-lt"/>
                <a:ea typeface="+mj-ea"/>
                <a:cs typeface="+mj-cs"/>
              </a:rPr>
            </a:br>
            <a:br>
              <a:rPr lang="en-US" sz="4800" kern="1200" dirty="0">
                <a:solidFill>
                  <a:srgbClr val="FFFFFF"/>
                </a:solidFill>
                <a:latin typeface="+mj-lt"/>
                <a:ea typeface="+mj-ea"/>
                <a:cs typeface="+mj-cs"/>
              </a:rPr>
            </a:br>
            <a:r>
              <a:rPr lang="en-US" sz="1100" kern="1200" dirty="0">
                <a:solidFill>
                  <a:srgbClr val="FFFFFF"/>
                </a:solidFill>
                <a:latin typeface="+mj-lt"/>
                <a:ea typeface="+mj-ea"/>
                <a:cs typeface="+mj-cs"/>
              </a:rPr>
              <a:t>image: </a:t>
            </a:r>
            <a:r>
              <a:rPr lang="en-GB" sz="1100" kern="1200" dirty="0" err="1">
                <a:solidFill>
                  <a:srgbClr val="FFFFFF"/>
                </a:solidFill>
                <a:latin typeface="+mj-lt"/>
                <a:ea typeface="+mj-ea"/>
                <a:cs typeface="+mj-cs"/>
              </a:rPr>
              <a:t>AlexD</a:t>
            </a:r>
            <a:r>
              <a:rPr lang="en-GB" sz="1100" kern="1200" dirty="0">
                <a:solidFill>
                  <a:srgbClr val="FFFFFF"/>
                </a:solidFill>
                <a:latin typeface="+mj-lt"/>
                <a:ea typeface="+mj-ea"/>
                <a:cs typeface="+mj-cs"/>
              </a:rPr>
              <a:t>, CC BY-SA 3.0 &lt;https://creativecommons.org/licenses/by-sa/3.0&gt;, via Wikimedia Commons</a:t>
            </a:r>
            <a:endParaRPr lang="en-US" sz="1100" kern="1200" dirty="0">
              <a:solidFill>
                <a:srgbClr val="FFFFFF"/>
              </a:solidFill>
              <a:latin typeface="+mj-lt"/>
              <a:ea typeface="+mj-ea"/>
              <a:cs typeface="+mj-cs"/>
            </a:endParaRPr>
          </a:p>
        </p:txBody>
      </p:sp>
      <p:pic>
        <p:nvPicPr>
          <p:cNvPr id="1026" name="Picture 2">
            <a:extLst>
              <a:ext uri="{FF2B5EF4-FFF2-40B4-BE49-F238E27FC236}">
                <a16:creationId xmlns:a16="http://schemas.microsoft.com/office/drawing/2014/main" id="{F19EA9CC-5649-F2B5-302C-8CDAED877D8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351197" y="492573"/>
            <a:ext cx="4158794" cy="58807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43894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223CF-CD5E-476F-8718-D5FF89A6ABD0}"/>
              </a:ext>
            </a:extLst>
          </p:cNvPr>
          <p:cNvSpPr>
            <a:spLocks noGrp="1"/>
          </p:cNvSpPr>
          <p:nvPr>
            <p:ph type="title"/>
          </p:nvPr>
        </p:nvSpPr>
        <p:spPr/>
        <p:txBody>
          <a:bodyPr/>
          <a:lstStyle/>
          <a:p>
            <a:r>
              <a:rPr lang="en-GB" dirty="0" err="1"/>
              <a:t>Llywelyn</a:t>
            </a:r>
            <a:r>
              <a:rPr lang="en-GB" dirty="0"/>
              <a:t> ap </a:t>
            </a:r>
            <a:r>
              <a:rPr lang="en-GB" dirty="0" err="1"/>
              <a:t>Gruffudd</a:t>
            </a:r>
            <a:r>
              <a:rPr lang="en-GB" dirty="0"/>
              <a:t> 4</a:t>
            </a:r>
          </a:p>
        </p:txBody>
      </p:sp>
      <p:sp>
        <p:nvSpPr>
          <p:cNvPr id="3" name="Content Placeholder 2">
            <a:extLst>
              <a:ext uri="{FF2B5EF4-FFF2-40B4-BE49-F238E27FC236}">
                <a16:creationId xmlns:a16="http://schemas.microsoft.com/office/drawing/2014/main" id="{0FBA641D-12E0-4456-8DD9-6682051718C8}"/>
              </a:ext>
            </a:extLst>
          </p:cNvPr>
          <p:cNvSpPr>
            <a:spLocks noGrp="1"/>
          </p:cNvSpPr>
          <p:nvPr>
            <p:ph idx="1"/>
          </p:nvPr>
        </p:nvSpPr>
        <p:spPr/>
        <p:txBody>
          <a:bodyPr>
            <a:normAutofit fontScale="92500" lnSpcReduction="20000"/>
          </a:bodyPr>
          <a:lstStyle/>
          <a:p>
            <a:r>
              <a:rPr lang="en-GB" dirty="0"/>
              <a:t>By the end of 1262 he had resumed armed conflict with a series of forceful campaigns in the Welsh march calculated to promote his continuing quest for a definitive peace treaty with Henry. </a:t>
            </a:r>
          </a:p>
          <a:p>
            <a:r>
              <a:rPr lang="en-GB" dirty="0"/>
              <a:t>By the treaty of Montgomery (29 September 1267) Henry granted </a:t>
            </a:r>
            <a:r>
              <a:rPr lang="en-GB" dirty="0" err="1"/>
              <a:t>Llywelyn</a:t>
            </a:r>
            <a:r>
              <a:rPr lang="en-GB" dirty="0"/>
              <a:t> and his successors by hereditary right the principality of Wales and the right to be called prince of Wales.</a:t>
            </a:r>
          </a:p>
          <a:p>
            <a:r>
              <a:rPr lang="en-GB" dirty="0"/>
              <a:t>1274 Henry III died and </a:t>
            </a:r>
            <a:r>
              <a:rPr lang="en-GB" dirty="0" err="1"/>
              <a:t>Llywelyn</a:t>
            </a:r>
            <a:r>
              <a:rPr lang="en-GB" dirty="0"/>
              <a:t> refused to pay homage to Edward I;</a:t>
            </a:r>
          </a:p>
          <a:p>
            <a:r>
              <a:rPr lang="en-GB" dirty="0"/>
              <a:t>Only ten years after </a:t>
            </a:r>
            <a:r>
              <a:rPr lang="en-GB" dirty="0" err="1"/>
              <a:t>Llywelyn</a:t>
            </a:r>
            <a:r>
              <a:rPr lang="en-GB" dirty="0"/>
              <a:t> won formal recognition as prince of Wales the principality was dismembered, leaving him to make peace with Edward I on humiliating terms.</a:t>
            </a:r>
          </a:p>
          <a:p>
            <a:r>
              <a:rPr lang="en-GB" dirty="0"/>
              <a:t>His brothers Dafydd and </a:t>
            </a:r>
            <a:r>
              <a:rPr lang="en-GB" dirty="0" err="1"/>
              <a:t>Gruffudd</a:t>
            </a:r>
            <a:r>
              <a:rPr lang="en-GB" dirty="0"/>
              <a:t> plotted to murder him and they were given sanctuary by Edward I in Chester. </a:t>
            </a:r>
            <a:r>
              <a:rPr lang="en-GB" dirty="0" err="1"/>
              <a:t>Llywelyn</a:t>
            </a:r>
            <a:r>
              <a:rPr lang="en-GB" dirty="0"/>
              <a:t> refused to pay homage to Edward in Chester as he felt unsafe there.</a:t>
            </a:r>
          </a:p>
        </p:txBody>
      </p:sp>
    </p:spTree>
    <p:extLst>
      <p:ext uri="{BB962C8B-B14F-4D97-AF65-F5344CB8AC3E}">
        <p14:creationId xmlns:p14="http://schemas.microsoft.com/office/powerpoint/2010/main" val="19306109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059EB-CBDB-433E-B63E-0C97519638D6}"/>
              </a:ext>
            </a:extLst>
          </p:cNvPr>
          <p:cNvSpPr>
            <a:spLocks noGrp="1"/>
          </p:cNvSpPr>
          <p:nvPr>
            <p:ph type="title"/>
          </p:nvPr>
        </p:nvSpPr>
        <p:spPr/>
        <p:txBody>
          <a:bodyPr/>
          <a:lstStyle/>
          <a:p>
            <a:r>
              <a:rPr lang="en-GB" dirty="0" err="1"/>
              <a:t>Llywelyn</a:t>
            </a:r>
            <a:r>
              <a:rPr lang="en-GB" dirty="0"/>
              <a:t> ap </a:t>
            </a:r>
            <a:r>
              <a:rPr lang="en-GB" dirty="0" err="1"/>
              <a:t>Gruffudd</a:t>
            </a:r>
            <a:r>
              <a:rPr lang="en-GB" dirty="0"/>
              <a:t> 5</a:t>
            </a:r>
          </a:p>
        </p:txBody>
      </p:sp>
      <p:sp>
        <p:nvSpPr>
          <p:cNvPr id="3" name="Content Placeholder 2">
            <a:extLst>
              <a:ext uri="{FF2B5EF4-FFF2-40B4-BE49-F238E27FC236}">
                <a16:creationId xmlns:a16="http://schemas.microsoft.com/office/drawing/2014/main" id="{6FA15D3C-B232-4004-A3F8-26BD0C597981}"/>
              </a:ext>
            </a:extLst>
          </p:cNvPr>
          <p:cNvSpPr>
            <a:spLocks noGrp="1"/>
          </p:cNvSpPr>
          <p:nvPr>
            <p:ph idx="1"/>
          </p:nvPr>
        </p:nvSpPr>
        <p:spPr>
          <a:xfrm>
            <a:off x="838200" y="1415143"/>
            <a:ext cx="10515600" cy="4761820"/>
          </a:xfrm>
        </p:spPr>
        <p:txBody>
          <a:bodyPr>
            <a:normAutofit fontScale="77500" lnSpcReduction="20000"/>
          </a:bodyPr>
          <a:lstStyle/>
          <a:p>
            <a:r>
              <a:rPr lang="en-US" dirty="0" err="1"/>
              <a:t>Llywelyn</a:t>
            </a:r>
            <a:r>
              <a:rPr lang="en-US" dirty="0"/>
              <a:t> intended marrying Eleanor, daughter of Simon de Montford, but she was kidnapped on her way over from France;</a:t>
            </a:r>
          </a:p>
          <a:p>
            <a:r>
              <a:rPr lang="en-US" dirty="0"/>
              <a:t>Finally he paid homage to Edward I and married Eleanor in 1278, but she died in childbirth in 1282;</a:t>
            </a:r>
          </a:p>
          <a:p>
            <a:r>
              <a:rPr lang="en-GB" dirty="0" err="1"/>
              <a:t>Llywelyn's</a:t>
            </a:r>
            <a:r>
              <a:rPr lang="en-GB" dirty="0"/>
              <a:t> decision to depart from Gwynedd and take an army to the march of Wales has left historians perplexed.</a:t>
            </a:r>
          </a:p>
          <a:p>
            <a:r>
              <a:rPr lang="en-GB" dirty="0"/>
              <a:t>The continuation of </a:t>
            </a:r>
            <a:r>
              <a:rPr lang="en-GB" i="1" dirty="0"/>
              <a:t>Brut y </a:t>
            </a:r>
            <a:r>
              <a:rPr lang="en-GB" i="1" dirty="0" err="1"/>
              <a:t>Tywysogyon</a:t>
            </a:r>
            <a:r>
              <a:rPr lang="en-GB" i="1" dirty="0"/>
              <a:t> </a:t>
            </a:r>
            <a:r>
              <a:rPr lang="en-GB" dirty="0"/>
              <a:t>records, in a statement that precedes its account of </a:t>
            </a:r>
            <a:r>
              <a:rPr lang="en-GB" dirty="0" err="1"/>
              <a:t>Llywelyn's</a:t>
            </a:r>
            <a:r>
              <a:rPr lang="en-GB" dirty="0"/>
              <a:t> departure, that 'then there was effected the betrayal of </a:t>
            </a:r>
            <a:r>
              <a:rPr lang="en-GB" dirty="0" err="1"/>
              <a:t>Llywelyn</a:t>
            </a:r>
            <a:r>
              <a:rPr lang="en-GB" dirty="0"/>
              <a:t> in the belfry at Bangor by his own men' (Brut: </a:t>
            </a:r>
            <a:r>
              <a:rPr lang="en-GB" dirty="0" err="1"/>
              <a:t>Peniarth</a:t>
            </a:r>
            <a:r>
              <a:rPr lang="en-GB" dirty="0"/>
              <a:t> MS 20, 120). </a:t>
            </a:r>
          </a:p>
          <a:p>
            <a:r>
              <a:rPr lang="en-GB" dirty="0"/>
              <a:t>The precise meaning of the statement is uncertain, but the circumstances in which he met his death strongly suggest that he was lured to </a:t>
            </a:r>
            <a:r>
              <a:rPr lang="en-GB" dirty="0" err="1"/>
              <a:t>Cilmeri</a:t>
            </a:r>
            <a:r>
              <a:rPr lang="en-GB" dirty="0"/>
              <a:t>, in the neighbourhood of </a:t>
            </a:r>
            <a:r>
              <a:rPr lang="en-GB" dirty="0" err="1"/>
              <a:t>Builth</a:t>
            </a:r>
            <a:r>
              <a:rPr lang="en-GB" dirty="0"/>
              <a:t>, by a ruse in which Edmund Mortimer played a key role. </a:t>
            </a:r>
          </a:p>
          <a:p>
            <a:r>
              <a:rPr lang="en-GB" dirty="0"/>
              <a:t>The Welsh chronicle and several English chronicles, among which that of the Premonstratensian house of </a:t>
            </a:r>
            <a:r>
              <a:rPr lang="en-GB" dirty="0" err="1"/>
              <a:t>Hagnaby</a:t>
            </a:r>
            <a:r>
              <a:rPr lang="en-GB" dirty="0"/>
              <a:t> is particularly informative, point to </a:t>
            </a:r>
            <a:r>
              <a:rPr lang="en-GB" dirty="0" err="1"/>
              <a:t>Llywelyn's</a:t>
            </a:r>
            <a:r>
              <a:rPr lang="en-GB" dirty="0"/>
              <a:t> coming at Mortimer's behest to take the homage of his men, and then a fierce and prolonged battle in which the prince was separated from his forces and killed.</a:t>
            </a:r>
          </a:p>
        </p:txBody>
      </p:sp>
    </p:spTree>
    <p:extLst>
      <p:ext uri="{BB962C8B-B14F-4D97-AF65-F5344CB8AC3E}">
        <p14:creationId xmlns:p14="http://schemas.microsoft.com/office/powerpoint/2010/main" val="28940783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7A41A-CAB6-9BBD-8947-A02F8CC5E02E}"/>
              </a:ext>
            </a:extLst>
          </p:cNvPr>
          <p:cNvSpPr>
            <a:spLocks noGrp="1"/>
          </p:cNvSpPr>
          <p:nvPr>
            <p:ph type="title"/>
          </p:nvPr>
        </p:nvSpPr>
        <p:spPr/>
        <p:txBody>
          <a:bodyPr/>
          <a:lstStyle/>
          <a:p>
            <a:endParaRPr lang="en-GB" dirty="0"/>
          </a:p>
        </p:txBody>
      </p:sp>
      <p:sp>
        <p:nvSpPr>
          <p:cNvPr id="3" name="Text Placeholder 2">
            <a:extLst>
              <a:ext uri="{FF2B5EF4-FFF2-40B4-BE49-F238E27FC236}">
                <a16:creationId xmlns:a16="http://schemas.microsoft.com/office/drawing/2014/main" id="{1E07745A-E8FA-D7C1-BEDB-D5D1CD9C0DE3}"/>
              </a:ext>
            </a:extLst>
          </p:cNvPr>
          <p:cNvSpPr>
            <a:spLocks noGrp="1"/>
          </p:cNvSpPr>
          <p:nvPr>
            <p:ph type="body" idx="1"/>
          </p:nvPr>
        </p:nvSpPr>
        <p:spPr/>
        <p:txBody>
          <a:bodyPr>
            <a:normAutofit/>
          </a:bodyPr>
          <a:lstStyle/>
          <a:p>
            <a:endParaRPr lang="en-GB"/>
          </a:p>
        </p:txBody>
      </p:sp>
      <p:sp>
        <p:nvSpPr>
          <p:cNvPr id="4" name="Content Placeholder 3">
            <a:extLst>
              <a:ext uri="{FF2B5EF4-FFF2-40B4-BE49-F238E27FC236}">
                <a16:creationId xmlns:a16="http://schemas.microsoft.com/office/drawing/2014/main" id="{6900D064-829C-497A-A003-3B38491C7400}"/>
              </a:ext>
            </a:extLst>
          </p:cNvPr>
          <p:cNvSpPr>
            <a:spLocks noGrp="1"/>
          </p:cNvSpPr>
          <p:nvPr>
            <p:ph sz="half" idx="2"/>
          </p:nvPr>
        </p:nvSpPr>
        <p:spPr/>
        <p:txBody>
          <a:bodyPr>
            <a:normAutofit fontScale="85000" lnSpcReduction="20000"/>
          </a:bodyPr>
          <a:lstStyle/>
          <a:p>
            <a:endParaRPr lang="en-GB" dirty="0"/>
          </a:p>
        </p:txBody>
      </p:sp>
      <p:sp>
        <p:nvSpPr>
          <p:cNvPr id="5" name="Text Placeholder 4">
            <a:extLst>
              <a:ext uri="{FF2B5EF4-FFF2-40B4-BE49-F238E27FC236}">
                <a16:creationId xmlns:a16="http://schemas.microsoft.com/office/drawing/2014/main" id="{48523850-C017-AD4D-BFD3-A67A17B8959A}"/>
              </a:ext>
            </a:extLst>
          </p:cNvPr>
          <p:cNvSpPr>
            <a:spLocks noGrp="1"/>
          </p:cNvSpPr>
          <p:nvPr>
            <p:ph type="body" sz="quarter" idx="3"/>
          </p:nvPr>
        </p:nvSpPr>
        <p:spPr>
          <a:xfrm>
            <a:off x="6172200" y="419100"/>
            <a:ext cx="5183188" cy="2085975"/>
          </a:xfrm>
        </p:spPr>
        <p:txBody>
          <a:bodyPr>
            <a:normAutofit/>
          </a:bodyPr>
          <a:lstStyle/>
          <a:p>
            <a:r>
              <a:rPr lang="en-GB" b="0" dirty="0"/>
              <a:t>The various chronicles that refer to Llywelyn’s death are examined by </a:t>
            </a:r>
            <a:r>
              <a:rPr lang="en-GB" b="0" dirty="0" err="1"/>
              <a:t>Llinos</a:t>
            </a:r>
            <a:r>
              <a:rPr lang="en-GB" b="0" dirty="0"/>
              <a:t> B. Smith in </a:t>
            </a:r>
            <a:r>
              <a:rPr lang="en-GB" b="0" i="1" dirty="0"/>
              <a:t>Welsh History Review </a:t>
            </a:r>
            <a:r>
              <a:rPr lang="en-GB" b="0" dirty="0"/>
              <a:t>11 (1982-3), 200-213</a:t>
            </a:r>
          </a:p>
        </p:txBody>
      </p:sp>
      <p:sp>
        <p:nvSpPr>
          <p:cNvPr id="6" name="Content Placeholder 5">
            <a:extLst>
              <a:ext uri="{FF2B5EF4-FFF2-40B4-BE49-F238E27FC236}">
                <a16:creationId xmlns:a16="http://schemas.microsoft.com/office/drawing/2014/main" id="{2C78FAD7-B0ED-FF44-93DB-AF028C136406}"/>
              </a:ext>
            </a:extLst>
          </p:cNvPr>
          <p:cNvSpPr>
            <a:spLocks noGrp="1"/>
          </p:cNvSpPr>
          <p:nvPr>
            <p:ph sz="quarter" idx="4"/>
          </p:nvPr>
        </p:nvSpPr>
        <p:spPr>
          <a:xfrm>
            <a:off x="6172200" y="2505075"/>
            <a:ext cx="5183188" cy="4195082"/>
          </a:xfrm>
        </p:spPr>
        <p:txBody>
          <a:bodyPr>
            <a:normAutofit fontScale="85000" lnSpcReduction="20000"/>
          </a:bodyPr>
          <a:lstStyle/>
          <a:p>
            <a:r>
              <a:rPr lang="en-GB" dirty="0"/>
              <a:t>Was he killed in an accidental encounter or a premeditated ambush?</a:t>
            </a:r>
          </a:p>
          <a:p>
            <a:r>
              <a:rPr lang="en-GB" dirty="0"/>
              <a:t>‘Whatever the truth…the day’s events were remembered in history not only as the end of an independent Wales but also as the final event in the history of the British nation. English and Scottish chroniclers alike saw in Llywelyn’s death the extinction of the glory of the Britons, and its permanent acquisition by the nation of the English’ (p. 213)</a:t>
            </a:r>
          </a:p>
          <a:p>
            <a:r>
              <a:rPr lang="en-GB" sz="2100" dirty="0"/>
              <a:t>Photo: Llywelyn’s grave at Abbey </a:t>
            </a:r>
            <a:r>
              <a:rPr lang="en-GB" sz="2100" dirty="0" err="1"/>
              <a:t>Cwmhir</a:t>
            </a:r>
            <a:r>
              <a:rPr lang="en-GB" sz="2100" dirty="0"/>
              <a:t>, Jane Cartwright</a:t>
            </a:r>
          </a:p>
        </p:txBody>
      </p:sp>
      <p:pic>
        <p:nvPicPr>
          <p:cNvPr id="1026" name="Picture 2">
            <a:extLst>
              <a:ext uri="{FF2B5EF4-FFF2-40B4-BE49-F238E27FC236}">
                <a16:creationId xmlns:a16="http://schemas.microsoft.com/office/drawing/2014/main" id="{00D298EC-AC3E-2869-C7E4-B7061EEB74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612" y="266020"/>
            <a:ext cx="4572000" cy="60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3006455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34636"/>
            <a:ext cx="4380352" cy="1162050"/>
          </a:xfrm>
        </p:spPr>
        <p:txBody>
          <a:bodyPr>
            <a:normAutofit/>
          </a:bodyPr>
          <a:lstStyle/>
          <a:p>
            <a:r>
              <a:rPr lang="en-US" sz="2800" dirty="0" err="1"/>
              <a:t>Llywelyn</a:t>
            </a:r>
            <a:r>
              <a:rPr lang="en-US" sz="2800" dirty="0"/>
              <a:t> </a:t>
            </a:r>
            <a:r>
              <a:rPr lang="en-US" sz="2800" dirty="0" err="1"/>
              <a:t>ap</a:t>
            </a:r>
            <a:r>
              <a:rPr lang="en-US" sz="2800" dirty="0"/>
              <a:t> </a:t>
            </a:r>
            <a:r>
              <a:rPr lang="en-US" sz="2800" dirty="0" err="1"/>
              <a:t>Gruffudd</a:t>
            </a:r>
            <a:r>
              <a:rPr lang="en-US" sz="2800" dirty="0"/>
              <a:t> </a:t>
            </a:r>
            <a:br>
              <a:rPr lang="en-US" dirty="0"/>
            </a:br>
            <a:endParaRPr lang="en-US" dirty="0"/>
          </a:p>
        </p:txBody>
      </p:sp>
      <p:sp>
        <p:nvSpPr>
          <p:cNvPr id="3" name="Content Placeholder 2"/>
          <p:cNvSpPr>
            <a:spLocks noGrp="1"/>
          </p:cNvSpPr>
          <p:nvPr>
            <p:ph idx="1"/>
          </p:nvPr>
        </p:nvSpPr>
        <p:spPr>
          <a:xfrm>
            <a:off x="3933824" y="250825"/>
            <a:ext cx="7648575" cy="6356349"/>
          </a:xfrm>
        </p:spPr>
        <p:txBody>
          <a:bodyPr>
            <a:normAutofit fontScale="62500" lnSpcReduction="20000"/>
          </a:bodyPr>
          <a:lstStyle/>
          <a:p>
            <a:pPr marL="0" indent="0">
              <a:buNone/>
            </a:pPr>
            <a:r>
              <a:rPr lang="en-GB" sz="3400" dirty="0"/>
              <a:t>11 December 1282 </a:t>
            </a:r>
            <a:r>
              <a:rPr lang="en-GB" sz="3400" dirty="0" err="1"/>
              <a:t>Llywelyn</a:t>
            </a:r>
            <a:r>
              <a:rPr lang="en-GB" sz="3400" dirty="0"/>
              <a:t> killed at </a:t>
            </a:r>
            <a:r>
              <a:rPr lang="en-GB" sz="3400" dirty="0" err="1"/>
              <a:t>Cilmeri</a:t>
            </a:r>
            <a:r>
              <a:rPr lang="en-GB" sz="3400" dirty="0"/>
              <a:t>.</a:t>
            </a:r>
          </a:p>
          <a:p>
            <a:pPr marL="0" indent="0">
              <a:buNone/>
            </a:pPr>
            <a:r>
              <a:rPr lang="en-GB" sz="3600" dirty="0"/>
              <a:t>After </a:t>
            </a:r>
            <a:r>
              <a:rPr lang="en-GB" sz="3600" dirty="0" err="1"/>
              <a:t>Llywelyn's</a:t>
            </a:r>
            <a:r>
              <a:rPr lang="en-GB" sz="3600" dirty="0"/>
              <a:t> death his brother Dafydd ap </a:t>
            </a:r>
            <a:r>
              <a:rPr lang="en-GB" sz="3600" dirty="0" err="1"/>
              <a:t>Gruffudd</a:t>
            </a:r>
            <a:r>
              <a:rPr lang="en-GB" sz="3600" dirty="0"/>
              <a:t> assumed the title 'prince of Wales and lord of Snowdon', and maintained the struggle until his capture in the summer of 1283</a:t>
            </a:r>
          </a:p>
          <a:p>
            <a:pPr marL="0" indent="0">
              <a:buNone/>
            </a:pPr>
            <a:r>
              <a:rPr lang="en-US" sz="3400" dirty="0"/>
              <a:t>after her father’s death </a:t>
            </a:r>
            <a:r>
              <a:rPr lang="en-US" sz="3400" dirty="0" err="1"/>
              <a:t>Gwenll</a:t>
            </a:r>
            <a:r>
              <a:rPr lang="en-GB" sz="3400" dirty="0" err="1"/>
              <a:t>ïan</a:t>
            </a:r>
            <a:r>
              <a:rPr lang="en-GB" sz="3400" dirty="0"/>
              <a:t>, </a:t>
            </a:r>
            <a:r>
              <a:rPr lang="en-GB" sz="3400" dirty="0" err="1"/>
              <a:t>Llywelyn’s</a:t>
            </a:r>
            <a:r>
              <a:rPr lang="en-GB" sz="3400" dirty="0"/>
              <a:t> daughter, (1282-1337) was sent to a nunnery in England (</a:t>
            </a:r>
            <a:r>
              <a:rPr lang="en-GB" sz="3400" dirty="0" err="1"/>
              <a:t>Sempringham</a:t>
            </a:r>
            <a:r>
              <a:rPr lang="en-GB" sz="3400" dirty="0"/>
              <a:t>);</a:t>
            </a:r>
          </a:p>
          <a:p>
            <a:pPr marL="0" indent="0">
              <a:buNone/>
            </a:pPr>
            <a:r>
              <a:rPr lang="en-GB" sz="3600" dirty="0" err="1"/>
              <a:t>Llywelyn's</a:t>
            </a:r>
            <a:r>
              <a:rPr lang="en-GB" sz="3600" dirty="0"/>
              <a:t> triumphs were celebrated by the poets Dafydd </a:t>
            </a:r>
            <a:r>
              <a:rPr lang="en-GB" sz="3600" dirty="0" err="1"/>
              <a:t>Benfras</a:t>
            </a:r>
            <a:r>
              <a:rPr lang="en-GB" sz="3600" dirty="0"/>
              <a:t> and </a:t>
            </a:r>
            <a:r>
              <a:rPr lang="en-GB" sz="3600" dirty="0" err="1"/>
              <a:t>Llygad</a:t>
            </a:r>
            <a:r>
              <a:rPr lang="en-GB" sz="3600" dirty="0"/>
              <a:t> </a:t>
            </a:r>
            <a:r>
              <a:rPr lang="en-GB" sz="3600" dirty="0" err="1"/>
              <a:t>Gŵr</a:t>
            </a:r>
            <a:r>
              <a:rPr lang="en-GB" sz="3600" dirty="0"/>
              <a:t>, and his death inspired elegies of great eloquence by Bleddyn </a:t>
            </a:r>
            <a:r>
              <a:rPr lang="en-GB" sz="3600" dirty="0" err="1"/>
              <a:t>Fardd</a:t>
            </a:r>
            <a:r>
              <a:rPr lang="en-GB" sz="3600" dirty="0"/>
              <a:t> and </a:t>
            </a:r>
            <a:r>
              <a:rPr lang="en-GB" sz="3600" dirty="0" err="1"/>
              <a:t>Gruffudd</a:t>
            </a:r>
            <a:r>
              <a:rPr lang="en-GB" sz="3600" dirty="0"/>
              <a:t> ab </a:t>
            </a:r>
            <a:r>
              <a:rPr lang="en-GB" sz="3600" dirty="0" err="1"/>
              <a:t>yr</a:t>
            </a:r>
            <a:r>
              <a:rPr lang="en-GB" sz="3600" dirty="0"/>
              <a:t> </a:t>
            </a:r>
            <a:r>
              <a:rPr lang="en-GB" sz="3600" dirty="0" err="1"/>
              <a:t>Ynad</a:t>
            </a:r>
            <a:r>
              <a:rPr lang="en-GB" sz="3600" dirty="0"/>
              <a:t> </a:t>
            </a:r>
            <a:r>
              <a:rPr lang="en-GB" sz="3600" dirty="0" err="1"/>
              <a:t>Coch</a:t>
            </a:r>
            <a:r>
              <a:rPr lang="en-GB" sz="3600" dirty="0"/>
              <a:t>. </a:t>
            </a:r>
          </a:p>
          <a:p>
            <a:pPr marL="0" indent="0">
              <a:buNone/>
            </a:pPr>
            <a:endParaRPr lang="en-GB" sz="3600" dirty="0"/>
          </a:p>
          <a:p>
            <a:pPr marL="0" indent="0">
              <a:buNone/>
            </a:pPr>
            <a:r>
              <a:rPr lang="en-GB" sz="3600" dirty="0"/>
              <a:t>The text of the chronicle </a:t>
            </a:r>
            <a:r>
              <a:rPr lang="en-GB" sz="3600" i="1" dirty="0" err="1"/>
              <a:t>Brenhinedd</a:t>
            </a:r>
            <a:r>
              <a:rPr lang="en-GB" sz="3600" i="1" dirty="0"/>
              <a:t> y </a:t>
            </a:r>
            <a:r>
              <a:rPr lang="en-GB" sz="3600" i="1" dirty="0" err="1"/>
              <a:t>Saesson</a:t>
            </a:r>
            <a:r>
              <a:rPr lang="en-GB" sz="3600" i="1" dirty="0"/>
              <a:t> </a:t>
            </a:r>
            <a:r>
              <a:rPr lang="en-GB" sz="3600" dirty="0"/>
              <a:t>relates that after the death of </a:t>
            </a:r>
            <a:r>
              <a:rPr lang="en-GB" sz="3600" dirty="0" err="1"/>
              <a:t>Llywelyn</a:t>
            </a:r>
            <a:r>
              <a:rPr lang="en-GB" sz="3600" dirty="0"/>
              <a:t> 'all Wales was cast to the ground’ (p. 259). Edward I built imposing castles around Wales and bestowed the title ‘Prince of </a:t>
            </a:r>
            <a:r>
              <a:rPr lang="en-GB" sz="3600" dirty="0" err="1"/>
              <a:t>Wales’</a:t>
            </a:r>
            <a:r>
              <a:rPr lang="en-GB" sz="3600" dirty="0"/>
              <a:t> on his own heir. </a:t>
            </a:r>
          </a:p>
          <a:p>
            <a:pPr marL="0" indent="0">
              <a:buNone/>
            </a:pPr>
            <a:r>
              <a:rPr lang="en-GB" dirty="0"/>
              <a:t>BBC The Story of Wales Episode 2 Power Struggles</a:t>
            </a:r>
          </a:p>
          <a:p>
            <a:pPr marL="0" indent="0">
              <a:buNone/>
            </a:pPr>
            <a:r>
              <a:rPr lang="en-GB" dirty="0">
                <a:hlinkClick r:id="rId2"/>
              </a:rPr>
              <a:t>The Story Of Wales - BBC Series, Episode 2 - Power Struggles | History Is Ours - YouTube</a:t>
            </a:r>
            <a:endParaRPr lang="en-GB" dirty="0"/>
          </a:p>
          <a:p>
            <a:pPr marL="0" indent="0">
              <a:buNone/>
            </a:pPr>
            <a:r>
              <a:rPr lang="en-GB" dirty="0"/>
              <a:t>(start at 18 mins in)</a:t>
            </a:r>
            <a:endParaRPr lang="en-US" dirty="0"/>
          </a:p>
          <a:p>
            <a:pPr marL="0" indent="0">
              <a:buNone/>
            </a:pPr>
            <a:r>
              <a:rPr lang="en-US" sz="1600" b="1" dirty="0"/>
              <a:t>Memorial to </a:t>
            </a:r>
            <a:r>
              <a:rPr lang="en-US" sz="1600" b="1" dirty="0" err="1"/>
              <a:t>Llywelyn</a:t>
            </a:r>
            <a:r>
              <a:rPr lang="en-US" sz="1600" b="1" dirty="0"/>
              <a:t> </a:t>
            </a:r>
            <a:r>
              <a:rPr lang="en-US" sz="1600" b="1" dirty="0" err="1"/>
              <a:t>ap</a:t>
            </a:r>
            <a:r>
              <a:rPr lang="en-US" sz="1600" b="1" dirty="0"/>
              <a:t> </a:t>
            </a:r>
            <a:r>
              <a:rPr lang="en-US" sz="1600" b="1" dirty="0" err="1"/>
              <a:t>Gruffudd</a:t>
            </a:r>
            <a:r>
              <a:rPr lang="en-US" sz="1600" b="1" dirty="0"/>
              <a:t>, </a:t>
            </a:r>
            <a:r>
              <a:rPr lang="en-US" sz="1600" b="1" dirty="0" err="1"/>
              <a:t>Cilmeri</a:t>
            </a:r>
            <a:br>
              <a:rPr lang="en-US" sz="1600" b="1" dirty="0"/>
            </a:br>
            <a:r>
              <a:rPr lang="en-US" sz="1600" dirty="0">
                <a:hlinkClick r:id="rId3"/>
              </a:rPr>
              <a:t>http://commons.wikimedia.org/wiki/File%3ALlewelyn's_Monument_at_Cilmery_-_geograph.org.uk_-_1566729.jpg</a:t>
            </a:r>
            <a:endParaRPr lang="en-US" sz="1600" dirty="0"/>
          </a:p>
          <a:p>
            <a:pPr marL="0" indent="0">
              <a:buNone/>
            </a:pPr>
            <a:endParaRPr lang="en-US" sz="1600" dirty="0"/>
          </a:p>
          <a:p>
            <a:pPr marL="0" indent="0">
              <a:buNone/>
            </a:pPr>
            <a:r>
              <a:rPr lang="en-US" sz="1600" dirty="0"/>
              <a:t>https://www.youtube.com/watch?v=hTnzf2cwPD0</a:t>
            </a:r>
          </a:p>
        </p:txBody>
      </p:sp>
      <p:sp>
        <p:nvSpPr>
          <p:cNvPr id="4" name="Text Placeholder 3"/>
          <p:cNvSpPr>
            <a:spLocks noGrp="1"/>
          </p:cNvSpPr>
          <p:nvPr>
            <p:ph type="body" sz="half" idx="2"/>
          </p:nvPr>
        </p:nvSpPr>
        <p:spPr/>
        <p:txBody>
          <a:bodyPr/>
          <a:lstStyle/>
          <a:p>
            <a:r>
              <a:rPr lang="en-US" b="1" dirty="0" err="1"/>
              <a:t>Cofeb</a:t>
            </a:r>
            <a:r>
              <a:rPr lang="en-US" b="1" dirty="0"/>
              <a:t> </a:t>
            </a:r>
            <a:r>
              <a:rPr lang="en-US" b="1" dirty="0" err="1"/>
              <a:t>Llywelyn</a:t>
            </a:r>
            <a:r>
              <a:rPr lang="en-US" b="1" dirty="0"/>
              <a:t> ap </a:t>
            </a:r>
            <a:r>
              <a:rPr lang="en-US" b="1" dirty="0" err="1"/>
              <a:t>Gruffudd</a:t>
            </a:r>
            <a:r>
              <a:rPr lang="en-US" b="1" dirty="0"/>
              <a:t>, </a:t>
            </a:r>
            <a:r>
              <a:rPr lang="en-US" b="1" dirty="0" err="1"/>
              <a:t>Cilmeri</a:t>
            </a:r>
            <a:br>
              <a:rPr lang="en-US" b="1" dirty="0"/>
            </a:br>
            <a:r>
              <a:rPr lang="en-US" b="1" dirty="0"/>
              <a:t>start </a:t>
            </a:r>
            <a:r>
              <a:rPr lang="en-US" b="1" dirty="0" err="1"/>
              <a:t>astart</a:t>
            </a:r>
            <a:r>
              <a:rPr lang="en-US" b="1" dirty="0"/>
              <a:t> </a:t>
            </a:r>
            <a:endParaRPr lang="en-US" dirty="0"/>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 y="1009650"/>
            <a:ext cx="3132000" cy="4176000"/>
          </a:xfrm>
          <a:prstGeom prst="rect">
            <a:avLst/>
          </a:prstGeom>
        </p:spPr>
      </p:pic>
    </p:spTree>
    <p:extLst>
      <p:ext uri="{BB962C8B-B14F-4D97-AF65-F5344CB8AC3E}">
        <p14:creationId xmlns:p14="http://schemas.microsoft.com/office/powerpoint/2010/main" val="23170650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8AD5B-5138-47D7-A90C-003A9F43367F}"/>
              </a:ext>
            </a:extLst>
          </p:cNvPr>
          <p:cNvSpPr>
            <a:spLocks noGrp="1"/>
          </p:cNvSpPr>
          <p:nvPr>
            <p:ph type="title"/>
          </p:nvPr>
        </p:nvSpPr>
        <p:spPr/>
        <p:txBody>
          <a:bodyPr>
            <a:normAutofit/>
          </a:bodyPr>
          <a:lstStyle/>
          <a:p>
            <a:r>
              <a:rPr lang="en-GB" sz="4000" dirty="0"/>
              <a:t>Medieval Welsh Poetry</a:t>
            </a:r>
            <a:r>
              <a:rPr lang="en-GB" sz="1050" dirty="0"/>
              <a:t>	</a:t>
            </a:r>
            <a:br>
              <a:rPr lang="en-GB" sz="1050" dirty="0"/>
            </a:br>
            <a:br>
              <a:rPr lang="en-GB" sz="1050" dirty="0"/>
            </a:br>
            <a:r>
              <a:rPr lang="en-GB" sz="1050" dirty="0"/>
              <a:t>Photo Eisteddfod Chairs of </a:t>
            </a:r>
            <a:r>
              <a:rPr lang="en-GB" sz="1050" dirty="0" err="1"/>
              <a:t>Hedd</a:t>
            </a:r>
            <a:r>
              <a:rPr lang="en-GB" sz="1050" dirty="0"/>
              <a:t> Wyn </a:t>
            </a:r>
            <a:r>
              <a:rPr lang="en-GB" sz="1050" dirty="0" err="1"/>
              <a:t>Yr</a:t>
            </a:r>
            <a:r>
              <a:rPr lang="en-GB" sz="1050" dirty="0"/>
              <a:t> </a:t>
            </a:r>
            <a:r>
              <a:rPr lang="en-GB" sz="1050" dirty="0" err="1"/>
              <a:t>Ysgwrn</a:t>
            </a:r>
            <a:r>
              <a:rPr lang="en-GB" sz="1050" dirty="0"/>
              <a:t>. By Alan Fryer, CC BY-SA 2.0, https://commons.wikimedia.org/w/index.php?curid=43348216</a:t>
            </a:r>
          </a:p>
        </p:txBody>
      </p:sp>
      <p:sp>
        <p:nvSpPr>
          <p:cNvPr id="3" name="Content Placeholder 2">
            <a:extLst>
              <a:ext uri="{FF2B5EF4-FFF2-40B4-BE49-F238E27FC236}">
                <a16:creationId xmlns:a16="http://schemas.microsoft.com/office/drawing/2014/main" id="{EB3BB7DD-D08D-489E-AFD7-844CBC1CDB46}"/>
              </a:ext>
            </a:extLst>
          </p:cNvPr>
          <p:cNvSpPr>
            <a:spLocks noGrp="1"/>
          </p:cNvSpPr>
          <p:nvPr>
            <p:ph sz="half" idx="1"/>
          </p:nvPr>
        </p:nvSpPr>
        <p:spPr/>
        <p:txBody>
          <a:bodyPr>
            <a:normAutofit lnSpcReduction="10000"/>
          </a:bodyPr>
          <a:lstStyle/>
          <a:p>
            <a:r>
              <a:rPr lang="en-GB" dirty="0"/>
              <a:t>C6th Y </a:t>
            </a:r>
            <a:r>
              <a:rPr lang="en-GB" dirty="0" err="1"/>
              <a:t>Cynfeirdd</a:t>
            </a:r>
            <a:r>
              <a:rPr lang="en-GB" dirty="0"/>
              <a:t> (Early Poets) Taliesin and </a:t>
            </a:r>
            <a:r>
              <a:rPr lang="en-GB" dirty="0" err="1"/>
              <a:t>Aneirin</a:t>
            </a:r>
            <a:r>
              <a:rPr lang="en-GB" dirty="0"/>
              <a:t> (e.g. y </a:t>
            </a:r>
            <a:r>
              <a:rPr lang="en-GB" dirty="0" err="1"/>
              <a:t>Gododdin</a:t>
            </a:r>
            <a:r>
              <a:rPr lang="en-GB" dirty="0"/>
              <a:t>)</a:t>
            </a:r>
          </a:p>
          <a:p>
            <a:r>
              <a:rPr lang="en-GB" dirty="0" err="1"/>
              <a:t>Canu’r</a:t>
            </a:r>
            <a:r>
              <a:rPr lang="en-GB" dirty="0"/>
              <a:t> </a:t>
            </a:r>
            <a:r>
              <a:rPr lang="en-GB" dirty="0" err="1"/>
              <a:t>Bwlch</a:t>
            </a:r>
            <a:r>
              <a:rPr lang="en-GB" dirty="0"/>
              <a:t> – C9-11</a:t>
            </a:r>
            <a:r>
              <a:rPr lang="en-GB" baseline="30000" dirty="0"/>
              <a:t>th</a:t>
            </a:r>
            <a:r>
              <a:rPr lang="en-GB" dirty="0"/>
              <a:t> looking back at heroic period, </a:t>
            </a:r>
            <a:r>
              <a:rPr lang="en-GB" dirty="0" err="1"/>
              <a:t>Canu</a:t>
            </a:r>
            <a:r>
              <a:rPr lang="en-GB" dirty="0"/>
              <a:t> </a:t>
            </a:r>
            <a:r>
              <a:rPr lang="en-GB" dirty="0" err="1"/>
              <a:t>Llywarch</a:t>
            </a:r>
            <a:r>
              <a:rPr lang="en-GB" dirty="0"/>
              <a:t> Hen and Heledd – often monologues lamenting loss of kingdom of Powys</a:t>
            </a:r>
          </a:p>
          <a:p>
            <a:r>
              <a:rPr lang="en-GB" dirty="0"/>
              <a:t>Eisteddfod – winning a chair 1176 Eisteddfod at Cardigan held by Lord Rhys (1132-1197).</a:t>
            </a:r>
          </a:p>
        </p:txBody>
      </p:sp>
      <p:pic>
        <p:nvPicPr>
          <p:cNvPr id="4098" name="Picture 2">
            <a:extLst>
              <a:ext uri="{FF2B5EF4-FFF2-40B4-BE49-F238E27FC236}">
                <a16:creationId xmlns:a16="http://schemas.microsoft.com/office/drawing/2014/main" id="{133A734A-5EE2-4909-9C5B-24820EEBA958}"/>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172200" y="2058194"/>
            <a:ext cx="5181600" cy="388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88322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50F65-5B1E-4377-8EFB-BB112006B354}"/>
              </a:ext>
            </a:extLst>
          </p:cNvPr>
          <p:cNvSpPr>
            <a:spLocks noGrp="1"/>
          </p:cNvSpPr>
          <p:nvPr>
            <p:ph type="title"/>
          </p:nvPr>
        </p:nvSpPr>
        <p:spPr/>
        <p:txBody>
          <a:bodyPr>
            <a:normAutofit/>
          </a:bodyPr>
          <a:lstStyle/>
          <a:p>
            <a:r>
              <a:rPr lang="en-GB" sz="1100" dirty="0"/>
              <a:t>Image: early sixteenth-century copy of poem by Dafydd ap Gwilym - http://www.dafyddapgwilym.net/eng/3win.htm, Public Domain, https://commons.wikimedia.org/w/index.php?curid=41553690</a:t>
            </a:r>
          </a:p>
        </p:txBody>
      </p:sp>
      <p:sp>
        <p:nvSpPr>
          <p:cNvPr id="3" name="Content Placeholder 2">
            <a:extLst>
              <a:ext uri="{FF2B5EF4-FFF2-40B4-BE49-F238E27FC236}">
                <a16:creationId xmlns:a16="http://schemas.microsoft.com/office/drawing/2014/main" id="{478627B0-418C-4B51-9AB4-D642F1A7A5D9}"/>
              </a:ext>
            </a:extLst>
          </p:cNvPr>
          <p:cNvSpPr>
            <a:spLocks noGrp="1"/>
          </p:cNvSpPr>
          <p:nvPr>
            <p:ph sz="half" idx="1"/>
          </p:nvPr>
        </p:nvSpPr>
        <p:spPr>
          <a:xfrm>
            <a:off x="355600" y="1412240"/>
            <a:ext cx="5664200" cy="5262880"/>
          </a:xfrm>
        </p:spPr>
        <p:txBody>
          <a:bodyPr>
            <a:normAutofit fontScale="92500" lnSpcReduction="10000"/>
          </a:bodyPr>
          <a:lstStyle/>
          <a:p>
            <a:r>
              <a:rPr lang="en-GB" dirty="0"/>
              <a:t>Y </a:t>
            </a:r>
            <a:r>
              <a:rPr lang="en-GB" dirty="0" err="1"/>
              <a:t>Gogynfeirdd</a:t>
            </a:r>
            <a:r>
              <a:rPr lang="en-GB" dirty="0"/>
              <a:t> (Fairly Early Poets) otherwise known as </a:t>
            </a:r>
            <a:r>
              <a:rPr lang="en-GB" dirty="0" err="1"/>
              <a:t>Beirdd</a:t>
            </a:r>
            <a:r>
              <a:rPr lang="en-GB" dirty="0"/>
              <a:t> y </a:t>
            </a:r>
            <a:r>
              <a:rPr lang="en-GB" dirty="0" err="1"/>
              <a:t>Tywysogion</a:t>
            </a:r>
            <a:r>
              <a:rPr lang="en-GB" dirty="0"/>
              <a:t> (The Poets of the Princes) 1000-1300, e.g. </a:t>
            </a:r>
            <a:r>
              <a:rPr lang="en-GB" dirty="0" err="1"/>
              <a:t>Meilyr</a:t>
            </a:r>
            <a:r>
              <a:rPr lang="en-GB" dirty="0"/>
              <a:t> </a:t>
            </a:r>
            <a:r>
              <a:rPr lang="en-GB" dirty="0" err="1"/>
              <a:t>Bryddd</a:t>
            </a:r>
            <a:r>
              <a:rPr lang="en-GB" dirty="0"/>
              <a:t> (fl. c. 1100-1137 = the earliest), Bleddyn </a:t>
            </a:r>
            <a:r>
              <a:rPr lang="en-GB" dirty="0" err="1"/>
              <a:t>Fardd</a:t>
            </a:r>
            <a:r>
              <a:rPr lang="en-GB" dirty="0"/>
              <a:t> (fl. c. 1258-1284), </a:t>
            </a:r>
            <a:r>
              <a:rPr lang="en-GB" dirty="0" err="1"/>
              <a:t>Cynddelw</a:t>
            </a:r>
            <a:r>
              <a:rPr lang="en-GB" dirty="0"/>
              <a:t> </a:t>
            </a:r>
            <a:r>
              <a:rPr lang="en-GB" dirty="0" err="1"/>
              <a:t>Brydydd</a:t>
            </a:r>
            <a:r>
              <a:rPr lang="en-GB" dirty="0"/>
              <a:t> </a:t>
            </a:r>
            <a:r>
              <a:rPr lang="en-GB" dirty="0" err="1"/>
              <a:t>Mawr</a:t>
            </a:r>
            <a:r>
              <a:rPr lang="en-GB" dirty="0"/>
              <a:t> (fl. 1155-1200), </a:t>
            </a:r>
            <a:r>
              <a:rPr lang="en-GB" dirty="0" err="1"/>
              <a:t>Gruffudd</a:t>
            </a:r>
            <a:r>
              <a:rPr lang="en-GB" dirty="0"/>
              <a:t> ab </a:t>
            </a:r>
            <a:r>
              <a:rPr lang="en-GB" dirty="0" err="1"/>
              <a:t>yr</a:t>
            </a:r>
            <a:r>
              <a:rPr lang="en-GB" dirty="0"/>
              <a:t> </a:t>
            </a:r>
            <a:r>
              <a:rPr lang="en-GB" dirty="0" err="1"/>
              <a:t>Ynad</a:t>
            </a:r>
            <a:r>
              <a:rPr lang="en-GB" dirty="0"/>
              <a:t> </a:t>
            </a:r>
            <a:r>
              <a:rPr lang="en-GB" dirty="0" err="1"/>
              <a:t>Coch</a:t>
            </a:r>
            <a:r>
              <a:rPr lang="en-GB" dirty="0"/>
              <a:t> (fl. 1277-83)</a:t>
            </a:r>
          </a:p>
          <a:p>
            <a:r>
              <a:rPr lang="en-GB" dirty="0" err="1"/>
              <a:t>Beirdd</a:t>
            </a:r>
            <a:r>
              <a:rPr lang="en-GB" dirty="0"/>
              <a:t> </a:t>
            </a:r>
            <a:r>
              <a:rPr lang="en-GB" dirty="0" err="1"/>
              <a:t>yr</a:t>
            </a:r>
            <a:r>
              <a:rPr lang="en-GB" dirty="0"/>
              <a:t> </a:t>
            </a:r>
            <a:r>
              <a:rPr lang="en-GB" dirty="0" err="1"/>
              <a:t>Uchelwyr</a:t>
            </a:r>
            <a:r>
              <a:rPr lang="en-GB" dirty="0"/>
              <a:t> (The Poets of the Nobility) C14 and C15th, e.g. Dafydd ap Gwilym (c. 1315/20 – c. 1350/1370), Iolo Goch (c. 1325 – c. 1398), Iolo Goch (c. 1325 – c. 1398), </a:t>
            </a:r>
            <a:r>
              <a:rPr lang="en-GB" dirty="0" err="1"/>
              <a:t>Tudur</a:t>
            </a:r>
            <a:r>
              <a:rPr lang="en-GB" dirty="0"/>
              <a:t> </a:t>
            </a:r>
            <a:r>
              <a:rPr lang="en-GB" dirty="0" err="1"/>
              <a:t>Aled</a:t>
            </a:r>
            <a:r>
              <a:rPr lang="en-GB" dirty="0"/>
              <a:t> (c. 1465 – c. 1525), </a:t>
            </a:r>
            <a:r>
              <a:rPr lang="en-GB" dirty="0" err="1"/>
              <a:t>Gwerful</a:t>
            </a:r>
            <a:r>
              <a:rPr lang="en-GB" dirty="0"/>
              <a:t> </a:t>
            </a:r>
            <a:r>
              <a:rPr lang="en-GB" dirty="0" err="1"/>
              <a:t>Mechain</a:t>
            </a:r>
            <a:r>
              <a:rPr lang="en-GB" dirty="0"/>
              <a:t> (fl. 1462-1500).</a:t>
            </a:r>
          </a:p>
          <a:p>
            <a:endParaRPr lang="en-GB" dirty="0"/>
          </a:p>
        </p:txBody>
      </p:sp>
      <p:pic>
        <p:nvPicPr>
          <p:cNvPr id="5122" name="Picture 2">
            <a:extLst>
              <a:ext uri="{FF2B5EF4-FFF2-40B4-BE49-F238E27FC236}">
                <a16:creationId xmlns:a16="http://schemas.microsoft.com/office/drawing/2014/main" id="{E1CDBE38-0D02-435D-96F3-3F9D88253B06}"/>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124721" y="1825625"/>
            <a:ext cx="3276557"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669139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48660C-35D9-481D-A104-E81E6C5CE9FD}"/>
              </a:ext>
            </a:extLst>
          </p:cNvPr>
          <p:cNvSpPr>
            <a:spLocks noGrp="1"/>
          </p:cNvSpPr>
          <p:nvPr>
            <p:ph type="title"/>
          </p:nvPr>
        </p:nvSpPr>
        <p:spPr>
          <a:xfrm>
            <a:off x="836679" y="152401"/>
            <a:ext cx="6002110" cy="1158240"/>
          </a:xfrm>
        </p:spPr>
        <p:txBody>
          <a:bodyPr>
            <a:normAutofit/>
          </a:bodyPr>
          <a:lstStyle/>
          <a:p>
            <a:r>
              <a:rPr lang="en-GB" sz="4000" dirty="0"/>
              <a:t>Poetry as historical source</a:t>
            </a:r>
          </a:p>
        </p:txBody>
      </p:sp>
      <p:sp>
        <p:nvSpPr>
          <p:cNvPr id="3" name="Content Placeholder 2">
            <a:extLst>
              <a:ext uri="{FF2B5EF4-FFF2-40B4-BE49-F238E27FC236}">
                <a16:creationId xmlns:a16="http://schemas.microsoft.com/office/drawing/2014/main" id="{58D08B38-E248-49F3-8E1C-5D27D7761281}"/>
              </a:ext>
            </a:extLst>
          </p:cNvPr>
          <p:cNvSpPr>
            <a:spLocks noGrp="1"/>
          </p:cNvSpPr>
          <p:nvPr>
            <p:ph idx="1"/>
          </p:nvPr>
        </p:nvSpPr>
        <p:spPr>
          <a:xfrm>
            <a:off x="-3050" y="1168400"/>
            <a:ext cx="8120889" cy="5344160"/>
          </a:xfrm>
        </p:spPr>
        <p:txBody>
          <a:bodyPr>
            <a:noAutofit/>
          </a:bodyPr>
          <a:lstStyle/>
          <a:p>
            <a:r>
              <a:rPr lang="en-GB" sz="2400" dirty="0">
                <a:solidFill>
                  <a:schemeClr val="accent6">
                    <a:lumMod val="50000"/>
                  </a:schemeClr>
                </a:solidFill>
              </a:rPr>
              <a:t>We’re going to look at two poems one written in the C13 about a contemporary event and the other written in the C20 about the same event in the C13.</a:t>
            </a:r>
          </a:p>
          <a:p>
            <a:r>
              <a:rPr lang="en-GB" sz="2400" dirty="0"/>
              <a:t>How important a historical source is poetry?</a:t>
            </a:r>
          </a:p>
          <a:p>
            <a:r>
              <a:rPr lang="en-GB" sz="2400" dirty="0"/>
              <a:t>What are the advantages and disadvantages of using poetry to shed light on historical characters, events and periods?</a:t>
            </a:r>
          </a:p>
          <a:p>
            <a:r>
              <a:rPr lang="en-GB" sz="2400" dirty="0"/>
              <a:t>What are the potential pitfalls? Whose voice/perspective does the poetry present? Does it betray any bias? Why was it composed and for whom? What does it tell us about the period in which it was written?</a:t>
            </a:r>
          </a:p>
          <a:p>
            <a:r>
              <a:rPr lang="en-GB" sz="2400" dirty="0"/>
              <a:t>What emotions are conveyed in the poem?</a:t>
            </a:r>
          </a:p>
          <a:p>
            <a:r>
              <a:rPr lang="en-GB" sz="2400" dirty="0"/>
              <a:t>Does the poem convey what you think the poet intended to convey? What else does it now convey to you (not necessarily perhaps what the poet intended)?</a:t>
            </a:r>
          </a:p>
        </p:txBody>
      </p:sp>
      <p:pic>
        <p:nvPicPr>
          <p:cNvPr id="5" name="Picture 4" descr="Question mark on green pastel background">
            <a:extLst>
              <a:ext uri="{FF2B5EF4-FFF2-40B4-BE49-F238E27FC236}">
                <a16:creationId xmlns:a16="http://schemas.microsoft.com/office/drawing/2014/main" id="{95385EE3-809C-4D09-87CB-C50EFA266DDD}"/>
              </a:ext>
            </a:extLst>
          </p:cNvPr>
          <p:cNvPicPr>
            <a:picLocks noChangeAspect="1"/>
          </p:cNvPicPr>
          <p:nvPr/>
        </p:nvPicPr>
        <p:blipFill rotWithShape="1">
          <a:blip r:embed="rId2"/>
          <a:srcRect l="42696" r="2704"/>
          <a:stretch/>
        </p:blipFill>
        <p:spPr>
          <a:xfrm>
            <a:off x="8026400" y="10"/>
            <a:ext cx="4165600" cy="6857990"/>
          </a:xfrm>
          <a:prstGeom prst="rect">
            <a:avLst/>
          </a:prstGeom>
          <a:effectLst/>
        </p:spPr>
      </p:pic>
    </p:spTree>
    <p:extLst>
      <p:ext uri="{BB962C8B-B14F-4D97-AF65-F5344CB8AC3E}">
        <p14:creationId xmlns:p14="http://schemas.microsoft.com/office/powerpoint/2010/main" val="29961099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FD3DA-5632-4051-B5E1-6B058395F4C0}"/>
              </a:ext>
            </a:extLst>
          </p:cNvPr>
          <p:cNvSpPr>
            <a:spLocks noGrp="1"/>
          </p:cNvSpPr>
          <p:nvPr>
            <p:ph type="title"/>
          </p:nvPr>
        </p:nvSpPr>
        <p:spPr/>
        <p:txBody>
          <a:bodyPr>
            <a:normAutofit fontScale="90000"/>
          </a:bodyPr>
          <a:lstStyle/>
          <a:p>
            <a:r>
              <a:rPr lang="en-GB" dirty="0" err="1"/>
              <a:t>Gruffudd</a:t>
            </a:r>
            <a:r>
              <a:rPr lang="en-GB" dirty="0"/>
              <a:t> ab </a:t>
            </a:r>
            <a:r>
              <a:rPr lang="en-GB" dirty="0" err="1"/>
              <a:t>Yr</a:t>
            </a:r>
            <a:r>
              <a:rPr lang="en-GB" dirty="0"/>
              <a:t> </a:t>
            </a:r>
            <a:r>
              <a:rPr lang="en-GB" dirty="0" err="1"/>
              <a:t>Ynad</a:t>
            </a:r>
            <a:r>
              <a:rPr lang="en-GB" dirty="0"/>
              <a:t> </a:t>
            </a:r>
            <a:r>
              <a:rPr lang="en-GB" dirty="0" err="1"/>
              <a:t>Coch</a:t>
            </a:r>
            <a:r>
              <a:rPr lang="en-GB" dirty="0"/>
              <a:t> ‘Elegy for </a:t>
            </a:r>
            <a:r>
              <a:rPr lang="en-GB" dirty="0" err="1"/>
              <a:t>Llywelyn</a:t>
            </a:r>
            <a:r>
              <a:rPr lang="en-GB" dirty="0"/>
              <a:t> ap </a:t>
            </a:r>
            <a:r>
              <a:rPr lang="en-GB" dirty="0" err="1"/>
              <a:t>Gruffudd</a:t>
            </a:r>
            <a:r>
              <a:rPr lang="en-GB" dirty="0"/>
              <a:t>’ </a:t>
            </a:r>
            <a:r>
              <a:rPr lang="en-GB" sz="2700" dirty="0"/>
              <a:t>(select verses only, ed. Katherine McKenna and trans. Tony Conran)</a:t>
            </a:r>
          </a:p>
        </p:txBody>
      </p:sp>
      <p:sp>
        <p:nvSpPr>
          <p:cNvPr id="3" name="Content Placeholder 2">
            <a:extLst>
              <a:ext uri="{FF2B5EF4-FFF2-40B4-BE49-F238E27FC236}">
                <a16:creationId xmlns:a16="http://schemas.microsoft.com/office/drawing/2014/main" id="{F45DEC3E-7165-4503-BF61-A4E14019589E}"/>
              </a:ext>
            </a:extLst>
          </p:cNvPr>
          <p:cNvSpPr>
            <a:spLocks noGrp="1"/>
          </p:cNvSpPr>
          <p:nvPr>
            <p:ph sz="half" idx="1"/>
          </p:nvPr>
        </p:nvSpPr>
        <p:spPr/>
        <p:txBody>
          <a:bodyPr>
            <a:normAutofit fontScale="92500" lnSpcReduction="10000"/>
          </a:bodyPr>
          <a:lstStyle/>
          <a:p>
            <a:pPr marL="0" indent="0">
              <a:buNone/>
            </a:pPr>
            <a:r>
              <a:rPr lang="en-GB" dirty="0" err="1"/>
              <a:t>Oer</a:t>
            </a:r>
            <a:r>
              <a:rPr lang="en-GB" dirty="0"/>
              <a:t> </a:t>
            </a:r>
            <a:r>
              <a:rPr lang="en-GB" dirty="0" err="1"/>
              <a:t>galon</a:t>
            </a:r>
            <a:r>
              <a:rPr lang="en-GB" dirty="0"/>
              <a:t> dan </a:t>
            </a:r>
            <a:r>
              <a:rPr lang="en-GB" dirty="0" err="1"/>
              <a:t>fron</a:t>
            </a:r>
            <a:r>
              <a:rPr lang="en-GB" dirty="0"/>
              <a:t> o </a:t>
            </a:r>
            <a:r>
              <a:rPr lang="en-GB" dirty="0" err="1"/>
              <a:t>fraw</a:t>
            </a:r>
            <a:r>
              <a:rPr lang="en-GB" dirty="0"/>
              <a:t>—</a:t>
            </a:r>
            <a:r>
              <a:rPr lang="en-GB" dirty="0" err="1"/>
              <a:t>allwynin</a:t>
            </a:r>
            <a:r>
              <a:rPr lang="en-GB" dirty="0"/>
              <a:t> </a:t>
            </a:r>
          </a:p>
          <a:p>
            <a:pPr marL="0" indent="0">
              <a:buNone/>
            </a:pPr>
            <a:r>
              <a:rPr lang="en-GB" dirty="0"/>
              <a:t>Am </a:t>
            </a:r>
            <a:r>
              <a:rPr lang="en-GB" dirty="0" err="1"/>
              <a:t>frenin</a:t>
            </a:r>
            <a:r>
              <a:rPr lang="en-GB" dirty="0"/>
              <a:t>, </a:t>
            </a:r>
            <a:r>
              <a:rPr lang="en-GB" dirty="0" err="1"/>
              <a:t>dderwin</a:t>
            </a:r>
            <a:r>
              <a:rPr lang="en-GB" dirty="0"/>
              <a:t> </a:t>
            </a:r>
            <a:r>
              <a:rPr lang="en-GB" dirty="0" err="1"/>
              <a:t>ddôr</a:t>
            </a:r>
            <a:r>
              <a:rPr lang="en-GB" dirty="0"/>
              <a:t> </a:t>
            </a:r>
            <a:r>
              <a:rPr lang="en-GB" dirty="0" err="1"/>
              <a:t>Aberffraw</a:t>
            </a:r>
            <a:r>
              <a:rPr lang="en-GB" dirty="0"/>
              <a:t>, </a:t>
            </a:r>
          </a:p>
          <a:p>
            <a:pPr marL="0" indent="0">
              <a:buNone/>
            </a:pPr>
            <a:r>
              <a:rPr lang="en-GB" dirty="0" err="1"/>
              <a:t>Aur</a:t>
            </a:r>
            <a:r>
              <a:rPr lang="en-GB" dirty="0"/>
              <a:t> </a:t>
            </a:r>
            <a:r>
              <a:rPr lang="en-GB" dirty="0" err="1"/>
              <a:t>dilyfn</a:t>
            </a:r>
            <a:r>
              <a:rPr lang="en-GB" dirty="0"/>
              <a:t> a </a:t>
            </a:r>
            <a:r>
              <a:rPr lang="en-GB" dirty="0" err="1"/>
              <a:t>delid</a:t>
            </a:r>
            <a:r>
              <a:rPr lang="en-GB" dirty="0"/>
              <a:t> </a:t>
            </a:r>
            <a:r>
              <a:rPr lang="en-GB" dirty="0" err="1"/>
              <a:t>o’i</a:t>
            </a:r>
            <a:r>
              <a:rPr lang="en-GB" dirty="0"/>
              <a:t> law, </a:t>
            </a:r>
          </a:p>
          <a:p>
            <a:pPr marL="0" indent="0">
              <a:buNone/>
            </a:pPr>
            <a:r>
              <a:rPr lang="en-GB" dirty="0" err="1"/>
              <a:t>Aur</a:t>
            </a:r>
            <a:r>
              <a:rPr lang="en-GB" dirty="0"/>
              <a:t> </a:t>
            </a:r>
            <a:r>
              <a:rPr lang="en-GB" dirty="0" err="1"/>
              <a:t>dalaith</a:t>
            </a:r>
            <a:r>
              <a:rPr lang="en-GB" dirty="0"/>
              <a:t> </a:t>
            </a:r>
            <a:r>
              <a:rPr lang="en-GB" dirty="0" err="1"/>
              <a:t>oedd</a:t>
            </a:r>
            <a:r>
              <a:rPr lang="en-GB" dirty="0"/>
              <a:t> </a:t>
            </a:r>
            <a:r>
              <a:rPr lang="en-GB" dirty="0" err="1"/>
              <a:t>deilwng</a:t>
            </a:r>
            <a:r>
              <a:rPr lang="en-GB" dirty="0"/>
              <a:t> </a:t>
            </a:r>
            <a:r>
              <a:rPr lang="en-GB" dirty="0" err="1"/>
              <a:t>iddaw</a:t>
            </a:r>
            <a:r>
              <a:rPr lang="en-GB" dirty="0"/>
              <a:t>,  </a:t>
            </a:r>
            <a:r>
              <a:rPr lang="en-GB" dirty="0" err="1"/>
              <a:t>Eurgyrn</a:t>
            </a:r>
            <a:r>
              <a:rPr lang="en-GB" dirty="0"/>
              <a:t> </a:t>
            </a:r>
            <a:r>
              <a:rPr lang="en-GB" dirty="0" err="1"/>
              <a:t>eurdëyrn</a:t>
            </a:r>
            <a:r>
              <a:rPr lang="en-GB" dirty="0"/>
              <a:t>, </a:t>
            </a:r>
            <a:r>
              <a:rPr lang="en-GB" dirty="0" err="1"/>
              <a:t>ni’m</a:t>
            </a:r>
            <a:r>
              <a:rPr lang="en-GB" dirty="0"/>
              <a:t> daw—</a:t>
            </a:r>
            <a:r>
              <a:rPr lang="en-GB" dirty="0" err="1"/>
              <a:t>llewenydd</a:t>
            </a:r>
            <a:r>
              <a:rPr lang="en-GB" dirty="0"/>
              <a:t>: </a:t>
            </a:r>
          </a:p>
          <a:p>
            <a:pPr marL="0" indent="0">
              <a:buNone/>
            </a:pPr>
            <a:r>
              <a:rPr lang="en-GB" dirty="0" err="1"/>
              <a:t>Llywelyn</a:t>
            </a:r>
            <a:r>
              <a:rPr lang="en-GB" dirty="0"/>
              <a:t> </a:t>
            </a:r>
            <a:r>
              <a:rPr lang="en-GB" dirty="0" err="1"/>
              <a:t>nid</a:t>
            </a:r>
            <a:r>
              <a:rPr lang="en-GB" dirty="0"/>
              <a:t> </a:t>
            </a:r>
            <a:r>
              <a:rPr lang="en-GB" dirty="0" err="1"/>
              <a:t>rhydd</a:t>
            </a:r>
            <a:r>
              <a:rPr lang="en-GB" dirty="0"/>
              <a:t> </a:t>
            </a:r>
            <a:r>
              <a:rPr lang="en-GB" dirty="0" err="1"/>
              <a:t>i’m</a:t>
            </a:r>
            <a:r>
              <a:rPr lang="en-GB" dirty="0"/>
              <a:t> </a:t>
            </a:r>
            <a:r>
              <a:rPr lang="en-GB" dirty="0" err="1"/>
              <a:t>rhwydd</a:t>
            </a:r>
            <a:r>
              <a:rPr lang="en-GB" dirty="0"/>
              <a:t> </a:t>
            </a:r>
            <a:r>
              <a:rPr lang="en-GB" dirty="0" err="1"/>
              <a:t>wisgaw</a:t>
            </a:r>
            <a:r>
              <a:rPr lang="en-GB" dirty="0"/>
              <a:t>. </a:t>
            </a:r>
          </a:p>
          <a:p>
            <a:pPr marL="0" indent="0">
              <a:buNone/>
            </a:pPr>
            <a:r>
              <a:rPr lang="en-GB" dirty="0" err="1"/>
              <a:t>Gwae</a:t>
            </a:r>
            <a:r>
              <a:rPr lang="en-GB" dirty="0"/>
              <a:t> fi am </a:t>
            </a:r>
            <a:r>
              <a:rPr lang="en-GB" dirty="0" err="1"/>
              <a:t>arglwydd</a:t>
            </a:r>
            <a:r>
              <a:rPr lang="en-GB" dirty="0"/>
              <a:t>, </a:t>
            </a:r>
            <a:r>
              <a:rPr lang="en-GB" dirty="0" err="1"/>
              <a:t>gwalch</a:t>
            </a:r>
            <a:r>
              <a:rPr lang="en-GB" dirty="0"/>
              <a:t> </a:t>
            </a:r>
            <a:r>
              <a:rPr lang="en-GB" dirty="0" err="1"/>
              <a:t>diwaradwydd</a:t>
            </a:r>
            <a:r>
              <a:rPr lang="en-GB" dirty="0"/>
              <a:t>! </a:t>
            </a:r>
          </a:p>
        </p:txBody>
      </p:sp>
      <p:sp>
        <p:nvSpPr>
          <p:cNvPr id="4" name="Content Placeholder 3">
            <a:extLst>
              <a:ext uri="{FF2B5EF4-FFF2-40B4-BE49-F238E27FC236}">
                <a16:creationId xmlns:a16="http://schemas.microsoft.com/office/drawing/2014/main" id="{022F41B3-4859-405A-8697-ACEC6BAB8713}"/>
              </a:ext>
            </a:extLst>
          </p:cNvPr>
          <p:cNvSpPr>
            <a:spLocks noGrp="1"/>
          </p:cNvSpPr>
          <p:nvPr>
            <p:ph sz="half" idx="2"/>
          </p:nvPr>
        </p:nvSpPr>
        <p:spPr/>
        <p:txBody>
          <a:bodyPr>
            <a:normAutofit fontScale="92500" lnSpcReduction="10000"/>
          </a:bodyPr>
          <a:lstStyle/>
          <a:p>
            <a:pPr marL="0" indent="0">
              <a:buNone/>
            </a:pPr>
            <a:r>
              <a:rPr lang="en-GB" dirty="0"/>
              <a:t>Cold heart under a  breast of fear -  grieved </a:t>
            </a:r>
          </a:p>
          <a:p>
            <a:pPr marL="0" indent="0">
              <a:buNone/>
            </a:pPr>
            <a:r>
              <a:rPr lang="en-GB" dirty="0"/>
              <a:t>For a  king, oak door of </a:t>
            </a:r>
            <a:r>
              <a:rPr lang="en-GB" dirty="0" err="1"/>
              <a:t>Aberffraw</a:t>
            </a:r>
            <a:r>
              <a:rPr lang="en-GB" dirty="0"/>
              <a:t>, </a:t>
            </a:r>
          </a:p>
          <a:p>
            <a:pPr marL="0" indent="0">
              <a:buNone/>
            </a:pPr>
            <a:r>
              <a:rPr lang="en-GB" dirty="0"/>
              <a:t>Whose hand dealt gold new-minted, </a:t>
            </a:r>
          </a:p>
          <a:p>
            <a:pPr marL="0" indent="0">
              <a:buNone/>
            </a:pPr>
            <a:r>
              <a:rPr lang="en-GB" dirty="0"/>
              <a:t>Whom the gold diadem befitted. </a:t>
            </a:r>
          </a:p>
          <a:p>
            <a:pPr marL="0" indent="0">
              <a:buNone/>
            </a:pPr>
            <a:r>
              <a:rPr lang="en-GB" dirty="0"/>
              <a:t>Gold cups of a  golden king bring me no joy –</a:t>
            </a:r>
          </a:p>
          <a:p>
            <a:pPr marL="0" indent="0">
              <a:buNone/>
            </a:pPr>
            <a:r>
              <a:rPr lang="en-GB" dirty="0" err="1"/>
              <a:t>Llywelyn</a:t>
            </a:r>
            <a:r>
              <a:rPr lang="en-GB" dirty="0"/>
              <a:t> is not free to robe me. </a:t>
            </a:r>
          </a:p>
          <a:p>
            <a:pPr marL="0" indent="0">
              <a:buNone/>
            </a:pPr>
            <a:r>
              <a:rPr lang="en-GB" dirty="0"/>
              <a:t>Woe for my lord, falcon unblemished, </a:t>
            </a:r>
          </a:p>
          <a:p>
            <a:endParaRPr lang="en-GB" dirty="0"/>
          </a:p>
          <a:p>
            <a:endParaRPr lang="en-GB" dirty="0"/>
          </a:p>
        </p:txBody>
      </p:sp>
    </p:spTree>
    <p:extLst>
      <p:ext uri="{BB962C8B-B14F-4D97-AF65-F5344CB8AC3E}">
        <p14:creationId xmlns:p14="http://schemas.microsoft.com/office/powerpoint/2010/main" val="388064606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pic>
        <p:nvPicPr>
          <p:cNvPr id="1026" name="Picture 2">
            <a:extLst>
              <a:ext uri="{FF2B5EF4-FFF2-40B4-BE49-F238E27FC236}">
                <a16:creationId xmlns:a16="http://schemas.microsoft.com/office/drawing/2014/main" id="{E70A57E2-A0E4-4B47-AA0A-8E44FC685222}"/>
              </a:ext>
            </a:extLst>
          </p:cNvPr>
          <p:cNvPicPr>
            <a:picLocks noGrp="1" noChangeAspect="1" noChangeArrowheads="1"/>
          </p:cNvPicPr>
          <p:nvPr>
            <p:ph sz="half" idx="2"/>
          </p:nvPr>
        </p:nvPicPr>
        <p:blipFill rotWithShape="1">
          <a:blip r:embed="rId3">
            <a:alphaModFix/>
            <a:extLst>
              <a:ext uri="{28A0092B-C50C-407E-A947-70E740481C1C}">
                <a14:useLocalDpi xmlns:a14="http://schemas.microsoft.com/office/drawing/2010/main" val="0"/>
              </a:ext>
            </a:extLst>
          </a:blip>
          <a:srcRect t="12176" r="1" b="8993"/>
          <a:stretch/>
        </p:blipFill>
        <p:spPr bwMode="auto">
          <a:xfrm>
            <a:off x="5797543" y="10"/>
            <a:ext cx="639415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637B644-BC6D-4096-8486-64B7F2958828}"/>
              </a:ext>
            </a:extLst>
          </p:cNvPr>
          <p:cNvSpPr>
            <a:spLocks noGrp="1"/>
          </p:cNvSpPr>
          <p:nvPr>
            <p:ph type="title"/>
          </p:nvPr>
        </p:nvSpPr>
        <p:spPr>
          <a:xfrm flipV="1">
            <a:off x="804998" y="752726"/>
            <a:ext cx="4803636" cy="45719"/>
          </a:xfrm>
        </p:spPr>
        <p:txBody>
          <a:bodyPr vert="horz" lIns="91440" tIns="45720" rIns="91440" bIns="45720" rtlCol="0" anchor="ctr">
            <a:normAutofit fontScale="90000"/>
          </a:bodyPr>
          <a:lstStyle/>
          <a:p>
            <a:endParaRPr lang="en-US" dirty="0">
              <a:solidFill>
                <a:srgbClr val="000000"/>
              </a:solidFill>
            </a:endParaRPr>
          </a:p>
        </p:txBody>
      </p:sp>
      <p:sp>
        <p:nvSpPr>
          <p:cNvPr id="3" name="Content Placeholder 2">
            <a:extLst>
              <a:ext uri="{FF2B5EF4-FFF2-40B4-BE49-F238E27FC236}">
                <a16:creationId xmlns:a16="http://schemas.microsoft.com/office/drawing/2014/main" id="{A84FFC76-5D87-42E2-8495-4F3193520F05}"/>
              </a:ext>
            </a:extLst>
          </p:cNvPr>
          <p:cNvSpPr>
            <a:spLocks noGrp="1"/>
          </p:cNvSpPr>
          <p:nvPr>
            <p:ph sz="half" idx="1"/>
          </p:nvPr>
        </p:nvSpPr>
        <p:spPr>
          <a:xfrm>
            <a:off x="804997" y="752726"/>
            <a:ext cx="4706803" cy="5521073"/>
          </a:xfrm>
        </p:spPr>
        <p:txBody>
          <a:bodyPr vert="horz" lIns="91440" tIns="45720" rIns="91440" bIns="45720" rtlCol="0" anchor="ctr">
            <a:normAutofit fontScale="40000" lnSpcReduction="20000"/>
          </a:bodyPr>
          <a:lstStyle/>
          <a:p>
            <a:pPr marL="0" indent="0">
              <a:buNone/>
            </a:pPr>
            <a:r>
              <a:rPr lang="en-GB" sz="4200" dirty="0" err="1"/>
              <a:t>Gwasgarawdd</a:t>
            </a:r>
            <a:r>
              <a:rPr lang="en-GB" sz="4200" dirty="0"/>
              <a:t> </a:t>
            </a:r>
            <a:r>
              <a:rPr lang="en-GB" sz="4200" dirty="0" err="1"/>
              <a:t>alaf</a:t>
            </a:r>
            <a:r>
              <a:rPr lang="en-GB" sz="4200" dirty="0"/>
              <a:t>, </a:t>
            </a:r>
            <a:r>
              <a:rPr lang="en-GB" sz="4200" dirty="0" err="1"/>
              <a:t>gwisgawdd</a:t>
            </a:r>
            <a:r>
              <a:rPr lang="en-GB" sz="4200" dirty="0"/>
              <a:t> bob </a:t>
            </a:r>
            <a:r>
              <a:rPr lang="en-GB" sz="4200" dirty="0" err="1"/>
              <a:t>gaeaf</a:t>
            </a:r>
            <a:r>
              <a:rPr lang="en-GB" sz="4200" dirty="0"/>
              <a:t> </a:t>
            </a:r>
            <a:r>
              <a:rPr lang="en-GB" sz="4200" dirty="0" err="1"/>
              <a:t>Gwisgoedd</a:t>
            </a:r>
            <a:r>
              <a:rPr lang="en-GB" sz="4200" dirty="0"/>
              <a:t> </a:t>
            </a:r>
            <a:r>
              <a:rPr lang="en-GB" sz="4200" dirty="0" err="1"/>
              <a:t>amdanaf</a:t>
            </a:r>
            <a:r>
              <a:rPr lang="en-GB" sz="4200" dirty="0"/>
              <a:t> </a:t>
            </a:r>
            <a:r>
              <a:rPr lang="en-GB" sz="4200" dirty="0" err="1"/>
              <a:t>i</a:t>
            </a:r>
            <a:r>
              <a:rPr lang="en-GB" sz="4200" dirty="0"/>
              <a:t> </a:t>
            </a:r>
            <a:r>
              <a:rPr lang="en-GB" sz="4200" dirty="0" err="1"/>
              <a:t>amdanaw</a:t>
            </a:r>
            <a:r>
              <a:rPr lang="en-GB" sz="4200" dirty="0"/>
              <a:t>, </a:t>
            </a:r>
          </a:p>
          <a:p>
            <a:pPr marL="0" indent="0">
              <a:buNone/>
            </a:pPr>
            <a:r>
              <a:rPr lang="en-GB" sz="4200" dirty="0" err="1"/>
              <a:t>Bucheslawn</a:t>
            </a:r>
            <a:r>
              <a:rPr lang="en-GB" sz="4200" dirty="0"/>
              <a:t> </a:t>
            </a:r>
            <a:r>
              <a:rPr lang="en-GB" sz="4200" dirty="0" err="1"/>
              <a:t>arglwydd</a:t>
            </a:r>
            <a:r>
              <a:rPr lang="en-GB" sz="4200" dirty="0"/>
              <a:t> (</a:t>
            </a:r>
            <a:r>
              <a:rPr lang="en-GB" sz="4200" dirty="0" err="1"/>
              <a:t>ni’n</a:t>
            </a:r>
            <a:r>
              <a:rPr lang="en-GB" sz="4200" dirty="0"/>
              <a:t> </a:t>
            </a:r>
            <a:r>
              <a:rPr lang="en-GB" sz="4200" dirty="0" err="1"/>
              <a:t>llwydd</a:t>
            </a:r>
            <a:r>
              <a:rPr lang="en-GB" sz="4200" dirty="0"/>
              <a:t> </a:t>
            </a:r>
            <a:r>
              <a:rPr lang="en-GB" sz="4200" dirty="0" err="1"/>
              <a:t>ein</a:t>
            </a:r>
            <a:r>
              <a:rPr lang="en-GB" sz="4200" dirty="0"/>
              <a:t> </a:t>
            </a:r>
            <a:r>
              <a:rPr lang="en-GB" sz="4200" dirty="0" err="1"/>
              <a:t>llaw</a:t>
            </a:r>
            <a:r>
              <a:rPr lang="en-GB" sz="4200" dirty="0"/>
              <a:t>),</a:t>
            </a:r>
          </a:p>
          <a:p>
            <a:pPr marL="0" indent="0">
              <a:buNone/>
            </a:pPr>
            <a:r>
              <a:rPr lang="en-GB" sz="4200" dirty="0"/>
              <a:t> </a:t>
            </a:r>
            <a:r>
              <a:rPr lang="en-GB" sz="4200" dirty="0" err="1"/>
              <a:t>Buchedd</a:t>
            </a:r>
            <a:r>
              <a:rPr lang="en-GB" sz="4200" dirty="0"/>
              <a:t> </a:t>
            </a:r>
            <a:r>
              <a:rPr lang="en-GB" sz="4200" dirty="0" err="1"/>
              <a:t>dragywydd</a:t>
            </a:r>
            <a:r>
              <a:rPr lang="en-GB" sz="4200" dirty="0"/>
              <a:t> a </a:t>
            </a:r>
            <a:r>
              <a:rPr lang="en-GB" sz="4200" dirty="0" err="1"/>
              <a:t>drig</a:t>
            </a:r>
            <a:r>
              <a:rPr lang="en-GB" sz="4200" dirty="0"/>
              <a:t> </a:t>
            </a:r>
            <a:r>
              <a:rPr lang="en-GB" sz="4200" dirty="0" err="1"/>
              <a:t>iddaw</a:t>
            </a:r>
            <a:r>
              <a:rPr lang="en-GB" sz="4200" dirty="0"/>
              <a:t>!</a:t>
            </a:r>
          </a:p>
          <a:p>
            <a:pPr marL="0" indent="0">
              <a:buNone/>
            </a:pPr>
            <a:r>
              <a:rPr lang="en-GB" sz="4200" dirty="0"/>
              <a:t>Ys </a:t>
            </a:r>
            <a:r>
              <a:rPr lang="en-GB" sz="4200" dirty="0" err="1"/>
              <a:t>mau</a:t>
            </a:r>
            <a:r>
              <a:rPr lang="en-GB" sz="4200" dirty="0"/>
              <a:t> </a:t>
            </a:r>
            <a:r>
              <a:rPr lang="en-GB" sz="4200" dirty="0" err="1"/>
              <a:t>llid</a:t>
            </a:r>
            <a:r>
              <a:rPr lang="en-GB" sz="4200" dirty="0"/>
              <a:t> </a:t>
            </a:r>
            <a:r>
              <a:rPr lang="en-GB" sz="4200" dirty="0" err="1"/>
              <a:t>wrth</a:t>
            </a:r>
            <a:r>
              <a:rPr lang="en-GB" sz="4200" dirty="0"/>
              <a:t> Sais am </a:t>
            </a:r>
            <a:r>
              <a:rPr lang="en-GB" sz="4200" dirty="0" err="1"/>
              <a:t>fy</a:t>
            </a:r>
            <a:r>
              <a:rPr lang="en-GB" sz="4200" dirty="0"/>
              <a:t> </a:t>
            </a:r>
            <a:r>
              <a:rPr lang="en-GB" sz="4200" dirty="0" err="1"/>
              <a:t>nhreisiaw</a:t>
            </a:r>
            <a:r>
              <a:rPr lang="en-GB" sz="4200" dirty="0"/>
              <a:t>, </a:t>
            </a:r>
          </a:p>
          <a:p>
            <a:pPr marL="0" indent="0">
              <a:buNone/>
            </a:pPr>
            <a:r>
              <a:rPr lang="en-GB" sz="4200" dirty="0"/>
              <a:t>Ys </a:t>
            </a:r>
            <a:r>
              <a:rPr lang="en-GB" sz="4200" dirty="0" err="1"/>
              <a:t>mau</a:t>
            </a:r>
            <a:r>
              <a:rPr lang="en-GB" sz="4200" dirty="0"/>
              <a:t> </a:t>
            </a:r>
            <a:r>
              <a:rPr lang="en-GB" sz="4200" dirty="0" err="1"/>
              <a:t>rhag</a:t>
            </a:r>
            <a:r>
              <a:rPr lang="en-GB" sz="4200" dirty="0"/>
              <a:t> </a:t>
            </a:r>
            <a:r>
              <a:rPr lang="en-GB" sz="4200" dirty="0" err="1"/>
              <a:t>angau</a:t>
            </a:r>
            <a:r>
              <a:rPr lang="en-GB" sz="4200" dirty="0"/>
              <a:t> </a:t>
            </a:r>
            <a:r>
              <a:rPr lang="en-GB" sz="4200" dirty="0" err="1"/>
              <a:t>angen</a:t>
            </a:r>
            <a:r>
              <a:rPr lang="en-GB" sz="4200" dirty="0"/>
              <a:t> </a:t>
            </a:r>
            <a:r>
              <a:rPr lang="en-GB" sz="4200" dirty="0" err="1"/>
              <a:t>gwynaw</a:t>
            </a:r>
            <a:r>
              <a:rPr lang="en-GB" sz="4200" dirty="0"/>
              <a:t>, </a:t>
            </a:r>
          </a:p>
          <a:p>
            <a:pPr marL="0" indent="0">
              <a:buNone/>
            </a:pPr>
            <a:r>
              <a:rPr lang="en-GB" sz="4200" dirty="0"/>
              <a:t>Ys </a:t>
            </a:r>
            <a:r>
              <a:rPr lang="en-GB" sz="4200" dirty="0" err="1"/>
              <a:t>mau</a:t>
            </a:r>
            <a:r>
              <a:rPr lang="en-GB" sz="4200" dirty="0"/>
              <a:t>, </a:t>
            </a:r>
            <a:r>
              <a:rPr lang="en-GB" sz="4200" dirty="0" err="1"/>
              <a:t>gan</a:t>
            </a:r>
            <a:r>
              <a:rPr lang="en-GB" sz="4200" dirty="0"/>
              <a:t> </a:t>
            </a:r>
            <a:r>
              <a:rPr lang="en-GB" sz="4200" dirty="0" err="1"/>
              <a:t>ddefnydd</a:t>
            </a:r>
            <a:r>
              <a:rPr lang="en-GB" sz="4200" dirty="0"/>
              <a:t>, </a:t>
            </a:r>
            <a:r>
              <a:rPr lang="en-GB" sz="4200" dirty="0" err="1"/>
              <a:t>ymddifanw</a:t>
            </a:r>
            <a:r>
              <a:rPr lang="en-GB" sz="4200" dirty="0"/>
              <a:t> â </a:t>
            </a:r>
            <a:r>
              <a:rPr lang="en-GB" sz="4200" dirty="0" err="1"/>
              <a:t>Duw</a:t>
            </a:r>
            <a:endParaRPr lang="en-GB" sz="4200" dirty="0"/>
          </a:p>
          <a:p>
            <a:pPr marL="0" indent="0">
              <a:buNone/>
            </a:pPr>
            <a:r>
              <a:rPr lang="en-GB" sz="4200" dirty="0" err="1"/>
              <a:t>A’m</a:t>
            </a:r>
            <a:r>
              <a:rPr lang="en-GB" sz="4200" dirty="0"/>
              <a:t> </a:t>
            </a:r>
            <a:r>
              <a:rPr lang="en-GB" sz="4200" dirty="0" err="1"/>
              <a:t>edewis</a:t>
            </a:r>
            <a:r>
              <a:rPr lang="en-GB" sz="4200" dirty="0"/>
              <a:t> </a:t>
            </a:r>
            <a:r>
              <a:rPr lang="en-GB" sz="4200" dirty="0" err="1"/>
              <a:t>hebddaw</a:t>
            </a:r>
            <a:r>
              <a:rPr lang="en-GB" sz="4200" dirty="0"/>
              <a:t>; </a:t>
            </a:r>
          </a:p>
          <a:p>
            <a:pPr marL="0" indent="0">
              <a:buNone/>
            </a:pPr>
            <a:r>
              <a:rPr lang="en-GB" sz="4200" dirty="0"/>
              <a:t>Ys </a:t>
            </a:r>
            <a:r>
              <a:rPr lang="en-GB" sz="4200" dirty="0" err="1"/>
              <a:t>mau</a:t>
            </a:r>
            <a:r>
              <a:rPr lang="en-GB" sz="4200" dirty="0"/>
              <a:t> </a:t>
            </a:r>
            <a:r>
              <a:rPr lang="en-GB" sz="4200" dirty="0" err="1"/>
              <a:t>ei</a:t>
            </a:r>
            <a:r>
              <a:rPr lang="en-GB" sz="4200" dirty="0"/>
              <a:t> </a:t>
            </a:r>
            <a:r>
              <a:rPr lang="en-GB" sz="4200" dirty="0" err="1"/>
              <a:t>ganmawl</a:t>
            </a:r>
            <a:r>
              <a:rPr lang="en-GB" sz="4200" dirty="0"/>
              <a:t> </a:t>
            </a:r>
            <a:r>
              <a:rPr lang="en-GB" sz="4200" dirty="0" err="1"/>
              <a:t>heb</a:t>
            </a:r>
            <a:r>
              <a:rPr lang="en-GB" sz="4200" dirty="0"/>
              <a:t> </a:t>
            </a:r>
            <a:r>
              <a:rPr lang="en-GB" sz="4200" dirty="0" err="1"/>
              <a:t>dawl</a:t>
            </a:r>
            <a:r>
              <a:rPr lang="en-GB" sz="4200" dirty="0"/>
              <a:t>, </a:t>
            </a:r>
            <a:r>
              <a:rPr lang="en-GB" sz="4200" dirty="0" err="1"/>
              <a:t>heb</a:t>
            </a:r>
            <a:r>
              <a:rPr lang="en-GB" sz="4200" dirty="0"/>
              <a:t> daw, </a:t>
            </a:r>
          </a:p>
          <a:p>
            <a:pPr marL="0" indent="0">
              <a:buNone/>
            </a:pPr>
            <a:r>
              <a:rPr lang="en-GB" sz="4200" dirty="0"/>
              <a:t>Ys </a:t>
            </a:r>
            <a:r>
              <a:rPr lang="en-GB" sz="4200" dirty="0" err="1"/>
              <a:t>mau</a:t>
            </a:r>
            <a:r>
              <a:rPr lang="en-GB" sz="4200" dirty="0"/>
              <a:t>, </a:t>
            </a:r>
            <a:r>
              <a:rPr lang="en-GB" sz="4200" dirty="0" err="1"/>
              <a:t>fyth</a:t>
            </a:r>
            <a:r>
              <a:rPr lang="en-GB" sz="4200" dirty="0"/>
              <a:t> </a:t>
            </a:r>
            <a:r>
              <a:rPr lang="en-GB" sz="4200" dirty="0" err="1"/>
              <a:t>bellach</a:t>
            </a:r>
            <a:r>
              <a:rPr lang="en-GB" sz="4200" dirty="0"/>
              <a:t>, </a:t>
            </a:r>
            <a:r>
              <a:rPr lang="en-GB" sz="4200" dirty="0" err="1"/>
              <a:t>ei</a:t>
            </a:r>
            <a:r>
              <a:rPr lang="en-GB" sz="4200" dirty="0"/>
              <a:t> faith </a:t>
            </a:r>
            <a:r>
              <a:rPr lang="en-GB" sz="4200" dirty="0" err="1"/>
              <a:t>bwyllaw</a:t>
            </a:r>
            <a:r>
              <a:rPr lang="en-GB" sz="4200" dirty="0"/>
              <a:t>, </a:t>
            </a:r>
          </a:p>
          <a:p>
            <a:pPr marL="0" indent="0">
              <a:buNone/>
            </a:pPr>
            <a:r>
              <a:rPr lang="en-GB" sz="4200" dirty="0"/>
              <a:t>Ys </a:t>
            </a:r>
            <a:r>
              <a:rPr lang="en-GB" sz="4200" dirty="0" err="1"/>
              <a:t>mau</a:t>
            </a:r>
            <a:r>
              <a:rPr lang="en-GB" sz="4200" dirty="0"/>
              <a:t>, </a:t>
            </a:r>
            <a:r>
              <a:rPr lang="en-GB" sz="4200" dirty="0" err="1"/>
              <a:t>i’m</a:t>
            </a:r>
            <a:r>
              <a:rPr lang="en-GB" sz="4200" dirty="0"/>
              <a:t> </a:t>
            </a:r>
            <a:r>
              <a:rPr lang="en-GB" sz="4200" dirty="0" err="1"/>
              <a:t>dynoedl</a:t>
            </a:r>
            <a:r>
              <a:rPr lang="en-GB" sz="4200" dirty="0"/>
              <a:t>, </a:t>
            </a:r>
            <a:r>
              <a:rPr lang="en-GB" sz="4200" dirty="0" err="1"/>
              <a:t>amdanaw</a:t>
            </a:r>
            <a:r>
              <a:rPr lang="en-GB" sz="4200" dirty="0"/>
              <a:t>—afar, </a:t>
            </a:r>
          </a:p>
          <a:p>
            <a:pPr marL="0" indent="0">
              <a:buNone/>
            </a:pPr>
            <a:r>
              <a:rPr lang="en-GB" sz="4200" dirty="0"/>
              <a:t>Can </a:t>
            </a:r>
            <a:r>
              <a:rPr lang="en-GB" sz="4200" dirty="0" err="1"/>
              <a:t>ys</a:t>
            </a:r>
            <a:r>
              <a:rPr lang="en-GB" sz="4200" dirty="0"/>
              <a:t> </a:t>
            </a:r>
            <a:r>
              <a:rPr lang="en-GB" sz="4200" dirty="0" err="1"/>
              <a:t>mau</a:t>
            </a:r>
            <a:r>
              <a:rPr lang="en-GB" sz="4200" dirty="0"/>
              <a:t> alar, </a:t>
            </a:r>
            <a:r>
              <a:rPr lang="en-GB" sz="4200" dirty="0" err="1"/>
              <a:t>ys</a:t>
            </a:r>
            <a:r>
              <a:rPr lang="en-GB" sz="4200" dirty="0"/>
              <a:t> </a:t>
            </a:r>
            <a:r>
              <a:rPr lang="en-GB" sz="4200" dirty="0" err="1"/>
              <a:t>mau</a:t>
            </a:r>
            <a:r>
              <a:rPr lang="en-GB" sz="4200" dirty="0"/>
              <a:t> </a:t>
            </a:r>
            <a:r>
              <a:rPr lang="en-GB" sz="4200" dirty="0" err="1"/>
              <a:t>wylaw</a:t>
            </a:r>
            <a:r>
              <a:rPr lang="en-GB" sz="4200" dirty="0"/>
              <a:t>. </a:t>
            </a:r>
          </a:p>
          <a:p>
            <a:pPr marL="0" indent="0">
              <a:buNone/>
            </a:pPr>
            <a:r>
              <a:rPr lang="en-GB" sz="4200" dirty="0" err="1"/>
              <a:t>Arglwydd</a:t>
            </a:r>
            <a:r>
              <a:rPr lang="en-GB" sz="4200" dirty="0"/>
              <a:t> a </a:t>
            </a:r>
            <a:r>
              <a:rPr lang="en-GB" sz="4200" dirty="0" err="1"/>
              <a:t>gollais</a:t>
            </a:r>
            <a:r>
              <a:rPr lang="en-GB" sz="4200" dirty="0"/>
              <a:t>, </a:t>
            </a:r>
            <a:r>
              <a:rPr lang="en-GB" sz="4200" dirty="0" err="1"/>
              <a:t>gallaf</a:t>
            </a:r>
            <a:r>
              <a:rPr lang="en-GB" sz="4200" dirty="0"/>
              <a:t> </a:t>
            </a:r>
            <a:r>
              <a:rPr lang="en-GB" sz="4200" dirty="0" err="1"/>
              <a:t>hirfraw</a:t>
            </a:r>
            <a:r>
              <a:rPr lang="en-GB" sz="4200" dirty="0"/>
              <a:t>, </a:t>
            </a:r>
          </a:p>
          <a:p>
            <a:pPr marL="0" indent="0">
              <a:buNone/>
            </a:pPr>
            <a:r>
              <a:rPr lang="en-GB" sz="4200" dirty="0" err="1"/>
              <a:t>Arglwydd</a:t>
            </a:r>
            <a:r>
              <a:rPr lang="en-GB" sz="4200" dirty="0"/>
              <a:t> </a:t>
            </a:r>
            <a:r>
              <a:rPr lang="en-GB" sz="4200" dirty="0" err="1"/>
              <a:t>teÿrnblas</a:t>
            </a:r>
            <a:r>
              <a:rPr lang="en-GB" sz="4200" dirty="0"/>
              <a:t> a las o law: </a:t>
            </a:r>
          </a:p>
          <a:p>
            <a:pPr marL="0" indent="0">
              <a:buNone/>
            </a:pPr>
            <a:r>
              <a:rPr lang="en-GB" sz="4200" dirty="0" err="1"/>
              <a:t>Arglwydd</a:t>
            </a:r>
            <a:r>
              <a:rPr lang="en-GB" sz="4200" dirty="0"/>
              <a:t> </a:t>
            </a:r>
            <a:r>
              <a:rPr lang="en-GB" sz="4200" dirty="0" err="1"/>
              <a:t>cywir</a:t>
            </a:r>
            <a:r>
              <a:rPr lang="en-GB" sz="4200" dirty="0"/>
              <a:t> </a:t>
            </a:r>
            <a:r>
              <a:rPr lang="en-GB" sz="4200" dirty="0" err="1"/>
              <a:t>gwir</a:t>
            </a:r>
            <a:r>
              <a:rPr lang="en-GB" sz="4200" dirty="0"/>
              <a:t>, </a:t>
            </a:r>
            <a:r>
              <a:rPr lang="en-GB" sz="4200" dirty="0" err="1"/>
              <a:t>gwarandaw</a:t>
            </a:r>
            <a:r>
              <a:rPr lang="en-GB" sz="4200" dirty="0"/>
              <a:t>—</a:t>
            </a:r>
            <a:r>
              <a:rPr lang="en-GB" sz="4200" dirty="0" err="1"/>
              <a:t>arnaf</a:t>
            </a:r>
            <a:r>
              <a:rPr lang="en-GB" sz="4200" dirty="0"/>
              <a:t>, </a:t>
            </a:r>
          </a:p>
          <a:p>
            <a:pPr marL="0" indent="0">
              <a:buNone/>
            </a:pPr>
            <a:r>
              <a:rPr lang="en-GB" sz="4200" dirty="0" err="1"/>
              <a:t>Uched</a:t>
            </a:r>
            <a:r>
              <a:rPr lang="en-GB" sz="4200" dirty="0"/>
              <a:t> y </a:t>
            </a:r>
            <a:r>
              <a:rPr lang="en-GB" sz="4200" dirty="0" err="1"/>
              <a:t>cwynaf</a:t>
            </a:r>
            <a:r>
              <a:rPr lang="en-GB" sz="4200" dirty="0"/>
              <a:t>, </a:t>
            </a:r>
            <a:r>
              <a:rPr lang="en-GB" sz="4200" dirty="0" err="1"/>
              <a:t>och</a:t>
            </a:r>
            <a:r>
              <a:rPr lang="en-GB" sz="4200" dirty="0"/>
              <a:t> </a:t>
            </a:r>
            <a:r>
              <a:rPr lang="en-GB" sz="4200" dirty="0" err="1"/>
              <a:t>o’r</a:t>
            </a:r>
            <a:r>
              <a:rPr lang="en-GB" sz="4200" dirty="0"/>
              <a:t> </a:t>
            </a:r>
            <a:r>
              <a:rPr lang="en-GB" sz="4200" dirty="0" err="1"/>
              <a:t>cwynaw</a:t>
            </a:r>
            <a:r>
              <a:rPr lang="en-GB" sz="4200" dirty="0"/>
              <a:t>! </a:t>
            </a:r>
            <a:endParaRPr lang="en-US" sz="4200" dirty="0">
              <a:solidFill>
                <a:srgbClr val="000000"/>
              </a:solidFill>
            </a:endParaRPr>
          </a:p>
          <a:p>
            <a:pPr marL="0" indent="0">
              <a:buNone/>
            </a:pPr>
            <a:endParaRPr lang="en-US" sz="2000" dirty="0">
              <a:solidFill>
                <a:srgbClr val="000000"/>
              </a:solidFill>
            </a:endParaRPr>
          </a:p>
          <a:p>
            <a:r>
              <a:rPr lang="en-GB" sz="1600" dirty="0"/>
              <a:t>Illustrations and photographs of places and events in Welsh history from a children’s book called 'Flame Bearers of Welsh History’, NLW.</a:t>
            </a:r>
            <a:endParaRPr lang="en-US" sz="1600" dirty="0">
              <a:solidFill>
                <a:srgbClr val="000000"/>
              </a:solidFill>
            </a:endParaRPr>
          </a:p>
        </p:txBody>
      </p:sp>
    </p:spTree>
    <p:extLst>
      <p:ext uri="{BB962C8B-B14F-4D97-AF65-F5344CB8AC3E}">
        <p14:creationId xmlns:p14="http://schemas.microsoft.com/office/powerpoint/2010/main" val="15006448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pic>
        <p:nvPicPr>
          <p:cNvPr id="1026" name="Picture 2">
            <a:extLst>
              <a:ext uri="{FF2B5EF4-FFF2-40B4-BE49-F238E27FC236}">
                <a16:creationId xmlns:a16="http://schemas.microsoft.com/office/drawing/2014/main" id="{E70A57E2-A0E4-4B47-AA0A-8E44FC685222}"/>
              </a:ext>
            </a:extLst>
          </p:cNvPr>
          <p:cNvPicPr>
            <a:picLocks noGrp="1" noChangeAspect="1" noChangeArrowheads="1"/>
          </p:cNvPicPr>
          <p:nvPr>
            <p:ph sz="half" idx="2"/>
          </p:nvPr>
        </p:nvPicPr>
        <p:blipFill rotWithShape="1">
          <a:blip r:embed="rId3">
            <a:alphaModFix/>
            <a:extLst>
              <a:ext uri="{28A0092B-C50C-407E-A947-70E740481C1C}">
                <a14:useLocalDpi xmlns:a14="http://schemas.microsoft.com/office/drawing/2010/main" val="0"/>
              </a:ext>
            </a:extLst>
          </a:blip>
          <a:srcRect t="12176" r="1" b="8993"/>
          <a:stretch/>
        </p:blipFill>
        <p:spPr bwMode="auto">
          <a:xfrm>
            <a:off x="5797543" y="10"/>
            <a:ext cx="639415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637B644-BC6D-4096-8486-64B7F2958828}"/>
              </a:ext>
            </a:extLst>
          </p:cNvPr>
          <p:cNvSpPr>
            <a:spLocks noGrp="1"/>
          </p:cNvSpPr>
          <p:nvPr>
            <p:ph type="title"/>
          </p:nvPr>
        </p:nvSpPr>
        <p:spPr>
          <a:xfrm>
            <a:off x="804998" y="798445"/>
            <a:ext cx="4803636" cy="1311664"/>
          </a:xfrm>
        </p:spPr>
        <p:txBody>
          <a:bodyPr vert="horz" lIns="91440" tIns="45720" rIns="91440" bIns="45720" rtlCol="0" anchor="ctr">
            <a:normAutofit/>
          </a:bodyPr>
          <a:lstStyle/>
          <a:p>
            <a:endParaRPr lang="en-US" dirty="0">
              <a:solidFill>
                <a:srgbClr val="000000"/>
              </a:solidFill>
            </a:endParaRPr>
          </a:p>
        </p:txBody>
      </p:sp>
      <p:sp>
        <p:nvSpPr>
          <p:cNvPr id="3" name="Content Placeholder 2">
            <a:extLst>
              <a:ext uri="{FF2B5EF4-FFF2-40B4-BE49-F238E27FC236}">
                <a16:creationId xmlns:a16="http://schemas.microsoft.com/office/drawing/2014/main" id="{A84FFC76-5D87-42E2-8495-4F3193520F05}"/>
              </a:ext>
            </a:extLst>
          </p:cNvPr>
          <p:cNvSpPr>
            <a:spLocks noGrp="1"/>
          </p:cNvSpPr>
          <p:nvPr>
            <p:ph sz="half" idx="1"/>
          </p:nvPr>
        </p:nvSpPr>
        <p:spPr>
          <a:xfrm>
            <a:off x="804997" y="2272143"/>
            <a:ext cx="4706803" cy="3788830"/>
          </a:xfrm>
        </p:spPr>
        <p:txBody>
          <a:bodyPr vert="horz" lIns="91440" tIns="45720" rIns="91440" bIns="45720" rtlCol="0" anchor="ctr">
            <a:normAutofit fontScale="25000" lnSpcReduction="20000"/>
          </a:bodyPr>
          <a:lstStyle/>
          <a:p>
            <a:pPr marL="0" indent="0">
              <a:buNone/>
            </a:pPr>
            <a:r>
              <a:rPr lang="en-GB" sz="8000" dirty="0">
                <a:solidFill>
                  <a:srgbClr val="000000"/>
                </a:solidFill>
              </a:rPr>
              <a:t>He dealt out riches, and every winter</a:t>
            </a:r>
          </a:p>
          <a:p>
            <a:r>
              <a:rPr lang="en-GB" sz="8000" dirty="0">
                <a:solidFill>
                  <a:srgbClr val="000000"/>
                </a:solidFill>
              </a:rPr>
              <a:t>His own apparel put about me. </a:t>
            </a:r>
          </a:p>
          <a:p>
            <a:pPr marL="0" indent="0">
              <a:buNone/>
            </a:pPr>
            <a:r>
              <a:rPr lang="en-GB" sz="8000" dirty="0">
                <a:solidFill>
                  <a:srgbClr val="000000"/>
                </a:solidFill>
              </a:rPr>
              <a:t>That lord, rich in cattle, does not profit our hands </a:t>
            </a:r>
          </a:p>
          <a:p>
            <a:pPr marL="0" indent="0">
              <a:buNone/>
            </a:pPr>
            <a:r>
              <a:rPr lang="en-GB" sz="8000" dirty="0">
                <a:solidFill>
                  <a:srgbClr val="000000"/>
                </a:solidFill>
              </a:rPr>
              <a:t>Eternal life awaits him! </a:t>
            </a:r>
          </a:p>
          <a:p>
            <a:pPr marL="0" indent="0">
              <a:buNone/>
            </a:pPr>
            <a:r>
              <a:rPr lang="en-GB" sz="8000" dirty="0">
                <a:solidFill>
                  <a:srgbClr val="000000"/>
                </a:solidFill>
              </a:rPr>
              <a:t>Mine now to rage against Saxons who've wronged me, </a:t>
            </a:r>
          </a:p>
          <a:p>
            <a:pPr marL="0" indent="0">
              <a:buNone/>
            </a:pPr>
            <a:r>
              <a:rPr lang="en-GB" sz="8000" dirty="0">
                <a:solidFill>
                  <a:srgbClr val="000000"/>
                </a:solidFill>
              </a:rPr>
              <a:t>Mine for this death bitterly to mourn. </a:t>
            </a:r>
          </a:p>
          <a:p>
            <a:pPr marL="0" indent="0">
              <a:buNone/>
            </a:pPr>
            <a:r>
              <a:rPr lang="en-GB" sz="8000" dirty="0">
                <a:solidFill>
                  <a:srgbClr val="000000"/>
                </a:solidFill>
              </a:rPr>
              <a:t>Mine, with good cause, to cry protest to God </a:t>
            </a:r>
          </a:p>
          <a:p>
            <a:pPr marL="0" indent="0">
              <a:buNone/>
            </a:pPr>
            <a:r>
              <a:rPr lang="en-GB" sz="8000" dirty="0">
                <a:solidFill>
                  <a:srgbClr val="000000"/>
                </a:solidFill>
              </a:rPr>
              <a:t>Who has left me without him.</a:t>
            </a:r>
          </a:p>
          <a:p>
            <a:pPr marL="0" indent="0">
              <a:buNone/>
            </a:pPr>
            <a:r>
              <a:rPr lang="en-GB" sz="8000" dirty="0">
                <a:solidFill>
                  <a:srgbClr val="000000"/>
                </a:solidFill>
              </a:rPr>
              <a:t>Mine now his praise, without stint or silence, </a:t>
            </a:r>
          </a:p>
          <a:p>
            <a:pPr marL="0" indent="0">
              <a:buNone/>
            </a:pPr>
            <a:r>
              <a:rPr lang="en-GB" sz="8000" dirty="0">
                <a:solidFill>
                  <a:srgbClr val="000000"/>
                </a:solidFill>
              </a:rPr>
              <a:t>Mine, henceforth, long to consider him. </a:t>
            </a:r>
          </a:p>
          <a:p>
            <a:pPr marL="0" indent="0">
              <a:buNone/>
            </a:pPr>
            <a:r>
              <a:rPr lang="en-GB" sz="8000" dirty="0">
                <a:solidFill>
                  <a:srgbClr val="000000"/>
                </a:solidFill>
              </a:rPr>
              <a:t>Grief, for as long as I  live, I shall have for him; </a:t>
            </a:r>
          </a:p>
          <a:p>
            <a:pPr marL="0" indent="0">
              <a:buNone/>
            </a:pPr>
            <a:r>
              <a:rPr lang="en-GB" sz="8000" dirty="0">
                <a:solidFill>
                  <a:srgbClr val="000000"/>
                </a:solidFill>
              </a:rPr>
              <a:t>As I am full with it, so I  must weep. </a:t>
            </a:r>
          </a:p>
          <a:p>
            <a:endParaRPr lang="en-GB" sz="2000" dirty="0">
              <a:solidFill>
                <a:srgbClr val="000000"/>
              </a:solidFill>
            </a:endParaRPr>
          </a:p>
          <a:p>
            <a:pPr marL="0" indent="0">
              <a:buNone/>
            </a:pPr>
            <a:endParaRPr lang="en-US" sz="2000" dirty="0">
              <a:solidFill>
                <a:srgbClr val="000000"/>
              </a:solidFill>
            </a:endParaRPr>
          </a:p>
          <a:p>
            <a:endParaRPr lang="en-US" sz="2000" dirty="0">
              <a:solidFill>
                <a:srgbClr val="000000"/>
              </a:solidFill>
            </a:endParaRPr>
          </a:p>
          <a:p>
            <a:endParaRPr lang="en-US" sz="2000" dirty="0">
              <a:solidFill>
                <a:srgbClr val="000000"/>
              </a:solidFill>
            </a:endParaRPr>
          </a:p>
          <a:p>
            <a:endParaRPr lang="en-US" sz="2000" dirty="0">
              <a:solidFill>
                <a:srgbClr val="000000"/>
              </a:solidFill>
            </a:endParaRPr>
          </a:p>
          <a:p>
            <a:endParaRPr lang="en-US" sz="2000" dirty="0">
              <a:solidFill>
                <a:srgbClr val="000000"/>
              </a:solidFill>
            </a:endParaRPr>
          </a:p>
          <a:p>
            <a:endParaRPr lang="en-US" sz="2000" dirty="0">
              <a:solidFill>
                <a:srgbClr val="000000"/>
              </a:solidFill>
            </a:endParaRPr>
          </a:p>
          <a:p>
            <a:r>
              <a:rPr lang="en-GB" sz="1600" dirty="0"/>
              <a:t>Illustrations and photographs of places and events in Welsh history from a children’s book called 'Flame Bearers of Welsh History’, NLW.</a:t>
            </a:r>
            <a:endParaRPr lang="en-US" sz="1600" dirty="0">
              <a:solidFill>
                <a:srgbClr val="000000"/>
              </a:solidFill>
            </a:endParaRPr>
          </a:p>
        </p:txBody>
      </p:sp>
    </p:spTree>
    <p:extLst>
      <p:ext uri="{BB962C8B-B14F-4D97-AF65-F5344CB8AC3E}">
        <p14:creationId xmlns:p14="http://schemas.microsoft.com/office/powerpoint/2010/main" val="426611649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CAC71-10CB-4687-B835-E044F13D410C}"/>
              </a:ext>
            </a:extLst>
          </p:cNvPr>
          <p:cNvSpPr>
            <a:spLocks noGrp="1"/>
          </p:cNvSpPr>
          <p:nvPr>
            <p:ph type="title"/>
          </p:nvPr>
        </p:nvSpPr>
        <p:spPr>
          <a:xfrm>
            <a:off x="838200" y="365126"/>
            <a:ext cx="6505575" cy="264140"/>
          </a:xfrm>
        </p:spPr>
        <p:txBody>
          <a:bodyPr vert="horz" lIns="91440" tIns="45720" rIns="91440" bIns="45720" rtlCol="0" anchor="ctr">
            <a:normAutofit fontScale="90000"/>
          </a:bodyPr>
          <a:lstStyle/>
          <a:p>
            <a:endParaRPr lang="en-US" dirty="0"/>
          </a:p>
        </p:txBody>
      </p:sp>
      <p:sp>
        <p:nvSpPr>
          <p:cNvPr id="3" name="Content Placeholder 2">
            <a:extLst>
              <a:ext uri="{FF2B5EF4-FFF2-40B4-BE49-F238E27FC236}">
                <a16:creationId xmlns:a16="http://schemas.microsoft.com/office/drawing/2014/main" id="{CDD58632-0CA0-47BE-A256-E75955882651}"/>
              </a:ext>
            </a:extLst>
          </p:cNvPr>
          <p:cNvSpPr>
            <a:spLocks noGrp="1"/>
          </p:cNvSpPr>
          <p:nvPr>
            <p:ph sz="half" idx="1"/>
          </p:nvPr>
        </p:nvSpPr>
        <p:spPr>
          <a:xfrm>
            <a:off x="444340" y="776748"/>
            <a:ext cx="6505575" cy="5353768"/>
          </a:xfrm>
        </p:spPr>
        <p:txBody>
          <a:bodyPr vert="horz" lIns="91440" tIns="45720" rIns="91440" bIns="45720" rtlCol="0">
            <a:normAutofit fontScale="25000" lnSpcReduction="20000"/>
          </a:bodyPr>
          <a:lstStyle/>
          <a:p>
            <a:pPr marL="0" indent="0">
              <a:buNone/>
            </a:pPr>
            <a:r>
              <a:rPr lang="en-GB" sz="6600" dirty="0"/>
              <a:t>Pen pan las, </a:t>
            </a:r>
            <a:r>
              <a:rPr lang="en-GB" sz="6600" dirty="0" err="1"/>
              <a:t>ni</a:t>
            </a:r>
            <a:r>
              <a:rPr lang="en-GB" sz="6600" dirty="0"/>
              <a:t> </a:t>
            </a:r>
            <a:r>
              <a:rPr lang="en-GB" sz="6600" dirty="0" err="1"/>
              <a:t>bu</a:t>
            </a:r>
            <a:r>
              <a:rPr lang="en-GB" sz="6600" dirty="0"/>
              <a:t> gas </a:t>
            </a:r>
            <a:r>
              <a:rPr lang="en-GB" sz="6600" dirty="0" err="1"/>
              <a:t>gymraw</a:t>
            </a:r>
            <a:r>
              <a:rPr lang="en-GB" sz="6600" dirty="0"/>
              <a:t>, </a:t>
            </a:r>
          </a:p>
          <a:p>
            <a:pPr marL="0" indent="0">
              <a:buNone/>
            </a:pPr>
            <a:r>
              <a:rPr lang="en-GB" sz="6600" dirty="0"/>
              <a:t>Pen pan las, </a:t>
            </a:r>
            <a:r>
              <a:rPr lang="en-GB" sz="6600" dirty="0" err="1"/>
              <a:t>oedd</a:t>
            </a:r>
            <a:r>
              <a:rPr lang="en-GB" sz="6600" dirty="0"/>
              <a:t> </a:t>
            </a:r>
            <a:r>
              <a:rPr lang="en-GB" sz="6600" dirty="0" err="1"/>
              <a:t>lesach</a:t>
            </a:r>
            <a:r>
              <a:rPr lang="en-GB" sz="6600" dirty="0"/>
              <a:t> </a:t>
            </a:r>
            <a:r>
              <a:rPr lang="en-GB" sz="6600" dirty="0" err="1"/>
              <a:t>peidiaw</a:t>
            </a:r>
            <a:r>
              <a:rPr lang="en-GB" sz="6600" dirty="0"/>
              <a:t>; </a:t>
            </a:r>
          </a:p>
          <a:p>
            <a:pPr marL="0" indent="0">
              <a:buNone/>
            </a:pPr>
            <a:r>
              <a:rPr lang="en-GB" sz="6600" dirty="0"/>
              <a:t>Pen </a:t>
            </a:r>
            <a:r>
              <a:rPr lang="en-GB" sz="6600" dirty="0" err="1"/>
              <a:t>milwr</a:t>
            </a:r>
            <a:r>
              <a:rPr lang="en-GB" sz="6600" dirty="0"/>
              <a:t>, pen </a:t>
            </a:r>
            <a:r>
              <a:rPr lang="en-GB" sz="6600" dirty="0" err="1"/>
              <a:t>moliant</a:t>
            </a:r>
            <a:r>
              <a:rPr lang="en-GB" sz="6600" dirty="0"/>
              <a:t> </a:t>
            </a:r>
            <a:r>
              <a:rPr lang="en-GB" sz="6600" dirty="0" err="1"/>
              <a:t>rhag</a:t>
            </a:r>
            <a:r>
              <a:rPr lang="en-GB" sz="6600" dirty="0"/>
              <a:t> </a:t>
            </a:r>
            <a:r>
              <a:rPr lang="en-GB" sz="6600" dirty="0" err="1"/>
              <a:t>llaw</a:t>
            </a:r>
            <a:r>
              <a:rPr lang="en-GB" sz="6600" dirty="0"/>
              <a:t>, </a:t>
            </a:r>
          </a:p>
          <a:p>
            <a:pPr marL="0" indent="0">
              <a:buNone/>
            </a:pPr>
            <a:r>
              <a:rPr lang="en-GB" sz="6600" dirty="0"/>
              <a:t>Pen dragon, pen </a:t>
            </a:r>
            <a:r>
              <a:rPr lang="en-GB" sz="6600" dirty="0" err="1"/>
              <a:t>draig</a:t>
            </a:r>
            <a:r>
              <a:rPr lang="en-GB" sz="6600" dirty="0"/>
              <a:t> </a:t>
            </a:r>
            <a:r>
              <a:rPr lang="en-GB" sz="6600" dirty="0" err="1"/>
              <a:t>oedd</a:t>
            </a:r>
            <a:r>
              <a:rPr lang="en-GB" sz="6600" dirty="0"/>
              <a:t> </a:t>
            </a:r>
            <a:r>
              <a:rPr lang="en-GB" sz="6600" dirty="0" err="1"/>
              <a:t>arnaw</a:t>
            </a:r>
            <a:r>
              <a:rPr lang="en-GB" sz="6600" dirty="0"/>
              <a:t>, </a:t>
            </a:r>
          </a:p>
          <a:p>
            <a:pPr marL="0" indent="0">
              <a:buNone/>
            </a:pPr>
            <a:r>
              <a:rPr lang="en-GB" sz="6600" dirty="0"/>
              <a:t>Pen </a:t>
            </a:r>
            <a:r>
              <a:rPr lang="en-GB" sz="6600" dirty="0" err="1"/>
              <a:t>Llywelyn</a:t>
            </a:r>
            <a:r>
              <a:rPr lang="en-GB" sz="6600" dirty="0"/>
              <a:t> </a:t>
            </a:r>
            <a:r>
              <a:rPr lang="en-GB" sz="6600" dirty="0" err="1"/>
              <a:t>deg</a:t>
            </a:r>
            <a:r>
              <a:rPr lang="en-GB" sz="6600" dirty="0"/>
              <a:t>: </a:t>
            </a:r>
            <a:r>
              <a:rPr lang="en-GB" sz="6600" dirty="0" err="1"/>
              <a:t>dygn</a:t>
            </a:r>
            <a:r>
              <a:rPr lang="en-GB" sz="6600" dirty="0"/>
              <a:t> a </a:t>
            </a:r>
            <a:r>
              <a:rPr lang="en-GB" sz="6600" dirty="0" err="1"/>
              <a:t>fraw</a:t>
            </a:r>
            <a:r>
              <a:rPr lang="en-GB" sz="6600" dirty="0"/>
              <a:t>—</a:t>
            </a:r>
            <a:r>
              <a:rPr lang="en-GB" sz="6600" dirty="0" err="1"/>
              <a:t>i’r</a:t>
            </a:r>
            <a:r>
              <a:rPr lang="en-GB" sz="6600" dirty="0"/>
              <a:t> </a:t>
            </a:r>
            <a:r>
              <a:rPr lang="en-GB" sz="6600" dirty="0" err="1"/>
              <a:t>byd</a:t>
            </a:r>
            <a:r>
              <a:rPr lang="en-GB" sz="6600" dirty="0"/>
              <a:t> </a:t>
            </a:r>
          </a:p>
          <a:p>
            <a:pPr marL="0" indent="0">
              <a:buNone/>
            </a:pPr>
            <a:r>
              <a:rPr lang="en-GB" sz="6600" dirty="0"/>
              <a:t>Bod pawl </a:t>
            </a:r>
            <a:r>
              <a:rPr lang="en-GB" sz="6600" dirty="0" err="1"/>
              <a:t>haearn</a:t>
            </a:r>
            <a:r>
              <a:rPr lang="en-GB" sz="6600" dirty="0"/>
              <a:t> </a:t>
            </a:r>
            <a:r>
              <a:rPr lang="en-GB" sz="6600" dirty="0" err="1"/>
              <a:t>trwyddaw</a:t>
            </a:r>
            <a:r>
              <a:rPr lang="en-GB" sz="6600" dirty="0"/>
              <a:t>. </a:t>
            </a:r>
          </a:p>
          <a:p>
            <a:pPr marL="0" indent="0">
              <a:buNone/>
            </a:pPr>
            <a:r>
              <a:rPr lang="en-GB" sz="6600" dirty="0"/>
              <a:t>Pen </a:t>
            </a:r>
            <a:r>
              <a:rPr lang="en-GB" sz="6600" dirty="0" err="1"/>
              <a:t>f’arglwydd</a:t>
            </a:r>
            <a:r>
              <a:rPr lang="en-GB" sz="6600" dirty="0"/>
              <a:t>, </a:t>
            </a:r>
            <a:r>
              <a:rPr lang="en-GB" sz="6600" dirty="0" err="1"/>
              <a:t>poen</a:t>
            </a:r>
            <a:r>
              <a:rPr lang="en-GB" sz="6600" dirty="0"/>
              <a:t> </a:t>
            </a:r>
            <a:r>
              <a:rPr lang="en-GB" sz="6600" dirty="0" err="1"/>
              <a:t>dygngwydd</a:t>
            </a:r>
            <a:r>
              <a:rPr lang="en-GB" sz="6600" dirty="0"/>
              <a:t> </a:t>
            </a:r>
            <a:r>
              <a:rPr lang="en-GB" sz="6600" dirty="0" err="1"/>
              <a:t>a’m</a:t>
            </a:r>
            <a:r>
              <a:rPr lang="en-GB" sz="6600" dirty="0"/>
              <a:t> daw, </a:t>
            </a:r>
          </a:p>
          <a:p>
            <a:pPr marL="0" indent="0">
              <a:buNone/>
            </a:pPr>
            <a:r>
              <a:rPr lang="en-GB" sz="6600" dirty="0"/>
              <a:t>Pen </a:t>
            </a:r>
            <a:r>
              <a:rPr lang="en-GB" sz="6600" dirty="0" err="1"/>
              <a:t>f’enaid</a:t>
            </a:r>
            <a:r>
              <a:rPr lang="en-GB" sz="6600" dirty="0"/>
              <a:t> </a:t>
            </a:r>
            <a:r>
              <a:rPr lang="en-GB" sz="6600" dirty="0" err="1"/>
              <a:t>heb</a:t>
            </a:r>
            <a:r>
              <a:rPr lang="en-GB" sz="6600" dirty="0"/>
              <a:t> </a:t>
            </a:r>
            <a:r>
              <a:rPr lang="en-GB" sz="6600" dirty="0" err="1"/>
              <a:t>fanag</a:t>
            </a:r>
            <a:r>
              <a:rPr lang="en-GB" sz="6600" dirty="0"/>
              <a:t> </a:t>
            </a:r>
            <a:r>
              <a:rPr lang="en-GB" sz="6600" dirty="0" err="1"/>
              <a:t>arnaw</a:t>
            </a:r>
            <a:r>
              <a:rPr lang="en-GB" sz="6600" dirty="0"/>
              <a:t>, </a:t>
            </a:r>
          </a:p>
          <a:p>
            <a:pPr marL="0" indent="0">
              <a:buNone/>
            </a:pPr>
            <a:r>
              <a:rPr lang="en-GB" sz="6600" dirty="0"/>
              <a:t>Pen a fu </a:t>
            </a:r>
            <a:r>
              <a:rPr lang="en-GB" sz="6600" dirty="0" err="1"/>
              <a:t>berchen</a:t>
            </a:r>
            <a:r>
              <a:rPr lang="en-GB" sz="6600" dirty="0"/>
              <a:t> </a:t>
            </a:r>
            <a:r>
              <a:rPr lang="en-GB" sz="6600" dirty="0" err="1"/>
              <a:t>ar</a:t>
            </a:r>
            <a:r>
              <a:rPr lang="en-GB" sz="6600" dirty="0"/>
              <a:t> </a:t>
            </a:r>
            <a:r>
              <a:rPr lang="en-GB" sz="6600" dirty="0" err="1"/>
              <a:t>barch</a:t>
            </a:r>
            <a:r>
              <a:rPr lang="en-GB" sz="6600" dirty="0"/>
              <a:t> </a:t>
            </a:r>
            <a:r>
              <a:rPr lang="en-GB" sz="6600" dirty="0" err="1"/>
              <a:t>naw</a:t>
            </a:r>
            <a:r>
              <a:rPr lang="en-GB" sz="6600" dirty="0"/>
              <a:t>—</a:t>
            </a:r>
            <a:r>
              <a:rPr lang="en-GB" sz="6600" dirty="0" err="1"/>
              <a:t>canwlad</a:t>
            </a:r>
            <a:r>
              <a:rPr lang="en-GB" sz="6600" dirty="0"/>
              <a:t> </a:t>
            </a:r>
          </a:p>
          <a:p>
            <a:pPr marL="0" indent="0">
              <a:buNone/>
            </a:pPr>
            <a:r>
              <a:rPr lang="en-GB" sz="6600" dirty="0"/>
              <a:t>A </a:t>
            </a:r>
            <a:r>
              <a:rPr lang="en-GB" sz="6600" dirty="0" err="1"/>
              <a:t>naw</a:t>
            </a:r>
            <a:r>
              <a:rPr lang="en-GB" sz="6600" dirty="0"/>
              <a:t> </a:t>
            </a:r>
            <a:r>
              <a:rPr lang="en-GB" sz="6600" dirty="0" err="1"/>
              <a:t>canwledd</a:t>
            </a:r>
            <a:r>
              <a:rPr lang="en-GB" sz="6600" dirty="0"/>
              <a:t> </a:t>
            </a:r>
            <a:r>
              <a:rPr lang="en-GB" sz="6600" dirty="0" err="1"/>
              <a:t>iddaw</a:t>
            </a:r>
            <a:r>
              <a:rPr lang="en-GB" sz="6600" dirty="0"/>
              <a:t>;</a:t>
            </a:r>
          </a:p>
          <a:p>
            <a:pPr marL="0" indent="0">
              <a:buNone/>
            </a:pPr>
            <a:r>
              <a:rPr lang="en-GB" sz="6600" dirty="0"/>
              <a:t>Pen </a:t>
            </a:r>
            <a:r>
              <a:rPr lang="en-GB" sz="6600" dirty="0" err="1"/>
              <a:t>tëyrn</a:t>
            </a:r>
            <a:r>
              <a:rPr lang="en-GB" sz="6600" dirty="0"/>
              <a:t>, </a:t>
            </a:r>
            <a:r>
              <a:rPr lang="en-GB" sz="6600" dirty="0" err="1"/>
              <a:t>hëyrn</a:t>
            </a:r>
            <a:r>
              <a:rPr lang="en-GB" sz="6600" dirty="0"/>
              <a:t> </a:t>
            </a:r>
            <a:r>
              <a:rPr lang="en-GB" sz="6600" dirty="0" err="1"/>
              <a:t>hëid</a:t>
            </a:r>
            <a:r>
              <a:rPr lang="en-GB" sz="6600" dirty="0"/>
              <a:t> </a:t>
            </a:r>
            <a:r>
              <a:rPr lang="en-GB" sz="6600" dirty="0" err="1"/>
              <a:t>o’i</a:t>
            </a:r>
            <a:r>
              <a:rPr lang="en-GB" sz="6600" dirty="0"/>
              <a:t> law, </a:t>
            </a:r>
          </a:p>
          <a:p>
            <a:pPr marL="0" indent="0">
              <a:buNone/>
            </a:pPr>
            <a:r>
              <a:rPr lang="en-GB" sz="6600" dirty="0"/>
              <a:t>Pen </a:t>
            </a:r>
            <a:r>
              <a:rPr lang="en-GB" sz="6600" dirty="0" err="1"/>
              <a:t>teÿrnwalch</a:t>
            </a:r>
            <a:r>
              <a:rPr lang="en-GB" sz="6600" dirty="0"/>
              <a:t> </a:t>
            </a:r>
            <a:r>
              <a:rPr lang="en-GB" sz="6600" dirty="0" err="1"/>
              <a:t>balch</a:t>
            </a:r>
            <a:r>
              <a:rPr lang="en-GB" sz="6600" dirty="0"/>
              <a:t>, </a:t>
            </a:r>
            <a:r>
              <a:rPr lang="en-GB" sz="6600" dirty="0" err="1"/>
              <a:t>bwlch</a:t>
            </a:r>
            <a:r>
              <a:rPr lang="en-GB" sz="6600" dirty="0"/>
              <a:t> </a:t>
            </a:r>
            <a:r>
              <a:rPr lang="en-GB" sz="6600" dirty="0" err="1"/>
              <a:t>edeifnaw</a:t>
            </a:r>
            <a:r>
              <a:rPr lang="en-GB" sz="6600" dirty="0"/>
              <a:t>, </a:t>
            </a:r>
          </a:p>
          <a:p>
            <a:pPr marL="0" indent="0">
              <a:buNone/>
            </a:pPr>
            <a:r>
              <a:rPr lang="en-GB" sz="6600" dirty="0"/>
              <a:t>Pen </a:t>
            </a:r>
            <a:r>
              <a:rPr lang="en-GB" sz="6600" dirty="0" err="1"/>
              <a:t>teÿrnaidd</a:t>
            </a:r>
            <a:r>
              <a:rPr lang="en-GB" sz="6600" dirty="0"/>
              <a:t>, </a:t>
            </a:r>
            <a:r>
              <a:rPr lang="en-GB" sz="6600" dirty="0" err="1"/>
              <a:t>flaidd</a:t>
            </a:r>
            <a:r>
              <a:rPr lang="en-GB" sz="6600" dirty="0"/>
              <a:t> </a:t>
            </a:r>
            <a:r>
              <a:rPr lang="en-GB" sz="6600" dirty="0" err="1"/>
              <a:t>flaengar</a:t>
            </a:r>
            <a:r>
              <a:rPr lang="en-GB" sz="6600" dirty="0"/>
              <a:t>, </a:t>
            </a:r>
            <a:r>
              <a:rPr lang="en-GB" sz="6600" dirty="0" err="1"/>
              <a:t>ganthaw</a:t>
            </a:r>
            <a:r>
              <a:rPr lang="en-GB" sz="6600" dirty="0"/>
              <a:t>:</a:t>
            </a:r>
          </a:p>
          <a:p>
            <a:pPr marL="0" indent="0">
              <a:buNone/>
            </a:pPr>
            <a:r>
              <a:rPr lang="en-GB" sz="6600" dirty="0"/>
              <a:t>Pen </a:t>
            </a:r>
            <a:r>
              <a:rPr lang="en-GB" sz="6600" dirty="0" err="1"/>
              <a:t>teÿrnedd</a:t>
            </a:r>
            <a:r>
              <a:rPr lang="en-GB" sz="6600" dirty="0"/>
              <a:t> </a:t>
            </a:r>
            <a:r>
              <a:rPr lang="en-GB" sz="6600" dirty="0" err="1"/>
              <a:t>nef</a:t>
            </a:r>
            <a:r>
              <a:rPr lang="en-GB" sz="6600" dirty="0"/>
              <a:t>, </a:t>
            </a:r>
            <a:r>
              <a:rPr lang="en-GB" sz="6600" dirty="0" err="1"/>
              <a:t>Ei</a:t>
            </a:r>
            <a:r>
              <a:rPr lang="en-GB" sz="6600" dirty="0"/>
              <a:t> </a:t>
            </a:r>
            <a:r>
              <a:rPr lang="en-GB" sz="6600" dirty="0" err="1"/>
              <a:t>nawdd</a:t>
            </a:r>
            <a:r>
              <a:rPr lang="en-GB" sz="6600" dirty="0"/>
              <a:t> </a:t>
            </a:r>
            <a:r>
              <a:rPr lang="en-GB" sz="6600" dirty="0" err="1"/>
              <a:t>arnaw</a:t>
            </a:r>
            <a:r>
              <a:rPr lang="en-GB" sz="6600" dirty="0"/>
              <a:t>! </a:t>
            </a:r>
          </a:p>
          <a:p>
            <a:pPr marL="0" indent="0">
              <a:buNone/>
            </a:pPr>
            <a:r>
              <a:rPr lang="en-GB" sz="6600" dirty="0" err="1"/>
              <a:t>Gwyndëyrn</a:t>
            </a:r>
            <a:r>
              <a:rPr lang="en-GB" sz="6600" dirty="0"/>
              <a:t> (</a:t>
            </a:r>
            <a:r>
              <a:rPr lang="en-GB" sz="6600" dirty="0" err="1"/>
              <a:t>orthyrn</a:t>
            </a:r>
            <a:r>
              <a:rPr lang="en-GB" sz="6600" dirty="0"/>
              <a:t> </a:t>
            </a:r>
            <a:r>
              <a:rPr lang="en-GB" sz="6600" dirty="0" err="1"/>
              <a:t>wrthaw</a:t>
            </a:r>
            <a:r>
              <a:rPr lang="en-GB" sz="6600" dirty="0"/>
              <a:t>—</a:t>
            </a:r>
            <a:r>
              <a:rPr lang="en-GB" sz="6600" dirty="0" err="1"/>
              <a:t>gwendorf</a:t>
            </a:r>
            <a:r>
              <a:rPr lang="en-GB" sz="6600" dirty="0"/>
              <a:t> </a:t>
            </a:r>
            <a:r>
              <a:rPr lang="en-GB" sz="6600" dirty="0" err="1"/>
              <a:t>Gorf</a:t>
            </a:r>
            <a:r>
              <a:rPr lang="en-GB" sz="6600" dirty="0"/>
              <a:t>) </a:t>
            </a:r>
          </a:p>
          <a:p>
            <a:pPr marL="0" indent="0">
              <a:buNone/>
            </a:pPr>
            <a:r>
              <a:rPr lang="en-GB" sz="6600" dirty="0" err="1"/>
              <a:t>Gorfynt</a:t>
            </a:r>
            <a:r>
              <a:rPr lang="en-GB" sz="6600" dirty="0"/>
              <a:t> </a:t>
            </a:r>
            <a:r>
              <a:rPr lang="en-GB" sz="6600" dirty="0" err="1"/>
              <a:t>hynt</a:t>
            </a:r>
            <a:r>
              <a:rPr lang="en-GB" sz="6600" dirty="0"/>
              <a:t> </a:t>
            </a:r>
            <a:r>
              <a:rPr lang="en-GB" sz="6600" dirty="0" err="1"/>
              <a:t>hyd</a:t>
            </a:r>
            <a:r>
              <a:rPr lang="en-GB" sz="6600" dirty="0"/>
              <a:t> </a:t>
            </a:r>
            <a:r>
              <a:rPr lang="en-GB" sz="6600" dirty="0" err="1"/>
              <a:t>Lydaw</a:t>
            </a:r>
            <a:r>
              <a:rPr lang="en-GB" sz="6600" dirty="0"/>
              <a:t>, </a:t>
            </a:r>
          </a:p>
          <a:p>
            <a:pPr marL="0" indent="0">
              <a:buNone/>
            </a:pPr>
            <a:r>
              <a:rPr lang="en-GB" sz="6600" dirty="0" err="1"/>
              <a:t>Gwir</a:t>
            </a:r>
            <a:r>
              <a:rPr lang="en-GB" sz="6600" dirty="0"/>
              <a:t> </a:t>
            </a:r>
            <a:r>
              <a:rPr lang="en-GB" sz="6600" dirty="0" err="1"/>
              <a:t>freiniawl</a:t>
            </a:r>
            <a:r>
              <a:rPr lang="en-GB" sz="6600" dirty="0"/>
              <a:t> </a:t>
            </a:r>
            <a:r>
              <a:rPr lang="en-GB" sz="6600" dirty="0" err="1"/>
              <a:t>frenin</a:t>
            </a:r>
            <a:r>
              <a:rPr lang="en-GB" sz="6600" dirty="0"/>
              <a:t> </a:t>
            </a:r>
            <a:r>
              <a:rPr lang="en-GB" sz="6600" dirty="0" err="1"/>
              <a:t>Aberffraw</a:t>
            </a:r>
            <a:r>
              <a:rPr lang="en-GB" sz="6600" dirty="0"/>
              <a:t>,</a:t>
            </a:r>
          </a:p>
          <a:p>
            <a:pPr marL="0" indent="0">
              <a:buNone/>
            </a:pPr>
            <a:r>
              <a:rPr lang="en-GB" sz="6600" dirty="0"/>
              <a:t> </a:t>
            </a:r>
            <a:r>
              <a:rPr lang="en-GB" sz="6600" dirty="0" err="1"/>
              <a:t>Gwenwlad</a:t>
            </a:r>
            <a:r>
              <a:rPr lang="en-GB" sz="6600" dirty="0"/>
              <a:t> </a:t>
            </a:r>
            <a:r>
              <a:rPr lang="en-GB" sz="6600" dirty="0" err="1"/>
              <a:t>nef</a:t>
            </a:r>
            <a:r>
              <a:rPr lang="en-GB" sz="6600" dirty="0"/>
              <a:t> </a:t>
            </a:r>
            <a:r>
              <a:rPr lang="en-GB" sz="6600" dirty="0" err="1"/>
              <a:t>boed</a:t>
            </a:r>
            <a:r>
              <a:rPr lang="en-GB" sz="6600" dirty="0"/>
              <a:t> </a:t>
            </a:r>
            <a:r>
              <a:rPr lang="en-GB" sz="6600" dirty="0" err="1"/>
              <a:t>addef</a:t>
            </a:r>
            <a:r>
              <a:rPr lang="en-GB" sz="6600" dirty="0"/>
              <a:t> </a:t>
            </a:r>
            <a:r>
              <a:rPr lang="en-GB" sz="6600" dirty="0" err="1"/>
              <a:t>iddaw</a:t>
            </a:r>
            <a:r>
              <a:rPr lang="en-GB" sz="6600" dirty="0"/>
              <a:t>!</a:t>
            </a:r>
            <a:endParaRPr lang="en-US" sz="6200" dirty="0"/>
          </a:p>
          <a:p>
            <a:endParaRPr lang="en-US" sz="6200" dirty="0"/>
          </a:p>
          <a:p>
            <a:endParaRPr lang="en-US" sz="6200" dirty="0"/>
          </a:p>
          <a:p>
            <a:endParaRPr lang="en-US" dirty="0"/>
          </a:p>
          <a:p>
            <a:endParaRPr lang="en-US" dirty="0"/>
          </a:p>
          <a:p>
            <a:endParaRPr lang="en-US" dirty="0"/>
          </a:p>
          <a:p>
            <a:pPr marL="0" indent="0">
              <a:buNone/>
            </a:pPr>
            <a:r>
              <a:rPr lang="en-GB" sz="1200" dirty="0"/>
              <a:t>Photo: Seth Whales, Sculpture by Henry Pegram of </a:t>
            </a:r>
            <a:r>
              <a:rPr lang="en-GB" sz="1200" dirty="0" err="1"/>
              <a:t>Llywelyn</a:t>
            </a:r>
            <a:r>
              <a:rPr lang="en-GB" sz="1200" dirty="0"/>
              <a:t> the Last at City Hall, Cardiff, Wales.</a:t>
            </a:r>
            <a:endParaRPr lang="en-US" sz="1200" dirty="0"/>
          </a:p>
        </p:txBody>
      </p:sp>
      <p:pic>
        <p:nvPicPr>
          <p:cNvPr id="2050" name="Picture 2">
            <a:extLst>
              <a:ext uri="{FF2B5EF4-FFF2-40B4-BE49-F238E27FC236}">
                <a16:creationId xmlns:a16="http://schemas.microsoft.com/office/drawing/2014/main" id="{68EC1E39-CB9A-49C9-AE33-3330E5649015}"/>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17714"/>
          <a:stretch/>
        </p:blipFill>
        <p:spPr bwMode="auto">
          <a:xfrm>
            <a:off x="7737635" y="-1"/>
            <a:ext cx="3555205" cy="6858001"/>
          </a:xfrm>
          <a:prstGeom prst="rect">
            <a:avLst/>
          </a:prstGeom>
          <a:noFill/>
          <a:extLst>
            <a:ext uri="{909E8E84-426E-40DD-AFC4-6F175D3DCCD1}">
              <a14:hiddenFill xmlns:a14="http://schemas.microsoft.com/office/drawing/2010/main">
                <a:solidFill>
                  <a:srgbClr val="FFFFFF"/>
                </a:solidFill>
              </a14:hiddenFill>
            </a:ext>
          </a:extLst>
        </p:spPr>
      </p:pic>
      <p:sp>
        <p:nvSpPr>
          <p:cNvPr id="71" name="Rectangle 70">
            <a:extLst>
              <a:ext uri="{FF2B5EF4-FFF2-40B4-BE49-F238E27FC236}">
                <a16:creationId xmlns:a16="http://schemas.microsoft.com/office/drawing/2014/main" id="{C413D172-8B6A-47F5-9813-DE455773F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0859217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CAC71-10CB-4687-B835-E044F13D410C}"/>
              </a:ext>
            </a:extLst>
          </p:cNvPr>
          <p:cNvSpPr>
            <a:spLocks noGrp="1"/>
          </p:cNvSpPr>
          <p:nvPr>
            <p:ph type="title"/>
          </p:nvPr>
        </p:nvSpPr>
        <p:spPr>
          <a:xfrm>
            <a:off x="838200" y="365126"/>
            <a:ext cx="6505575" cy="264140"/>
          </a:xfrm>
        </p:spPr>
        <p:txBody>
          <a:bodyPr vert="horz" lIns="91440" tIns="45720" rIns="91440" bIns="45720" rtlCol="0" anchor="ctr">
            <a:normAutofit fontScale="90000"/>
          </a:bodyPr>
          <a:lstStyle/>
          <a:p>
            <a:endParaRPr lang="en-US" dirty="0"/>
          </a:p>
        </p:txBody>
      </p:sp>
      <p:sp>
        <p:nvSpPr>
          <p:cNvPr id="3" name="Content Placeholder 2">
            <a:extLst>
              <a:ext uri="{FF2B5EF4-FFF2-40B4-BE49-F238E27FC236}">
                <a16:creationId xmlns:a16="http://schemas.microsoft.com/office/drawing/2014/main" id="{CDD58632-0CA0-47BE-A256-E75955882651}"/>
              </a:ext>
            </a:extLst>
          </p:cNvPr>
          <p:cNvSpPr>
            <a:spLocks noGrp="1"/>
          </p:cNvSpPr>
          <p:nvPr>
            <p:ph sz="half" idx="1"/>
          </p:nvPr>
        </p:nvSpPr>
        <p:spPr>
          <a:xfrm>
            <a:off x="444340" y="776748"/>
            <a:ext cx="6505575" cy="5353768"/>
          </a:xfrm>
        </p:spPr>
        <p:txBody>
          <a:bodyPr vert="horz" lIns="91440" tIns="45720" rIns="91440" bIns="45720" rtlCol="0">
            <a:normAutofit fontScale="25000" lnSpcReduction="20000"/>
          </a:bodyPr>
          <a:lstStyle/>
          <a:p>
            <a:pPr marL="0" indent="0">
              <a:buNone/>
            </a:pPr>
            <a:r>
              <a:rPr lang="en-GB" sz="6200" dirty="0"/>
              <a:t>When that head fell, men welcomed terror, </a:t>
            </a:r>
          </a:p>
          <a:p>
            <a:pPr marL="0" indent="0">
              <a:buNone/>
            </a:pPr>
            <a:r>
              <a:rPr lang="en-GB" sz="6200" dirty="0"/>
              <a:t>When that head fell, it were better to stop. </a:t>
            </a:r>
          </a:p>
          <a:p>
            <a:pPr marL="0" indent="0">
              <a:buNone/>
            </a:pPr>
            <a:r>
              <a:rPr lang="en-GB" sz="6200" dirty="0"/>
              <a:t>Soldier head, head praised hereafter, </a:t>
            </a:r>
          </a:p>
          <a:p>
            <a:pPr marL="0" indent="0">
              <a:buNone/>
            </a:pPr>
            <a:r>
              <a:rPr lang="en-GB" sz="6200" dirty="0"/>
              <a:t>Head of a dragon, a  hero's head on him, </a:t>
            </a:r>
          </a:p>
          <a:p>
            <a:pPr marL="0" indent="0">
              <a:buNone/>
            </a:pPr>
            <a:r>
              <a:rPr lang="en-GB" sz="6200" dirty="0"/>
              <a:t>Fair head of </a:t>
            </a:r>
            <a:r>
              <a:rPr lang="en-GB" sz="6200" dirty="0" err="1"/>
              <a:t>Llywelyn</a:t>
            </a:r>
            <a:r>
              <a:rPr lang="en-GB" sz="6200" dirty="0"/>
              <a:t>, a  harsh fear to the world </a:t>
            </a:r>
          </a:p>
          <a:p>
            <a:pPr marL="0" indent="0">
              <a:buNone/>
            </a:pPr>
            <a:r>
              <a:rPr lang="en-GB" sz="6200" dirty="0"/>
              <a:t>That an iron stake should rive it.</a:t>
            </a:r>
          </a:p>
          <a:p>
            <a:pPr marL="0" indent="0">
              <a:buNone/>
            </a:pPr>
            <a:r>
              <a:rPr lang="en-GB" sz="6200" dirty="0"/>
              <a:t>Head of my lord, the pain of his downfall, </a:t>
            </a:r>
          </a:p>
          <a:p>
            <a:pPr marL="0" indent="0">
              <a:buNone/>
            </a:pPr>
            <a:r>
              <a:rPr lang="en-GB" sz="6200" dirty="0"/>
              <a:t>Head of my soul, no name upon it, </a:t>
            </a:r>
          </a:p>
          <a:p>
            <a:pPr marL="0" indent="0">
              <a:buNone/>
            </a:pPr>
            <a:r>
              <a:rPr lang="en-GB" sz="6200" dirty="0"/>
              <a:t>A head that, once, nine hundred lands honoured, </a:t>
            </a:r>
          </a:p>
          <a:p>
            <a:pPr marL="0" indent="0">
              <a:buNone/>
            </a:pPr>
            <a:r>
              <a:rPr lang="en-GB" sz="6200" dirty="0"/>
              <a:t>Nine hundred feasts gave homage. </a:t>
            </a:r>
          </a:p>
          <a:p>
            <a:pPr marL="0" indent="0">
              <a:buNone/>
            </a:pPr>
            <a:r>
              <a:rPr lang="en-GB" sz="6200" dirty="0"/>
              <a:t>Head of a  king, iron flew from his hand, </a:t>
            </a:r>
          </a:p>
          <a:p>
            <a:pPr marL="0" indent="0">
              <a:buNone/>
            </a:pPr>
            <a:r>
              <a:rPr lang="en-GB" sz="6200" dirty="0"/>
              <a:t>Proud head of a  king hawk, he breached the war-line, </a:t>
            </a:r>
          </a:p>
          <a:p>
            <a:pPr marL="0" indent="0">
              <a:buNone/>
            </a:pPr>
            <a:r>
              <a:rPr lang="en-GB" sz="6200" dirty="0"/>
              <a:t>Head of a  kingly and thrusting wolf –</a:t>
            </a:r>
          </a:p>
          <a:p>
            <a:pPr marL="0" indent="0">
              <a:buNone/>
            </a:pPr>
            <a:r>
              <a:rPr lang="en-GB" sz="6200" dirty="0"/>
              <a:t>0 high king of heaven, be refuge for him! </a:t>
            </a:r>
          </a:p>
          <a:p>
            <a:pPr marL="0" indent="0">
              <a:buNone/>
            </a:pPr>
            <a:r>
              <a:rPr lang="en-GB" sz="6200" dirty="0"/>
              <a:t>High lord and blest prince, support of the host, </a:t>
            </a:r>
          </a:p>
          <a:p>
            <a:pPr marL="0" indent="0">
              <a:buNone/>
            </a:pPr>
            <a:r>
              <a:rPr lang="en-GB" sz="6200" dirty="0"/>
              <a:t>Ambitious even to Brittany, </a:t>
            </a:r>
          </a:p>
          <a:p>
            <a:pPr marL="0" indent="0">
              <a:buNone/>
            </a:pPr>
            <a:r>
              <a:rPr lang="en-GB" sz="6200" dirty="0"/>
              <a:t>The true and regal king of </a:t>
            </a:r>
            <a:r>
              <a:rPr lang="en-GB" sz="6200" dirty="0" err="1"/>
              <a:t>Aberffraw</a:t>
            </a:r>
            <a:r>
              <a:rPr lang="en-GB" sz="6200" dirty="0"/>
              <a:t>, </a:t>
            </a:r>
          </a:p>
          <a:p>
            <a:pPr marL="0" indent="0">
              <a:buNone/>
            </a:pPr>
            <a:r>
              <a:rPr lang="en-GB" sz="6200" dirty="0"/>
              <a:t>May heaven's white land now be his home! </a:t>
            </a:r>
          </a:p>
          <a:p>
            <a:endParaRPr lang="en-GB" sz="6200" dirty="0"/>
          </a:p>
          <a:p>
            <a:r>
              <a:rPr lang="en-GB" sz="6200" dirty="0"/>
              <a:t>[trans. Conran, Anthony, </a:t>
            </a:r>
            <a:r>
              <a:rPr lang="en-GB" sz="6200" i="1" dirty="0"/>
              <a:t>Welsh verse</a:t>
            </a:r>
            <a:r>
              <a:rPr lang="en-GB" sz="6200" dirty="0"/>
              <a:t>]</a:t>
            </a:r>
            <a:endParaRPr lang="en-US" sz="6200" dirty="0"/>
          </a:p>
          <a:p>
            <a:endParaRPr lang="en-US" sz="6200" dirty="0"/>
          </a:p>
          <a:p>
            <a:endParaRPr lang="en-US" sz="6200" dirty="0"/>
          </a:p>
          <a:p>
            <a:endParaRPr lang="en-US" sz="6200" dirty="0"/>
          </a:p>
          <a:p>
            <a:endParaRPr lang="en-US" dirty="0"/>
          </a:p>
          <a:p>
            <a:endParaRPr lang="en-US" dirty="0"/>
          </a:p>
          <a:p>
            <a:endParaRPr lang="en-US" dirty="0"/>
          </a:p>
          <a:p>
            <a:pPr marL="0" indent="0">
              <a:buNone/>
            </a:pPr>
            <a:r>
              <a:rPr lang="en-GB" sz="1200" dirty="0"/>
              <a:t>Photo: Seth Whales, Sculpture by Henry Pegram of </a:t>
            </a:r>
            <a:r>
              <a:rPr lang="en-GB" sz="1200" dirty="0" err="1"/>
              <a:t>Llywelyn</a:t>
            </a:r>
            <a:r>
              <a:rPr lang="en-GB" sz="1200" dirty="0"/>
              <a:t> the Last at City Hall, Cardiff, Wales.</a:t>
            </a:r>
            <a:endParaRPr lang="en-US" sz="1200" dirty="0"/>
          </a:p>
        </p:txBody>
      </p:sp>
      <p:pic>
        <p:nvPicPr>
          <p:cNvPr id="2050" name="Picture 2">
            <a:extLst>
              <a:ext uri="{FF2B5EF4-FFF2-40B4-BE49-F238E27FC236}">
                <a16:creationId xmlns:a16="http://schemas.microsoft.com/office/drawing/2014/main" id="{68EC1E39-CB9A-49C9-AE33-3330E5649015}"/>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17714"/>
          <a:stretch/>
        </p:blipFill>
        <p:spPr bwMode="auto">
          <a:xfrm>
            <a:off x="7737635" y="-1"/>
            <a:ext cx="3555205" cy="6858001"/>
          </a:xfrm>
          <a:prstGeom prst="rect">
            <a:avLst/>
          </a:prstGeom>
          <a:noFill/>
          <a:extLst>
            <a:ext uri="{909E8E84-426E-40DD-AFC4-6F175D3DCCD1}">
              <a14:hiddenFill xmlns:a14="http://schemas.microsoft.com/office/drawing/2010/main">
                <a:solidFill>
                  <a:srgbClr val="FFFFFF"/>
                </a:solidFill>
              </a14:hiddenFill>
            </a:ext>
          </a:extLst>
        </p:spPr>
      </p:pic>
      <p:sp>
        <p:nvSpPr>
          <p:cNvPr id="71" name="Rectangle 70">
            <a:extLst>
              <a:ext uri="{FF2B5EF4-FFF2-40B4-BE49-F238E27FC236}">
                <a16:creationId xmlns:a16="http://schemas.microsoft.com/office/drawing/2014/main" id="{C413D172-8B6A-47F5-9813-DE455773F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58780962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7C902-4FDC-A5D6-3655-EB30C7806AF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F034F8E-5D91-501E-2193-3EB3E2EBB506}"/>
              </a:ext>
            </a:extLst>
          </p:cNvPr>
          <p:cNvSpPr>
            <a:spLocks noGrp="1"/>
          </p:cNvSpPr>
          <p:nvPr>
            <p:ph sz="half" idx="1"/>
          </p:nvPr>
        </p:nvSpPr>
        <p:spPr>
          <a:xfrm>
            <a:off x="838200" y="1825625"/>
            <a:ext cx="5181600" cy="4667250"/>
          </a:xfrm>
        </p:spPr>
        <p:txBody>
          <a:bodyPr>
            <a:normAutofit fontScale="70000" lnSpcReduction="20000"/>
          </a:bodyPr>
          <a:lstStyle/>
          <a:p>
            <a:pPr marL="0" indent="0">
              <a:buNone/>
            </a:pPr>
            <a:r>
              <a:rPr lang="en-GB" dirty="0">
                <a:solidFill>
                  <a:srgbClr val="212529"/>
                </a:solidFill>
                <a:latin typeface="Montserrat" panose="020F0502020204030204" pitchFamily="2" charset="0"/>
              </a:rPr>
              <a:t>Jerry Hunter:</a:t>
            </a:r>
          </a:p>
          <a:p>
            <a:pPr marL="0" indent="0">
              <a:buNone/>
            </a:pPr>
            <a:r>
              <a:rPr lang="en-GB" dirty="0">
                <a:solidFill>
                  <a:srgbClr val="212529"/>
                </a:solidFill>
                <a:latin typeface="Montserrat" panose="020F0502020204030204" pitchFamily="2" charset="0"/>
              </a:rPr>
              <a:t>‘</a:t>
            </a:r>
            <a:r>
              <a:rPr lang="en-GB" b="0" i="0" dirty="0">
                <a:solidFill>
                  <a:srgbClr val="212529"/>
                </a:solidFill>
                <a:effectLst/>
                <a:latin typeface="Montserrat" panose="020F0502020204030204" pitchFamily="2" charset="0"/>
              </a:rPr>
              <a:t>Great poetry is often personal in a way which invites others into that private sphere, the voice of the poet’s persona speaking for the community as well as for himself, making the reception of the text both personal and communal at the same time.’</a:t>
            </a:r>
          </a:p>
          <a:p>
            <a:pPr marL="0" indent="0">
              <a:buNone/>
            </a:pPr>
            <a:r>
              <a:rPr lang="en-GB" dirty="0">
                <a:hlinkClick r:id="rId2"/>
              </a:rPr>
              <a:t>Yr Hen Iaith part twenty two: The end of the world as we knew it</a:t>
            </a:r>
            <a:endParaRPr lang="en-GB" dirty="0"/>
          </a:p>
        </p:txBody>
      </p:sp>
      <p:sp>
        <p:nvSpPr>
          <p:cNvPr id="4" name="Content Placeholder 3">
            <a:extLst>
              <a:ext uri="{FF2B5EF4-FFF2-40B4-BE49-F238E27FC236}">
                <a16:creationId xmlns:a16="http://schemas.microsoft.com/office/drawing/2014/main" id="{63D4D90F-0FA3-963B-D744-F89F8ECF3BE2}"/>
              </a:ext>
            </a:extLst>
          </p:cNvPr>
          <p:cNvSpPr>
            <a:spLocks noGrp="1"/>
          </p:cNvSpPr>
          <p:nvPr>
            <p:ph sz="half" idx="2"/>
          </p:nvPr>
        </p:nvSpPr>
        <p:spPr>
          <a:xfrm>
            <a:off x="6172200" y="1825625"/>
            <a:ext cx="5181600" cy="4569732"/>
          </a:xfrm>
        </p:spPr>
        <p:txBody>
          <a:bodyPr>
            <a:normAutofit fontScale="70000" lnSpcReduction="20000"/>
          </a:bodyPr>
          <a:lstStyle/>
          <a:p>
            <a:r>
              <a:rPr lang="en-GB" b="0" i="0" dirty="0">
                <a:solidFill>
                  <a:srgbClr val="212529"/>
                </a:solidFill>
                <a:effectLst/>
                <a:latin typeface="Montserrat" panose="00000500000000000000" pitchFamily="2" charset="0"/>
              </a:rPr>
              <a:t>About five years before the campaign which ended in Llywelyn’s death, Gruffydd ab yr </a:t>
            </a:r>
            <a:r>
              <a:rPr lang="en-GB" b="0" i="0" dirty="0" err="1">
                <a:solidFill>
                  <a:srgbClr val="212529"/>
                </a:solidFill>
                <a:effectLst/>
                <a:latin typeface="Montserrat" panose="00000500000000000000" pitchFamily="2" charset="0"/>
              </a:rPr>
              <a:t>Ynad</a:t>
            </a:r>
            <a:r>
              <a:rPr lang="en-GB" b="0" i="0" dirty="0">
                <a:solidFill>
                  <a:srgbClr val="212529"/>
                </a:solidFill>
                <a:effectLst/>
                <a:latin typeface="Montserrat" panose="00000500000000000000" pitchFamily="2" charset="0"/>
              </a:rPr>
              <a:t> Coch was given £5 (a large sum in the 13</a:t>
            </a:r>
            <a:r>
              <a:rPr lang="en-GB" b="0" i="0" baseline="30000" dirty="0">
                <a:solidFill>
                  <a:srgbClr val="212529"/>
                </a:solidFill>
                <a:effectLst/>
                <a:latin typeface="Montserrat" panose="00000500000000000000" pitchFamily="2" charset="0"/>
              </a:rPr>
              <a:t>th</a:t>
            </a:r>
            <a:r>
              <a:rPr lang="en-GB" b="0" i="0" dirty="0">
                <a:solidFill>
                  <a:srgbClr val="212529"/>
                </a:solidFill>
                <a:effectLst/>
                <a:latin typeface="Montserrat" panose="00000500000000000000" pitchFamily="2" charset="0"/>
              </a:rPr>
              <a:t> century) for unspecified services rendered to Edward I.</a:t>
            </a:r>
          </a:p>
          <a:p>
            <a:r>
              <a:rPr lang="en-GB" dirty="0">
                <a:solidFill>
                  <a:srgbClr val="212529"/>
                </a:solidFill>
                <a:latin typeface="Montserrat" panose="00000500000000000000" pitchFamily="2" charset="0"/>
              </a:rPr>
              <a:t>Rhian Andrews who edited the poem </a:t>
            </a:r>
            <a:r>
              <a:rPr lang="en-GB" b="0" i="0" dirty="0">
                <a:solidFill>
                  <a:srgbClr val="212529"/>
                </a:solidFill>
                <a:effectLst/>
                <a:latin typeface="Montserrat" panose="00000500000000000000" pitchFamily="2" charset="0"/>
              </a:rPr>
              <a:t>suggests that guilt helps drive the passion of this poem, and it’s hard not to agree with her. Remembering the combination of personalized grief and apocalyptical tones used to colour this elegy, we might also suggest that Gruffydd places himself in the process negating the world to which he belonged, taking some responsibility for the </a:t>
            </a:r>
            <a:r>
              <a:rPr lang="en-GB" b="0" i="1" dirty="0" err="1">
                <a:solidFill>
                  <a:srgbClr val="212529"/>
                </a:solidFill>
                <a:effectLst/>
                <a:latin typeface="Montserrat" panose="00000500000000000000" pitchFamily="2" charset="0"/>
              </a:rPr>
              <a:t>byd</a:t>
            </a:r>
            <a:r>
              <a:rPr lang="en-GB" b="0" i="1" dirty="0">
                <a:solidFill>
                  <a:srgbClr val="212529"/>
                </a:solidFill>
                <a:effectLst/>
                <a:latin typeface="Montserrat" panose="00000500000000000000" pitchFamily="2" charset="0"/>
              </a:rPr>
              <a:t> </a:t>
            </a:r>
            <a:r>
              <a:rPr lang="en-GB" b="0" i="1" dirty="0" err="1">
                <a:solidFill>
                  <a:srgbClr val="212529"/>
                </a:solidFill>
                <a:effectLst/>
                <a:latin typeface="Montserrat" panose="00000500000000000000" pitchFamily="2" charset="0"/>
              </a:rPr>
              <a:t>wedi’r</a:t>
            </a:r>
            <a:r>
              <a:rPr lang="en-GB" b="0" i="1" dirty="0">
                <a:solidFill>
                  <a:srgbClr val="212529"/>
                </a:solidFill>
                <a:effectLst/>
                <a:latin typeface="Montserrat" panose="00000500000000000000" pitchFamily="2" charset="0"/>
              </a:rPr>
              <a:t> </a:t>
            </a:r>
            <a:r>
              <a:rPr lang="en-GB" b="0" i="1" dirty="0" err="1">
                <a:solidFill>
                  <a:srgbClr val="212529"/>
                </a:solidFill>
                <a:effectLst/>
                <a:latin typeface="Montserrat" panose="00000500000000000000" pitchFamily="2" charset="0"/>
              </a:rPr>
              <a:t>bydiaw</a:t>
            </a:r>
            <a:r>
              <a:rPr lang="en-GB" b="0" i="0" dirty="0">
                <a:solidFill>
                  <a:srgbClr val="212529"/>
                </a:solidFill>
                <a:effectLst/>
                <a:latin typeface="Montserrat" panose="00000500000000000000" pitchFamily="2" charset="0"/>
              </a:rPr>
              <a:t>.</a:t>
            </a:r>
            <a:endParaRPr lang="en-GB" dirty="0"/>
          </a:p>
        </p:txBody>
      </p:sp>
    </p:spTree>
    <p:extLst>
      <p:ext uri="{BB962C8B-B14F-4D97-AF65-F5344CB8AC3E}">
        <p14:creationId xmlns:p14="http://schemas.microsoft.com/office/powerpoint/2010/main" val="86147558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err="1"/>
              <a:t>Owain</a:t>
            </a:r>
            <a:r>
              <a:rPr lang="en-GB" b="1" dirty="0"/>
              <a:t> </a:t>
            </a:r>
            <a:r>
              <a:rPr lang="en-GB" b="1" dirty="0" err="1"/>
              <a:t>Glyndŵr</a:t>
            </a:r>
            <a:r>
              <a:rPr lang="en-GB" b="1" dirty="0"/>
              <a:t> c. 1359-c.1416</a:t>
            </a:r>
          </a:p>
        </p:txBody>
      </p:sp>
      <p:sp>
        <p:nvSpPr>
          <p:cNvPr id="6" name="Content Placeholder 5"/>
          <p:cNvSpPr>
            <a:spLocks noGrp="1"/>
          </p:cNvSpPr>
          <p:nvPr>
            <p:ph idx="1"/>
          </p:nvPr>
        </p:nvSpPr>
        <p:spPr/>
        <p:txBody>
          <a:bodyPr>
            <a:normAutofit fontScale="92500" lnSpcReduction="20000"/>
          </a:bodyPr>
          <a:lstStyle/>
          <a:p>
            <a:r>
              <a:rPr lang="en-GB" sz="2800" dirty="0"/>
              <a:t>Descendant of the royal houses of Powys, Gwynedd and </a:t>
            </a:r>
            <a:r>
              <a:rPr lang="en-GB" sz="2800" dirty="0" err="1"/>
              <a:t>Deuheubarth</a:t>
            </a:r>
            <a:r>
              <a:rPr lang="en-GB" sz="2800" dirty="0"/>
              <a:t> (south Wales); could trace his lineage through his father Gruffudd Fychan back to Bleddyn ap </a:t>
            </a:r>
            <a:r>
              <a:rPr lang="en-GB" sz="2800" dirty="0" err="1"/>
              <a:t>Cynfyn</a:t>
            </a:r>
            <a:r>
              <a:rPr lang="en-GB" sz="2800" dirty="0"/>
              <a:t> (Powys) and through his mother Elen back to Rhys ap Tewdwr (</a:t>
            </a:r>
            <a:r>
              <a:rPr lang="en-GB" sz="2800" dirty="0" err="1"/>
              <a:t>Deheubarth</a:t>
            </a:r>
            <a:r>
              <a:rPr lang="en-GB" sz="2800" dirty="0"/>
              <a:t>)</a:t>
            </a:r>
          </a:p>
          <a:p>
            <a:r>
              <a:rPr lang="en-GB" sz="2800" dirty="0"/>
              <a:t>His name Glyn </a:t>
            </a:r>
            <a:r>
              <a:rPr lang="en-GB" sz="2800" dirty="0" err="1"/>
              <a:t>dyfrdwy</a:t>
            </a:r>
            <a:r>
              <a:rPr lang="en-GB" sz="2800" dirty="0"/>
              <a:t> – River Dee - (near </a:t>
            </a:r>
            <a:r>
              <a:rPr lang="en-GB" sz="2800" dirty="0" err="1"/>
              <a:t>Corwen</a:t>
            </a:r>
            <a:r>
              <a:rPr lang="en-GB" sz="2800" dirty="0"/>
              <a:t>)</a:t>
            </a:r>
          </a:p>
          <a:p>
            <a:r>
              <a:rPr lang="en-GB" sz="2800" dirty="0"/>
              <a:t>Spent a period in his youth (perhaps as a foster son) in the home of Dafydd </a:t>
            </a:r>
            <a:r>
              <a:rPr lang="en-GB" sz="2800" dirty="0" err="1"/>
              <a:t>Hanmor</a:t>
            </a:r>
            <a:r>
              <a:rPr lang="en-GB" sz="2800" dirty="0"/>
              <a:t> in </a:t>
            </a:r>
            <a:r>
              <a:rPr lang="en-GB" sz="2800" dirty="0" err="1"/>
              <a:t>Maelor</a:t>
            </a:r>
            <a:r>
              <a:rPr lang="en-GB" sz="2800" dirty="0"/>
              <a:t> </a:t>
            </a:r>
            <a:r>
              <a:rPr lang="en-GB" sz="2800" dirty="0" err="1"/>
              <a:t>Saesneg</a:t>
            </a:r>
            <a:r>
              <a:rPr lang="en-GB" sz="2800" dirty="0"/>
              <a:t>.</a:t>
            </a:r>
          </a:p>
          <a:p>
            <a:r>
              <a:rPr lang="en-GB" sz="2800" dirty="0"/>
              <a:t>1383 married Margaret daughter of Sir Dafydd </a:t>
            </a:r>
            <a:r>
              <a:rPr lang="en-GB" sz="2800" dirty="0" err="1"/>
              <a:t>Hanmer</a:t>
            </a:r>
            <a:r>
              <a:rPr lang="en-GB" sz="2800" dirty="0"/>
              <a:t> (one of the leading lawyers of his day);</a:t>
            </a:r>
          </a:p>
          <a:p>
            <a:r>
              <a:rPr lang="en-GB" sz="2800" dirty="0" err="1"/>
              <a:t>Owain</a:t>
            </a:r>
            <a:r>
              <a:rPr lang="en-GB" sz="2800" dirty="0"/>
              <a:t> – possibly also had legal training in London and military training - fought on the side of England in France; his court at </a:t>
            </a:r>
            <a:r>
              <a:rPr lang="en-GB" sz="2800" dirty="0" err="1"/>
              <a:t>Sycharth</a:t>
            </a:r>
            <a:r>
              <a:rPr lang="en-GB" sz="2800" dirty="0"/>
              <a:t>  (described by the poet </a:t>
            </a:r>
            <a:r>
              <a:rPr lang="en-GB" sz="2800" dirty="0" err="1"/>
              <a:t>Iolo</a:t>
            </a:r>
            <a:r>
              <a:rPr lang="en-GB" sz="2800" dirty="0"/>
              <a:t> </a:t>
            </a:r>
            <a:r>
              <a:rPr lang="en-GB" sz="2800" dirty="0" err="1"/>
              <a:t>Goch</a:t>
            </a:r>
            <a:r>
              <a:rPr lang="en-GB" sz="2800" dirty="0"/>
              <a:t>);</a:t>
            </a:r>
          </a:p>
          <a:p>
            <a:endParaRPr lang="en-GB" sz="2800" dirty="0"/>
          </a:p>
          <a:p>
            <a:endParaRPr lang="en-GB" dirty="0"/>
          </a:p>
        </p:txBody>
      </p:sp>
    </p:spTree>
    <p:extLst>
      <p:ext uri="{BB962C8B-B14F-4D97-AF65-F5344CB8AC3E}">
        <p14:creationId xmlns:p14="http://schemas.microsoft.com/office/powerpoint/2010/main" val="135672697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1C799-A24C-F50B-A2F2-30479FC592CF}"/>
              </a:ext>
            </a:extLst>
          </p:cNvPr>
          <p:cNvSpPr>
            <a:spLocks noGrp="1"/>
          </p:cNvSpPr>
          <p:nvPr>
            <p:ph type="title"/>
          </p:nvPr>
        </p:nvSpPr>
        <p:spPr/>
        <p:txBody>
          <a:bodyPr>
            <a:normAutofit fontScale="90000"/>
          </a:bodyPr>
          <a:lstStyle/>
          <a:p>
            <a:r>
              <a:rPr lang="en-GB" dirty="0"/>
              <a:t>Iolo Goch’s poem ‘</a:t>
            </a:r>
            <a:r>
              <a:rPr lang="en-GB" dirty="0" err="1"/>
              <a:t>Sycharth</a:t>
            </a:r>
            <a:r>
              <a:rPr lang="en-GB" dirty="0"/>
              <a:t>’, trans. Dafydd Johnston</a:t>
            </a:r>
          </a:p>
        </p:txBody>
      </p:sp>
      <p:sp>
        <p:nvSpPr>
          <p:cNvPr id="3" name="Content Placeholder 2">
            <a:extLst>
              <a:ext uri="{FF2B5EF4-FFF2-40B4-BE49-F238E27FC236}">
                <a16:creationId xmlns:a16="http://schemas.microsoft.com/office/drawing/2014/main" id="{6AA66079-9EB4-1787-D740-BA9FAF6A4242}"/>
              </a:ext>
            </a:extLst>
          </p:cNvPr>
          <p:cNvSpPr>
            <a:spLocks noGrp="1"/>
          </p:cNvSpPr>
          <p:nvPr>
            <p:ph idx="1"/>
          </p:nvPr>
        </p:nvSpPr>
        <p:spPr>
          <a:xfrm>
            <a:off x="609600" y="1252151"/>
            <a:ext cx="10972800" cy="5461687"/>
          </a:xfrm>
        </p:spPr>
        <p:txBody>
          <a:bodyPr>
            <a:normAutofit fontScale="70000" lnSpcReduction="20000"/>
          </a:bodyPr>
          <a:lstStyle/>
          <a:p>
            <a:pPr marL="0" indent="0">
              <a:buNone/>
            </a:pPr>
            <a:r>
              <a:rPr lang="en-GB" b="0" i="0" dirty="0">
                <a:solidFill>
                  <a:srgbClr val="333333"/>
                </a:solidFill>
                <a:effectLst/>
                <a:latin typeface="Georgia" panose="02040502050405020303" pitchFamily="18" charset="0"/>
              </a:rPr>
              <a:t>a tiled roof on every house with frowning forehead, And a chimney from which the smoke would grow;</a:t>
            </a:r>
            <a:br>
              <a:rPr lang="en-GB" dirty="0"/>
            </a:br>
            <a:r>
              <a:rPr lang="en-GB" b="0" i="0" dirty="0">
                <a:solidFill>
                  <a:srgbClr val="333333"/>
                </a:solidFill>
                <a:effectLst/>
                <a:latin typeface="Georgia" panose="02040502050405020303" pitchFamily="18" charset="0"/>
              </a:rPr>
              <a:t>nine symmetrical identical halls,</a:t>
            </a:r>
            <a:br>
              <a:rPr lang="en-GB" dirty="0"/>
            </a:br>
            <a:r>
              <a:rPr lang="en-GB" b="0" i="0" dirty="0">
                <a:solidFill>
                  <a:srgbClr val="333333"/>
                </a:solidFill>
                <a:effectLst/>
                <a:latin typeface="Georgia" panose="02040502050405020303" pitchFamily="18" charset="0"/>
              </a:rPr>
              <a:t>and nine wardrobes by each one,</a:t>
            </a:r>
            <a:br>
              <a:rPr lang="en-GB" dirty="0"/>
            </a:br>
            <a:r>
              <a:rPr lang="en-GB" b="0" i="0" dirty="0">
                <a:solidFill>
                  <a:srgbClr val="333333"/>
                </a:solidFill>
                <a:effectLst/>
                <a:latin typeface="Georgia" panose="02040502050405020303" pitchFamily="18" charset="0"/>
              </a:rPr>
              <a:t>bright fair shops with fine contents,</a:t>
            </a:r>
            <a:br>
              <a:rPr lang="en-GB" dirty="0"/>
            </a:br>
            <a:r>
              <a:rPr lang="en-GB" b="0" i="0" dirty="0">
                <a:solidFill>
                  <a:srgbClr val="333333"/>
                </a:solidFill>
                <a:effectLst/>
                <a:latin typeface="Georgia" panose="02040502050405020303" pitchFamily="18" charset="0"/>
              </a:rPr>
              <a:t>a lovely full shop like London’s Cheapside;</a:t>
            </a:r>
            <a:br>
              <a:rPr lang="en-GB" dirty="0"/>
            </a:br>
            <a:r>
              <a:rPr lang="en-GB" b="0" i="0" dirty="0">
                <a:solidFill>
                  <a:srgbClr val="333333"/>
                </a:solidFill>
                <a:effectLst/>
                <a:latin typeface="Georgia" panose="02040502050405020303" pitchFamily="18" charset="0"/>
              </a:rPr>
              <a:t>a cross-shaped church with a fair chalk-coloured exterior chapels with splendid glass windows;</a:t>
            </a:r>
            <a:br>
              <a:rPr lang="en-GB" dirty="0"/>
            </a:br>
            <a:r>
              <a:rPr lang="en-GB" b="0" i="0" dirty="0">
                <a:solidFill>
                  <a:srgbClr val="333333"/>
                </a:solidFill>
                <a:effectLst/>
                <a:latin typeface="Georgia" panose="02040502050405020303" pitchFamily="18" charset="0"/>
              </a:rPr>
              <a:t>a full bakehouse on every side of the court, an orchard, a vineyard by a white court;</a:t>
            </a:r>
            <a:br>
              <a:rPr lang="en-GB" dirty="0"/>
            </a:br>
            <a:r>
              <a:rPr lang="en-GB" b="0" i="0" dirty="0">
                <a:solidFill>
                  <a:srgbClr val="333333"/>
                </a:solidFill>
                <a:effectLst/>
                <a:latin typeface="Georgia" panose="02040502050405020303" pitchFamily="18" charset="0"/>
              </a:rPr>
              <a:t>a lovely mill on flowing water,</a:t>
            </a:r>
            <a:br>
              <a:rPr lang="en-GB" dirty="0"/>
            </a:br>
            <a:r>
              <a:rPr lang="en-GB" b="0" i="0" dirty="0">
                <a:solidFill>
                  <a:srgbClr val="333333"/>
                </a:solidFill>
                <a:effectLst/>
                <a:latin typeface="Georgia" panose="02040502050405020303" pitchFamily="18" charset="0"/>
              </a:rPr>
              <a:t>and his dovecot with bright stone tower;</a:t>
            </a:r>
            <a:br>
              <a:rPr lang="en-GB" dirty="0"/>
            </a:br>
            <a:r>
              <a:rPr lang="en-GB" b="0" i="0" dirty="0">
                <a:solidFill>
                  <a:srgbClr val="333333"/>
                </a:solidFill>
                <a:effectLst/>
                <a:latin typeface="Georgia" panose="02040502050405020303" pitchFamily="18" charset="0"/>
              </a:rPr>
              <a:t>a fishpond, hollow enclosure,</a:t>
            </a:r>
            <a:br>
              <a:rPr lang="en-GB" dirty="0"/>
            </a:br>
            <a:r>
              <a:rPr lang="en-GB" b="0" i="0" dirty="0">
                <a:solidFill>
                  <a:srgbClr val="333333"/>
                </a:solidFill>
                <a:effectLst/>
                <a:latin typeface="Georgia" panose="02040502050405020303" pitchFamily="18" charset="0"/>
              </a:rPr>
              <a:t>what is needed to cast nets;</a:t>
            </a:r>
            <a:br>
              <a:rPr lang="en-GB" dirty="0"/>
            </a:br>
            <a:r>
              <a:rPr lang="en-GB" b="0" i="0" dirty="0">
                <a:solidFill>
                  <a:srgbClr val="333333"/>
                </a:solidFill>
                <a:effectLst/>
                <a:latin typeface="Georgia" panose="02040502050405020303" pitchFamily="18" charset="0"/>
              </a:rPr>
              <a:t>place most abounding, not for dispute;</a:t>
            </a:r>
            <a:br>
              <a:rPr lang="en-GB" dirty="0"/>
            </a:br>
            <a:r>
              <a:rPr lang="en-GB" b="0" i="0" dirty="0">
                <a:solidFill>
                  <a:srgbClr val="333333"/>
                </a:solidFill>
                <a:effectLst/>
                <a:latin typeface="Georgia" panose="02040502050405020303" pitchFamily="18" charset="0"/>
              </a:rPr>
              <a:t>In pike and fine sewin [sea-trout],</a:t>
            </a:r>
            <a:br>
              <a:rPr lang="en-GB" dirty="0"/>
            </a:br>
            <a:r>
              <a:rPr lang="en-GB" b="0" i="0" dirty="0">
                <a:solidFill>
                  <a:srgbClr val="333333"/>
                </a:solidFill>
                <a:effectLst/>
                <a:latin typeface="Georgia" panose="02040502050405020303" pitchFamily="18" charset="0"/>
              </a:rPr>
              <a:t>and his </a:t>
            </a:r>
            <a:r>
              <a:rPr lang="en-GB" b="0" i="0" dirty="0" err="1">
                <a:solidFill>
                  <a:srgbClr val="333333"/>
                </a:solidFill>
                <a:effectLst/>
                <a:latin typeface="Georgia" panose="02040502050405020303" pitchFamily="18" charset="0"/>
              </a:rPr>
              <a:t>bordland</a:t>
            </a:r>
            <a:r>
              <a:rPr lang="en-GB" b="0" i="0" dirty="0">
                <a:solidFill>
                  <a:srgbClr val="333333"/>
                </a:solidFill>
                <a:effectLst/>
                <a:latin typeface="Georgia" panose="02040502050405020303" pitchFamily="18" charset="0"/>
              </a:rPr>
              <a:t> and his live birds,</a:t>
            </a:r>
            <a:br>
              <a:rPr lang="en-GB" dirty="0"/>
            </a:br>
            <a:r>
              <a:rPr lang="en-GB" b="0" i="0" dirty="0">
                <a:solidFill>
                  <a:srgbClr val="333333"/>
                </a:solidFill>
                <a:effectLst/>
                <a:latin typeface="Georgia" panose="02040502050405020303" pitchFamily="18" charset="0"/>
              </a:rPr>
              <a:t>peacocks, splendid herons;</a:t>
            </a:r>
            <a:br>
              <a:rPr lang="en-GB" dirty="0"/>
            </a:br>
            <a:r>
              <a:rPr lang="en-GB" b="0" i="0" dirty="0">
                <a:solidFill>
                  <a:srgbClr val="333333"/>
                </a:solidFill>
                <a:effectLst/>
                <a:latin typeface="Georgia" panose="02040502050405020303" pitchFamily="18" charset="0"/>
              </a:rPr>
              <a:t>bright meadows of grass and hay,</a:t>
            </a:r>
            <a:br>
              <a:rPr lang="en-GB" dirty="0"/>
            </a:br>
            <a:r>
              <a:rPr lang="en-GB" b="0" i="0" dirty="0">
                <a:solidFill>
                  <a:srgbClr val="333333"/>
                </a:solidFill>
                <a:effectLst/>
                <a:latin typeface="Georgia" panose="02040502050405020303" pitchFamily="18" charset="0"/>
              </a:rPr>
              <a:t>grain in well-kept fields,</a:t>
            </a:r>
            <a:endParaRPr lang="en-GB" dirty="0"/>
          </a:p>
        </p:txBody>
      </p:sp>
    </p:spTree>
    <p:extLst>
      <p:ext uri="{BB962C8B-B14F-4D97-AF65-F5344CB8AC3E}">
        <p14:creationId xmlns:p14="http://schemas.microsoft.com/office/powerpoint/2010/main" val="113922046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6401" y="-6927"/>
            <a:ext cx="3008313" cy="1162050"/>
          </a:xfrm>
        </p:spPr>
        <p:txBody>
          <a:bodyPr/>
          <a:lstStyle/>
          <a:p>
            <a:r>
              <a:rPr lang="en-GB" dirty="0" err="1"/>
              <a:t>Owain</a:t>
            </a:r>
            <a:r>
              <a:rPr lang="en-GB" dirty="0"/>
              <a:t> </a:t>
            </a:r>
            <a:r>
              <a:rPr lang="en-GB" dirty="0" err="1"/>
              <a:t>Glyndŵr</a:t>
            </a:r>
            <a:r>
              <a:rPr lang="en-GB" dirty="0"/>
              <a:t> (2)</a:t>
            </a:r>
          </a:p>
        </p:txBody>
      </p:sp>
      <p:sp>
        <p:nvSpPr>
          <p:cNvPr id="4" name="Text Placeholder 3"/>
          <p:cNvSpPr>
            <a:spLocks noGrp="1"/>
          </p:cNvSpPr>
          <p:nvPr>
            <p:ph type="body" sz="half" idx="2"/>
          </p:nvPr>
        </p:nvSpPr>
        <p:spPr/>
        <p:txBody>
          <a:bodyPr/>
          <a:lstStyle/>
          <a:p>
            <a:r>
              <a:rPr lang="en-GB" b="1" dirty="0" err="1"/>
              <a:t>Owain</a:t>
            </a:r>
            <a:r>
              <a:rPr lang="en-GB" b="1" dirty="0"/>
              <a:t> </a:t>
            </a:r>
            <a:r>
              <a:rPr lang="en-GB" b="1" dirty="0" err="1"/>
              <a:t>Glyndŵr’s</a:t>
            </a:r>
            <a:r>
              <a:rPr lang="en-GB" b="1" dirty="0"/>
              <a:t> seal</a:t>
            </a:r>
            <a:endParaRPr lang="en-GB"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3357" y="1989438"/>
            <a:ext cx="3051904" cy="3096000"/>
          </a:xfrm>
          <a:prstGeom prst="rect">
            <a:avLst/>
          </a:prstGeom>
        </p:spPr>
      </p:pic>
      <p:sp>
        <p:nvSpPr>
          <p:cNvPr id="8" name="Content Placeholder 7"/>
          <p:cNvSpPr>
            <a:spLocks noGrp="1"/>
          </p:cNvSpPr>
          <p:nvPr>
            <p:ph idx="1"/>
          </p:nvPr>
        </p:nvSpPr>
        <p:spPr>
          <a:xfrm>
            <a:off x="4766733" y="273051"/>
            <a:ext cx="6815667" cy="6407835"/>
          </a:xfrm>
        </p:spPr>
        <p:txBody>
          <a:bodyPr>
            <a:normAutofit fontScale="62500" lnSpcReduction="20000"/>
          </a:bodyPr>
          <a:lstStyle/>
          <a:p>
            <a:r>
              <a:rPr lang="en-GB" sz="3600" dirty="0"/>
              <a:t>1395 Owain man of good fortune, comfortably wealthy</a:t>
            </a:r>
          </a:p>
          <a:p>
            <a:r>
              <a:rPr lang="en-GB" sz="3600" dirty="0"/>
              <a:t>Owain had grown up under shadow of Black Death – from 1348 onwards spread havoc across Europe, one third of European population died.</a:t>
            </a:r>
          </a:p>
          <a:p>
            <a:r>
              <a:rPr lang="en-GB" sz="3600" dirty="0"/>
              <a:t>Land stolen by his neighbour Reginald de Grey &gt; London</a:t>
            </a:r>
          </a:p>
          <a:p>
            <a:r>
              <a:rPr lang="en-GB" sz="3600" dirty="0"/>
              <a:t>‘What care we for the barefoot rascals?’</a:t>
            </a:r>
          </a:p>
          <a:p>
            <a:r>
              <a:rPr lang="en-GB" sz="3600" dirty="0"/>
              <a:t>Another version suggests Reginald prevented Owain from receiving a letter from King Henry IV which led to him appearing to ignore a summons to join the English army in Scotland.</a:t>
            </a:r>
          </a:p>
          <a:p>
            <a:r>
              <a:rPr lang="en-GB" sz="3600" dirty="0"/>
              <a:t>16 Sep 1400 Owain proclaimed himself ‘Prince of </a:t>
            </a:r>
            <a:r>
              <a:rPr lang="en-GB" sz="3600" dirty="0" err="1"/>
              <a:t>Wales’</a:t>
            </a:r>
            <a:r>
              <a:rPr lang="en-GB" sz="3600" dirty="0"/>
              <a:t> at </a:t>
            </a:r>
            <a:r>
              <a:rPr lang="en-GB" sz="3600" dirty="0" err="1"/>
              <a:t>Glyndyfrdwy</a:t>
            </a:r>
            <a:r>
              <a:rPr lang="en-GB" sz="3600" dirty="0"/>
              <a:t> in presence of some 300 people (including his brother Tudur, his son Gruffudd, 3 of his brothers in law, the seer and prophet </a:t>
            </a:r>
            <a:r>
              <a:rPr lang="en-GB" sz="3600" dirty="0" err="1"/>
              <a:t>Crach</a:t>
            </a:r>
            <a:r>
              <a:rPr lang="en-GB" sz="3600" dirty="0"/>
              <a:t> </a:t>
            </a:r>
            <a:r>
              <a:rPr lang="en-GB" sz="3600" dirty="0" err="1"/>
              <a:t>Ffinant</a:t>
            </a:r>
            <a:r>
              <a:rPr lang="en-GB" sz="3600" dirty="0"/>
              <a:t>. </a:t>
            </a:r>
          </a:p>
          <a:p>
            <a:r>
              <a:rPr lang="en-GB" sz="3400" dirty="0"/>
              <a:t>1403 attacked and burned towns, e.g. first of all </a:t>
            </a:r>
            <a:r>
              <a:rPr lang="en-GB" sz="3400" dirty="0" err="1"/>
              <a:t>Ruthin</a:t>
            </a:r>
            <a:endParaRPr lang="en-GB" sz="3400" dirty="0"/>
          </a:p>
          <a:p>
            <a:endParaRPr lang="en-GB" sz="3400" dirty="0"/>
          </a:p>
          <a:p>
            <a:r>
              <a:rPr lang="en-US" sz="2300" dirty="0"/>
              <a:t>http://commons.wikimedia.org/wiki/File%3AOwain_Glyndwr_Siegel_2.jpg</a:t>
            </a:r>
            <a:endParaRPr lang="en-GB" sz="2300" dirty="0"/>
          </a:p>
          <a:p>
            <a:endParaRPr lang="en-GB" dirty="0"/>
          </a:p>
        </p:txBody>
      </p:sp>
    </p:spTree>
    <p:extLst>
      <p:ext uri="{BB962C8B-B14F-4D97-AF65-F5344CB8AC3E}">
        <p14:creationId xmlns:p14="http://schemas.microsoft.com/office/powerpoint/2010/main" val="356502752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6401" y="-6927"/>
            <a:ext cx="3008313" cy="1162050"/>
          </a:xfrm>
        </p:spPr>
        <p:txBody>
          <a:bodyPr/>
          <a:lstStyle/>
          <a:p>
            <a:r>
              <a:rPr lang="en-GB" dirty="0" err="1"/>
              <a:t>Owain</a:t>
            </a:r>
            <a:r>
              <a:rPr lang="en-GB" dirty="0"/>
              <a:t> </a:t>
            </a:r>
            <a:r>
              <a:rPr lang="en-GB" dirty="0" err="1"/>
              <a:t>Glyndŵr</a:t>
            </a:r>
            <a:r>
              <a:rPr lang="en-GB" dirty="0"/>
              <a:t> (2)</a:t>
            </a:r>
          </a:p>
        </p:txBody>
      </p:sp>
      <p:sp>
        <p:nvSpPr>
          <p:cNvPr id="4" name="Text Placeholder 3"/>
          <p:cNvSpPr>
            <a:spLocks noGrp="1"/>
          </p:cNvSpPr>
          <p:nvPr>
            <p:ph type="body" sz="half" idx="2"/>
          </p:nvPr>
        </p:nvSpPr>
        <p:spPr/>
        <p:txBody>
          <a:bodyPr/>
          <a:lstStyle/>
          <a:p>
            <a:r>
              <a:rPr lang="en-GB" b="1" dirty="0" err="1"/>
              <a:t>Owain</a:t>
            </a:r>
            <a:r>
              <a:rPr lang="en-GB" b="1" dirty="0"/>
              <a:t> </a:t>
            </a:r>
            <a:r>
              <a:rPr lang="en-GB" b="1" dirty="0" err="1"/>
              <a:t>Glyndŵr’s</a:t>
            </a:r>
            <a:r>
              <a:rPr lang="en-GB" b="1" dirty="0"/>
              <a:t> seal</a:t>
            </a:r>
            <a:endParaRPr lang="en-GB"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3357" y="1989438"/>
            <a:ext cx="3051904" cy="3096000"/>
          </a:xfrm>
          <a:prstGeom prst="rect">
            <a:avLst/>
          </a:prstGeom>
        </p:spPr>
      </p:pic>
      <p:sp>
        <p:nvSpPr>
          <p:cNvPr id="8" name="Content Placeholder 7"/>
          <p:cNvSpPr>
            <a:spLocks noGrp="1"/>
          </p:cNvSpPr>
          <p:nvPr>
            <p:ph idx="1"/>
          </p:nvPr>
        </p:nvSpPr>
        <p:spPr/>
        <p:txBody>
          <a:bodyPr>
            <a:normAutofit fontScale="70000" lnSpcReduction="20000"/>
          </a:bodyPr>
          <a:lstStyle/>
          <a:p>
            <a:r>
              <a:rPr lang="en-GB" sz="3400" dirty="0"/>
              <a:t>Henry IV concerned not only about OG but also uprisings in Anglesey by 2 brothers Rhys and Gwilym ap Tudur; in October 1400 led his army to Wales.</a:t>
            </a:r>
          </a:p>
          <a:p>
            <a:r>
              <a:rPr lang="en-GB" sz="3400" dirty="0"/>
              <a:t>1401 string of anti-Welsh statutes passed (Penal Laws) designed to strengthen English administration in Wales</a:t>
            </a:r>
          </a:p>
          <a:p>
            <a:r>
              <a:rPr lang="en-GB" sz="3400" dirty="0"/>
              <a:t> Welshmen could not hold any post of importance in Wales; nor own a castle or fortified house, nor be members of the garrison of any English castle in Wales; Welshmen could not carry arms on the highway or in towns, could not buy land in England or any town in Wales; could not be burgesses of any English borough in Wales.</a:t>
            </a:r>
          </a:p>
          <a:p>
            <a:r>
              <a:rPr lang="en-GB" sz="3400" dirty="0"/>
              <a:t>No English person of full English blood could be brought to trial and found guilty on the word of a Welshman; only a jury of Englishmen of unmixed blood could try an Englishman.</a:t>
            </a:r>
          </a:p>
          <a:p>
            <a:r>
              <a:rPr lang="en-US" sz="2300" dirty="0"/>
              <a:t>http://commons.wikimedia.org/wiki/File%3AOwain_Glyndwr_Siegel_2.jpg</a:t>
            </a:r>
            <a:endParaRPr lang="en-GB" sz="2300" dirty="0"/>
          </a:p>
          <a:p>
            <a:endParaRPr lang="en-GB" dirty="0"/>
          </a:p>
        </p:txBody>
      </p:sp>
    </p:spTree>
    <p:extLst>
      <p:ext uri="{BB962C8B-B14F-4D97-AF65-F5344CB8AC3E}">
        <p14:creationId xmlns:p14="http://schemas.microsoft.com/office/powerpoint/2010/main" val="192803330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8D68A-8D39-95F1-B974-6DE2D90F1DD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A1B854B-DCED-FAE7-0610-2B1D3732BA5B}"/>
              </a:ext>
            </a:extLst>
          </p:cNvPr>
          <p:cNvSpPr>
            <a:spLocks noGrp="1"/>
          </p:cNvSpPr>
          <p:nvPr>
            <p:ph idx="1"/>
          </p:nvPr>
        </p:nvSpPr>
        <p:spPr>
          <a:xfrm>
            <a:off x="609600" y="469557"/>
            <a:ext cx="10972800" cy="6113805"/>
          </a:xfrm>
        </p:spPr>
        <p:txBody>
          <a:bodyPr>
            <a:normAutofit fontScale="70000" lnSpcReduction="20000"/>
          </a:bodyPr>
          <a:lstStyle/>
          <a:p>
            <a:r>
              <a:rPr lang="en-GB" sz="3400" dirty="0"/>
              <a:t>Battles of </a:t>
            </a:r>
            <a:r>
              <a:rPr lang="en-GB" sz="3400" dirty="0" err="1"/>
              <a:t>Hyddgen</a:t>
            </a:r>
            <a:r>
              <a:rPr lang="en-GB" sz="3400" dirty="0"/>
              <a:t> and </a:t>
            </a:r>
            <a:r>
              <a:rPr lang="en-GB" sz="3400" dirty="0" err="1"/>
              <a:t>Brynglas</a:t>
            </a:r>
            <a:r>
              <a:rPr lang="en-GB" sz="3400" dirty="0"/>
              <a:t> – English slaughtered by the Welsh; summer of 1401 Owain and 120 followers crossed the Cambrian range and spent a night at </a:t>
            </a:r>
            <a:r>
              <a:rPr lang="en-GB" sz="3400" dirty="0" err="1"/>
              <a:t>Hyddgen</a:t>
            </a:r>
            <a:r>
              <a:rPr lang="en-GB" sz="3400" dirty="0"/>
              <a:t>. The army sent to meet them turned and fled – suffering many causalities.</a:t>
            </a:r>
          </a:p>
          <a:p>
            <a:r>
              <a:rPr lang="en-GB" sz="3400" dirty="0"/>
              <a:t>OG initially established his headquarters at Strata Florida; Henry IV </a:t>
            </a:r>
            <a:r>
              <a:rPr lang="en-GB" sz="3400" dirty="0" err="1"/>
              <a:t>en</a:t>
            </a:r>
            <a:r>
              <a:rPr lang="en-GB" sz="3400" dirty="0"/>
              <a:t> route there executed Llywelyn ap Gruffudd Fychan of Caio in 1401.</a:t>
            </a:r>
          </a:p>
          <a:p>
            <a:r>
              <a:rPr lang="en-GB" sz="3400" dirty="0"/>
              <a:t>OG elusive, flit from one place to another and launched attacks in guerilla warfare; he was perceived as almost supernatural, controlling the weather etc.</a:t>
            </a:r>
          </a:p>
          <a:p>
            <a:r>
              <a:rPr lang="en-GB" sz="3400" dirty="0"/>
              <a:t>1402 OG captured Reginald Grey, lord of Ruthin and Dyffryn Clwyd, but did not kill him. An enormous sum was paid by the crown for his ransom.</a:t>
            </a:r>
          </a:p>
          <a:p>
            <a:r>
              <a:rPr lang="en-GB" sz="3400" dirty="0"/>
              <a:t>At Battle of </a:t>
            </a:r>
            <a:r>
              <a:rPr lang="en-GB" sz="3400" dirty="0" err="1"/>
              <a:t>Brynglas</a:t>
            </a:r>
            <a:r>
              <a:rPr lang="en-GB" sz="3400" dirty="0"/>
              <a:t> O.G. captured Edmund Mortimer – no ransom was paid and Mortimer transferred his loyalty to OG. By Nov 1402 Edmund had married O.G.’s daughter Catherine but he died defending Harlech castle and she was imprisoned in the Tower of London.</a:t>
            </a:r>
          </a:p>
          <a:p>
            <a:r>
              <a:rPr lang="en-GB" sz="3400" dirty="0"/>
              <a:t>Held a parliament at Machynlleth</a:t>
            </a:r>
          </a:p>
          <a:p>
            <a:r>
              <a:rPr lang="en-GB" sz="3400" dirty="0"/>
              <a:t>the </a:t>
            </a:r>
            <a:r>
              <a:rPr lang="en-GB" sz="3400" dirty="0" err="1"/>
              <a:t>Pennal</a:t>
            </a:r>
            <a:r>
              <a:rPr lang="en-GB" sz="3400" dirty="0"/>
              <a:t> letter sent to Charles VI, king of France, set out his vision for Wales – independent Church and 2 universities (one in the north and one in the south); 1405 plot to overthrow Henry IV by Edmund Mortimer, OG and Henry Percy, earl of Northumberland.</a:t>
            </a:r>
          </a:p>
          <a:p>
            <a:endParaRPr lang="en-GB" sz="3400" dirty="0"/>
          </a:p>
          <a:p>
            <a:endParaRPr lang="en-GB" sz="3400" dirty="0"/>
          </a:p>
          <a:p>
            <a:endParaRPr lang="en-GB" dirty="0"/>
          </a:p>
        </p:txBody>
      </p:sp>
    </p:spTree>
    <p:extLst>
      <p:ext uri="{BB962C8B-B14F-4D97-AF65-F5344CB8AC3E}">
        <p14:creationId xmlns:p14="http://schemas.microsoft.com/office/powerpoint/2010/main" val="205860099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6401" y="-6927"/>
            <a:ext cx="3008313" cy="1162050"/>
          </a:xfrm>
        </p:spPr>
        <p:txBody>
          <a:bodyPr/>
          <a:lstStyle/>
          <a:p>
            <a:r>
              <a:rPr lang="en-GB" dirty="0"/>
              <a:t>Owain </a:t>
            </a:r>
            <a:r>
              <a:rPr lang="en-GB" dirty="0" err="1"/>
              <a:t>Glyndŵr</a:t>
            </a:r>
            <a:r>
              <a:rPr lang="en-GB" dirty="0"/>
              <a:t> </a:t>
            </a:r>
          </a:p>
        </p:txBody>
      </p:sp>
      <p:sp>
        <p:nvSpPr>
          <p:cNvPr id="4" name="Text Placeholder 3"/>
          <p:cNvSpPr>
            <a:spLocks noGrp="1"/>
          </p:cNvSpPr>
          <p:nvPr>
            <p:ph type="body" sz="half" idx="2"/>
          </p:nvPr>
        </p:nvSpPr>
        <p:spPr/>
        <p:txBody>
          <a:bodyPr/>
          <a:lstStyle/>
          <a:p>
            <a:r>
              <a:rPr lang="en-GB" b="1" dirty="0" err="1"/>
              <a:t>Owain</a:t>
            </a:r>
            <a:r>
              <a:rPr lang="en-GB" b="1" dirty="0"/>
              <a:t> </a:t>
            </a:r>
            <a:r>
              <a:rPr lang="en-GB" b="1" dirty="0" err="1"/>
              <a:t>Glyndŵr’s</a:t>
            </a:r>
            <a:r>
              <a:rPr lang="en-GB" b="1" dirty="0"/>
              <a:t> seal</a:t>
            </a:r>
            <a:endParaRPr lang="en-GB"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3357" y="1989438"/>
            <a:ext cx="3051904" cy="3096000"/>
          </a:xfrm>
          <a:prstGeom prst="rect">
            <a:avLst/>
          </a:prstGeom>
        </p:spPr>
      </p:pic>
      <p:sp>
        <p:nvSpPr>
          <p:cNvPr id="8" name="Content Placeholder 7"/>
          <p:cNvSpPr>
            <a:spLocks noGrp="1"/>
          </p:cNvSpPr>
          <p:nvPr>
            <p:ph idx="1"/>
          </p:nvPr>
        </p:nvSpPr>
        <p:spPr/>
        <p:txBody>
          <a:bodyPr>
            <a:normAutofit fontScale="77500" lnSpcReduction="20000"/>
          </a:bodyPr>
          <a:lstStyle/>
          <a:p>
            <a:r>
              <a:rPr lang="en-GB" sz="2400" dirty="0"/>
              <a:t>Revolt started to fade and lacked the same level of support </a:t>
            </a:r>
          </a:p>
          <a:p>
            <a:r>
              <a:rPr lang="en-GB" sz="2400" dirty="0"/>
              <a:t>Owain disappeared </a:t>
            </a:r>
          </a:p>
          <a:p>
            <a:pPr marL="0" indent="0">
              <a:buNone/>
            </a:pPr>
            <a:r>
              <a:rPr lang="en-GB" sz="2400" dirty="0"/>
              <a:t>	(the son of prophecy?)</a:t>
            </a:r>
          </a:p>
          <a:p>
            <a:r>
              <a:rPr lang="en-GB" sz="2400" dirty="0"/>
              <a:t>Possibly went to live with his daughter Alice Scudamore in England</a:t>
            </a:r>
          </a:p>
          <a:p>
            <a:pPr marL="0" indent="0">
              <a:buNone/>
            </a:pPr>
            <a:endParaRPr lang="en-GB" sz="2400" dirty="0"/>
          </a:p>
          <a:p>
            <a:r>
              <a:rPr lang="en-US" sz="2300"/>
              <a:t>Image: http</a:t>
            </a:r>
            <a:r>
              <a:rPr lang="en-US" sz="2300" dirty="0"/>
              <a:t>://commons.wikimedia.org/wiki/File%3AOwain_Glyndwr_Siegel_2.jpg</a:t>
            </a:r>
            <a:endParaRPr lang="en-GB" sz="2300" dirty="0"/>
          </a:p>
          <a:p>
            <a:r>
              <a:rPr lang="en-GB" dirty="0"/>
              <a:t>R.R. Davies ‘Owain was a man of great vision. That, in the final analysis, explains the lasting appeal of Owain to the Welsh people...From being a local rustic hero and the subject of tall tales, he had been transformed into an acclaimed statesman and a prophet born centuries before his time…The secret of the true hero is to rise above his own time, so that he is ageless rather than merely historic.’ (p. 114, p. 150)</a:t>
            </a:r>
          </a:p>
        </p:txBody>
      </p:sp>
    </p:spTree>
    <p:extLst>
      <p:ext uri="{BB962C8B-B14F-4D97-AF65-F5344CB8AC3E}">
        <p14:creationId xmlns:p14="http://schemas.microsoft.com/office/powerpoint/2010/main" val="22474925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93914"/>
            <a:ext cx="10972800" cy="1711552"/>
          </a:xfrm>
        </p:spPr>
        <p:txBody>
          <a:bodyPr/>
          <a:lstStyle/>
          <a:p>
            <a:r>
              <a:rPr lang="en-GB" dirty="0"/>
              <a:t>Bibliography</a:t>
            </a:r>
          </a:p>
        </p:txBody>
      </p:sp>
      <p:sp>
        <p:nvSpPr>
          <p:cNvPr id="3" name="Content Placeholder 2"/>
          <p:cNvSpPr>
            <a:spLocks noGrp="1"/>
          </p:cNvSpPr>
          <p:nvPr>
            <p:ph idx="1"/>
          </p:nvPr>
        </p:nvSpPr>
        <p:spPr>
          <a:xfrm>
            <a:off x="609599" y="859971"/>
            <a:ext cx="11169689" cy="5593365"/>
          </a:xfrm>
        </p:spPr>
        <p:txBody>
          <a:bodyPr>
            <a:noAutofit/>
          </a:bodyPr>
          <a:lstStyle/>
          <a:p>
            <a:r>
              <a:rPr lang="en-GB" sz="2000" dirty="0" err="1"/>
              <a:t>Cyfraith</a:t>
            </a:r>
            <a:r>
              <a:rPr lang="en-GB" sz="2000" dirty="0"/>
              <a:t> Hywel website </a:t>
            </a:r>
            <a:r>
              <a:rPr lang="en-GB" sz="2000" i="1" dirty="0">
                <a:hlinkClick r:id="rId2"/>
              </a:rPr>
              <a:t>http://www.cyfraith-hywel.org.uk/en/llyfryddiaeth-gweithiaumawr.php</a:t>
            </a:r>
            <a:r>
              <a:rPr lang="en-GB" sz="2000" dirty="0"/>
              <a:t>, accessed 23 November 2016</a:t>
            </a:r>
          </a:p>
          <a:p>
            <a:r>
              <a:rPr lang="en-GB" sz="2000" dirty="0">
                <a:effectLst/>
                <a:ea typeface="Times New Roman" panose="02020603050405020304" pitchFamily="18" charset="0"/>
              </a:rPr>
              <a:t>Davies, R. R. </a:t>
            </a:r>
            <a:r>
              <a:rPr lang="en-GB" sz="2000" i="1" dirty="0">
                <a:effectLst/>
                <a:ea typeface="Times New Roman" panose="02020603050405020304" pitchFamily="18" charset="0"/>
              </a:rPr>
              <a:t>Owain Glyn </a:t>
            </a:r>
            <a:r>
              <a:rPr lang="en-GB" sz="2000" i="1" dirty="0" err="1">
                <a:effectLst/>
                <a:ea typeface="Times New Roman" panose="02020603050405020304" pitchFamily="18" charset="0"/>
              </a:rPr>
              <a:t>Dŵr</a:t>
            </a:r>
            <a:r>
              <a:rPr lang="en-GB" sz="2000" i="1" dirty="0">
                <a:effectLst/>
                <a:ea typeface="Times New Roman" panose="02020603050405020304" pitchFamily="18" charset="0"/>
              </a:rPr>
              <a:t> Prince of Wales, </a:t>
            </a:r>
            <a:r>
              <a:rPr lang="en-GB" sz="2000" dirty="0">
                <a:effectLst/>
                <a:ea typeface="Times New Roman" panose="02020603050405020304" pitchFamily="18" charset="0"/>
              </a:rPr>
              <a:t>trans. Gerald Morgan (Talybont: Y </a:t>
            </a:r>
            <a:r>
              <a:rPr lang="en-GB" sz="2000" dirty="0" err="1">
                <a:ea typeface="Times New Roman" panose="02020603050405020304" pitchFamily="18" charset="0"/>
              </a:rPr>
              <a:t>L</a:t>
            </a:r>
            <a:r>
              <a:rPr lang="en-GB" sz="2000" dirty="0" err="1">
                <a:effectLst/>
                <a:ea typeface="Times New Roman" panose="02020603050405020304" pitchFamily="18" charset="0"/>
              </a:rPr>
              <a:t>olfa</a:t>
            </a:r>
            <a:r>
              <a:rPr lang="en-GB" sz="2000" dirty="0">
                <a:effectLst/>
                <a:ea typeface="Times New Roman" panose="02020603050405020304" pitchFamily="18" charset="0"/>
              </a:rPr>
              <a:t>, 2009)</a:t>
            </a:r>
          </a:p>
          <a:p>
            <a:r>
              <a:rPr lang="en-GB" sz="2000" dirty="0" err="1">
                <a:effectLst/>
                <a:ea typeface="Times New Roman" panose="02020603050405020304" pitchFamily="18" charset="0"/>
              </a:rPr>
              <a:t>Helmholz</a:t>
            </a:r>
            <a:r>
              <a:rPr lang="en-GB" sz="2000" dirty="0">
                <a:effectLst/>
                <a:ea typeface="Times New Roman" panose="02020603050405020304" pitchFamily="18" charset="0"/>
              </a:rPr>
              <a:t>, R.H., Marriage, </a:t>
            </a:r>
            <a:r>
              <a:rPr lang="en-GB" sz="2000" i="1" dirty="0">
                <a:effectLst/>
                <a:ea typeface="Times New Roman" panose="02020603050405020304" pitchFamily="18" charset="0"/>
              </a:rPr>
              <a:t>Litigation in Medieval England</a:t>
            </a:r>
            <a:r>
              <a:rPr lang="en-GB" sz="2000" dirty="0">
                <a:effectLst/>
                <a:ea typeface="Times New Roman" panose="02020603050405020304" pitchFamily="18" charset="0"/>
              </a:rPr>
              <a:t> (Cambridge: Cambridge University Press, 1974).</a:t>
            </a:r>
          </a:p>
          <a:p>
            <a:r>
              <a:rPr lang="en-GB" sz="2000" dirty="0"/>
              <a:t>Jenkins, Dafydd (trans.) The</a:t>
            </a:r>
            <a:r>
              <a:rPr lang="en-GB" sz="2000" i="1" dirty="0"/>
              <a:t> Law of Hywel </a:t>
            </a:r>
            <a:r>
              <a:rPr lang="en-GB" sz="2000" i="1" dirty="0" err="1"/>
              <a:t>Dda</a:t>
            </a:r>
            <a:r>
              <a:rPr lang="en-GB" sz="2000" dirty="0"/>
              <a:t> (Llandysul: Gomer Press, 1986).</a:t>
            </a:r>
          </a:p>
          <a:p>
            <a:r>
              <a:rPr lang="en-GB" sz="2000" dirty="0"/>
              <a:t>Jenkins, Dafydd and Owen, M.E. (eds), </a:t>
            </a:r>
            <a:r>
              <a:rPr lang="en-GB" sz="2000" i="1" dirty="0"/>
              <a:t>The Welsh Law of Women</a:t>
            </a:r>
            <a:r>
              <a:rPr lang="en-GB" sz="2000" dirty="0"/>
              <a:t> (Cardiff: University of Wales Press, 1980)</a:t>
            </a:r>
          </a:p>
          <a:p>
            <a:r>
              <a:rPr lang="en-GB" sz="2000" dirty="0" err="1"/>
              <a:t>Maund</a:t>
            </a:r>
            <a:r>
              <a:rPr lang="en-GB" sz="2000" dirty="0"/>
              <a:t>, K. L., </a:t>
            </a:r>
            <a:r>
              <a:rPr lang="en-GB" sz="2000" i="1" dirty="0"/>
              <a:t>The Welsh Kings: Warriors, Warlords and Princes </a:t>
            </a:r>
            <a:r>
              <a:rPr lang="en-GB" sz="2000" dirty="0"/>
              <a:t>(The History Press, 3</a:t>
            </a:r>
            <a:r>
              <a:rPr lang="en-GB" sz="2000" baseline="30000" dirty="0"/>
              <a:t>rd</a:t>
            </a:r>
            <a:r>
              <a:rPr lang="en-GB" sz="2000" dirty="0"/>
              <a:t> ed. 2006)</a:t>
            </a:r>
          </a:p>
          <a:p>
            <a:r>
              <a:rPr lang="en-GB" sz="2000" dirty="0"/>
              <a:t>Owen, M. E. (ed.), </a:t>
            </a:r>
            <a:r>
              <a:rPr lang="en-GB" sz="2000" i="1" dirty="0"/>
              <a:t>The Welsh King and his Court</a:t>
            </a:r>
            <a:r>
              <a:rPr lang="en-GB" sz="2000" dirty="0"/>
              <a:t>, ed. M. E. Owen (Cardiff: University of Wales Press, 2000)</a:t>
            </a:r>
          </a:p>
          <a:p>
            <a:r>
              <a:rPr lang="en-GB" sz="2000" i="1" dirty="0"/>
              <a:t>Oxford Dictionary of National Biography </a:t>
            </a:r>
            <a:r>
              <a:rPr lang="en-GB" sz="2000" dirty="0"/>
              <a:t>(online via library)</a:t>
            </a:r>
          </a:p>
          <a:p>
            <a:r>
              <a:rPr lang="en-GB" sz="2000" dirty="0"/>
              <a:t>Pryce, Huw, </a:t>
            </a:r>
            <a:r>
              <a:rPr lang="en-GB" sz="2000" i="1" dirty="0"/>
              <a:t>Native Law and the Church in Medieval </a:t>
            </a:r>
            <a:r>
              <a:rPr lang="en-GB" sz="2000" dirty="0"/>
              <a:t>Wales (Oxford: Oxford University Press, 1985)</a:t>
            </a:r>
          </a:p>
          <a:p>
            <a:r>
              <a:rPr lang="en-GB" sz="2000" dirty="0"/>
              <a:t>Smith, J. B., </a:t>
            </a:r>
            <a:r>
              <a:rPr lang="en-GB" sz="2000" i="1" dirty="0" err="1"/>
              <a:t>Llywelyn</a:t>
            </a:r>
            <a:r>
              <a:rPr lang="en-GB" sz="2000" i="1" dirty="0"/>
              <a:t> ap Gruffudd Prince of Wales </a:t>
            </a:r>
            <a:r>
              <a:rPr lang="en-GB" sz="2000" dirty="0"/>
              <a:t>(Cardiff: University of Wales Press, new ed. 2014)</a:t>
            </a:r>
          </a:p>
          <a:p>
            <a:r>
              <a:rPr lang="en-GB" sz="2000" dirty="0"/>
              <a:t>Smith, Ll. B. ‘The death of Llywelyn ap Gruffydd: the narratives reconsidered’, </a:t>
            </a:r>
            <a:r>
              <a:rPr lang="en-GB" sz="2000" i="1" dirty="0"/>
              <a:t>Welsh History Review </a:t>
            </a:r>
            <a:r>
              <a:rPr lang="en-GB" sz="2000" dirty="0"/>
              <a:t>11 (1982-3), 200-13</a:t>
            </a:r>
          </a:p>
          <a:p>
            <a:r>
              <a:rPr lang="en-GB" sz="2000" dirty="0"/>
              <a:t>Turvey, Roger, </a:t>
            </a:r>
            <a:r>
              <a:rPr lang="en-GB" sz="2000" i="1" dirty="0"/>
              <a:t>The Welsh Princes, 1063-1283 </a:t>
            </a:r>
            <a:r>
              <a:rPr lang="en-GB" sz="2000" dirty="0"/>
              <a:t>(London: Routledge, 2014))</a:t>
            </a:r>
          </a:p>
        </p:txBody>
      </p:sp>
    </p:spTree>
    <p:extLst>
      <p:ext uri="{BB962C8B-B14F-4D97-AF65-F5344CB8AC3E}">
        <p14:creationId xmlns:p14="http://schemas.microsoft.com/office/powerpoint/2010/main" val="9396419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EEF62C05E3CE948847BA126F0AAA57B" ma:contentTypeVersion="13" ma:contentTypeDescription="Create a new document." ma:contentTypeScope="" ma:versionID="08efd9e2ffb5f8a5111d7448d8c5df66">
  <xsd:schema xmlns:xsd="http://www.w3.org/2001/XMLSchema" xmlns:xs="http://www.w3.org/2001/XMLSchema" xmlns:p="http://schemas.microsoft.com/office/2006/metadata/properties" xmlns:ns3="23b19444-a407-4d64-bb54-26f24f987b4b" xmlns:ns4="917ebe23-77a0-4db3-9660-de977ba204ce" targetNamespace="http://schemas.microsoft.com/office/2006/metadata/properties" ma:root="true" ma:fieldsID="6aaa3cd8a20a2b4ddc845a701017a0af" ns3:_="" ns4:_="">
    <xsd:import namespace="23b19444-a407-4d64-bb54-26f24f987b4b"/>
    <xsd:import namespace="917ebe23-77a0-4db3-9660-de977ba204ce"/>
    <xsd:element name="properties">
      <xsd:complexType>
        <xsd:sequence>
          <xsd:element name="documentManagement">
            <xsd:complexType>
              <xsd:all>
                <xsd:element ref="ns3:MediaServiceMetadata" minOccurs="0"/>
                <xsd:element ref="ns3:MediaServiceFastMetadata" minOccurs="0"/>
                <xsd:element ref="ns3:MediaServiceDateTaken"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3b19444-a407-4d64-bb54-26f24f987b4b"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17ebe23-77a0-4db3-9660-de977ba204ce"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SharingHintHash" ma:index="13"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24BC7DE-463E-4620-9CCC-69847A9ED8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3b19444-a407-4d64-bb54-26f24f987b4b"/>
    <ds:schemaRef ds:uri="917ebe23-77a0-4db3-9660-de977ba204c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A1A4D94-BC94-45C5-A584-6481DA64C5DF}">
  <ds:schemaRefs>
    <ds:schemaRef ds:uri="http://schemas.microsoft.com/sharepoint/v3/contenttype/forms"/>
  </ds:schemaRefs>
</ds:datastoreItem>
</file>

<file path=customXml/itemProps3.xml><?xml version="1.0" encoding="utf-8"?>
<ds:datastoreItem xmlns:ds="http://schemas.openxmlformats.org/officeDocument/2006/customXml" ds:itemID="{F5594731-4092-427C-9227-26EE9794FBF0}">
  <ds:schemaRefs>
    <ds:schemaRef ds:uri="http://www.w3.org/XML/1998/namespace"/>
    <ds:schemaRef ds:uri="23b19444-a407-4d64-bb54-26f24f987b4b"/>
    <ds:schemaRef ds:uri="http://schemas.microsoft.com/office/2006/documentManagement/types"/>
    <ds:schemaRef ds:uri="917ebe23-77a0-4db3-9660-de977ba204ce"/>
    <ds:schemaRef ds:uri="http://purl.org/dc/elements/1.1/"/>
    <ds:schemaRef ds:uri="http://purl.org/dc/dcmitype/"/>
    <ds:schemaRef ds:uri="http://purl.org/dc/terms/"/>
    <ds:schemaRef ds:uri="http://schemas.microsoft.com/office/infopath/2007/PartnerControl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2541</TotalTime>
  <Words>6646</Words>
  <Application>Microsoft Office PowerPoint</Application>
  <PresentationFormat>Widescreen</PresentationFormat>
  <Paragraphs>363</Paragraphs>
  <Slides>52</Slides>
  <Notes>0</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52</vt:i4>
      </vt:variant>
    </vt:vector>
  </HeadingPairs>
  <TitlesOfParts>
    <vt:vector size="62" baseType="lpstr">
      <vt:lpstr>SimSun</vt:lpstr>
      <vt:lpstr>Arial</vt:lpstr>
      <vt:lpstr>Calibri</vt:lpstr>
      <vt:lpstr>Calibri Light</vt:lpstr>
      <vt:lpstr>Georgia</vt:lpstr>
      <vt:lpstr>Montserrat</vt:lpstr>
      <vt:lpstr>Times New Roman</vt:lpstr>
      <vt:lpstr>Office Theme</vt:lpstr>
      <vt:lpstr>Office Theme</vt:lpstr>
      <vt:lpstr>Office Theme</vt:lpstr>
      <vt:lpstr>File:Llywelyn le Dernier.jpg - Wikimedia Commons Tywysogion: Welsh Princes</vt:lpstr>
      <vt:lpstr>The Laws of Hywel Dda https://commons.wikimedia.org/wiki/File%3AHywel_Dda.jpg, National Library of Wales, MS Peniarth 28 </vt:lpstr>
      <vt:lpstr>Who was Hywel Dda? c. 880-950</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Cyfraith y Gwragedd/The Welsh Law of Women </vt:lpstr>
      <vt:lpstr>PowerPoint Presentation</vt:lpstr>
      <vt:lpstr>PowerPoint Presentation</vt:lpstr>
      <vt:lpstr>PowerPoint Presentation</vt:lpstr>
      <vt:lpstr>cowyll – (morning gift) made to the virgin bride by her husband, as payment for her virginity. </vt:lpstr>
      <vt:lpstr>Sarhaed (insult price)</vt:lpstr>
      <vt:lpstr>PowerPoint Presentation</vt:lpstr>
      <vt:lpstr>Don’t confuse your Llywelyns!!</vt:lpstr>
      <vt:lpstr>Llywelyn ap Gruffydd (d. 1401)</vt:lpstr>
      <vt:lpstr>Llywelyn the Great c. 1173-1240 (Llywelyn ab Iorwerth) </vt:lpstr>
      <vt:lpstr>PowerPoint Presentation</vt:lpstr>
      <vt:lpstr>Wales c. 1217</vt:lpstr>
      <vt:lpstr>Llywelyn ab Iorwerth (2) </vt:lpstr>
      <vt:lpstr>Llywelyn ab Iorwerth c. 1173-1240 </vt:lpstr>
      <vt:lpstr>Who was Llywelyn ap Gruffudd  (Y Llyw Olaf/The Last Prince)?</vt:lpstr>
      <vt:lpstr>Llywelyn ap Gruffudd 2</vt:lpstr>
      <vt:lpstr>Llywelyn ap Gruffudd 3</vt:lpstr>
      <vt:lpstr>Pura Wallia(in green) and Marchia Wallia (in brown)  image: AlexD, CC BY-SA 3.0 &lt;https://creativecommons.org/licenses/by-sa/3.0&gt;, via Wikimedia Commons</vt:lpstr>
      <vt:lpstr>Llywelyn ap Gruffudd 4</vt:lpstr>
      <vt:lpstr>Llywelyn ap Gruffudd 5</vt:lpstr>
      <vt:lpstr>PowerPoint Presentation</vt:lpstr>
      <vt:lpstr>Llywelyn ap Gruffudd  </vt:lpstr>
      <vt:lpstr>Medieval Welsh Poetry   Photo Eisteddfod Chairs of Hedd Wyn Yr Ysgwrn. By Alan Fryer, CC BY-SA 2.0, https://commons.wikimedia.org/w/index.php?curid=43348216</vt:lpstr>
      <vt:lpstr>Image: early sixteenth-century copy of poem by Dafydd ap Gwilym - http://www.dafyddapgwilym.net/eng/3win.htm, Public Domain, https://commons.wikimedia.org/w/index.php?curid=41553690</vt:lpstr>
      <vt:lpstr>Poetry as historical source</vt:lpstr>
      <vt:lpstr>Gruffudd ab Yr Ynad Coch ‘Elegy for Llywelyn ap Gruffudd’ (select verses only, ed. Katherine McKenna and trans. Tony Conran)</vt:lpstr>
      <vt:lpstr>PowerPoint Presentation</vt:lpstr>
      <vt:lpstr>PowerPoint Presentation</vt:lpstr>
      <vt:lpstr>PowerPoint Presentation</vt:lpstr>
      <vt:lpstr>PowerPoint Presentation</vt:lpstr>
      <vt:lpstr>PowerPoint Presentation</vt:lpstr>
      <vt:lpstr>Owain Glyndŵr c. 1359-c.1416</vt:lpstr>
      <vt:lpstr>Iolo Goch’s poem ‘Sycharth’, trans. Dafydd Johnston</vt:lpstr>
      <vt:lpstr>Owain Glyndŵr (2)</vt:lpstr>
      <vt:lpstr>Owain Glyndŵr (2)</vt:lpstr>
      <vt:lpstr>PowerPoint Presentation</vt:lpstr>
      <vt:lpstr>Owain Glyndŵr </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File:Llywelyn le Dernier.jpg - Wikimedia Commons The Last Prince of Wales?</dc:title>
  <dc:creator>Jane Cartwright</dc:creator>
  <cp:lastModifiedBy>Jane Cartwright</cp:lastModifiedBy>
  <cp:revision>14</cp:revision>
  <dcterms:created xsi:type="dcterms:W3CDTF">2021-03-16T21:46:23Z</dcterms:created>
  <dcterms:modified xsi:type="dcterms:W3CDTF">2025-02-11T14:44:50Z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0x010100CEEF62C05E3CE948847BA126F0AAA57B</vt:lpwstr>
  </property>
</Properties>
</file>