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69" r:id="rId5"/>
    <p:sldId id="259" r:id="rId6"/>
    <p:sldId id="260" r:id="rId7"/>
    <p:sldId id="262" r:id="rId8"/>
    <p:sldId id="261" r:id="rId9"/>
    <p:sldId id="268" r:id="rId10"/>
    <p:sldId id="267"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C0A8C7-9F3A-4010-9955-39A511672145}" v="159" dt="2025-12-23T17:46:09.1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0327" autoAdjust="0"/>
  </p:normalViewPr>
  <p:slideViewPr>
    <p:cSldViewPr snapToGrid="0">
      <p:cViewPr>
        <p:scale>
          <a:sx n="50" d="100"/>
          <a:sy n="50" d="100"/>
        </p:scale>
        <p:origin x="1934" y="2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ssie Tucker" userId="6753206b68220221" providerId="LiveId" clId="{2F23DF1C-CD64-4FC0-B13B-DD1DFFE390C4}"/>
    <pc:docChg chg="undo custSel addSld delSld modSld sldOrd">
      <pc:chgData name="Cassie Tucker" userId="6753206b68220221" providerId="LiveId" clId="{2F23DF1C-CD64-4FC0-B13B-DD1DFFE390C4}" dt="2025-12-23T17:47:42.564" v="4938" actId="20577"/>
      <pc:docMkLst>
        <pc:docMk/>
      </pc:docMkLst>
      <pc:sldChg chg="delSp modSp mod modNotesTx">
        <pc:chgData name="Cassie Tucker" userId="6753206b68220221" providerId="LiveId" clId="{2F23DF1C-CD64-4FC0-B13B-DD1DFFE390C4}" dt="2025-12-07T19:06:38.387" v="3647" actId="207"/>
        <pc:sldMkLst>
          <pc:docMk/>
          <pc:sldMk cId="3317708676" sldId="257"/>
        </pc:sldMkLst>
        <pc:spChg chg="mod">
          <ac:chgData name="Cassie Tucker" userId="6753206b68220221" providerId="LiveId" clId="{2F23DF1C-CD64-4FC0-B13B-DD1DFFE390C4}" dt="2025-12-07T18:42:32.832" v="3482" actId="207"/>
          <ac:spMkLst>
            <pc:docMk/>
            <pc:sldMk cId="3317708676" sldId="257"/>
            <ac:spMk id="2" creationId="{7A17D9B0-7E3A-5035-D25C-0E6094BD25C8}"/>
          </ac:spMkLst>
        </pc:spChg>
        <pc:spChg chg="mod">
          <ac:chgData name="Cassie Tucker" userId="6753206b68220221" providerId="LiveId" clId="{2F23DF1C-CD64-4FC0-B13B-DD1DFFE390C4}" dt="2025-12-07T18:42:21.434" v="3481" actId="207"/>
          <ac:spMkLst>
            <pc:docMk/>
            <pc:sldMk cId="3317708676" sldId="257"/>
            <ac:spMk id="3" creationId="{D4AEB572-BEFD-8CEB-1CF4-1D039E51A20D}"/>
          </ac:spMkLst>
        </pc:spChg>
      </pc:sldChg>
      <pc:sldChg chg="modSp mod modAnim modNotesTx">
        <pc:chgData name="Cassie Tucker" userId="6753206b68220221" providerId="LiveId" clId="{2F23DF1C-CD64-4FC0-B13B-DD1DFFE390C4}" dt="2025-12-07T19:06:30.996" v="3646" actId="207"/>
        <pc:sldMkLst>
          <pc:docMk/>
          <pc:sldMk cId="3888300106" sldId="258"/>
        </pc:sldMkLst>
        <pc:spChg chg="mod">
          <ac:chgData name="Cassie Tucker" userId="6753206b68220221" providerId="LiveId" clId="{2F23DF1C-CD64-4FC0-B13B-DD1DFFE390C4}" dt="2025-12-07T18:36:59.921" v="3453" actId="790"/>
          <ac:spMkLst>
            <pc:docMk/>
            <pc:sldMk cId="3888300106" sldId="258"/>
            <ac:spMk id="3" creationId="{B3D92BEF-CA87-FE2A-A18D-55F9924A770E}"/>
          </ac:spMkLst>
        </pc:spChg>
      </pc:sldChg>
      <pc:sldChg chg="modSp mod modAnim modNotesTx">
        <pc:chgData name="Cassie Tucker" userId="6753206b68220221" providerId="LiveId" clId="{2F23DF1C-CD64-4FC0-B13B-DD1DFFE390C4}" dt="2025-12-07T19:07:26.425" v="3653" actId="113"/>
        <pc:sldMkLst>
          <pc:docMk/>
          <pc:sldMk cId="3509903373" sldId="259"/>
        </pc:sldMkLst>
        <pc:picChg chg="mod">
          <ac:chgData name="Cassie Tucker" userId="6753206b68220221" providerId="LiveId" clId="{2F23DF1C-CD64-4FC0-B13B-DD1DFFE390C4}" dt="2025-12-07T19:02:59.911" v="3642" actId="1440"/>
          <ac:picMkLst>
            <pc:docMk/>
            <pc:sldMk cId="3509903373" sldId="259"/>
            <ac:picMk id="5" creationId="{525B1EC1-99FB-76C3-2869-B100D98F4DD2}"/>
          </ac:picMkLst>
        </pc:picChg>
      </pc:sldChg>
      <pc:sldChg chg="modSp mod modNotesTx">
        <pc:chgData name="Cassie Tucker" userId="6753206b68220221" providerId="LiveId" clId="{2F23DF1C-CD64-4FC0-B13B-DD1DFFE390C4}" dt="2025-12-23T14:59:10.786" v="3657" actId="20577"/>
        <pc:sldMkLst>
          <pc:docMk/>
          <pc:sldMk cId="2568702983" sldId="260"/>
        </pc:sldMkLst>
        <pc:spChg chg="mod">
          <ac:chgData name="Cassie Tucker" userId="6753206b68220221" providerId="LiveId" clId="{2F23DF1C-CD64-4FC0-B13B-DD1DFFE390C4}" dt="2025-12-07T19:01:52.180" v="3628" actId="1076"/>
          <ac:spMkLst>
            <pc:docMk/>
            <pc:sldMk cId="2568702983" sldId="260"/>
            <ac:spMk id="13" creationId="{04CAC962-F9E7-FA4C-FB07-9DF0713F67E6}"/>
          </ac:spMkLst>
        </pc:spChg>
        <pc:picChg chg="mod">
          <ac:chgData name="Cassie Tucker" userId="6753206b68220221" providerId="LiveId" clId="{2F23DF1C-CD64-4FC0-B13B-DD1DFFE390C4}" dt="2025-12-07T19:01:47.253" v="3627" actId="1076"/>
          <ac:picMkLst>
            <pc:docMk/>
            <pc:sldMk cId="2568702983" sldId="260"/>
            <ac:picMk id="16" creationId="{F409DF88-F3AD-F064-544E-9F3B97D0010A}"/>
          </ac:picMkLst>
        </pc:picChg>
      </pc:sldChg>
      <pc:sldChg chg="modNotesTx">
        <pc:chgData name="Cassie Tucker" userId="6753206b68220221" providerId="LiveId" clId="{2F23DF1C-CD64-4FC0-B13B-DD1DFFE390C4}" dt="2025-12-07T17:19:32.034" v="906" actId="20577"/>
        <pc:sldMkLst>
          <pc:docMk/>
          <pc:sldMk cId="809906472" sldId="261"/>
        </pc:sldMkLst>
      </pc:sldChg>
      <pc:sldChg chg="modNotesTx">
        <pc:chgData name="Cassie Tucker" userId="6753206b68220221" providerId="LiveId" clId="{2F23DF1C-CD64-4FC0-B13B-DD1DFFE390C4}" dt="2025-12-07T19:07:48.220" v="3655" actId="113"/>
        <pc:sldMkLst>
          <pc:docMk/>
          <pc:sldMk cId="3284053154" sldId="262"/>
        </pc:sldMkLst>
      </pc:sldChg>
      <pc:sldChg chg="addSp delSp modSp new mod setBg">
        <pc:chgData name="Cassie Tucker" userId="6753206b68220221" providerId="LiveId" clId="{2F23DF1C-CD64-4FC0-B13B-DD1DFFE390C4}" dt="2025-12-23T17:47:42.564" v="4938" actId="20577"/>
        <pc:sldMkLst>
          <pc:docMk/>
          <pc:sldMk cId="4040989342" sldId="266"/>
        </pc:sldMkLst>
        <pc:spChg chg="del mod">
          <ac:chgData name="Cassie Tucker" userId="6753206b68220221" providerId="LiveId" clId="{2F23DF1C-CD64-4FC0-B13B-DD1DFFE390C4}" dt="2025-12-23T17:43:40.637" v="4878" actId="478"/>
          <ac:spMkLst>
            <pc:docMk/>
            <pc:sldMk cId="4040989342" sldId="266"/>
            <ac:spMk id="2" creationId="{C5F4FA63-A41F-DB22-A27E-01CC213CE8C0}"/>
          </ac:spMkLst>
        </pc:spChg>
        <pc:spChg chg="add del mod">
          <ac:chgData name="Cassie Tucker" userId="6753206b68220221" providerId="LiveId" clId="{2F23DF1C-CD64-4FC0-B13B-DD1DFFE390C4}" dt="2025-12-23T17:44:22.890" v="4883" actId="478"/>
          <ac:spMkLst>
            <pc:docMk/>
            <pc:sldMk cId="4040989342" sldId="266"/>
            <ac:spMk id="3" creationId="{8C5FECF5-F9D8-8E2F-1137-C061F17B2EAA}"/>
          </ac:spMkLst>
        </pc:spChg>
        <pc:spChg chg="add del mod">
          <ac:chgData name="Cassie Tucker" userId="6753206b68220221" providerId="LiveId" clId="{2F23DF1C-CD64-4FC0-B13B-DD1DFFE390C4}" dt="2025-12-23T17:43:43.137" v="4879" actId="478"/>
          <ac:spMkLst>
            <pc:docMk/>
            <pc:sldMk cId="4040989342" sldId="266"/>
            <ac:spMk id="5" creationId="{28881153-01E5-A556-7806-5D9554F8EB59}"/>
          </ac:spMkLst>
        </pc:spChg>
        <pc:spChg chg="add del mod">
          <ac:chgData name="Cassie Tucker" userId="6753206b68220221" providerId="LiveId" clId="{2F23DF1C-CD64-4FC0-B13B-DD1DFFE390C4}" dt="2025-12-23T17:47:42.564" v="4938" actId="20577"/>
          <ac:spMkLst>
            <pc:docMk/>
            <pc:sldMk cId="4040989342" sldId="266"/>
            <ac:spMk id="6" creationId="{66FB52F4-78D4-4C52-1E27-F9D75D54BFA9}"/>
          </ac:spMkLst>
        </pc:spChg>
        <pc:spChg chg="add">
          <ac:chgData name="Cassie Tucker" userId="6753206b68220221" providerId="LiveId" clId="{2F23DF1C-CD64-4FC0-B13B-DD1DFFE390C4}" dt="2025-12-07T18:32:37.216" v="3443" actId="26606"/>
          <ac:spMkLst>
            <pc:docMk/>
            <pc:sldMk cId="4040989342" sldId="266"/>
            <ac:spMk id="45" creationId="{D038248A-211C-4EEC-8401-C761B929FB52}"/>
          </ac:spMkLst>
        </pc:spChg>
        <pc:spChg chg="add">
          <ac:chgData name="Cassie Tucker" userId="6753206b68220221" providerId="LiveId" clId="{2F23DF1C-CD64-4FC0-B13B-DD1DFFE390C4}" dt="2025-12-07T18:32:37.216" v="3443" actId="26606"/>
          <ac:spMkLst>
            <pc:docMk/>
            <pc:sldMk cId="4040989342" sldId="266"/>
            <ac:spMk id="46" creationId="{C30A849F-66D9-40C8-BEC8-35AFF8F4568F}"/>
          </ac:spMkLst>
        </pc:spChg>
        <pc:spChg chg="add del mod">
          <ac:chgData name="Cassie Tucker" userId="6753206b68220221" providerId="LiveId" clId="{2F23DF1C-CD64-4FC0-B13B-DD1DFFE390C4}" dt="2025-12-23T17:45:22.202" v="4898" actId="1036"/>
          <ac:spMkLst>
            <pc:docMk/>
            <pc:sldMk cId="4040989342" sldId="266"/>
            <ac:spMk id="48" creationId="{267F8A62-6191-4F4E-220C-BB0CD20684ED}"/>
          </ac:spMkLst>
        </pc:spChg>
        <pc:grpChg chg="add">
          <ac:chgData name="Cassie Tucker" userId="6753206b68220221" providerId="LiveId" clId="{2F23DF1C-CD64-4FC0-B13B-DD1DFFE390C4}" dt="2025-12-07T18:32:37.216" v="3443" actId="26606"/>
          <ac:grpSpMkLst>
            <pc:docMk/>
            <pc:sldMk cId="4040989342" sldId="266"/>
            <ac:grpSpMk id="47" creationId="{04542298-A2B1-480F-A11C-A40EDD19B857}"/>
          </ac:grpSpMkLst>
        </pc:grpChg>
        <pc:grpChg chg="add">
          <ac:chgData name="Cassie Tucker" userId="6753206b68220221" providerId="LiveId" clId="{2F23DF1C-CD64-4FC0-B13B-DD1DFFE390C4}" dt="2025-12-07T18:32:37.216" v="3443" actId="26606"/>
          <ac:grpSpMkLst>
            <pc:docMk/>
            <pc:sldMk cId="4040989342" sldId="266"/>
            <ac:grpSpMk id="49" creationId="{2A5C9C35-2375-49EB-B99C-17C87D42FE7C}"/>
          </ac:grpSpMkLst>
        </pc:grpChg>
        <pc:graphicFrameChg chg="add del">
          <ac:chgData name="Cassie Tucker" userId="6753206b68220221" providerId="LiveId" clId="{2F23DF1C-CD64-4FC0-B13B-DD1DFFE390C4}" dt="2025-12-23T17:32:08.794" v="4821" actId="26606"/>
          <ac:graphicFrameMkLst>
            <pc:docMk/>
            <pc:sldMk cId="4040989342" sldId="266"/>
            <ac:graphicFrameMk id="51" creationId="{87D9C546-A978-971D-DCB4-377000F7FEE9}"/>
          </ac:graphicFrameMkLst>
        </pc:graphicFrameChg>
        <pc:graphicFrameChg chg="add del mod">
          <ac:chgData name="Cassie Tucker" userId="6753206b68220221" providerId="LiveId" clId="{2F23DF1C-CD64-4FC0-B13B-DD1DFFE390C4}" dt="2025-12-23T17:33:33.089" v="4826" actId="26606"/>
          <ac:graphicFrameMkLst>
            <pc:docMk/>
            <pc:sldMk cId="4040989342" sldId="266"/>
            <ac:graphicFrameMk id="53" creationId="{986E0214-A55E-A09C-A5EB-1BD9DB0072F5}"/>
          </ac:graphicFrameMkLst>
        </pc:graphicFrameChg>
      </pc:sldChg>
      <pc:sldChg chg="addSp delSp modSp add mod ord modNotesTx">
        <pc:chgData name="Cassie Tucker" userId="6753206b68220221" providerId="LiveId" clId="{2F23DF1C-CD64-4FC0-B13B-DD1DFFE390C4}" dt="2025-12-23T17:37:49.826" v="4876" actId="20577"/>
        <pc:sldMkLst>
          <pc:docMk/>
          <pc:sldMk cId="2847139210" sldId="267"/>
        </pc:sldMkLst>
        <pc:spChg chg="mod">
          <ac:chgData name="Cassie Tucker" userId="6753206b68220221" providerId="LiveId" clId="{2F23DF1C-CD64-4FC0-B13B-DD1DFFE390C4}" dt="2025-12-07T18:53:57.622" v="3574" actId="1076"/>
          <ac:spMkLst>
            <pc:docMk/>
            <pc:sldMk cId="2847139210" sldId="267"/>
            <ac:spMk id="2" creationId="{18CB1684-75ED-4BEC-8BE0-FF1F4FCFA35D}"/>
          </ac:spMkLst>
        </pc:spChg>
        <pc:spChg chg="add mod">
          <ac:chgData name="Cassie Tucker" userId="6753206b68220221" providerId="LiveId" clId="{2F23DF1C-CD64-4FC0-B13B-DD1DFFE390C4}" dt="2025-12-07T18:53:19.871" v="3568"/>
          <ac:spMkLst>
            <pc:docMk/>
            <pc:sldMk cId="2847139210" sldId="267"/>
            <ac:spMk id="6" creationId="{D2BD892E-7C80-88A0-1FE7-8ABED3A32057}"/>
          </ac:spMkLst>
        </pc:spChg>
      </pc:sldChg>
      <pc:sldChg chg="addSp delSp modSp new mod modNotesTx">
        <pc:chgData name="Cassie Tucker" userId="6753206b68220221" providerId="LiveId" clId="{2F23DF1C-CD64-4FC0-B13B-DD1DFFE390C4}" dt="2025-12-23T17:36:26.927" v="4841" actId="255"/>
        <pc:sldMkLst>
          <pc:docMk/>
          <pc:sldMk cId="2139284938" sldId="268"/>
        </pc:sldMkLst>
        <pc:spChg chg="add mod">
          <ac:chgData name="Cassie Tucker" userId="6753206b68220221" providerId="LiveId" clId="{2F23DF1C-CD64-4FC0-B13B-DD1DFFE390C4}" dt="2025-12-23T17:36:13.949" v="4840" actId="20577"/>
          <ac:spMkLst>
            <pc:docMk/>
            <pc:sldMk cId="2139284938" sldId="268"/>
            <ac:spMk id="6" creationId="{314D84C0-F253-53FE-8EF9-0C595A7A79FB}"/>
          </ac:spMkLst>
        </pc:spChg>
        <pc:spChg chg="add mod">
          <ac:chgData name="Cassie Tucker" userId="6753206b68220221" providerId="LiveId" clId="{2F23DF1C-CD64-4FC0-B13B-DD1DFFE390C4}" dt="2025-12-23T17:36:26.927" v="4841" actId="255"/>
          <ac:spMkLst>
            <pc:docMk/>
            <pc:sldMk cId="2139284938" sldId="268"/>
            <ac:spMk id="7" creationId="{CF641266-BCA8-87B5-1540-01AE6E2E04B4}"/>
          </ac:spMkLst>
        </pc:spChg>
        <pc:picChg chg="add mod">
          <ac:chgData name="Cassie Tucker" userId="6753206b68220221" providerId="LiveId" clId="{2F23DF1C-CD64-4FC0-B13B-DD1DFFE390C4}" dt="2025-12-07T19:03:18.233" v="3643" actId="1440"/>
          <ac:picMkLst>
            <pc:docMk/>
            <pc:sldMk cId="2139284938" sldId="268"/>
            <ac:picMk id="5" creationId="{EBADC050-E45B-90D6-7B6D-5926FF4C1387}"/>
          </ac:picMkLst>
        </pc:picChg>
      </pc:sldChg>
      <pc:sldChg chg="addSp delSp modSp new mod ord setBg modNotesTx">
        <pc:chgData name="Cassie Tucker" userId="6753206b68220221" providerId="LiveId" clId="{2F23DF1C-CD64-4FC0-B13B-DD1DFFE390C4}" dt="2025-12-23T15:23:49.405" v="4283" actId="113"/>
        <pc:sldMkLst>
          <pc:docMk/>
          <pc:sldMk cId="3870946331" sldId="269"/>
        </pc:sldMkLst>
        <pc:spChg chg="mod">
          <ac:chgData name="Cassie Tucker" userId="6753206b68220221" providerId="LiveId" clId="{2F23DF1C-CD64-4FC0-B13B-DD1DFFE390C4}" dt="2025-12-23T15:23:49.405" v="4283" actId="113"/>
          <ac:spMkLst>
            <pc:docMk/>
            <pc:sldMk cId="3870946331" sldId="269"/>
            <ac:spMk id="2" creationId="{A1BF8BA8-E154-FDA4-BBC2-49275E6E1247}"/>
          </ac:spMkLst>
        </pc:spChg>
        <pc:spChg chg="add del mod">
          <ac:chgData name="Cassie Tucker" userId="6753206b68220221" providerId="LiveId" clId="{2F23DF1C-CD64-4FC0-B13B-DD1DFFE390C4}" dt="2025-12-23T15:23:42.081" v="4282" actId="255"/>
          <ac:spMkLst>
            <pc:docMk/>
            <pc:sldMk cId="3870946331" sldId="269"/>
            <ac:spMk id="3" creationId="{67EC6036-3BC9-E0AE-F9B3-8A5EBC23CA7E}"/>
          </ac:spMkLst>
        </pc:spChg>
        <pc:spChg chg="add del mod">
          <ac:chgData name="Cassie Tucker" userId="6753206b68220221" providerId="LiveId" clId="{2F23DF1C-CD64-4FC0-B13B-DD1DFFE390C4}" dt="2025-12-23T15:20:15.303" v="4259" actId="478"/>
          <ac:spMkLst>
            <pc:docMk/>
            <pc:sldMk cId="3870946331" sldId="269"/>
            <ac:spMk id="4" creationId="{BC64B318-FC48-AC56-EC21-41A6BCCA9F24}"/>
          </ac:spMkLst>
        </pc:spChg>
        <pc:spChg chg="add del mod">
          <ac:chgData name="Cassie Tucker" userId="6753206b68220221" providerId="LiveId" clId="{2F23DF1C-CD64-4FC0-B13B-DD1DFFE390C4}" dt="2025-12-23T15:22:26.897" v="4262" actId="26606"/>
          <ac:spMkLst>
            <pc:docMk/>
            <pc:sldMk cId="3870946331" sldId="269"/>
            <ac:spMk id="5" creationId="{74CECB6E-039D-99DB-33B9-39D106070B1A}"/>
          </ac:spMkLst>
        </pc:spChg>
        <pc:spChg chg="add mod">
          <ac:chgData name="Cassie Tucker" userId="6753206b68220221" providerId="LiveId" clId="{2F23DF1C-CD64-4FC0-B13B-DD1DFFE390C4}" dt="2025-12-23T15:19:31.303" v="4254" actId="478"/>
          <ac:spMkLst>
            <pc:docMk/>
            <pc:sldMk cId="3870946331" sldId="269"/>
            <ac:spMk id="6" creationId="{1F127A33-21AF-2765-00BC-452BD4F61DB8}"/>
          </ac:spMkLst>
        </pc:spChg>
        <pc:spChg chg="add mod">
          <ac:chgData name="Cassie Tucker" userId="6753206b68220221" providerId="LiveId" clId="{2F23DF1C-CD64-4FC0-B13B-DD1DFFE390C4}" dt="2025-12-23T15:19:47.305" v="4256" actId="478"/>
          <ac:spMkLst>
            <pc:docMk/>
            <pc:sldMk cId="3870946331" sldId="269"/>
            <ac:spMk id="7" creationId="{CA90DDD1-18F6-52E8-BF3D-83630A336649}"/>
          </ac:spMkLst>
        </pc:spChg>
        <pc:spChg chg="add del mod">
          <ac:chgData name="Cassie Tucker" userId="6753206b68220221" providerId="LiveId" clId="{2F23DF1C-CD64-4FC0-B13B-DD1DFFE390C4}" dt="2025-12-23T15:23:12.314" v="4278" actId="478"/>
          <ac:spMkLst>
            <pc:docMk/>
            <pc:sldMk cId="3870946331" sldId="269"/>
            <ac:spMk id="10" creationId="{E2B2418C-63B0-6D58-5444-25CC107F8842}"/>
          </ac:spMkLst>
        </pc:spChg>
        <pc:spChg chg="add">
          <ac:chgData name="Cassie Tucker" userId="6753206b68220221" providerId="LiveId" clId="{2F23DF1C-CD64-4FC0-B13B-DD1DFFE390C4}" dt="2025-12-23T15:22:26.897" v="4262" actId="26606"/>
          <ac:spMkLst>
            <pc:docMk/>
            <pc:sldMk cId="3870946331" sldId="269"/>
            <ac:spMk id="12" creationId="{A3363022-C969-41E9-8EB2-E4C94908C1FA}"/>
          </ac:spMkLst>
        </pc:spChg>
        <pc:spChg chg="add">
          <ac:chgData name="Cassie Tucker" userId="6753206b68220221" providerId="LiveId" clId="{2F23DF1C-CD64-4FC0-B13B-DD1DFFE390C4}" dt="2025-12-23T15:22:26.897" v="4262" actId="26606"/>
          <ac:spMkLst>
            <pc:docMk/>
            <pc:sldMk cId="3870946331" sldId="269"/>
            <ac:spMk id="14" creationId="{8D1AD6B3-BE88-4CEB-BA17-790657CC4729}"/>
          </ac:spMkLst>
        </pc:spChg>
        <pc:grpChg chg="add">
          <ac:chgData name="Cassie Tucker" userId="6753206b68220221" providerId="LiveId" clId="{2F23DF1C-CD64-4FC0-B13B-DD1DFFE390C4}" dt="2025-12-23T15:22:26.897" v="4262" actId="26606"/>
          <ac:grpSpMkLst>
            <pc:docMk/>
            <pc:sldMk cId="3870946331" sldId="269"/>
            <ac:grpSpMk id="16" creationId="{89D1390B-7E13-4B4F-9CB2-391063412E54}"/>
          </ac:grpSpMkLst>
        </pc:grpChg>
        <pc:picChg chg="add">
          <ac:chgData name="Cassie Tucker" userId="6753206b68220221" providerId="LiveId" clId="{2F23DF1C-CD64-4FC0-B13B-DD1DFFE390C4}" dt="2025-12-23T15:22:26.897" v="4262" actId="26606"/>
          <ac:picMkLst>
            <pc:docMk/>
            <pc:sldMk cId="3870946331" sldId="269"/>
            <ac:picMk id="9" creationId="{C0DB1917-08D1-175F-FA41-E178DF3AF01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EF2B21-3288-4B5F-AFF3-FC5A4234D355}" type="datetimeFigureOut">
              <a:rPr lang="en-GB" smtClean="0"/>
              <a:t>23/12/2025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11548A-9E7F-41F1-8E40-930B61F69966}" type="slidenum">
              <a:rPr lang="en-GB" smtClean="0"/>
              <a:t>‹#›</a:t>
            </a:fld>
            <a:endParaRPr lang="en-GB"/>
          </a:p>
        </p:txBody>
      </p:sp>
    </p:spTree>
    <p:extLst>
      <p:ext uri="{BB962C8B-B14F-4D97-AF65-F5344CB8AC3E}">
        <p14:creationId xmlns:p14="http://schemas.microsoft.com/office/powerpoint/2010/main" val="21421118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chemeClr val="tx1"/>
                </a:solidFill>
                <a:latin typeface="+mn-lt"/>
              </a:rPr>
              <a:t>Hi my name is Cassie, today I am going to be speaking about the challenges learners face in Welsh educational settings. I will often refer to Setting A which is a comprehensive school in Carmarthenshire that has 960 pupils.</a:t>
            </a:r>
          </a:p>
          <a:p>
            <a:r>
              <a:rPr lang="en-US" dirty="0">
                <a:solidFill>
                  <a:schemeClr val="tx1"/>
                </a:solidFill>
                <a:latin typeface="+mn-lt"/>
              </a:rPr>
              <a:t>Did you know that in Carmarthenshire there are 4051 pupils that are eligible for free school meals?</a:t>
            </a:r>
          </a:p>
          <a:p>
            <a:r>
              <a:rPr lang="en-US" dirty="0">
                <a:solidFill>
                  <a:schemeClr val="tx1"/>
                </a:solidFill>
                <a:latin typeface="+mn-lt"/>
              </a:rPr>
              <a:t>This is a high figure, could this be a reason why learners in Wales are challenged?</a:t>
            </a:r>
            <a:endParaRPr lang="en-GB" dirty="0">
              <a:solidFill>
                <a:schemeClr val="tx1"/>
              </a:solidFill>
              <a:latin typeface="+mn-lt"/>
            </a:endParaRPr>
          </a:p>
        </p:txBody>
      </p:sp>
      <p:sp>
        <p:nvSpPr>
          <p:cNvPr id="4" name="Slide Number Placeholder 3"/>
          <p:cNvSpPr>
            <a:spLocks noGrp="1"/>
          </p:cNvSpPr>
          <p:nvPr>
            <p:ph type="sldNum" sz="quarter" idx="5"/>
          </p:nvPr>
        </p:nvSpPr>
        <p:spPr/>
        <p:txBody>
          <a:bodyPr/>
          <a:lstStyle/>
          <a:p>
            <a:fld id="{4F11548A-9E7F-41F1-8E40-930B61F69966}" type="slidenum">
              <a:rPr lang="en-GB" smtClean="0"/>
              <a:t>2</a:t>
            </a:fld>
            <a:endParaRPr lang="en-GB"/>
          </a:p>
        </p:txBody>
      </p:sp>
    </p:spTree>
    <p:extLst>
      <p:ext uri="{BB962C8B-B14F-4D97-AF65-F5344CB8AC3E}">
        <p14:creationId xmlns:p14="http://schemas.microsoft.com/office/powerpoint/2010/main" val="40892784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chemeClr val="tx1"/>
                </a:solidFill>
              </a:rPr>
              <a:t>Our learners have many different personal challenges that affect their learning. Some of these being poverty, additional learning needs of the learner,  </a:t>
            </a:r>
            <a:r>
              <a:rPr lang="en-US" dirty="0" err="1">
                <a:solidFill>
                  <a:schemeClr val="tx1"/>
                </a:solidFill>
              </a:rPr>
              <a:t>behaviour</a:t>
            </a:r>
            <a:r>
              <a:rPr lang="en-US" dirty="0">
                <a:solidFill>
                  <a:schemeClr val="tx1"/>
                </a:solidFill>
              </a:rPr>
              <a:t>, their home life, health and attendance. Poverty affects learners across the world for many reasons. Children that live in poverty often do not want to come to school, they can be tired due to lack of food, embarrassed due to appearance and have limited access to resources such as textbooks and technology. </a:t>
            </a:r>
          </a:p>
          <a:p>
            <a:r>
              <a:rPr lang="en-US" dirty="0">
                <a:solidFill>
                  <a:schemeClr val="tx1"/>
                </a:solidFill>
              </a:rPr>
              <a:t>Other learners </a:t>
            </a:r>
            <a:r>
              <a:rPr lang="en-US" dirty="0" err="1">
                <a:solidFill>
                  <a:schemeClr val="tx1"/>
                </a:solidFill>
              </a:rPr>
              <a:t>behaviour</a:t>
            </a:r>
            <a:r>
              <a:rPr lang="en-US" dirty="0">
                <a:solidFill>
                  <a:schemeClr val="tx1"/>
                </a:solidFill>
              </a:rPr>
              <a:t> could also affect their learning. In setting A there are pupils that present challenging </a:t>
            </a:r>
            <a:r>
              <a:rPr lang="en-US" dirty="0" err="1">
                <a:solidFill>
                  <a:schemeClr val="tx1"/>
                </a:solidFill>
              </a:rPr>
              <a:t>behaviour</a:t>
            </a:r>
            <a:r>
              <a:rPr lang="en-US" dirty="0">
                <a:solidFill>
                  <a:schemeClr val="tx1"/>
                </a:solidFill>
              </a:rPr>
              <a:t>, children behave in a variety of ways and there are different reasons for this behavior. One reason could be home life, It is proven that children present learnt </a:t>
            </a:r>
            <a:r>
              <a:rPr lang="en-US" dirty="0" err="1">
                <a:solidFill>
                  <a:schemeClr val="tx1"/>
                </a:solidFill>
              </a:rPr>
              <a:t>behaviour</a:t>
            </a:r>
            <a:r>
              <a:rPr lang="en-US" dirty="0">
                <a:solidFill>
                  <a:schemeClr val="tx1"/>
                </a:solidFill>
              </a:rPr>
              <a:t> therefore  pupils from a violent setting can present these types of </a:t>
            </a:r>
            <a:r>
              <a:rPr lang="en-US" dirty="0" err="1">
                <a:solidFill>
                  <a:schemeClr val="tx1"/>
                </a:solidFill>
              </a:rPr>
              <a:t>behaviour</a:t>
            </a:r>
            <a:r>
              <a:rPr lang="en-US" dirty="0">
                <a:solidFill>
                  <a:schemeClr val="tx1"/>
                </a:solidFill>
              </a:rPr>
              <a:t> at school. These </a:t>
            </a:r>
            <a:r>
              <a:rPr lang="en-US" dirty="0" err="1">
                <a:solidFill>
                  <a:schemeClr val="tx1"/>
                </a:solidFill>
              </a:rPr>
              <a:t>behaviours</a:t>
            </a:r>
            <a:r>
              <a:rPr lang="en-US" dirty="0">
                <a:solidFill>
                  <a:schemeClr val="tx1"/>
                </a:solidFill>
              </a:rPr>
              <a:t> often lead to exclusions. Learning is then  affected as these learners miss vital school hours. Being in this space can negatively impact their well-being and their ability to be fully present in learning spaces.</a:t>
            </a:r>
          </a:p>
          <a:p>
            <a:r>
              <a:rPr lang="en-US" dirty="0">
                <a:solidFill>
                  <a:schemeClr val="tx1"/>
                </a:solidFill>
              </a:rPr>
              <a:t>Health both physical and mental is a massive barrier to </a:t>
            </a:r>
            <a:r>
              <a:rPr lang="en-US" dirty="0" err="1">
                <a:solidFill>
                  <a:schemeClr val="tx1"/>
                </a:solidFill>
              </a:rPr>
              <a:t>childrens</a:t>
            </a:r>
            <a:r>
              <a:rPr lang="en-US" dirty="0">
                <a:solidFill>
                  <a:schemeClr val="tx1"/>
                </a:solidFill>
              </a:rPr>
              <a:t> learning, pupils that struggle with mental or physical health miss school and their gap in learning increases. In Setting A there is a percentage rate of 21% of pupils that are persistent absentees. A persistent absentee is a pupil with an attendance percentage lower than 85%.</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chemeClr val="tx1"/>
                </a:solidFill>
              </a:rPr>
              <a:t>The average attendance for this academic year to date for pupils eligible for free school meals (FSM) is 86.3%. For pupils not eligible for free school meals the average attendance is 93.3%. This statistic makes me believe that poverty is a massive barrier to pupils learning and is why I have chosen to speak about this in more detail.</a:t>
            </a:r>
          </a:p>
          <a:p>
            <a:endParaRPr lang="en-GB" dirty="0"/>
          </a:p>
        </p:txBody>
      </p:sp>
      <p:sp>
        <p:nvSpPr>
          <p:cNvPr id="4" name="Slide Number Placeholder 3"/>
          <p:cNvSpPr>
            <a:spLocks noGrp="1"/>
          </p:cNvSpPr>
          <p:nvPr>
            <p:ph type="sldNum" sz="quarter" idx="5"/>
          </p:nvPr>
        </p:nvSpPr>
        <p:spPr/>
        <p:txBody>
          <a:bodyPr/>
          <a:lstStyle/>
          <a:p>
            <a:fld id="{4F11548A-9E7F-41F1-8E40-930B61F69966}" type="slidenum">
              <a:rPr lang="en-GB" smtClean="0"/>
              <a:t>3</a:t>
            </a:fld>
            <a:endParaRPr lang="en-GB"/>
          </a:p>
        </p:txBody>
      </p:sp>
    </p:spTree>
    <p:extLst>
      <p:ext uri="{BB962C8B-B14F-4D97-AF65-F5344CB8AC3E}">
        <p14:creationId xmlns:p14="http://schemas.microsoft.com/office/powerpoint/2010/main" val="11575145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Sanford believed that for growth and personal development to occur, a student needs to have a challenge/support balance.</a:t>
            </a:r>
            <a:endParaRPr lang="en-GB" dirty="0"/>
          </a:p>
          <a:p>
            <a:r>
              <a:rPr lang="en-GB" dirty="0"/>
              <a:t>The basic idea of this theory is that for growth to occur, a person needs a balanced amount of challenge and support as appropriate for the task. This theory suggests that too much challenge and not enough support can lead to frustration and little to no development change but too much support without challenge can prevent students from growing and learning.</a:t>
            </a:r>
          </a:p>
        </p:txBody>
      </p:sp>
      <p:sp>
        <p:nvSpPr>
          <p:cNvPr id="4" name="Slide Number Placeholder 3"/>
          <p:cNvSpPr>
            <a:spLocks noGrp="1"/>
          </p:cNvSpPr>
          <p:nvPr>
            <p:ph type="sldNum" sz="quarter" idx="5"/>
          </p:nvPr>
        </p:nvSpPr>
        <p:spPr/>
        <p:txBody>
          <a:bodyPr/>
          <a:lstStyle/>
          <a:p>
            <a:fld id="{4F11548A-9E7F-41F1-8E40-930B61F69966}" type="slidenum">
              <a:rPr lang="en-GB" smtClean="0"/>
              <a:t>4</a:t>
            </a:fld>
            <a:endParaRPr lang="en-GB"/>
          </a:p>
        </p:txBody>
      </p:sp>
    </p:spTree>
    <p:extLst>
      <p:ext uri="{BB962C8B-B14F-4D97-AF65-F5344CB8AC3E}">
        <p14:creationId xmlns:p14="http://schemas.microsoft.com/office/powerpoint/2010/main" val="29730090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Currently in Wales 8 children in a class of 30 are living in poverty. This affects their daily lives, education and future life opportunities.</a:t>
            </a:r>
          </a:p>
          <a:p>
            <a:r>
              <a:rPr lang="en-US" sz="1200" b="0" i="0" kern="1200" dirty="0">
                <a:solidFill>
                  <a:schemeClr val="tx1"/>
                </a:solidFill>
                <a:effectLst/>
                <a:latin typeface="+mn-lt"/>
                <a:ea typeface="+mn-ea"/>
                <a:cs typeface="+mn-cs"/>
              </a:rPr>
              <a:t>School settings and the costs associated with the school day can be problematic for many learners and their families.</a:t>
            </a:r>
          </a:p>
          <a:p>
            <a:r>
              <a:rPr lang="en-US" dirty="0">
                <a:solidFill>
                  <a:schemeClr val="tx1"/>
                </a:solidFill>
              </a:rPr>
              <a:t>All children have a right to education and education in Wales is intended to be free. However, there are still costs associated with education, for example school uniform and not all families are able to afford some of these additional costs. </a:t>
            </a:r>
          </a:p>
          <a:p>
            <a:r>
              <a:rPr lang="en-US" dirty="0">
                <a:solidFill>
                  <a:schemeClr val="tx1"/>
                </a:solidFill>
              </a:rPr>
              <a:t>A report published in 2022 by the Royal College of </a:t>
            </a:r>
            <a:r>
              <a:rPr lang="en-US" dirty="0" err="1">
                <a:solidFill>
                  <a:schemeClr val="tx1"/>
                </a:solidFill>
              </a:rPr>
              <a:t>Paediatrics</a:t>
            </a:r>
            <a:r>
              <a:rPr lang="en-US" dirty="0">
                <a:solidFill>
                  <a:schemeClr val="tx1"/>
                </a:solidFill>
              </a:rPr>
              <a:t> and Child Health (RCPCH) found that poverty is a serious issue for children’s health. The report stated that children living in poverty are more likely to have poorer health outcomes, poor physical health and mental health problems. Children living in poverty were 72% more likely to be diagnosed with a long term illness.</a:t>
            </a:r>
          </a:p>
          <a:p>
            <a:r>
              <a:rPr lang="en-US" dirty="0">
                <a:solidFill>
                  <a:schemeClr val="tx1"/>
                </a:solidFill>
              </a:rPr>
              <a:t>The environment that children live in can also affect their health. For example, families on lower incomes are more likely to be impacted by cold, damp or overcrowded housing, making illnesses such as asthma or chest infections more common. </a:t>
            </a:r>
          </a:p>
          <a:p>
            <a:r>
              <a:rPr lang="en-US" dirty="0">
                <a:solidFill>
                  <a:schemeClr val="tx1"/>
                </a:solidFill>
              </a:rPr>
              <a:t>Pupils from lower income or disadvantaged families are very aware of social differences and worry about stigma and being judged by their peers and teachers. It negatively affects their self-esteem, confidence and well-being, and their overall ability to fully participate in school life. This can also be portraited by challenging </a:t>
            </a:r>
            <a:r>
              <a:rPr lang="en-US" dirty="0" err="1">
                <a:solidFill>
                  <a:schemeClr val="tx1"/>
                </a:solidFill>
              </a:rPr>
              <a:t>behaviour</a:t>
            </a:r>
            <a:r>
              <a:rPr lang="en-US" dirty="0">
                <a:solidFill>
                  <a:schemeClr val="tx1"/>
                </a:solidFill>
              </a:rPr>
              <a:t>, children that are worried about their home life are not able to concentrate and learn to the standard that other children can and therefore behave in challenging ways to avoid the embarrassment of not having the same academic ability of other learners.</a:t>
            </a:r>
            <a:endParaRPr lang="en-GB" dirty="0">
              <a:solidFill>
                <a:schemeClr val="tx1"/>
              </a:solidFill>
            </a:endParaRPr>
          </a:p>
        </p:txBody>
      </p:sp>
      <p:sp>
        <p:nvSpPr>
          <p:cNvPr id="4" name="Slide Number Placeholder 3"/>
          <p:cNvSpPr>
            <a:spLocks noGrp="1"/>
          </p:cNvSpPr>
          <p:nvPr>
            <p:ph type="sldNum" sz="quarter" idx="5"/>
          </p:nvPr>
        </p:nvSpPr>
        <p:spPr/>
        <p:txBody>
          <a:bodyPr/>
          <a:lstStyle/>
          <a:p>
            <a:fld id="{4F11548A-9E7F-41F1-8E40-930B61F69966}" type="slidenum">
              <a:rPr lang="en-GB" smtClean="0"/>
              <a:t>5</a:t>
            </a:fld>
            <a:endParaRPr lang="en-GB"/>
          </a:p>
        </p:txBody>
      </p:sp>
    </p:spTree>
    <p:extLst>
      <p:ext uri="{BB962C8B-B14F-4D97-AF65-F5344CB8AC3E}">
        <p14:creationId xmlns:p14="http://schemas.microsoft.com/office/powerpoint/2010/main" val="25145664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slide shows the rate of fixed- term exclusions of more than 5 days per 1,000 pupils between 20011 and 2023. It is important that we note that the rate of fixed-term exclusions is almost 3.5 times higher for those eligible for FSM than those not eligible for FSM. There will be many reasons for this, the previous slide suggests </a:t>
            </a:r>
            <a:r>
              <a:rPr lang="en-US" dirty="0" err="1"/>
              <a:t>behaviour</a:t>
            </a:r>
            <a:r>
              <a:rPr lang="en-US" dirty="0"/>
              <a:t> of the learners that have money worries are usually negative towards classroom and school activities due to embarrassment. Exclusions are a systemic barrier that affects learners but are cause by personal challenges.</a:t>
            </a:r>
            <a:endParaRPr lang="en-GB" dirty="0"/>
          </a:p>
        </p:txBody>
      </p:sp>
      <p:sp>
        <p:nvSpPr>
          <p:cNvPr id="4" name="Slide Number Placeholder 3"/>
          <p:cNvSpPr>
            <a:spLocks noGrp="1"/>
          </p:cNvSpPr>
          <p:nvPr>
            <p:ph type="sldNum" sz="quarter" idx="5"/>
          </p:nvPr>
        </p:nvSpPr>
        <p:spPr/>
        <p:txBody>
          <a:bodyPr/>
          <a:lstStyle/>
          <a:p>
            <a:fld id="{4F11548A-9E7F-41F1-8E40-930B61F69966}" type="slidenum">
              <a:rPr lang="en-GB" smtClean="0"/>
              <a:t>6</a:t>
            </a:fld>
            <a:endParaRPr lang="en-GB"/>
          </a:p>
        </p:txBody>
      </p:sp>
    </p:spTree>
    <p:extLst>
      <p:ext uri="{BB962C8B-B14F-4D97-AF65-F5344CB8AC3E}">
        <p14:creationId xmlns:p14="http://schemas.microsoft.com/office/powerpoint/2010/main" val="28436725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are systemic barriers?</a:t>
            </a:r>
          </a:p>
          <a:p>
            <a:pPr algn="l"/>
            <a:r>
              <a:rPr lang="en-US" b="0" dirty="0"/>
              <a:t>Systemic barriers are policies, practices, and cultural norms that create </a:t>
            </a:r>
          </a:p>
          <a:p>
            <a:pPr algn="l"/>
            <a:r>
              <a:rPr lang="en-US" b="0" dirty="0"/>
              <a:t>disadvantages for certain groups, preventing equal access to opportunities and </a:t>
            </a:r>
          </a:p>
          <a:p>
            <a:pPr algn="l"/>
            <a:r>
              <a:rPr lang="en-US" b="0" dirty="0"/>
              <a:t>resources.</a:t>
            </a:r>
          </a:p>
          <a:p>
            <a:pPr algn="l"/>
            <a:r>
              <a:rPr lang="en-US" b="0" dirty="0"/>
              <a:t>Welsh learners face systemic barriers such as limited access to Welsh-medium resources, a shortage of qualified Welsh-speaking educators, and challenges in the Additional Learning Needs (ALN) system.</a:t>
            </a:r>
            <a:endParaRPr lang="en-GB" b="0" dirty="0"/>
          </a:p>
          <a:p>
            <a:endParaRPr lang="en-GB" dirty="0"/>
          </a:p>
        </p:txBody>
      </p:sp>
      <p:sp>
        <p:nvSpPr>
          <p:cNvPr id="4" name="Slide Number Placeholder 3"/>
          <p:cNvSpPr>
            <a:spLocks noGrp="1"/>
          </p:cNvSpPr>
          <p:nvPr>
            <p:ph type="sldNum" sz="quarter" idx="5"/>
          </p:nvPr>
        </p:nvSpPr>
        <p:spPr/>
        <p:txBody>
          <a:bodyPr/>
          <a:lstStyle/>
          <a:p>
            <a:fld id="{4F11548A-9E7F-41F1-8E40-930B61F69966}" type="slidenum">
              <a:rPr lang="en-GB" smtClean="0"/>
              <a:t>7</a:t>
            </a:fld>
            <a:endParaRPr lang="en-GB"/>
          </a:p>
        </p:txBody>
      </p:sp>
    </p:spTree>
    <p:extLst>
      <p:ext uri="{BB962C8B-B14F-4D97-AF65-F5344CB8AC3E}">
        <p14:creationId xmlns:p14="http://schemas.microsoft.com/office/powerpoint/2010/main" val="12271959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Welsh learners face systemic barriers to attainment and </a:t>
            </a:r>
            <a:r>
              <a:rPr lang="en-US" dirty="0" err="1"/>
              <a:t>thrieving</a:t>
            </a:r>
            <a:r>
              <a:rPr lang="en-US" dirty="0"/>
              <a:t>. Some examples of these areas are: access to specialized staff- staff sickness, waiting lists of alternative placements and interventions, academic structure and inconsistencies in provision.</a:t>
            </a:r>
          </a:p>
          <a:p>
            <a:r>
              <a:rPr lang="en-US" dirty="0"/>
              <a:t> In setting A it has been clear to see that mixed ability classes has had both positive and negative affects on the learners there. Positive being that some pupils have been able to remain in classes with their friends so this maintains some of their well-being needs negative being that the lower ability feel embarrassed when not completing work to the level of some of their fellow classmates. This has a domino effect on low-self esteem and low attendance.</a:t>
            </a:r>
          </a:p>
          <a:p>
            <a:r>
              <a:rPr lang="en-US" dirty="0"/>
              <a:t> Wales plan on a Welsh medium education settings however there is not enough staff for the expansion and are insufficient Welsh teaching in English-medium school. This will be a massive systemic barrier to the learning of our pupils because according to the 2021 Census, the number of Welsh speakers has dropped from 562,000 to 538,00 since 2011.</a:t>
            </a:r>
          </a:p>
          <a:p>
            <a:endParaRPr lang="en-GB" dirty="0"/>
          </a:p>
        </p:txBody>
      </p:sp>
      <p:sp>
        <p:nvSpPr>
          <p:cNvPr id="4" name="Slide Number Placeholder 3"/>
          <p:cNvSpPr>
            <a:spLocks noGrp="1"/>
          </p:cNvSpPr>
          <p:nvPr>
            <p:ph type="sldNum" sz="quarter" idx="5"/>
          </p:nvPr>
        </p:nvSpPr>
        <p:spPr/>
        <p:txBody>
          <a:bodyPr/>
          <a:lstStyle/>
          <a:p>
            <a:fld id="{4F11548A-9E7F-41F1-8E40-930B61F69966}" type="slidenum">
              <a:rPr lang="en-GB" smtClean="0"/>
              <a:t>8</a:t>
            </a:fld>
            <a:endParaRPr lang="en-GB"/>
          </a:p>
        </p:txBody>
      </p:sp>
    </p:spTree>
    <p:extLst>
      <p:ext uri="{BB962C8B-B14F-4D97-AF65-F5344CB8AC3E}">
        <p14:creationId xmlns:p14="http://schemas.microsoft.com/office/powerpoint/2010/main" val="13066376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Are children and young people with additional learning needs  at a systemic disadvantage in Welsh school settings?</a:t>
            </a:r>
          </a:p>
          <a:p>
            <a:r>
              <a:rPr lang="en-US" sz="1200" b="0" i="0" kern="1200" dirty="0">
                <a:solidFill>
                  <a:schemeClr val="tx1"/>
                </a:solidFill>
                <a:effectLst/>
                <a:latin typeface="+mn-lt"/>
                <a:ea typeface="+mn-ea"/>
                <a:cs typeface="+mn-cs"/>
              </a:rPr>
              <a:t>Well  </a:t>
            </a:r>
            <a:r>
              <a:rPr lang="en-US" sz="1200" b="0" i="0" kern="1200" dirty="0" err="1">
                <a:solidFill>
                  <a:schemeClr val="tx1"/>
                </a:solidFill>
                <a:effectLst/>
                <a:latin typeface="+mn-lt"/>
                <a:ea typeface="+mn-ea"/>
                <a:cs typeface="+mn-cs"/>
              </a:rPr>
              <a:t>Estyn</a:t>
            </a:r>
            <a:r>
              <a:rPr lang="en-US" sz="1200" b="0" i="0" kern="1200" dirty="0">
                <a:solidFill>
                  <a:schemeClr val="tx1"/>
                </a:solidFill>
                <a:effectLst/>
                <a:latin typeface="+mn-lt"/>
                <a:ea typeface="+mn-ea"/>
                <a:cs typeface="+mn-cs"/>
              </a:rPr>
              <a:t> found there are three main “challenges” for ALN reform. These are:</a:t>
            </a:r>
          </a:p>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Variability in the quality of local authority guidance for inclusive teaching and learning</a:t>
            </a:r>
          </a:p>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Inconsistent interpretation of the ALN Code, particularly in the development of Individual Development Plans (IDPs)</a:t>
            </a:r>
          </a:p>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Limited equitable support for Welsh-medium ALN provision due to recruitment and resource challenges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b="0" i="0" kern="1200" dirty="0">
                <a:solidFill>
                  <a:schemeClr val="tx1"/>
                </a:solidFill>
                <a:effectLst/>
                <a:latin typeface="+mn-lt"/>
                <a:ea typeface="+mn-ea"/>
                <a:cs typeface="+mn-cs"/>
              </a:rPr>
              <a:t>So yes children with additional learning needs are at a systemic disadvantage when it comes to learning although</a:t>
            </a:r>
          </a:p>
          <a:p>
            <a:r>
              <a:rPr lang="en-US" sz="1200" b="0" i="0" kern="1200" dirty="0" err="1">
                <a:solidFill>
                  <a:schemeClr val="tx1"/>
                </a:solidFill>
                <a:effectLst/>
                <a:latin typeface="+mn-lt"/>
                <a:ea typeface="+mn-ea"/>
                <a:cs typeface="+mn-cs"/>
              </a:rPr>
              <a:t>Estyn</a:t>
            </a:r>
            <a:r>
              <a:rPr lang="en-US" sz="1200" b="0" i="0" kern="1200" dirty="0">
                <a:solidFill>
                  <a:schemeClr val="tx1"/>
                </a:solidFill>
                <a:effectLst/>
                <a:latin typeface="+mn-lt"/>
                <a:ea typeface="+mn-ea"/>
                <a:cs typeface="+mn-cs"/>
              </a:rPr>
              <a:t> Chief Inspector Owen Evans said: “It is encouraging to see the dedication of school staff and local authorities in implementing ALN reform. However, our findings show that more needs to be done to ensure consistency and equity in provision, especially for Welsh-medium learners and in clarifying the application of the ALN Code. </a:t>
            </a:r>
          </a:p>
          <a:p>
            <a:r>
              <a:rPr lang="en-US" sz="1200" b="0" i="0" kern="1200" dirty="0">
                <a:solidFill>
                  <a:schemeClr val="tx1"/>
                </a:solidFill>
                <a:effectLst/>
                <a:latin typeface="+mn-lt"/>
                <a:ea typeface="+mn-ea"/>
                <a:cs typeface="+mn-cs"/>
              </a:rPr>
              <a:t>This is important for Wales as 20% of pupils in Wales have additional learning needs. </a:t>
            </a:r>
          </a:p>
          <a:p>
            <a:r>
              <a:rPr lang="en-US" sz="1200" b="0" i="0" kern="1200" dirty="0">
                <a:solidFill>
                  <a:schemeClr val="tx1"/>
                </a:solidFill>
                <a:effectLst/>
                <a:latin typeface="+mn-lt"/>
                <a:ea typeface="+mn-ea"/>
                <a:cs typeface="+mn-cs"/>
              </a:rPr>
              <a:t>Additional learning needs (ALN) is the term used in Wales for children and young people who need extra help to learn. The new ALN system makes sure every child gets the right support, at the right time, it gives families a clear plan called an Individual Development Plan (IDP). This plan explains what help your child needs and how school and other services will work together. The aim is to help every child learn and reach their potential.</a:t>
            </a:r>
          </a:p>
          <a:p>
            <a:endParaRPr lang="en-US" sz="1200" b="0" i="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(Wightwick)</a:t>
            </a:r>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5"/>
          </p:nvPr>
        </p:nvSpPr>
        <p:spPr/>
        <p:txBody>
          <a:bodyPr/>
          <a:lstStyle/>
          <a:p>
            <a:fld id="{4F11548A-9E7F-41F1-8E40-930B61F69966}" type="slidenum">
              <a:rPr lang="en-GB" smtClean="0"/>
              <a:t>9</a:t>
            </a:fld>
            <a:endParaRPr lang="en-GB"/>
          </a:p>
        </p:txBody>
      </p:sp>
    </p:spTree>
    <p:extLst>
      <p:ext uri="{BB962C8B-B14F-4D97-AF65-F5344CB8AC3E}">
        <p14:creationId xmlns:p14="http://schemas.microsoft.com/office/powerpoint/2010/main" val="27095804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F3DC39-EA48-6C93-627B-5CBE1E58D3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C73DF7-0929-6679-F415-4E31722504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BE2B30-7A05-EAF9-1A2A-36319FB16D06}"/>
              </a:ext>
            </a:extLst>
          </p:cNvPr>
          <p:cNvSpPr>
            <a:spLocks noGrp="1"/>
          </p:cNvSpPr>
          <p:nvPr>
            <p:ph type="body" idx="1"/>
          </p:nvPr>
        </p:nvSpPr>
        <p:spPr/>
        <p:txBody>
          <a:bodyPr/>
          <a:lstStyle/>
          <a:p>
            <a:r>
              <a:rPr lang="en-GB" dirty="0"/>
              <a:t>From experience in working in setting a I feel that learners face several challenges in the Welsh educational settings. The challenges can be personal or systemic, sometimes both.</a:t>
            </a:r>
          </a:p>
          <a:p>
            <a:r>
              <a:rPr lang="en-GB" dirty="0"/>
              <a:t>I believe that they are linked in with each other for example a pupil that has personal problems at home such as abusive relationships come into school presenting challenging behaviour this then becomes a barrier to learning. In setting a these pupils are supported and relevant referrals are made for further support and interventions. This then becomes a systemic barrier due to lack of specialist staff, space in alternative settings and funding.</a:t>
            </a:r>
          </a:p>
          <a:p>
            <a:r>
              <a:rPr lang="en-GB" dirty="0"/>
              <a:t>After research </a:t>
            </a:r>
            <a:r>
              <a:rPr lang="en-GB" dirty="0" err="1"/>
              <a:t>i</a:t>
            </a:r>
            <a:r>
              <a:rPr lang="en-GB" dirty="0"/>
              <a:t> was surprised by the further challenges pupils with additional learning needs face but I feel positive about the way in which this is recognised so that this gap will close as more support is provided for these learners. </a:t>
            </a:r>
          </a:p>
          <a:p>
            <a:r>
              <a:rPr lang="en-GB" dirty="0"/>
              <a:t>So to summarise the challenges that learners face in Welsh educational settings vary between personal and systemic barriers but I am confident that school settings are using approaches, policies and procedures to close the gap. Equality for learners in Wales is a key focus, driven by the Curriculum for Wales, the equality act 2010 and initiatives by bodies like Estyn and Qualification Wales, aiming to ensure all students, regardless of background, feel valued, respected, and have equal opportunities, tackling discrimination, supporting diverse needs, and embedding fairness through policy, practice and funding</a:t>
            </a:r>
          </a:p>
          <a:p>
            <a:r>
              <a:rPr lang="en-GB" dirty="0"/>
              <a:t>Wales is working towards an education system where every learner feels included, supported and has the chance to reach their full potential, moving beyond just equal treatment to ensuring equitable outcomes for all.</a:t>
            </a:r>
          </a:p>
          <a:p>
            <a:endParaRPr lang="en-GB" dirty="0"/>
          </a:p>
        </p:txBody>
      </p:sp>
      <p:sp>
        <p:nvSpPr>
          <p:cNvPr id="4" name="Slide Number Placeholder 3">
            <a:extLst>
              <a:ext uri="{FF2B5EF4-FFF2-40B4-BE49-F238E27FC236}">
                <a16:creationId xmlns:a16="http://schemas.microsoft.com/office/drawing/2014/main" id="{D36C932F-1C66-D66B-7C50-F7A683F1AF4F}"/>
              </a:ext>
            </a:extLst>
          </p:cNvPr>
          <p:cNvSpPr>
            <a:spLocks noGrp="1"/>
          </p:cNvSpPr>
          <p:nvPr>
            <p:ph type="sldNum" sz="quarter" idx="5"/>
          </p:nvPr>
        </p:nvSpPr>
        <p:spPr/>
        <p:txBody>
          <a:bodyPr/>
          <a:lstStyle/>
          <a:p>
            <a:fld id="{4F11548A-9E7F-41F1-8E40-930B61F69966}" type="slidenum">
              <a:rPr lang="en-GB" smtClean="0"/>
              <a:t>10</a:t>
            </a:fld>
            <a:endParaRPr lang="en-GB"/>
          </a:p>
        </p:txBody>
      </p:sp>
    </p:spTree>
    <p:extLst>
      <p:ext uri="{BB962C8B-B14F-4D97-AF65-F5344CB8AC3E}">
        <p14:creationId xmlns:p14="http://schemas.microsoft.com/office/powerpoint/2010/main" val="22674779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C5B1F-33DE-003A-486E-36566260B2B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E52BFE8-9656-06E7-507D-D7C82712FF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7796CA1-C137-22D8-F4C3-5670AD7F637B}"/>
              </a:ext>
            </a:extLst>
          </p:cNvPr>
          <p:cNvSpPr>
            <a:spLocks noGrp="1"/>
          </p:cNvSpPr>
          <p:nvPr>
            <p:ph type="dt" sz="half" idx="10"/>
          </p:nvPr>
        </p:nvSpPr>
        <p:spPr/>
        <p:txBody>
          <a:bodyPr/>
          <a:lstStyle/>
          <a:p>
            <a:fld id="{CD86F066-53A4-434A-8B1B-C20F1BC5A639}" type="datetimeFigureOut">
              <a:rPr lang="en-GB" smtClean="0"/>
              <a:t>23/12/2025</a:t>
            </a:fld>
            <a:endParaRPr lang="en-GB"/>
          </a:p>
        </p:txBody>
      </p:sp>
      <p:sp>
        <p:nvSpPr>
          <p:cNvPr id="5" name="Footer Placeholder 4">
            <a:extLst>
              <a:ext uri="{FF2B5EF4-FFF2-40B4-BE49-F238E27FC236}">
                <a16:creationId xmlns:a16="http://schemas.microsoft.com/office/drawing/2014/main" id="{9A886350-6525-E402-545F-697AA26E97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DC6E4A-C4C5-33EC-C34D-79AA4DEEF9BE}"/>
              </a:ext>
            </a:extLst>
          </p:cNvPr>
          <p:cNvSpPr>
            <a:spLocks noGrp="1"/>
          </p:cNvSpPr>
          <p:nvPr>
            <p:ph type="sldNum" sz="quarter" idx="12"/>
          </p:nvPr>
        </p:nvSpPr>
        <p:spPr/>
        <p:txBody>
          <a:bodyPr/>
          <a:lstStyle/>
          <a:p>
            <a:fld id="{4180A2AC-3CD7-495D-9731-DDD2DA51DACE}" type="slidenum">
              <a:rPr lang="en-GB" smtClean="0"/>
              <a:t>‹#›</a:t>
            </a:fld>
            <a:endParaRPr lang="en-GB"/>
          </a:p>
        </p:txBody>
      </p:sp>
    </p:spTree>
    <p:extLst>
      <p:ext uri="{BB962C8B-B14F-4D97-AF65-F5344CB8AC3E}">
        <p14:creationId xmlns:p14="http://schemas.microsoft.com/office/powerpoint/2010/main" val="2080696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44F0B-1288-3462-E2F1-D7F868D5C4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CBD89F8-856B-62C3-EFC1-0A8CC01AA8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1F7CBD-9CB3-E670-A491-BDA7DB66B333}"/>
              </a:ext>
            </a:extLst>
          </p:cNvPr>
          <p:cNvSpPr>
            <a:spLocks noGrp="1"/>
          </p:cNvSpPr>
          <p:nvPr>
            <p:ph type="dt" sz="half" idx="10"/>
          </p:nvPr>
        </p:nvSpPr>
        <p:spPr/>
        <p:txBody>
          <a:bodyPr/>
          <a:lstStyle/>
          <a:p>
            <a:fld id="{CD86F066-53A4-434A-8B1B-C20F1BC5A639}" type="datetimeFigureOut">
              <a:rPr lang="en-GB" smtClean="0"/>
              <a:t>23/12/2025</a:t>
            </a:fld>
            <a:endParaRPr lang="en-GB"/>
          </a:p>
        </p:txBody>
      </p:sp>
      <p:sp>
        <p:nvSpPr>
          <p:cNvPr id="5" name="Footer Placeholder 4">
            <a:extLst>
              <a:ext uri="{FF2B5EF4-FFF2-40B4-BE49-F238E27FC236}">
                <a16:creationId xmlns:a16="http://schemas.microsoft.com/office/drawing/2014/main" id="{4767CFD6-2B01-5419-B13C-7AAF1E39BD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B40860-8625-E857-C0B6-735F693B8102}"/>
              </a:ext>
            </a:extLst>
          </p:cNvPr>
          <p:cNvSpPr>
            <a:spLocks noGrp="1"/>
          </p:cNvSpPr>
          <p:nvPr>
            <p:ph type="sldNum" sz="quarter" idx="12"/>
          </p:nvPr>
        </p:nvSpPr>
        <p:spPr/>
        <p:txBody>
          <a:bodyPr/>
          <a:lstStyle/>
          <a:p>
            <a:fld id="{4180A2AC-3CD7-495D-9731-DDD2DA51DACE}" type="slidenum">
              <a:rPr lang="en-GB" smtClean="0"/>
              <a:t>‹#›</a:t>
            </a:fld>
            <a:endParaRPr lang="en-GB"/>
          </a:p>
        </p:txBody>
      </p:sp>
    </p:spTree>
    <p:extLst>
      <p:ext uri="{BB962C8B-B14F-4D97-AF65-F5344CB8AC3E}">
        <p14:creationId xmlns:p14="http://schemas.microsoft.com/office/powerpoint/2010/main" val="2066674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C2C6D-65DA-5FC5-7179-F3A1EACC306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75CC2D-DC6E-238E-5EA0-1319536BDDB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DAA77BB-00AC-C57C-A898-8CDAAA7FC8C5}"/>
              </a:ext>
            </a:extLst>
          </p:cNvPr>
          <p:cNvSpPr>
            <a:spLocks noGrp="1"/>
          </p:cNvSpPr>
          <p:nvPr>
            <p:ph type="dt" sz="half" idx="10"/>
          </p:nvPr>
        </p:nvSpPr>
        <p:spPr/>
        <p:txBody>
          <a:bodyPr/>
          <a:lstStyle/>
          <a:p>
            <a:fld id="{CD86F066-53A4-434A-8B1B-C20F1BC5A639}" type="datetimeFigureOut">
              <a:rPr lang="en-GB" smtClean="0"/>
              <a:t>23/12/2025</a:t>
            </a:fld>
            <a:endParaRPr lang="en-GB"/>
          </a:p>
        </p:txBody>
      </p:sp>
      <p:sp>
        <p:nvSpPr>
          <p:cNvPr id="5" name="Footer Placeholder 4">
            <a:extLst>
              <a:ext uri="{FF2B5EF4-FFF2-40B4-BE49-F238E27FC236}">
                <a16:creationId xmlns:a16="http://schemas.microsoft.com/office/drawing/2014/main" id="{245DFBA7-DFD5-B729-177E-2628127341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A6A655-1CED-6021-E7C1-AF0DBA9DFA61}"/>
              </a:ext>
            </a:extLst>
          </p:cNvPr>
          <p:cNvSpPr>
            <a:spLocks noGrp="1"/>
          </p:cNvSpPr>
          <p:nvPr>
            <p:ph type="sldNum" sz="quarter" idx="12"/>
          </p:nvPr>
        </p:nvSpPr>
        <p:spPr/>
        <p:txBody>
          <a:bodyPr/>
          <a:lstStyle/>
          <a:p>
            <a:fld id="{4180A2AC-3CD7-495D-9731-DDD2DA51DACE}" type="slidenum">
              <a:rPr lang="en-GB" smtClean="0"/>
              <a:t>‹#›</a:t>
            </a:fld>
            <a:endParaRPr lang="en-GB"/>
          </a:p>
        </p:txBody>
      </p:sp>
    </p:spTree>
    <p:extLst>
      <p:ext uri="{BB962C8B-B14F-4D97-AF65-F5344CB8AC3E}">
        <p14:creationId xmlns:p14="http://schemas.microsoft.com/office/powerpoint/2010/main" val="1045742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D733A-CA5B-412E-36ED-2F9EFF9393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9F95C8-DF20-5AC4-85D8-A2461B4A2B7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1AABAD6-1854-AAAB-E83B-9F53320B107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65EB313-B1B1-CF64-AA49-7876D8A86BCF}"/>
              </a:ext>
            </a:extLst>
          </p:cNvPr>
          <p:cNvSpPr>
            <a:spLocks noGrp="1"/>
          </p:cNvSpPr>
          <p:nvPr>
            <p:ph type="dt" sz="half" idx="10"/>
          </p:nvPr>
        </p:nvSpPr>
        <p:spPr/>
        <p:txBody>
          <a:bodyPr/>
          <a:lstStyle/>
          <a:p>
            <a:fld id="{CD86F066-53A4-434A-8B1B-C20F1BC5A639}" type="datetimeFigureOut">
              <a:rPr lang="en-GB" smtClean="0"/>
              <a:t>23/12/2025</a:t>
            </a:fld>
            <a:endParaRPr lang="en-GB"/>
          </a:p>
        </p:txBody>
      </p:sp>
      <p:sp>
        <p:nvSpPr>
          <p:cNvPr id="6" name="Footer Placeholder 5">
            <a:extLst>
              <a:ext uri="{FF2B5EF4-FFF2-40B4-BE49-F238E27FC236}">
                <a16:creationId xmlns:a16="http://schemas.microsoft.com/office/drawing/2014/main" id="{DB0B5F08-E98C-9D23-D569-0BAC99F34F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EF46EF-D070-770E-DADC-48F5E8AFD8C9}"/>
              </a:ext>
            </a:extLst>
          </p:cNvPr>
          <p:cNvSpPr>
            <a:spLocks noGrp="1"/>
          </p:cNvSpPr>
          <p:nvPr>
            <p:ph type="sldNum" sz="quarter" idx="12"/>
          </p:nvPr>
        </p:nvSpPr>
        <p:spPr/>
        <p:txBody>
          <a:bodyPr/>
          <a:lstStyle/>
          <a:p>
            <a:fld id="{4180A2AC-3CD7-495D-9731-DDD2DA51DACE}" type="slidenum">
              <a:rPr lang="en-GB" smtClean="0"/>
              <a:t>‹#›</a:t>
            </a:fld>
            <a:endParaRPr lang="en-GB"/>
          </a:p>
        </p:txBody>
      </p:sp>
    </p:spTree>
    <p:extLst>
      <p:ext uri="{BB962C8B-B14F-4D97-AF65-F5344CB8AC3E}">
        <p14:creationId xmlns:p14="http://schemas.microsoft.com/office/powerpoint/2010/main" val="20889470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4B829-49BA-0599-FC1D-4ABC96E1DA8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B5B9D5-4C60-2B8B-C296-83824B056C6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A3C8EE4-7329-C77A-EDE0-012FC4BDA17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023AD7-8382-A06F-EA87-51ACB07B29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4F498B-39C4-FF75-751F-E419A5A7067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9B89A17-DC76-F86D-1D18-66C8A3C6C8E2}"/>
              </a:ext>
            </a:extLst>
          </p:cNvPr>
          <p:cNvSpPr>
            <a:spLocks noGrp="1"/>
          </p:cNvSpPr>
          <p:nvPr>
            <p:ph type="dt" sz="half" idx="10"/>
          </p:nvPr>
        </p:nvSpPr>
        <p:spPr/>
        <p:txBody>
          <a:bodyPr/>
          <a:lstStyle/>
          <a:p>
            <a:fld id="{CD86F066-53A4-434A-8B1B-C20F1BC5A639}" type="datetimeFigureOut">
              <a:rPr lang="en-GB" smtClean="0"/>
              <a:t>23/12/2025</a:t>
            </a:fld>
            <a:endParaRPr lang="en-GB"/>
          </a:p>
        </p:txBody>
      </p:sp>
      <p:sp>
        <p:nvSpPr>
          <p:cNvPr id="8" name="Footer Placeholder 7">
            <a:extLst>
              <a:ext uri="{FF2B5EF4-FFF2-40B4-BE49-F238E27FC236}">
                <a16:creationId xmlns:a16="http://schemas.microsoft.com/office/drawing/2014/main" id="{C1502997-DAF9-55DF-CF99-C76AEB6D06C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EBD169B-02E5-2450-73E4-6865BB5218DE}"/>
              </a:ext>
            </a:extLst>
          </p:cNvPr>
          <p:cNvSpPr>
            <a:spLocks noGrp="1"/>
          </p:cNvSpPr>
          <p:nvPr>
            <p:ph type="sldNum" sz="quarter" idx="12"/>
          </p:nvPr>
        </p:nvSpPr>
        <p:spPr/>
        <p:txBody>
          <a:bodyPr/>
          <a:lstStyle/>
          <a:p>
            <a:fld id="{4180A2AC-3CD7-495D-9731-DDD2DA51DACE}" type="slidenum">
              <a:rPr lang="en-GB" smtClean="0"/>
              <a:t>‹#›</a:t>
            </a:fld>
            <a:endParaRPr lang="en-GB"/>
          </a:p>
        </p:txBody>
      </p:sp>
    </p:spTree>
    <p:extLst>
      <p:ext uri="{BB962C8B-B14F-4D97-AF65-F5344CB8AC3E}">
        <p14:creationId xmlns:p14="http://schemas.microsoft.com/office/powerpoint/2010/main" val="2971198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7EE3E-26ED-2F7A-1D16-031D22A3DD7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1DB89FA-C7CD-F4A9-442D-931866AC708E}"/>
              </a:ext>
            </a:extLst>
          </p:cNvPr>
          <p:cNvSpPr>
            <a:spLocks noGrp="1"/>
          </p:cNvSpPr>
          <p:nvPr>
            <p:ph type="dt" sz="half" idx="10"/>
          </p:nvPr>
        </p:nvSpPr>
        <p:spPr/>
        <p:txBody>
          <a:bodyPr/>
          <a:lstStyle/>
          <a:p>
            <a:fld id="{CD86F066-53A4-434A-8B1B-C20F1BC5A639}" type="datetimeFigureOut">
              <a:rPr lang="en-GB" smtClean="0"/>
              <a:t>23/12/2025</a:t>
            </a:fld>
            <a:endParaRPr lang="en-GB"/>
          </a:p>
        </p:txBody>
      </p:sp>
      <p:sp>
        <p:nvSpPr>
          <p:cNvPr id="4" name="Footer Placeholder 3">
            <a:extLst>
              <a:ext uri="{FF2B5EF4-FFF2-40B4-BE49-F238E27FC236}">
                <a16:creationId xmlns:a16="http://schemas.microsoft.com/office/drawing/2014/main" id="{D4507404-6061-176F-4CEF-3A1AEF168B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FD60EED-0E84-751E-66B2-9D5CFBF176F1}"/>
              </a:ext>
            </a:extLst>
          </p:cNvPr>
          <p:cNvSpPr>
            <a:spLocks noGrp="1"/>
          </p:cNvSpPr>
          <p:nvPr>
            <p:ph type="sldNum" sz="quarter" idx="12"/>
          </p:nvPr>
        </p:nvSpPr>
        <p:spPr/>
        <p:txBody>
          <a:bodyPr/>
          <a:lstStyle/>
          <a:p>
            <a:fld id="{4180A2AC-3CD7-495D-9731-DDD2DA51DACE}" type="slidenum">
              <a:rPr lang="en-GB" smtClean="0"/>
              <a:t>‹#›</a:t>
            </a:fld>
            <a:endParaRPr lang="en-GB"/>
          </a:p>
        </p:txBody>
      </p:sp>
    </p:spTree>
    <p:extLst>
      <p:ext uri="{BB962C8B-B14F-4D97-AF65-F5344CB8AC3E}">
        <p14:creationId xmlns:p14="http://schemas.microsoft.com/office/powerpoint/2010/main" val="36225311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47A903-FF96-F195-7DD6-9C8BBC77C055}"/>
              </a:ext>
            </a:extLst>
          </p:cNvPr>
          <p:cNvSpPr>
            <a:spLocks noGrp="1"/>
          </p:cNvSpPr>
          <p:nvPr>
            <p:ph type="dt" sz="half" idx="10"/>
          </p:nvPr>
        </p:nvSpPr>
        <p:spPr/>
        <p:txBody>
          <a:bodyPr/>
          <a:lstStyle/>
          <a:p>
            <a:fld id="{CD86F066-53A4-434A-8B1B-C20F1BC5A639}" type="datetimeFigureOut">
              <a:rPr lang="en-GB" smtClean="0"/>
              <a:t>23/12/2025</a:t>
            </a:fld>
            <a:endParaRPr lang="en-GB"/>
          </a:p>
        </p:txBody>
      </p:sp>
      <p:sp>
        <p:nvSpPr>
          <p:cNvPr id="3" name="Footer Placeholder 2">
            <a:extLst>
              <a:ext uri="{FF2B5EF4-FFF2-40B4-BE49-F238E27FC236}">
                <a16:creationId xmlns:a16="http://schemas.microsoft.com/office/drawing/2014/main" id="{70AF48EC-EC67-BC47-BC77-4C1A62038D5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140910-F00C-BB71-CB22-39A552A0B371}"/>
              </a:ext>
            </a:extLst>
          </p:cNvPr>
          <p:cNvSpPr>
            <a:spLocks noGrp="1"/>
          </p:cNvSpPr>
          <p:nvPr>
            <p:ph type="sldNum" sz="quarter" idx="12"/>
          </p:nvPr>
        </p:nvSpPr>
        <p:spPr/>
        <p:txBody>
          <a:bodyPr/>
          <a:lstStyle/>
          <a:p>
            <a:fld id="{4180A2AC-3CD7-495D-9731-DDD2DA51DACE}" type="slidenum">
              <a:rPr lang="en-GB" smtClean="0"/>
              <a:t>‹#›</a:t>
            </a:fld>
            <a:endParaRPr lang="en-GB"/>
          </a:p>
        </p:txBody>
      </p:sp>
    </p:spTree>
    <p:extLst>
      <p:ext uri="{BB962C8B-B14F-4D97-AF65-F5344CB8AC3E}">
        <p14:creationId xmlns:p14="http://schemas.microsoft.com/office/powerpoint/2010/main" val="1479734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71CDA-6DC1-3E2A-D4BF-27EA5B66D2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6B6D600-F416-E400-79EF-8956D7A6F9B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2D829BB-6618-782F-DF26-8D29229E17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C55C78-7F8C-5214-46E8-1E5545178AAB}"/>
              </a:ext>
            </a:extLst>
          </p:cNvPr>
          <p:cNvSpPr>
            <a:spLocks noGrp="1"/>
          </p:cNvSpPr>
          <p:nvPr>
            <p:ph type="dt" sz="half" idx="10"/>
          </p:nvPr>
        </p:nvSpPr>
        <p:spPr/>
        <p:txBody>
          <a:bodyPr/>
          <a:lstStyle/>
          <a:p>
            <a:fld id="{CD86F066-53A4-434A-8B1B-C20F1BC5A639}" type="datetimeFigureOut">
              <a:rPr lang="en-GB" smtClean="0"/>
              <a:t>23/12/2025</a:t>
            </a:fld>
            <a:endParaRPr lang="en-GB"/>
          </a:p>
        </p:txBody>
      </p:sp>
      <p:sp>
        <p:nvSpPr>
          <p:cNvPr id="6" name="Footer Placeholder 5">
            <a:extLst>
              <a:ext uri="{FF2B5EF4-FFF2-40B4-BE49-F238E27FC236}">
                <a16:creationId xmlns:a16="http://schemas.microsoft.com/office/drawing/2014/main" id="{DAE676FB-174A-5CD9-E3B7-9322AA9287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59E7AB-FA1F-4A3F-4941-BAAE4C6B668E}"/>
              </a:ext>
            </a:extLst>
          </p:cNvPr>
          <p:cNvSpPr>
            <a:spLocks noGrp="1"/>
          </p:cNvSpPr>
          <p:nvPr>
            <p:ph type="sldNum" sz="quarter" idx="12"/>
          </p:nvPr>
        </p:nvSpPr>
        <p:spPr/>
        <p:txBody>
          <a:bodyPr/>
          <a:lstStyle/>
          <a:p>
            <a:fld id="{4180A2AC-3CD7-495D-9731-DDD2DA51DACE}" type="slidenum">
              <a:rPr lang="en-GB" smtClean="0"/>
              <a:t>‹#›</a:t>
            </a:fld>
            <a:endParaRPr lang="en-GB"/>
          </a:p>
        </p:txBody>
      </p:sp>
    </p:spTree>
    <p:extLst>
      <p:ext uri="{BB962C8B-B14F-4D97-AF65-F5344CB8AC3E}">
        <p14:creationId xmlns:p14="http://schemas.microsoft.com/office/powerpoint/2010/main" val="28960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F0548-7278-E887-0F43-E469686B51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E1DD5B-5FB5-7D09-4BF2-B9F951096F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AF8ADEE-3BD3-3D7D-BE63-92A8B61371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83C89B-5681-0BB7-0B18-1E5040E7C562}"/>
              </a:ext>
            </a:extLst>
          </p:cNvPr>
          <p:cNvSpPr>
            <a:spLocks noGrp="1"/>
          </p:cNvSpPr>
          <p:nvPr>
            <p:ph type="dt" sz="half" idx="10"/>
          </p:nvPr>
        </p:nvSpPr>
        <p:spPr/>
        <p:txBody>
          <a:bodyPr/>
          <a:lstStyle/>
          <a:p>
            <a:fld id="{CD86F066-53A4-434A-8B1B-C20F1BC5A639}" type="datetimeFigureOut">
              <a:rPr lang="en-GB" smtClean="0"/>
              <a:t>23/12/2025</a:t>
            </a:fld>
            <a:endParaRPr lang="en-GB"/>
          </a:p>
        </p:txBody>
      </p:sp>
      <p:sp>
        <p:nvSpPr>
          <p:cNvPr id="6" name="Footer Placeholder 5">
            <a:extLst>
              <a:ext uri="{FF2B5EF4-FFF2-40B4-BE49-F238E27FC236}">
                <a16:creationId xmlns:a16="http://schemas.microsoft.com/office/drawing/2014/main" id="{1C004302-E0E8-756F-70F8-69819FCBD3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FAE6C3-370B-D533-B6D6-38E6D308DE54}"/>
              </a:ext>
            </a:extLst>
          </p:cNvPr>
          <p:cNvSpPr>
            <a:spLocks noGrp="1"/>
          </p:cNvSpPr>
          <p:nvPr>
            <p:ph type="sldNum" sz="quarter" idx="12"/>
          </p:nvPr>
        </p:nvSpPr>
        <p:spPr/>
        <p:txBody>
          <a:bodyPr/>
          <a:lstStyle/>
          <a:p>
            <a:fld id="{4180A2AC-3CD7-495D-9731-DDD2DA51DACE}" type="slidenum">
              <a:rPr lang="en-GB" smtClean="0"/>
              <a:t>‹#›</a:t>
            </a:fld>
            <a:endParaRPr lang="en-GB"/>
          </a:p>
        </p:txBody>
      </p:sp>
    </p:spTree>
    <p:extLst>
      <p:ext uri="{BB962C8B-B14F-4D97-AF65-F5344CB8AC3E}">
        <p14:creationId xmlns:p14="http://schemas.microsoft.com/office/powerpoint/2010/main" val="2310799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213FE-9A9F-CEA1-7AF2-333E8418F87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654B32-00F3-8F6A-BD98-4CE1F9F78A4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39A70F-68C6-1B12-9DB5-896EF63ABFE2}"/>
              </a:ext>
            </a:extLst>
          </p:cNvPr>
          <p:cNvSpPr>
            <a:spLocks noGrp="1"/>
          </p:cNvSpPr>
          <p:nvPr>
            <p:ph type="dt" sz="half" idx="10"/>
          </p:nvPr>
        </p:nvSpPr>
        <p:spPr/>
        <p:txBody>
          <a:bodyPr/>
          <a:lstStyle/>
          <a:p>
            <a:fld id="{CD86F066-53A4-434A-8B1B-C20F1BC5A639}" type="datetimeFigureOut">
              <a:rPr lang="en-GB" smtClean="0"/>
              <a:t>23/12/2025</a:t>
            </a:fld>
            <a:endParaRPr lang="en-GB"/>
          </a:p>
        </p:txBody>
      </p:sp>
      <p:sp>
        <p:nvSpPr>
          <p:cNvPr id="5" name="Footer Placeholder 4">
            <a:extLst>
              <a:ext uri="{FF2B5EF4-FFF2-40B4-BE49-F238E27FC236}">
                <a16:creationId xmlns:a16="http://schemas.microsoft.com/office/drawing/2014/main" id="{58F833B6-197A-98F6-E2A4-04EADDAE3D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2C69F0-EACF-B0B6-C0D5-CDCE4674C4F5}"/>
              </a:ext>
            </a:extLst>
          </p:cNvPr>
          <p:cNvSpPr>
            <a:spLocks noGrp="1"/>
          </p:cNvSpPr>
          <p:nvPr>
            <p:ph type="sldNum" sz="quarter" idx="12"/>
          </p:nvPr>
        </p:nvSpPr>
        <p:spPr/>
        <p:txBody>
          <a:bodyPr/>
          <a:lstStyle/>
          <a:p>
            <a:fld id="{4180A2AC-3CD7-495D-9731-DDD2DA51DACE}" type="slidenum">
              <a:rPr lang="en-GB" smtClean="0"/>
              <a:t>‹#›</a:t>
            </a:fld>
            <a:endParaRPr lang="en-GB"/>
          </a:p>
        </p:txBody>
      </p:sp>
    </p:spTree>
    <p:extLst>
      <p:ext uri="{BB962C8B-B14F-4D97-AF65-F5344CB8AC3E}">
        <p14:creationId xmlns:p14="http://schemas.microsoft.com/office/powerpoint/2010/main" val="561788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156533-76FD-B15F-1F90-DFAE36A4E75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F68505-8F86-BB05-0F0C-BE5BC415824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1AEDDD-E51D-E174-93CE-DAB0C509243E}"/>
              </a:ext>
            </a:extLst>
          </p:cNvPr>
          <p:cNvSpPr>
            <a:spLocks noGrp="1"/>
          </p:cNvSpPr>
          <p:nvPr>
            <p:ph type="dt" sz="half" idx="10"/>
          </p:nvPr>
        </p:nvSpPr>
        <p:spPr/>
        <p:txBody>
          <a:bodyPr/>
          <a:lstStyle/>
          <a:p>
            <a:fld id="{CD86F066-53A4-434A-8B1B-C20F1BC5A639}" type="datetimeFigureOut">
              <a:rPr lang="en-GB" smtClean="0"/>
              <a:t>23/12/2025</a:t>
            </a:fld>
            <a:endParaRPr lang="en-GB"/>
          </a:p>
        </p:txBody>
      </p:sp>
      <p:sp>
        <p:nvSpPr>
          <p:cNvPr id="5" name="Footer Placeholder 4">
            <a:extLst>
              <a:ext uri="{FF2B5EF4-FFF2-40B4-BE49-F238E27FC236}">
                <a16:creationId xmlns:a16="http://schemas.microsoft.com/office/drawing/2014/main" id="{81E57825-12FA-2CF7-60BB-D0CEC1BEC7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331BD3-4B42-32F1-4C46-FAC82C756E1B}"/>
              </a:ext>
            </a:extLst>
          </p:cNvPr>
          <p:cNvSpPr>
            <a:spLocks noGrp="1"/>
          </p:cNvSpPr>
          <p:nvPr>
            <p:ph type="sldNum" sz="quarter" idx="12"/>
          </p:nvPr>
        </p:nvSpPr>
        <p:spPr/>
        <p:txBody>
          <a:bodyPr/>
          <a:lstStyle/>
          <a:p>
            <a:fld id="{4180A2AC-3CD7-495D-9731-DDD2DA51DACE}" type="slidenum">
              <a:rPr lang="en-GB" smtClean="0"/>
              <a:t>‹#›</a:t>
            </a:fld>
            <a:endParaRPr lang="en-GB"/>
          </a:p>
        </p:txBody>
      </p:sp>
    </p:spTree>
    <p:extLst>
      <p:ext uri="{BB962C8B-B14F-4D97-AF65-F5344CB8AC3E}">
        <p14:creationId xmlns:p14="http://schemas.microsoft.com/office/powerpoint/2010/main" val="35944351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9760C29-C40F-238B-8196-0EE7449207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346DC8-9FBD-E838-12C4-3708688374E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4FDE9A-444C-D9FC-23C8-6CA2832911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D86F066-53A4-434A-8B1B-C20F1BC5A639}" type="datetimeFigureOut">
              <a:rPr lang="en-GB" smtClean="0"/>
              <a:t>23/12/2025</a:t>
            </a:fld>
            <a:endParaRPr lang="en-GB"/>
          </a:p>
        </p:txBody>
      </p:sp>
      <p:sp>
        <p:nvSpPr>
          <p:cNvPr id="5" name="Footer Placeholder 4">
            <a:extLst>
              <a:ext uri="{FF2B5EF4-FFF2-40B4-BE49-F238E27FC236}">
                <a16:creationId xmlns:a16="http://schemas.microsoft.com/office/drawing/2014/main" id="{86A71002-9617-8DC2-47C8-EA88CCDE26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67AED1F-4F80-BDE5-D058-CA657BF3ED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180A2AC-3CD7-495D-9731-DDD2DA51DACE}" type="slidenum">
              <a:rPr lang="en-GB" smtClean="0"/>
              <a:t>‹#›</a:t>
            </a:fld>
            <a:endParaRPr lang="en-GB"/>
          </a:p>
        </p:txBody>
      </p:sp>
    </p:spTree>
    <p:extLst>
      <p:ext uri="{BB962C8B-B14F-4D97-AF65-F5344CB8AC3E}">
        <p14:creationId xmlns:p14="http://schemas.microsoft.com/office/powerpoint/2010/main" val="17446179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hyperlink" Target="https://www.linkedin.com/posts/english-learners-success-forum_california-elaeldsla-adoptions-forum-and-activity-7401677791387430912-hXYI"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9.svg"/></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www.gov.wales/permanent-and-fixed-term-exclusions-schools-september-2022-august-2023-html" TargetMode="External"/><Relationship Id="rId2" Type="http://schemas.openxmlformats.org/officeDocument/2006/relationships/hyperlink" Target="https://statswales.gov.wales/" TargetMode="External"/><Relationship Id="rId1" Type="http://schemas.openxmlformats.org/officeDocument/2006/relationships/slideLayout" Target="../slideLayouts/slideLayout2.xml"/><Relationship Id="rId6" Type="http://schemas.openxmlformats.org/officeDocument/2006/relationships/hyperlink" Target="http://www.autismwellbeing.org.uk/aln.%20Accessed%207%20Dec.%202025" TargetMode="External"/><Relationship Id="rId5" Type="http://schemas.openxmlformats.org/officeDocument/2006/relationships/hyperlink" Target="http://www.walesonline.co.uk/news/education/supporting-children-additional-needs-schools-30545496" TargetMode="External"/><Relationship Id="rId4" Type="http://schemas.openxmlformats.org/officeDocument/2006/relationships/hyperlink" Target="http://www.childreninwales.org.uk/professionals/our-work/tackling-impact-poverty-education-program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12827E-00CC-F6C2-71DB-807943E87A52}"/>
              </a:ext>
            </a:extLst>
          </p:cNvPr>
          <p:cNvSpPr>
            <a:spLocks noGrp="1"/>
          </p:cNvSpPr>
          <p:nvPr>
            <p:ph type="ctrTitle"/>
          </p:nvPr>
        </p:nvSpPr>
        <p:spPr>
          <a:xfrm>
            <a:off x="2197101" y="735283"/>
            <a:ext cx="4978399" cy="3165045"/>
          </a:xfrm>
        </p:spPr>
        <p:txBody>
          <a:bodyPr anchor="b">
            <a:normAutofit/>
          </a:bodyPr>
          <a:lstStyle/>
          <a:p>
            <a:pPr algn="l"/>
            <a:r>
              <a:rPr lang="en-US" sz="4800" dirty="0"/>
              <a:t>What challenges do learners face in Welsh educational settings?</a:t>
            </a:r>
            <a:endParaRPr lang="en-GB" sz="4800" dirty="0"/>
          </a:p>
        </p:txBody>
      </p:sp>
      <p:sp>
        <p:nvSpPr>
          <p:cNvPr id="3" name="Subtitle 2">
            <a:extLst>
              <a:ext uri="{FF2B5EF4-FFF2-40B4-BE49-F238E27FC236}">
                <a16:creationId xmlns:a16="http://schemas.microsoft.com/office/drawing/2014/main" id="{3732F12F-A967-0597-EA0C-A06D108B9405}"/>
              </a:ext>
            </a:extLst>
          </p:cNvPr>
          <p:cNvSpPr>
            <a:spLocks noGrp="1"/>
          </p:cNvSpPr>
          <p:nvPr>
            <p:ph type="subTitle" idx="1"/>
          </p:nvPr>
        </p:nvSpPr>
        <p:spPr>
          <a:xfrm>
            <a:off x="2197101" y="4078423"/>
            <a:ext cx="4978399" cy="2058657"/>
          </a:xfrm>
        </p:spPr>
        <p:txBody>
          <a:bodyPr>
            <a:normAutofit/>
          </a:bodyPr>
          <a:lstStyle/>
          <a:p>
            <a:pPr algn="l"/>
            <a:r>
              <a:rPr lang="en-US" dirty="0"/>
              <a:t>Module: supporting the learner</a:t>
            </a:r>
          </a:p>
          <a:p>
            <a:pPr algn="l"/>
            <a:r>
              <a:rPr lang="en-US" dirty="0"/>
              <a:t>ECIE4001</a:t>
            </a:r>
          </a:p>
          <a:p>
            <a:pPr algn="l"/>
            <a:r>
              <a:rPr lang="en-US" dirty="0"/>
              <a:t>By Cassie Tucker</a:t>
            </a:r>
          </a:p>
          <a:p>
            <a:pPr algn="l"/>
            <a:r>
              <a:rPr lang="en-US" dirty="0"/>
              <a:t>Student ID Number: 2518655</a:t>
            </a:r>
            <a:endParaRPr lang="en-GB" dirty="0"/>
          </a:p>
        </p:txBody>
      </p:sp>
      <p:pic>
        <p:nvPicPr>
          <p:cNvPr id="7" name="Graphic 6" descr="Classroom">
            <a:extLst>
              <a:ext uri="{FF2B5EF4-FFF2-40B4-BE49-F238E27FC236}">
                <a16:creationId xmlns:a16="http://schemas.microsoft.com/office/drawing/2014/main" id="{4745FD42-171C-12EA-D688-17DAC875CA1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pic>
        <p:nvPicPr>
          <p:cNvPr id="9" name="Graphic 8" descr="Classroom">
            <a:extLst>
              <a:ext uri="{FF2B5EF4-FFF2-40B4-BE49-F238E27FC236}">
                <a16:creationId xmlns:a16="http://schemas.microsoft.com/office/drawing/2014/main" id="{F0FD7755-B5B4-420A-83E7-51A2B7DFE91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22389516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6" name="Group 25">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7" name="Freeform: Shape 26">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A17D9B0-7E3A-5035-D25C-0E6094BD25C8}"/>
              </a:ext>
            </a:extLst>
          </p:cNvPr>
          <p:cNvSpPr>
            <a:spLocks noGrp="1"/>
          </p:cNvSpPr>
          <p:nvPr>
            <p:ph type="ctrTitle"/>
          </p:nvPr>
        </p:nvSpPr>
        <p:spPr>
          <a:xfrm>
            <a:off x="640080" y="1243013"/>
            <a:ext cx="3855720" cy="4371974"/>
          </a:xfrm>
        </p:spPr>
        <p:txBody>
          <a:bodyPr vert="horz" lIns="91440" tIns="45720" rIns="91440" bIns="45720" rtlCol="0" anchor="ctr">
            <a:normAutofit/>
          </a:bodyPr>
          <a:lstStyle/>
          <a:p>
            <a:pPr algn="l"/>
            <a:r>
              <a:rPr lang="en-US" sz="3600" kern="1200" dirty="0">
                <a:latin typeface="+mj-lt"/>
                <a:ea typeface="+mj-ea"/>
                <a:cs typeface="+mj-cs"/>
              </a:rPr>
              <a:t>Looking at personal challenges</a:t>
            </a:r>
            <a:br>
              <a:rPr lang="en-US" sz="3600" kern="1200" dirty="0">
                <a:latin typeface="+mj-lt"/>
                <a:ea typeface="+mj-ea"/>
                <a:cs typeface="+mj-cs"/>
              </a:rPr>
            </a:br>
            <a:r>
              <a:rPr lang="en-US" sz="3600" kern="1200" dirty="0">
                <a:latin typeface="+mj-lt"/>
                <a:ea typeface="+mj-ea"/>
                <a:cs typeface="+mj-cs"/>
              </a:rPr>
              <a:t> as well as systemic barriers.</a:t>
            </a:r>
          </a:p>
        </p:txBody>
      </p:sp>
      <p:sp>
        <p:nvSpPr>
          <p:cNvPr id="3" name="Subtitle 2">
            <a:extLst>
              <a:ext uri="{FF2B5EF4-FFF2-40B4-BE49-F238E27FC236}">
                <a16:creationId xmlns:a16="http://schemas.microsoft.com/office/drawing/2014/main" id="{D4AEB572-BEFD-8CEB-1CF4-1D039E51A20D}"/>
              </a:ext>
            </a:extLst>
          </p:cNvPr>
          <p:cNvSpPr>
            <a:spLocks noGrp="1"/>
          </p:cNvSpPr>
          <p:nvPr>
            <p:ph type="subTitle" idx="1"/>
          </p:nvPr>
        </p:nvSpPr>
        <p:spPr>
          <a:xfrm>
            <a:off x="6172200" y="804672"/>
            <a:ext cx="5221224" cy="4209288"/>
          </a:xfrm>
        </p:spPr>
        <p:txBody>
          <a:bodyPr vert="horz" lIns="91440" tIns="45720" rIns="91440" bIns="45720" rtlCol="0" anchor="ctr">
            <a:normAutofit/>
          </a:bodyPr>
          <a:lstStyle/>
          <a:p>
            <a:pPr indent="-228600" algn="l">
              <a:buFont typeface="Arial" panose="020B0604020202020204" pitchFamily="34" charset="0"/>
              <a:buChar char="•"/>
            </a:pPr>
            <a:endParaRPr lang="en-US" sz="1800" dirty="0">
              <a:solidFill>
                <a:schemeClr val="tx2"/>
              </a:solidFill>
            </a:endParaRPr>
          </a:p>
          <a:p>
            <a:pPr indent="-228600" algn="l">
              <a:buFont typeface="Arial" panose="020B0604020202020204" pitchFamily="34" charset="0"/>
              <a:buChar char="•"/>
            </a:pPr>
            <a:r>
              <a:rPr lang="en-US" sz="1800" dirty="0"/>
              <a:t>Setting “A” -  Welsh comprehensive school of 960 pupils in Carmarthenshire</a:t>
            </a:r>
          </a:p>
          <a:p>
            <a:pPr indent="-228600" algn="l">
              <a:buFont typeface="Arial" panose="020B0604020202020204" pitchFamily="34" charset="0"/>
              <a:buChar char="•"/>
            </a:pPr>
            <a:r>
              <a:rPr lang="en-US" sz="1800" b="1" dirty="0"/>
              <a:t>There are 4051 pupils eligible for free school meals</a:t>
            </a:r>
            <a:r>
              <a:rPr lang="en-US" sz="1800" dirty="0"/>
              <a:t>. </a:t>
            </a:r>
            <a:r>
              <a:rPr lang="en-US" altLang="en-US" sz="1800" dirty="0"/>
              <a:t>(</a:t>
            </a:r>
            <a:r>
              <a:rPr lang="en-US" altLang="en-US" sz="1800" i="1" dirty="0" err="1"/>
              <a:t>Gov.wales</a:t>
            </a:r>
            <a:r>
              <a:rPr lang="en-US" altLang="en-US" sz="1800" i="1" dirty="0"/>
              <a:t>, 2020)</a:t>
            </a:r>
            <a:endParaRPr lang="en-US" sz="1800" i="1" dirty="0"/>
          </a:p>
          <a:p>
            <a:pPr indent="-228600" algn="l">
              <a:buFont typeface="Arial" panose="020B0604020202020204" pitchFamily="34" charset="0"/>
              <a:buChar char="•"/>
            </a:pPr>
            <a:r>
              <a:rPr lang="en-US" sz="1800" dirty="0"/>
              <a:t>Could this be a reason why Welsh learners are challenged?</a:t>
            </a:r>
          </a:p>
          <a:p>
            <a:pPr indent="-228600" algn="l">
              <a:buFont typeface="Arial" panose="020B0604020202020204" pitchFamily="34" charset="0"/>
              <a:buChar char="•"/>
            </a:pPr>
            <a:endParaRPr lang="en-US" sz="1800" dirty="0">
              <a:solidFill>
                <a:schemeClr val="tx2"/>
              </a:solidFill>
            </a:endParaRPr>
          </a:p>
        </p:txBody>
      </p:sp>
    </p:spTree>
    <p:extLst>
      <p:ext uri="{BB962C8B-B14F-4D97-AF65-F5344CB8AC3E}">
        <p14:creationId xmlns:p14="http://schemas.microsoft.com/office/powerpoint/2010/main" val="33177086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children sitting at desks in a classroom&#10;&#10;AI-generated content may be incorrect.">
            <a:extLst>
              <a:ext uri="{FF2B5EF4-FFF2-40B4-BE49-F238E27FC236}">
                <a16:creationId xmlns:a16="http://schemas.microsoft.com/office/drawing/2014/main" id="{9DE6971C-1D12-899F-D2CF-5BE5B89D18A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6237"/>
          <a:stretch>
            <a:fillRect/>
          </a:stretch>
        </p:blipFill>
        <p:spPr>
          <a:xfrm>
            <a:off x="1" y="10"/>
            <a:ext cx="9669642" cy="6857990"/>
          </a:xfrm>
          <a:prstGeom prst="rect">
            <a:avLst/>
          </a:prstGeom>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01D7A2-2F4D-F675-28AB-57100790F680}"/>
              </a:ext>
            </a:extLst>
          </p:cNvPr>
          <p:cNvSpPr>
            <a:spLocks noGrp="1"/>
          </p:cNvSpPr>
          <p:nvPr>
            <p:ph type="ctrTitle"/>
          </p:nvPr>
        </p:nvSpPr>
        <p:spPr>
          <a:xfrm>
            <a:off x="7531610" y="365125"/>
            <a:ext cx="3822189" cy="1899912"/>
          </a:xfrm>
        </p:spPr>
        <p:txBody>
          <a:bodyPr vert="horz" lIns="91440" tIns="45720" rIns="91440" bIns="45720" rtlCol="0" anchor="ctr">
            <a:normAutofit/>
          </a:bodyPr>
          <a:lstStyle/>
          <a:p>
            <a:pPr algn="l"/>
            <a:r>
              <a:rPr lang="en-US" sz="4000" dirty="0"/>
              <a:t>Personal</a:t>
            </a:r>
          </a:p>
        </p:txBody>
      </p:sp>
      <p:sp>
        <p:nvSpPr>
          <p:cNvPr id="3" name="Subtitle 2">
            <a:extLst>
              <a:ext uri="{FF2B5EF4-FFF2-40B4-BE49-F238E27FC236}">
                <a16:creationId xmlns:a16="http://schemas.microsoft.com/office/drawing/2014/main" id="{B3D92BEF-CA87-FE2A-A18D-55F9924A770E}"/>
              </a:ext>
            </a:extLst>
          </p:cNvPr>
          <p:cNvSpPr>
            <a:spLocks noGrp="1"/>
          </p:cNvSpPr>
          <p:nvPr>
            <p:ph type="subTitle" idx="1"/>
          </p:nvPr>
        </p:nvSpPr>
        <p:spPr>
          <a:xfrm>
            <a:off x="7531610" y="2434201"/>
            <a:ext cx="3822189" cy="3742762"/>
          </a:xfrm>
        </p:spPr>
        <p:txBody>
          <a:bodyPr vert="horz" lIns="91440" tIns="45720" rIns="91440" bIns="45720" rtlCol="0">
            <a:normAutofit/>
          </a:bodyPr>
          <a:lstStyle/>
          <a:p>
            <a:pPr marL="342900" indent="-228600" algn="l">
              <a:buFont typeface="Arial" panose="020B0604020202020204" pitchFamily="34" charset="0"/>
              <a:buChar char="•"/>
            </a:pPr>
            <a:r>
              <a:rPr lang="en-US" sz="2000" dirty="0"/>
              <a:t>Poverty-</a:t>
            </a:r>
          </a:p>
          <a:p>
            <a:pPr marL="342900" indent="-228600" algn="l">
              <a:buFont typeface="Arial" panose="020B0604020202020204" pitchFamily="34" charset="0"/>
              <a:buChar char="•"/>
            </a:pPr>
            <a:r>
              <a:rPr lang="en-US" sz="2000" dirty="0"/>
              <a:t>Additional learning needs</a:t>
            </a:r>
          </a:p>
          <a:p>
            <a:pPr marL="342900" indent="-228600" algn="l">
              <a:buFont typeface="Arial" panose="020B0604020202020204" pitchFamily="34" charset="0"/>
              <a:buChar char="•"/>
            </a:pPr>
            <a:r>
              <a:rPr lang="en-US" sz="2000" dirty="0" err="1"/>
              <a:t>Behaviour</a:t>
            </a:r>
            <a:r>
              <a:rPr lang="en-US" sz="2000" dirty="0"/>
              <a:t> – exclusion rate?</a:t>
            </a:r>
          </a:p>
          <a:p>
            <a:pPr marL="342900" indent="-228600" algn="l">
              <a:buFont typeface="Arial" panose="020B0604020202020204" pitchFamily="34" charset="0"/>
              <a:buChar char="•"/>
            </a:pPr>
            <a:r>
              <a:rPr lang="en-US" sz="2000" dirty="0"/>
              <a:t>Home life</a:t>
            </a:r>
          </a:p>
          <a:p>
            <a:pPr marL="342900" indent="-228600" algn="l">
              <a:buFont typeface="Arial" panose="020B0604020202020204" pitchFamily="34" charset="0"/>
              <a:buChar char="•"/>
            </a:pPr>
            <a:r>
              <a:rPr lang="en-US" sz="2000" dirty="0"/>
              <a:t>Health – mental and physical</a:t>
            </a:r>
          </a:p>
          <a:p>
            <a:pPr marL="342900" indent="-228600" algn="l">
              <a:buFont typeface="Arial" panose="020B0604020202020204" pitchFamily="34" charset="0"/>
              <a:buChar char="•"/>
            </a:pPr>
            <a:r>
              <a:rPr lang="en-US" sz="2000" dirty="0"/>
              <a:t>Attendance – (</a:t>
            </a:r>
            <a:r>
              <a:rPr lang="en-US" sz="2000" dirty="0" err="1"/>
              <a:t>eFSM</a:t>
            </a:r>
            <a:r>
              <a:rPr lang="en-US" sz="2000" dirty="0"/>
              <a:t>) 86.3% and (non- </a:t>
            </a:r>
            <a:r>
              <a:rPr lang="en-US" sz="2000" dirty="0" err="1"/>
              <a:t>Efms</a:t>
            </a:r>
            <a:r>
              <a:rPr lang="en-US" sz="2000" dirty="0"/>
              <a:t>) 93.3%</a:t>
            </a:r>
          </a:p>
          <a:p>
            <a:pPr marL="114300" algn="l"/>
            <a:r>
              <a:rPr lang="en-US" sz="2000" dirty="0"/>
              <a:t>(Gov.wales2020)</a:t>
            </a:r>
          </a:p>
        </p:txBody>
      </p:sp>
    </p:spTree>
    <p:extLst>
      <p:ext uri="{BB962C8B-B14F-4D97-AF65-F5344CB8AC3E}">
        <p14:creationId xmlns:p14="http://schemas.microsoft.com/office/powerpoint/2010/main" val="38883001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BF8BA8-E154-FDA4-BBC2-49275E6E1247}"/>
              </a:ext>
            </a:extLst>
          </p:cNvPr>
          <p:cNvSpPr>
            <a:spLocks noGrp="1"/>
          </p:cNvSpPr>
          <p:nvPr>
            <p:ph type="ctrTitle"/>
          </p:nvPr>
        </p:nvSpPr>
        <p:spPr>
          <a:xfrm>
            <a:off x="6234422" y="844805"/>
            <a:ext cx="4805996" cy="1297115"/>
          </a:xfrm>
        </p:spPr>
        <p:txBody>
          <a:bodyPr anchor="t">
            <a:normAutofit/>
          </a:bodyPr>
          <a:lstStyle/>
          <a:p>
            <a:pPr algn="l"/>
            <a:r>
              <a:rPr lang="en-US" sz="3700" b="1" dirty="0">
                <a:solidFill>
                  <a:schemeClr val="tx2"/>
                </a:solidFill>
              </a:rPr>
              <a:t>Sanford’s Theory of Challenge and Support</a:t>
            </a:r>
            <a:endParaRPr lang="en-GB" sz="3700" b="1" dirty="0">
              <a:solidFill>
                <a:schemeClr val="tx2"/>
              </a:solidFill>
            </a:endParaRPr>
          </a:p>
        </p:txBody>
      </p:sp>
      <p:sp>
        <p:nvSpPr>
          <p:cNvPr id="3" name="Subtitle 2">
            <a:extLst>
              <a:ext uri="{FF2B5EF4-FFF2-40B4-BE49-F238E27FC236}">
                <a16:creationId xmlns:a16="http://schemas.microsoft.com/office/drawing/2014/main" id="{67EC6036-3BC9-E0AE-F9B3-8A5EBC23CA7E}"/>
              </a:ext>
            </a:extLst>
          </p:cNvPr>
          <p:cNvSpPr>
            <a:spLocks noGrp="1"/>
          </p:cNvSpPr>
          <p:nvPr>
            <p:ph type="subTitle" idx="1"/>
          </p:nvPr>
        </p:nvSpPr>
        <p:spPr>
          <a:xfrm>
            <a:off x="6701405" y="4538950"/>
            <a:ext cx="4805691" cy="838831"/>
          </a:xfrm>
        </p:spPr>
        <p:txBody>
          <a:bodyPr anchor="b">
            <a:normAutofit fontScale="25000" lnSpcReduction="20000"/>
          </a:bodyPr>
          <a:lstStyle/>
          <a:p>
            <a:pPr algn="l"/>
            <a:endParaRPr lang="en-US" sz="1700" dirty="0">
              <a:solidFill>
                <a:schemeClr val="tx2"/>
              </a:solidFill>
            </a:endParaRPr>
          </a:p>
          <a:p>
            <a:pPr algn="l"/>
            <a:r>
              <a:rPr lang="en-US" sz="12800" dirty="0">
                <a:solidFill>
                  <a:schemeClr val="tx2"/>
                </a:solidFill>
              </a:rPr>
              <a:t>Sanford believed that for growth and personal development to occur, a student needs to have a challenge/support balance.</a:t>
            </a:r>
          </a:p>
          <a:p>
            <a:pPr algn="l"/>
            <a:endParaRPr lang="en-US" sz="1700" dirty="0">
              <a:solidFill>
                <a:schemeClr val="tx2"/>
              </a:solidFill>
            </a:endParaRPr>
          </a:p>
          <a:p>
            <a:pPr algn="l"/>
            <a:endParaRPr lang="en-GB" sz="1700" dirty="0">
              <a:solidFill>
                <a:schemeClr val="tx2"/>
              </a:solidFill>
            </a:endParaRPr>
          </a:p>
        </p:txBody>
      </p:sp>
      <p:pic>
        <p:nvPicPr>
          <p:cNvPr id="9" name="Graphic 8" descr="Head with Gears">
            <a:extLst>
              <a:ext uri="{FF2B5EF4-FFF2-40B4-BE49-F238E27FC236}">
                <a16:creationId xmlns:a16="http://schemas.microsoft.com/office/drawing/2014/main" id="{C0DB1917-08D1-175F-FA41-E178DF3AF01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6" name="Group 15">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7" name="Freeform: Shape 16">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Rectangle 2">
            <a:extLst>
              <a:ext uri="{FF2B5EF4-FFF2-40B4-BE49-F238E27FC236}">
                <a16:creationId xmlns:a16="http://schemas.microsoft.com/office/drawing/2014/main" id="{74CECB6E-039D-99DB-33B9-39D106070B1A}"/>
              </a:ext>
            </a:extLst>
          </p:cNvPr>
          <p:cNvSpPr>
            <a:spLocks noChangeArrowheads="1"/>
          </p:cNvSpPr>
          <p:nvPr/>
        </p:nvSpPr>
        <p:spPr bwMode="auto">
          <a:xfrm>
            <a:off x="1017431" y="4819867"/>
            <a:ext cx="84536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(for, 2025)</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709463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E62931-8EB4-42BB-BAAB-D8757BE66D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1878A-4D3A-C27A-4161-64828D8AA865}"/>
              </a:ext>
            </a:extLst>
          </p:cNvPr>
          <p:cNvSpPr>
            <a:spLocks noGrp="1"/>
          </p:cNvSpPr>
          <p:nvPr>
            <p:ph type="ctrTitle"/>
          </p:nvPr>
        </p:nvSpPr>
        <p:spPr>
          <a:xfrm>
            <a:off x="6367461" y="728664"/>
            <a:ext cx="4984813" cy="703896"/>
          </a:xfrm>
          <a:noFill/>
        </p:spPr>
        <p:txBody>
          <a:bodyPr>
            <a:normAutofit fontScale="90000"/>
          </a:bodyPr>
          <a:lstStyle/>
          <a:p>
            <a:pPr algn="l"/>
            <a:r>
              <a:rPr lang="en-US" sz="5200" dirty="0"/>
              <a:t>Poverty</a:t>
            </a:r>
            <a:endParaRPr lang="en-GB" sz="5200" dirty="0"/>
          </a:p>
        </p:txBody>
      </p:sp>
      <p:sp>
        <p:nvSpPr>
          <p:cNvPr id="3" name="Subtitle 2">
            <a:extLst>
              <a:ext uri="{FF2B5EF4-FFF2-40B4-BE49-F238E27FC236}">
                <a16:creationId xmlns:a16="http://schemas.microsoft.com/office/drawing/2014/main" id="{4DE41688-1743-E9BD-DF04-E9FD8A8CEA15}"/>
              </a:ext>
            </a:extLst>
          </p:cNvPr>
          <p:cNvSpPr>
            <a:spLocks noGrp="1"/>
          </p:cNvSpPr>
          <p:nvPr>
            <p:ph type="subTitle" idx="1"/>
          </p:nvPr>
        </p:nvSpPr>
        <p:spPr>
          <a:xfrm>
            <a:off x="6186489" y="1874521"/>
            <a:ext cx="5715952" cy="2773679"/>
          </a:xfrm>
          <a:noFill/>
        </p:spPr>
        <p:txBody>
          <a:bodyPr>
            <a:normAutofit fontScale="92500" lnSpcReduction="10000"/>
          </a:bodyPr>
          <a:lstStyle/>
          <a:p>
            <a:pPr algn="l"/>
            <a:r>
              <a:rPr lang="en-US" dirty="0"/>
              <a:t>Currently in Wales </a:t>
            </a:r>
            <a:r>
              <a:rPr lang="en-US" b="1" dirty="0"/>
              <a:t>8 children in a class of 30</a:t>
            </a:r>
            <a:r>
              <a:rPr lang="en-US" dirty="0"/>
              <a:t> are </a:t>
            </a:r>
            <a:r>
              <a:rPr lang="en-US" b="1" dirty="0"/>
              <a:t>living in poverty</a:t>
            </a:r>
            <a:r>
              <a:rPr lang="en-US" dirty="0"/>
              <a:t>. This affects their daily lives, education and future life opportunities.</a:t>
            </a:r>
          </a:p>
          <a:p>
            <a:pPr marL="342900" indent="-342900" algn="l">
              <a:buFont typeface="Arial" panose="020B0604020202020204" pitchFamily="34" charset="0"/>
              <a:buChar char="•"/>
            </a:pPr>
            <a:r>
              <a:rPr lang="en-US" dirty="0"/>
              <a:t>Uniform</a:t>
            </a:r>
          </a:p>
          <a:p>
            <a:pPr marL="342900" indent="-342900" algn="l">
              <a:buFont typeface="Arial" panose="020B0604020202020204" pitchFamily="34" charset="0"/>
              <a:buChar char="•"/>
            </a:pPr>
            <a:r>
              <a:rPr lang="en-US" dirty="0"/>
              <a:t>Health </a:t>
            </a:r>
          </a:p>
          <a:p>
            <a:pPr marL="342900" indent="-342900" algn="l">
              <a:buFont typeface="Arial" panose="020B0604020202020204" pitchFamily="34" charset="0"/>
              <a:buChar char="•"/>
            </a:pPr>
            <a:r>
              <a:rPr lang="en-US" dirty="0"/>
              <a:t>Home </a:t>
            </a:r>
          </a:p>
          <a:p>
            <a:pPr marL="342900" indent="-342900" algn="l">
              <a:buFont typeface="Arial" panose="020B0604020202020204" pitchFamily="34" charset="0"/>
              <a:buChar char="•"/>
            </a:pPr>
            <a:r>
              <a:rPr lang="en-US" dirty="0" err="1"/>
              <a:t>Behaviour</a:t>
            </a:r>
            <a:r>
              <a:rPr lang="en-US" dirty="0"/>
              <a:t> </a:t>
            </a:r>
          </a:p>
        </p:txBody>
      </p:sp>
      <p:pic>
        <p:nvPicPr>
          <p:cNvPr id="5" name="Picture 4" descr="Old wrinkled hands with some coins">
            <a:extLst>
              <a:ext uri="{FF2B5EF4-FFF2-40B4-BE49-F238E27FC236}">
                <a16:creationId xmlns:a16="http://schemas.microsoft.com/office/drawing/2014/main" id="{525B1EC1-99FB-76C3-2869-B100D98F4DD2}"/>
              </a:ext>
            </a:extLst>
          </p:cNvPr>
          <p:cNvPicPr>
            <a:picLocks noChangeAspect="1"/>
          </p:cNvPicPr>
          <p:nvPr/>
        </p:nvPicPr>
        <p:blipFill>
          <a:blip r:embed="rId3"/>
          <a:srcRect l="10315" r="31231" b="-1"/>
          <a:stretch>
            <a:fillRect/>
          </a:stretch>
        </p:blipFill>
        <p:spPr>
          <a:xfrm>
            <a:off x="853919" y="768309"/>
            <a:ext cx="4297679" cy="329183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7" name="TextBox 6">
            <a:extLst>
              <a:ext uri="{FF2B5EF4-FFF2-40B4-BE49-F238E27FC236}">
                <a16:creationId xmlns:a16="http://schemas.microsoft.com/office/drawing/2014/main" id="{CE7A480D-6FD1-16CF-EC45-841E2F9D6DA1}"/>
              </a:ext>
            </a:extLst>
          </p:cNvPr>
          <p:cNvSpPr txBox="1"/>
          <p:nvPr/>
        </p:nvSpPr>
        <p:spPr>
          <a:xfrm>
            <a:off x="701040" y="5166361"/>
            <a:ext cx="9936480" cy="923330"/>
          </a:xfrm>
          <a:prstGeom prst="rect">
            <a:avLst/>
          </a:prstGeom>
          <a:noFill/>
        </p:spPr>
        <p:txBody>
          <a:bodyPr wrap="square">
            <a:spAutoFit/>
          </a:bodyPr>
          <a:lstStyle/>
          <a:p>
            <a:pPr algn="l"/>
            <a:r>
              <a:rPr lang="en-US" b="1" i="1" dirty="0"/>
              <a:t>“Unable to think or concentrate due to worrying about my parents, not able to go to school as parents are unable to put credit on the electricity and gas meters so being cold and not able to have hot meals or even enough food as its too expensive” (child/young person aged 10-13 yrs)</a:t>
            </a:r>
            <a:endParaRPr lang="en-GB" b="1" i="1" dirty="0"/>
          </a:p>
        </p:txBody>
      </p:sp>
      <p:sp>
        <p:nvSpPr>
          <p:cNvPr id="8" name="Rectangle 1">
            <a:extLst>
              <a:ext uri="{FF2B5EF4-FFF2-40B4-BE49-F238E27FC236}">
                <a16:creationId xmlns:a16="http://schemas.microsoft.com/office/drawing/2014/main" id="{7D4EF1DB-D4A8-1151-D1F2-8ABB6E17D8BB}"/>
              </a:ext>
            </a:extLst>
          </p:cNvPr>
          <p:cNvSpPr>
            <a:spLocks noChangeArrowheads="1"/>
          </p:cNvSpPr>
          <p:nvPr/>
        </p:nvSpPr>
        <p:spPr bwMode="auto">
          <a:xfrm>
            <a:off x="9113520" y="649224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(Limegreentangerine)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099033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AutoShape 9">
            <a:extLst>
              <a:ext uri="{FF2B5EF4-FFF2-40B4-BE49-F238E27FC236}">
                <a16:creationId xmlns:a16="http://schemas.microsoft.com/office/drawing/2014/main" id="{E2420906-6A85-5315-F3DA-A44017AA7F54}"/>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TextBox 12">
            <a:extLst>
              <a:ext uri="{FF2B5EF4-FFF2-40B4-BE49-F238E27FC236}">
                <a16:creationId xmlns:a16="http://schemas.microsoft.com/office/drawing/2014/main" id="{04CAC962-F9E7-FA4C-FB07-9DF0713F67E6}"/>
              </a:ext>
            </a:extLst>
          </p:cNvPr>
          <p:cNvSpPr txBox="1"/>
          <p:nvPr/>
        </p:nvSpPr>
        <p:spPr>
          <a:xfrm>
            <a:off x="734060" y="2459504"/>
            <a:ext cx="3810000" cy="1938992"/>
          </a:xfrm>
          <a:prstGeom prst="rect">
            <a:avLst/>
          </a:prstGeom>
          <a:noFill/>
        </p:spPr>
        <p:txBody>
          <a:bodyPr wrap="square">
            <a:spAutoFit/>
          </a:bodyPr>
          <a:lstStyle/>
          <a:p>
            <a:pPr algn="ctr"/>
            <a:r>
              <a:rPr lang="en-US" sz="2400" dirty="0"/>
              <a:t>The rate of fixed-term exclusions is almost 3.5 times higher for those eligible for FSM than those not eligible for FSM.</a:t>
            </a:r>
          </a:p>
        </p:txBody>
      </p:sp>
      <p:sp>
        <p:nvSpPr>
          <p:cNvPr id="14" name="Rectangle 10">
            <a:extLst>
              <a:ext uri="{FF2B5EF4-FFF2-40B4-BE49-F238E27FC236}">
                <a16:creationId xmlns:a16="http://schemas.microsoft.com/office/drawing/2014/main" id="{6DA39817-3159-CBAB-AC5D-76F6AF6FAF43}"/>
              </a:ext>
            </a:extLst>
          </p:cNvPr>
          <p:cNvSpPr>
            <a:spLocks noChangeArrowheads="1"/>
          </p:cNvSpPr>
          <p:nvPr/>
        </p:nvSpPr>
        <p:spPr bwMode="auto">
          <a:xfrm>
            <a:off x="152400" y="641604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(“Permanent and Fixed-Term Exclusions from Schools: September 2022 to August 2023 [HTML] | GOV.WALES”)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16" name="Picture 15" descr="A graph with blue lines and numbers&#10;&#10;AI-generated content may be incorrect.">
            <a:extLst>
              <a:ext uri="{FF2B5EF4-FFF2-40B4-BE49-F238E27FC236}">
                <a16:creationId xmlns:a16="http://schemas.microsoft.com/office/drawing/2014/main" id="{F409DF88-F3AD-F064-544E-9F3B97D0010A}"/>
              </a:ext>
            </a:extLst>
          </p:cNvPr>
          <p:cNvPicPr>
            <a:picLocks noChangeAspect="1"/>
          </p:cNvPicPr>
          <p:nvPr/>
        </p:nvPicPr>
        <p:blipFill>
          <a:blip r:embed="rId3"/>
          <a:stretch>
            <a:fillRect/>
          </a:stretch>
        </p:blipFill>
        <p:spPr>
          <a:xfrm>
            <a:off x="5138160" y="811560"/>
            <a:ext cx="6035563" cy="4801016"/>
          </a:xfrm>
          <a:prstGeom prst="rect">
            <a:avLst/>
          </a:prstGeom>
        </p:spPr>
      </p:pic>
    </p:spTree>
    <p:extLst>
      <p:ext uri="{BB962C8B-B14F-4D97-AF65-F5344CB8AC3E}">
        <p14:creationId xmlns:p14="http://schemas.microsoft.com/office/powerpoint/2010/main" val="25687029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92933-98C2-EA9A-04C0-B5417754029C}"/>
              </a:ext>
            </a:extLst>
          </p:cNvPr>
          <p:cNvSpPr>
            <a:spLocks noGrp="1"/>
          </p:cNvSpPr>
          <p:nvPr>
            <p:ph type="ctrTitle"/>
          </p:nvPr>
        </p:nvSpPr>
        <p:spPr>
          <a:xfrm>
            <a:off x="2197101" y="735283"/>
            <a:ext cx="7495539" cy="1626917"/>
          </a:xfrm>
        </p:spPr>
        <p:txBody>
          <a:bodyPr anchor="b">
            <a:normAutofit/>
          </a:bodyPr>
          <a:lstStyle/>
          <a:p>
            <a:pPr algn="l"/>
            <a:r>
              <a:rPr lang="en-US" sz="5200" b="1" dirty="0"/>
              <a:t>Systemic Barriers </a:t>
            </a:r>
          </a:p>
        </p:txBody>
      </p:sp>
      <p:sp>
        <p:nvSpPr>
          <p:cNvPr id="5" name="Subtitle 4">
            <a:extLst>
              <a:ext uri="{FF2B5EF4-FFF2-40B4-BE49-F238E27FC236}">
                <a16:creationId xmlns:a16="http://schemas.microsoft.com/office/drawing/2014/main" id="{631CD20A-5B0B-6207-6FBF-C62AA3BC5FFE}"/>
              </a:ext>
            </a:extLst>
          </p:cNvPr>
          <p:cNvSpPr>
            <a:spLocks noGrp="1"/>
          </p:cNvSpPr>
          <p:nvPr>
            <p:ph type="subTitle" idx="1"/>
          </p:nvPr>
        </p:nvSpPr>
        <p:spPr>
          <a:xfrm>
            <a:off x="462403" y="2759701"/>
            <a:ext cx="11729597" cy="2611937"/>
          </a:xfrm>
        </p:spPr>
        <p:txBody>
          <a:bodyPr>
            <a:normAutofit/>
          </a:bodyPr>
          <a:lstStyle/>
          <a:p>
            <a:pPr algn="l"/>
            <a:r>
              <a:rPr lang="en-US" b="1" dirty="0"/>
              <a:t>Systemic barriers are policies, practices, and cultural norms that create </a:t>
            </a:r>
          </a:p>
          <a:p>
            <a:pPr algn="l"/>
            <a:r>
              <a:rPr lang="en-US" b="1" dirty="0"/>
              <a:t>disadvantages for certain groups, preventing equal access to opportunities and </a:t>
            </a:r>
          </a:p>
          <a:p>
            <a:pPr algn="l"/>
            <a:r>
              <a:rPr lang="en-US" b="1" dirty="0"/>
              <a:t>resources.</a:t>
            </a:r>
          </a:p>
          <a:p>
            <a:pPr algn="l"/>
            <a:r>
              <a:rPr lang="en-US" b="1" dirty="0"/>
              <a:t>Welsh learners face systemic barriers such as limited access to Welsh-medium resources, a shortage of qualified Welsh-speaking educators, and challenges in the Additional Learning Needs (ALN) system.</a:t>
            </a:r>
            <a:endParaRPr lang="en-GB" dirty="0"/>
          </a:p>
        </p:txBody>
      </p:sp>
      <p:pic>
        <p:nvPicPr>
          <p:cNvPr id="9" name="Graphic 8" descr="Warning">
            <a:extLst>
              <a:ext uri="{FF2B5EF4-FFF2-40B4-BE49-F238E27FC236}">
                <a16:creationId xmlns:a16="http://schemas.microsoft.com/office/drawing/2014/main" id="{DEF2C5BC-E93C-7DB1-88A4-3413D367D14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4025" y="904215"/>
            <a:ext cx="1289051" cy="1289051"/>
          </a:xfrm>
          <a:prstGeom prst="rect">
            <a:avLst/>
          </a:prstGeom>
        </p:spPr>
      </p:pic>
      <p:pic>
        <p:nvPicPr>
          <p:cNvPr id="17" name="Graphic 16" descr="Warning">
            <a:extLst>
              <a:ext uri="{FF2B5EF4-FFF2-40B4-BE49-F238E27FC236}">
                <a16:creationId xmlns:a16="http://schemas.microsoft.com/office/drawing/2014/main" id="{6AA88805-12E6-4101-AFEB-D57043C13B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32840531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ropes on a red surface">
            <a:extLst>
              <a:ext uri="{FF2B5EF4-FFF2-40B4-BE49-F238E27FC236}">
                <a16:creationId xmlns:a16="http://schemas.microsoft.com/office/drawing/2014/main" id="{18E77A14-F88E-F055-0AA4-933206825E1F}"/>
              </a:ext>
            </a:extLst>
          </p:cNvPr>
          <p:cNvPicPr>
            <a:picLocks noChangeAspect="1"/>
          </p:cNvPicPr>
          <p:nvPr/>
        </p:nvPicPr>
        <p:blipFill>
          <a:blip r:embed="rId3"/>
          <a:srcRect l="47986" r="4681"/>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0E95C9-6FCD-1700-1095-F98E9306C2BC}"/>
              </a:ext>
            </a:extLst>
          </p:cNvPr>
          <p:cNvSpPr>
            <a:spLocks noGrp="1"/>
          </p:cNvSpPr>
          <p:nvPr>
            <p:ph type="ctrTitle"/>
          </p:nvPr>
        </p:nvSpPr>
        <p:spPr>
          <a:xfrm>
            <a:off x="6115317" y="405685"/>
            <a:ext cx="5464968" cy="1559301"/>
          </a:xfrm>
        </p:spPr>
        <p:txBody>
          <a:bodyPr vert="horz" lIns="91440" tIns="45720" rIns="91440" bIns="45720" rtlCol="0" anchor="ctr">
            <a:normAutofit/>
          </a:bodyPr>
          <a:lstStyle/>
          <a:p>
            <a:pPr algn="l"/>
            <a:r>
              <a:rPr lang="en-US" sz="4000" dirty="0"/>
              <a:t>Systemic barriers that Welsh learners face:</a:t>
            </a:r>
          </a:p>
        </p:txBody>
      </p:sp>
      <p:sp>
        <p:nvSpPr>
          <p:cNvPr id="3" name="Subtitle 2">
            <a:extLst>
              <a:ext uri="{FF2B5EF4-FFF2-40B4-BE49-F238E27FC236}">
                <a16:creationId xmlns:a16="http://schemas.microsoft.com/office/drawing/2014/main" id="{99B06576-6A53-9F9E-30DC-AE559CC6C7C7}"/>
              </a:ext>
            </a:extLst>
          </p:cNvPr>
          <p:cNvSpPr>
            <a:spLocks noGrp="1"/>
          </p:cNvSpPr>
          <p:nvPr>
            <p:ph type="subTitle" idx="1"/>
          </p:nvPr>
        </p:nvSpPr>
        <p:spPr>
          <a:xfrm>
            <a:off x="6115317" y="2743200"/>
            <a:ext cx="5247340" cy="3496878"/>
          </a:xfrm>
        </p:spPr>
        <p:txBody>
          <a:bodyPr vert="horz" lIns="91440" tIns="45720" rIns="91440" bIns="45720" rtlCol="0" anchor="ctr">
            <a:normAutofit lnSpcReduction="10000"/>
          </a:bodyPr>
          <a:lstStyle/>
          <a:p>
            <a:pPr marL="342900" indent="-228600" algn="l">
              <a:buFont typeface="Arial" panose="020B0604020202020204" pitchFamily="34" charset="0"/>
              <a:buChar char="•"/>
            </a:pPr>
            <a:r>
              <a:rPr lang="en-US" sz="1600" dirty="0"/>
              <a:t>Access to specialist teachers and resources</a:t>
            </a:r>
          </a:p>
          <a:p>
            <a:pPr marL="342900" indent="-228600" algn="l">
              <a:buFont typeface="Arial" panose="020B0604020202020204" pitchFamily="34" charset="0"/>
              <a:buChar char="•"/>
            </a:pPr>
            <a:r>
              <a:rPr lang="en-US" sz="1600" dirty="0"/>
              <a:t>Awaiting alternative settings and intervention</a:t>
            </a:r>
          </a:p>
          <a:p>
            <a:pPr marL="342900" indent="-228600" algn="l">
              <a:buFont typeface="Arial" panose="020B0604020202020204" pitchFamily="34" charset="0"/>
              <a:buChar char="•"/>
            </a:pPr>
            <a:r>
              <a:rPr lang="en-US" sz="1600" dirty="0"/>
              <a:t>Classes- mixed ability.</a:t>
            </a:r>
          </a:p>
          <a:p>
            <a:pPr marL="342900" indent="-228600" algn="l">
              <a:buFont typeface="Arial" panose="020B0604020202020204" pitchFamily="34" charset="0"/>
              <a:buChar char="•"/>
            </a:pPr>
            <a:r>
              <a:rPr lang="en-US" sz="1600" dirty="0"/>
              <a:t>Inconsistencies in provision-</a:t>
            </a:r>
          </a:p>
          <a:p>
            <a:pPr marL="342900" indent="-228600" algn="l">
              <a:buFont typeface="Arial" panose="020B0604020202020204" pitchFamily="34" charset="0"/>
              <a:buChar char="•"/>
            </a:pPr>
            <a:endParaRPr lang="en-US" sz="1600" dirty="0"/>
          </a:p>
          <a:p>
            <a:pPr algn="l"/>
            <a:r>
              <a:rPr lang="en-US" sz="1600" b="1" i="1" dirty="0"/>
              <a:t>According to the 2021 Census, the number of Wesh speakers has dropped from 562,000 to 538,00 since 2011.</a:t>
            </a:r>
          </a:p>
          <a:p>
            <a:pPr marL="342900" indent="-228600" algn="l">
              <a:buFont typeface="Arial" panose="020B0604020202020204" pitchFamily="34" charset="0"/>
              <a:buChar char="•"/>
            </a:pPr>
            <a:endParaRPr lang="en-US" sz="1600" dirty="0"/>
          </a:p>
          <a:p>
            <a:pPr marL="342900" indent="-228600" algn="l">
              <a:buFont typeface="Arial" panose="020B0604020202020204" pitchFamily="34" charset="0"/>
              <a:buChar char="•"/>
            </a:pPr>
            <a:endParaRPr lang="en-US" sz="1600" dirty="0"/>
          </a:p>
          <a:p>
            <a:pPr algn="l"/>
            <a:r>
              <a:rPr lang="en-US" sz="1600" dirty="0"/>
              <a:t>(Gov.wales2022)</a:t>
            </a:r>
          </a:p>
          <a:p>
            <a:pPr marL="342900" indent="-228600" algn="l">
              <a:buFont typeface="Arial" panose="020B0604020202020204" pitchFamily="34" charset="0"/>
              <a:buChar char="•"/>
            </a:pPr>
            <a:endParaRPr lang="en-US" sz="1600" dirty="0"/>
          </a:p>
        </p:txBody>
      </p:sp>
    </p:spTree>
    <p:extLst>
      <p:ext uri="{BB962C8B-B14F-4D97-AF65-F5344CB8AC3E}">
        <p14:creationId xmlns:p14="http://schemas.microsoft.com/office/powerpoint/2010/main" val="809906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cartoon people with different thoughts&#10;&#10;AI-generated content may be incorrect.">
            <a:extLst>
              <a:ext uri="{FF2B5EF4-FFF2-40B4-BE49-F238E27FC236}">
                <a16:creationId xmlns:a16="http://schemas.microsoft.com/office/drawing/2014/main" id="{EBADC050-E45B-90D6-7B6D-5926FF4C1387}"/>
              </a:ext>
            </a:extLst>
          </p:cNvPr>
          <p:cNvPicPr>
            <a:picLocks noChangeAspect="1"/>
          </p:cNvPicPr>
          <p:nvPr/>
        </p:nvPicPr>
        <p:blipFill>
          <a:blip r:embed="rId3"/>
          <a:stretch>
            <a:fillRect/>
          </a:stretch>
        </p:blipFill>
        <p:spPr>
          <a:xfrm>
            <a:off x="6553201" y="1087437"/>
            <a:ext cx="4953000" cy="494241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6" name="Title 1">
            <a:extLst>
              <a:ext uri="{FF2B5EF4-FFF2-40B4-BE49-F238E27FC236}">
                <a16:creationId xmlns:a16="http://schemas.microsoft.com/office/drawing/2014/main" id="{314D84C0-F253-53FE-8EF9-0C595A7A79FB}"/>
              </a:ext>
            </a:extLst>
          </p:cNvPr>
          <p:cNvSpPr txBox="1">
            <a:spLocks/>
          </p:cNvSpPr>
          <p:nvPr/>
        </p:nvSpPr>
        <p:spPr>
          <a:xfrm>
            <a:off x="1061220" y="369288"/>
            <a:ext cx="4183880" cy="185011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Policy- Additional learning needs</a:t>
            </a:r>
          </a:p>
        </p:txBody>
      </p:sp>
      <p:sp>
        <p:nvSpPr>
          <p:cNvPr id="7" name="Subtitle 2">
            <a:extLst>
              <a:ext uri="{FF2B5EF4-FFF2-40B4-BE49-F238E27FC236}">
                <a16:creationId xmlns:a16="http://schemas.microsoft.com/office/drawing/2014/main" id="{CF641266-BCA8-87B5-1540-01AE6E2E04B4}"/>
              </a:ext>
            </a:extLst>
          </p:cNvPr>
          <p:cNvSpPr txBox="1">
            <a:spLocks/>
          </p:cNvSpPr>
          <p:nvPr/>
        </p:nvSpPr>
        <p:spPr>
          <a:xfrm>
            <a:off x="1004840" y="2219404"/>
            <a:ext cx="5085580" cy="3708047"/>
          </a:xfrm>
          <a:prstGeom prst="rect">
            <a:avLst/>
          </a:prstGeom>
        </p:spPr>
        <p:txBody>
          <a:bodyPr vert="horz" lIns="91440" tIns="45720" rIns="91440" bIns="45720" rtlCol="0">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800" dirty="0"/>
              <a:t>Are children and young people with additional learning need at a systemic disadvantage in Welsh school settings?</a:t>
            </a:r>
          </a:p>
          <a:p>
            <a:endParaRPr lang="en-GB" sz="3800" dirty="0"/>
          </a:p>
          <a:p>
            <a:r>
              <a:rPr lang="en-GB" sz="3800" dirty="0"/>
              <a:t>20% of pupils in Wales have additional learning needs</a:t>
            </a:r>
          </a:p>
          <a:p>
            <a:r>
              <a:rPr lang="en-GB" sz="3800" dirty="0"/>
              <a:t>ALN policy- all children have the right support, at the right time.</a:t>
            </a:r>
          </a:p>
          <a:p>
            <a:endParaRPr lang="en-GB" sz="1700" dirty="0"/>
          </a:p>
          <a:p>
            <a:pPr marL="0" indent="0">
              <a:buNone/>
            </a:pPr>
            <a:r>
              <a:rPr lang="en-US" altLang="en-US" sz="2200" dirty="0">
                <a:cs typeface="Times New Roman" panose="02020603050405020304" pitchFamily="18" charset="0"/>
              </a:rPr>
              <a:t>(“Supporting Children with Additional Learning Needs | Autism Wellbeing”)</a:t>
            </a:r>
          </a:p>
          <a:p>
            <a:endParaRPr lang="en-US" altLang="en-US" sz="2200" dirty="0">
              <a:cs typeface="Times New Roman" panose="02020603050405020304" pitchFamily="18" charset="0"/>
            </a:endParaRPr>
          </a:p>
          <a:p>
            <a:pPr marL="0" indent="0">
              <a:buNone/>
            </a:pPr>
            <a:r>
              <a:rPr lang="en-US" altLang="en-US" sz="2200" dirty="0">
                <a:cs typeface="Times New Roman" panose="02020603050405020304" pitchFamily="18" charset="0"/>
              </a:rPr>
              <a:t>(Wightwick)</a:t>
            </a:r>
            <a:endParaRPr lang="en-US" altLang="en-US" sz="2200" dirty="0"/>
          </a:p>
          <a:p>
            <a:endParaRPr lang="en-US" altLang="en-US" dirty="0">
              <a:latin typeface="Arial" panose="020B0604020202020204" pitchFamily="34" charset="0"/>
            </a:endParaRPr>
          </a:p>
          <a:p>
            <a:endParaRPr lang="en-GB" sz="1700" dirty="0"/>
          </a:p>
        </p:txBody>
      </p:sp>
    </p:spTree>
    <p:extLst>
      <p:ext uri="{BB962C8B-B14F-4D97-AF65-F5344CB8AC3E}">
        <p14:creationId xmlns:p14="http://schemas.microsoft.com/office/powerpoint/2010/main" val="21392849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86E1BFD-C479-726F-0FDF-28D939F60A4D}"/>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E010A3E-9298-FFBF-B1B2-D1C76CA433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6D47594F-65AE-D98C-BFD3-D8D0CA476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6" name="Group 25">
            <a:extLst>
              <a:ext uri="{FF2B5EF4-FFF2-40B4-BE49-F238E27FC236}">
                <a16:creationId xmlns:a16="http://schemas.microsoft.com/office/drawing/2014/main" id="{8FEFDEF8-9436-9AE7-E66D-4984D13CBA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7" name="Freeform: Shape 26">
              <a:extLst>
                <a:ext uri="{FF2B5EF4-FFF2-40B4-BE49-F238E27FC236}">
                  <a16:creationId xmlns:a16="http://schemas.microsoft.com/office/drawing/2014/main" id="{B7CCA61A-21E5-D171-5143-BEA426E2B7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EF684E15-B0C2-EC79-FDF1-B7687454F4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2D4C30D6-613B-AF5E-4C70-80E2BFB5DF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E0D0D288-98BC-E28C-2C82-41306A516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8CB1684-75ED-4BEC-8BE0-FF1F4FCFA35D}"/>
              </a:ext>
            </a:extLst>
          </p:cNvPr>
          <p:cNvSpPr>
            <a:spLocks noGrp="1"/>
          </p:cNvSpPr>
          <p:nvPr>
            <p:ph type="ctrTitle"/>
          </p:nvPr>
        </p:nvSpPr>
        <p:spPr>
          <a:xfrm>
            <a:off x="220980" y="2590006"/>
            <a:ext cx="3855720" cy="1677987"/>
          </a:xfrm>
        </p:spPr>
        <p:txBody>
          <a:bodyPr vert="horz" lIns="91440" tIns="45720" rIns="91440" bIns="45720" rtlCol="0" anchor="ctr">
            <a:normAutofit/>
          </a:bodyPr>
          <a:lstStyle/>
          <a:p>
            <a:pPr algn="l"/>
            <a:r>
              <a:rPr lang="en-US" dirty="0"/>
              <a:t>Conclusion</a:t>
            </a:r>
            <a:endParaRPr lang="en-US" kern="1200" dirty="0">
              <a:latin typeface="+mj-lt"/>
              <a:ea typeface="+mj-ea"/>
              <a:cs typeface="+mj-cs"/>
            </a:endParaRPr>
          </a:p>
        </p:txBody>
      </p:sp>
      <p:sp>
        <p:nvSpPr>
          <p:cNvPr id="6" name="Subtitle 2">
            <a:extLst>
              <a:ext uri="{FF2B5EF4-FFF2-40B4-BE49-F238E27FC236}">
                <a16:creationId xmlns:a16="http://schemas.microsoft.com/office/drawing/2014/main" id="{D2BD892E-7C80-88A0-1FE7-8ABED3A32057}"/>
              </a:ext>
            </a:extLst>
          </p:cNvPr>
          <p:cNvSpPr txBox="1">
            <a:spLocks/>
          </p:cNvSpPr>
          <p:nvPr/>
        </p:nvSpPr>
        <p:spPr>
          <a:xfrm>
            <a:off x="6378136" y="1428521"/>
            <a:ext cx="4771607" cy="3238728"/>
          </a:xfrm>
          <a:prstGeom prst="rect">
            <a:avLst/>
          </a:prstGeom>
        </p:spPr>
        <p:txBody>
          <a:bodyPr vert="horz" lIns="91440" tIns="45720" rIns="9144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228600" algn="l">
              <a:buFont typeface="Arial" panose="020B0604020202020204" pitchFamily="34" charset="0"/>
              <a:buChar char="•"/>
            </a:pPr>
            <a:r>
              <a:rPr lang="en-US" sz="2000">
                <a:solidFill>
                  <a:schemeClr val="tx1">
                    <a:alpha val="80000"/>
                  </a:schemeClr>
                </a:solidFill>
              </a:rPr>
              <a:t>Setting A</a:t>
            </a:r>
          </a:p>
          <a:p>
            <a:pPr marL="342900" indent="-228600" algn="l">
              <a:buFont typeface="Arial" panose="020B0604020202020204" pitchFamily="34" charset="0"/>
              <a:buChar char="•"/>
            </a:pPr>
            <a:r>
              <a:rPr lang="en-US" sz="2000">
                <a:solidFill>
                  <a:schemeClr val="tx1">
                    <a:alpha val="80000"/>
                  </a:schemeClr>
                </a:solidFill>
              </a:rPr>
              <a:t>Personal and Systemic</a:t>
            </a:r>
          </a:p>
          <a:p>
            <a:pPr marL="342900" indent="-228600" algn="l">
              <a:buFont typeface="Arial" panose="020B0604020202020204" pitchFamily="34" charset="0"/>
              <a:buChar char="•"/>
            </a:pPr>
            <a:r>
              <a:rPr lang="en-US" sz="2000">
                <a:solidFill>
                  <a:schemeClr val="tx1">
                    <a:alpha val="80000"/>
                  </a:schemeClr>
                </a:solidFill>
              </a:rPr>
              <a:t>Aln </a:t>
            </a:r>
          </a:p>
          <a:p>
            <a:pPr marL="342900" indent="-228600" algn="l">
              <a:buFont typeface="Arial" panose="020B0604020202020204" pitchFamily="34" charset="0"/>
              <a:buChar char="•"/>
            </a:pPr>
            <a:r>
              <a:rPr lang="en-US" sz="2000">
                <a:solidFill>
                  <a:schemeClr val="tx1">
                    <a:alpha val="80000"/>
                  </a:schemeClr>
                </a:solidFill>
              </a:rPr>
              <a:t>Positive approaches</a:t>
            </a:r>
          </a:p>
          <a:p>
            <a:pPr marL="342900" indent="-228600" algn="l">
              <a:buFont typeface="Arial" panose="020B0604020202020204" pitchFamily="34" charset="0"/>
              <a:buChar char="•"/>
            </a:pPr>
            <a:r>
              <a:rPr lang="en-US" sz="2000">
                <a:solidFill>
                  <a:schemeClr val="tx1">
                    <a:alpha val="80000"/>
                  </a:schemeClr>
                </a:solidFill>
              </a:rPr>
              <a:t>Key focus: equality</a:t>
            </a:r>
          </a:p>
          <a:p>
            <a:pPr marL="342900" indent="-228600" algn="l">
              <a:buFont typeface="Arial" panose="020B0604020202020204" pitchFamily="34" charset="0"/>
              <a:buChar char="•"/>
            </a:pPr>
            <a:r>
              <a:rPr lang="en-US" sz="2000">
                <a:solidFill>
                  <a:schemeClr val="tx1">
                    <a:alpha val="80000"/>
                  </a:schemeClr>
                </a:solidFill>
              </a:rPr>
              <a:t>Feeling valued, respected and supported.</a:t>
            </a:r>
            <a:endParaRPr lang="en-US" sz="2000" dirty="0">
              <a:solidFill>
                <a:schemeClr val="tx1">
                  <a:alpha val="80000"/>
                </a:schemeClr>
              </a:solidFill>
            </a:endParaRPr>
          </a:p>
        </p:txBody>
      </p:sp>
    </p:spTree>
    <p:extLst>
      <p:ext uri="{BB962C8B-B14F-4D97-AF65-F5344CB8AC3E}">
        <p14:creationId xmlns:p14="http://schemas.microsoft.com/office/powerpoint/2010/main" val="28471392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47" name="Group 46">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24" name="Freeform: Shape 23">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8" name="Content Placeholder 2">
            <a:extLst>
              <a:ext uri="{FF2B5EF4-FFF2-40B4-BE49-F238E27FC236}">
                <a16:creationId xmlns:a16="http://schemas.microsoft.com/office/drawing/2014/main" id="{267F8A62-6191-4F4E-220C-BB0CD20684ED}"/>
              </a:ext>
            </a:extLst>
          </p:cNvPr>
          <p:cNvSpPr>
            <a:spLocks noGrp="1"/>
          </p:cNvSpPr>
          <p:nvPr>
            <p:ph idx="1"/>
          </p:nvPr>
        </p:nvSpPr>
        <p:spPr>
          <a:xfrm>
            <a:off x="425516" y="1198818"/>
            <a:ext cx="9833548" cy="5425236"/>
          </a:xfrm>
        </p:spPr>
        <p:txBody>
          <a:bodyPr>
            <a:normAutofit/>
          </a:bodyPr>
          <a:lstStyle/>
          <a:p>
            <a:r>
              <a:rPr lang="en-US" altLang="en-US" sz="2000" dirty="0" err="1">
                <a:latin typeface="+mj-lt"/>
                <a:cs typeface="Times New Roman" panose="02020603050405020304" pitchFamily="18" charset="0"/>
              </a:rPr>
              <a:t>Gov.wales</a:t>
            </a:r>
            <a:r>
              <a:rPr lang="en-US" altLang="en-US" sz="2000" dirty="0">
                <a:latin typeface="+mj-lt"/>
                <a:cs typeface="Times New Roman" panose="02020603050405020304" pitchFamily="18" charset="0"/>
              </a:rPr>
              <a:t>. (2020). Available at: </a:t>
            </a:r>
            <a:r>
              <a:rPr lang="en-US" altLang="en-US" sz="2000" i="1" dirty="0">
                <a:solidFill>
                  <a:schemeClr val="tx2">
                    <a:lumMod val="50000"/>
                    <a:lumOff val="50000"/>
                  </a:schemeClr>
                </a:solidFill>
                <a:latin typeface="+mj-lt"/>
                <a:cs typeface="Times New Roman" panose="02020603050405020304" pitchFamily="18" charset="0"/>
                <a:hlinkClick r:id="rId2">
                  <a:extLst>
                    <a:ext uri="{A12FA001-AC4F-418D-AE19-62706E023703}">
                      <ahyp:hlinkClr xmlns:ahyp="http://schemas.microsoft.com/office/drawing/2018/hyperlinkcolor" val="tx"/>
                    </a:ext>
                  </a:extLst>
                </a:hlinkClick>
              </a:rPr>
              <a:t>https://statswales.gov.wales</a:t>
            </a:r>
            <a:endParaRPr lang="en-US" altLang="en-US" sz="2000" i="1" dirty="0">
              <a:solidFill>
                <a:schemeClr val="tx2">
                  <a:lumMod val="50000"/>
                  <a:lumOff val="50000"/>
                </a:schemeClr>
              </a:solidFill>
              <a:latin typeface="+mj-lt"/>
              <a:cs typeface="Times New Roman" panose="02020603050405020304" pitchFamily="18" charset="0"/>
            </a:endParaRPr>
          </a:p>
          <a:p>
            <a:r>
              <a:rPr lang="en-US" altLang="en-US" sz="2000" dirty="0" err="1">
                <a:latin typeface="+mj-lt"/>
                <a:cs typeface="Times New Roman" panose="02020603050405020304" pitchFamily="18" charset="0"/>
              </a:rPr>
              <a:t>Gov.wales</a:t>
            </a:r>
            <a:r>
              <a:rPr lang="en-US" altLang="en-US" sz="2000" dirty="0">
                <a:latin typeface="+mj-lt"/>
                <a:cs typeface="Times New Roman" panose="02020603050405020304" pitchFamily="18" charset="0"/>
              </a:rPr>
              <a:t>. (2020). Available at :</a:t>
            </a:r>
            <a:r>
              <a:rPr lang="en-US" altLang="en-US" sz="2000" i="1" u="sng" dirty="0">
                <a:solidFill>
                  <a:schemeClr val="tx2">
                    <a:lumMod val="50000"/>
                    <a:lumOff val="50000"/>
                  </a:schemeClr>
                </a:solidFill>
                <a:latin typeface="+mj-lt"/>
                <a:cs typeface="Times New Roman" panose="02020603050405020304" pitchFamily="18" charset="0"/>
              </a:rPr>
              <a:t>https://www.gov.wales/attendance</a:t>
            </a:r>
          </a:p>
          <a:p>
            <a:r>
              <a:rPr lang="en-US" altLang="en-US" sz="2000" dirty="0">
                <a:latin typeface="+mj-lt"/>
                <a:cs typeface="Times New Roman" panose="02020603050405020304" pitchFamily="18" charset="0"/>
              </a:rPr>
              <a:t>“Permanent and Fixed-Term Exclusions from Schools: September 2022 to August 2023 [HTML] | GOV.WALES.” </a:t>
            </a:r>
            <a:r>
              <a:rPr lang="en-US" altLang="en-US" sz="2000" i="1" dirty="0">
                <a:latin typeface="+mj-lt"/>
                <a:cs typeface="Times New Roman" panose="02020603050405020304" pitchFamily="18" charset="0"/>
              </a:rPr>
              <a:t>GOV.WALES</a:t>
            </a:r>
            <a:r>
              <a:rPr lang="en-US" altLang="en-US" sz="2000" dirty="0">
                <a:latin typeface="+mj-lt"/>
                <a:cs typeface="Times New Roman" panose="02020603050405020304" pitchFamily="18" charset="0"/>
              </a:rPr>
              <a:t>, 31 Oct. 2024, </a:t>
            </a:r>
            <a:r>
              <a:rPr lang="en-US" altLang="en-US" sz="2000" i="1" dirty="0">
                <a:solidFill>
                  <a:schemeClr val="tx2">
                    <a:lumMod val="50000"/>
                    <a:lumOff val="50000"/>
                  </a:schemeClr>
                </a:solidFill>
                <a:latin typeface="+mj-lt"/>
                <a:cs typeface="Times New Roman" panose="02020603050405020304" pitchFamily="18" charset="0"/>
                <a:hlinkClick r:id="rId3">
                  <a:extLst>
                    <a:ext uri="{A12FA001-AC4F-418D-AE19-62706E023703}">
                      <ahyp:hlinkClr xmlns:ahyp="http://schemas.microsoft.com/office/drawing/2018/hyperlinkcolor" val="tx"/>
                    </a:ext>
                  </a:extLst>
                </a:hlinkClick>
              </a:rPr>
              <a:t>www.gov.wales/permanent-and-fixed-term-exclusions-schools-september-2022-august-2023-html</a:t>
            </a:r>
            <a:endParaRPr lang="en-US" altLang="en-US" sz="2000" i="1" dirty="0">
              <a:solidFill>
                <a:schemeClr val="tx2">
                  <a:lumMod val="50000"/>
                  <a:lumOff val="50000"/>
                </a:schemeClr>
              </a:solidFill>
              <a:latin typeface="+mj-lt"/>
              <a:cs typeface="Times New Roman" panose="02020603050405020304" pitchFamily="18" charset="0"/>
            </a:endParaRPr>
          </a:p>
          <a:p>
            <a:r>
              <a:rPr lang="en-US" altLang="en-US" sz="2000" dirty="0" err="1">
                <a:latin typeface="+mj-lt"/>
                <a:cs typeface="Times New Roman" panose="02020603050405020304" pitchFamily="18" charset="0"/>
              </a:rPr>
              <a:t>Limegreentangerine</a:t>
            </a:r>
            <a:r>
              <a:rPr lang="en-US" altLang="en-US" sz="2000" dirty="0">
                <a:latin typeface="+mj-lt"/>
                <a:cs typeface="Times New Roman" panose="02020603050405020304" pitchFamily="18" charset="0"/>
              </a:rPr>
              <a:t>. “Tackling the Impact of Poverty on Education </a:t>
            </a:r>
            <a:r>
              <a:rPr lang="en-US" altLang="en-US" sz="2000" dirty="0" err="1">
                <a:latin typeface="+mj-lt"/>
                <a:cs typeface="Times New Roman" panose="02020603050405020304" pitchFamily="18" charset="0"/>
              </a:rPr>
              <a:t>Programme</a:t>
            </a:r>
            <a:r>
              <a:rPr lang="en-US" altLang="en-US" sz="2000" dirty="0">
                <a:latin typeface="+mj-lt"/>
                <a:cs typeface="Times New Roman" panose="02020603050405020304" pitchFamily="18" charset="0"/>
              </a:rPr>
              <a:t>.” </a:t>
            </a:r>
            <a:r>
              <a:rPr lang="en-US" altLang="en-US" sz="2000" i="1" u="sng" dirty="0">
                <a:solidFill>
                  <a:schemeClr val="tx2">
                    <a:lumMod val="50000"/>
                    <a:lumOff val="50000"/>
                  </a:schemeClr>
                </a:solidFill>
                <a:latin typeface="+mj-lt"/>
                <a:cs typeface="Times New Roman" panose="02020603050405020304" pitchFamily="18" charset="0"/>
              </a:rPr>
              <a:t>www.childreninwales.org.uk</a:t>
            </a:r>
            <a:r>
              <a:rPr lang="en-US" altLang="en-US" sz="2000" i="1" dirty="0">
                <a:solidFill>
                  <a:schemeClr val="tx2">
                    <a:lumMod val="50000"/>
                    <a:lumOff val="50000"/>
                  </a:schemeClr>
                </a:solidFill>
                <a:latin typeface="+mj-lt"/>
                <a:cs typeface="Times New Roman" panose="02020603050405020304" pitchFamily="18" charset="0"/>
              </a:rPr>
              <a:t>, </a:t>
            </a:r>
            <a:r>
              <a:rPr lang="en-US" altLang="en-US" sz="2000" i="1" dirty="0">
                <a:solidFill>
                  <a:schemeClr val="tx2">
                    <a:lumMod val="50000"/>
                    <a:lumOff val="50000"/>
                  </a:schemeClr>
                </a:solidFill>
                <a:latin typeface="+mj-lt"/>
                <a:cs typeface="Times New Roman" panose="02020603050405020304" pitchFamily="18" charset="0"/>
                <a:hlinkClick r:id="rId4">
                  <a:extLst>
                    <a:ext uri="{A12FA001-AC4F-418D-AE19-62706E023703}">
                      <ahyp:hlinkClr xmlns:ahyp="http://schemas.microsoft.com/office/drawing/2018/hyperlinkcolor" val="tx"/>
                    </a:ext>
                  </a:extLst>
                </a:hlinkClick>
              </a:rPr>
              <a:t>www.childreninwales.org.uk/professionals/our-work/tackling-impact-poverty-education-programme/</a:t>
            </a:r>
            <a:r>
              <a:rPr lang="en-US" altLang="en-US" sz="2000" i="1" dirty="0">
                <a:solidFill>
                  <a:schemeClr val="tx2">
                    <a:lumMod val="50000"/>
                    <a:lumOff val="50000"/>
                  </a:schemeClr>
                </a:solidFill>
                <a:latin typeface="+mj-lt"/>
                <a:cs typeface="Times New Roman" panose="02020603050405020304" pitchFamily="18" charset="0"/>
              </a:rPr>
              <a:t>.</a:t>
            </a:r>
          </a:p>
          <a:p>
            <a:r>
              <a:rPr lang="en-US" altLang="en-US" sz="2000" dirty="0">
                <a:latin typeface="+mj-lt"/>
                <a:cs typeface="Times New Roman" panose="02020603050405020304" pitchFamily="18" charset="0"/>
              </a:rPr>
              <a:t>Wightwick, Abbie. “Schools Face “Significant Challenges” Supporting Children with Additional Needs.” </a:t>
            </a:r>
            <a:r>
              <a:rPr lang="en-US" altLang="en-US" sz="2000" i="1" dirty="0">
                <a:latin typeface="+mj-lt"/>
                <a:cs typeface="Times New Roman" panose="02020603050405020304" pitchFamily="18" charset="0"/>
              </a:rPr>
              <a:t>Wales Online</a:t>
            </a:r>
            <a:r>
              <a:rPr lang="en-US" altLang="en-US" sz="2000" dirty="0">
                <a:latin typeface="+mj-lt"/>
                <a:cs typeface="Times New Roman" panose="02020603050405020304" pitchFamily="18" charset="0"/>
              </a:rPr>
              <a:t>, 11 Dec. 2024, </a:t>
            </a:r>
            <a:r>
              <a:rPr lang="en-US" altLang="en-US" sz="2000" i="1" dirty="0">
                <a:solidFill>
                  <a:schemeClr val="tx2">
                    <a:lumMod val="50000"/>
                    <a:lumOff val="50000"/>
                  </a:schemeClr>
                </a:solidFill>
                <a:latin typeface="+mj-lt"/>
                <a:cs typeface="Times New Roman" panose="02020603050405020304" pitchFamily="18" charset="0"/>
                <a:hlinkClick r:id="rId5">
                  <a:extLst>
                    <a:ext uri="{A12FA001-AC4F-418D-AE19-62706E023703}">
                      <ahyp:hlinkClr xmlns:ahyp="http://schemas.microsoft.com/office/drawing/2018/hyperlinkcolor" val="tx"/>
                    </a:ext>
                  </a:extLst>
                </a:hlinkClick>
              </a:rPr>
              <a:t>www.walesonline.co.uk/news/education/supporting-children-additional-needs-schools-30545496</a:t>
            </a:r>
            <a:r>
              <a:rPr lang="en-US" altLang="en-US" sz="2000" i="1" dirty="0">
                <a:latin typeface="+mj-lt"/>
                <a:cs typeface="Times New Roman" panose="02020603050405020304" pitchFamily="18" charset="0"/>
              </a:rPr>
              <a:t>.</a:t>
            </a:r>
          </a:p>
          <a:p>
            <a:r>
              <a:rPr lang="en-US" altLang="en-US" sz="2000" dirty="0">
                <a:latin typeface="+mj-lt"/>
                <a:cs typeface="Times New Roman" panose="02020603050405020304" pitchFamily="18" charset="0"/>
              </a:rPr>
              <a:t>“Supporting Children with Additional Learning Needs | Autism Wellbeing.” </a:t>
            </a:r>
            <a:r>
              <a:rPr lang="en-US" altLang="en-US" sz="2000" i="1" dirty="0">
                <a:latin typeface="+mj-lt"/>
                <a:cs typeface="Times New Roman" panose="02020603050405020304" pitchFamily="18" charset="0"/>
              </a:rPr>
              <a:t>Autism Wellbeing</a:t>
            </a:r>
            <a:r>
              <a:rPr lang="en-US" altLang="en-US" sz="2000" dirty="0">
                <a:latin typeface="+mj-lt"/>
                <a:cs typeface="Times New Roman" panose="02020603050405020304" pitchFamily="18" charset="0"/>
              </a:rPr>
              <a:t>, 2020, </a:t>
            </a:r>
            <a:r>
              <a:rPr lang="en-US" altLang="en-US" sz="2000" i="1" u="sng" dirty="0">
                <a:solidFill>
                  <a:schemeClr val="tx2">
                    <a:lumMod val="50000"/>
                    <a:lumOff val="50000"/>
                  </a:schemeClr>
                </a:solidFill>
                <a:latin typeface="+mj-lt"/>
                <a:cs typeface="Times New Roman" panose="02020603050405020304" pitchFamily="18" charset="0"/>
                <a:hlinkClick r:id="rId6"/>
              </a:rPr>
              <a:t>www.autismwellbeing.org.uk/aln</a:t>
            </a:r>
            <a:r>
              <a:rPr lang="en-US" altLang="en-US" sz="2000" dirty="0">
                <a:latin typeface="+mj-lt"/>
                <a:cs typeface="Times New Roman" panose="02020603050405020304" pitchFamily="18" charset="0"/>
                <a:hlinkClick r:id="rId6"/>
              </a:rPr>
              <a:t>. Accessed 7 Dec. 2025</a:t>
            </a:r>
            <a:r>
              <a:rPr lang="en-US" altLang="en-US" sz="2000" dirty="0">
                <a:latin typeface="+mj-lt"/>
                <a:cs typeface="Times New Roman" panose="02020603050405020304" pitchFamily="18" charset="0"/>
              </a:rPr>
              <a:t>.</a:t>
            </a:r>
          </a:p>
          <a:p>
            <a:r>
              <a:rPr lang="en-US" altLang="en-US" sz="2000" dirty="0">
                <a:cs typeface="Times New Roman" panose="02020603050405020304" pitchFamily="18" charset="0"/>
              </a:rPr>
              <a:t>for, S. (2025). </a:t>
            </a:r>
            <a:r>
              <a:rPr lang="en-US" altLang="en-US" sz="2000" i="1" dirty="0">
                <a:cs typeface="Times New Roman" panose="02020603050405020304" pitchFamily="18" charset="0"/>
              </a:rPr>
              <a:t>Eve Coaching and Consulting Ltd.</a:t>
            </a:r>
            <a:r>
              <a:rPr lang="en-US" altLang="en-US" sz="2000" dirty="0">
                <a:cs typeface="Times New Roman" panose="02020603050405020304" pitchFamily="18" charset="0"/>
              </a:rPr>
              <a:t> [online] Eve Coaching and Consulting Ltd. Available at: https://www.evecoachingconsulting.com [Accessed 23 Dec. 2025].</a:t>
            </a:r>
            <a:endParaRPr lang="en-US" altLang="en-US" sz="1400" dirty="0">
              <a:solidFill>
                <a:schemeClr val="tx2"/>
              </a:solidFill>
              <a:latin typeface="Times New Roman" panose="02020603050405020304" pitchFamily="18" charset="0"/>
              <a:cs typeface="Times New Roman" panose="02020603050405020304" pitchFamily="18" charset="0"/>
            </a:endParaRPr>
          </a:p>
          <a:p>
            <a:pPr marL="0" lvl="0" indent="0" eaLnBrk="0" fontAlgn="base" hangingPunct="0">
              <a:spcBef>
                <a:spcPct val="0"/>
              </a:spcBef>
              <a:spcAft>
                <a:spcPct val="0"/>
              </a:spcAft>
              <a:buNone/>
            </a:pPr>
            <a:endParaRPr lang="en-US" altLang="en-US" sz="1400" dirty="0">
              <a:solidFill>
                <a:schemeClr val="tx2"/>
              </a:solidFill>
              <a:latin typeface="Times New Roman" panose="02020603050405020304" pitchFamily="18" charset="0"/>
              <a:cs typeface="Times New Roman" panose="02020603050405020304" pitchFamily="18" charset="0"/>
            </a:endParaRPr>
          </a:p>
          <a:p>
            <a:endParaRPr lang="en-US" altLang="en-US" sz="1400" dirty="0">
              <a:solidFill>
                <a:schemeClr val="tx2"/>
              </a:solidFill>
              <a:latin typeface="Times New Roman" panose="02020603050405020304" pitchFamily="18" charset="0"/>
              <a:cs typeface="Times New Roman" panose="02020603050405020304" pitchFamily="18" charset="0"/>
            </a:endParaRPr>
          </a:p>
          <a:p>
            <a:endParaRPr lang="en-US" altLang="en-US" sz="1400" dirty="0">
              <a:solidFill>
                <a:schemeClr val="tx2"/>
              </a:solidFill>
              <a:latin typeface="Arial" panose="020B0604020202020204" pitchFamily="34" charset="0"/>
            </a:endParaRPr>
          </a:p>
          <a:p>
            <a:endParaRPr lang="en-US" altLang="en-US" sz="1400" dirty="0">
              <a:solidFill>
                <a:schemeClr val="tx2"/>
              </a:solidFill>
              <a:latin typeface="Times New Roman" panose="02020603050405020304" pitchFamily="18" charset="0"/>
              <a:cs typeface="Times New Roman" panose="02020603050405020304" pitchFamily="18" charset="0"/>
            </a:endParaRPr>
          </a:p>
          <a:p>
            <a:endParaRPr lang="en-GB" sz="1400" dirty="0">
              <a:solidFill>
                <a:schemeClr val="tx2"/>
              </a:solidFill>
            </a:endParaRPr>
          </a:p>
        </p:txBody>
      </p:sp>
      <p:grpSp>
        <p:nvGrpSpPr>
          <p:cNvPr id="49" name="Group 48">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30" name="Freeform: Shape 29">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66FB52F4-78D4-4C52-1E27-F9D75D54BFA9}"/>
              </a:ext>
            </a:extLst>
          </p:cNvPr>
          <p:cNvSpPr txBox="1"/>
          <p:nvPr/>
        </p:nvSpPr>
        <p:spPr>
          <a:xfrm>
            <a:off x="535304" y="177738"/>
            <a:ext cx="5560696" cy="707886"/>
          </a:xfrm>
          <a:prstGeom prst="rect">
            <a:avLst/>
          </a:prstGeom>
          <a:noFill/>
        </p:spPr>
        <p:txBody>
          <a:bodyPr wrap="square" rtlCol="0">
            <a:spAutoFit/>
          </a:bodyPr>
          <a:lstStyle/>
          <a:p>
            <a:r>
              <a:rPr lang="en-GB" sz="4000" dirty="0"/>
              <a:t>Reference List:</a:t>
            </a:r>
          </a:p>
        </p:txBody>
      </p:sp>
    </p:spTree>
    <p:extLst>
      <p:ext uri="{BB962C8B-B14F-4D97-AF65-F5344CB8AC3E}">
        <p14:creationId xmlns:p14="http://schemas.microsoft.com/office/powerpoint/2010/main" val="40409893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748</TotalTime>
  <Words>2384</Words>
  <Application>Microsoft Office PowerPoint</Application>
  <PresentationFormat>Widescreen</PresentationFormat>
  <Paragraphs>124</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Times New Roman</vt:lpstr>
      <vt:lpstr>Office Theme</vt:lpstr>
      <vt:lpstr>What challenges do learners face in Welsh educational settings?</vt:lpstr>
      <vt:lpstr>Looking at personal challenges  as well as systemic barriers.</vt:lpstr>
      <vt:lpstr>Personal</vt:lpstr>
      <vt:lpstr>Sanford’s Theory of Challenge and Support</vt:lpstr>
      <vt:lpstr>Poverty</vt:lpstr>
      <vt:lpstr>PowerPoint Presentation</vt:lpstr>
      <vt:lpstr>Systemic Barriers </vt:lpstr>
      <vt:lpstr>Systemic barriers that Welsh learners face:</vt:lpstr>
      <vt:lpstr>PowerPoint Presentation</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Cassie Tucker</dc:creator>
  <cp:lastModifiedBy>Cassie Tucker</cp:lastModifiedBy>
  <cp:revision>1</cp:revision>
  <dcterms:created xsi:type="dcterms:W3CDTF">2025-12-07T08:56:59Z</dcterms:created>
  <dcterms:modified xsi:type="dcterms:W3CDTF">2025-12-23T17:47:51Z</dcterms:modified>
</cp:coreProperties>
</file>