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x="18288000" cy="10287000"/>
  <p:notesSz cx="6858000" cy="9144000"/>
  <p:embeddedFontLst>
    <p:embeddedFont>
      <p:font typeface="Arial Bold" charset="1" panose="020B0704020202020204"/>
      <p:regular r:id="rId29"/>
    </p:embeddedFont>
    <p:embeddedFont>
      <p:font typeface="Arial" charset="1" panose="020B0604020202020204"/>
      <p:regular r:id="rId30"/>
    </p:embeddedFont>
    <p:embeddedFont>
      <p:font typeface="Canva Sans Bold" charset="1" panose="020B0803030501040103"/>
      <p:regular r:id="rId31"/>
    </p:embeddedFont>
    <p:embeddedFont>
      <p:font typeface="Canva Sans" charset="1" panose="020B0503030501040103"/>
      <p:regular r:id="rId32"/>
    </p:embeddedFont>
    <p:embeddedFont>
      <p:font typeface="Neue Montreal Bold" charset="1" panose="00000400000000000000"/>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1.png" Type="http://schemas.openxmlformats.org/officeDocument/2006/relationships/image"/><Relationship Id="rId5" Target="../media/image2.svg" Type="http://schemas.openxmlformats.org/officeDocument/2006/relationships/image"/><Relationship Id="rId6" Target="../media/image6.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7.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9.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1.png" Type="http://schemas.openxmlformats.org/officeDocument/2006/relationships/image"/><Relationship Id="rId5" Target="../media/image2.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0.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1.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2.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4.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https://medlineplus.gov/ency/imagepages/19376.htm" TargetMode="External" Type="http://schemas.openxmlformats.org/officeDocument/2006/relationships/hyperlink"/><Relationship Id="rId5" Target="https://doi.org/10.1183/09031936.00180812" TargetMode="External" Type="http://schemas.openxmlformats.org/officeDocument/2006/relationships/hyperlink"/><Relationship Id="rId6" Target="https://www.dmc.org/healthy-living/corporate-content/13-common-copd-symptoms" TargetMode="External" Type="http://schemas.openxmlformats.org/officeDocument/2006/relationships/hyperlink"/></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https://www.nice.org.uk" TargetMode="External" Type="http://schemas.openxmlformats.org/officeDocument/2006/relationships/hyperlink"/><Relationship Id="rId5" Target="https://goldcopd.org" TargetMode="External" Type="http://schemas.openxmlformats.org/officeDocument/2006/relationships/hyperlink"/><Relationship Id="rId6" Target="https://doi.org/10.1186/1472-6963-10-81" TargetMode="External" Type="http://schemas.openxmlformats.org/officeDocument/2006/relationships/hyperlink"/></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https://www.lungevity.org/learn-about-lungevity/patient-focused-research-center/shared-decision-making" TargetMode="External" Type="http://schemas.openxmlformats.org/officeDocument/2006/relationships/hyperlink"/></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670237" y="2169980"/>
            <a:ext cx="16947526" cy="1057275"/>
          </a:xfrm>
          <a:prstGeom prst="rect">
            <a:avLst/>
          </a:prstGeom>
        </p:spPr>
        <p:txBody>
          <a:bodyPr anchor="t" rtlCol="false" tIns="0" lIns="0" bIns="0" rIns="0">
            <a:spAutoFit/>
          </a:bodyPr>
          <a:lstStyle/>
          <a:p>
            <a:pPr algn="ctr">
              <a:lnSpc>
                <a:spcPts val="8400"/>
              </a:lnSpc>
              <a:spcBef>
                <a:spcPct val="0"/>
              </a:spcBef>
            </a:pPr>
            <a:r>
              <a:rPr lang="en-US" b="true" sz="6000" spc="-252">
                <a:solidFill>
                  <a:srgbClr val="000000"/>
                </a:solidFill>
                <a:latin typeface="Arial Bold"/>
                <a:ea typeface="Arial Bold"/>
                <a:cs typeface="Arial Bold"/>
                <a:sym typeface="Arial Bold"/>
              </a:rPr>
              <a:t>COPD: Management of a long term condition in UK</a:t>
            </a:r>
          </a:p>
        </p:txBody>
      </p:sp>
      <p:sp>
        <p:nvSpPr>
          <p:cNvPr name="TextBox 8" id="8"/>
          <p:cNvSpPr txBox="true"/>
          <p:nvPr/>
        </p:nvSpPr>
        <p:spPr>
          <a:xfrm rot="0">
            <a:off x="1215001" y="3320534"/>
            <a:ext cx="15857998" cy="6188172"/>
          </a:xfrm>
          <a:prstGeom prst="rect">
            <a:avLst/>
          </a:prstGeom>
        </p:spPr>
        <p:txBody>
          <a:bodyPr anchor="t" rtlCol="false" tIns="0" lIns="0" bIns="0" rIns="0">
            <a:spAutoFit/>
          </a:bodyPr>
          <a:lstStyle/>
          <a:p>
            <a:pPr algn="ctr">
              <a:lnSpc>
                <a:spcPts val="6994"/>
              </a:lnSpc>
            </a:pPr>
            <a:r>
              <a:rPr lang="en-US" sz="4996" spc="-209">
                <a:solidFill>
                  <a:srgbClr val="000000"/>
                </a:solidFill>
                <a:latin typeface="Arial"/>
                <a:ea typeface="Arial"/>
                <a:cs typeface="Arial"/>
                <a:sym typeface="Arial"/>
              </a:rPr>
              <a:t>Presentation for Chronic Obstructive Pulmonary Disease health professionals in the NHS</a:t>
            </a:r>
          </a:p>
          <a:p>
            <a:pPr algn="ctr">
              <a:lnSpc>
                <a:spcPts val="6994"/>
              </a:lnSpc>
            </a:pPr>
            <a:r>
              <a:rPr lang="en-US" sz="4996" spc="-209">
                <a:solidFill>
                  <a:srgbClr val="000000"/>
                </a:solidFill>
                <a:latin typeface="Arial"/>
                <a:ea typeface="Arial"/>
                <a:cs typeface="Arial"/>
                <a:sym typeface="Arial"/>
              </a:rPr>
              <a:t>Module: Community Care and Management of Longer Term Conditions</a:t>
            </a:r>
          </a:p>
          <a:p>
            <a:pPr algn="ctr">
              <a:lnSpc>
                <a:spcPts val="6994"/>
              </a:lnSpc>
            </a:pPr>
            <a:r>
              <a:rPr lang="en-US" sz="4996" spc="-209">
                <a:solidFill>
                  <a:srgbClr val="000000"/>
                </a:solidFill>
                <a:latin typeface="Arial"/>
                <a:ea typeface="Arial"/>
                <a:cs typeface="Arial"/>
                <a:sym typeface="Arial"/>
              </a:rPr>
              <a:t>Student Name: Shamim Osman Abir</a:t>
            </a:r>
          </a:p>
          <a:p>
            <a:pPr algn="ctr">
              <a:lnSpc>
                <a:spcPts val="6994"/>
              </a:lnSpc>
            </a:pPr>
            <a:r>
              <a:rPr lang="en-US" sz="4996" spc="-209">
                <a:solidFill>
                  <a:srgbClr val="000000"/>
                </a:solidFill>
                <a:latin typeface="Arial"/>
                <a:ea typeface="Arial"/>
                <a:cs typeface="Arial"/>
                <a:sym typeface="Arial"/>
              </a:rPr>
              <a:t>Student ID: 2503961</a:t>
            </a:r>
          </a:p>
          <a:p>
            <a:pPr algn="ctr">
              <a:lnSpc>
                <a:spcPts val="6994"/>
              </a:lnSpc>
              <a:spcBef>
                <a:spcPct val="0"/>
              </a:spcBef>
            </a:pPr>
            <a:r>
              <a:rPr lang="en-US" sz="4996" spc="-209">
                <a:solidFill>
                  <a:srgbClr val="000000"/>
                </a:solidFill>
                <a:latin typeface="Arial"/>
                <a:ea typeface="Arial"/>
                <a:cs typeface="Arial"/>
                <a:sym typeface="Arial"/>
              </a:rPr>
              <a:t>Lecturer: Muhammed Khan</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1227943" y="2466612"/>
            <a:ext cx="6625377" cy="4843407"/>
          </a:xfrm>
          <a:custGeom>
            <a:avLst/>
            <a:gdLst/>
            <a:ahLst/>
            <a:cxnLst/>
            <a:rect r="r" b="b" t="t" l="l"/>
            <a:pathLst>
              <a:path h="4843407" w="6625377">
                <a:moveTo>
                  <a:pt x="0" y="0"/>
                </a:moveTo>
                <a:lnTo>
                  <a:pt x="6625376" y="0"/>
                </a:lnTo>
                <a:lnTo>
                  <a:pt x="6625376" y="4843407"/>
                </a:lnTo>
                <a:lnTo>
                  <a:pt x="0" y="4843407"/>
                </a:lnTo>
                <a:lnTo>
                  <a:pt x="0" y="0"/>
                </a:lnTo>
                <a:close/>
              </a:path>
            </a:pathLst>
          </a:custGeom>
          <a:blipFill>
            <a:blip r:embed="rId6"/>
            <a:stretch>
              <a:fillRect l="0" t="0" r="0" b="-9433"/>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1681130" y="1666512"/>
            <a:ext cx="8088118" cy="873125"/>
          </a:xfrm>
          <a:prstGeom prst="rect">
            <a:avLst/>
          </a:prstGeom>
        </p:spPr>
        <p:txBody>
          <a:bodyPr anchor="t" rtlCol="false" tIns="0" lIns="0" bIns="0" rIns="0">
            <a:spAutoFit/>
          </a:bodyPr>
          <a:lstStyle/>
          <a:p>
            <a:pPr algn="ctr">
              <a:lnSpc>
                <a:spcPts val="6999"/>
              </a:lnSpc>
            </a:pPr>
            <a:r>
              <a:rPr lang="en-US" sz="4999" b="true">
                <a:solidFill>
                  <a:srgbClr val="000000"/>
                </a:solidFill>
                <a:latin typeface="Arial Bold"/>
                <a:ea typeface="Arial Bold"/>
                <a:cs typeface="Arial Bold"/>
                <a:sym typeface="Arial Bold"/>
              </a:rPr>
              <a:t>Definition</a:t>
            </a:r>
          </a:p>
        </p:txBody>
      </p:sp>
      <p:sp>
        <p:nvSpPr>
          <p:cNvPr name="TextBox 10" id="10"/>
          <p:cNvSpPr txBox="true"/>
          <p:nvPr/>
        </p:nvSpPr>
        <p:spPr>
          <a:xfrm rot="0">
            <a:off x="10947826" y="7598040"/>
            <a:ext cx="6703994" cy="759770"/>
          </a:xfrm>
          <a:prstGeom prst="rect">
            <a:avLst/>
          </a:prstGeom>
        </p:spPr>
        <p:txBody>
          <a:bodyPr anchor="t" rtlCol="false" tIns="0" lIns="0" bIns="0" rIns="0">
            <a:spAutoFit/>
          </a:bodyPr>
          <a:lstStyle/>
          <a:p>
            <a:pPr algn="ctr">
              <a:lnSpc>
                <a:spcPts val="2926"/>
              </a:lnSpc>
              <a:spcBef>
                <a:spcPct val="0"/>
              </a:spcBef>
            </a:pPr>
            <a:r>
              <a:rPr lang="en-US" sz="2567">
                <a:solidFill>
                  <a:srgbClr val="000000"/>
                </a:solidFill>
                <a:latin typeface="Arial"/>
                <a:ea typeface="Arial"/>
                <a:cs typeface="Arial"/>
                <a:sym typeface="Arial"/>
              </a:rPr>
              <a:t>Fig-1: Chr</a:t>
            </a:r>
            <a:r>
              <a:rPr lang="en-US" sz="2567">
                <a:solidFill>
                  <a:srgbClr val="000000"/>
                </a:solidFill>
                <a:latin typeface="Arial"/>
                <a:ea typeface="Arial"/>
                <a:cs typeface="Arial"/>
                <a:sym typeface="Arial"/>
              </a:rPr>
              <a:t>onic Obstructive Pulmonary Disease</a:t>
            </a:r>
          </a:p>
          <a:p>
            <a:pPr algn="l">
              <a:lnSpc>
                <a:spcPts val="2926"/>
              </a:lnSpc>
              <a:spcBef>
                <a:spcPct val="0"/>
              </a:spcBef>
            </a:pPr>
            <a:r>
              <a:rPr lang="en-US" sz="2567">
                <a:solidFill>
                  <a:srgbClr val="000000"/>
                </a:solidFill>
                <a:latin typeface="Arial"/>
                <a:ea typeface="Arial"/>
                <a:cs typeface="Arial"/>
                <a:sym typeface="Arial"/>
              </a:rPr>
              <a:t>Source: (MedlinePlus, 2025)</a:t>
            </a:r>
          </a:p>
        </p:txBody>
      </p:sp>
      <p:sp>
        <p:nvSpPr>
          <p:cNvPr name="TextBox 11" id="11"/>
          <p:cNvSpPr txBox="true"/>
          <p:nvPr/>
        </p:nvSpPr>
        <p:spPr>
          <a:xfrm rot="0">
            <a:off x="781598" y="2705735"/>
            <a:ext cx="9887182" cy="5578475"/>
          </a:xfrm>
          <a:prstGeom prst="rect">
            <a:avLst/>
          </a:prstGeom>
        </p:spPr>
        <p:txBody>
          <a:bodyPr anchor="t" rtlCol="false" tIns="0" lIns="0" bIns="0" rIns="0">
            <a:spAutoFit/>
          </a:bodyPr>
          <a:lstStyle/>
          <a:p>
            <a:pPr algn="just">
              <a:lnSpc>
                <a:spcPts val="4900"/>
              </a:lnSpc>
            </a:pPr>
            <a:r>
              <a:rPr lang="en-US" sz="3500">
                <a:solidFill>
                  <a:srgbClr val="000000"/>
                </a:solidFill>
                <a:latin typeface="Arial"/>
                <a:ea typeface="Arial"/>
                <a:cs typeface="Arial"/>
                <a:sym typeface="Arial"/>
              </a:rPr>
              <a:t>Chronic obstructive pulmonary disease - commonly abbreviated to COPD - is a chronic inflammatory disease of the lungs which causes an obstruction of the airflow. COPD is usually the result of long-term exposure to irritating particles or gases, including from cigarette smoke. People with COPD have an increased risk of developing lung cancer, heart diseases, and a range of other conditions. (Respiratory London)</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9148762" y="2015739"/>
            <a:ext cx="8482355" cy="6680337"/>
          </a:xfrm>
          <a:custGeom>
            <a:avLst/>
            <a:gdLst/>
            <a:ahLst/>
            <a:cxnLst/>
            <a:rect r="r" b="b" t="t" l="l"/>
            <a:pathLst>
              <a:path h="6680337" w="8482355">
                <a:moveTo>
                  <a:pt x="0" y="0"/>
                </a:moveTo>
                <a:lnTo>
                  <a:pt x="8482356" y="0"/>
                </a:lnTo>
                <a:lnTo>
                  <a:pt x="8482356" y="6680337"/>
                </a:lnTo>
                <a:lnTo>
                  <a:pt x="0" y="6680337"/>
                </a:lnTo>
                <a:lnTo>
                  <a:pt x="0" y="0"/>
                </a:lnTo>
                <a:close/>
              </a:path>
            </a:pathLst>
          </a:custGeom>
          <a:blipFill>
            <a:blip r:embed="rId6"/>
            <a:stretch>
              <a:fillRect l="0" t="0" r="0" b="0"/>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1509558" y="2209483"/>
            <a:ext cx="7251737" cy="6197600"/>
          </a:xfrm>
          <a:prstGeom prst="rect">
            <a:avLst/>
          </a:prstGeom>
        </p:spPr>
        <p:txBody>
          <a:bodyPr anchor="t" rtlCol="false" tIns="0" lIns="0" bIns="0" rIns="0">
            <a:spAutoFit/>
          </a:bodyPr>
          <a:lstStyle/>
          <a:p>
            <a:pPr algn="just">
              <a:lnSpc>
                <a:spcPts val="4900"/>
              </a:lnSpc>
            </a:pPr>
            <a:r>
              <a:rPr lang="en-US" sz="3500" b="true">
                <a:solidFill>
                  <a:srgbClr val="000000"/>
                </a:solidFill>
                <a:latin typeface="Arial Bold"/>
                <a:ea typeface="Arial Bold"/>
                <a:cs typeface="Arial Bold"/>
                <a:sym typeface="Arial Bold"/>
              </a:rPr>
              <a:t>Symptoms -</a:t>
            </a:r>
          </a:p>
          <a:p>
            <a:pPr algn="just" marL="755651" indent="-377825" lvl="1">
              <a:lnSpc>
                <a:spcPts val="4900"/>
              </a:lnSpc>
              <a:buFont typeface="Arial"/>
              <a:buChar char="•"/>
            </a:pPr>
            <a:r>
              <a:rPr lang="en-US" sz="3500">
                <a:solidFill>
                  <a:srgbClr val="000000"/>
                </a:solidFill>
                <a:latin typeface="Arial"/>
                <a:ea typeface="Arial"/>
                <a:cs typeface="Arial"/>
                <a:sym typeface="Arial"/>
              </a:rPr>
              <a:t>Chronic cough</a:t>
            </a:r>
          </a:p>
          <a:p>
            <a:pPr algn="just" marL="755651" indent="-377825" lvl="1">
              <a:lnSpc>
                <a:spcPts val="4900"/>
              </a:lnSpc>
              <a:buFont typeface="Arial"/>
              <a:buChar char="•"/>
            </a:pPr>
            <a:r>
              <a:rPr lang="en-US" sz="3500">
                <a:solidFill>
                  <a:srgbClr val="000000"/>
                </a:solidFill>
                <a:latin typeface="Arial"/>
                <a:ea typeface="Arial"/>
                <a:cs typeface="Arial"/>
                <a:sym typeface="Arial"/>
              </a:rPr>
              <a:t>Progressive dyspnea (shortness of breath)</a:t>
            </a:r>
          </a:p>
          <a:p>
            <a:pPr algn="just" marL="755651" indent="-377825" lvl="1">
              <a:lnSpc>
                <a:spcPts val="4900"/>
              </a:lnSpc>
              <a:buFont typeface="Arial"/>
              <a:buChar char="•"/>
            </a:pPr>
            <a:r>
              <a:rPr lang="en-US" sz="3500">
                <a:solidFill>
                  <a:srgbClr val="000000"/>
                </a:solidFill>
                <a:latin typeface="Arial"/>
                <a:ea typeface="Arial"/>
                <a:cs typeface="Arial"/>
                <a:sym typeface="Arial"/>
              </a:rPr>
              <a:t>Wheezing</a:t>
            </a:r>
          </a:p>
          <a:p>
            <a:pPr algn="just" marL="755651" indent="-377825" lvl="1">
              <a:lnSpc>
                <a:spcPts val="4900"/>
              </a:lnSpc>
              <a:buFont typeface="Arial"/>
              <a:buChar char="•"/>
            </a:pPr>
            <a:r>
              <a:rPr lang="en-US" sz="3500">
                <a:solidFill>
                  <a:srgbClr val="000000"/>
                </a:solidFill>
                <a:latin typeface="Arial"/>
                <a:ea typeface="Arial"/>
                <a:cs typeface="Arial"/>
                <a:sym typeface="Arial"/>
              </a:rPr>
              <a:t>Chest tightness</a:t>
            </a:r>
          </a:p>
          <a:p>
            <a:pPr algn="just" marL="755651" indent="-377825" lvl="1">
              <a:lnSpc>
                <a:spcPts val="4900"/>
              </a:lnSpc>
              <a:buFont typeface="Arial"/>
              <a:buChar char="•"/>
            </a:pPr>
            <a:r>
              <a:rPr lang="en-US" sz="3500">
                <a:solidFill>
                  <a:srgbClr val="000000"/>
                </a:solidFill>
                <a:latin typeface="Arial"/>
                <a:ea typeface="Arial"/>
                <a:cs typeface="Arial"/>
                <a:sym typeface="Arial"/>
              </a:rPr>
              <a:t>Fatigue</a:t>
            </a:r>
          </a:p>
          <a:p>
            <a:pPr algn="just" marL="755651" indent="-377825" lvl="1">
              <a:lnSpc>
                <a:spcPts val="4900"/>
              </a:lnSpc>
              <a:buFont typeface="Arial"/>
              <a:buChar char="•"/>
            </a:pPr>
            <a:r>
              <a:rPr lang="en-US" sz="3500">
                <a:solidFill>
                  <a:srgbClr val="000000"/>
                </a:solidFill>
                <a:latin typeface="Arial"/>
                <a:ea typeface="Arial"/>
                <a:cs typeface="Arial"/>
                <a:sym typeface="Arial"/>
              </a:rPr>
              <a:t>Frequent respiratory infections</a:t>
            </a:r>
          </a:p>
          <a:p>
            <a:pPr algn="just" marL="755651" indent="-377825" lvl="1">
              <a:lnSpc>
                <a:spcPts val="4900"/>
              </a:lnSpc>
              <a:buFont typeface="Arial"/>
              <a:buChar char="•"/>
            </a:pPr>
            <a:r>
              <a:rPr lang="en-US" sz="3500">
                <a:solidFill>
                  <a:srgbClr val="000000"/>
                </a:solidFill>
                <a:latin typeface="Arial"/>
                <a:ea typeface="Arial"/>
                <a:cs typeface="Arial"/>
                <a:sym typeface="Arial"/>
              </a:rPr>
              <a:t>Cyanosis (in advanced stages) </a:t>
            </a:r>
          </a:p>
          <a:p>
            <a:pPr algn="just">
              <a:lnSpc>
                <a:spcPts val="4900"/>
              </a:lnSpc>
            </a:pPr>
            <a:r>
              <a:rPr lang="en-US" sz="3500">
                <a:solidFill>
                  <a:srgbClr val="000000"/>
                </a:solidFill>
                <a:latin typeface="Arial"/>
                <a:ea typeface="Arial"/>
                <a:cs typeface="Arial"/>
                <a:sym typeface="Arial"/>
              </a:rPr>
              <a:t>(Vestbo et al., 2013)</a:t>
            </a:r>
          </a:p>
        </p:txBody>
      </p:sp>
      <p:sp>
        <p:nvSpPr>
          <p:cNvPr name="TextBox 10" id="10"/>
          <p:cNvSpPr txBox="true"/>
          <p:nvPr/>
        </p:nvSpPr>
        <p:spPr>
          <a:xfrm rot="0">
            <a:off x="4357285" y="757555"/>
            <a:ext cx="8808021" cy="882650"/>
          </a:xfrm>
          <a:prstGeom prst="rect">
            <a:avLst/>
          </a:prstGeom>
        </p:spPr>
        <p:txBody>
          <a:bodyPr anchor="t" rtlCol="false" tIns="0" lIns="0" bIns="0" rIns="0">
            <a:spAutoFit/>
          </a:bodyPr>
          <a:lstStyle/>
          <a:p>
            <a:pPr algn="ctr">
              <a:lnSpc>
                <a:spcPts val="7000"/>
              </a:lnSpc>
            </a:pPr>
            <a:r>
              <a:rPr lang="en-US" sz="5000" b="true">
                <a:solidFill>
                  <a:srgbClr val="000000"/>
                </a:solidFill>
                <a:latin typeface="Arial Bold"/>
                <a:ea typeface="Arial Bold"/>
                <a:cs typeface="Arial Bold"/>
                <a:sym typeface="Arial Bold"/>
              </a:rPr>
              <a:t>Symptoms of COPD</a:t>
            </a:r>
          </a:p>
        </p:txBody>
      </p:sp>
      <p:sp>
        <p:nvSpPr>
          <p:cNvPr name="TextBox 11" id="11"/>
          <p:cNvSpPr txBox="true"/>
          <p:nvPr/>
        </p:nvSpPr>
        <p:spPr>
          <a:xfrm rot="0">
            <a:off x="11524373" y="8407082"/>
            <a:ext cx="4765625" cy="762513"/>
          </a:xfrm>
          <a:prstGeom prst="rect">
            <a:avLst/>
          </a:prstGeom>
        </p:spPr>
        <p:txBody>
          <a:bodyPr anchor="t" rtlCol="false" tIns="0" lIns="0" bIns="0" rIns="0">
            <a:spAutoFit/>
          </a:bodyPr>
          <a:lstStyle/>
          <a:p>
            <a:pPr algn="just">
              <a:lnSpc>
                <a:spcPts val="2926"/>
              </a:lnSpc>
              <a:spcBef>
                <a:spcPct val="0"/>
              </a:spcBef>
            </a:pPr>
            <a:r>
              <a:rPr lang="en-US" sz="2567">
                <a:solidFill>
                  <a:srgbClr val="000000"/>
                </a:solidFill>
                <a:latin typeface="Arial"/>
                <a:ea typeface="Arial"/>
                <a:cs typeface="Arial"/>
                <a:sym typeface="Arial"/>
              </a:rPr>
              <a:t>Fig-2: Symptoms of COPD</a:t>
            </a:r>
          </a:p>
          <a:p>
            <a:pPr algn="just">
              <a:lnSpc>
                <a:spcPts val="2926"/>
              </a:lnSpc>
              <a:spcBef>
                <a:spcPct val="0"/>
              </a:spcBef>
            </a:pPr>
            <a:r>
              <a:rPr lang="en-US" sz="2567">
                <a:solidFill>
                  <a:srgbClr val="000000"/>
                </a:solidFill>
                <a:latin typeface="Arial"/>
                <a:ea typeface="Arial"/>
                <a:cs typeface="Arial"/>
                <a:sym typeface="Arial"/>
              </a:rPr>
              <a:t>Source:  (Detroit Medical Center)</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0179536" y="2389055"/>
            <a:ext cx="6885575" cy="5742630"/>
          </a:xfrm>
          <a:custGeom>
            <a:avLst/>
            <a:gdLst/>
            <a:ahLst/>
            <a:cxnLst/>
            <a:rect r="r" b="b" t="t" l="l"/>
            <a:pathLst>
              <a:path h="5742630" w="6885575">
                <a:moveTo>
                  <a:pt x="0" y="0"/>
                </a:moveTo>
                <a:lnTo>
                  <a:pt x="6885575" y="0"/>
                </a:lnTo>
                <a:lnTo>
                  <a:pt x="6885575" y="5742630"/>
                </a:lnTo>
                <a:lnTo>
                  <a:pt x="0" y="5742630"/>
                </a:lnTo>
                <a:lnTo>
                  <a:pt x="0" y="0"/>
                </a:lnTo>
                <a:close/>
              </a:path>
            </a:pathLst>
          </a:custGeom>
          <a:blipFill>
            <a:blip r:embed="rId6"/>
            <a:stretch>
              <a:fillRect l="0" t="0" r="0" b="-8212"/>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859735" y="1822450"/>
            <a:ext cx="8946448" cy="7435850"/>
          </a:xfrm>
          <a:prstGeom prst="rect">
            <a:avLst/>
          </a:prstGeom>
        </p:spPr>
        <p:txBody>
          <a:bodyPr anchor="t" rtlCol="false" tIns="0" lIns="0" bIns="0" rIns="0">
            <a:spAutoFit/>
          </a:bodyPr>
          <a:lstStyle/>
          <a:p>
            <a:pPr algn="just">
              <a:lnSpc>
                <a:spcPts val="4900"/>
              </a:lnSpc>
            </a:pPr>
            <a:r>
              <a:rPr lang="en-US" sz="3500" b="true">
                <a:solidFill>
                  <a:srgbClr val="000000"/>
                </a:solidFill>
                <a:latin typeface="Arial Bold"/>
                <a:ea typeface="Arial Bold"/>
                <a:cs typeface="Arial Bold"/>
                <a:sym typeface="Arial Bold"/>
              </a:rPr>
              <a:t>Aetiology -</a:t>
            </a:r>
          </a:p>
          <a:p>
            <a:pPr algn="just" marL="755651" indent="-377825" lvl="1">
              <a:lnSpc>
                <a:spcPts val="4900"/>
              </a:lnSpc>
              <a:buFont typeface="Arial"/>
              <a:buChar char="•"/>
            </a:pPr>
            <a:r>
              <a:rPr lang="en-US" sz="3500">
                <a:solidFill>
                  <a:srgbClr val="000000"/>
                </a:solidFill>
                <a:latin typeface="Arial"/>
                <a:ea typeface="Arial"/>
                <a:cs typeface="Arial"/>
                <a:sym typeface="Arial"/>
              </a:rPr>
              <a:t>Cigarette smoking (most common cause)</a:t>
            </a:r>
          </a:p>
          <a:p>
            <a:pPr algn="just" marL="755651" indent="-377825" lvl="1">
              <a:lnSpc>
                <a:spcPts val="4900"/>
              </a:lnSpc>
              <a:buFont typeface="Arial"/>
              <a:buChar char="•"/>
            </a:pPr>
            <a:r>
              <a:rPr lang="en-US" sz="3500">
                <a:solidFill>
                  <a:srgbClr val="000000"/>
                </a:solidFill>
                <a:latin typeface="Arial"/>
                <a:ea typeface="Arial"/>
                <a:cs typeface="Arial"/>
                <a:sym typeface="Arial"/>
              </a:rPr>
              <a:t>Environmental pollution (outdoor and indoor biomass fuel)</a:t>
            </a:r>
          </a:p>
          <a:p>
            <a:pPr algn="just" marL="755651" indent="-377825" lvl="1">
              <a:lnSpc>
                <a:spcPts val="4900"/>
              </a:lnSpc>
              <a:buFont typeface="Arial"/>
              <a:buChar char="•"/>
            </a:pPr>
            <a:r>
              <a:rPr lang="en-US" sz="3500">
                <a:solidFill>
                  <a:srgbClr val="000000"/>
                </a:solidFill>
                <a:latin typeface="Arial"/>
                <a:ea typeface="Arial"/>
                <a:cs typeface="Arial"/>
                <a:sym typeface="Arial"/>
              </a:rPr>
              <a:t>Occupational exposure</a:t>
            </a:r>
          </a:p>
          <a:p>
            <a:pPr algn="just" marL="755651" indent="-377825" lvl="1">
              <a:lnSpc>
                <a:spcPts val="4900"/>
              </a:lnSpc>
              <a:buFont typeface="Arial"/>
              <a:buChar char="•"/>
            </a:pPr>
            <a:r>
              <a:rPr lang="en-US" sz="3500">
                <a:solidFill>
                  <a:srgbClr val="000000"/>
                </a:solidFill>
                <a:latin typeface="Arial"/>
                <a:ea typeface="Arial"/>
                <a:cs typeface="Arial"/>
                <a:sym typeface="Arial"/>
              </a:rPr>
              <a:t>G</a:t>
            </a:r>
            <a:r>
              <a:rPr lang="en-US" sz="3500">
                <a:solidFill>
                  <a:srgbClr val="000000"/>
                </a:solidFill>
                <a:latin typeface="Arial"/>
                <a:ea typeface="Arial"/>
                <a:cs typeface="Arial"/>
                <a:sym typeface="Arial"/>
              </a:rPr>
              <a:t>enetic factors (e.g., alpha-1 antitrypsin deficiency)</a:t>
            </a:r>
          </a:p>
          <a:p>
            <a:pPr algn="just" marL="755651" indent="-377825" lvl="1">
              <a:lnSpc>
                <a:spcPts val="4900"/>
              </a:lnSpc>
              <a:buFont typeface="Arial"/>
              <a:buChar char="•"/>
            </a:pPr>
            <a:r>
              <a:rPr lang="en-US" sz="3500">
                <a:solidFill>
                  <a:srgbClr val="000000"/>
                </a:solidFill>
                <a:latin typeface="Arial"/>
                <a:ea typeface="Arial"/>
                <a:cs typeface="Arial"/>
                <a:sym typeface="Arial"/>
              </a:rPr>
              <a:t>Early-life f</a:t>
            </a:r>
            <a:r>
              <a:rPr lang="en-US" sz="3500">
                <a:solidFill>
                  <a:srgbClr val="000000"/>
                </a:solidFill>
                <a:latin typeface="Arial"/>
                <a:ea typeface="Arial"/>
                <a:cs typeface="Arial"/>
                <a:sym typeface="Arial"/>
              </a:rPr>
              <a:t>actors (poor lung development, childhood infections)</a:t>
            </a:r>
          </a:p>
          <a:p>
            <a:pPr algn="just" marL="755651" indent="-377825" lvl="1">
              <a:lnSpc>
                <a:spcPts val="4900"/>
              </a:lnSpc>
              <a:buFont typeface="Arial"/>
              <a:buChar char="•"/>
            </a:pPr>
            <a:r>
              <a:rPr lang="en-US" sz="3500">
                <a:solidFill>
                  <a:srgbClr val="000000"/>
                </a:solidFill>
                <a:latin typeface="Arial"/>
                <a:ea typeface="Arial"/>
                <a:cs typeface="Arial"/>
                <a:sym typeface="Arial"/>
              </a:rPr>
              <a:t>R</a:t>
            </a:r>
            <a:r>
              <a:rPr lang="en-US" sz="3500">
                <a:solidFill>
                  <a:srgbClr val="000000"/>
                </a:solidFill>
                <a:latin typeface="Arial"/>
                <a:ea typeface="Arial"/>
                <a:cs typeface="Arial"/>
                <a:sym typeface="Arial"/>
              </a:rPr>
              <a:t>ecurrent respiratory infections</a:t>
            </a:r>
          </a:p>
          <a:p>
            <a:pPr algn="just" marL="755651" indent="-377825" lvl="1">
              <a:lnSpc>
                <a:spcPts val="4900"/>
              </a:lnSpc>
              <a:buFont typeface="Arial"/>
              <a:buChar char="•"/>
            </a:pPr>
            <a:r>
              <a:rPr lang="en-US" sz="3500">
                <a:solidFill>
                  <a:srgbClr val="000000"/>
                </a:solidFill>
                <a:latin typeface="Arial"/>
                <a:ea typeface="Arial"/>
                <a:cs typeface="Arial"/>
                <a:sym typeface="Arial"/>
              </a:rPr>
              <a:t>Ge</a:t>
            </a:r>
            <a:r>
              <a:rPr lang="en-US" sz="3500">
                <a:solidFill>
                  <a:srgbClr val="000000"/>
                </a:solidFill>
                <a:latin typeface="Arial"/>
                <a:ea typeface="Arial"/>
                <a:cs typeface="Arial"/>
                <a:sym typeface="Arial"/>
              </a:rPr>
              <a:t>ne–environment interaction</a:t>
            </a:r>
          </a:p>
          <a:p>
            <a:pPr algn="just">
              <a:lnSpc>
                <a:spcPts val="4900"/>
              </a:lnSpc>
            </a:pPr>
            <a:r>
              <a:rPr lang="en-US" sz="3500">
                <a:solidFill>
                  <a:srgbClr val="000000"/>
                </a:solidFill>
                <a:latin typeface="Arial"/>
                <a:ea typeface="Arial"/>
                <a:cs typeface="Arial"/>
                <a:sym typeface="Arial"/>
              </a:rPr>
              <a:t>(Huang et al., 2018)</a:t>
            </a:r>
          </a:p>
        </p:txBody>
      </p:sp>
      <p:sp>
        <p:nvSpPr>
          <p:cNvPr name="TextBox 10" id="10"/>
          <p:cNvSpPr txBox="true"/>
          <p:nvPr/>
        </p:nvSpPr>
        <p:spPr>
          <a:xfrm rot="0">
            <a:off x="4105324" y="833755"/>
            <a:ext cx="8808021" cy="882650"/>
          </a:xfrm>
          <a:prstGeom prst="rect">
            <a:avLst/>
          </a:prstGeom>
        </p:spPr>
        <p:txBody>
          <a:bodyPr anchor="t" rtlCol="false" tIns="0" lIns="0" bIns="0" rIns="0">
            <a:spAutoFit/>
          </a:bodyPr>
          <a:lstStyle/>
          <a:p>
            <a:pPr algn="ctr">
              <a:lnSpc>
                <a:spcPts val="7000"/>
              </a:lnSpc>
            </a:pPr>
            <a:r>
              <a:rPr lang="en-US" sz="5000" b="true">
                <a:solidFill>
                  <a:srgbClr val="000000"/>
                </a:solidFill>
                <a:latin typeface="Arial Bold"/>
                <a:ea typeface="Arial Bold"/>
                <a:cs typeface="Arial Bold"/>
                <a:sym typeface="Arial Bold"/>
              </a:rPr>
              <a:t>Aetilogy of COPD</a:t>
            </a:r>
          </a:p>
        </p:txBody>
      </p:sp>
      <p:sp>
        <p:nvSpPr>
          <p:cNvPr name="TextBox 11" id="11"/>
          <p:cNvSpPr txBox="true"/>
          <p:nvPr/>
        </p:nvSpPr>
        <p:spPr>
          <a:xfrm rot="0">
            <a:off x="11239511" y="8263695"/>
            <a:ext cx="4277023" cy="762513"/>
          </a:xfrm>
          <a:prstGeom prst="rect">
            <a:avLst/>
          </a:prstGeom>
        </p:spPr>
        <p:txBody>
          <a:bodyPr anchor="t" rtlCol="false" tIns="0" lIns="0" bIns="0" rIns="0">
            <a:spAutoFit/>
          </a:bodyPr>
          <a:lstStyle/>
          <a:p>
            <a:pPr algn="just">
              <a:lnSpc>
                <a:spcPts val="2926"/>
              </a:lnSpc>
              <a:spcBef>
                <a:spcPct val="0"/>
              </a:spcBef>
            </a:pPr>
            <a:r>
              <a:rPr lang="en-US" sz="2567">
                <a:solidFill>
                  <a:srgbClr val="000000"/>
                </a:solidFill>
                <a:latin typeface="Arial"/>
                <a:ea typeface="Arial"/>
                <a:cs typeface="Arial"/>
                <a:sym typeface="Arial"/>
              </a:rPr>
              <a:t>Fig-3: Aetilogy of COPD</a:t>
            </a:r>
          </a:p>
          <a:p>
            <a:pPr algn="just">
              <a:lnSpc>
                <a:spcPts val="2926"/>
              </a:lnSpc>
              <a:spcBef>
                <a:spcPct val="0"/>
              </a:spcBef>
            </a:pPr>
            <a:r>
              <a:rPr lang="en-US" sz="2567">
                <a:solidFill>
                  <a:srgbClr val="000000"/>
                </a:solidFill>
                <a:latin typeface="Arial"/>
                <a:ea typeface="Arial"/>
                <a:cs typeface="Arial"/>
                <a:sym typeface="Arial"/>
              </a:rPr>
              <a:t>Source:   (Healthgrades, n.d.)</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8" id="8"/>
          <p:cNvSpPr txBox="true"/>
          <p:nvPr/>
        </p:nvSpPr>
        <p:spPr>
          <a:xfrm rot="0">
            <a:off x="4845310" y="828040"/>
            <a:ext cx="7831971" cy="1329690"/>
          </a:xfrm>
          <a:prstGeom prst="rect">
            <a:avLst/>
          </a:prstGeom>
        </p:spPr>
        <p:txBody>
          <a:bodyPr anchor="t" rtlCol="false" tIns="0" lIns="0" bIns="0" rIns="0">
            <a:spAutoFit/>
          </a:bodyPr>
          <a:lstStyle/>
          <a:p>
            <a:pPr algn="ctr">
              <a:lnSpc>
                <a:spcPts val="5130"/>
              </a:lnSpc>
            </a:pPr>
            <a:r>
              <a:rPr lang="en-US" sz="4500" b="true">
                <a:solidFill>
                  <a:srgbClr val="000000"/>
                </a:solidFill>
                <a:latin typeface="Arial Bold"/>
                <a:ea typeface="Arial Bold"/>
                <a:cs typeface="Arial Bold"/>
                <a:sym typeface="Arial Bold"/>
              </a:rPr>
              <a:t>Prevalence of COPD in UK and Worldwide</a:t>
            </a:r>
          </a:p>
        </p:txBody>
      </p:sp>
      <p:sp>
        <p:nvSpPr>
          <p:cNvPr name="TextBox 9" id="9"/>
          <p:cNvSpPr txBox="true"/>
          <p:nvPr/>
        </p:nvSpPr>
        <p:spPr>
          <a:xfrm rot="0">
            <a:off x="777130" y="2315527"/>
            <a:ext cx="15968331" cy="2399665"/>
          </a:xfrm>
          <a:prstGeom prst="rect">
            <a:avLst/>
          </a:prstGeom>
        </p:spPr>
        <p:txBody>
          <a:bodyPr anchor="t" rtlCol="false" tIns="0" lIns="0" bIns="0" rIns="0">
            <a:spAutoFit/>
          </a:bodyPr>
          <a:lstStyle/>
          <a:p>
            <a:pPr algn="just">
              <a:lnSpc>
                <a:spcPts val="4759"/>
              </a:lnSpc>
            </a:pPr>
            <a:r>
              <a:rPr lang="en-US" sz="3399" b="true">
                <a:solidFill>
                  <a:srgbClr val="000000"/>
                </a:solidFill>
                <a:latin typeface="Arial Bold"/>
                <a:ea typeface="Arial Bold"/>
                <a:cs typeface="Arial Bold"/>
                <a:sym typeface="Arial Bold"/>
              </a:rPr>
              <a:t>United Kingdom:</a:t>
            </a:r>
            <a:r>
              <a:rPr lang="en-US" sz="3399">
                <a:solidFill>
                  <a:srgbClr val="000000"/>
                </a:solidFill>
                <a:latin typeface="Arial"/>
                <a:ea typeface="Arial"/>
                <a:cs typeface="Arial"/>
                <a:sym typeface="Arial"/>
              </a:rPr>
              <a:t> About 1.2 million people in the UK have been diagnosed with COPD, although</a:t>
            </a:r>
            <a:r>
              <a:rPr lang="en-US" sz="3399">
                <a:solidFill>
                  <a:srgbClr val="000000"/>
                </a:solidFill>
                <a:latin typeface="Arial"/>
                <a:ea typeface="Arial"/>
                <a:cs typeface="Arial"/>
                <a:sym typeface="Arial"/>
              </a:rPr>
              <a:t> </a:t>
            </a:r>
            <a:r>
              <a:rPr lang="en-US" sz="3399">
                <a:solidFill>
                  <a:srgbClr val="000000"/>
                </a:solidFill>
                <a:latin typeface="Arial"/>
                <a:ea typeface="Arial"/>
                <a:cs typeface="Arial"/>
                <a:sym typeface="Arial"/>
              </a:rPr>
              <a:t>a sizable portion of cases go undetected. In the UK, the frequency of COPD rises with age and is closely linked to smoking history; socioeconomically disadvantage</a:t>
            </a:r>
            <a:r>
              <a:rPr lang="en-US" sz="3399">
                <a:solidFill>
                  <a:srgbClr val="000000"/>
                </a:solidFill>
                <a:latin typeface="Arial"/>
                <a:ea typeface="Arial"/>
                <a:cs typeface="Arial"/>
                <a:sym typeface="Arial"/>
              </a:rPr>
              <a:t>d groups have greater rates (British Lung Foundation, 2020).</a:t>
            </a:r>
          </a:p>
        </p:txBody>
      </p:sp>
      <p:sp>
        <p:nvSpPr>
          <p:cNvPr name="TextBox 10" id="10"/>
          <p:cNvSpPr txBox="true"/>
          <p:nvPr/>
        </p:nvSpPr>
        <p:spPr>
          <a:xfrm rot="0">
            <a:off x="777130" y="4817375"/>
            <a:ext cx="15968331" cy="2999740"/>
          </a:xfrm>
          <a:prstGeom prst="rect">
            <a:avLst/>
          </a:prstGeom>
        </p:spPr>
        <p:txBody>
          <a:bodyPr anchor="t" rtlCol="false" tIns="0" lIns="0" bIns="0" rIns="0">
            <a:spAutoFit/>
          </a:bodyPr>
          <a:lstStyle/>
          <a:p>
            <a:pPr algn="just">
              <a:lnSpc>
                <a:spcPts val="4759"/>
              </a:lnSpc>
            </a:pPr>
            <a:r>
              <a:rPr lang="en-US" sz="3399" b="true">
                <a:solidFill>
                  <a:srgbClr val="000000"/>
                </a:solidFill>
                <a:latin typeface="Arial Bold"/>
                <a:ea typeface="Arial Bold"/>
                <a:cs typeface="Arial Bold"/>
                <a:sym typeface="Arial Bold"/>
              </a:rPr>
              <a:t>Worldwide:</a:t>
            </a:r>
            <a:r>
              <a:rPr lang="en-US" sz="3399">
                <a:solidFill>
                  <a:srgbClr val="000000"/>
                </a:solidFill>
                <a:latin typeface="Arial"/>
                <a:ea typeface="Arial"/>
                <a:cs typeface="Arial"/>
                <a:sym typeface="Arial"/>
              </a:rPr>
              <a:t> With an estimated 390 million cases globally COPD affects 10% of persons over 40 and is a serious global health concer</a:t>
            </a:r>
            <a:r>
              <a:rPr lang="en-US" sz="3399">
                <a:solidFill>
                  <a:srgbClr val="000000"/>
                </a:solidFill>
                <a:latin typeface="Arial"/>
                <a:ea typeface="Arial"/>
                <a:cs typeface="Arial"/>
                <a:sym typeface="Arial"/>
              </a:rPr>
              <a:t>n. P</a:t>
            </a:r>
            <a:r>
              <a:rPr lang="en-US" sz="3399">
                <a:solidFill>
                  <a:srgbClr val="000000"/>
                </a:solidFill>
                <a:latin typeface="Arial"/>
                <a:ea typeface="Arial"/>
                <a:cs typeface="Arial"/>
                <a:sym typeface="Arial"/>
              </a:rPr>
              <a:t>articularly in low- and middle-income nations where exposure to risk factors like smoking and biomass fuel is considerable, the disease is a major source of morbidity and mortality. </a:t>
            </a:r>
            <a:r>
              <a:rPr lang="en-US" sz="3399">
                <a:solidFill>
                  <a:srgbClr val="000000"/>
                </a:solidFill>
                <a:latin typeface="Arial"/>
                <a:ea typeface="Arial"/>
                <a:cs typeface="Arial"/>
                <a:sym typeface="Arial"/>
              </a:rPr>
              <a:t> (Adeloye et al., 2015).</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8" id="8"/>
          <p:cNvSpPr txBox="true"/>
          <p:nvPr/>
        </p:nvSpPr>
        <p:spPr>
          <a:xfrm rot="0">
            <a:off x="1028700" y="1958783"/>
            <a:ext cx="15843776" cy="3721100"/>
          </a:xfrm>
          <a:prstGeom prst="rect">
            <a:avLst/>
          </a:prstGeom>
        </p:spPr>
        <p:txBody>
          <a:bodyPr anchor="t" rtlCol="false" tIns="0" lIns="0" bIns="0" rIns="0">
            <a:spAutoFit/>
          </a:bodyPr>
          <a:lstStyle/>
          <a:p>
            <a:pPr algn="just">
              <a:lnSpc>
                <a:spcPts val="4900"/>
              </a:lnSpc>
            </a:pPr>
            <a:r>
              <a:rPr lang="en-US" sz="3500" b="true">
                <a:solidFill>
                  <a:srgbClr val="000000"/>
                </a:solidFill>
                <a:latin typeface="Arial Bold"/>
                <a:ea typeface="Arial Bold"/>
                <a:cs typeface="Arial Bold"/>
                <a:sym typeface="Arial Bold"/>
              </a:rPr>
              <a:t>Economic Burden - </a:t>
            </a:r>
          </a:p>
          <a:p>
            <a:pPr algn="just" marL="755651" indent="-377825" lvl="1">
              <a:lnSpc>
                <a:spcPts val="4900"/>
              </a:lnSpc>
              <a:buFont typeface="Arial"/>
              <a:buChar char="•"/>
            </a:pPr>
            <a:r>
              <a:rPr lang="en-US" sz="3500">
                <a:solidFill>
                  <a:srgbClr val="000000"/>
                </a:solidFill>
                <a:latin typeface="Arial"/>
                <a:ea typeface="Arial"/>
                <a:cs typeface="Arial"/>
                <a:sym typeface="Arial"/>
              </a:rPr>
              <a:t>Productivity loss as a result of absenteeism.</a:t>
            </a:r>
          </a:p>
          <a:p>
            <a:pPr algn="just" marL="755651" indent="-377825" lvl="1">
              <a:lnSpc>
                <a:spcPts val="4900"/>
              </a:lnSpc>
              <a:buFont typeface="Arial"/>
              <a:buChar char="•"/>
            </a:pPr>
            <a:r>
              <a:rPr lang="en-US" sz="3500">
                <a:solidFill>
                  <a:srgbClr val="000000"/>
                </a:solidFill>
                <a:latin typeface="Arial"/>
                <a:ea typeface="Arial"/>
                <a:cs typeface="Arial"/>
                <a:sym typeface="Arial"/>
              </a:rPr>
              <a:t>D</a:t>
            </a:r>
            <a:r>
              <a:rPr lang="en-US" sz="3500">
                <a:solidFill>
                  <a:srgbClr val="000000"/>
                </a:solidFill>
                <a:latin typeface="Arial"/>
                <a:ea typeface="Arial"/>
                <a:cs typeface="Arial"/>
                <a:sym typeface="Arial"/>
              </a:rPr>
              <a:t>ecreased productivity at</a:t>
            </a:r>
            <a:r>
              <a:rPr lang="en-US" sz="3500">
                <a:solidFill>
                  <a:srgbClr val="000000"/>
                </a:solidFill>
                <a:latin typeface="Arial"/>
                <a:ea typeface="Arial"/>
                <a:cs typeface="Arial"/>
                <a:sym typeface="Arial"/>
              </a:rPr>
              <a:t> work</a:t>
            </a:r>
            <a:r>
              <a:rPr lang="en-US" sz="3500">
                <a:solidFill>
                  <a:srgbClr val="000000"/>
                </a:solidFill>
                <a:latin typeface="Arial"/>
                <a:ea typeface="Arial"/>
                <a:cs typeface="Arial"/>
                <a:sym typeface="Arial"/>
              </a:rPr>
              <a:t> (presenteeism).</a:t>
            </a:r>
          </a:p>
          <a:p>
            <a:pPr algn="just" marL="755651" indent="-377825" lvl="1">
              <a:lnSpc>
                <a:spcPts val="4900"/>
              </a:lnSpc>
              <a:buFont typeface="Arial"/>
              <a:buChar char="•"/>
            </a:pPr>
            <a:r>
              <a:rPr lang="en-US" sz="3500">
                <a:solidFill>
                  <a:srgbClr val="000000"/>
                </a:solidFill>
                <a:latin typeface="Arial"/>
                <a:ea typeface="Arial"/>
                <a:cs typeface="Arial"/>
                <a:sym typeface="Arial"/>
              </a:rPr>
              <a:t>Direct Medical Costs</a:t>
            </a:r>
          </a:p>
          <a:p>
            <a:pPr algn="just" marL="755651" indent="-377825" lvl="1">
              <a:lnSpc>
                <a:spcPts val="4900"/>
              </a:lnSpc>
              <a:buFont typeface="Arial"/>
              <a:buChar char="•"/>
            </a:pPr>
            <a:r>
              <a:rPr lang="en-US" sz="3500">
                <a:solidFill>
                  <a:srgbClr val="000000"/>
                </a:solidFill>
                <a:latin typeface="Arial"/>
                <a:ea typeface="Arial"/>
                <a:cs typeface="Arial"/>
                <a:sym typeface="Arial"/>
              </a:rPr>
              <a:t>The severity of the conditi</a:t>
            </a:r>
            <a:r>
              <a:rPr lang="en-US" sz="3500">
                <a:solidFill>
                  <a:srgbClr val="000000"/>
                </a:solidFill>
                <a:latin typeface="Arial"/>
                <a:ea typeface="Arial"/>
                <a:cs typeface="Arial"/>
                <a:sym typeface="Arial"/>
              </a:rPr>
              <a:t>on increases indirect costs. (Tachkov et al., 2017) (Ford et al., 2015)</a:t>
            </a:r>
          </a:p>
        </p:txBody>
      </p:sp>
      <p:sp>
        <p:nvSpPr>
          <p:cNvPr name="TextBox 9" id="9"/>
          <p:cNvSpPr txBox="true"/>
          <p:nvPr/>
        </p:nvSpPr>
        <p:spPr>
          <a:xfrm rot="0">
            <a:off x="4099053" y="622300"/>
            <a:ext cx="10080369" cy="1329690"/>
          </a:xfrm>
          <a:prstGeom prst="rect">
            <a:avLst/>
          </a:prstGeom>
        </p:spPr>
        <p:txBody>
          <a:bodyPr anchor="t" rtlCol="false" tIns="0" lIns="0" bIns="0" rIns="0">
            <a:spAutoFit/>
          </a:bodyPr>
          <a:lstStyle/>
          <a:p>
            <a:pPr algn="ctr">
              <a:lnSpc>
                <a:spcPts val="5130"/>
              </a:lnSpc>
            </a:pPr>
            <a:r>
              <a:rPr lang="en-US" sz="4500" b="true">
                <a:solidFill>
                  <a:srgbClr val="000000"/>
                </a:solidFill>
                <a:latin typeface="Arial Bold"/>
                <a:ea typeface="Arial Bold"/>
                <a:cs typeface="Arial Bold"/>
                <a:sym typeface="Arial Bold"/>
              </a:rPr>
              <a:t>Economic and Social Burden of long term condition of COPD</a:t>
            </a:r>
          </a:p>
        </p:txBody>
      </p:sp>
      <p:sp>
        <p:nvSpPr>
          <p:cNvPr name="TextBox 10" id="10"/>
          <p:cNvSpPr txBox="true"/>
          <p:nvPr/>
        </p:nvSpPr>
        <p:spPr>
          <a:xfrm rot="0">
            <a:off x="1028700" y="5686676"/>
            <a:ext cx="15054881" cy="4340225"/>
          </a:xfrm>
          <a:prstGeom prst="rect">
            <a:avLst/>
          </a:prstGeom>
        </p:spPr>
        <p:txBody>
          <a:bodyPr anchor="t" rtlCol="false" tIns="0" lIns="0" bIns="0" rIns="0">
            <a:spAutoFit/>
          </a:bodyPr>
          <a:lstStyle/>
          <a:p>
            <a:pPr algn="just">
              <a:lnSpc>
                <a:spcPts val="4900"/>
              </a:lnSpc>
            </a:pPr>
            <a:r>
              <a:rPr lang="en-US" sz="3500" b="true">
                <a:solidFill>
                  <a:srgbClr val="000000"/>
                </a:solidFill>
                <a:latin typeface="Arial Bold"/>
                <a:ea typeface="Arial Bold"/>
                <a:cs typeface="Arial Bold"/>
                <a:sym typeface="Arial Bold"/>
              </a:rPr>
              <a:t>Social Burden -</a:t>
            </a:r>
          </a:p>
          <a:p>
            <a:pPr algn="just" marL="755651" indent="-377825" lvl="1">
              <a:lnSpc>
                <a:spcPts val="4900"/>
              </a:lnSpc>
              <a:buFont typeface="Arial"/>
              <a:buChar char="•"/>
            </a:pPr>
            <a:r>
              <a:rPr lang="en-US" sz="3500">
                <a:solidFill>
                  <a:srgbClr val="000000"/>
                </a:solidFill>
                <a:latin typeface="Arial"/>
                <a:ea typeface="Arial"/>
                <a:cs typeface="Arial"/>
                <a:sym typeface="Arial"/>
              </a:rPr>
              <a:t>Disability (DALYs) increased.</a:t>
            </a:r>
          </a:p>
          <a:p>
            <a:pPr algn="just" marL="755651" indent="-377825" lvl="1">
              <a:lnSpc>
                <a:spcPts val="4900"/>
              </a:lnSpc>
              <a:buFont typeface="Arial"/>
              <a:buChar char="•"/>
            </a:pPr>
            <a:r>
              <a:rPr lang="en-US" sz="3500">
                <a:solidFill>
                  <a:srgbClr val="000000"/>
                </a:solidFill>
                <a:latin typeface="Arial"/>
                <a:ea typeface="Arial"/>
                <a:cs typeface="Arial"/>
                <a:sym typeface="Arial"/>
              </a:rPr>
              <a:t>D</a:t>
            </a:r>
            <a:r>
              <a:rPr lang="en-US" sz="3500">
                <a:solidFill>
                  <a:srgbClr val="000000"/>
                </a:solidFill>
                <a:latin typeface="Arial"/>
                <a:ea typeface="Arial"/>
                <a:cs typeface="Arial"/>
                <a:sym typeface="Arial"/>
              </a:rPr>
              <a:t>ecreased quality </a:t>
            </a:r>
            <a:r>
              <a:rPr lang="en-US" sz="3500">
                <a:solidFill>
                  <a:srgbClr val="000000"/>
                </a:solidFill>
                <a:latin typeface="Arial"/>
                <a:ea typeface="Arial"/>
                <a:cs typeface="Arial"/>
                <a:sym typeface="Arial"/>
              </a:rPr>
              <a:t>of</a:t>
            </a:r>
            <a:r>
              <a:rPr lang="en-US" sz="3500">
                <a:solidFill>
                  <a:srgbClr val="000000"/>
                </a:solidFill>
                <a:latin typeface="Arial"/>
                <a:ea typeface="Arial"/>
                <a:cs typeface="Arial"/>
                <a:sym typeface="Arial"/>
              </a:rPr>
              <a:t> life over time.</a:t>
            </a:r>
          </a:p>
          <a:p>
            <a:pPr algn="just" marL="755651" indent="-377825" lvl="1">
              <a:lnSpc>
                <a:spcPts val="4900"/>
              </a:lnSpc>
              <a:buFont typeface="Arial"/>
              <a:buChar char="•"/>
            </a:pPr>
            <a:r>
              <a:rPr lang="en-US" sz="3500">
                <a:solidFill>
                  <a:srgbClr val="000000"/>
                </a:solidFill>
                <a:latin typeface="Arial"/>
                <a:ea typeface="Arial"/>
                <a:cs typeface="Arial"/>
                <a:sym typeface="Arial"/>
              </a:rPr>
              <a:t>lived with a disability for 0.6–9 years, depending on severity.</a:t>
            </a:r>
          </a:p>
          <a:p>
            <a:pPr algn="just" marL="755651" indent="-377825" lvl="1">
              <a:lnSpc>
                <a:spcPts val="4900"/>
              </a:lnSpc>
              <a:buFont typeface="Arial"/>
              <a:buChar char="•"/>
            </a:pPr>
            <a:r>
              <a:rPr lang="en-US" sz="3500">
                <a:solidFill>
                  <a:srgbClr val="000000"/>
                </a:solidFill>
                <a:latin typeface="Arial"/>
                <a:ea typeface="Arial"/>
                <a:cs typeface="Arial"/>
                <a:sym typeface="Arial"/>
              </a:rPr>
              <a:t>diminished capacity to work and carry out everyday tasks.</a:t>
            </a:r>
          </a:p>
          <a:p>
            <a:pPr algn="just" marL="755651" indent="-377825" lvl="1">
              <a:lnSpc>
                <a:spcPts val="4900"/>
              </a:lnSpc>
              <a:buFont typeface="Arial"/>
              <a:buChar char="•"/>
            </a:pPr>
            <a:r>
              <a:rPr lang="en-US" sz="3500">
                <a:solidFill>
                  <a:srgbClr val="000000"/>
                </a:solidFill>
                <a:latin typeface="Arial"/>
                <a:ea typeface="Arial"/>
                <a:cs typeface="Arial"/>
                <a:sym typeface="Arial"/>
              </a:rPr>
              <a:t>Mor</a:t>
            </a:r>
            <a:r>
              <a:rPr lang="en-US" sz="3500">
                <a:solidFill>
                  <a:srgbClr val="000000"/>
                </a:solidFill>
                <a:latin typeface="Arial"/>
                <a:ea typeface="Arial"/>
                <a:cs typeface="Arial"/>
                <a:sym typeface="Arial"/>
              </a:rPr>
              <a:t>e significant effects i</a:t>
            </a:r>
            <a:r>
              <a:rPr lang="en-US" sz="3500">
                <a:solidFill>
                  <a:srgbClr val="000000"/>
                </a:solidFill>
                <a:latin typeface="Arial"/>
                <a:ea typeface="Arial"/>
                <a:cs typeface="Arial"/>
                <a:sym typeface="Arial"/>
              </a:rPr>
              <a:t>n moderate and severe COPD. (Tachkov et al., 2017)</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9863583" y="2090678"/>
            <a:ext cx="7629304" cy="6216204"/>
          </a:xfrm>
          <a:custGeom>
            <a:avLst/>
            <a:gdLst/>
            <a:ahLst/>
            <a:cxnLst/>
            <a:rect r="r" b="b" t="t" l="l"/>
            <a:pathLst>
              <a:path h="6216204" w="7629304">
                <a:moveTo>
                  <a:pt x="0" y="0"/>
                </a:moveTo>
                <a:lnTo>
                  <a:pt x="7629304" y="0"/>
                </a:lnTo>
                <a:lnTo>
                  <a:pt x="7629304" y="6216204"/>
                </a:lnTo>
                <a:lnTo>
                  <a:pt x="0" y="6216204"/>
                </a:lnTo>
                <a:lnTo>
                  <a:pt x="0" y="0"/>
                </a:lnTo>
                <a:close/>
              </a:path>
            </a:pathLst>
          </a:custGeom>
          <a:blipFill>
            <a:blip r:embed="rId6"/>
            <a:stretch>
              <a:fillRect l="-3184" t="-37429" r="-3704" b="-3633"/>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1501764" y="518983"/>
            <a:ext cx="7646998" cy="1329690"/>
          </a:xfrm>
          <a:prstGeom prst="rect">
            <a:avLst/>
          </a:prstGeom>
        </p:spPr>
        <p:txBody>
          <a:bodyPr anchor="t" rtlCol="false" tIns="0" lIns="0" bIns="0" rIns="0">
            <a:spAutoFit/>
          </a:bodyPr>
          <a:lstStyle/>
          <a:p>
            <a:pPr algn="ctr">
              <a:lnSpc>
                <a:spcPts val="5130"/>
              </a:lnSpc>
            </a:pPr>
            <a:r>
              <a:rPr lang="en-US" sz="4500" b="true">
                <a:solidFill>
                  <a:srgbClr val="000000"/>
                </a:solidFill>
                <a:latin typeface="Arial Bold"/>
                <a:ea typeface="Arial Bold"/>
                <a:cs typeface="Arial Bold"/>
                <a:sym typeface="Arial Bold"/>
              </a:rPr>
              <a:t>Diagnosis of the long term condition of COPD</a:t>
            </a:r>
          </a:p>
        </p:txBody>
      </p:sp>
      <p:sp>
        <p:nvSpPr>
          <p:cNvPr name="TextBox 10" id="10"/>
          <p:cNvSpPr txBox="true"/>
          <p:nvPr/>
        </p:nvSpPr>
        <p:spPr>
          <a:xfrm rot="0">
            <a:off x="607595" y="1894522"/>
            <a:ext cx="8979715" cy="5821680"/>
          </a:xfrm>
          <a:prstGeom prst="rect">
            <a:avLst/>
          </a:prstGeom>
        </p:spPr>
        <p:txBody>
          <a:bodyPr anchor="t" rtlCol="false" tIns="0" lIns="0" bIns="0" rIns="0">
            <a:spAutoFit/>
          </a:bodyPr>
          <a:lstStyle/>
          <a:p>
            <a:pPr algn="just" marL="712470" indent="-356235" lvl="1">
              <a:lnSpc>
                <a:spcPts val="4620"/>
              </a:lnSpc>
              <a:buFont typeface="Arial"/>
              <a:buChar char="•"/>
            </a:pPr>
            <a:r>
              <a:rPr lang="en-US" sz="3300">
                <a:solidFill>
                  <a:srgbClr val="000000"/>
                </a:solidFill>
                <a:latin typeface="Arial"/>
                <a:ea typeface="Arial"/>
                <a:cs typeface="Arial"/>
                <a:sym typeface="Arial"/>
              </a:rPr>
              <a:t>Diagnosis is based on spirometry (key test).</a:t>
            </a:r>
          </a:p>
          <a:p>
            <a:pPr algn="just" marL="712470" indent="-356235" lvl="1">
              <a:lnSpc>
                <a:spcPts val="4620"/>
              </a:lnSpc>
              <a:buFont typeface="Arial"/>
              <a:buChar char="•"/>
            </a:pPr>
            <a:r>
              <a:rPr lang="en-US" sz="3300">
                <a:solidFill>
                  <a:srgbClr val="000000"/>
                </a:solidFill>
                <a:latin typeface="Arial"/>
                <a:ea typeface="Arial"/>
                <a:cs typeface="Arial"/>
                <a:sym typeface="Arial"/>
              </a:rPr>
              <a:t>Presence of persistent airfl</a:t>
            </a:r>
            <a:r>
              <a:rPr lang="en-US" sz="3300">
                <a:solidFill>
                  <a:srgbClr val="000000"/>
                </a:solidFill>
                <a:latin typeface="Arial"/>
                <a:ea typeface="Arial"/>
                <a:cs typeface="Arial"/>
                <a:sym typeface="Arial"/>
              </a:rPr>
              <a:t>ow</a:t>
            </a:r>
            <a:r>
              <a:rPr lang="en-US" sz="3300">
                <a:solidFill>
                  <a:srgbClr val="000000"/>
                </a:solidFill>
                <a:latin typeface="Arial"/>
                <a:ea typeface="Arial"/>
                <a:cs typeface="Arial"/>
                <a:sym typeface="Arial"/>
              </a:rPr>
              <a:t> limitation.</a:t>
            </a:r>
          </a:p>
          <a:p>
            <a:pPr algn="just" marL="712470" indent="-356235" lvl="1">
              <a:lnSpc>
                <a:spcPts val="4620"/>
              </a:lnSpc>
              <a:buFont typeface="Arial"/>
              <a:buChar char="•"/>
            </a:pPr>
            <a:r>
              <a:rPr lang="en-US" sz="3300">
                <a:solidFill>
                  <a:srgbClr val="000000"/>
                </a:solidFill>
                <a:latin typeface="Arial"/>
                <a:ea typeface="Arial"/>
                <a:cs typeface="Arial"/>
                <a:sym typeface="Arial"/>
              </a:rPr>
              <a:t>Consider in patients with chronic respiratory symptoms.</a:t>
            </a:r>
          </a:p>
          <a:p>
            <a:pPr algn="just" marL="712470" indent="-356235" lvl="1">
              <a:lnSpc>
                <a:spcPts val="4620"/>
              </a:lnSpc>
              <a:buFont typeface="Arial"/>
              <a:buChar char="•"/>
            </a:pPr>
            <a:r>
              <a:rPr lang="en-US" sz="3300">
                <a:solidFill>
                  <a:srgbClr val="000000"/>
                </a:solidFill>
                <a:latin typeface="Arial"/>
                <a:ea typeface="Arial"/>
                <a:cs typeface="Arial"/>
                <a:sym typeface="Arial"/>
              </a:rPr>
              <a:t>Important to assess risk factors (e.g., smoking, pollution).</a:t>
            </a:r>
          </a:p>
          <a:p>
            <a:pPr algn="just" marL="712470" indent="-356235" lvl="1">
              <a:lnSpc>
                <a:spcPts val="4620"/>
              </a:lnSpc>
              <a:buFont typeface="Arial"/>
              <a:buChar char="•"/>
            </a:pPr>
            <a:r>
              <a:rPr lang="en-US" sz="3300">
                <a:solidFill>
                  <a:srgbClr val="000000"/>
                </a:solidFill>
                <a:latin typeface="Arial"/>
                <a:ea typeface="Arial"/>
                <a:cs typeface="Arial"/>
                <a:sym typeface="Arial"/>
              </a:rPr>
              <a:t>COPD is often underdiagnosed, especially in early stages.</a:t>
            </a:r>
          </a:p>
          <a:p>
            <a:pPr algn="just" marL="712470" indent="-356235" lvl="1">
              <a:lnSpc>
                <a:spcPts val="4620"/>
              </a:lnSpc>
              <a:buFont typeface="Arial"/>
              <a:buChar char="•"/>
            </a:pPr>
            <a:r>
              <a:rPr lang="en-US" sz="3300">
                <a:solidFill>
                  <a:srgbClr val="000000"/>
                </a:solidFill>
                <a:latin typeface="Arial"/>
                <a:ea typeface="Arial"/>
                <a:cs typeface="Arial"/>
                <a:sym typeface="Arial"/>
              </a:rPr>
              <a:t>Early</a:t>
            </a:r>
            <a:r>
              <a:rPr lang="en-US" sz="3300">
                <a:solidFill>
                  <a:srgbClr val="000000"/>
                </a:solidFill>
                <a:latin typeface="Arial"/>
                <a:ea typeface="Arial"/>
                <a:cs typeface="Arial"/>
                <a:sym typeface="Arial"/>
              </a:rPr>
              <a:t> diagnosis is essential</a:t>
            </a:r>
            <a:r>
              <a:rPr lang="en-US" sz="3300">
                <a:solidFill>
                  <a:srgbClr val="000000"/>
                </a:solidFill>
                <a:latin typeface="Arial"/>
                <a:ea typeface="Arial"/>
                <a:cs typeface="Arial"/>
                <a:sym typeface="Arial"/>
              </a:rPr>
              <a:t> for better outcomes. (Lopez-Campos et al., 2016)</a:t>
            </a:r>
          </a:p>
        </p:txBody>
      </p:sp>
      <p:sp>
        <p:nvSpPr>
          <p:cNvPr name="TextBox 11" id="11"/>
          <p:cNvSpPr txBox="true"/>
          <p:nvPr/>
        </p:nvSpPr>
        <p:spPr>
          <a:xfrm rot="0">
            <a:off x="10898524" y="8306882"/>
            <a:ext cx="6157482" cy="762513"/>
          </a:xfrm>
          <a:prstGeom prst="rect">
            <a:avLst/>
          </a:prstGeom>
        </p:spPr>
        <p:txBody>
          <a:bodyPr anchor="t" rtlCol="false" tIns="0" lIns="0" bIns="0" rIns="0">
            <a:spAutoFit/>
          </a:bodyPr>
          <a:lstStyle/>
          <a:p>
            <a:pPr algn="l">
              <a:lnSpc>
                <a:spcPts val="2926"/>
              </a:lnSpc>
              <a:spcBef>
                <a:spcPct val="0"/>
              </a:spcBef>
            </a:pPr>
            <a:r>
              <a:rPr lang="en-US" sz="2567">
                <a:solidFill>
                  <a:srgbClr val="000000"/>
                </a:solidFill>
                <a:latin typeface="Arial"/>
                <a:ea typeface="Arial"/>
                <a:cs typeface="Arial"/>
                <a:sym typeface="Arial"/>
              </a:rPr>
              <a:t>Fig-4: Diagnosis of the long term condition of COPD. </a:t>
            </a:r>
            <a:r>
              <a:rPr lang="en-US" sz="2567">
                <a:solidFill>
                  <a:srgbClr val="000000"/>
                </a:solidFill>
                <a:latin typeface="Arial"/>
                <a:ea typeface="Arial"/>
                <a:cs typeface="Arial"/>
                <a:sym typeface="Arial"/>
              </a:rPr>
              <a:t>Source: (Healthline, 2025)</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8" id="8"/>
          <p:cNvSpPr txBox="true"/>
          <p:nvPr/>
        </p:nvSpPr>
        <p:spPr>
          <a:xfrm rot="0">
            <a:off x="1028700" y="2209483"/>
            <a:ext cx="15653026" cy="6816725"/>
          </a:xfrm>
          <a:prstGeom prst="rect">
            <a:avLst/>
          </a:prstGeom>
        </p:spPr>
        <p:txBody>
          <a:bodyPr anchor="t" rtlCol="false" tIns="0" lIns="0" bIns="0" rIns="0">
            <a:spAutoFit/>
          </a:bodyPr>
          <a:lstStyle/>
          <a:p>
            <a:pPr algn="just" marL="755651" indent="-377825" lvl="1">
              <a:lnSpc>
                <a:spcPts val="4900"/>
              </a:lnSpc>
              <a:buAutoNum type="arabicPeriod" startAt="1"/>
            </a:pPr>
            <a:r>
              <a:rPr lang="en-US" sz="3500">
                <a:solidFill>
                  <a:srgbClr val="000000"/>
                </a:solidFill>
                <a:latin typeface="Arial"/>
                <a:ea typeface="Arial"/>
                <a:cs typeface="Arial"/>
                <a:sym typeface="Arial"/>
              </a:rPr>
              <a:t>Assessment should go beyond FEV₁ alone</a:t>
            </a:r>
          </a:p>
          <a:p>
            <a:pPr algn="just" marL="755651" indent="-377825" lvl="1">
              <a:lnSpc>
                <a:spcPts val="4900"/>
              </a:lnSpc>
              <a:buAutoNum type="arabicPeriod" startAt="1"/>
            </a:pPr>
            <a:r>
              <a:rPr lang="en-US" sz="3500">
                <a:solidFill>
                  <a:srgbClr val="000000"/>
                </a:solidFill>
                <a:latin typeface="Arial"/>
                <a:ea typeface="Arial"/>
                <a:cs typeface="Arial"/>
                <a:sym typeface="Arial"/>
              </a:rPr>
              <a:t>Use a combined approach:</a:t>
            </a:r>
          </a:p>
          <a:p>
            <a:pPr algn="just" marL="755651" indent="-377825" lvl="1">
              <a:lnSpc>
                <a:spcPts val="4900"/>
              </a:lnSpc>
              <a:buFont typeface="Arial"/>
              <a:buChar char="•"/>
            </a:pPr>
            <a:r>
              <a:rPr lang="en-US" sz="3500">
                <a:solidFill>
                  <a:srgbClr val="000000"/>
                </a:solidFill>
                <a:latin typeface="Arial"/>
                <a:ea typeface="Arial"/>
                <a:cs typeface="Arial"/>
                <a:sym typeface="Arial"/>
              </a:rPr>
              <a:t>Symptoms (e.g., dyspnea scales like mMRC, CAT)</a:t>
            </a:r>
          </a:p>
          <a:p>
            <a:pPr algn="just" marL="755651" indent="-377825" lvl="1">
              <a:lnSpc>
                <a:spcPts val="4900"/>
              </a:lnSpc>
              <a:buFont typeface="Arial"/>
              <a:buChar char="•"/>
            </a:pPr>
            <a:r>
              <a:rPr lang="en-US" sz="3500">
                <a:solidFill>
                  <a:srgbClr val="000000"/>
                </a:solidFill>
                <a:latin typeface="Arial"/>
                <a:ea typeface="Arial"/>
                <a:cs typeface="Arial"/>
                <a:sym typeface="Arial"/>
              </a:rPr>
              <a:t>Airflow limitation (spirometry)</a:t>
            </a:r>
          </a:p>
          <a:p>
            <a:pPr algn="just" marL="755651" indent="-377825" lvl="1">
              <a:lnSpc>
                <a:spcPts val="4900"/>
              </a:lnSpc>
              <a:buFont typeface="Arial"/>
              <a:buChar char="•"/>
            </a:pPr>
            <a:r>
              <a:rPr lang="en-US" sz="3500">
                <a:solidFill>
                  <a:srgbClr val="000000"/>
                </a:solidFill>
                <a:latin typeface="Arial"/>
                <a:ea typeface="Arial"/>
                <a:cs typeface="Arial"/>
                <a:sym typeface="Arial"/>
              </a:rPr>
              <a:t>History of exacerbations</a:t>
            </a:r>
          </a:p>
          <a:p>
            <a:pPr algn="just" marL="755651" indent="-377825" lvl="1">
              <a:lnSpc>
                <a:spcPts val="4900"/>
              </a:lnSpc>
              <a:buAutoNum type="arabicPeriod" startAt="1"/>
            </a:pPr>
            <a:r>
              <a:rPr lang="en-US" sz="3500">
                <a:solidFill>
                  <a:srgbClr val="000000"/>
                </a:solidFill>
                <a:latin typeface="Arial"/>
                <a:ea typeface="Arial"/>
                <a:cs typeface="Arial"/>
                <a:sym typeface="Arial"/>
              </a:rPr>
              <a:t>Identify disease phenotypes (e.g., frequent exacerbators)</a:t>
            </a:r>
          </a:p>
          <a:p>
            <a:pPr algn="just" marL="755651" indent="-377825" lvl="1">
              <a:lnSpc>
                <a:spcPts val="4900"/>
              </a:lnSpc>
              <a:buAutoNum type="arabicPeriod" startAt="1"/>
            </a:pPr>
            <a:r>
              <a:rPr lang="en-US" sz="3500">
                <a:solidFill>
                  <a:srgbClr val="000000"/>
                </a:solidFill>
                <a:latin typeface="Arial"/>
                <a:ea typeface="Arial"/>
                <a:cs typeface="Arial"/>
                <a:sym typeface="Arial"/>
              </a:rPr>
              <a:t>Evaluate multiple domains:</a:t>
            </a:r>
          </a:p>
          <a:p>
            <a:pPr algn="just" marL="755651" indent="-377825" lvl="1">
              <a:lnSpc>
                <a:spcPts val="4900"/>
              </a:lnSpc>
              <a:buFont typeface="Arial"/>
              <a:buChar char="•"/>
            </a:pPr>
            <a:r>
              <a:rPr lang="en-US" sz="3500">
                <a:solidFill>
                  <a:srgbClr val="000000"/>
                </a:solidFill>
                <a:latin typeface="Arial"/>
                <a:ea typeface="Arial"/>
                <a:cs typeface="Arial"/>
                <a:sym typeface="Arial"/>
              </a:rPr>
              <a:t>Severity</a:t>
            </a:r>
          </a:p>
          <a:p>
            <a:pPr algn="just" marL="755651" indent="-377825" lvl="1">
              <a:lnSpc>
                <a:spcPts val="4900"/>
              </a:lnSpc>
              <a:buFont typeface="Arial"/>
              <a:buChar char="•"/>
            </a:pPr>
            <a:r>
              <a:rPr lang="en-US" sz="3500">
                <a:solidFill>
                  <a:srgbClr val="000000"/>
                </a:solidFill>
                <a:latin typeface="Arial"/>
                <a:ea typeface="Arial"/>
                <a:cs typeface="Arial"/>
                <a:sym typeface="Arial"/>
              </a:rPr>
              <a:t>Disease activity</a:t>
            </a:r>
          </a:p>
          <a:p>
            <a:pPr algn="just" marL="755651" indent="-377825" lvl="1">
              <a:lnSpc>
                <a:spcPts val="4900"/>
              </a:lnSpc>
              <a:buFont typeface="Arial"/>
              <a:buChar char="•"/>
            </a:pPr>
            <a:r>
              <a:rPr lang="en-US" sz="3500">
                <a:solidFill>
                  <a:srgbClr val="000000"/>
                </a:solidFill>
                <a:latin typeface="Arial"/>
                <a:ea typeface="Arial"/>
                <a:cs typeface="Arial"/>
                <a:sym typeface="Arial"/>
              </a:rPr>
              <a:t>Impact on patient’s life</a:t>
            </a:r>
          </a:p>
          <a:p>
            <a:pPr algn="just" marL="755651" indent="-377825" lvl="1">
              <a:lnSpc>
                <a:spcPts val="4900"/>
              </a:lnSpc>
              <a:buAutoNum type="arabicPeriod" startAt="1"/>
            </a:pPr>
            <a:r>
              <a:rPr lang="en-US" sz="3500">
                <a:solidFill>
                  <a:srgbClr val="000000"/>
                </a:solidFill>
                <a:latin typeface="Arial"/>
                <a:ea typeface="Arial"/>
                <a:cs typeface="Arial"/>
                <a:sym typeface="Arial"/>
              </a:rPr>
              <a:t>Helps guide personalized treatment approach. </a:t>
            </a:r>
            <a:r>
              <a:rPr lang="en-US" sz="3500">
                <a:solidFill>
                  <a:srgbClr val="000000"/>
                </a:solidFill>
                <a:latin typeface="Arial"/>
                <a:ea typeface="Arial"/>
                <a:cs typeface="Arial"/>
                <a:sym typeface="Arial"/>
              </a:rPr>
              <a:t>(Lopez-Campos et al., 2016)</a:t>
            </a:r>
          </a:p>
        </p:txBody>
      </p:sp>
      <p:sp>
        <p:nvSpPr>
          <p:cNvPr name="TextBox 9" id="9"/>
          <p:cNvSpPr txBox="true"/>
          <p:nvPr/>
        </p:nvSpPr>
        <p:spPr>
          <a:xfrm rot="0">
            <a:off x="4531222" y="719773"/>
            <a:ext cx="8647982" cy="1329690"/>
          </a:xfrm>
          <a:prstGeom prst="rect">
            <a:avLst/>
          </a:prstGeom>
        </p:spPr>
        <p:txBody>
          <a:bodyPr anchor="t" rtlCol="false" tIns="0" lIns="0" bIns="0" rIns="0">
            <a:spAutoFit/>
          </a:bodyPr>
          <a:lstStyle/>
          <a:p>
            <a:pPr algn="ctr">
              <a:lnSpc>
                <a:spcPts val="5130"/>
              </a:lnSpc>
            </a:pPr>
            <a:r>
              <a:rPr lang="en-US" sz="4500" b="true">
                <a:solidFill>
                  <a:srgbClr val="000000"/>
                </a:solidFill>
                <a:latin typeface="Arial Bold"/>
                <a:ea typeface="Arial Bold"/>
                <a:cs typeface="Arial Bold"/>
                <a:sym typeface="Arial Bold"/>
              </a:rPr>
              <a:t>Initial Assessment of long term condition of COPD</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6964087" y="2520474"/>
            <a:ext cx="10586416" cy="6606408"/>
          </a:xfrm>
          <a:custGeom>
            <a:avLst/>
            <a:gdLst/>
            <a:ahLst/>
            <a:cxnLst/>
            <a:rect r="r" b="b" t="t" l="l"/>
            <a:pathLst>
              <a:path h="6606408" w="10586416">
                <a:moveTo>
                  <a:pt x="0" y="0"/>
                </a:moveTo>
                <a:lnTo>
                  <a:pt x="10586416" y="0"/>
                </a:lnTo>
                <a:lnTo>
                  <a:pt x="10586416" y="6606408"/>
                </a:lnTo>
                <a:lnTo>
                  <a:pt x="0" y="6606408"/>
                </a:lnTo>
                <a:lnTo>
                  <a:pt x="0" y="0"/>
                </a:lnTo>
                <a:close/>
              </a:path>
            </a:pathLst>
          </a:custGeom>
          <a:blipFill>
            <a:blip r:embed="rId6"/>
            <a:stretch>
              <a:fillRect l="0" t="0" r="0" b="0"/>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4124702" y="828040"/>
            <a:ext cx="10029071" cy="1329690"/>
          </a:xfrm>
          <a:prstGeom prst="rect">
            <a:avLst/>
          </a:prstGeom>
        </p:spPr>
        <p:txBody>
          <a:bodyPr anchor="t" rtlCol="false" tIns="0" lIns="0" bIns="0" rIns="0">
            <a:spAutoFit/>
          </a:bodyPr>
          <a:lstStyle/>
          <a:p>
            <a:pPr algn="ctr">
              <a:lnSpc>
                <a:spcPts val="5130"/>
              </a:lnSpc>
            </a:pPr>
            <a:r>
              <a:rPr lang="en-US" sz="4500" b="true">
                <a:solidFill>
                  <a:srgbClr val="000000"/>
                </a:solidFill>
                <a:latin typeface="Arial Bold"/>
                <a:ea typeface="Arial Bold"/>
                <a:cs typeface="Arial Bold"/>
                <a:sym typeface="Arial Bold"/>
              </a:rPr>
              <a:t>Management of long term condition UK guidance of COPD</a:t>
            </a:r>
          </a:p>
        </p:txBody>
      </p:sp>
      <p:sp>
        <p:nvSpPr>
          <p:cNvPr name="TextBox 10" id="10"/>
          <p:cNvSpPr txBox="true"/>
          <p:nvPr/>
        </p:nvSpPr>
        <p:spPr>
          <a:xfrm rot="0">
            <a:off x="700702" y="2083373"/>
            <a:ext cx="9314517" cy="4340225"/>
          </a:xfrm>
          <a:prstGeom prst="rect">
            <a:avLst/>
          </a:prstGeom>
        </p:spPr>
        <p:txBody>
          <a:bodyPr anchor="t" rtlCol="false" tIns="0" lIns="0" bIns="0" rIns="0">
            <a:spAutoFit/>
          </a:bodyPr>
          <a:lstStyle/>
          <a:p>
            <a:pPr algn="just">
              <a:lnSpc>
                <a:spcPts val="4900"/>
              </a:lnSpc>
            </a:pPr>
          </a:p>
          <a:p>
            <a:pPr algn="just" marL="755651" indent="-377825" lvl="1">
              <a:lnSpc>
                <a:spcPts val="4900"/>
              </a:lnSpc>
              <a:buFont typeface="Arial"/>
              <a:buChar char="•"/>
            </a:pPr>
            <a:r>
              <a:rPr lang="en-US" sz="3500">
                <a:solidFill>
                  <a:srgbClr val="000000"/>
                </a:solidFill>
                <a:latin typeface="Arial"/>
                <a:ea typeface="Arial"/>
                <a:cs typeface="Arial"/>
                <a:sym typeface="Arial"/>
              </a:rPr>
              <a:t>Sm</a:t>
            </a:r>
            <a:r>
              <a:rPr lang="en-US" sz="3500">
                <a:solidFill>
                  <a:srgbClr val="000000"/>
                </a:solidFill>
                <a:latin typeface="Arial"/>
                <a:ea typeface="Arial"/>
                <a:cs typeface="Arial"/>
                <a:sym typeface="Arial"/>
              </a:rPr>
              <a:t>oking cessation (most important).</a:t>
            </a:r>
          </a:p>
          <a:p>
            <a:pPr algn="just" marL="755651" indent="-377825" lvl="1">
              <a:lnSpc>
                <a:spcPts val="4900"/>
              </a:lnSpc>
              <a:buFont typeface="Arial"/>
              <a:buChar char="•"/>
            </a:pPr>
            <a:r>
              <a:rPr lang="en-US" sz="3500">
                <a:solidFill>
                  <a:srgbClr val="000000"/>
                </a:solidFill>
                <a:latin typeface="Arial"/>
                <a:ea typeface="Arial"/>
                <a:cs typeface="Arial"/>
                <a:sym typeface="Arial"/>
              </a:rPr>
              <a:t>Bronchodilators.</a:t>
            </a:r>
          </a:p>
          <a:p>
            <a:pPr algn="just" marL="755651" indent="-377825" lvl="1">
              <a:lnSpc>
                <a:spcPts val="4900"/>
              </a:lnSpc>
              <a:buFont typeface="Arial"/>
              <a:buChar char="•"/>
            </a:pPr>
            <a:r>
              <a:rPr lang="en-US" sz="3500">
                <a:solidFill>
                  <a:srgbClr val="000000"/>
                </a:solidFill>
                <a:latin typeface="Arial"/>
                <a:ea typeface="Arial"/>
                <a:cs typeface="Arial"/>
                <a:sym typeface="Arial"/>
              </a:rPr>
              <a:t>Pul</a:t>
            </a:r>
            <a:r>
              <a:rPr lang="en-US" sz="3500">
                <a:solidFill>
                  <a:srgbClr val="000000"/>
                </a:solidFill>
                <a:latin typeface="Arial"/>
                <a:ea typeface="Arial"/>
                <a:cs typeface="Arial"/>
                <a:sym typeface="Arial"/>
              </a:rPr>
              <a:t>monary rehabilitation.</a:t>
            </a:r>
          </a:p>
          <a:p>
            <a:pPr algn="just" marL="755651" indent="-377825" lvl="1">
              <a:lnSpc>
                <a:spcPts val="4900"/>
              </a:lnSpc>
              <a:buFont typeface="Arial"/>
              <a:buChar char="•"/>
            </a:pPr>
            <a:r>
              <a:rPr lang="en-US" sz="3500">
                <a:solidFill>
                  <a:srgbClr val="000000"/>
                </a:solidFill>
                <a:latin typeface="Arial"/>
                <a:ea typeface="Arial"/>
                <a:cs typeface="Arial"/>
                <a:sym typeface="Arial"/>
              </a:rPr>
              <a:t>V</a:t>
            </a:r>
            <a:r>
              <a:rPr lang="en-US" sz="3500">
                <a:solidFill>
                  <a:srgbClr val="000000"/>
                </a:solidFill>
                <a:latin typeface="Arial"/>
                <a:ea typeface="Arial"/>
                <a:cs typeface="Arial"/>
                <a:sym typeface="Arial"/>
              </a:rPr>
              <a:t>accination.</a:t>
            </a:r>
          </a:p>
          <a:p>
            <a:pPr algn="just" marL="755651" indent="-377825" lvl="1">
              <a:lnSpc>
                <a:spcPts val="4900"/>
              </a:lnSpc>
              <a:buFont typeface="Arial"/>
              <a:buChar char="•"/>
            </a:pPr>
            <a:r>
              <a:rPr lang="en-US" sz="3500">
                <a:solidFill>
                  <a:srgbClr val="000000"/>
                </a:solidFill>
                <a:latin typeface="Arial"/>
                <a:ea typeface="Arial"/>
                <a:cs typeface="Arial"/>
                <a:sym typeface="Arial"/>
              </a:rPr>
              <a:t>Regular</a:t>
            </a:r>
            <a:r>
              <a:rPr lang="en-US" sz="3500">
                <a:solidFill>
                  <a:srgbClr val="000000"/>
                </a:solidFill>
                <a:latin typeface="Arial"/>
                <a:ea typeface="Arial"/>
                <a:cs typeface="Arial"/>
                <a:sym typeface="Arial"/>
              </a:rPr>
              <a:t> follow-up. </a:t>
            </a:r>
          </a:p>
          <a:p>
            <a:pPr algn="just">
              <a:lnSpc>
                <a:spcPts val="4900"/>
              </a:lnSpc>
            </a:pPr>
            <a:r>
              <a:rPr lang="en-US" sz="3500">
                <a:solidFill>
                  <a:srgbClr val="000000"/>
                </a:solidFill>
                <a:latin typeface="Arial"/>
                <a:ea typeface="Arial"/>
                <a:cs typeface="Arial"/>
                <a:sym typeface="Arial"/>
              </a:rPr>
              <a:t>(NICE, 2019; GOLD, 2023)</a:t>
            </a:r>
          </a:p>
        </p:txBody>
      </p:sp>
      <p:sp>
        <p:nvSpPr>
          <p:cNvPr name="TextBox 11" id="11"/>
          <p:cNvSpPr txBox="true"/>
          <p:nvPr/>
        </p:nvSpPr>
        <p:spPr>
          <a:xfrm rot="0">
            <a:off x="7800196" y="9258300"/>
            <a:ext cx="9459104" cy="762513"/>
          </a:xfrm>
          <a:prstGeom prst="rect">
            <a:avLst/>
          </a:prstGeom>
        </p:spPr>
        <p:txBody>
          <a:bodyPr anchor="t" rtlCol="false" tIns="0" lIns="0" bIns="0" rIns="0">
            <a:spAutoFit/>
          </a:bodyPr>
          <a:lstStyle/>
          <a:p>
            <a:pPr algn="l">
              <a:lnSpc>
                <a:spcPts val="2926"/>
              </a:lnSpc>
              <a:spcBef>
                <a:spcPct val="0"/>
              </a:spcBef>
            </a:pPr>
            <a:r>
              <a:rPr lang="en-US" sz="2567">
                <a:solidFill>
                  <a:srgbClr val="000000"/>
                </a:solidFill>
                <a:latin typeface="Arial"/>
                <a:ea typeface="Arial"/>
                <a:cs typeface="Arial"/>
                <a:sym typeface="Arial"/>
              </a:rPr>
              <a:t>Fig-5: Management of long term condition UK guidance of COPD</a:t>
            </a:r>
          </a:p>
          <a:p>
            <a:pPr algn="l">
              <a:lnSpc>
                <a:spcPts val="2926"/>
              </a:lnSpc>
              <a:spcBef>
                <a:spcPct val="0"/>
              </a:spcBef>
            </a:pPr>
            <a:r>
              <a:rPr lang="en-US" sz="2567">
                <a:solidFill>
                  <a:srgbClr val="000000"/>
                </a:solidFill>
                <a:latin typeface="Arial"/>
                <a:ea typeface="Arial"/>
                <a:cs typeface="Arial"/>
                <a:sym typeface="Arial"/>
              </a:rPr>
              <a:t>Source: (Price et al., 2014)</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8" id="8"/>
          <p:cNvSpPr txBox="true"/>
          <p:nvPr/>
        </p:nvSpPr>
        <p:spPr>
          <a:xfrm rot="0">
            <a:off x="4124702" y="1457660"/>
            <a:ext cx="10029071" cy="1329690"/>
          </a:xfrm>
          <a:prstGeom prst="rect">
            <a:avLst/>
          </a:prstGeom>
        </p:spPr>
        <p:txBody>
          <a:bodyPr anchor="t" rtlCol="false" tIns="0" lIns="0" bIns="0" rIns="0">
            <a:spAutoFit/>
          </a:bodyPr>
          <a:lstStyle/>
          <a:p>
            <a:pPr algn="ctr">
              <a:lnSpc>
                <a:spcPts val="5130"/>
              </a:lnSpc>
            </a:pPr>
            <a:r>
              <a:rPr lang="en-US" sz="4500" b="true">
                <a:solidFill>
                  <a:srgbClr val="000000"/>
                </a:solidFill>
                <a:latin typeface="Arial Bold"/>
                <a:ea typeface="Arial Bold"/>
                <a:cs typeface="Arial Bold"/>
                <a:sym typeface="Arial Bold"/>
              </a:rPr>
              <a:t>Models and Frameworks of long term condition of COPD</a:t>
            </a:r>
          </a:p>
        </p:txBody>
      </p:sp>
      <p:sp>
        <p:nvSpPr>
          <p:cNvPr name="TextBox 9" id="9"/>
          <p:cNvSpPr txBox="true"/>
          <p:nvPr/>
        </p:nvSpPr>
        <p:spPr>
          <a:xfrm rot="0">
            <a:off x="1028700" y="3237676"/>
            <a:ext cx="12335953" cy="4340225"/>
          </a:xfrm>
          <a:prstGeom prst="rect">
            <a:avLst/>
          </a:prstGeom>
        </p:spPr>
        <p:txBody>
          <a:bodyPr anchor="t" rtlCol="false" tIns="0" lIns="0" bIns="0" rIns="0">
            <a:spAutoFit/>
          </a:bodyPr>
          <a:lstStyle/>
          <a:p>
            <a:pPr algn="just" marL="755651" indent="-377825" lvl="1">
              <a:lnSpc>
                <a:spcPts val="4900"/>
              </a:lnSpc>
              <a:buFont typeface="Arial"/>
              <a:buChar char="•"/>
            </a:pPr>
            <a:r>
              <a:rPr lang="en-US" sz="3500">
                <a:solidFill>
                  <a:srgbClr val="000000"/>
                </a:solidFill>
                <a:latin typeface="Arial"/>
                <a:ea typeface="Arial"/>
                <a:cs typeface="Arial"/>
                <a:sym typeface="Arial"/>
              </a:rPr>
              <a:t>Patient-centered care.</a:t>
            </a:r>
          </a:p>
          <a:p>
            <a:pPr algn="just" marL="755651" indent="-377825" lvl="1">
              <a:lnSpc>
                <a:spcPts val="4900"/>
              </a:lnSpc>
              <a:buFont typeface="Arial"/>
              <a:buChar char="•"/>
            </a:pPr>
            <a:r>
              <a:rPr lang="en-US" sz="3500">
                <a:solidFill>
                  <a:srgbClr val="000000"/>
                </a:solidFill>
                <a:latin typeface="Arial"/>
                <a:ea typeface="Arial"/>
                <a:cs typeface="Arial"/>
                <a:sym typeface="Arial"/>
              </a:rPr>
              <a:t>Self-management support.</a:t>
            </a:r>
          </a:p>
          <a:p>
            <a:pPr algn="just" marL="755651" indent="-377825" lvl="1">
              <a:lnSpc>
                <a:spcPts val="4900"/>
              </a:lnSpc>
              <a:buFont typeface="Arial"/>
              <a:buChar char="•"/>
            </a:pPr>
            <a:r>
              <a:rPr lang="en-US" sz="3500">
                <a:solidFill>
                  <a:srgbClr val="000000"/>
                </a:solidFill>
                <a:latin typeface="Arial"/>
                <a:ea typeface="Arial"/>
                <a:cs typeface="Arial"/>
                <a:sym typeface="Arial"/>
              </a:rPr>
              <a:t>Evidence-Based Clinical Indicators</a:t>
            </a:r>
          </a:p>
          <a:p>
            <a:pPr algn="just" marL="755651" indent="-377825" lvl="1">
              <a:lnSpc>
                <a:spcPts val="4900"/>
              </a:lnSpc>
              <a:buFont typeface="Arial"/>
              <a:buChar char="•"/>
            </a:pPr>
            <a:r>
              <a:rPr lang="en-US" sz="3500">
                <a:solidFill>
                  <a:srgbClr val="000000"/>
                </a:solidFill>
                <a:latin typeface="Arial"/>
                <a:ea typeface="Arial"/>
                <a:cs typeface="Arial"/>
                <a:sym typeface="Arial"/>
              </a:rPr>
              <a:t>Multidis</a:t>
            </a:r>
            <a:r>
              <a:rPr lang="en-US" sz="3500">
                <a:solidFill>
                  <a:srgbClr val="000000"/>
                </a:solidFill>
                <a:latin typeface="Arial"/>
                <a:ea typeface="Arial"/>
                <a:cs typeface="Arial"/>
                <a:sym typeface="Arial"/>
              </a:rPr>
              <a:t>ciplinary team (MDT).</a:t>
            </a:r>
          </a:p>
          <a:p>
            <a:pPr algn="just" marL="755651" indent="-377825" lvl="1">
              <a:lnSpc>
                <a:spcPts val="4900"/>
              </a:lnSpc>
              <a:buFont typeface="Arial"/>
              <a:buChar char="•"/>
            </a:pPr>
            <a:r>
              <a:rPr lang="en-US" sz="3500">
                <a:solidFill>
                  <a:srgbClr val="000000"/>
                </a:solidFill>
                <a:latin typeface="Arial"/>
                <a:ea typeface="Arial"/>
                <a:cs typeface="Arial"/>
                <a:sym typeface="Arial"/>
              </a:rPr>
              <a:t>Pers</a:t>
            </a:r>
            <a:r>
              <a:rPr lang="en-US" sz="3500">
                <a:solidFill>
                  <a:srgbClr val="000000"/>
                </a:solidFill>
                <a:latin typeface="Arial"/>
                <a:ea typeface="Arial"/>
                <a:cs typeface="Arial"/>
                <a:sym typeface="Arial"/>
              </a:rPr>
              <a:t>onalized treatment.</a:t>
            </a:r>
          </a:p>
          <a:p>
            <a:pPr algn="just" marL="755651" indent="-377825" lvl="1">
              <a:lnSpc>
                <a:spcPts val="4900"/>
              </a:lnSpc>
              <a:buFont typeface="Arial"/>
              <a:buChar char="•"/>
            </a:pPr>
            <a:r>
              <a:rPr lang="en-US" sz="3500">
                <a:solidFill>
                  <a:srgbClr val="000000"/>
                </a:solidFill>
                <a:latin typeface="Arial"/>
                <a:ea typeface="Arial"/>
                <a:cs typeface="Arial"/>
                <a:sym typeface="Arial"/>
              </a:rPr>
              <a:t>Fo</a:t>
            </a:r>
            <a:r>
              <a:rPr lang="en-US" sz="3500">
                <a:solidFill>
                  <a:srgbClr val="000000"/>
                </a:solidFill>
                <a:latin typeface="Arial"/>
                <a:ea typeface="Arial"/>
                <a:cs typeface="Arial"/>
                <a:sym typeface="Arial"/>
              </a:rPr>
              <a:t>cus on long-term</a:t>
            </a:r>
            <a:r>
              <a:rPr lang="en-US" sz="3500">
                <a:solidFill>
                  <a:srgbClr val="000000"/>
                </a:solidFill>
                <a:latin typeface="Arial"/>
                <a:ea typeface="Arial"/>
                <a:cs typeface="Arial"/>
                <a:sym typeface="Arial"/>
              </a:rPr>
              <a:t> outcomes. </a:t>
            </a:r>
            <a:r>
              <a:rPr lang="en-US" sz="3500">
                <a:solidFill>
                  <a:srgbClr val="000000"/>
                </a:solidFill>
                <a:latin typeface="Arial"/>
                <a:ea typeface="Arial"/>
                <a:cs typeface="Arial"/>
                <a:sym typeface="Arial"/>
              </a:rPr>
              <a:t>(NICE, 2019; GOLD, 2023) (Forbes et al., 2017)</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7" id="7"/>
          <p:cNvSpPr txBox="true"/>
          <p:nvPr/>
        </p:nvSpPr>
        <p:spPr>
          <a:xfrm rot="0">
            <a:off x="-216047" y="2389055"/>
            <a:ext cx="18729618" cy="712089"/>
          </a:xfrm>
          <a:prstGeom prst="rect">
            <a:avLst/>
          </a:prstGeom>
        </p:spPr>
        <p:txBody>
          <a:bodyPr anchor="t" rtlCol="false" tIns="0" lIns="0" bIns="0" rIns="0">
            <a:spAutoFit/>
          </a:bodyPr>
          <a:lstStyle/>
          <a:p>
            <a:pPr algn="ctr">
              <a:lnSpc>
                <a:spcPts val="5358"/>
              </a:lnSpc>
            </a:pPr>
            <a:r>
              <a:rPr lang="en-US" sz="4700" b="true">
                <a:solidFill>
                  <a:srgbClr val="000000"/>
                </a:solidFill>
                <a:latin typeface="Arial Bold"/>
                <a:ea typeface="Arial Bold"/>
                <a:cs typeface="Arial Bold"/>
                <a:sym typeface="Arial Bold"/>
              </a:rPr>
              <a:t>Treatment Option of long term condition of COPD (UK Based)</a:t>
            </a:r>
          </a:p>
        </p:txBody>
      </p:sp>
      <p:sp>
        <p:nvSpPr>
          <p:cNvPr name="TextBox 8" id="8"/>
          <p:cNvSpPr txBox="true"/>
          <p:nvPr/>
        </p:nvSpPr>
        <p:spPr>
          <a:xfrm rot="0">
            <a:off x="1028700" y="3564188"/>
            <a:ext cx="13399433" cy="4340225"/>
          </a:xfrm>
          <a:prstGeom prst="rect">
            <a:avLst/>
          </a:prstGeom>
        </p:spPr>
        <p:txBody>
          <a:bodyPr anchor="t" rtlCol="false" tIns="0" lIns="0" bIns="0" rIns="0">
            <a:spAutoFit/>
          </a:bodyPr>
          <a:lstStyle/>
          <a:p>
            <a:pPr algn="just">
              <a:lnSpc>
                <a:spcPts val="4900"/>
              </a:lnSpc>
            </a:pPr>
            <a:r>
              <a:rPr lang="en-US" sz="3500" b="true">
                <a:solidFill>
                  <a:srgbClr val="000000"/>
                </a:solidFill>
                <a:latin typeface="Arial Bold"/>
                <a:ea typeface="Arial Bold"/>
                <a:cs typeface="Arial Bold"/>
                <a:sym typeface="Arial Bold"/>
              </a:rPr>
              <a:t>Available COPD Treatment Components:</a:t>
            </a:r>
          </a:p>
          <a:p>
            <a:pPr algn="just" marL="755651" indent="-377825" lvl="1">
              <a:lnSpc>
                <a:spcPts val="4900"/>
              </a:lnSpc>
              <a:buFont typeface="Arial"/>
              <a:buChar char="•"/>
            </a:pPr>
            <a:r>
              <a:rPr lang="en-US" sz="3500">
                <a:solidFill>
                  <a:srgbClr val="000000"/>
                </a:solidFill>
                <a:latin typeface="Arial"/>
                <a:ea typeface="Arial"/>
                <a:cs typeface="Arial"/>
                <a:sym typeface="Arial"/>
              </a:rPr>
              <a:t>LAMA: Long-acting muscarinic antagonist.</a:t>
            </a:r>
          </a:p>
          <a:p>
            <a:pPr algn="just" marL="755651" indent="-377825" lvl="1">
              <a:lnSpc>
                <a:spcPts val="4900"/>
              </a:lnSpc>
              <a:buFont typeface="Arial"/>
              <a:buChar char="•"/>
            </a:pPr>
            <a:r>
              <a:rPr lang="en-US" sz="3500">
                <a:solidFill>
                  <a:srgbClr val="000000"/>
                </a:solidFill>
                <a:latin typeface="Arial"/>
                <a:ea typeface="Arial"/>
                <a:cs typeface="Arial"/>
                <a:sym typeface="Arial"/>
              </a:rPr>
              <a:t>LABA: Long-acting beta agonist.</a:t>
            </a:r>
          </a:p>
          <a:p>
            <a:pPr algn="just" marL="755651" indent="-377825" lvl="1">
              <a:lnSpc>
                <a:spcPts val="4900"/>
              </a:lnSpc>
              <a:buFont typeface="Arial"/>
              <a:buChar char="•"/>
            </a:pPr>
            <a:r>
              <a:rPr lang="en-US" sz="3500">
                <a:solidFill>
                  <a:srgbClr val="000000"/>
                </a:solidFill>
                <a:latin typeface="Arial"/>
                <a:ea typeface="Arial"/>
                <a:cs typeface="Arial"/>
                <a:sym typeface="Arial"/>
              </a:rPr>
              <a:t>ICS: Inhaled corticosteroid.</a:t>
            </a:r>
          </a:p>
          <a:p>
            <a:pPr algn="just" marL="755651" indent="-377825" lvl="1">
              <a:lnSpc>
                <a:spcPts val="4900"/>
              </a:lnSpc>
              <a:buFont typeface="Arial"/>
              <a:buChar char="•"/>
            </a:pPr>
            <a:r>
              <a:rPr lang="en-US" sz="3500">
                <a:solidFill>
                  <a:srgbClr val="000000"/>
                </a:solidFill>
                <a:latin typeface="Arial"/>
                <a:ea typeface="Arial"/>
                <a:cs typeface="Arial"/>
                <a:sym typeface="Arial"/>
              </a:rPr>
              <a:t>PDE-4 Inhibitor: Roflumilast (oral, once-daily anti-inflammatory).</a:t>
            </a:r>
          </a:p>
          <a:p>
            <a:pPr algn="just">
              <a:lnSpc>
                <a:spcPts val="4900"/>
              </a:lnSpc>
            </a:pPr>
            <a:r>
              <a:rPr lang="en-US" sz="3500">
                <a:solidFill>
                  <a:srgbClr val="000000"/>
                </a:solidFill>
                <a:latin typeface="Arial"/>
                <a:ea typeface="Arial"/>
                <a:cs typeface="Arial"/>
                <a:sym typeface="Arial"/>
              </a:rPr>
              <a:t>For patients with severe airflow obstruction who continue to exacerbate. (Hertel et al., 2012)</a:t>
            </a:r>
          </a:p>
        </p:txBody>
      </p:sp>
      <p:sp>
        <p:nvSpPr>
          <p:cNvPr name="Freeform 9" id="9"/>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9885869" y="1961732"/>
            <a:ext cx="7373431" cy="6184465"/>
          </a:xfrm>
          <a:custGeom>
            <a:avLst/>
            <a:gdLst/>
            <a:ahLst/>
            <a:cxnLst/>
            <a:rect r="r" b="b" t="t" l="l"/>
            <a:pathLst>
              <a:path h="6184465" w="7373431">
                <a:moveTo>
                  <a:pt x="0" y="0"/>
                </a:moveTo>
                <a:lnTo>
                  <a:pt x="7373431" y="0"/>
                </a:lnTo>
                <a:lnTo>
                  <a:pt x="7373431" y="6184466"/>
                </a:lnTo>
                <a:lnTo>
                  <a:pt x="0" y="6184466"/>
                </a:lnTo>
                <a:lnTo>
                  <a:pt x="0" y="0"/>
                </a:lnTo>
                <a:close/>
              </a:path>
            </a:pathLst>
          </a:custGeom>
          <a:blipFill>
            <a:blip r:embed="rId6"/>
            <a:stretch>
              <a:fillRect l="0" t="0" r="0" b="0"/>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1223281" y="931545"/>
            <a:ext cx="14031395" cy="742950"/>
          </a:xfrm>
          <a:prstGeom prst="rect">
            <a:avLst/>
          </a:prstGeom>
        </p:spPr>
        <p:txBody>
          <a:bodyPr anchor="t" rtlCol="false" tIns="0" lIns="0" bIns="0" rIns="0">
            <a:spAutoFit/>
          </a:bodyPr>
          <a:lstStyle/>
          <a:p>
            <a:pPr algn="ctr">
              <a:lnSpc>
                <a:spcPts val="5699"/>
              </a:lnSpc>
            </a:pPr>
            <a:r>
              <a:rPr lang="en-US" sz="4999" b="true">
                <a:solidFill>
                  <a:srgbClr val="000000"/>
                </a:solidFill>
                <a:latin typeface="Arial Bold"/>
                <a:ea typeface="Arial Bold"/>
                <a:cs typeface="Arial Bold"/>
                <a:sym typeface="Arial Bold"/>
              </a:rPr>
              <a:t>Comorbidities of long term condition of COPD</a:t>
            </a:r>
          </a:p>
        </p:txBody>
      </p:sp>
      <p:sp>
        <p:nvSpPr>
          <p:cNvPr name="TextBox 10" id="10"/>
          <p:cNvSpPr txBox="true"/>
          <p:nvPr/>
        </p:nvSpPr>
        <p:spPr>
          <a:xfrm rot="0">
            <a:off x="348051" y="2616200"/>
            <a:ext cx="8800712" cy="4959350"/>
          </a:xfrm>
          <a:prstGeom prst="rect">
            <a:avLst/>
          </a:prstGeom>
        </p:spPr>
        <p:txBody>
          <a:bodyPr anchor="t" rtlCol="false" tIns="0" lIns="0" bIns="0" rIns="0">
            <a:spAutoFit/>
          </a:bodyPr>
          <a:lstStyle/>
          <a:p>
            <a:pPr algn="just" marL="755651" indent="-377825" lvl="1">
              <a:lnSpc>
                <a:spcPts val="4900"/>
              </a:lnSpc>
              <a:buFont typeface="Arial"/>
              <a:buChar char="•"/>
            </a:pPr>
            <a:r>
              <a:rPr lang="en-US" sz="3500">
                <a:solidFill>
                  <a:srgbClr val="000000"/>
                </a:solidFill>
                <a:latin typeface="Arial"/>
                <a:ea typeface="Arial"/>
                <a:cs typeface="Arial"/>
                <a:sym typeface="Arial"/>
              </a:rPr>
              <a:t>Cardiovascular &amp; Vascular Diseases (Coronary heart disease and heart failure)</a:t>
            </a:r>
          </a:p>
          <a:p>
            <a:pPr algn="just" marL="755651" indent="-377825" lvl="1">
              <a:lnSpc>
                <a:spcPts val="4900"/>
              </a:lnSpc>
              <a:buFont typeface="Arial"/>
              <a:buChar char="•"/>
            </a:pPr>
            <a:r>
              <a:rPr lang="en-US" sz="3500">
                <a:solidFill>
                  <a:srgbClr val="000000"/>
                </a:solidFill>
                <a:latin typeface="Arial"/>
                <a:ea typeface="Arial"/>
                <a:cs typeface="Arial"/>
                <a:sym typeface="Arial"/>
              </a:rPr>
              <a:t>Metabolic &amp; Nutritional Disorders (Type 2 diabetes and metabolic syndrome)</a:t>
            </a:r>
          </a:p>
          <a:p>
            <a:pPr algn="just" marL="755651" indent="-377825" lvl="1">
              <a:lnSpc>
                <a:spcPts val="4900"/>
              </a:lnSpc>
              <a:buFont typeface="Arial"/>
              <a:buChar char="•"/>
            </a:pPr>
            <a:r>
              <a:rPr lang="en-US" sz="3500">
                <a:solidFill>
                  <a:srgbClr val="000000"/>
                </a:solidFill>
                <a:latin typeface="Arial"/>
                <a:ea typeface="Arial"/>
                <a:cs typeface="Arial"/>
                <a:sym typeface="Arial"/>
              </a:rPr>
              <a:t>Psychiatric &amp; Cognitive Issues (Anxiety and clinical depression). (Cavaillès et al., 2013)</a:t>
            </a:r>
          </a:p>
        </p:txBody>
      </p:sp>
      <p:sp>
        <p:nvSpPr>
          <p:cNvPr name="TextBox 11" id="11"/>
          <p:cNvSpPr txBox="true"/>
          <p:nvPr/>
        </p:nvSpPr>
        <p:spPr>
          <a:xfrm rot="0">
            <a:off x="10080367" y="8431948"/>
            <a:ext cx="7766887" cy="762513"/>
          </a:xfrm>
          <a:prstGeom prst="rect">
            <a:avLst/>
          </a:prstGeom>
        </p:spPr>
        <p:txBody>
          <a:bodyPr anchor="t" rtlCol="false" tIns="0" lIns="0" bIns="0" rIns="0">
            <a:spAutoFit/>
          </a:bodyPr>
          <a:lstStyle/>
          <a:p>
            <a:pPr algn="l">
              <a:lnSpc>
                <a:spcPts val="2926"/>
              </a:lnSpc>
            </a:pPr>
            <a:r>
              <a:rPr lang="en-US" sz="2567">
                <a:solidFill>
                  <a:srgbClr val="000000"/>
                </a:solidFill>
                <a:latin typeface="Arial"/>
                <a:ea typeface="Arial"/>
                <a:cs typeface="Arial"/>
                <a:sym typeface="Arial"/>
              </a:rPr>
              <a:t>Fig-6: Comorbidities of long term condition of COPD</a:t>
            </a:r>
          </a:p>
          <a:p>
            <a:pPr algn="l">
              <a:lnSpc>
                <a:spcPts val="2926"/>
              </a:lnSpc>
              <a:spcBef>
                <a:spcPct val="0"/>
              </a:spcBef>
            </a:pPr>
            <a:r>
              <a:rPr lang="en-US" sz="2567">
                <a:solidFill>
                  <a:srgbClr val="000000"/>
                </a:solidFill>
                <a:latin typeface="Arial"/>
                <a:ea typeface="Arial"/>
                <a:cs typeface="Arial"/>
                <a:sym typeface="Arial"/>
              </a:rPr>
              <a:t>Source: (Lu et al., 2024)</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8" id="8"/>
          <p:cNvSpPr txBox="true"/>
          <p:nvPr/>
        </p:nvSpPr>
        <p:spPr>
          <a:xfrm rot="0">
            <a:off x="2316267" y="1260793"/>
            <a:ext cx="13645940" cy="1329690"/>
          </a:xfrm>
          <a:prstGeom prst="rect">
            <a:avLst/>
          </a:prstGeom>
        </p:spPr>
        <p:txBody>
          <a:bodyPr anchor="t" rtlCol="false" tIns="0" lIns="0" bIns="0" rIns="0">
            <a:spAutoFit/>
          </a:bodyPr>
          <a:lstStyle/>
          <a:p>
            <a:pPr algn="ctr">
              <a:lnSpc>
                <a:spcPts val="5130"/>
              </a:lnSpc>
            </a:pPr>
            <a:r>
              <a:rPr lang="en-US" sz="4500" b="true">
                <a:solidFill>
                  <a:srgbClr val="000000"/>
                </a:solidFill>
                <a:latin typeface="Arial Bold"/>
                <a:ea typeface="Arial Bold"/>
                <a:cs typeface="Arial Bold"/>
                <a:sym typeface="Arial Bold"/>
              </a:rPr>
              <a:t>Co-productive Care in long term condition of COPD: </a:t>
            </a:r>
            <a:r>
              <a:rPr lang="en-US" sz="4500" b="true">
                <a:solidFill>
                  <a:srgbClr val="000000"/>
                </a:solidFill>
                <a:latin typeface="Arial Bold"/>
                <a:ea typeface="Arial Bold"/>
                <a:cs typeface="Arial Bold"/>
                <a:sym typeface="Arial Bold"/>
              </a:rPr>
              <a:t>Skills, Values, and Behaviors</a:t>
            </a:r>
          </a:p>
        </p:txBody>
      </p:sp>
      <p:sp>
        <p:nvSpPr>
          <p:cNvPr name="TextBox 9" id="9"/>
          <p:cNvSpPr txBox="true"/>
          <p:nvPr/>
        </p:nvSpPr>
        <p:spPr>
          <a:xfrm rot="0">
            <a:off x="1030468" y="3029711"/>
            <a:ext cx="15461656" cy="4340225"/>
          </a:xfrm>
          <a:prstGeom prst="rect">
            <a:avLst/>
          </a:prstGeom>
        </p:spPr>
        <p:txBody>
          <a:bodyPr anchor="t" rtlCol="false" tIns="0" lIns="0" bIns="0" rIns="0">
            <a:spAutoFit/>
          </a:bodyPr>
          <a:lstStyle/>
          <a:p>
            <a:pPr algn="just" marL="755651" indent="-377825" lvl="1">
              <a:lnSpc>
                <a:spcPts val="4900"/>
              </a:lnSpc>
              <a:buFont typeface="Arial"/>
              <a:buChar char="•"/>
            </a:pPr>
            <a:r>
              <a:rPr lang="en-US" sz="3500">
                <a:solidFill>
                  <a:srgbClr val="000000"/>
                </a:solidFill>
                <a:latin typeface="Arial"/>
                <a:ea typeface="Arial"/>
                <a:cs typeface="Arial"/>
                <a:sym typeface="Arial"/>
              </a:rPr>
              <a:t>Empathy and Active Listening - Authentically validate breathlessness</a:t>
            </a:r>
          </a:p>
          <a:p>
            <a:pPr algn="just" marL="755651" indent="-377825" lvl="1">
              <a:lnSpc>
                <a:spcPts val="4900"/>
              </a:lnSpc>
              <a:buFont typeface="Arial"/>
              <a:buChar char="•"/>
            </a:pPr>
            <a:r>
              <a:rPr lang="en-US" sz="3500">
                <a:solidFill>
                  <a:srgbClr val="000000"/>
                </a:solidFill>
                <a:latin typeface="Arial"/>
                <a:ea typeface="Arial"/>
                <a:cs typeface="Arial"/>
                <a:sym typeface="Arial"/>
              </a:rPr>
              <a:t>Shared Decision-Making (SDM) - Act as peer.</a:t>
            </a:r>
          </a:p>
          <a:p>
            <a:pPr algn="just" marL="755651" indent="-377825" lvl="1">
              <a:lnSpc>
                <a:spcPts val="4900"/>
              </a:lnSpc>
              <a:buFont typeface="Arial"/>
              <a:buChar char="•"/>
            </a:pPr>
            <a:r>
              <a:rPr lang="en-US" sz="3500">
                <a:solidFill>
                  <a:srgbClr val="000000"/>
                </a:solidFill>
                <a:latin typeface="Arial"/>
                <a:ea typeface="Arial"/>
                <a:cs typeface="Arial"/>
                <a:sym typeface="Arial"/>
              </a:rPr>
              <a:t>Cultural Competence and Candor - Treat mental health.</a:t>
            </a:r>
          </a:p>
          <a:p>
            <a:pPr algn="just" marL="755651" indent="-377825" lvl="1">
              <a:lnSpc>
                <a:spcPts val="4900"/>
              </a:lnSpc>
              <a:buFont typeface="Arial"/>
              <a:buChar char="•"/>
            </a:pPr>
            <a:r>
              <a:rPr lang="en-US" sz="3500">
                <a:solidFill>
                  <a:srgbClr val="000000"/>
                </a:solidFill>
                <a:latin typeface="Arial"/>
                <a:ea typeface="Arial"/>
                <a:cs typeface="Arial"/>
                <a:sym typeface="Arial"/>
              </a:rPr>
              <a:t>Holistic Assessment - Empower patient skills.</a:t>
            </a:r>
          </a:p>
          <a:p>
            <a:pPr algn="just" marL="755651" indent="-377825" lvl="1">
              <a:lnSpc>
                <a:spcPts val="4900"/>
              </a:lnSpc>
              <a:buFont typeface="Arial"/>
              <a:buChar char="•"/>
            </a:pPr>
            <a:r>
              <a:rPr lang="en-US" sz="3500">
                <a:solidFill>
                  <a:srgbClr val="000000"/>
                </a:solidFill>
                <a:latin typeface="Arial"/>
                <a:ea typeface="Arial"/>
                <a:cs typeface="Arial"/>
                <a:sym typeface="Arial"/>
              </a:rPr>
              <a:t>Supportive Coaching - Explain exacerbation risks.</a:t>
            </a:r>
          </a:p>
          <a:p>
            <a:pPr algn="just" marL="755651" indent="-377825" lvl="1">
              <a:lnSpc>
                <a:spcPts val="4900"/>
              </a:lnSpc>
              <a:buFont typeface="Arial"/>
              <a:buChar char="•"/>
            </a:pPr>
            <a:r>
              <a:rPr lang="en-US" sz="3500">
                <a:solidFill>
                  <a:srgbClr val="000000"/>
                </a:solidFill>
                <a:latin typeface="Arial"/>
                <a:ea typeface="Arial"/>
                <a:cs typeface="Arial"/>
                <a:sym typeface="Arial"/>
              </a:rPr>
              <a:t>Resource Advocacy - Solve logistical barriers. (Cavaillès et al., 2013; Hertel et al., 2012)</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8" id="8"/>
          <p:cNvSpPr txBox="true"/>
          <p:nvPr/>
        </p:nvSpPr>
        <p:spPr>
          <a:xfrm rot="0">
            <a:off x="2593208" y="1627055"/>
            <a:ext cx="13111108" cy="762000"/>
          </a:xfrm>
          <a:prstGeom prst="rect">
            <a:avLst/>
          </a:prstGeom>
        </p:spPr>
        <p:txBody>
          <a:bodyPr anchor="t" rtlCol="false" tIns="0" lIns="0" bIns="0" rIns="0">
            <a:spAutoFit/>
          </a:bodyPr>
          <a:lstStyle/>
          <a:p>
            <a:pPr algn="ctr">
              <a:lnSpc>
                <a:spcPts val="5700"/>
              </a:lnSpc>
            </a:pPr>
            <a:r>
              <a:rPr lang="en-US" sz="5000" b="true">
                <a:solidFill>
                  <a:srgbClr val="000000"/>
                </a:solidFill>
                <a:latin typeface="Arial Bold"/>
                <a:ea typeface="Arial Bold"/>
                <a:cs typeface="Arial Bold"/>
                <a:sym typeface="Arial Bold"/>
              </a:rPr>
              <a:t>Prevention of long term condition of COPD</a:t>
            </a:r>
          </a:p>
        </p:txBody>
      </p:sp>
      <p:sp>
        <p:nvSpPr>
          <p:cNvPr name="TextBox 9" id="9"/>
          <p:cNvSpPr txBox="true"/>
          <p:nvPr/>
        </p:nvSpPr>
        <p:spPr>
          <a:xfrm rot="0">
            <a:off x="1145829" y="2686811"/>
            <a:ext cx="15230933" cy="6197600"/>
          </a:xfrm>
          <a:prstGeom prst="rect">
            <a:avLst/>
          </a:prstGeom>
        </p:spPr>
        <p:txBody>
          <a:bodyPr anchor="t" rtlCol="false" tIns="0" lIns="0" bIns="0" rIns="0">
            <a:spAutoFit/>
          </a:bodyPr>
          <a:lstStyle/>
          <a:p>
            <a:pPr algn="just">
              <a:lnSpc>
                <a:spcPts val="4900"/>
              </a:lnSpc>
            </a:pPr>
            <a:r>
              <a:rPr lang="en-US" sz="3500">
                <a:solidFill>
                  <a:srgbClr val="000000"/>
                </a:solidFill>
                <a:latin typeface="Arial"/>
                <a:ea typeface="Arial"/>
                <a:cs typeface="Arial"/>
                <a:sym typeface="Arial"/>
              </a:rPr>
              <a:t>The prevention of long-term chronic obstructive pulmonary disease (COPD) focuses on mitigating risk factors and implementing early interventions to slow disease progression. Key strategies include:</a:t>
            </a:r>
          </a:p>
          <a:p>
            <a:pPr algn="just" marL="755651" indent="-377825" lvl="1">
              <a:lnSpc>
                <a:spcPts val="4900"/>
              </a:lnSpc>
              <a:buFont typeface="Arial"/>
              <a:buChar char="•"/>
            </a:pPr>
            <a:r>
              <a:rPr lang="en-US" b="true" sz="3500">
                <a:solidFill>
                  <a:srgbClr val="000000"/>
                </a:solidFill>
                <a:latin typeface="Arial Bold"/>
                <a:ea typeface="Arial Bold"/>
                <a:cs typeface="Arial Bold"/>
                <a:sym typeface="Arial Bold"/>
              </a:rPr>
              <a:t>Primary Management Goal:</a:t>
            </a:r>
            <a:r>
              <a:rPr lang="en-US" sz="3500">
                <a:solidFill>
                  <a:srgbClr val="000000"/>
                </a:solidFill>
                <a:latin typeface="Arial"/>
                <a:ea typeface="Arial"/>
                <a:cs typeface="Arial"/>
                <a:sym typeface="Arial"/>
              </a:rPr>
              <a:t> Aims to increase awareness and decrease morbidity and mortality.</a:t>
            </a:r>
          </a:p>
          <a:p>
            <a:pPr algn="just" marL="755651" indent="-377825" lvl="1">
              <a:lnSpc>
                <a:spcPts val="4900"/>
              </a:lnSpc>
              <a:buFont typeface="Arial"/>
              <a:buChar char="•"/>
            </a:pPr>
            <a:r>
              <a:rPr lang="en-US" b="true" sz="3500">
                <a:solidFill>
                  <a:srgbClr val="000000"/>
                </a:solidFill>
                <a:latin typeface="Arial Bold"/>
                <a:ea typeface="Arial Bold"/>
                <a:cs typeface="Arial Bold"/>
                <a:sym typeface="Arial Bold"/>
              </a:rPr>
              <a:t>Long-acting Bronchodilators:</a:t>
            </a:r>
            <a:r>
              <a:rPr lang="en-US" sz="3500">
                <a:solidFill>
                  <a:srgbClr val="000000"/>
                </a:solidFill>
                <a:latin typeface="Arial"/>
                <a:ea typeface="Arial"/>
                <a:cs typeface="Arial"/>
                <a:sym typeface="Arial"/>
              </a:rPr>
              <a:t> Regular use of long-</a:t>
            </a:r>
            <a:r>
              <a:rPr lang="en-US" sz="3500">
                <a:solidFill>
                  <a:srgbClr val="000000"/>
                </a:solidFill>
                <a:latin typeface="Arial"/>
                <a:ea typeface="Arial"/>
                <a:cs typeface="Arial"/>
                <a:sym typeface="Arial"/>
              </a:rPr>
              <a:t>acting bronchodilators (e.g., Tiotropium) is recommended.</a:t>
            </a:r>
          </a:p>
          <a:p>
            <a:pPr algn="just" marL="755651" indent="-377825" lvl="1">
              <a:lnSpc>
                <a:spcPts val="4900"/>
              </a:lnSpc>
              <a:buFont typeface="Arial"/>
              <a:buChar char="•"/>
            </a:pPr>
            <a:r>
              <a:rPr lang="en-US" b="true" sz="3500">
                <a:solidFill>
                  <a:srgbClr val="000000"/>
                </a:solidFill>
                <a:latin typeface="Arial Bold"/>
                <a:ea typeface="Arial Bold"/>
                <a:cs typeface="Arial Bold"/>
                <a:sym typeface="Arial Bold"/>
              </a:rPr>
              <a:t>Exacerbation Prevention:</a:t>
            </a:r>
            <a:r>
              <a:rPr lang="en-US" sz="3500">
                <a:solidFill>
                  <a:srgbClr val="000000"/>
                </a:solidFill>
                <a:latin typeface="Arial"/>
                <a:ea typeface="Arial"/>
                <a:cs typeface="Arial"/>
                <a:sym typeface="Arial"/>
              </a:rPr>
              <a:t> Inhaled glucocorticosteroids are specifically recommended for Stage III (Severe) patients. (Fabbri and Hurd, 2003) (Mirza et al., 2018)</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1929734" y="2550253"/>
            <a:ext cx="4509417" cy="4360518"/>
          </a:xfrm>
          <a:custGeom>
            <a:avLst/>
            <a:gdLst/>
            <a:ahLst/>
            <a:cxnLst/>
            <a:rect r="r" b="b" t="t" l="l"/>
            <a:pathLst>
              <a:path h="4360518" w="4509417">
                <a:moveTo>
                  <a:pt x="0" y="0"/>
                </a:moveTo>
                <a:lnTo>
                  <a:pt x="4509417" y="0"/>
                </a:lnTo>
                <a:lnTo>
                  <a:pt x="4509417" y="4360518"/>
                </a:lnTo>
                <a:lnTo>
                  <a:pt x="0" y="4360518"/>
                </a:lnTo>
                <a:lnTo>
                  <a:pt x="0" y="0"/>
                </a:lnTo>
                <a:close/>
              </a:path>
            </a:pathLst>
          </a:custGeom>
          <a:blipFill>
            <a:blip r:embed="rId6"/>
            <a:stretch>
              <a:fillRect l="-6918" t="0" r="0" b="0"/>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3177027" y="924560"/>
            <a:ext cx="11007416" cy="1329690"/>
          </a:xfrm>
          <a:prstGeom prst="rect">
            <a:avLst/>
          </a:prstGeom>
        </p:spPr>
        <p:txBody>
          <a:bodyPr anchor="t" rtlCol="false" tIns="0" lIns="0" bIns="0" rIns="0">
            <a:spAutoFit/>
          </a:bodyPr>
          <a:lstStyle/>
          <a:p>
            <a:pPr algn="ctr">
              <a:lnSpc>
                <a:spcPts val="5130"/>
              </a:lnSpc>
            </a:pPr>
            <a:r>
              <a:rPr lang="en-US" sz="4500" b="true">
                <a:solidFill>
                  <a:srgbClr val="000000"/>
                </a:solidFill>
                <a:latin typeface="Arial Bold"/>
                <a:ea typeface="Arial Bold"/>
                <a:cs typeface="Arial Bold"/>
                <a:sym typeface="Arial Bold"/>
              </a:rPr>
              <a:t>Personalised Care &amp; Self-Management Support in long term condition of COPD</a:t>
            </a:r>
          </a:p>
        </p:txBody>
      </p:sp>
      <p:sp>
        <p:nvSpPr>
          <p:cNvPr name="TextBox 10" id="10"/>
          <p:cNvSpPr txBox="true"/>
          <p:nvPr/>
        </p:nvSpPr>
        <p:spPr>
          <a:xfrm rot="0">
            <a:off x="861916" y="2875131"/>
            <a:ext cx="11067818" cy="4340225"/>
          </a:xfrm>
          <a:prstGeom prst="rect">
            <a:avLst/>
          </a:prstGeom>
        </p:spPr>
        <p:txBody>
          <a:bodyPr anchor="t" rtlCol="false" tIns="0" lIns="0" bIns="0" rIns="0">
            <a:spAutoFit/>
          </a:bodyPr>
          <a:lstStyle/>
          <a:p>
            <a:pPr algn="just" marL="755651" indent="-377825" lvl="1">
              <a:lnSpc>
                <a:spcPts val="4900"/>
              </a:lnSpc>
              <a:buFont typeface="Arial"/>
              <a:buChar char="•"/>
            </a:pPr>
            <a:r>
              <a:rPr lang="en-US" sz="3500">
                <a:solidFill>
                  <a:srgbClr val="000000"/>
                </a:solidFill>
                <a:latin typeface="Arial"/>
                <a:ea typeface="Arial"/>
                <a:cs typeface="Arial"/>
                <a:sym typeface="Arial"/>
              </a:rPr>
              <a:t>Shared Decision Making.</a:t>
            </a:r>
          </a:p>
          <a:p>
            <a:pPr algn="just" marL="755651" indent="-377825" lvl="1">
              <a:lnSpc>
                <a:spcPts val="4900"/>
              </a:lnSpc>
              <a:buFont typeface="Arial"/>
              <a:buChar char="•"/>
            </a:pPr>
            <a:r>
              <a:rPr lang="en-US" sz="3500">
                <a:solidFill>
                  <a:srgbClr val="000000"/>
                </a:solidFill>
                <a:latin typeface="Arial"/>
                <a:ea typeface="Arial"/>
                <a:cs typeface="Arial"/>
                <a:sym typeface="Arial"/>
              </a:rPr>
              <a:t>Personalized Care and Support Planning.</a:t>
            </a:r>
          </a:p>
          <a:p>
            <a:pPr algn="just" marL="755651" indent="-377825" lvl="1">
              <a:lnSpc>
                <a:spcPts val="4900"/>
              </a:lnSpc>
              <a:buFont typeface="Arial"/>
              <a:buChar char="•"/>
            </a:pPr>
            <a:r>
              <a:rPr lang="en-US" sz="3500">
                <a:solidFill>
                  <a:srgbClr val="000000"/>
                </a:solidFill>
                <a:latin typeface="Arial"/>
                <a:ea typeface="Arial"/>
                <a:cs typeface="Arial"/>
                <a:sym typeface="Arial"/>
              </a:rPr>
              <a:t>Enabling Choice.</a:t>
            </a:r>
          </a:p>
          <a:p>
            <a:pPr algn="just" marL="755651" indent="-377825" lvl="1">
              <a:lnSpc>
                <a:spcPts val="4900"/>
              </a:lnSpc>
              <a:buFont typeface="Arial"/>
              <a:buChar char="•"/>
            </a:pPr>
            <a:r>
              <a:rPr lang="en-US" sz="3500">
                <a:solidFill>
                  <a:srgbClr val="000000"/>
                </a:solidFill>
                <a:latin typeface="Arial"/>
                <a:ea typeface="Arial"/>
                <a:cs typeface="Arial"/>
                <a:sym typeface="Arial"/>
              </a:rPr>
              <a:t>Social Prescribing and Community-Based Support.</a:t>
            </a:r>
          </a:p>
          <a:p>
            <a:pPr algn="just" marL="755651" indent="-377825" lvl="1">
              <a:lnSpc>
                <a:spcPts val="4900"/>
              </a:lnSpc>
              <a:buFont typeface="Arial"/>
              <a:buChar char="•"/>
            </a:pPr>
            <a:r>
              <a:rPr lang="en-US" sz="3500">
                <a:solidFill>
                  <a:srgbClr val="000000"/>
                </a:solidFill>
                <a:latin typeface="Arial"/>
                <a:ea typeface="Arial"/>
                <a:cs typeface="Arial"/>
                <a:sym typeface="Arial"/>
              </a:rPr>
              <a:t>Personal Health Budgets.</a:t>
            </a:r>
          </a:p>
          <a:p>
            <a:pPr algn="just" marL="755651" indent="-377825" lvl="1">
              <a:lnSpc>
                <a:spcPts val="4900"/>
              </a:lnSpc>
              <a:buFont typeface="Arial"/>
              <a:buChar char="•"/>
            </a:pPr>
            <a:r>
              <a:rPr lang="en-US" sz="3500">
                <a:solidFill>
                  <a:srgbClr val="000000"/>
                </a:solidFill>
                <a:latin typeface="Arial"/>
                <a:ea typeface="Arial"/>
                <a:cs typeface="Arial"/>
                <a:sym typeface="Arial"/>
              </a:rPr>
              <a:t>Supported Self-Managemen. (Hertel et al., 2012; Fabbri and Hurd, 2003)</a:t>
            </a:r>
          </a:p>
        </p:txBody>
      </p:sp>
      <p:sp>
        <p:nvSpPr>
          <p:cNvPr name="TextBox 11" id="11"/>
          <p:cNvSpPr txBox="true"/>
          <p:nvPr/>
        </p:nvSpPr>
        <p:spPr>
          <a:xfrm rot="0">
            <a:off x="11889757" y="7071968"/>
            <a:ext cx="4928890" cy="762513"/>
          </a:xfrm>
          <a:prstGeom prst="rect">
            <a:avLst/>
          </a:prstGeom>
        </p:spPr>
        <p:txBody>
          <a:bodyPr anchor="t" rtlCol="false" tIns="0" lIns="0" bIns="0" rIns="0">
            <a:spAutoFit/>
          </a:bodyPr>
          <a:lstStyle/>
          <a:p>
            <a:pPr algn="l">
              <a:lnSpc>
                <a:spcPts val="2926"/>
              </a:lnSpc>
              <a:spcBef>
                <a:spcPct val="0"/>
              </a:spcBef>
            </a:pPr>
            <a:r>
              <a:rPr lang="en-US" sz="2567">
                <a:solidFill>
                  <a:srgbClr val="000000"/>
                </a:solidFill>
                <a:latin typeface="Arial"/>
                <a:ea typeface="Arial"/>
                <a:cs typeface="Arial"/>
                <a:sym typeface="Arial"/>
              </a:rPr>
              <a:t>Fig-7: Personalized care of COPD</a:t>
            </a:r>
          </a:p>
          <a:p>
            <a:pPr algn="l">
              <a:lnSpc>
                <a:spcPts val="2926"/>
              </a:lnSpc>
              <a:spcBef>
                <a:spcPct val="0"/>
              </a:spcBef>
            </a:pPr>
            <a:r>
              <a:rPr lang="en-US" sz="2567">
                <a:solidFill>
                  <a:srgbClr val="000000"/>
                </a:solidFill>
                <a:latin typeface="Arial"/>
                <a:ea typeface="Arial"/>
                <a:cs typeface="Arial"/>
                <a:sym typeface="Arial"/>
              </a:rPr>
              <a:t>Source: (Cravo et al., 2022)</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2945984" y="2715701"/>
            <a:ext cx="4897436" cy="4525907"/>
          </a:xfrm>
          <a:custGeom>
            <a:avLst/>
            <a:gdLst/>
            <a:ahLst/>
            <a:cxnLst/>
            <a:rect r="r" b="b" t="t" l="l"/>
            <a:pathLst>
              <a:path h="4525907" w="4897436">
                <a:moveTo>
                  <a:pt x="0" y="0"/>
                </a:moveTo>
                <a:lnTo>
                  <a:pt x="4897436" y="0"/>
                </a:lnTo>
                <a:lnTo>
                  <a:pt x="4897436" y="4525907"/>
                </a:lnTo>
                <a:lnTo>
                  <a:pt x="0" y="4525907"/>
                </a:lnTo>
                <a:lnTo>
                  <a:pt x="0" y="0"/>
                </a:lnTo>
                <a:close/>
              </a:path>
            </a:pathLst>
          </a:custGeom>
          <a:blipFill>
            <a:blip r:embed="rId6"/>
            <a:stretch>
              <a:fillRect l="0" t="0" r="0" b="0"/>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3613360" y="1104900"/>
            <a:ext cx="11051756" cy="1146810"/>
          </a:xfrm>
          <a:prstGeom prst="rect">
            <a:avLst/>
          </a:prstGeom>
        </p:spPr>
        <p:txBody>
          <a:bodyPr anchor="t" rtlCol="false" tIns="0" lIns="0" bIns="0" rIns="0">
            <a:spAutoFit/>
          </a:bodyPr>
          <a:lstStyle/>
          <a:p>
            <a:pPr algn="ctr">
              <a:lnSpc>
                <a:spcPts val="4320"/>
              </a:lnSpc>
            </a:pPr>
            <a:r>
              <a:rPr lang="en-US" sz="4500" b="true">
                <a:solidFill>
                  <a:srgbClr val="000000"/>
                </a:solidFill>
                <a:latin typeface="Arial Bold"/>
                <a:ea typeface="Arial Bold"/>
                <a:cs typeface="Arial Bold"/>
                <a:sym typeface="Arial Bold"/>
              </a:rPr>
              <a:t>Six Evidence Based Components of long term condition of COPD</a:t>
            </a:r>
          </a:p>
        </p:txBody>
      </p:sp>
      <p:sp>
        <p:nvSpPr>
          <p:cNvPr name="TextBox 10" id="10"/>
          <p:cNvSpPr txBox="true"/>
          <p:nvPr/>
        </p:nvSpPr>
        <p:spPr>
          <a:xfrm rot="0">
            <a:off x="408319" y="3352606"/>
            <a:ext cx="11586602" cy="5821680"/>
          </a:xfrm>
          <a:prstGeom prst="rect">
            <a:avLst/>
          </a:prstGeom>
        </p:spPr>
        <p:txBody>
          <a:bodyPr anchor="t" rtlCol="false" tIns="0" lIns="0" bIns="0" rIns="0">
            <a:spAutoFit/>
          </a:bodyPr>
          <a:lstStyle/>
          <a:p>
            <a:pPr algn="just" marL="712470" indent="-356235" lvl="1">
              <a:lnSpc>
                <a:spcPts val="4620"/>
              </a:lnSpc>
              <a:buFont typeface="Arial"/>
              <a:buChar char="•"/>
            </a:pPr>
            <a:r>
              <a:rPr lang="en-US" b="true" sz="3300">
                <a:solidFill>
                  <a:srgbClr val="000000"/>
                </a:solidFill>
                <a:latin typeface="Arial Bold"/>
                <a:ea typeface="Arial Bold"/>
                <a:cs typeface="Arial Bold"/>
                <a:sym typeface="Arial Bold"/>
              </a:rPr>
              <a:t>Shared Decision Making:</a:t>
            </a:r>
            <a:r>
              <a:rPr lang="en-US" sz="3300">
                <a:solidFill>
                  <a:srgbClr val="000000"/>
                </a:solidFill>
                <a:latin typeface="Arial"/>
                <a:ea typeface="Arial"/>
                <a:cs typeface="Arial"/>
                <a:sym typeface="Arial"/>
              </a:rPr>
              <a:t> Allows COPD patients to collaborate with clinicians on personalized care plans that prioritize their specific needs, which significantly improves perceived health status ev</a:t>
            </a:r>
            <a:r>
              <a:rPr lang="en-US" sz="3300">
                <a:solidFill>
                  <a:srgbClr val="000000"/>
                </a:solidFill>
                <a:latin typeface="Arial"/>
                <a:ea typeface="Arial"/>
                <a:cs typeface="Arial"/>
                <a:sym typeface="Arial"/>
              </a:rPr>
              <a:t>en if it doesn't reduce hospital readmission rates. (Collinsworth et al., 2018)</a:t>
            </a:r>
          </a:p>
          <a:p>
            <a:pPr algn="just" marL="712470" indent="-356235" lvl="1">
              <a:lnSpc>
                <a:spcPts val="4620"/>
              </a:lnSpc>
              <a:buFont typeface="Arial"/>
              <a:buChar char="•"/>
            </a:pPr>
            <a:r>
              <a:rPr lang="en-US" b="true" sz="3300">
                <a:solidFill>
                  <a:srgbClr val="000000"/>
                </a:solidFill>
                <a:latin typeface="Arial Bold"/>
                <a:ea typeface="Arial Bold"/>
                <a:cs typeface="Arial Bold"/>
                <a:sym typeface="Arial Bold"/>
              </a:rPr>
              <a:t>Personalised Care and Support Planning: </a:t>
            </a:r>
            <a:r>
              <a:rPr lang="en-US" sz="3300">
                <a:solidFill>
                  <a:srgbClr val="000000"/>
                </a:solidFill>
                <a:latin typeface="Arial"/>
                <a:ea typeface="Arial"/>
                <a:cs typeface="Arial"/>
                <a:sym typeface="Arial"/>
              </a:rPr>
              <a:t>Tailoring management plans based on the patient's specific GOLD stage (Mild to Very Severe) and individual symptom burden. (Cravo et al., 2022; Hertel et al., 2012; Fabbri and Hurd, 2003)</a:t>
            </a:r>
          </a:p>
        </p:txBody>
      </p:sp>
      <p:sp>
        <p:nvSpPr>
          <p:cNvPr name="TextBox 11" id="11"/>
          <p:cNvSpPr txBox="true"/>
          <p:nvPr/>
        </p:nvSpPr>
        <p:spPr>
          <a:xfrm rot="0">
            <a:off x="408319" y="2620451"/>
            <a:ext cx="5373581" cy="625475"/>
          </a:xfrm>
          <a:prstGeom prst="rect">
            <a:avLst/>
          </a:prstGeom>
        </p:spPr>
        <p:txBody>
          <a:bodyPr anchor="t" rtlCol="false" tIns="0" lIns="0" bIns="0" rIns="0">
            <a:spAutoFit/>
          </a:bodyPr>
          <a:lstStyle/>
          <a:p>
            <a:pPr algn="just">
              <a:lnSpc>
                <a:spcPts val="4900"/>
              </a:lnSpc>
            </a:pPr>
            <a:r>
              <a:rPr lang="en-US" sz="3500" b="true">
                <a:solidFill>
                  <a:srgbClr val="000000"/>
                </a:solidFill>
                <a:latin typeface="Arial Bold"/>
                <a:ea typeface="Arial Bold"/>
                <a:cs typeface="Arial Bold"/>
                <a:sym typeface="Arial Bold"/>
              </a:rPr>
              <a:t>Components 1 &amp; 2:</a:t>
            </a:r>
          </a:p>
        </p:txBody>
      </p:sp>
      <p:sp>
        <p:nvSpPr>
          <p:cNvPr name="TextBox 12" id="12"/>
          <p:cNvSpPr txBox="true"/>
          <p:nvPr/>
        </p:nvSpPr>
        <p:spPr>
          <a:xfrm rot="0">
            <a:off x="12605903" y="7249723"/>
            <a:ext cx="5636270" cy="762513"/>
          </a:xfrm>
          <a:prstGeom prst="rect">
            <a:avLst/>
          </a:prstGeom>
        </p:spPr>
        <p:txBody>
          <a:bodyPr anchor="t" rtlCol="false" tIns="0" lIns="0" bIns="0" rIns="0">
            <a:spAutoFit/>
          </a:bodyPr>
          <a:lstStyle/>
          <a:p>
            <a:pPr algn="l">
              <a:lnSpc>
                <a:spcPts val="2926"/>
              </a:lnSpc>
              <a:spcBef>
                <a:spcPct val="0"/>
              </a:spcBef>
            </a:pPr>
            <a:r>
              <a:rPr lang="en-US" sz="2567">
                <a:solidFill>
                  <a:srgbClr val="000000"/>
                </a:solidFill>
                <a:latin typeface="Arial"/>
                <a:ea typeface="Arial"/>
                <a:cs typeface="Arial"/>
                <a:sym typeface="Arial"/>
              </a:rPr>
              <a:t>Fig-8: Components 1 &amp; 2</a:t>
            </a:r>
          </a:p>
          <a:p>
            <a:pPr algn="l">
              <a:lnSpc>
                <a:spcPts val="2926"/>
              </a:lnSpc>
              <a:spcBef>
                <a:spcPct val="0"/>
              </a:spcBef>
            </a:pPr>
            <a:r>
              <a:rPr lang="en-US" sz="2567">
                <a:solidFill>
                  <a:srgbClr val="000000"/>
                </a:solidFill>
                <a:latin typeface="Arial"/>
                <a:ea typeface="Arial"/>
                <a:cs typeface="Arial"/>
                <a:sym typeface="Arial"/>
              </a:rPr>
              <a:t>Source: (LUNGevity Foundation, 2024)</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9148762" y="2479223"/>
            <a:ext cx="8908748" cy="6584727"/>
          </a:xfrm>
          <a:custGeom>
            <a:avLst/>
            <a:gdLst/>
            <a:ahLst/>
            <a:cxnLst/>
            <a:rect r="r" b="b" t="t" l="l"/>
            <a:pathLst>
              <a:path h="6584727" w="8908748">
                <a:moveTo>
                  <a:pt x="0" y="0"/>
                </a:moveTo>
                <a:lnTo>
                  <a:pt x="8908749" y="0"/>
                </a:lnTo>
                <a:lnTo>
                  <a:pt x="8908749" y="6584727"/>
                </a:lnTo>
                <a:lnTo>
                  <a:pt x="0" y="6584727"/>
                </a:lnTo>
                <a:lnTo>
                  <a:pt x="0" y="0"/>
                </a:lnTo>
                <a:close/>
              </a:path>
            </a:pathLst>
          </a:custGeom>
          <a:blipFill>
            <a:blip r:embed="rId6"/>
            <a:stretch>
              <a:fillRect l="0" t="0" r="0" b="0"/>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408319" y="2771581"/>
            <a:ext cx="8938432" cy="6983730"/>
          </a:xfrm>
          <a:prstGeom prst="rect">
            <a:avLst/>
          </a:prstGeom>
        </p:spPr>
        <p:txBody>
          <a:bodyPr anchor="t" rtlCol="false" tIns="0" lIns="0" bIns="0" rIns="0">
            <a:spAutoFit/>
          </a:bodyPr>
          <a:lstStyle/>
          <a:p>
            <a:pPr algn="just" marL="712470" indent="-356235" lvl="1">
              <a:lnSpc>
                <a:spcPts val="4620"/>
              </a:lnSpc>
              <a:buFont typeface="Arial"/>
              <a:buChar char="•"/>
            </a:pPr>
            <a:r>
              <a:rPr lang="en-US" b="true" sz="3300">
                <a:solidFill>
                  <a:srgbClr val="000000"/>
                </a:solidFill>
                <a:latin typeface="Arial Bold"/>
                <a:ea typeface="Arial Bold"/>
                <a:cs typeface="Arial Bold"/>
                <a:sym typeface="Arial Bold"/>
              </a:rPr>
              <a:t>Enabling Choice: </a:t>
            </a:r>
            <a:r>
              <a:rPr lang="en-US" sz="3300">
                <a:solidFill>
                  <a:srgbClr val="000000"/>
                </a:solidFill>
                <a:latin typeface="Arial"/>
                <a:ea typeface="Arial"/>
                <a:cs typeface="Arial"/>
                <a:sym typeface="Arial"/>
              </a:rPr>
              <a:t>Connecting patients to lead their own care by identifying specific support needs through tools like SNAP, ensuring consultations are based on personal pri</a:t>
            </a:r>
            <a:r>
              <a:rPr lang="en-US" sz="3300">
                <a:solidFill>
                  <a:srgbClr val="000000"/>
                </a:solidFill>
                <a:latin typeface="Arial"/>
                <a:ea typeface="Arial"/>
                <a:cs typeface="Arial"/>
                <a:sym typeface="Arial"/>
              </a:rPr>
              <a:t>orities rather than medical protocols. (Gardener et al., 2019)</a:t>
            </a:r>
          </a:p>
          <a:p>
            <a:pPr algn="just" marL="712470" indent="-356235" lvl="1">
              <a:lnSpc>
                <a:spcPts val="4620"/>
              </a:lnSpc>
              <a:buFont typeface="Arial"/>
              <a:buChar char="•"/>
            </a:pPr>
            <a:r>
              <a:rPr lang="en-US" b="true" sz="3300">
                <a:solidFill>
                  <a:srgbClr val="000000"/>
                </a:solidFill>
                <a:latin typeface="Arial Bold"/>
                <a:ea typeface="Arial Bold"/>
                <a:cs typeface="Arial Bold"/>
                <a:sym typeface="Arial Bold"/>
              </a:rPr>
              <a:t>Social Prescribing and Community Support: </a:t>
            </a:r>
            <a:r>
              <a:rPr lang="en-US" sz="3300">
                <a:solidFill>
                  <a:srgbClr val="000000"/>
                </a:solidFill>
                <a:latin typeface="Arial"/>
                <a:ea typeface="Arial"/>
                <a:cs typeface="Arial"/>
                <a:sym typeface="Arial"/>
              </a:rPr>
              <a:t>links patients to non-clinical community resources like exercise groups and peer support to tackle social isolation and improve self-management. (Bhandari et al., 2025)</a:t>
            </a:r>
          </a:p>
        </p:txBody>
      </p:sp>
      <p:sp>
        <p:nvSpPr>
          <p:cNvPr name="TextBox 10" id="10"/>
          <p:cNvSpPr txBox="true"/>
          <p:nvPr/>
        </p:nvSpPr>
        <p:spPr>
          <a:xfrm rot="0">
            <a:off x="408319" y="2080701"/>
            <a:ext cx="5373581" cy="757555"/>
          </a:xfrm>
          <a:prstGeom prst="rect">
            <a:avLst/>
          </a:prstGeom>
        </p:spPr>
        <p:txBody>
          <a:bodyPr anchor="t" rtlCol="false" tIns="0" lIns="0" bIns="0" rIns="0">
            <a:spAutoFit/>
          </a:bodyPr>
          <a:lstStyle/>
          <a:p>
            <a:pPr algn="just">
              <a:lnSpc>
                <a:spcPts val="6019"/>
              </a:lnSpc>
            </a:pPr>
            <a:r>
              <a:rPr lang="en-US" sz="4299" b="true">
                <a:solidFill>
                  <a:srgbClr val="000000"/>
                </a:solidFill>
                <a:latin typeface="Arial Bold"/>
                <a:ea typeface="Arial Bold"/>
                <a:cs typeface="Arial Bold"/>
                <a:sym typeface="Arial Bold"/>
              </a:rPr>
              <a:t>Components 3 &amp; 4:</a:t>
            </a:r>
          </a:p>
        </p:txBody>
      </p:sp>
      <p:sp>
        <p:nvSpPr>
          <p:cNvPr name="TextBox 11" id="11"/>
          <p:cNvSpPr txBox="true"/>
          <p:nvPr/>
        </p:nvSpPr>
        <p:spPr>
          <a:xfrm rot="0">
            <a:off x="11343742" y="9258300"/>
            <a:ext cx="4035623" cy="762513"/>
          </a:xfrm>
          <a:prstGeom prst="rect">
            <a:avLst/>
          </a:prstGeom>
        </p:spPr>
        <p:txBody>
          <a:bodyPr anchor="t" rtlCol="false" tIns="0" lIns="0" bIns="0" rIns="0">
            <a:spAutoFit/>
          </a:bodyPr>
          <a:lstStyle/>
          <a:p>
            <a:pPr algn="l">
              <a:lnSpc>
                <a:spcPts val="2926"/>
              </a:lnSpc>
              <a:spcBef>
                <a:spcPct val="0"/>
              </a:spcBef>
            </a:pPr>
            <a:r>
              <a:rPr lang="en-US" sz="2567">
                <a:solidFill>
                  <a:srgbClr val="000000"/>
                </a:solidFill>
                <a:latin typeface="Arial"/>
                <a:ea typeface="Arial"/>
                <a:cs typeface="Arial"/>
                <a:sym typeface="Arial"/>
              </a:rPr>
              <a:t>Fig-9: Components 3 &amp; 4</a:t>
            </a:r>
          </a:p>
          <a:p>
            <a:pPr algn="l">
              <a:lnSpc>
                <a:spcPts val="2926"/>
              </a:lnSpc>
              <a:spcBef>
                <a:spcPct val="0"/>
              </a:spcBef>
            </a:pPr>
            <a:r>
              <a:rPr lang="en-US" sz="2567">
                <a:solidFill>
                  <a:srgbClr val="000000"/>
                </a:solidFill>
                <a:latin typeface="Arial"/>
                <a:ea typeface="Arial"/>
                <a:cs typeface="Arial"/>
                <a:sym typeface="Arial"/>
              </a:rPr>
              <a:t>Source: (Yadav et al., 2024)</a:t>
            </a:r>
          </a:p>
        </p:txBody>
      </p:sp>
      <p:sp>
        <p:nvSpPr>
          <p:cNvPr name="TextBox 12" id="12"/>
          <p:cNvSpPr txBox="true"/>
          <p:nvPr/>
        </p:nvSpPr>
        <p:spPr>
          <a:xfrm rot="0">
            <a:off x="3637848" y="533841"/>
            <a:ext cx="11051756" cy="1146810"/>
          </a:xfrm>
          <a:prstGeom prst="rect">
            <a:avLst/>
          </a:prstGeom>
        </p:spPr>
        <p:txBody>
          <a:bodyPr anchor="t" rtlCol="false" tIns="0" lIns="0" bIns="0" rIns="0">
            <a:spAutoFit/>
          </a:bodyPr>
          <a:lstStyle/>
          <a:p>
            <a:pPr algn="ctr">
              <a:lnSpc>
                <a:spcPts val="4320"/>
              </a:lnSpc>
            </a:pPr>
            <a:r>
              <a:rPr lang="en-US" sz="4500" b="true">
                <a:solidFill>
                  <a:srgbClr val="000000"/>
                </a:solidFill>
                <a:latin typeface="Arial Bold"/>
                <a:ea typeface="Arial Bold"/>
                <a:cs typeface="Arial Bold"/>
                <a:sym typeface="Arial Bold"/>
              </a:rPr>
              <a:t>Six Evidence Based Components of long term condition of COPD</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1773249" y="3420807"/>
            <a:ext cx="5832708" cy="3266317"/>
          </a:xfrm>
          <a:custGeom>
            <a:avLst/>
            <a:gdLst/>
            <a:ahLst/>
            <a:cxnLst/>
            <a:rect r="r" b="b" t="t" l="l"/>
            <a:pathLst>
              <a:path h="3266317" w="5832708">
                <a:moveTo>
                  <a:pt x="0" y="0"/>
                </a:moveTo>
                <a:lnTo>
                  <a:pt x="5832709" y="0"/>
                </a:lnTo>
                <a:lnTo>
                  <a:pt x="5832709" y="3266316"/>
                </a:lnTo>
                <a:lnTo>
                  <a:pt x="0" y="3266316"/>
                </a:lnTo>
                <a:lnTo>
                  <a:pt x="0" y="0"/>
                </a:lnTo>
                <a:close/>
              </a:path>
            </a:pathLst>
          </a:custGeom>
          <a:blipFill>
            <a:blip r:embed="rId6"/>
            <a:stretch>
              <a:fillRect l="0" t="0" r="0" b="0"/>
            </a:stretch>
          </a:blipFill>
        </p:spPr>
      </p:sp>
      <p:sp>
        <p:nvSpPr>
          <p:cNvPr name="TextBox 8" id="8"/>
          <p:cNvSpPr txBox="true"/>
          <p:nvPr/>
        </p:nvSpPr>
        <p:spPr>
          <a:xfrm rot="0">
            <a:off x="9139238" y="5025390"/>
            <a:ext cx="9525" cy="207645"/>
          </a:xfrm>
          <a:prstGeom prst="rect">
            <a:avLst/>
          </a:prstGeom>
        </p:spPr>
        <p:txBody>
          <a:bodyPr anchor="t" rtlCol="false" tIns="0" lIns="0" bIns="0" rIns="0">
            <a:spAutoFit/>
          </a:bodyPr>
          <a:lstStyle/>
          <a:p>
            <a:pPr algn="ctr">
              <a:lnSpc>
                <a:spcPts val="1679"/>
              </a:lnSpc>
              <a:spcBef>
                <a:spcPct val="0"/>
              </a:spcBef>
            </a:pPr>
          </a:p>
        </p:txBody>
      </p:sp>
      <p:sp>
        <p:nvSpPr>
          <p:cNvPr name="TextBox 9" id="9"/>
          <p:cNvSpPr txBox="true"/>
          <p:nvPr/>
        </p:nvSpPr>
        <p:spPr>
          <a:xfrm rot="0">
            <a:off x="408319" y="3325557"/>
            <a:ext cx="11364931" cy="5240655"/>
          </a:xfrm>
          <a:prstGeom prst="rect">
            <a:avLst/>
          </a:prstGeom>
        </p:spPr>
        <p:txBody>
          <a:bodyPr anchor="t" rtlCol="false" tIns="0" lIns="0" bIns="0" rIns="0">
            <a:spAutoFit/>
          </a:bodyPr>
          <a:lstStyle/>
          <a:p>
            <a:pPr algn="just" marL="712470" indent="-356235" lvl="1">
              <a:lnSpc>
                <a:spcPts val="4620"/>
              </a:lnSpc>
              <a:buFont typeface="Arial"/>
              <a:buChar char="•"/>
            </a:pPr>
            <a:r>
              <a:rPr lang="en-US" b="true" sz="3300">
                <a:solidFill>
                  <a:srgbClr val="000000"/>
                </a:solidFill>
                <a:latin typeface="Arial Bold"/>
                <a:ea typeface="Arial Bold"/>
                <a:cs typeface="Arial Bold"/>
                <a:sym typeface="Arial Bold"/>
              </a:rPr>
              <a:t>Personal Health Budgets: </a:t>
            </a:r>
            <a:r>
              <a:rPr lang="en-US" sz="3300">
                <a:solidFill>
                  <a:srgbClr val="000000"/>
                </a:solidFill>
                <a:latin typeface="Arial"/>
                <a:ea typeface="Arial"/>
                <a:cs typeface="Arial"/>
                <a:sym typeface="Arial"/>
              </a:rPr>
              <a:t>It  give COPD patients direct control over NHS funding t</a:t>
            </a:r>
            <a:r>
              <a:rPr lang="en-US" sz="3300">
                <a:solidFill>
                  <a:srgbClr val="000000"/>
                </a:solidFill>
                <a:latin typeface="Arial"/>
                <a:ea typeface="Arial"/>
                <a:cs typeface="Arial"/>
                <a:sym typeface="Arial"/>
              </a:rPr>
              <a:t>o choose personalized services or equipment that best meet their specific wellbeing goals. (Jones et al., 2013)</a:t>
            </a:r>
          </a:p>
          <a:p>
            <a:pPr algn="just" marL="712470" indent="-356235" lvl="1">
              <a:lnSpc>
                <a:spcPts val="4620"/>
              </a:lnSpc>
              <a:buFont typeface="Arial"/>
              <a:buChar char="•"/>
            </a:pPr>
            <a:r>
              <a:rPr lang="en-US" b="true" sz="3300">
                <a:solidFill>
                  <a:srgbClr val="000000"/>
                </a:solidFill>
                <a:latin typeface="Arial Bold"/>
                <a:ea typeface="Arial Bold"/>
                <a:cs typeface="Arial Bold"/>
                <a:sym typeface="Arial Bold"/>
              </a:rPr>
              <a:t>Supported Self-Management: </a:t>
            </a:r>
            <a:r>
              <a:rPr lang="en-US" sz="3300">
                <a:solidFill>
                  <a:srgbClr val="000000"/>
                </a:solidFill>
                <a:latin typeface="Arial"/>
                <a:ea typeface="Arial"/>
                <a:cs typeface="Arial"/>
                <a:sym typeface="Arial"/>
              </a:rPr>
              <a:t>Empowers patients to recognize symptom changes and take action through education, clinical coaching, and personalized action plans. This approach effectively improves quality of life and reduces hospital readmissions. (Zwerink et al., 2014)</a:t>
            </a:r>
          </a:p>
        </p:txBody>
      </p:sp>
      <p:sp>
        <p:nvSpPr>
          <p:cNvPr name="TextBox 10" id="10"/>
          <p:cNvSpPr txBox="true"/>
          <p:nvPr/>
        </p:nvSpPr>
        <p:spPr>
          <a:xfrm rot="0">
            <a:off x="408319" y="2663252"/>
            <a:ext cx="5373581" cy="757555"/>
          </a:xfrm>
          <a:prstGeom prst="rect">
            <a:avLst/>
          </a:prstGeom>
        </p:spPr>
        <p:txBody>
          <a:bodyPr anchor="t" rtlCol="false" tIns="0" lIns="0" bIns="0" rIns="0">
            <a:spAutoFit/>
          </a:bodyPr>
          <a:lstStyle/>
          <a:p>
            <a:pPr algn="just">
              <a:lnSpc>
                <a:spcPts val="6019"/>
              </a:lnSpc>
            </a:pPr>
            <a:r>
              <a:rPr lang="en-US" sz="4299" b="true">
                <a:solidFill>
                  <a:srgbClr val="000000"/>
                </a:solidFill>
                <a:latin typeface="Arial Bold"/>
                <a:ea typeface="Arial Bold"/>
                <a:cs typeface="Arial Bold"/>
                <a:sym typeface="Arial Bold"/>
              </a:rPr>
              <a:t>Components 5 &amp; 6:</a:t>
            </a:r>
          </a:p>
        </p:txBody>
      </p:sp>
      <p:sp>
        <p:nvSpPr>
          <p:cNvPr name="TextBox 11" id="11"/>
          <p:cNvSpPr txBox="true"/>
          <p:nvPr/>
        </p:nvSpPr>
        <p:spPr>
          <a:xfrm rot="0">
            <a:off x="12290780" y="6900292"/>
            <a:ext cx="5038279" cy="762513"/>
          </a:xfrm>
          <a:prstGeom prst="rect">
            <a:avLst/>
          </a:prstGeom>
        </p:spPr>
        <p:txBody>
          <a:bodyPr anchor="t" rtlCol="false" tIns="0" lIns="0" bIns="0" rIns="0">
            <a:spAutoFit/>
          </a:bodyPr>
          <a:lstStyle/>
          <a:p>
            <a:pPr algn="l">
              <a:lnSpc>
                <a:spcPts val="2926"/>
              </a:lnSpc>
              <a:spcBef>
                <a:spcPct val="0"/>
              </a:spcBef>
            </a:pPr>
            <a:r>
              <a:rPr lang="en-US" sz="2567">
                <a:solidFill>
                  <a:srgbClr val="000000"/>
                </a:solidFill>
                <a:latin typeface="Arial"/>
                <a:ea typeface="Arial"/>
                <a:cs typeface="Arial"/>
                <a:sym typeface="Arial"/>
              </a:rPr>
              <a:t>Fig-10: Components 5 &amp; 6</a:t>
            </a:r>
          </a:p>
          <a:p>
            <a:pPr algn="l">
              <a:lnSpc>
                <a:spcPts val="2926"/>
              </a:lnSpc>
              <a:spcBef>
                <a:spcPct val="0"/>
              </a:spcBef>
            </a:pPr>
            <a:r>
              <a:rPr lang="en-US" sz="2567">
                <a:solidFill>
                  <a:srgbClr val="000000"/>
                </a:solidFill>
                <a:latin typeface="Arial"/>
                <a:ea typeface="Arial"/>
                <a:cs typeface="Arial"/>
                <a:sym typeface="Arial"/>
              </a:rPr>
              <a:t>Source:(Eikelenboom et al., 2016))</a:t>
            </a:r>
          </a:p>
        </p:txBody>
      </p:sp>
      <p:sp>
        <p:nvSpPr>
          <p:cNvPr name="TextBox 12" id="12"/>
          <p:cNvSpPr txBox="true"/>
          <p:nvPr/>
        </p:nvSpPr>
        <p:spPr>
          <a:xfrm rot="0">
            <a:off x="3637848" y="533841"/>
            <a:ext cx="11051756" cy="1146810"/>
          </a:xfrm>
          <a:prstGeom prst="rect">
            <a:avLst/>
          </a:prstGeom>
        </p:spPr>
        <p:txBody>
          <a:bodyPr anchor="t" rtlCol="false" tIns="0" lIns="0" bIns="0" rIns="0">
            <a:spAutoFit/>
          </a:bodyPr>
          <a:lstStyle/>
          <a:p>
            <a:pPr algn="ctr">
              <a:lnSpc>
                <a:spcPts val="4320"/>
              </a:lnSpc>
            </a:pPr>
            <a:r>
              <a:rPr lang="en-US" sz="4500" b="true">
                <a:solidFill>
                  <a:srgbClr val="000000"/>
                </a:solidFill>
                <a:latin typeface="Arial Bold"/>
                <a:ea typeface="Arial Bold"/>
                <a:cs typeface="Arial Bold"/>
                <a:sym typeface="Arial Bold"/>
              </a:rPr>
              <a:t>Six Evidence Based Components of long term condition of COPD</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7411864" y="397193"/>
            <a:ext cx="3464272" cy="863600"/>
          </a:xfrm>
          <a:prstGeom prst="rect">
            <a:avLst/>
          </a:prstGeom>
        </p:spPr>
        <p:txBody>
          <a:bodyPr anchor="t" rtlCol="false" tIns="0" lIns="0" bIns="0" rIns="0">
            <a:spAutoFit/>
          </a:bodyPr>
          <a:lstStyle/>
          <a:p>
            <a:pPr algn="ctr">
              <a:lnSpc>
                <a:spcPts val="7000"/>
              </a:lnSpc>
            </a:pPr>
            <a:r>
              <a:rPr lang="en-US" sz="5000" b="true">
                <a:solidFill>
                  <a:srgbClr val="000000"/>
                </a:solidFill>
                <a:latin typeface="Canva Sans Bold"/>
                <a:ea typeface="Canva Sans Bold"/>
                <a:cs typeface="Canva Sans Bold"/>
                <a:sym typeface="Canva Sans Bold"/>
              </a:rPr>
              <a:t>Referances</a:t>
            </a:r>
          </a:p>
        </p:txBody>
      </p:sp>
      <p:sp>
        <p:nvSpPr>
          <p:cNvPr name="TextBox 7" id="7"/>
          <p:cNvSpPr txBox="true"/>
          <p:nvPr/>
        </p:nvSpPr>
        <p:spPr>
          <a:xfrm rot="0">
            <a:off x="346919" y="1389140"/>
            <a:ext cx="17594162" cy="8157210"/>
          </a:xfrm>
          <a:prstGeom prst="rect">
            <a:avLst/>
          </a:prstGeom>
        </p:spPr>
        <p:txBody>
          <a:bodyPr anchor="t" rtlCol="false" tIns="0" lIns="0" bIns="0" rIns="0">
            <a:spAutoFit/>
          </a:bodyPr>
          <a:lstStyle/>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Haughney, J., Gruffydd-Jones, K., Roberts, J., Lee, A.J., Hardwell, A. and McGarvey, L. (2014) ‘The distribution of COPD in UK general practice using the new GOLD classification’, European Respiratory Journal, 43(4), pp. 993–1002. doi: 10.1183/09031936.00065013.</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MedlinePlus, 2025. COPD (chronic obstructive pulmonary disease) illustration. Available at: </a:t>
            </a:r>
            <a:r>
              <a:rPr lang="en-US" sz="2100" u="sng">
                <a:solidFill>
                  <a:srgbClr val="000000"/>
                </a:solidFill>
                <a:latin typeface="Canva Sans"/>
                <a:ea typeface="Canva Sans"/>
                <a:cs typeface="Canva Sans"/>
                <a:sym typeface="Canva Sans"/>
                <a:hlinkClick r:id="rId4" tooltip="https://medlineplus.gov/ency/imagepages/19376.htm"/>
              </a:rPr>
              <a:t>https://medlineplus.gov/ency/imagepages/19376.htm</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Vestbo, J., Hurd, S.S., Agustí, A.G., Jones, P.W., Vogelmeier, C., Anzueto, A., Barnes, P.J., Fabbri, L.M., Martinez, F.J., Nishimura, M. and Stockley, R.A., 2013. Global strategy for the diagnosis, management, and prevention of chronic obstructive pulmonary disease. European Respiratory Journal, 41(4), pp.993–995. Available at: </a:t>
            </a:r>
            <a:r>
              <a:rPr lang="en-US" sz="2100" u="sng">
                <a:solidFill>
                  <a:srgbClr val="000000"/>
                </a:solidFill>
                <a:latin typeface="Canva Sans"/>
                <a:ea typeface="Canva Sans"/>
                <a:cs typeface="Canva Sans"/>
                <a:sym typeface="Canva Sans"/>
                <a:hlinkClick r:id="rId5" tooltip="https://doi.org/10.1183/09031936.00180812"/>
              </a:rPr>
              <a:t>https://doi.org/10.1183/09031936.00180812</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Detroit Medical Center (no date) 13 common COPD symptoms. Available at: </a:t>
            </a:r>
            <a:r>
              <a:rPr lang="en-US" sz="2100" u="sng">
                <a:solidFill>
                  <a:srgbClr val="000000"/>
                </a:solidFill>
                <a:latin typeface="Canva Sans"/>
                <a:ea typeface="Canva Sans"/>
                <a:cs typeface="Canva Sans"/>
                <a:sym typeface="Canva Sans"/>
                <a:hlinkClick r:id="rId6" tooltip="https://www.dmc.org/healthy-living/corporate-content/13-common-copd-symptoms"/>
              </a:rPr>
              <a:t>https://www.dmc.org/healthy-living/corporate-content/13-common-copd-symptoms</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Huang, X., Mu, X., Deng, L., Fu, A., Pu, E., Tang, T. and Kong, X., 2018. The etiologic origins for chronic obstructive pulmonary disease. Respiratory Research. Available at:</a:t>
            </a:r>
            <a:r>
              <a:rPr lang="en-US" sz="2100" u="sng">
                <a:solidFill>
                  <a:srgbClr val="000000"/>
                </a:solidFill>
                <a:latin typeface="Canva Sans"/>
                <a:ea typeface="Canva Sans"/>
                <a:cs typeface="Canva Sans"/>
                <a:sym typeface="Canva Sans"/>
              </a:rPr>
              <a:t> https://doi.org/10.1186/s12931-018-0842-8</a:t>
            </a:r>
          </a:p>
          <a:p>
            <a:pPr algn="just" marL="453392" indent="-226696" lvl="1">
              <a:lnSpc>
                <a:spcPts val="2940"/>
              </a:lnSpc>
              <a:buAutoNum type="arabicPeriod" startAt="1"/>
            </a:pPr>
            <a:r>
              <a:rPr lang="en-US" sz="2100" u="sng">
                <a:solidFill>
                  <a:srgbClr val="000000"/>
                </a:solidFill>
                <a:latin typeface="Canva Sans"/>
                <a:ea typeface="Canva Sans"/>
                <a:cs typeface="Canva Sans"/>
                <a:sym typeface="Canva Sans"/>
              </a:rPr>
              <a:t>British Lung Foundation, 2020. Chronic obstructive pulmonary disease (COPD) statistics. Available at: https://www.blf.org.uk</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Adeloye, D., Chua, S., Lee, C., Basquill, C., Papana, A., Theodoratou, E., Nair, H., Gasevic, D., Sridhar, D., Campbell, H. and Chan, K.Y., 2015. Global and regional estimates of COPD prevalence: systematic review and meta-analysis. Journal of Global Health, 5(2). Available at: https://doi.org/10.7189/jogh.05.020415</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Tachkov, K. et al. (2017) ‘Evaluation of the economic and social burden of chronic obstructive pulmonary disease (COPD)’, Biotechnology &amp; Biotechnological Equipment, 31(4), pp. 855–861. doi: 10.1080/13102818.2017.1335616.</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Ford, E.S., Murphy, L.B., Khavjou, O., Giles, W.H., Holt, J.B. and Croft, J.B. (2015) ‘Total and state-specific medical and absenteeism costs of COPD among adults aged $\ge$ 18 years in the United States for 2010 and projections through 2020’, Chest, 147(1), pp. 31–45. doi: 10.1378/chest.14-0947. </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Lopez-Campos, J.L., Tan, W. and Soriano, J.B., 2016. Diagnosis, assessment and phenotyping of COPD: beyond FEV₁. International Journal of Chronic Obstructive Pulmonary Disease. Available at: </a:t>
            </a:r>
            <a:r>
              <a:rPr lang="en-US" sz="2100" u="sng">
                <a:solidFill>
                  <a:srgbClr val="000000"/>
                </a:solidFill>
                <a:latin typeface="Canva Sans"/>
                <a:ea typeface="Canva Sans"/>
                <a:cs typeface="Canva Sans"/>
                <a:sym typeface="Canva Sans"/>
              </a:rPr>
              <a:t>https://doi.org/10.2147/COPD.S85976</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274544" y="1240472"/>
            <a:ext cx="17738913" cy="8900160"/>
          </a:xfrm>
          <a:prstGeom prst="rect">
            <a:avLst/>
          </a:prstGeom>
        </p:spPr>
        <p:txBody>
          <a:bodyPr anchor="t" rtlCol="false" tIns="0" lIns="0" bIns="0" rIns="0">
            <a:spAutoFit/>
          </a:bodyPr>
          <a:lstStyle/>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National Institute for Health and Care Excellence (NICE), 2019. Chronic obstructive pulmonary disease in over 16s: diagnosis and management. Available at: </a:t>
            </a:r>
            <a:r>
              <a:rPr lang="en-US" sz="2100" u="sng">
                <a:solidFill>
                  <a:srgbClr val="000000"/>
                </a:solidFill>
                <a:latin typeface="Canva Sans"/>
                <a:ea typeface="Canva Sans"/>
                <a:cs typeface="Canva Sans"/>
                <a:sym typeface="Canva Sans"/>
                <a:hlinkClick r:id="rId4" tooltip="https://www.nice.org.uk"/>
              </a:rPr>
              <a:t>https://www.nice.org.uk</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Global Initiative for Chronic Obstructive Lung Disease (GOLD), 2023. Global strategy for the diagnosis, management, and prevention of COPD. Available at: </a:t>
            </a:r>
            <a:r>
              <a:rPr lang="en-US" sz="2100" u="sng">
                <a:solidFill>
                  <a:srgbClr val="000000"/>
                </a:solidFill>
                <a:latin typeface="Canva Sans"/>
                <a:ea typeface="Canva Sans"/>
                <a:cs typeface="Canva Sans"/>
                <a:sym typeface="Canva Sans"/>
                <a:hlinkClick r:id="rId5" tooltip="https://goldcopd.org"/>
              </a:rPr>
              <a:t>https://goldcopd.org</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Forbes, L.J.L., Marchand, C., Doran, T. and Peckham, S. (2017) ‘The role of the Quality and Outcomes Framework in the care of long-term conditions: a systematic review’, British Journal of General Practice, 67(664), pp. e775–e782. doi: 10.3399/bjgp17X693077.</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Lemmens, K.M., Nieboer, A.P., Rutten-van Mölken, M.P. et al., 2010. Application of a theoretical model to evaluate COPD disease management. BMC Health Services Research, 10, p.81. Available at: </a:t>
            </a:r>
            <a:r>
              <a:rPr lang="en-US" sz="2100" u="sng">
                <a:solidFill>
                  <a:srgbClr val="000000"/>
                </a:solidFill>
                <a:latin typeface="Canva Sans"/>
                <a:ea typeface="Canva Sans"/>
                <a:cs typeface="Canva Sans"/>
                <a:sym typeface="Canva Sans"/>
                <a:hlinkClick r:id="rId6" tooltip="https://doi.org/10.1186/1472-6963-10-81"/>
              </a:rPr>
              <a:t>https://doi.org/10.1186/1472-6963-10-81</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Price, D.B., West, D., Brusselle, G., Gruffydd-Jones, K., Jones, R., Miravitlles, M., Rossi, A., Hutton, C., Ashton, V.L., Stewart, R. and Bichel, K. (2014). Management of COPD in the UK primary-care setting: an analysis of real-life prescribing patterns. International Journal of Chronic Obstructive Pulmonary Disease, 9(1), pp. 889–905. doi: 10.2147/COPD.S62750.</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Hertel, N., Kotchie, R.W., Samyshkin, Y., Radford, M., Humphreys, S. and Jameson, K. (2012). Cost-effectiveness of available treatment options for patients suffering from severe COPD in the UK: a fully incremental analysis. International Journal of Chronic Obstructive Pulmonary Disease, 7, pp. 183–199.</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Cavaillès, A., Brinchault-Rabin, G., Dixmier, A., Goupil, F., Gut-Gobert, C., Marchand-Adam, S., Meurice, J.C., Morel, H., Person-Tacnet, C., Leroyer, C. and Diot, P. (2013). Comorbidities of COPD. European Respiratory Review, 22(130), pp. 454–475.</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Lu, W., Aarsand, R., Schotte, K., Han, J., Lebedeva, E., Tsoy, E., Maglakelidze, N., Soriano, J.B., Bill, W., Halpin, D., Rivera, M.G., Fong, K.M., Kathuria, H., Yorgancıoğlu, A., Gappa, M., Lam, D.C.L., Rylance, S. and Sohal, S.S. (2024) ‘Tobacco and COPD: presenting the World Health Organization (WHO) Tobacco Knowledge Summary’, Respiratory Research, 25(1), p. 331. doi: 10.1186/s12931-024-02961-5.</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Fabbri, L.M. and Hurd, S.S. (2003). Global Strategy for the Diagnosis, Management and Prevention of COPD: 2003 update. European Respiratory Journal, 22(1), pp. 1–2</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Cravo, A., Attar, D., Freeman, D., Holmes, S., Ip, L. and Singh, S.J. (2022). The Importance of Self-Management in the Context of Personalized Care in COPD. International Journal of Chronic Obstructive Pulmonary Disease, 17, pp. 231–243. doi: 10.2147/COPD.S343108.</a:t>
            </a:r>
          </a:p>
        </p:txBody>
      </p:sp>
      <p:sp>
        <p:nvSpPr>
          <p:cNvPr name="TextBox 7" id="7"/>
          <p:cNvSpPr txBox="true"/>
          <p:nvPr/>
        </p:nvSpPr>
        <p:spPr>
          <a:xfrm rot="0">
            <a:off x="7411864" y="249237"/>
            <a:ext cx="3464272" cy="854075"/>
          </a:xfrm>
          <a:prstGeom prst="rect">
            <a:avLst/>
          </a:prstGeom>
        </p:spPr>
        <p:txBody>
          <a:bodyPr anchor="t" rtlCol="false" tIns="0" lIns="0" bIns="0" rIns="0">
            <a:spAutoFit/>
          </a:bodyPr>
          <a:lstStyle/>
          <a:p>
            <a:pPr algn="ctr">
              <a:lnSpc>
                <a:spcPts val="6999"/>
              </a:lnSpc>
            </a:pPr>
            <a:r>
              <a:rPr lang="en-US" sz="4999" b="true">
                <a:solidFill>
                  <a:srgbClr val="000000"/>
                </a:solidFill>
                <a:latin typeface="Canva Sans Bold"/>
                <a:ea typeface="Canva Sans Bold"/>
                <a:cs typeface="Canva Sans Bold"/>
                <a:sym typeface="Canva Sans Bold"/>
              </a:rPr>
              <a:t>Referances</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0" y="1441189"/>
            <a:ext cx="17763660" cy="7785735"/>
          </a:xfrm>
          <a:prstGeom prst="rect">
            <a:avLst/>
          </a:prstGeom>
        </p:spPr>
        <p:txBody>
          <a:bodyPr anchor="t" rtlCol="false" tIns="0" lIns="0" bIns="0" rIns="0">
            <a:spAutoFit/>
          </a:bodyPr>
          <a:lstStyle/>
          <a:p>
            <a:pPr algn="l" marL="453390" indent="-226695" lvl="1">
              <a:lnSpc>
                <a:spcPts val="2940"/>
              </a:lnSpc>
              <a:buAutoNum type="arabicPeriod" startAt="1"/>
            </a:pPr>
            <a:r>
              <a:rPr lang="en-US" sz="2100">
                <a:solidFill>
                  <a:srgbClr val="000000"/>
                </a:solidFill>
                <a:latin typeface="Canva Sans"/>
                <a:ea typeface="Canva Sans"/>
                <a:cs typeface="Canva Sans"/>
                <a:sym typeface="Canva Sans"/>
              </a:rPr>
              <a:t>Mirza, S., Clay, R.D., Koslow, M.A. and Scanlon, P.D. (2018) ‘COPD Guidelines: A Review of the 2018 GOLD Report’, Mayo Clinic Proceedings, 93(10), pp. 1488–1502. doi: 10.1016/j.mayocp.2018.05.026.</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Collinsworth, A.W., Brown, R.M., James, C.S., Stanford, R.H., Alemayehu, D. and Priest, E.L. (2018) ‘The impact of patient education and shared decision making on hospital readmissions for COPD’, International Journal of Chronic Obstructive Pulmonary Disease, 13, pp. 1325–1332. doi: 10.2147/COPD.S154414.</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LUNGevity Foundation (2024). Shared Decision-Making. Available at: </a:t>
            </a:r>
            <a:r>
              <a:rPr lang="en-US" sz="2100" u="sng">
                <a:solidFill>
                  <a:srgbClr val="000000"/>
                </a:solidFill>
                <a:latin typeface="Canva Sans"/>
                <a:ea typeface="Canva Sans"/>
                <a:cs typeface="Canva Sans"/>
                <a:sym typeface="Canva Sans"/>
                <a:hlinkClick r:id="rId4" tooltip="https://www.lungevity.org/learn-about-lungevity/patient-focused-research-center/shared-decision-making"/>
              </a:rPr>
              <a:t>https://www.lungevity.org/learn-about-lungevity/patient-focused-research-center/shared-decision-making</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Gardener, A.C., Ewing, G. and Farquhar, M. (2019) ‘Enabling patients with advanced chronic obstructive pulmonary disease to identify and express their support needs to health care professionals: A qualitative study to develop a tool’, Palliative Medicine, 33(6), pp. 663–675. doi: 10.1177/0269216319833559.</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Bhandari, S., Harris, M., Heffernan, M. and Taggart, J. (2025) ‘Social prescribing and community support for people with chronic obstructive pulmonary disease: a systematic review’, BMC Primary Care, 26(1), p. 29. doi: 10.1186/s12875-025-02997-6.</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Yadav, U.N., Paudel, G., Ghimire, S., Billot, L., Cass, A., Joshi, R. and Lloyd, J. (2024). A rapid review of opportunities and challenges in the implementation of social prescription interventions for addressing the unmet needs of individuals living with long-term chronic conditions. BMC Public Health, 24(306). doi: 10.1186/s12889-024-17736-2.</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Jones, K., Forder, J., Caiels, J., Welch, E., Glendinning, C. and Windle, K. (2013) ‘Personalization in the health care system: do personal health budgets impact on outcomes and cost?’, Journal of Health Services Research &amp; Policy, 18(2_suppl), pp. 59–67. doi: 10.1177/1355819613503152.</a:t>
            </a:r>
          </a:p>
          <a:p>
            <a:pPr algn="just" marL="453390" indent="-226695" lvl="1">
              <a:lnSpc>
                <a:spcPts val="2940"/>
              </a:lnSpc>
              <a:buAutoNum type="arabicPeriod" startAt="1"/>
            </a:pPr>
            <a:r>
              <a:rPr lang="en-US" sz="2100">
                <a:solidFill>
                  <a:srgbClr val="000000"/>
                </a:solidFill>
                <a:latin typeface="Canva Sans"/>
                <a:ea typeface="Canva Sans"/>
                <a:cs typeface="Canva Sans"/>
                <a:sym typeface="Canva Sans"/>
              </a:rPr>
              <a:t>Zwerink, M., Kerstjens, H.A., van der Palen, J., van der Valk, P., Brusse-Keizer, M., Zielhuis, G. and Effing, T. (2014) ‘Self-management for patients with chronic obstructive pulmonary disease’, International Journal of Chronic Obstructive Pulmonary Disease, 9, pp. 1297–1309. doi: 10.2147/COPD.S74162.</a:t>
            </a:r>
          </a:p>
        </p:txBody>
      </p:sp>
      <p:sp>
        <p:nvSpPr>
          <p:cNvPr name="TextBox 7" id="7"/>
          <p:cNvSpPr txBox="true"/>
          <p:nvPr/>
        </p:nvSpPr>
        <p:spPr>
          <a:xfrm rot="0">
            <a:off x="7429938" y="397193"/>
            <a:ext cx="3464272" cy="863600"/>
          </a:xfrm>
          <a:prstGeom prst="rect">
            <a:avLst/>
          </a:prstGeom>
        </p:spPr>
        <p:txBody>
          <a:bodyPr anchor="t" rtlCol="false" tIns="0" lIns="0" bIns="0" rIns="0">
            <a:spAutoFit/>
          </a:bodyPr>
          <a:lstStyle/>
          <a:p>
            <a:pPr algn="ctr">
              <a:lnSpc>
                <a:spcPts val="7000"/>
              </a:lnSpc>
            </a:pPr>
            <a:r>
              <a:rPr lang="en-US" sz="5000" b="true">
                <a:solidFill>
                  <a:srgbClr val="000000"/>
                </a:solidFill>
                <a:latin typeface="Canva Sans Bold"/>
                <a:ea typeface="Canva Sans Bold"/>
                <a:cs typeface="Canva Sans Bold"/>
                <a:sym typeface="Canva Sans Bold"/>
              </a:rPr>
              <a:t>Referances</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346919" y="1430972"/>
            <a:ext cx="17097870" cy="1470660"/>
          </a:xfrm>
          <a:prstGeom prst="rect">
            <a:avLst/>
          </a:prstGeom>
        </p:spPr>
        <p:txBody>
          <a:bodyPr anchor="t" rtlCol="false" tIns="0" lIns="0" bIns="0" rIns="0">
            <a:spAutoFit/>
          </a:bodyPr>
          <a:lstStyle/>
          <a:p>
            <a:pPr algn="l" marL="453392" indent="-226696" lvl="1">
              <a:lnSpc>
                <a:spcPts val="2940"/>
              </a:lnSpc>
              <a:buAutoNum type="arabicPeriod" startAt="1"/>
            </a:pPr>
            <a:r>
              <a:rPr lang="en-US" sz="2100">
                <a:solidFill>
                  <a:srgbClr val="000000"/>
                </a:solidFill>
                <a:latin typeface="Canva Sans"/>
                <a:ea typeface="Canva Sans"/>
                <a:cs typeface="Canva Sans"/>
                <a:sym typeface="Canva Sans"/>
              </a:rPr>
              <a:t>Eikelenboom, N., van Lieshout, J., Jacobs, A., Verhulst, F., Lacroix, J., van Halteren, A., Klomp, M., Smeele, I. and Wensing, M. (2016). Context of Self-Management in the Context of Personalized Care in COPD. British Journal of General Practice, 66(646), pp. e354–e361. doi: 10.3399/bjgp16X684985.</a:t>
            </a:r>
          </a:p>
          <a:p>
            <a:pPr algn="just" marL="453392" indent="-226696" lvl="1">
              <a:lnSpc>
                <a:spcPts val="2940"/>
              </a:lnSpc>
              <a:buAutoNum type="arabicPeriod" startAt="1"/>
            </a:pPr>
            <a:r>
              <a:rPr lang="en-US" sz="2100">
                <a:solidFill>
                  <a:srgbClr val="000000"/>
                </a:solidFill>
                <a:latin typeface="Canva Sans"/>
                <a:ea typeface="Canva Sans"/>
                <a:cs typeface="Canva Sans"/>
                <a:sym typeface="Canva Sans"/>
              </a:rPr>
              <a:t>Healthgrades (n.d.) Causes of COPD [online image]. Available at: https://resources.healthgrades.com/ (Accessed: 16 April 2026).</a:t>
            </a:r>
          </a:p>
        </p:txBody>
      </p:sp>
      <p:sp>
        <p:nvSpPr>
          <p:cNvPr name="TextBox 7" id="7"/>
          <p:cNvSpPr txBox="true"/>
          <p:nvPr/>
        </p:nvSpPr>
        <p:spPr>
          <a:xfrm rot="0">
            <a:off x="7584877" y="609600"/>
            <a:ext cx="3118247" cy="762000"/>
          </a:xfrm>
          <a:prstGeom prst="rect">
            <a:avLst/>
          </a:prstGeom>
        </p:spPr>
        <p:txBody>
          <a:bodyPr anchor="t" rtlCol="false" tIns="0" lIns="0" bIns="0" rIns="0">
            <a:spAutoFit/>
          </a:bodyPr>
          <a:lstStyle/>
          <a:p>
            <a:pPr algn="ctr">
              <a:lnSpc>
                <a:spcPts val="6299"/>
              </a:lnSpc>
            </a:pPr>
            <a:r>
              <a:rPr lang="en-US" sz="4500" b="true">
                <a:solidFill>
                  <a:srgbClr val="000000"/>
                </a:solidFill>
                <a:latin typeface="Canva Sans Bold"/>
                <a:ea typeface="Canva Sans Bold"/>
                <a:cs typeface="Canva Sans Bold"/>
                <a:sym typeface="Canva Sans Bold"/>
              </a:rPr>
              <a:t>Referances</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878588" y="1260793"/>
            <a:ext cx="7765415" cy="776541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E8E8E8">
                    <a:alpha val="100000"/>
                  </a:srgbClr>
                </a:gs>
                <a:gs pos="100000">
                  <a:srgbClr val="FFFFFF">
                    <a:alpha val="100000"/>
                  </a:srgbClr>
                </a:gs>
              </a:gsLst>
              <a:lin ang="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true" flipV="false" rot="0">
            <a:off x="14809919" y="-1725745"/>
            <a:ext cx="4125113" cy="4114800"/>
          </a:xfrm>
          <a:custGeom>
            <a:avLst/>
            <a:gdLst/>
            <a:ahLst/>
            <a:cxnLst/>
            <a:rect r="r" b="b" t="t" l="l"/>
            <a:pathLst>
              <a:path h="4114800" w="4125113">
                <a:moveTo>
                  <a:pt x="4125113" y="0"/>
                </a:moveTo>
                <a:lnTo>
                  <a:pt x="0" y="0"/>
                </a:lnTo>
                <a:lnTo>
                  <a:pt x="0" y="4114800"/>
                </a:lnTo>
                <a:lnTo>
                  <a:pt x="4125113" y="4114800"/>
                </a:lnTo>
                <a:lnTo>
                  <a:pt x="4125113"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true" rot="0">
            <a:off x="-328580" y="7904413"/>
            <a:ext cx="2714560" cy="2707773"/>
          </a:xfrm>
          <a:custGeom>
            <a:avLst/>
            <a:gdLst/>
            <a:ahLst/>
            <a:cxnLst/>
            <a:rect r="r" b="b" t="t" l="l"/>
            <a:pathLst>
              <a:path h="2707773" w="2714560">
                <a:moveTo>
                  <a:pt x="0" y="2707774"/>
                </a:moveTo>
                <a:lnTo>
                  <a:pt x="2714560" y="2707774"/>
                </a:lnTo>
                <a:lnTo>
                  <a:pt x="2714560" y="0"/>
                </a:lnTo>
                <a:lnTo>
                  <a:pt x="0" y="0"/>
                </a:lnTo>
                <a:lnTo>
                  <a:pt x="0" y="2707774"/>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438149" y="3918311"/>
            <a:ext cx="13746026" cy="2060271"/>
          </a:xfrm>
          <a:prstGeom prst="rect">
            <a:avLst/>
          </a:prstGeom>
        </p:spPr>
        <p:txBody>
          <a:bodyPr anchor="t" rtlCol="false" tIns="0" lIns="0" bIns="0" rIns="0">
            <a:spAutoFit/>
          </a:bodyPr>
          <a:lstStyle/>
          <a:p>
            <a:pPr algn="r">
              <a:lnSpc>
                <a:spcPts val="15066"/>
              </a:lnSpc>
            </a:pPr>
            <a:r>
              <a:rPr lang="en-US" b="true" sz="16200" spc="-680">
                <a:solidFill>
                  <a:srgbClr val="000000"/>
                </a:solidFill>
                <a:latin typeface="Neue Montreal Bold"/>
                <a:ea typeface="Neue Montreal Bold"/>
                <a:cs typeface="Neue Montreal Bold"/>
                <a:sym typeface="Neue Montreal Bold"/>
              </a:rPr>
              <a:t>THANK YOU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DAHFhCCK8zw</dc:identifier>
  <dcterms:modified xsi:type="dcterms:W3CDTF">2011-08-01T06:04:30Z</dcterms:modified>
  <cp:revision>1</cp:revision>
  <dc:title>Abir Vai</dc:title>
</cp:coreProperties>
</file>