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4"/>
  </p:notesMasterIdLst>
  <p:handoutMasterIdLst>
    <p:handoutMasterId r:id="rId25"/>
  </p:handoutMasterIdLst>
  <p:sldIdLst>
    <p:sldId id="474" r:id="rId4"/>
    <p:sldId id="348" r:id="rId5"/>
    <p:sldId id="543" r:id="rId6"/>
    <p:sldId id="550" r:id="rId7"/>
    <p:sldId id="551" r:id="rId8"/>
    <p:sldId id="552" r:id="rId9"/>
    <p:sldId id="554" r:id="rId10"/>
    <p:sldId id="559" r:id="rId11"/>
    <p:sldId id="504" r:id="rId12"/>
    <p:sldId id="560" r:id="rId13"/>
    <p:sldId id="501" r:id="rId14"/>
    <p:sldId id="553" r:id="rId15"/>
    <p:sldId id="499" r:id="rId16"/>
    <p:sldId id="556" r:id="rId17"/>
    <p:sldId id="555" r:id="rId18"/>
    <p:sldId id="564" r:id="rId19"/>
    <p:sldId id="562" r:id="rId20"/>
    <p:sldId id="563" r:id="rId21"/>
    <p:sldId id="561" r:id="rId22"/>
    <p:sldId id="565" r:id="rId2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883FF"/>
    <a:srgbClr val="FF8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097"/>
    <p:restoredTop sz="79267" autoAdjust="0"/>
  </p:normalViewPr>
  <p:slideViewPr>
    <p:cSldViewPr snapToGrid="0" snapToObjects="1">
      <p:cViewPr varScale="1">
        <p:scale>
          <a:sx n="144" d="100"/>
          <a:sy n="144" d="100"/>
        </p:scale>
        <p:origin x="36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347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72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22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1/11/21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1/11/21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69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CB372-C10B-42D1-955E-058495E69327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7AF-B632-4883-B979-963C65F9F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9588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4" r:id="rId21"/>
    <p:sldLayoutId id="2147484115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3.png"/><Relationship Id="rId4" Type="http://schemas.openxmlformats.org/officeDocument/2006/relationships/hyperlink" Target="https://www.s4c.cymru/clic/programme/802852046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7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openxmlformats.org/officeDocument/2006/relationships/image" Target="../media/image2.tiff"/><Relationship Id="rId7" Type="http://schemas.openxmlformats.org/officeDocument/2006/relationships/hyperlink" Target="https://www.youtube.com/watch?v=6ptel9C3Zh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hyperlink" Target="https://www.wales.com/about/culture/mari-lwy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7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emf"/><Relationship Id="rId5" Type="http://schemas.openxmlformats.org/officeDocument/2006/relationships/image" Target="../media/image23.emf"/><Relationship Id="rId4" Type="http://schemas.openxmlformats.org/officeDocument/2006/relationships/image" Target="../media/image22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tif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ULYLcymq968" TargetMode="External"/><Relationship Id="rId3" Type="http://schemas.openxmlformats.org/officeDocument/2006/relationships/hyperlink" Target="https://www.youtube.com/watch?v=EjSFKgGkSXs" TargetMode="External"/><Relationship Id="rId7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9.png"/><Relationship Id="rId11" Type="http://schemas.openxmlformats.org/officeDocument/2006/relationships/image" Target="../media/image31.tiff"/><Relationship Id="rId5" Type="http://schemas.openxmlformats.org/officeDocument/2006/relationships/hyperlink" Target="https://www.youtube.com/watch?v=Rs8UTMyJeM8" TargetMode="External"/><Relationship Id="rId10" Type="http://schemas.openxmlformats.org/officeDocument/2006/relationships/image" Target="../media/image27.tiff"/><Relationship Id="rId4" Type="http://schemas.openxmlformats.org/officeDocument/2006/relationships/image" Target="../media/image28.png"/><Relationship Id="rId9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articles/zvw4f82" TargetMode="External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11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12.1.2021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11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3F0F30C-1E39-DB4A-B88A-2E4A405F4D8F}"/>
              </a:ext>
            </a:extLst>
          </p:cNvPr>
          <p:cNvSpPr txBox="1">
            <a:spLocks/>
          </p:cNvSpPr>
          <p:nvPr/>
        </p:nvSpPr>
        <p:spPr>
          <a:xfrm>
            <a:off x="691285" y="9846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cylch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Dyddiau’r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Misoedd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Flwyddyn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tymhorau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262359" y="4155311"/>
            <a:ext cx="11667281" cy="227064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y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rhaglen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programme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 yma ar Cyw, o’r enw ‘Amser Maith Maith yn Ôl’ 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(‘A long long time ago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’).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Mae’r rhaglen yn siarad am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arferion blwyddyn newydd Oes Fictoria 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Victorian Age new year traditions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isdeitlau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sub-titles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 i’ch helpu chi.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u="sng" dirty="0">
                <a:solidFill>
                  <a:srgbClr val="FF0000"/>
                </a:solidFill>
                <a:latin typeface="American Typewriter" panose="02090604020004020304" pitchFamily="18" charset="77"/>
              </a:rPr>
              <a:t>Does dim rhaid deall popeth.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ac atebwch y cwestiynau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ar y sleid nesa 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on the next slide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):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4C111E1B-AF15-8D4C-AD0B-B78A40A673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204" y="1390116"/>
            <a:ext cx="4389018" cy="2441103"/>
          </a:xfrm>
          <a:prstGeom prst="rect">
            <a:avLst/>
          </a:prstGeom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CC89F924-40C9-FD48-AB0E-A33A8135B3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5199356"/>
              </p:ext>
            </p:extLst>
          </p:nvPr>
        </p:nvGraphicFramePr>
        <p:xfrm>
          <a:off x="5130579" y="1528627"/>
          <a:ext cx="6799061" cy="216408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3168469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3630592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367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Help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llaw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!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newydd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400" b="1" i="0" dirty="0">
                        <a:latin typeface="American Typewriter" panose="02090604020004020304" pitchFamily="18" charset="77"/>
                      </a:endParaRPr>
                    </a:p>
                    <a:p>
                      <a:endParaRPr lang="en-US" sz="1400" b="1" i="0" dirty="0">
                        <a:latin typeface="American Typewriter" panose="02090604020004020304" pitchFamily="18" charset="77"/>
                      </a:endParaRPr>
                    </a:p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new year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dathlu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to celebrate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Calennig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a new year gift made of apples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535586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Calennig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the song sung around the houses on new year’s day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3556004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/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dwy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geiniog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penny / two pence (</a:t>
                      </a:r>
                      <a:r>
                        <a:rPr lang="en-US" sz="1400" b="1" i="0" dirty="0" err="1">
                          <a:latin typeface="American Typewriter" panose="02090604020004020304" pitchFamily="18" charset="77"/>
                        </a:rPr>
                        <a:t>tuppence</a:t>
                      </a:r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)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57816"/>
                  </a:ext>
                </a:extLst>
              </a:tr>
            </a:tbl>
          </a:graphicData>
        </a:graphic>
      </p:graphicFrame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4391F02-3963-9D4A-9470-E83C439A31C2}"/>
              </a:ext>
            </a:extLst>
          </p:cNvPr>
          <p:cNvCxnSpPr>
            <a:cxnSpLocks/>
          </p:cNvCxnSpPr>
          <p:nvPr/>
        </p:nvCxnSpPr>
        <p:spPr>
          <a:xfrm flipV="1">
            <a:off x="2708476" y="356500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039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98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3434372" y="876768"/>
            <a:ext cx="5369052" cy="7271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1. Ail-ysgrifennwch y brawddegau sy’n GYWIR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(Re-write the sentences that are correct)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2FB6A0C-5140-B045-934E-A717B85B18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838010"/>
              </p:ext>
            </p:extLst>
          </p:nvPr>
        </p:nvGraphicFramePr>
        <p:xfrm>
          <a:off x="256572" y="1662562"/>
          <a:ext cx="11678856" cy="134112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561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6022710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afalau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orennau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merched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bechgyn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gacen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cawl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losin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ar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ôl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9F2863-A71E-2B44-8310-FA253D18B04C}"/>
              </a:ext>
            </a:extLst>
          </p:cNvPr>
          <p:cNvSpPr/>
          <p:nvPr/>
        </p:nvSpPr>
        <p:spPr>
          <a:xfrm>
            <a:off x="297313" y="3259096"/>
            <a:ext cx="5415349" cy="110023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2. Gan ddefnyddio’r patrymau a ddysgwyd y tymor diwethaf, disgrifiwch y pethau yma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(Using the patterns we learnt last term, describe these items : 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BF990-091D-FD42-A817-D1FCF1D68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956" y="4503776"/>
            <a:ext cx="1494992" cy="1180257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D54C4C1D-4799-C642-B572-B11285E44801}"/>
              </a:ext>
            </a:extLst>
          </p:cNvPr>
          <p:cNvSpPr txBox="1">
            <a:spLocks/>
          </p:cNvSpPr>
          <p:nvPr/>
        </p:nvSpPr>
        <p:spPr>
          <a:xfrm>
            <a:off x="-77680" y="5783397"/>
            <a:ext cx="2127813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Calennig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AB125B-478C-1F41-B881-99B4E8AD6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9522" y="4443354"/>
            <a:ext cx="1342667" cy="1378000"/>
          </a:xfrm>
          <a:prstGeom prst="rect">
            <a:avLst/>
          </a:prstGeom>
        </p:spPr>
      </p:pic>
      <p:sp>
        <p:nvSpPr>
          <p:cNvPr id="16" name="Title 6">
            <a:extLst>
              <a:ext uri="{FF2B5EF4-FFF2-40B4-BE49-F238E27FC236}">
                <a16:creationId xmlns:a16="http://schemas.microsoft.com/office/drawing/2014/main" id="{235BD71B-15C6-0F48-9993-C38E9777EA6E}"/>
              </a:ext>
            </a:extLst>
          </p:cNvPr>
          <p:cNvSpPr txBox="1">
            <a:spLocks/>
          </p:cNvSpPr>
          <p:nvPr/>
        </p:nvSpPr>
        <p:spPr>
          <a:xfrm>
            <a:off x="1310344" y="5787485"/>
            <a:ext cx="277179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dillad</a:t>
            </a:r>
            <a:r>
              <a:rPr lang="en-US" sz="1800" b="1" cap="none" dirty="0">
                <a:latin typeface="American Typewriter" panose="02090604020004020304" pitchFamily="18" charset="77"/>
              </a:rPr>
              <a:t> y plant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42AC04-E69E-9A45-8DC9-329FB95086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8763" y="4443354"/>
            <a:ext cx="2064542" cy="1200805"/>
          </a:xfrm>
          <a:prstGeom prst="rect">
            <a:avLst/>
          </a:prstGeom>
        </p:spPr>
      </p:pic>
      <p:sp>
        <p:nvSpPr>
          <p:cNvPr id="19" name="Title 6">
            <a:extLst>
              <a:ext uri="{FF2B5EF4-FFF2-40B4-BE49-F238E27FC236}">
                <a16:creationId xmlns:a16="http://schemas.microsoft.com/office/drawing/2014/main" id="{459AE933-6CE1-CB4A-8AC3-F20B31559244}"/>
              </a:ext>
            </a:extLst>
          </p:cNvPr>
          <p:cNvSpPr txBox="1">
            <a:spLocks/>
          </p:cNvSpPr>
          <p:nvPr/>
        </p:nvSpPr>
        <p:spPr>
          <a:xfrm>
            <a:off x="3240648" y="5798533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>
                <a:latin typeface="American Typewriter" panose="02090604020004020304" pitchFamily="18" charset="77"/>
              </a:rPr>
              <a:t>y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cacennau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66D57C1C-E883-3D4C-AFE4-FD0104D69E09}"/>
              </a:ext>
            </a:extLst>
          </p:cNvPr>
          <p:cNvSpPr txBox="1">
            <a:spLocks/>
          </p:cNvSpPr>
          <p:nvPr/>
        </p:nvSpPr>
        <p:spPr>
          <a:xfrm>
            <a:off x="5937380" y="4443354"/>
            <a:ext cx="3397739" cy="1852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6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6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is…)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fe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has…)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are…)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have…)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B83D366-BA01-774C-A1D8-8048DB8646CF}"/>
              </a:ext>
            </a:extLst>
          </p:cNvPr>
          <p:cNvSpPr/>
          <p:nvPr/>
        </p:nvSpPr>
        <p:spPr>
          <a:xfrm>
            <a:off x="5824819" y="3286208"/>
            <a:ext cx="6154442" cy="7271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3. Beth ydy hwn? Ymchwiliwch erbyn wythnos nesaf!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(What is this? Find out by next week! : )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B0FF191-34A2-5147-866D-C20500A5F5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69194" y="4527584"/>
            <a:ext cx="2377217" cy="1579649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CE6EDD4-9CCA-2144-BE0B-857D34FFFE3F}"/>
              </a:ext>
            </a:extLst>
          </p:cNvPr>
          <p:cNvCxnSpPr>
            <a:cxnSpLocks/>
          </p:cNvCxnSpPr>
          <p:nvPr/>
        </p:nvCxnSpPr>
        <p:spPr>
          <a:xfrm>
            <a:off x="10116410" y="4064796"/>
            <a:ext cx="523058" cy="434894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4569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08" y="7754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256572" y="984734"/>
            <a:ext cx="7435617" cy="34291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1. Y brawddegau sy’n GYWIR: </a:t>
            </a: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(the correct sentences)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2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28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2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- </a:t>
            </a:r>
            <a:r>
              <a:rPr lang="en-US" sz="2800" b="1" cap="none" dirty="0" err="1">
                <a:solidFill>
                  <a:schemeClr val="accent6"/>
                </a:solidFill>
                <a:latin typeface="American Typewriter" panose="02090604020004020304" pitchFamily="18" charset="77"/>
              </a:rPr>
              <a:t>atebion</a:t>
            </a:r>
            <a:r>
              <a:rPr lang="en-US" sz="28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Directed learning - </a:t>
            </a:r>
            <a:r>
              <a:rPr lang="en-US" sz="2800" b="1" cap="none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answers</a:t>
            </a: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2FB6A0C-5140-B045-934E-A717B85B18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986679"/>
              </p:ext>
            </p:extLst>
          </p:nvPr>
        </p:nvGraphicFramePr>
        <p:xfrm>
          <a:off x="256572" y="1380041"/>
          <a:ext cx="11678856" cy="134112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561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6022710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afalau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orennau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merched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bechgyn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gacen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cawl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losin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ar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ôl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9F2863-A71E-2B44-8310-FA253D18B04C}"/>
              </a:ext>
            </a:extLst>
          </p:cNvPr>
          <p:cNvSpPr/>
          <p:nvPr/>
        </p:nvSpPr>
        <p:spPr>
          <a:xfrm>
            <a:off x="147418" y="2896297"/>
            <a:ext cx="5415349" cy="32245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2. Disgrifiwch y pethau yma: </a:t>
            </a: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(Describe these :)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BF990-091D-FD42-A817-D1FCF1D68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369" y="3307032"/>
            <a:ext cx="1494992" cy="1180257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D54C4C1D-4799-C642-B572-B11285E44801}"/>
              </a:ext>
            </a:extLst>
          </p:cNvPr>
          <p:cNvSpPr txBox="1">
            <a:spLocks/>
          </p:cNvSpPr>
          <p:nvPr/>
        </p:nvSpPr>
        <p:spPr>
          <a:xfrm>
            <a:off x="-84426" y="4490518"/>
            <a:ext cx="2127813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Calennig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AB125B-478C-1F41-B881-99B4E8AD6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3806" y="3308886"/>
            <a:ext cx="1195543" cy="1227004"/>
          </a:xfrm>
          <a:prstGeom prst="rect">
            <a:avLst/>
          </a:prstGeom>
        </p:spPr>
      </p:pic>
      <p:sp>
        <p:nvSpPr>
          <p:cNvPr id="16" name="Title 6">
            <a:extLst>
              <a:ext uri="{FF2B5EF4-FFF2-40B4-BE49-F238E27FC236}">
                <a16:creationId xmlns:a16="http://schemas.microsoft.com/office/drawing/2014/main" id="{235BD71B-15C6-0F48-9993-C38E9777EA6E}"/>
              </a:ext>
            </a:extLst>
          </p:cNvPr>
          <p:cNvSpPr txBox="1">
            <a:spLocks/>
          </p:cNvSpPr>
          <p:nvPr/>
        </p:nvSpPr>
        <p:spPr>
          <a:xfrm>
            <a:off x="1688335" y="4458551"/>
            <a:ext cx="277179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dillad</a:t>
            </a:r>
            <a:r>
              <a:rPr lang="en-US" sz="1800" b="1" cap="none" dirty="0">
                <a:latin typeface="American Typewriter" panose="02090604020004020304" pitchFamily="18" charset="77"/>
              </a:rPr>
              <a:t> y plant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42AC04-E69E-9A45-8DC9-329FB95086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4679" y="3314124"/>
            <a:ext cx="2064542" cy="1200805"/>
          </a:xfrm>
          <a:prstGeom prst="rect">
            <a:avLst/>
          </a:prstGeom>
        </p:spPr>
      </p:pic>
      <p:sp>
        <p:nvSpPr>
          <p:cNvPr id="19" name="Title 6">
            <a:extLst>
              <a:ext uri="{FF2B5EF4-FFF2-40B4-BE49-F238E27FC236}">
                <a16:creationId xmlns:a16="http://schemas.microsoft.com/office/drawing/2014/main" id="{459AE933-6CE1-CB4A-8AC3-F20B31559244}"/>
              </a:ext>
            </a:extLst>
          </p:cNvPr>
          <p:cNvSpPr txBox="1">
            <a:spLocks/>
          </p:cNvSpPr>
          <p:nvPr/>
        </p:nvSpPr>
        <p:spPr>
          <a:xfrm>
            <a:off x="3756070" y="4445876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>
                <a:latin typeface="American Typewriter" panose="02090604020004020304" pitchFamily="18" charset="77"/>
              </a:rPr>
              <a:t>y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cacennau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66D57C1C-E883-3D4C-AFE4-FD0104D69E09}"/>
              </a:ext>
            </a:extLst>
          </p:cNvPr>
          <p:cNvSpPr txBox="1">
            <a:spLocks/>
          </p:cNvSpPr>
          <p:nvPr/>
        </p:nvSpPr>
        <p:spPr>
          <a:xfrm>
            <a:off x="39731" y="5832343"/>
            <a:ext cx="2103084" cy="939743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</a:t>
            </a:r>
            <a:r>
              <a:rPr lang="en-US" sz="12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is…)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fe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2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has…)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2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are…)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2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have…)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B83D366-BA01-774C-A1D8-8048DB8646CF}"/>
              </a:ext>
            </a:extLst>
          </p:cNvPr>
          <p:cNvSpPr/>
          <p:nvPr/>
        </p:nvSpPr>
        <p:spPr>
          <a:xfrm>
            <a:off x="6977717" y="2885380"/>
            <a:ext cx="3794825" cy="30964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3. Beth ydy hwn? </a:t>
            </a: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(What is this?)</a:t>
            </a:r>
          </a:p>
        </p:txBody>
      </p:sp>
      <p:pic>
        <p:nvPicPr>
          <p:cNvPr id="23" name="Picture 22">
            <a:hlinkClick r:id="rId7"/>
            <a:extLst>
              <a:ext uri="{FF2B5EF4-FFF2-40B4-BE49-F238E27FC236}">
                <a16:creationId xmlns:a16="http://schemas.microsoft.com/office/drawing/2014/main" id="{DB0FF191-34A2-5147-866D-C20500A5F5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4551" y="3311888"/>
            <a:ext cx="2377217" cy="1579649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CE6EDD4-9CCA-2144-BE0B-857D34FFFE3F}"/>
              </a:ext>
            </a:extLst>
          </p:cNvPr>
          <p:cNvCxnSpPr>
            <a:cxnSpLocks/>
          </p:cNvCxnSpPr>
          <p:nvPr/>
        </p:nvCxnSpPr>
        <p:spPr>
          <a:xfrm flipH="1">
            <a:off x="9086785" y="3230599"/>
            <a:ext cx="525383" cy="522786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4747BD2C-2A6D-C24D-8329-383EA6AD166D}"/>
              </a:ext>
            </a:extLst>
          </p:cNvPr>
          <p:cNvSpPr/>
          <p:nvPr/>
        </p:nvSpPr>
        <p:spPr>
          <a:xfrm>
            <a:off x="49160" y="4889221"/>
            <a:ext cx="1885453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goch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 dirty="0">
                <a:latin typeface="American Typewriter" panose="02090604020004020304" pitchFamily="18" charset="77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</a:rPr>
              <a:t>e’n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ddiddorol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dirty="0">
                <a:latin typeface="American Typewriter" panose="02090604020004020304" pitchFamily="18" charset="77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</a:rPr>
              <a:t>e’n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wahanol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dirty="0">
                <a:latin typeface="American Typewriter" panose="02090604020004020304" pitchFamily="18" charset="77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</a:rPr>
              <a:t>e’n</a:t>
            </a:r>
            <a:r>
              <a:rPr lang="en-US" sz="1400" b="1" dirty="0">
                <a:latin typeface="American Typewriter" panose="02090604020004020304" pitchFamily="18" charset="77"/>
              </a:rPr>
              <a:t>…</a:t>
            </a:r>
            <a:endParaRPr lang="cy-GB" sz="14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5207E14-F6A9-1844-AE5F-165A9137CF64}"/>
              </a:ext>
            </a:extLst>
          </p:cNvPr>
          <p:cNvSpPr/>
          <p:nvPr/>
        </p:nvSpPr>
        <p:spPr>
          <a:xfrm>
            <a:off x="2015143" y="4930979"/>
            <a:ext cx="24491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draddodiadol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 dirty="0" err="1">
                <a:latin typeface="American Typewriter" panose="02090604020004020304" pitchFamily="18" charset="77"/>
              </a:rPr>
              <a:t>Maen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nhw’n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henffasiwn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dirty="0">
                <a:latin typeface="American Typewriter" panose="02090604020004020304" pitchFamily="18" charset="77"/>
              </a:rPr>
              <a:t>Mae </a:t>
            </a:r>
            <a:r>
              <a:rPr lang="en-US" sz="1400" b="1" dirty="0" err="1">
                <a:latin typeface="American Typewriter" panose="02090604020004020304" pitchFamily="18" charset="77"/>
              </a:rPr>
              <a:t>capiau</a:t>
            </a:r>
            <a:r>
              <a:rPr lang="en-US" sz="1400" b="1" dirty="0">
                <a:latin typeface="American Typewriter" panose="02090604020004020304" pitchFamily="18" charset="77"/>
              </a:rPr>
              <a:t> a </a:t>
            </a:r>
            <a:r>
              <a:rPr lang="en-US" sz="1400" b="1" dirty="0" err="1">
                <a:latin typeface="American Typewriter" panose="02090604020004020304" pitchFamily="18" charset="77"/>
              </a:rPr>
              <a:t>sgarffiau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</a:p>
          <a:p>
            <a:r>
              <a:rPr lang="en-US" sz="1400" b="1" dirty="0" err="1">
                <a:latin typeface="American Typewriter" panose="02090604020004020304" pitchFamily="18" charset="77"/>
              </a:rPr>
              <a:t>gyda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nhw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  <a:endParaRPr lang="cy-GB" sz="14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064634D-68A1-E345-8D56-6D7A980263E2}"/>
              </a:ext>
            </a:extLst>
          </p:cNvPr>
          <p:cNvSpPr/>
          <p:nvPr/>
        </p:nvSpPr>
        <p:spPr>
          <a:xfrm>
            <a:off x="4392786" y="4912329"/>
            <a:ext cx="1973361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flasus</a:t>
            </a:r>
            <a:r>
              <a:rPr lang="en-US" sz="14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 dirty="0" err="1">
                <a:latin typeface="American Typewriter" panose="02090604020004020304" pitchFamily="18" charset="77"/>
              </a:rPr>
              <a:t>Maen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nhw’n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felys</a:t>
            </a:r>
            <a:r>
              <a:rPr lang="en-US" sz="1400" b="1" dirty="0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dirty="0" err="1">
                <a:latin typeface="American Typewriter" panose="02090604020004020304" pitchFamily="18" charset="77"/>
              </a:rPr>
              <a:t>Maen</a:t>
            </a:r>
            <a:r>
              <a:rPr lang="en-US" sz="1400" b="1" dirty="0">
                <a:latin typeface="American Typewriter" panose="02090604020004020304" pitchFamily="18" charset="77"/>
              </a:rPr>
              <a:t> </a:t>
            </a:r>
            <a:r>
              <a:rPr lang="en-US" sz="1400" b="1" dirty="0" err="1">
                <a:latin typeface="American Typewriter" panose="02090604020004020304" pitchFamily="18" charset="77"/>
              </a:rPr>
              <a:t>nhw’n</a:t>
            </a:r>
            <a:r>
              <a:rPr lang="en-US" sz="1400" b="1" dirty="0">
                <a:latin typeface="American Typewriter" panose="02090604020004020304" pitchFamily="18" charset="77"/>
              </a:rPr>
              <a:t>…</a:t>
            </a:r>
            <a:endParaRPr lang="cy-GB" sz="1400" dirty="0"/>
          </a:p>
        </p:txBody>
      </p:sp>
      <p:sp>
        <p:nvSpPr>
          <p:cNvPr id="26" name="Title 6">
            <a:extLst>
              <a:ext uri="{FF2B5EF4-FFF2-40B4-BE49-F238E27FC236}">
                <a16:creationId xmlns:a16="http://schemas.microsoft.com/office/drawing/2014/main" id="{121ACC0A-20C9-C942-9D90-63468E8967C6}"/>
              </a:ext>
            </a:extLst>
          </p:cNvPr>
          <p:cNvSpPr txBox="1">
            <a:spLocks/>
          </p:cNvSpPr>
          <p:nvPr/>
        </p:nvSpPr>
        <p:spPr>
          <a:xfrm>
            <a:off x="9013647" y="3195025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>
                <a:latin typeface="American Typewriter" panose="02090604020004020304" pitchFamily="18" charset="77"/>
              </a:rPr>
              <a:t>Y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Fari</a:t>
            </a:r>
            <a:r>
              <a:rPr lang="en-US" sz="1800" b="1" cap="none" dirty="0">
                <a:latin typeface="American Typewriter" panose="02090604020004020304" pitchFamily="18" charset="77"/>
              </a:rPr>
              <a:t>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Lwyd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17" name="Picture 16">
            <a:hlinkClick r:id="rId9"/>
            <a:extLst>
              <a:ext uri="{FF2B5EF4-FFF2-40B4-BE49-F238E27FC236}">
                <a16:creationId xmlns:a16="http://schemas.microsoft.com/office/drawing/2014/main" id="{5026037A-3142-A147-99AA-D4524E06184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21349" y="3939115"/>
            <a:ext cx="2187788" cy="133328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C2C883B-78F2-BA4C-9A7F-665214C70186}"/>
              </a:ext>
            </a:extLst>
          </p:cNvPr>
          <p:cNvSpPr/>
          <p:nvPr/>
        </p:nvSpPr>
        <p:spPr>
          <a:xfrm>
            <a:off x="6747659" y="5368122"/>
            <a:ext cx="4968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https://www.wales.com/about/culture/mari-lwyd</a:t>
            </a:r>
          </a:p>
        </p:txBody>
      </p:sp>
    </p:spTree>
    <p:extLst>
      <p:ext uri="{BB962C8B-B14F-4D97-AF65-F5344CB8AC3E}">
        <p14:creationId xmlns:p14="http://schemas.microsoft.com/office/powerpoint/2010/main" val="1517724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36" y="245208"/>
            <a:ext cx="10379528" cy="6367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28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8258-DE56-A340-A58C-27FDA3A20931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Geiriau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allweddol</a:t>
            </a: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6C01953-A6D8-3741-A599-BFF39C3008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1956904"/>
              </p:ext>
            </p:extLst>
          </p:nvPr>
        </p:nvGraphicFramePr>
        <p:xfrm>
          <a:off x="729382" y="1494082"/>
          <a:ext cx="5069639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2310563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275907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99405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brechdan(au)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cofrestr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cofrestru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dost/sâl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sandwich(es)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lunch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register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to (to the) register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ill</a:t>
                      </a:r>
                      <a:endParaRPr lang="en-GB" sz="23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99802">
                <a:tc>
                  <a:txBody>
                    <a:bodyPr/>
                    <a:lstStyle/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dyddiad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(au)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date(s)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121FA8-0B1F-E048-A992-EE3FD79EF6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992596"/>
              </p:ext>
            </p:extLst>
          </p:nvPr>
        </p:nvGraphicFramePr>
        <p:xfrm>
          <a:off x="6250870" y="1475010"/>
          <a:ext cx="5069639" cy="1752600"/>
        </p:xfrm>
        <a:graphic>
          <a:graphicData uri="http://schemas.openxmlformats.org/drawingml/2006/table">
            <a:tbl>
              <a:tblPr firstRow="1" firstCol="1" bandRow="1"/>
              <a:tblGrid>
                <a:gridCol w="2310563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275907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99405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absennol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dweud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dweud wrth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presennol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absent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say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to tell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present</a:t>
                      </a:r>
                      <a:endParaRPr lang="en-GB" sz="23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99802">
                <a:tc>
                  <a:txBody>
                    <a:bodyPr/>
                    <a:lstStyle/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siarad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â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speak with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BE5A142-C226-CA43-9EDB-5661C9A68D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100549"/>
              </p:ext>
            </p:extLst>
          </p:nvPr>
        </p:nvGraphicFramePr>
        <p:xfrm>
          <a:off x="517230" y="4030808"/>
          <a:ext cx="11042978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473118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56986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 Hanna yma?</a:t>
                      </a:r>
                    </a:p>
                    <a:p>
                      <a:endParaRPr lang="cy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endParaRPr lang="cy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Ble mae Hanna heddiw?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Yma! Mae Hanna’n bresennol.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Ddim yma! Dydy Hanna ddim yma.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absennol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dost/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sâl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?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Mae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dost/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sâl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</a:t>
                      </a:r>
                    </a:p>
                    <a:p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Nac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Mae Hanna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ar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wyliau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199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attleship | World of Warships Wiki | Fandom">
            <a:extLst>
              <a:ext uri="{FF2B5EF4-FFF2-40B4-BE49-F238E27FC236}">
                <a16:creationId xmlns:a16="http://schemas.microsoft.com/office/drawing/2014/main" id="{8E8D699C-886C-594F-97CA-EFFE38E5E1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46218" y="-153138"/>
            <a:ext cx="5462546" cy="282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1A51E7A-B5A6-1E41-83CA-B3BCA737CC30}"/>
              </a:ext>
            </a:extLst>
          </p:cNvPr>
          <p:cNvSpPr txBox="1">
            <a:spLocks/>
          </p:cNvSpPr>
          <p:nvPr/>
        </p:nvSpPr>
        <p:spPr>
          <a:xfrm>
            <a:off x="909100" y="212335"/>
            <a:ext cx="5216493" cy="115221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4500" b="1" dirty="0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3D7169-ED5E-1543-95C7-64739180F85B}"/>
              </a:ext>
            </a:extLst>
          </p:cNvPr>
          <p:cNvSpPr txBox="1">
            <a:spLocks/>
          </p:cNvSpPr>
          <p:nvPr/>
        </p:nvSpPr>
        <p:spPr>
          <a:xfrm>
            <a:off x="5413995" y="1436033"/>
            <a:ext cx="6778005" cy="5279158"/>
          </a:xfrm>
          <a:prstGeom prst="rect">
            <a:avLst/>
          </a:prstGeom>
        </p:spPr>
        <p:txBody>
          <a:bodyPr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Chwaraewch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 algn="ctr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endParaRPr lang="en-US" sz="2600" b="1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 dirty="0">
              <a:solidFill>
                <a:schemeClr val="accent6">
                  <a:lumMod val="75000"/>
                </a:schemeClr>
              </a:solidFill>
              <a:latin typeface="American Typewriter" panose="02090604020004020304" pitchFamily="18" charset="77"/>
            </a:endParaRPr>
          </a:p>
          <a:p>
            <a:pPr algn="ctr">
              <a:buFont typeface="Wingdings" pitchFamily="2" charset="2"/>
              <a:buChar char="J"/>
            </a:pP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  <a:sym typeface="Wingdings" pitchFamily="2" charset="2"/>
              </a:rPr>
              <a:t> 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algn="ctr">
              <a:buFont typeface="Wingdings" pitchFamily="2" charset="2"/>
              <a:buChar char="J"/>
            </a:pPr>
            <a:endParaRPr lang="en-US" sz="2600" b="1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neu</a:t>
            </a: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dirty="0">
                <a:solidFill>
                  <a:srgbClr val="000000"/>
                </a:solidFill>
                <a:latin typeface="American Typewriter" panose="02090604020004020304" pitchFamily="18" charset="77"/>
                <a:sym typeface="Wingdings" pitchFamily="2" charset="2"/>
              </a:rPr>
              <a:t> 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Nac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absennol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 “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Nac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,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…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ddim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yma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.”</a:t>
            </a:r>
            <a:endParaRPr lang="en-US" sz="2600" b="1" dirty="0">
              <a:solidFill>
                <a:srgbClr val="0070C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 dirty="0">
              <a:solidFill>
                <a:srgbClr val="0070C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B6359-F764-3849-BE63-6B133FCED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22" y="4208597"/>
            <a:ext cx="1016000" cy="101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919C56-39CA-384F-8115-E0140B05E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61757" y="1888927"/>
            <a:ext cx="1210731" cy="12107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E0A253-F6C4-FC44-927E-5CA78451BA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02347" y="3012474"/>
            <a:ext cx="1129550" cy="11295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BC59E1-1697-3249-BA0B-ADA3759BBD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41" y="5054422"/>
            <a:ext cx="1619762" cy="1660769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0DC2A94-1686-284A-8684-478A17BA569D}"/>
              </a:ext>
            </a:extLst>
          </p:cNvPr>
          <p:cNvSpPr/>
          <p:nvPr/>
        </p:nvSpPr>
        <p:spPr>
          <a:xfrm>
            <a:off x="2197621" y="2174794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0105B3D-3820-C941-BFD9-E3EB36228BF1}"/>
              </a:ext>
            </a:extLst>
          </p:cNvPr>
          <p:cNvSpPr/>
          <p:nvPr/>
        </p:nvSpPr>
        <p:spPr>
          <a:xfrm>
            <a:off x="2197621" y="3212369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9D2F7ACD-4948-C54B-82D4-1B59D97FE8A6}"/>
              </a:ext>
            </a:extLst>
          </p:cNvPr>
          <p:cNvSpPr/>
          <p:nvPr/>
        </p:nvSpPr>
        <p:spPr>
          <a:xfrm>
            <a:off x="2197621" y="4261601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4A7E6E5-7663-934A-83BC-880AE1A4A25E}"/>
              </a:ext>
            </a:extLst>
          </p:cNvPr>
          <p:cNvSpPr/>
          <p:nvPr/>
        </p:nvSpPr>
        <p:spPr>
          <a:xfrm>
            <a:off x="2177003" y="5410311"/>
            <a:ext cx="3236992" cy="605771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Absennol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E1739A2-192F-394E-B195-8C45BD4D0E7A}"/>
              </a:ext>
            </a:extLst>
          </p:cNvPr>
          <p:cNvSpPr/>
          <p:nvPr/>
        </p:nvSpPr>
        <p:spPr>
          <a:xfrm>
            <a:off x="6125593" y="272949"/>
            <a:ext cx="5521912" cy="97662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bresennol?  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absennol? </a:t>
            </a:r>
          </a:p>
        </p:txBody>
      </p:sp>
    </p:spTree>
    <p:extLst>
      <p:ext uri="{BB962C8B-B14F-4D97-AF65-F5344CB8AC3E}">
        <p14:creationId xmlns:p14="http://schemas.microsoft.com/office/powerpoint/2010/main" val="2930504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8A391E-38BE-7840-9BC3-E4095488B1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2808" y="1522786"/>
            <a:ext cx="1016000" cy="1016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B996971-1EFB-6B44-B84E-B09EF76AE5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1441" y="5599481"/>
            <a:ext cx="1016000" cy="1016000"/>
          </a:xfrm>
          <a:prstGeom prst="rect">
            <a:avLst/>
          </a:prstGeom>
        </p:spPr>
      </p:pic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455CF0-E037-084A-B9B6-4F5DDF465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705" y="4255661"/>
            <a:ext cx="1016000" cy="1016000"/>
          </a:xfrm>
          <a:prstGeom prst="rect">
            <a:avLst/>
          </a:prstGeom>
        </p:spPr>
      </p:pic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5DD930-780A-EB4C-835C-B4A2D44A2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0318" y="2811383"/>
            <a:ext cx="1016000" cy="1016000"/>
          </a:xfrm>
          <a:prstGeom prst="rect">
            <a:avLst/>
          </a:prstGeom>
        </p:spPr>
      </p:pic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E82998C-0501-884D-9FF6-3EF9B7530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911" y="5637460"/>
            <a:ext cx="1016000" cy="1016000"/>
          </a:xfrm>
          <a:prstGeom prst="rect">
            <a:avLst/>
          </a:prstGeom>
        </p:spPr>
      </p:pic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2AC5E1B-3F9E-4843-AE29-337514571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191829" y="1409014"/>
            <a:ext cx="1210731" cy="1210731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CB67DBEB-5D66-8046-809B-6BEAF7E2F0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113868" y="1368471"/>
            <a:ext cx="1210731" cy="1210731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94F036D-DEB6-9447-B562-E320F8C82B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543825" y="5492923"/>
            <a:ext cx="1210731" cy="1210731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0B26823A-DE36-8543-8A16-EE0617DAE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889446" y="4178505"/>
            <a:ext cx="1210731" cy="1210731"/>
          </a:xfrm>
          <a:prstGeom prst="rect">
            <a:avLst/>
          </a:prstGeom>
        </p:spPr>
      </p:pic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5" name="Picture 104">
            <a:extLst>
              <a:ext uri="{FF2B5EF4-FFF2-40B4-BE49-F238E27FC236}">
                <a16:creationId xmlns:a16="http://schemas.microsoft.com/office/drawing/2014/main" id="{6F188BA9-8D55-8C4A-A55D-AAD6E5324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514745" y="1400665"/>
            <a:ext cx="1210731" cy="12107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F1544B-B0F7-AC4B-822E-050ECAC67D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9675902" y="1453860"/>
            <a:ext cx="1129550" cy="1129550"/>
          </a:xfrm>
          <a:prstGeom prst="rect">
            <a:avLst/>
          </a:prstGeom>
        </p:spPr>
      </p:pic>
      <p:pic>
        <p:nvPicPr>
          <p:cNvPr id="106" name="Picture 105">
            <a:extLst>
              <a:ext uri="{FF2B5EF4-FFF2-40B4-BE49-F238E27FC236}">
                <a16:creationId xmlns:a16="http://schemas.microsoft.com/office/drawing/2014/main" id="{EFDF9DCE-4D4A-114F-9CD3-265454570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4231833" y="2841625"/>
            <a:ext cx="1129550" cy="1129550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45AEE0E4-1C41-7F4B-9AD4-C70B33A9D6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895791" y="5592409"/>
            <a:ext cx="1129550" cy="1129550"/>
          </a:xfrm>
          <a:prstGeom prst="rect">
            <a:avLst/>
          </a:prstGeom>
        </p:spPr>
      </p:pic>
      <p:pic>
        <p:nvPicPr>
          <p:cNvPr id="108" name="Picture 107">
            <a:extLst>
              <a:ext uri="{FF2B5EF4-FFF2-40B4-BE49-F238E27FC236}">
                <a16:creationId xmlns:a16="http://schemas.microsoft.com/office/drawing/2014/main" id="{E63C1444-CB3C-C34E-8175-FFC684330D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78751" y="1456975"/>
            <a:ext cx="1129550" cy="1129550"/>
          </a:xfrm>
          <a:prstGeom prst="rect">
            <a:avLst/>
          </a:prstGeom>
        </p:spPr>
      </p:pic>
      <p:pic>
        <p:nvPicPr>
          <p:cNvPr id="109" name="Picture 108">
            <a:extLst>
              <a:ext uri="{FF2B5EF4-FFF2-40B4-BE49-F238E27FC236}">
                <a16:creationId xmlns:a16="http://schemas.microsoft.com/office/drawing/2014/main" id="{C146CD0A-3266-6D4D-9D8C-8F473F61C7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2832855" y="5592409"/>
            <a:ext cx="1129550" cy="1129550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75DE341C-3D9A-1B4B-B8EC-B4EE6C55D5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969665" y="1475072"/>
            <a:ext cx="1129550" cy="11295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BD49B3-7C2A-CD41-9AD0-A7BED8EA54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8772" y="5315075"/>
            <a:ext cx="1619762" cy="1660769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4041B2B9-E9A2-1941-A102-C2160CD3B2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6488" y="2512784"/>
            <a:ext cx="1619762" cy="1660769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527B9216-A2CF-1740-8AEC-A8188BBF84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13019" y="3931640"/>
            <a:ext cx="1619762" cy="1660769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810D762A-4237-2C43-99A1-223F0D4B7A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4682" y="2493914"/>
            <a:ext cx="1619762" cy="1660769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424069A2-46B2-ED42-8BA4-31627D129E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7838" y="5267903"/>
            <a:ext cx="1619762" cy="1660769"/>
          </a:xfrm>
          <a:prstGeom prst="rect">
            <a:avLst/>
          </a:prstGeom>
        </p:spPr>
      </p:pic>
      <p:pic>
        <p:nvPicPr>
          <p:cNvPr id="116" name="Picture 115">
            <a:extLst>
              <a:ext uri="{FF2B5EF4-FFF2-40B4-BE49-F238E27FC236}">
                <a16:creationId xmlns:a16="http://schemas.microsoft.com/office/drawing/2014/main" id="{11449303-A1F2-6841-8446-1AF9B0C5A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9911" y="3918009"/>
            <a:ext cx="1619762" cy="1660769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B85B263D-9998-194C-ABD2-9CF7BA071A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8156" y="4224516"/>
            <a:ext cx="1016000" cy="101600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DB077B8E-B2EC-9441-99B2-7DB23500B8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9544" y="4240393"/>
            <a:ext cx="1016000" cy="1016000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607C9DAB-C69E-794B-8A3C-C4E078DE5B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75579" y="4177937"/>
            <a:ext cx="1129550" cy="112955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C4E726DC-1A0C-6044-BEE2-7EAB5E01D2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909797" y="2869123"/>
            <a:ext cx="1129550" cy="112955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5FB4FE9F-C815-E14C-B13A-5E26B70F8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463714" y="2781267"/>
            <a:ext cx="1210731" cy="1210731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09F8E4DC-4D86-0248-B3D9-45C3CE1F95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2699204" y="2773627"/>
            <a:ext cx="1210731" cy="1210731"/>
          </a:xfrm>
          <a:prstGeom prst="rect">
            <a:avLst/>
          </a:prstGeom>
        </p:spPr>
      </p:pic>
      <p:sp>
        <p:nvSpPr>
          <p:cNvPr id="65" name="Word23">
            <a:extLst>
              <a:ext uri="{FF2B5EF4-FFF2-40B4-BE49-F238E27FC236}">
                <a16:creationId xmlns:a16="http://schemas.microsoft.com/office/drawing/2014/main" id="{22484A7B-3572-3142-94F0-CCA3763C6948}"/>
              </a:ext>
            </a:extLst>
          </p:cNvPr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Gethin</a:t>
            </a:r>
          </a:p>
        </p:txBody>
      </p:sp>
      <p:sp>
        <p:nvSpPr>
          <p:cNvPr id="66" name="Word05">
            <a:extLst>
              <a:ext uri="{FF2B5EF4-FFF2-40B4-BE49-F238E27FC236}">
                <a16:creationId xmlns:a16="http://schemas.microsoft.com/office/drawing/2014/main" id="{C6EA2803-64DC-8249-AE4D-74E4EF26DDD5}"/>
              </a:ext>
            </a:extLst>
          </p:cNvPr>
          <p:cNvSpPr/>
          <p:nvPr/>
        </p:nvSpPr>
        <p:spPr>
          <a:xfrm>
            <a:off x="2636379" y="5478104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Rhys</a:t>
            </a:r>
          </a:p>
        </p:txBody>
      </p:sp>
      <p:sp>
        <p:nvSpPr>
          <p:cNvPr id="67" name="Word24">
            <a:extLst>
              <a:ext uri="{FF2B5EF4-FFF2-40B4-BE49-F238E27FC236}">
                <a16:creationId xmlns:a16="http://schemas.microsoft.com/office/drawing/2014/main" id="{54980608-419D-CC47-BDF0-10807B51AD5F}"/>
              </a:ext>
            </a:extLst>
          </p:cNvPr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Darma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68" name="Word16">
            <a:extLst>
              <a:ext uri="{FF2B5EF4-FFF2-40B4-BE49-F238E27FC236}">
                <a16:creationId xmlns:a16="http://schemas.microsoft.com/office/drawing/2014/main" id="{6174704F-E655-2945-9338-ABF90D770D9F}"/>
              </a:ext>
            </a:extLst>
          </p:cNvPr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Gareth</a:t>
            </a:r>
          </a:p>
        </p:txBody>
      </p:sp>
      <p:sp>
        <p:nvSpPr>
          <p:cNvPr id="69" name="Word14">
            <a:extLst>
              <a:ext uri="{FF2B5EF4-FFF2-40B4-BE49-F238E27FC236}">
                <a16:creationId xmlns:a16="http://schemas.microsoft.com/office/drawing/2014/main" id="{B84F1B03-2EDF-6745-AA95-3B0C4200125F}"/>
              </a:ext>
            </a:extLst>
          </p:cNvPr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Kevin</a:t>
            </a:r>
          </a:p>
        </p:txBody>
      </p:sp>
      <p:sp>
        <p:nvSpPr>
          <p:cNvPr id="70" name="Word17">
            <a:extLst>
              <a:ext uri="{FF2B5EF4-FFF2-40B4-BE49-F238E27FC236}">
                <a16:creationId xmlns:a16="http://schemas.microsoft.com/office/drawing/2014/main" id="{3893769A-B358-644B-B485-8805131B2CDE}"/>
              </a:ext>
            </a:extLst>
          </p:cNvPr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Riley</a:t>
            </a:r>
          </a:p>
        </p:txBody>
      </p:sp>
      <p:sp>
        <p:nvSpPr>
          <p:cNvPr id="71" name="Word22">
            <a:extLst>
              <a:ext uri="{FF2B5EF4-FFF2-40B4-BE49-F238E27FC236}">
                <a16:creationId xmlns:a16="http://schemas.microsoft.com/office/drawing/2014/main" id="{502E3BAE-87D2-2C43-96A9-749C2141AB43}"/>
              </a:ext>
            </a:extLst>
          </p:cNvPr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Alaw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282536" y="4107595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Mirain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Elsi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Sully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Madi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Elen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Elliw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10315" y="408715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Eira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Caleb</a:t>
            </a:r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Mared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Cai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Siôn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Emma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Mair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Jayden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Esme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35303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Anika</a:t>
            </a: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Chloe</a:t>
            </a: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Dafi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Mari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Siân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Deiniol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881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attleship | World of Warships Wiki | Fandom">
            <a:extLst>
              <a:ext uri="{FF2B5EF4-FFF2-40B4-BE49-F238E27FC236}">
                <a16:creationId xmlns:a16="http://schemas.microsoft.com/office/drawing/2014/main" id="{8E8D699C-886C-594F-97CA-EFFE38E5E1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66773" y="-245810"/>
            <a:ext cx="5462546" cy="282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3D7169-ED5E-1543-95C7-64739180F85B}"/>
              </a:ext>
            </a:extLst>
          </p:cNvPr>
          <p:cNvSpPr txBox="1">
            <a:spLocks/>
          </p:cNvSpPr>
          <p:nvPr/>
        </p:nvSpPr>
        <p:spPr>
          <a:xfrm>
            <a:off x="5413995" y="124287"/>
            <a:ext cx="6778005" cy="6590904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Chwaraewch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 algn="ctr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Cymrwch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eich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tro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(Take your turns) .</a:t>
            </a: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0000"/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endParaRPr lang="en-US" sz="2600" b="1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ac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atebwch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  <a:endParaRPr lang="en-US" sz="2600" b="1" dirty="0">
              <a:solidFill>
                <a:schemeClr val="accent6">
                  <a:lumMod val="75000"/>
                </a:schemeClr>
              </a:solidFill>
              <a:latin typeface="American Typewriter" panose="02090604020004020304" pitchFamily="18" charset="77"/>
            </a:endParaRPr>
          </a:p>
          <a:p>
            <a:pPr algn="ctr">
              <a:buFont typeface="Wingdings" pitchFamily="2" charset="2"/>
              <a:buChar char="J"/>
            </a:pP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  <a:sym typeface="Wingdings" pitchFamily="2" charset="2"/>
              </a:rPr>
              <a:t> 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 dirty="0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algn="ctr">
              <a:buFont typeface="Wingdings" pitchFamily="2" charset="2"/>
              <a:buChar char="J"/>
            </a:pPr>
            <a:endParaRPr lang="en-US" sz="2600" b="1" dirty="0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neu</a:t>
            </a: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>
                <a:solidFill>
                  <a:srgbClr val="00000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dirty="0">
                <a:solidFill>
                  <a:srgbClr val="000000"/>
                </a:solidFill>
                <a:latin typeface="American Typewriter" panose="02090604020004020304" pitchFamily="18" charset="77"/>
                <a:sym typeface="Wingdings" pitchFamily="2" charset="2"/>
              </a:rPr>
              <a:t> 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Nac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</a:rPr>
              <a:t>absennol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 “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Nac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,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dydy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…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ddim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dirty="0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yma</a:t>
            </a:r>
            <a:r>
              <a:rPr lang="en-US" sz="2600" b="1" dirty="0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.”</a:t>
            </a:r>
            <a:endParaRPr lang="en-US" sz="2600" b="1" dirty="0">
              <a:solidFill>
                <a:srgbClr val="0070C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Cadwch</a:t>
            </a:r>
            <a:r>
              <a:rPr lang="en-US" sz="2600" b="1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sgôr</a:t>
            </a:r>
            <a:r>
              <a:rPr lang="en-US" sz="2600" b="1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B6359-F764-3849-BE63-6B133FCED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22" y="4208597"/>
            <a:ext cx="1016000" cy="101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919C56-39CA-384F-8115-E0140B05E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61757" y="1888927"/>
            <a:ext cx="1210731" cy="12107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E0A253-F6C4-FC44-927E-5CA78451BA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02347" y="3012474"/>
            <a:ext cx="1129550" cy="11295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BC59E1-1697-3249-BA0B-ADA3759BBD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41" y="5054422"/>
            <a:ext cx="1619762" cy="1660769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0DC2A94-1686-284A-8684-478A17BA569D}"/>
              </a:ext>
            </a:extLst>
          </p:cNvPr>
          <p:cNvSpPr/>
          <p:nvPr/>
        </p:nvSpPr>
        <p:spPr>
          <a:xfrm>
            <a:off x="2197621" y="2174794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0105B3D-3820-C941-BFD9-E3EB36228BF1}"/>
              </a:ext>
            </a:extLst>
          </p:cNvPr>
          <p:cNvSpPr/>
          <p:nvPr/>
        </p:nvSpPr>
        <p:spPr>
          <a:xfrm>
            <a:off x="2197621" y="3212369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9D2F7ACD-4948-C54B-82D4-1B59D97FE8A6}"/>
              </a:ext>
            </a:extLst>
          </p:cNvPr>
          <p:cNvSpPr/>
          <p:nvPr/>
        </p:nvSpPr>
        <p:spPr>
          <a:xfrm>
            <a:off x="2197621" y="4261601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4A7E6E5-7663-934A-83BC-880AE1A4A25E}"/>
              </a:ext>
            </a:extLst>
          </p:cNvPr>
          <p:cNvSpPr/>
          <p:nvPr/>
        </p:nvSpPr>
        <p:spPr>
          <a:xfrm>
            <a:off x="2177003" y="5410311"/>
            <a:ext cx="3236992" cy="605771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Absennol</a:t>
            </a:r>
          </a:p>
        </p:txBody>
      </p:sp>
    </p:spTree>
    <p:extLst>
      <p:ext uri="{BB962C8B-B14F-4D97-AF65-F5344CB8AC3E}">
        <p14:creationId xmlns:p14="http://schemas.microsoft.com/office/powerpoint/2010/main" val="3782766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8A391E-38BE-7840-9BC3-E4095488B1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4029" y="1530602"/>
            <a:ext cx="1016000" cy="1016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B996971-1EFB-6B44-B84E-B09EF76AE5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2662" y="5607297"/>
            <a:ext cx="1016000" cy="1016000"/>
          </a:xfrm>
          <a:prstGeom prst="rect">
            <a:avLst/>
          </a:prstGeom>
        </p:spPr>
      </p:pic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455CF0-E037-084A-B9B6-4F5DDF465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6700" y="4327003"/>
            <a:ext cx="1016000" cy="1016000"/>
          </a:xfrm>
          <a:prstGeom prst="rect">
            <a:avLst/>
          </a:prstGeom>
        </p:spPr>
      </p:pic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5DD930-780A-EB4C-835C-B4A2D44A2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290" y="2916236"/>
            <a:ext cx="1016000" cy="1016000"/>
          </a:xfrm>
          <a:prstGeom prst="rect">
            <a:avLst/>
          </a:prstGeom>
        </p:spPr>
      </p:pic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4767B20-E2EB-5F4C-84FE-CD4A10063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4857" y="1531385"/>
            <a:ext cx="1016000" cy="1016000"/>
          </a:xfrm>
          <a:prstGeom prst="rect">
            <a:avLst/>
          </a:prstGeom>
        </p:spPr>
      </p:pic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E82998C-0501-884D-9FF6-3EF9B7530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132" y="5645276"/>
            <a:ext cx="1016000" cy="1016000"/>
          </a:xfrm>
          <a:prstGeom prst="rect">
            <a:avLst/>
          </a:prstGeom>
        </p:spPr>
      </p:pic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2AC5E1B-3F9E-4843-AE29-337514571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810617" y="1408482"/>
            <a:ext cx="1210731" cy="1210731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CB67DBEB-5D66-8046-809B-6BEAF7E2F0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86727" y="2789174"/>
            <a:ext cx="1210731" cy="1210731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94F036D-DEB6-9447-B562-E320F8C82B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095046" y="5500739"/>
            <a:ext cx="1210731" cy="1210731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722A60DD-BB64-5641-B212-7107C94456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9550517" y="4166111"/>
            <a:ext cx="1210731" cy="1210731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0B26823A-DE36-8543-8A16-EE0617DAE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440667" y="4186321"/>
            <a:ext cx="1210731" cy="1210731"/>
          </a:xfrm>
          <a:prstGeom prst="rect">
            <a:avLst/>
          </a:prstGeom>
        </p:spPr>
      </p:pic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5" name="Picture 104">
            <a:extLst>
              <a:ext uri="{FF2B5EF4-FFF2-40B4-BE49-F238E27FC236}">
                <a16:creationId xmlns:a16="http://schemas.microsoft.com/office/drawing/2014/main" id="{6F188BA9-8D55-8C4A-A55D-AAD6E5324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065966" y="1408481"/>
            <a:ext cx="1210731" cy="12107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F1544B-B0F7-AC4B-822E-050ECAC67D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227123" y="1461676"/>
            <a:ext cx="1129550" cy="1129550"/>
          </a:xfrm>
          <a:prstGeom prst="rect">
            <a:avLst/>
          </a:prstGeom>
        </p:spPr>
      </p:pic>
      <p:pic>
        <p:nvPicPr>
          <p:cNvPr id="106" name="Picture 105">
            <a:extLst>
              <a:ext uri="{FF2B5EF4-FFF2-40B4-BE49-F238E27FC236}">
                <a16:creationId xmlns:a16="http://schemas.microsoft.com/office/drawing/2014/main" id="{EFDF9DCE-4D4A-114F-9CD3-265454570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2783054" y="2849441"/>
            <a:ext cx="1129550" cy="1129550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45AEE0E4-1C41-7F4B-9AD4-C70B33A9D6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447012" y="5600225"/>
            <a:ext cx="1129550" cy="1129550"/>
          </a:xfrm>
          <a:prstGeom prst="rect">
            <a:avLst/>
          </a:prstGeom>
        </p:spPr>
      </p:pic>
      <p:pic>
        <p:nvPicPr>
          <p:cNvPr id="108" name="Picture 107">
            <a:extLst>
              <a:ext uri="{FF2B5EF4-FFF2-40B4-BE49-F238E27FC236}">
                <a16:creationId xmlns:a16="http://schemas.microsoft.com/office/drawing/2014/main" id="{E63C1444-CB3C-C34E-8175-FFC684330D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895887" y="2841045"/>
            <a:ext cx="1129550" cy="1129550"/>
          </a:xfrm>
          <a:prstGeom prst="rect">
            <a:avLst/>
          </a:prstGeom>
        </p:spPr>
      </p:pic>
      <p:pic>
        <p:nvPicPr>
          <p:cNvPr id="109" name="Picture 108">
            <a:extLst>
              <a:ext uri="{FF2B5EF4-FFF2-40B4-BE49-F238E27FC236}">
                <a16:creationId xmlns:a16="http://schemas.microsoft.com/office/drawing/2014/main" id="{C146CD0A-3266-6D4D-9D8C-8F473F61C7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84076" y="5600225"/>
            <a:ext cx="1129550" cy="1129550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75DE341C-3D9A-1B4B-B8EC-B4EE6C55D5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520886" y="1482888"/>
            <a:ext cx="1129550" cy="1129550"/>
          </a:xfrm>
          <a:prstGeom prst="rect">
            <a:avLst/>
          </a:prstGeom>
        </p:spPr>
      </p:pic>
      <p:pic>
        <p:nvPicPr>
          <p:cNvPr id="111" name="Picture 110">
            <a:extLst>
              <a:ext uri="{FF2B5EF4-FFF2-40B4-BE49-F238E27FC236}">
                <a16:creationId xmlns:a16="http://schemas.microsoft.com/office/drawing/2014/main" id="{A7F30455-FCFD-2947-A8B2-22023381D3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9601101" y="5541329"/>
            <a:ext cx="1129550" cy="11295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BD49B3-7C2A-CD41-9AD0-A7BED8EA54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89993" y="5322891"/>
            <a:ext cx="1619762" cy="1660769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4041B2B9-E9A2-1941-A102-C2160CD3B2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7709" y="2520600"/>
            <a:ext cx="1619762" cy="1660769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527B9216-A2CF-1740-8AEC-A8188BBF84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4240" y="3939456"/>
            <a:ext cx="1619762" cy="1660769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810D762A-4237-2C43-99A1-223F0D4B7A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104" y="1191320"/>
            <a:ext cx="1619762" cy="1660769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424069A2-46B2-ED42-8BA4-31627D129E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27628" y="2546602"/>
            <a:ext cx="1619762" cy="1660769"/>
          </a:xfrm>
          <a:prstGeom prst="rect">
            <a:avLst/>
          </a:prstGeom>
        </p:spPr>
      </p:pic>
      <p:pic>
        <p:nvPicPr>
          <p:cNvPr id="116" name="Picture 115">
            <a:extLst>
              <a:ext uri="{FF2B5EF4-FFF2-40B4-BE49-F238E27FC236}">
                <a16:creationId xmlns:a16="http://schemas.microsoft.com/office/drawing/2014/main" id="{11449303-A1F2-6841-8446-1AF9B0C5A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1132" y="3925825"/>
            <a:ext cx="1619762" cy="1660769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B85B263D-9998-194C-ABD2-9CF7BA071A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9377" y="4232332"/>
            <a:ext cx="1016000" cy="1016000"/>
          </a:xfrm>
          <a:prstGeom prst="rect">
            <a:avLst/>
          </a:prstGeom>
        </p:spPr>
      </p:pic>
      <p:pic>
        <p:nvPicPr>
          <p:cNvPr id="118" name="Picture 117">
            <a:extLst>
              <a:ext uri="{FF2B5EF4-FFF2-40B4-BE49-F238E27FC236}">
                <a16:creationId xmlns:a16="http://schemas.microsoft.com/office/drawing/2014/main" id="{59C90463-3F6A-B648-B69A-67D6095F70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7882" y="2835040"/>
            <a:ext cx="1016000" cy="101600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DB077B8E-B2EC-9441-99B2-7DB23500B8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0765" y="4248209"/>
            <a:ext cx="1016000" cy="1016000"/>
          </a:xfrm>
          <a:prstGeom prst="rect">
            <a:avLst/>
          </a:prstGeom>
        </p:spPr>
      </p:pic>
      <p:sp>
        <p:nvSpPr>
          <p:cNvPr id="207" name="Word20">
            <a:extLst>
              <a:ext uri="{FF2B5EF4-FFF2-40B4-BE49-F238E27FC236}">
                <a16:creationId xmlns:a16="http://schemas.microsoft.com/office/drawing/2014/main" id="{4E6687FF-B5B9-484A-A493-653F0F3ED647}"/>
              </a:ext>
            </a:extLst>
          </p:cNvPr>
          <p:cNvSpPr/>
          <p:nvPr/>
        </p:nvSpPr>
        <p:spPr>
          <a:xfrm>
            <a:off x="1328401" y="134360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Deian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13" name="Word21">
            <a:extLst>
              <a:ext uri="{FF2B5EF4-FFF2-40B4-BE49-F238E27FC236}">
                <a16:creationId xmlns:a16="http://schemas.microsoft.com/office/drawing/2014/main" id="{25DC48A6-E81E-714C-974C-053AEAC38A96}"/>
              </a:ext>
            </a:extLst>
          </p:cNvPr>
          <p:cNvSpPr/>
          <p:nvPr/>
        </p:nvSpPr>
        <p:spPr>
          <a:xfrm>
            <a:off x="2700475" y="134360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Lleucu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22" name="Word19">
            <a:extLst>
              <a:ext uri="{FF2B5EF4-FFF2-40B4-BE49-F238E27FC236}">
                <a16:creationId xmlns:a16="http://schemas.microsoft.com/office/drawing/2014/main" id="{79EC234F-0138-D346-94ED-255236BAC04E}"/>
              </a:ext>
            </a:extLst>
          </p:cNvPr>
          <p:cNvSpPr/>
          <p:nvPr/>
        </p:nvSpPr>
        <p:spPr>
          <a:xfrm>
            <a:off x="4086893" y="134111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Jac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35" name="Word10">
            <a:extLst>
              <a:ext uri="{FF2B5EF4-FFF2-40B4-BE49-F238E27FC236}">
                <a16:creationId xmlns:a16="http://schemas.microsoft.com/office/drawing/2014/main" id="{992533F7-603A-F34F-8F26-DF02C7BD5522}"/>
              </a:ext>
            </a:extLst>
          </p:cNvPr>
          <p:cNvSpPr/>
          <p:nvPr/>
        </p:nvSpPr>
        <p:spPr>
          <a:xfrm>
            <a:off x="5433992" y="135167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Elis</a:t>
            </a:r>
          </a:p>
        </p:txBody>
      </p:sp>
      <p:sp>
        <p:nvSpPr>
          <p:cNvPr id="238" name="Word11">
            <a:extLst>
              <a:ext uri="{FF2B5EF4-FFF2-40B4-BE49-F238E27FC236}">
                <a16:creationId xmlns:a16="http://schemas.microsoft.com/office/drawing/2014/main" id="{FE8A91D6-7325-5140-BCAB-E0EF99F0F8C2}"/>
              </a:ext>
            </a:extLst>
          </p:cNvPr>
          <p:cNvSpPr/>
          <p:nvPr/>
        </p:nvSpPr>
        <p:spPr>
          <a:xfrm>
            <a:off x="6775480" y="1343586"/>
            <a:ext cx="1386000" cy="1377445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Steffan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39" name="Word12">
            <a:extLst>
              <a:ext uri="{FF2B5EF4-FFF2-40B4-BE49-F238E27FC236}">
                <a16:creationId xmlns:a16="http://schemas.microsoft.com/office/drawing/2014/main" id="{22985523-3BBE-C04B-8EF7-1743D5611C42}"/>
              </a:ext>
            </a:extLst>
          </p:cNvPr>
          <p:cNvSpPr/>
          <p:nvPr/>
        </p:nvSpPr>
        <p:spPr>
          <a:xfrm>
            <a:off x="8162510" y="135167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Dafi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0" name="Word27">
            <a:extLst>
              <a:ext uri="{FF2B5EF4-FFF2-40B4-BE49-F238E27FC236}">
                <a16:creationId xmlns:a16="http://schemas.microsoft.com/office/drawing/2014/main" id="{DCA58672-F242-4C44-A8BB-4FC9FF27ACF5}"/>
              </a:ext>
            </a:extLst>
          </p:cNvPr>
          <p:cNvSpPr/>
          <p:nvPr/>
        </p:nvSpPr>
        <p:spPr>
          <a:xfrm>
            <a:off x="1328401" y="272283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Esyllt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1" name="Word23">
            <a:extLst>
              <a:ext uri="{FF2B5EF4-FFF2-40B4-BE49-F238E27FC236}">
                <a16:creationId xmlns:a16="http://schemas.microsoft.com/office/drawing/2014/main" id="{7F4B582F-7E85-6644-BE4B-520096EE709F}"/>
              </a:ext>
            </a:extLst>
          </p:cNvPr>
          <p:cNvSpPr/>
          <p:nvPr/>
        </p:nvSpPr>
        <p:spPr>
          <a:xfrm>
            <a:off x="1323958" y="550201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Gwenlli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2" name="Word23">
            <a:extLst>
              <a:ext uri="{FF2B5EF4-FFF2-40B4-BE49-F238E27FC236}">
                <a16:creationId xmlns:a16="http://schemas.microsoft.com/office/drawing/2014/main" id="{6F567058-48D3-2545-917A-063E096C08B8}"/>
              </a:ext>
            </a:extLst>
          </p:cNvPr>
          <p:cNvSpPr/>
          <p:nvPr/>
        </p:nvSpPr>
        <p:spPr>
          <a:xfrm>
            <a:off x="1298262" y="410648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Marged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6" name="Word02">
            <a:extLst>
              <a:ext uri="{FF2B5EF4-FFF2-40B4-BE49-F238E27FC236}">
                <a16:creationId xmlns:a16="http://schemas.microsoft.com/office/drawing/2014/main" id="{C3ECDCC0-6CDC-844B-AAD1-8A77F8A19BDB}"/>
              </a:ext>
            </a:extLst>
          </p:cNvPr>
          <p:cNvSpPr/>
          <p:nvPr/>
        </p:nvSpPr>
        <p:spPr>
          <a:xfrm>
            <a:off x="2667015" y="410648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Megan</a:t>
            </a:r>
          </a:p>
        </p:txBody>
      </p:sp>
      <p:sp>
        <p:nvSpPr>
          <p:cNvPr id="247" name="Word05">
            <a:extLst>
              <a:ext uri="{FF2B5EF4-FFF2-40B4-BE49-F238E27FC236}">
                <a16:creationId xmlns:a16="http://schemas.microsoft.com/office/drawing/2014/main" id="{33CE101E-44BA-7B47-9EB8-E29F5D03AD8D}"/>
              </a:ext>
            </a:extLst>
          </p:cNvPr>
          <p:cNvSpPr/>
          <p:nvPr/>
        </p:nvSpPr>
        <p:spPr>
          <a:xfrm>
            <a:off x="2677420" y="5471915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Madison </a:t>
            </a:r>
          </a:p>
        </p:txBody>
      </p:sp>
      <p:sp>
        <p:nvSpPr>
          <p:cNvPr id="248" name="Word24">
            <a:extLst>
              <a:ext uri="{FF2B5EF4-FFF2-40B4-BE49-F238E27FC236}">
                <a16:creationId xmlns:a16="http://schemas.microsoft.com/office/drawing/2014/main" id="{3245C3B8-9D5C-5942-9219-D789D1B017A7}"/>
              </a:ext>
            </a:extLst>
          </p:cNvPr>
          <p:cNvSpPr/>
          <p:nvPr/>
        </p:nvSpPr>
        <p:spPr>
          <a:xfrm>
            <a:off x="4067707" y="545505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Gracey</a:t>
            </a:r>
          </a:p>
        </p:txBody>
      </p:sp>
      <p:sp>
        <p:nvSpPr>
          <p:cNvPr id="249" name="Word16">
            <a:extLst>
              <a:ext uri="{FF2B5EF4-FFF2-40B4-BE49-F238E27FC236}">
                <a16:creationId xmlns:a16="http://schemas.microsoft.com/office/drawing/2014/main" id="{E9F54C0C-E78D-C74D-BFEB-8F24DD4E2239}"/>
              </a:ext>
            </a:extLst>
          </p:cNvPr>
          <p:cNvSpPr/>
          <p:nvPr/>
        </p:nvSpPr>
        <p:spPr>
          <a:xfrm>
            <a:off x="5450539" y="5471466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Harri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0" name="Word14">
            <a:extLst>
              <a:ext uri="{FF2B5EF4-FFF2-40B4-BE49-F238E27FC236}">
                <a16:creationId xmlns:a16="http://schemas.microsoft.com/office/drawing/2014/main" id="{7E0A9118-5AD1-C743-8F4C-C85D335EAC05}"/>
              </a:ext>
            </a:extLst>
          </p:cNvPr>
          <p:cNvSpPr/>
          <p:nvPr/>
        </p:nvSpPr>
        <p:spPr>
          <a:xfrm>
            <a:off x="6831072" y="549371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Dylan</a:t>
            </a:r>
          </a:p>
        </p:txBody>
      </p:sp>
      <p:sp>
        <p:nvSpPr>
          <p:cNvPr id="251" name="Word17">
            <a:extLst>
              <a:ext uri="{FF2B5EF4-FFF2-40B4-BE49-F238E27FC236}">
                <a16:creationId xmlns:a16="http://schemas.microsoft.com/office/drawing/2014/main" id="{B9D8D943-93B4-8042-9572-98B913F487FC}"/>
              </a:ext>
            </a:extLst>
          </p:cNvPr>
          <p:cNvSpPr/>
          <p:nvPr/>
        </p:nvSpPr>
        <p:spPr>
          <a:xfrm>
            <a:off x="8204306" y="549392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Harley</a:t>
            </a:r>
          </a:p>
        </p:txBody>
      </p:sp>
      <p:sp>
        <p:nvSpPr>
          <p:cNvPr id="252" name="Word22">
            <a:extLst>
              <a:ext uri="{FF2B5EF4-FFF2-40B4-BE49-F238E27FC236}">
                <a16:creationId xmlns:a16="http://schemas.microsoft.com/office/drawing/2014/main" id="{7FA9E25B-77D6-5F47-99D5-2E1DF89F6183}"/>
              </a:ext>
            </a:extLst>
          </p:cNvPr>
          <p:cNvSpPr/>
          <p:nvPr/>
        </p:nvSpPr>
        <p:spPr>
          <a:xfrm>
            <a:off x="9580687" y="5460182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Andrew</a:t>
            </a:r>
          </a:p>
        </p:txBody>
      </p:sp>
      <p:sp>
        <p:nvSpPr>
          <p:cNvPr id="253" name="Word28">
            <a:extLst>
              <a:ext uri="{FF2B5EF4-FFF2-40B4-BE49-F238E27FC236}">
                <a16:creationId xmlns:a16="http://schemas.microsoft.com/office/drawing/2014/main" id="{7DF9DB2B-065D-D54C-B3D6-519BD422F356}"/>
              </a:ext>
            </a:extLst>
          </p:cNvPr>
          <p:cNvSpPr/>
          <p:nvPr/>
        </p:nvSpPr>
        <p:spPr>
          <a:xfrm>
            <a:off x="2689717" y="272283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Luke</a:t>
            </a:r>
          </a:p>
        </p:txBody>
      </p:sp>
      <p:sp>
        <p:nvSpPr>
          <p:cNvPr id="254" name="Word26">
            <a:extLst>
              <a:ext uri="{FF2B5EF4-FFF2-40B4-BE49-F238E27FC236}">
                <a16:creationId xmlns:a16="http://schemas.microsoft.com/office/drawing/2014/main" id="{AE3086B7-6DFF-D14A-916F-B8D482D75F7A}"/>
              </a:ext>
            </a:extLst>
          </p:cNvPr>
          <p:cNvSpPr/>
          <p:nvPr/>
        </p:nvSpPr>
        <p:spPr>
          <a:xfrm>
            <a:off x="4055633" y="272033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Cian</a:t>
            </a:r>
          </a:p>
        </p:txBody>
      </p:sp>
      <p:sp>
        <p:nvSpPr>
          <p:cNvPr id="255" name="Word25">
            <a:extLst>
              <a:ext uri="{FF2B5EF4-FFF2-40B4-BE49-F238E27FC236}">
                <a16:creationId xmlns:a16="http://schemas.microsoft.com/office/drawing/2014/main" id="{58AAD146-3616-7C4E-8E52-6510D129B823}"/>
              </a:ext>
            </a:extLst>
          </p:cNvPr>
          <p:cNvSpPr/>
          <p:nvPr/>
        </p:nvSpPr>
        <p:spPr>
          <a:xfrm>
            <a:off x="5405704" y="270191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Isaam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6" name="Word03">
            <a:extLst>
              <a:ext uri="{FF2B5EF4-FFF2-40B4-BE49-F238E27FC236}">
                <a16:creationId xmlns:a16="http://schemas.microsoft.com/office/drawing/2014/main" id="{945B483B-9ED8-A145-958F-327D635FE093}"/>
              </a:ext>
            </a:extLst>
          </p:cNvPr>
          <p:cNvSpPr/>
          <p:nvPr/>
        </p:nvSpPr>
        <p:spPr>
          <a:xfrm>
            <a:off x="6769388" y="2719636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Alex</a:t>
            </a:r>
          </a:p>
        </p:txBody>
      </p:sp>
      <p:sp>
        <p:nvSpPr>
          <p:cNvPr id="257" name="Word01">
            <a:extLst>
              <a:ext uri="{FF2B5EF4-FFF2-40B4-BE49-F238E27FC236}">
                <a16:creationId xmlns:a16="http://schemas.microsoft.com/office/drawing/2014/main" id="{7BB31670-3B2D-E845-AB9F-A13C216E6153}"/>
              </a:ext>
            </a:extLst>
          </p:cNvPr>
          <p:cNvSpPr/>
          <p:nvPr/>
        </p:nvSpPr>
        <p:spPr>
          <a:xfrm>
            <a:off x="8118984" y="2726452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Ben</a:t>
            </a:r>
          </a:p>
        </p:txBody>
      </p:sp>
      <p:sp>
        <p:nvSpPr>
          <p:cNvPr id="258" name="Word13">
            <a:extLst>
              <a:ext uri="{FF2B5EF4-FFF2-40B4-BE49-F238E27FC236}">
                <a16:creationId xmlns:a16="http://schemas.microsoft.com/office/drawing/2014/main" id="{C7FF4AB2-377A-2C42-8BC1-1A3C62D4DD16}"/>
              </a:ext>
            </a:extLst>
          </p:cNvPr>
          <p:cNvSpPr/>
          <p:nvPr/>
        </p:nvSpPr>
        <p:spPr>
          <a:xfrm>
            <a:off x="9503066" y="271131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Caio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9" name="Word04">
            <a:extLst>
              <a:ext uri="{FF2B5EF4-FFF2-40B4-BE49-F238E27FC236}">
                <a16:creationId xmlns:a16="http://schemas.microsoft.com/office/drawing/2014/main" id="{6C87FF0F-DED0-2544-AF71-9E7C8F95E389}"/>
              </a:ext>
            </a:extLst>
          </p:cNvPr>
          <p:cNvSpPr/>
          <p:nvPr/>
        </p:nvSpPr>
        <p:spPr>
          <a:xfrm>
            <a:off x="4039615" y="4099554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Ollie</a:t>
            </a:r>
          </a:p>
        </p:txBody>
      </p:sp>
      <p:sp>
        <p:nvSpPr>
          <p:cNvPr id="260" name="Word18">
            <a:extLst>
              <a:ext uri="{FF2B5EF4-FFF2-40B4-BE49-F238E27FC236}">
                <a16:creationId xmlns:a16="http://schemas.microsoft.com/office/drawing/2014/main" id="{1C6FE45A-70F7-6342-B502-3686D1873DEE}"/>
              </a:ext>
            </a:extLst>
          </p:cNvPr>
          <p:cNvSpPr/>
          <p:nvPr/>
        </p:nvSpPr>
        <p:spPr>
          <a:xfrm>
            <a:off x="5419279" y="408659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Laylan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1" name="Word09">
            <a:extLst>
              <a:ext uri="{FF2B5EF4-FFF2-40B4-BE49-F238E27FC236}">
                <a16:creationId xmlns:a16="http://schemas.microsoft.com/office/drawing/2014/main" id="{E8C65B76-6B08-794A-A38C-6264D221682E}"/>
              </a:ext>
            </a:extLst>
          </p:cNvPr>
          <p:cNvSpPr/>
          <p:nvPr/>
        </p:nvSpPr>
        <p:spPr>
          <a:xfrm>
            <a:off x="8170209" y="410247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Josh</a:t>
            </a: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2" name="Word07">
            <a:extLst>
              <a:ext uri="{FF2B5EF4-FFF2-40B4-BE49-F238E27FC236}">
                <a16:creationId xmlns:a16="http://schemas.microsoft.com/office/drawing/2014/main" id="{AC6F9B21-C0E6-4545-AE85-08A685DC4ABB}"/>
              </a:ext>
            </a:extLst>
          </p:cNvPr>
          <p:cNvSpPr/>
          <p:nvPr/>
        </p:nvSpPr>
        <p:spPr>
          <a:xfrm>
            <a:off x="6819533" y="411003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 err="1">
                <a:latin typeface="American Typewriter" panose="02090604020004020304" pitchFamily="18" charset="77"/>
                <a:cs typeface="Arial" panose="020B0604020202020204" pitchFamily="34" charset="0"/>
              </a:rPr>
              <a:t>Cerian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3" name="Word15">
            <a:extLst>
              <a:ext uri="{FF2B5EF4-FFF2-40B4-BE49-F238E27FC236}">
                <a16:creationId xmlns:a16="http://schemas.microsoft.com/office/drawing/2014/main" id="{AB2472B4-3316-9544-B683-0D7CB2978D26}"/>
              </a:ext>
            </a:extLst>
          </p:cNvPr>
          <p:cNvSpPr/>
          <p:nvPr/>
        </p:nvSpPr>
        <p:spPr>
          <a:xfrm>
            <a:off x="9551356" y="408096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Maisie</a:t>
            </a: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4" name="Word15">
            <a:extLst>
              <a:ext uri="{FF2B5EF4-FFF2-40B4-BE49-F238E27FC236}">
                <a16:creationId xmlns:a16="http://schemas.microsoft.com/office/drawing/2014/main" id="{FDE9A31D-9ECF-6441-94F5-0407EC16956F}"/>
              </a:ext>
            </a:extLst>
          </p:cNvPr>
          <p:cNvSpPr/>
          <p:nvPr/>
        </p:nvSpPr>
        <p:spPr>
          <a:xfrm>
            <a:off x="9523595" y="134193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latin typeface="American Typewriter" panose="02090604020004020304" pitchFamily="18" charset="77"/>
                <a:cs typeface="Arial" panose="020B0604020202020204" pitchFamily="34" charset="0"/>
              </a:rPr>
              <a:t>Olivia</a:t>
            </a:r>
          </a:p>
          <a:p>
            <a:pPr algn="ctr"/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05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4"/>
                  </p:tgtEl>
                </p:cond>
              </p:nextCondLst>
            </p:seq>
          </p:childTnLst>
        </p:cTn>
      </p:par>
    </p:tnLst>
    <p:bldLst>
      <p:bldP spid="207" grpId="0" animBg="1"/>
      <p:bldP spid="213" grpId="0" animBg="1"/>
      <p:bldP spid="222" grpId="0" animBg="1"/>
      <p:bldP spid="235" grpId="0" animBg="1"/>
      <p:bldP spid="238" grpId="0" animBg="1"/>
      <p:bldP spid="239" grpId="0" animBg="1"/>
      <p:bldP spid="240" grpId="0" animBg="1"/>
      <p:bldP spid="241" grpId="0" animBg="1"/>
      <p:bldP spid="242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  <p:bldP spid="254" grpId="0" animBg="1"/>
      <p:bldP spid="255" grpId="0" animBg="1"/>
      <p:bldP spid="256" grpId="0" animBg="1"/>
      <p:bldP spid="257" grpId="0" animBg="1"/>
      <p:bldP spid="258" grpId="0" animBg="1"/>
      <p:bldP spid="259" grpId="0" animBg="1"/>
      <p:bldP spid="260" grpId="0" animBg="1"/>
      <p:bldP spid="261" grpId="0" animBg="1"/>
      <p:bldP spid="262" grpId="0" animBg="1"/>
      <p:bldP spid="263" grpId="0" animBg="1"/>
      <p:bldP spid="26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8258-DE56-A340-A58C-27FDA3A20931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Cwestiynau</a:t>
            </a:r>
            <a:r>
              <a:rPr lang="en-US" b="1" dirty="0">
                <a:latin typeface="Ink Free" panose="03080402000500000000" pitchFamily="66" charset="0"/>
              </a:rPr>
              <a:t> ac </a:t>
            </a:r>
            <a:r>
              <a:rPr lang="en-US" b="1" dirty="0" err="1">
                <a:latin typeface="Ink Free" panose="03080402000500000000" pitchFamily="66" charset="0"/>
              </a:rPr>
              <a:t>atebion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allweddol</a:t>
            </a:r>
            <a:endParaRPr lang="en-US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Key questions and answers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6C01953-A6D8-3741-A599-BFF39C3008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1773670"/>
              </p:ext>
            </p:extLst>
          </p:nvPr>
        </p:nvGraphicFramePr>
        <p:xfrm>
          <a:off x="301350" y="1972160"/>
          <a:ext cx="11446365" cy="105156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248136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Pwy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sy’n cael  brechdanau heddiw?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Fi!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48136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Pwy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sy’n cael cinio heddiw?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Dim fi!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7DF8279-17DC-DB4A-8F29-1B9E7FD030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8179383"/>
              </p:ext>
            </p:extLst>
          </p:nvPr>
        </p:nvGraphicFramePr>
        <p:xfrm>
          <a:off x="277531" y="4148669"/>
          <a:ext cx="11446365" cy="175260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Sawl un 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sy’n cael cinio heddiw?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dau ddeg yn cael cinio heddiw. / 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Dau ddeg sy’n cael cinio heddiw. 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Sawl un 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sy’n cael brechdanau heddiw?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pump yn cael brechdanau heddiw. / 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Pump sy’n cael brechdanau heddiw. 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70956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E65F55-8A5D-B042-8C79-108D31784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71" y="1535624"/>
            <a:ext cx="5628025" cy="3208246"/>
          </a:xfrm>
          <a:prstGeom prst="rect">
            <a:avLst/>
          </a:prstGeom>
        </p:spPr>
      </p:pic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A4ED7543-A4DC-C94D-8BEF-910FD85B4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0997" y="3145971"/>
            <a:ext cx="6036733" cy="35052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3355A78-E7EA-2F42-B10B-053824AFBA94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Sgwrs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gyda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phartner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D2CDB9-4310-D943-AEE0-9E4B618F88C0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35296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2BD6BAB-82F6-2F48-A5D7-8CB7335D5E43}"/>
              </a:ext>
            </a:extLst>
          </p:cNvPr>
          <p:cNvSpPr/>
          <p:nvPr/>
        </p:nvSpPr>
        <p:spPr>
          <a:xfrm>
            <a:off x="532660" y="186993"/>
            <a:ext cx="11151833" cy="98486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Atebwch y cwestiynau yma, gan ddefnyddio patrwm y brawddegau 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(use the sentence patterns) 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sy’n cael cinio? Faint sy’n cael brechdanau?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E7DAF3B-DA04-7C45-8E54-F82A0F1BDE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753999"/>
              </p:ext>
            </p:extLst>
          </p:nvPr>
        </p:nvGraphicFramePr>
        <p:xfrm>
          <a:off x="8336625" y="1596316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9796A2F-4103-F14A-A368-0FF732B929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043176"/>
              </p:ext>
            </p:extLst>
          </p:nvPr>
        </p:nvGraphicFramePr>
        <p:xfrm>
          <a:off x="8336625" y="2455757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851B00E-54C7-9B40-9F3E-3C0F89B264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773099"/>
              </p:ext>
            </p:extLst>
          </p:nvPr>
        </p:nvGraphicFramePr>
        <p:xfrm>
          <a:off x="8336625" y="4246367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B31DF3D-6740-754E-8CB5-A7F082D963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9544700"/>
              </p:ext>
            </p:extLst>
          </p:nvPr>
        </p:nvGraphicFramePr>
        <p:xfrm>
          <a:off x="8336625" y="3355246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1F309F0-8092-A04C-8D23-8B4FBE4A8E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88693"/>
              </p:ext>
            </p:extLst>
          </p:nvPr>
        </p:nvGraphicFramePr>
        <p:xfrm>
          <a:off x="8336625" y="5137488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6F71235-326F-CE48-A986-C28E416907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061685"/>
              </p:ext>
            </p:extLst>
          </p:nvPr>
        </p:nvGraphicFramePr>
        <p:xfrm>
          <a:off x="8336625" y="6028609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8D17713-7A78-9A46-8EEC-1776EBE465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269588"/>
              </p:ext>
            </p:extLst>
          </p:nvPr>
        </p:nvGraphicFramePr>
        <p:xfrm>
          <a:off x="612559" y="1822323"/>
          <a:ext cx="6427434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8638">
                  <a:extLst>
                    <a:ext uri="{9D8B030D-6E8A-4147-A177-3AD203B41FA5}">
                      <a16:colId xmlns:a16="http://schemas.microsoft.com/office/drawing/2014/main" val="989302632"/>
                    </a:ext>
                  </a:extLst>
                </a:gridCol>
                <a:gridCol w="2155193">
                  <a:extLst>
                    <a:ext uri="{9D8B030D-6E8A-4147-A177-3AD203B41FA5}">
                      <a16:colId xmlns:a16="http://schemas.microsoft.com/office/drawing/2014/main" val="1933234917"/>
                    </a:ext>
                  </a:extLst>
                </a:gridCol>
                <a:gridCol w="2423603">
                  <a:extLst>
                    <a:ext uri="{9D8B030D-6E8A-4147-A177-3AD203B41FA5}">
                      <a16:colId xmlns:a16="http://schemas.microsoft.com/office/drawing/2014/main" val="5568766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1.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11. un deg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21. dau ddeg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201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2.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12. un deg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22. dau ddeg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2251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3.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13. un deg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23. dau ddeg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01688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4.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14. un deg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24. dau ddeg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038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5.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15. un deg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25. dau ddeg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8767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6.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16. un deg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26. dau ddeg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25208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7.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17. un deg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27. dau ddeg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4238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8.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18. un deg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28. dau ddeg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0832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9.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19. un deg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29. dau ddeg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1580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10. 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20. dau ddeg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 dirty="0">
                          <a:solidFill>
                            <a:schemeClr val="tx1"/>
                          </a:solidFill>
                        </a:rPr>
                        <a:t>30. tri 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2719924"/>
                  </a:ext>
                </a:extLst>
              </a:tr>
            </a:tbl>
          </a:graphicData>
        </a:graphic>
      </p:graphicFrame>
      <p:sp>
        <p:nvSpPr>
          <p:cNvPr id="10" name="Title 6">
            <a:extLst>
              <a:ext uri="{FF2B5EF4-FFF2-40B4-BE49-F238E27FC236}">
                <a16:creationId xmlns:a16="http://schemas.microsoft.com/office/drawing/2014/main" id="{BE994877-00E4-CD47-A49D-E0E8C3BDF197}"/>
              </a:ext>
            </a:extLst>
          </p:cNvPr>
          <p:cNvSpPr txBox="1">
            <a:spLocks/>
          </p:cNvSpPr>
          <p:nvPr/>
        </p:nvSpPr>
        <p:spPr>
          <a:xfrm>
            <a:off x="7315200" y="1761185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1</a:t>
            </a:r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AF7D23F1-9668-374D-B39B-633DC79F257D}"/>
              </a:ext>
            </a:extLst>
          </p:cNvPr>
          <p:cNvSpPr txBox="1">
            <a:spLocks/>
          </p:cNvSpPr>
          <p:nvPr/>
        </p:nvSpPr>
        <p:spPr>
          <a:xfrm>
            <a:off x="7315200" y="2636076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2</a:t>
            </a:r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CD08BB3D-D4C2-6A4D-87F1-FF4AB99B83B1}"/>
              </a:ext>
            </a:extLst>
          </p:cNvPr>
          <p:cNvSpPr txBox="1">
            <a:spLocks/>
          </p:cNvSpPr>
          <p:nvPr/>
        </p:nvSpPr>
        <p:spPr>
          <a:xfrm>
            <a:off x="7315199" y="3519269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3</a:t>
            </a:r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F18F74BD-CFAE-F347-B9A8-A68055554B1F}"/>
              </a:ext>
            </a:extLst>
          </p:cNvPr>
          <p:cNvSpPr txBox="1">
            <a:spLocks/>
          </p:cNvSpPr>
          <p:nvPr/>
        </p:nvSpPr>
        <p:spPr>
          <a:xfrm>
            <a:off x="7315197" y="4442000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4</a:t>
            </a:r>
          </a:p>
        </p:txBody>
      </p:sp>
      <p:sp>
        <p:nvSpPr>
          <p:cNvPr id="14" name="Title 6">
            <a:extLst>
              <a:ext uri="{FF2B5EF4-FFF2-40B4-BE49-F238E27FC236}">
                <a16:creationId xmlns:a16="http://schemas.microsoft.com/office/drawing/2014/main" id="{0A3EEDFE-3387-4148-B14C-8C28AEE04DD7}"/>
              </a:ext>
            </a:extLst>
          </p:cNvPr>
          <p:cNvSpPr txBox="1">
            <a:spLocks/>
          </p:cNvSpPr>
          <p:nvPr/>
        </p:nvSpPr>
        <p:spPr>
          <a:xfrm>
            <a:off x="7315198" y="5362429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5</a:t>
            </a:r>
          </a:p>
        </p:txBody>
      </p:sp>
      <p:sp>
        <p:nvSpPr>
          <p:cNvPr id="15" name="Title 6">
            <a:extLst>
              <a:ext uri="{FF2B5EF4-FFF2-40B4-BE49-F238E27FC236}">
                <a16:creationId xmlns:a16="http://schemas.microsoft.com/office/drawing/2014/main" id="{04FD94E8-7C85-0C48-A62F-0FF90325B6C9}"/>
              </a:ext>
            </a:extLst>
          </p:cNvPr>
          <p:cNvSpPr txBox="1">
            <a:spLocks/>
          </p:cNvSpPr>
          <p:nvPr/>
        </p:nvSpPr>
        <p:spPr>
          <a:xfrm>
            <a:off x="7315197" y="6268262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6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D7B37C0-4059-0A4C-A5E7-6F42A4C532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7453" y="885838"/>
            <a:ext cx="1278985" cy="73034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D54CA33-8235-7A48-9F07-81E157CCC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21" y="52988"/>
            <a:ext cx="1083075" cy="14441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1B859A4-F24B-C74B-8896-18041B7D29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2164" y="1065321"/>
            <a:ext cx="995769" cy="56862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5DC07A0-C912-CF48-9AEA-511FE2EFB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9822" y="852536"/>
            <a:ext cx="572738" cy="76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603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046DD-9AE4-E040-AEF6-356FFEB3BB5A}"/>
              </a:ext>
            </a:extLst>
          </p:cNvPr>
          <p:cNvSpPr txBox="1">
            <a:spLocks/>
          </p:cNvSpPr>
          <p:nvPr/>
        </p:nvSpPr>
        <p:spPr>
          <a:xfrm>
            <a:off x="113654" y="0"/>
            <a:ext cx="5216855" cy="1259171"/>
          </a:xfr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Geiriau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ar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sefyllfaoedd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ysgol</a:t>
            </a: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69645-DFE3-8A43-992A-3DC3D4A71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60" y="1178361"/>
            <a:ext cx="1909774" cy="504655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039B917-2DFC-0A44-8298-06EAB9EAC8A0}"/>
              </a:ext>
            </a:extLst>
          </p:cNvPr>
          <p:cNvSpPr/>
          <p:nvPr/>
        </p:nvSpPr>
        <p:spPr>
          <a:xfrm>
            <a:off x="10564426" y="73362"/>
            <a:ext cx="1526987" cy="70965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gyda diolch i CYNNAL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311217-27A2-4249-A50C-915E60A2E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664" y="1178361"/>
            <a:ext cx="1909773" cy="5046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D4EA47-4B61-CD46-BA15-AAC502C7F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267" y="1178361"/>
            <a:ext cx="1913012" cy="50551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B453A01-EBC5-5E41-BE02-0BE123C45A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1870" y="1178360"/>
            <a:ext cx="1895012" cy="50866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C0251C0-0FE3-824F-9574-C5E41713A5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1956" y="1138302"/>
            <a:ext cx="1906449" cy="5126669"/>
          </a:xfrm>
          <a:prstGeom prst="rect">
            <a:avLst/>
          </a:prstGeom>
        </p:spPr>
      </p:pic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54A4A564-A6BF-1B4F-AFCB-8DA41AD4C4C3}"/>
              </a:ext>
            </a:extLst>
          </p:cNvPr>
          <p:cNvSpPr/>
          <p:nvPr/>
        </p:nvSpPr>
        <p:spPr>
          <a:xfrm>
            <a:off x="866976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BA477893-1C76-7E43-9ED1-43E508D3F0AB}"/>
              </a:ext>
            </a:extLst>
          </p:cNvPr>
          <p:cNvSpPr/>
          <p:nvPr/>
        </p:nvSpPr>
        <p:spPr>
          <a:xfrm>
            <a:off x="3105919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36EBD700-3E19-0945-9EDD-A4635F31B34C}"/>
              </a:ext>
            </a:extLst>
          </p:cNvPr>
          <p:cNvSpPr/>
          <p:nvPr/>
        </p:nvSpPr>
        <p:spPr>
          <a:xfrm>
            <a:off x="5357142" y="1336262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5CC011B-8D0A-EE42-B592-DCC414CCC785}"/>
              </a:ext>
            </a:extLst>
          </p:cNvPr>
          <p:cNvSpPr/>
          <p:nvPr/>
        </p:nvSpPr>
        <p:spPr>
          <a:xfrm>
            <a:off x="7597745" y="1261510"/>
            <a:ext cx="1583261" cy="100229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96E7417A-21FF-5949-99A4-4FFA200B5C4A}"/>
              </a:ext>
            </a:extLst>
          </p:cNvPr>
          <p:cNvSpPr/>
          <p:nvPr/>
        </p:nvSpPr>
        <p:spPr>
          <a:xfrm>
            <a:off x="9863549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88254F45-A8A9-A34B-8E2D-EA7E20EABF47}"/>
              </a:ext>
            </a:extLst>
          </p:cNvPr>
          <p:cNvSpPr/>
          <p:nvPr/>
        </p:nvSpPr>
        <p:spPr>
          <a:xfrm>
            <a:off x="5060938" y="82643"/>
            <a:ext cx="5352570" cy="7003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Parwch 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(Pair) </a:t>
            </a: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y cerdyn i’r sefyllfa gywir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Sut allech chi ddefnyddio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(use) </a:t>
            </a: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nhw? 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31EF442B-A8D7-184F-8DC0-9A19807EF3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983490"/>
              </p:ext>
            </p:extLst>
          </p:nvPr>
        </p:nvGraphicFramePr>
        <p:xfrm>
          <a:off x="693060" y="6348121"/>
          <a:ext cx="1091534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3069">
                  <a:extLst>
                    <a:ext uri="{9D8B030D-6E8A-4147-A177-3AD203B41FA5}">
                      <a16:colId xmlns:a16="http://schemas.microsoft.com/office/drawing/2014/main" val="2338009923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3211847339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1897085063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2012483760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42905675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cylch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cofrestru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chwarae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Amser snac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4923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9993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046DD-9AE4-E040-AEF6-356FFEB3BB5A}"/>
              </a:ext>
            </a:extLst>
          </p:cNvPr>
          <p:cNvSpPr txBox="1">
            <a:spLocks/>
          </p:cNvSpPr>
          <p:nvPr/>
        </p:nvSpPr>
        <p:spPr>
          <a:xfrm>
            <a:off x="216909" y="-204019"/>
            <a:ext cx="10347517" cy="1259171"/>
          </a:xfr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Geiriau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ar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sefyllfaoedd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ysgol</a:t>
            </a: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69645-DFE3-8A43-992A-3DC3D4A71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60" y="1178361"/>
            <a:ext cx="1909774" cy="504655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039B917-2DFC-0A44-8298-06EAB9EAC8A0}"/>
              </a:ext>
            </a:extLst>
          </p:cNvPr>
          <p:cNvSpPr/>
          <p:nvPr/>
        </p:nvSpPr>
        <p:spPr>
          <a:xfrm>
            <a:off x="10564426" y="73362"/>
            <a:ext cx="1526987" cy="70965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gyda diolch i CYNNAL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311217-27A2-4249-A50C-915E60A2E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664" y="1178361"/>
            <a:ext cx="1909773" cy="5046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D4EA47-4B61-CD46-BA15-AAC502C7F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267" y="1178361"/>
            <a:ext cx="1913012" cy="50551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B453A01-EBC5-5E41-BE02-0BE123C45A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1870" y="1178360"/>
            <a:ext cx="1895012" cy="50866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C0251C0-0FE3-824F-9574-C5E41713A5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1956" y="1138302"/>
            <a:ext cx="1906449" cy="5126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9832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99FCA3-0646-934D-AB28-1B77AA4F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64" y="1718162"/>
            <a:ext cx="3095844" cy="38440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CDF3D4-45A4-BC44-8F9C-8C2BB87B7F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77" r="49844"/>
          <a:stretch/>
        </p:blipFill>
        <p:spPr>
          <a:xfrm>
            <a:off x="5267417" y="1687287"/>
            <a:ext cx="2209800" cy="24217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ED592D-8EEE-CA4E-AFBD-7E22B993F3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067" r="5762"/>
          <a:stretch/>
        </p:blipFill>
        <p:spPr>
          <a:xfrm>
            <a:off x="5267417" y="4109067"/>
            <a:ext cx="2209800" cy="2438323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5A813E75-BC1E-D944-B6F0-061AC6D89B1D}"/>
              </a:ext>
            </a:extLst>
          </p:cNvPr>
          <p:cNvSpPr txBox="1">
            <a:spLocks/>
          </p:cNvSpPr>
          <p:nvPr/>
        </p:nvSpPr>
        <p:spPr>
          <a:xfrm>
            <a:off x="199171" y="-243556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Y </a:t>
            </a:r>
            <a:r>
              <a:rPr lang="en-US" b="1" dirty="0" err="1">
                <a:latin typeface="Ink Free" panose="03080402000500000000" pitchFamily="66" charset="0"/>
              </a:rPr>
              <a:t>dydd</a:t>
            </a:r>
            <a:r>
              <a:rPr lang="en-US" b="1" dirty="0">
                <a:latin typeface="Ink Free" panose="03080402000500000000" pitchFamily="66" charset="0"/>
              </a:rPr>
              <a:t>, y mis </a:t>
            </a:r>
            <a:r>
              <a:rPr lang="en-US" b="1" dirty="0" err="1">
                <a:latin typeface="Ink Free" panose="03080402000500000000" pitchFamily="66" charset="0"/>
              </a:rPr>
              <a:t>a’r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tymor</a:t>
            </a:r>
            <a:endParaRPr lang="en-US" b="1" dirty="0">
              <a:latin typeface="Ink Free" panose="03080402000500000000" pitchFamily="66" charset="0"/>
            </a:endParaRPr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1DD803E5-C031-A14A-9153-E5F558FDA7E5}"/>
              </a:ext>
            </a:extLst>
          </p:cNvPr>
          <p:cNvSpPr txBox="1">
            <a:spLocks/>
          </p:cNvSpPr>
          <p:nvPr/>
        </p:nvSpPr>
        <p:spPr>
          <a:xfrm>
            <a:off x="685066" y="1097904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Dyddiau’r</a:t>
            </a:r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wythnos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19FC544A-8AB3-5546-9298-7EE49A13F97E}"/>
              </a:ext>
            </a:extLst>
          </p:cNvPr>
          <p:cNvSpPr txBox="1">
            <a:spLocks/>
          </p:cNvSpPr>
          <p:nvPr/>
        </p:nvSpPr>
        <p:spPr>
          <a:xfrm>
            <a:off x="4409249" y="1067028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misoedd</a:t>
            </a:r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flwyddyn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BEFD9CF0-47CC-EB47-9A03-AA52DE80BF28}"/>
              </a:ext>
            </a:extLst>
          </p:cNvPr>
          <p:cNvSpPr txBox="1">
            <a:spLocks/>
          </p:cNvSpPr>
          <p:nvPr/>
        </p:nvSpPr>
        <p:spPr>
          <a:xfrm>
            <a:off x="8013689" y="1043703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tymhorau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FDEF09D-B068-6C43-8993-2E1DD622A3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9185" y="1718162"/>
            <a:ext cx="3407058" cy="398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7452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99FCA3-0646-934D-AB28-1B77AA4F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4168" y="4598998"/>
            <a:ext cx="1523994" cy="1892293"/>
          </a:xfrm>
          <a:prstGeom prst="rect">
            <a:avLst/>
          </a:prstGeo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1493AEEA-C242-3E40-A67D-374851C5E0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865" y="1876782"/>
            <a:ext cx="3742035" cy="215017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DB26915-5EEF-B846-968B-64702A210647}"/>
              </a:ext>
            </a:extLst>
          </p:cNvPr>
          <p:cNvSpPr txBox="1">
            <a:spLocks/>
          </p:cNvSpPr>
          <p:nvPr/>
        </p:nvSpPr>
        <p:spPr>
          <a:xfrm>
            <a:off x="306865" y="-23969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Cliciwch</a:t>
            </a:r>
            <a:r>
              <a:rPr lang="en-US" b="1" dirty="0">
                <a:latin typeface="Ink Free" panose="03080402000500000000" pitchFamily="66" charset="0"/>
              </a:rPr>
              <a:t> a </a:t>
            </a:r>
            <a:r>
              <a:rPr lang="en-US" b="1" dirty="0" err="1">
                <a:latin typeface="Ink Free" panose="03080402000500000000" pitchFamily="66" charset="0"/>
              </a:rPr>
              <a:t>gwyliwch</a:t>
            </a:r>
            <a:r>
              <a:rPr lang="en-US" b="1" dirty="0">
                <a:latin typeface="Ink Free" panose="03080402000500000000" pitchFamily="66" charset="0"/>
              </a:rPr>
              <a:t>!</a:t>
            </a:r>
          </a:p>
        </p:txBody>
      </p:sp>
      <p:pic>
        <p:nvPicPr>
          <p:cNvPr id="5" name="Picture 4">
            <a:hlinkClick r:id="rId5"/>
            <a:extLst>
              <a:ext uri="{FF2B5EF4-FFF2-40B4-BE49-F238E27FC236}">
                <a16:creationId xmlns:a16="http://schemas.microsoft.com/office/drawing/2014/main" id="{019962E2-53ED-E141-B422-1E71991730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5317" y="1923087"/>
            <a:ext cx="3492785" cy="19655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CDF3D4-45A4-BC44-8F9C-8C2BB87B7FA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677" r="49844"/>
          <a:stretch/>
        </p:blipFill>
        <p:spPr>
          <a:xfrm>
            <a:off x="5452118" y="4148629"/>
            <a:ext cx="1145722" cy="12556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ED592D-8EEE-CA4E-AFBD-7E22B993F3E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067" r="5762"/>
          <a:stretch/>
        </p:blipFill>
        <p:spPr>
          <a:xfrm>
            <a:off x="5452117" y="5404258"/>
            <a:ext cx="1145723" cy="1264206"/>
          </a:xfrm>
          <a:prstGeom prst="rect">
            <a:avLst/>
          </a:prstGeom>
        </p:spPr>
      </p:pic>
      <p:pic>
        <p:nvPicPr>
          <p:cNvPr id="8" name="Picture 7">
            <a:hlinkClick r:id="rId8"/>
            <a:extLst>
              <a:ext uri="{FF2B5EF4-FFF2-40B4-BE49-F238E27FC236}">
                <a16:creationId xmlns:a16="http://schemas.microsoft.com/office/drawing/2014/main" id="{2CA96BCD-4D50-CC41-8F63-6EC4E1D823F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14519" y="2015111"/>
            <a:ext cx="3676243" cy="18735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C2653B-B420-9040-A2A3-A1E0841287F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37915" y="4776443"/>
            <a:ext cx="1302414" cy="15230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F5D893-06E3-5147-9670-4AA7F608CE4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96740" y="3621766"/>
            <a:ext cx="810374" cy="8103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E7C8CB-C149-3A4A-9645-E1272901C59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4145" y="3522160"/>
            <a:ext cx="810374" cy="81037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8A8080-CA41-E945-9AD9-942CE4597E9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233347" y="3483439"/>
            <a:ext cx="810374" cy="810374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BE3A3A5-B7CA-9547-932D-E5B7764926A4}"/>
              </a:ext>
            </a:extLst>
          </p:cNvPr>
          <p:cNvSpPr/>
          <p:nvPr/>
        </p:nvSpPr>
        <p:spPr>
          <a:xfrm>
            <a:off x="6242899" y="86563"/>
            <a:ext cx="4497430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Sut fyddech chi’n dysgu 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                dyddiau’r wythnos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misoedd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tymorau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i’r disgyblion?</a:t>
            </a:r>
          </a:p>
        </p:txBody>
      </p:sp>
    </p:spTree>
    <p:extLst>
      <p:ext uri="{BB962C8B-B14F-4D97-AF65-F5344CB8AC3E}">
        <p14:creationId xmlns:p14="http://schemas.microsoft.com/office/powerpoint/2010/main" val="1746285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7B477C-969B-A94A-8916-DEBB96D4F0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945569"/>
              </p:ext>
            </p:extLst>
          </p:nvPr>
        </p:nvGraphicFramePr>
        <p:xfrm>
          <a:off x="283563" y="1618097"/>
          <a:ext cx="7694801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360219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409260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248136">
                <a:tc>
                  <a:txBody>
                    <a:bodyPr/>
                    <a:lstStyle/>
                    <a:p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ddydd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hi heddiw?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 Mawrth 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 hi heddiw.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48136">
                <a:tc>
                  <a:txBody>
                    <a:bodyPr/>
                    <a:lstStyle/>
                    <a:p>
                      <a:r>
                        <a:rPr lang="en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fis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nawr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dymor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hi? 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Mis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Ionawr</a:t>
                      </a:r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hi. </a:t>
                      </a:r>
                    </a:p>
                    <a:p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 </a:t>
                      </a:r>
                      <a:r>
                        <a:rPr lang="en-GB" sz="2300" b="1" dirty="0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gaeaf</a:t>
                      </a:r>
                      <a:r>
                        <a:rPr lang="en-GB" sz="2300" b="1" dirty="0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dirty="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hi.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088FA5E-F6F8-3545-A09A-B7D74D0F59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425318"/>
              </p:ext>
            </p:extLst>
          </p:nvPr>
        </p:nvGraphicFramePr>
        <p:xfrm>
          <a:off x="8385763" y="1963507"/>
          <a:ext cx="3300001" cy="1402080"/>
        </p:xfrm>
        <a:graphic>
          <a:graphicData uri="http://schemas.openxmlformats.org/drawingml/2006/table">
            <a:tbl>
              <a:tblPr firstRow="1" firstCol="1" bandRow="1"/>
              <a:tblGrid>
                <a:gridCol w="1520608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1779393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75405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dyddiad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mis</a:t>
                      </a: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tymor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day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date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month</a:t>
                      </a: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season/term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412E3D22-F978-CD49-8F44-40F49CF15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7345" y="159140"/>
            <a:ext cx="1596303" cy="1245117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BD1C2013-E9CC-E042-AD24-63A5559A0AA8}"/>
              </a:ext>
            </a:extLst>
          </p:cNvPr>
          <p:cNvSpPr txBox="1">
            <a:spLocks/>
          </p:cNvSpPr>
          <p:nvPr/>
        </p:nvSpPr>
        <p:spPr>
          <a:xfrm>
            <a:off x="283563" y="0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Y </a:t>
            </a:r>
            <a:r>
              <a:rPr lang="en-US" b="1" dirty="0" err="1">
                <a:latin typeface="Ink Free" panose="03080402000500000000" pitchFamily="66" charset="0"/>
              </a:rPr>
              <a:t>dydd</a:t>
            </a:r>
            <a:r>
              <a:rPr lang="en-US" b="1" dirty="0">
                <a:latin typeface="Ink Free" panose="03080402000500000000" pitchFamily="66" charset="0"/>
              </a:rPr>
              <a:t>, y mis </a:t>
            </a:r>
            <a:r>
              <a:rPr lang="en-US" b="1" dirty="0" err="1">
                <a:latin typeface="Ink Free" panose="03080402000500000000" pitchFamily="66" charset="0"/>
              </a:rPr>
              <a:t>a’r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tymor</a:t>
            </a:r>
            <a:endParaRPr lang="en-US" b="1" dirty="0">
              <a:latin typeface="Ink Free" panose="03080402000500000000" pitchFamily="66" charset="0"/>
            </a:endParaRPr>
          </a:p>
        </p:txBody>
      </p:sp>
      <p:pic>
        <p:nvPicPr>
          <p:cNvPr id="17" name="Picture 16">
            <a:hlinkClick r:id="rId3"/>
            <a:extLst>
              <a:ext uri="{FF2B5EF4-FFF2-40B4-BE49-F238E27FC236}">
                <a16:creationId xmlns:a16="http://schemas.microsoft.com/office/drawing/2014/main" id="{383329BF-96C8-D247-A84F-8F0559B96D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1624" y="4234729"/>
            <a:ext cx="3401781" cy="2007741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F42A999B-1CED-1B41-858E-E125EAE4575B}"/>
              </a:ext>
            </a:extLst>
          </p:cNvPr>
          <p:cNvSpPr/>
          <p:nvPr/>
        </p:nvSpPr>
        <p:spPr>
          <a:xfrm>
            <a:off x="507507" y="4332701"/>
            <a:ext cx="3389579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y clip fideo yma.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 syniadau sydd yma i helpu dysgu’r misoedd a’r tymhorau?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65792AEE-3673-F245-B892-526B601870D5}"/>
              </a:ext>
            </a:extLst>
          </p:cNvPr>
          <p:cNvSpPr/>
          <p:nvPr/>
        </p:nvSpPr>
        <p:spPr>
          <a:xfrm>
            <a:off x="7978364" y="4332701"/>
            <a:ext cx="3602637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Sut fyddech chi’n dysgu 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                dyddiau’r wythnos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misoedd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tymorau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i’r disgyblion?</a:t>
            </a:r>
          </a:p>
        </p:txBody>
      </p:sp>
    </p:spTree>
    <p:extLst>
      <p:ext uri="{BB962C8B-B14F-4D97-AF65-F5344CB8AC3E}">
        <p14:creationId xmlns:p14="http://schemas.microsoft.com/office/powerpoint/2010/main" val="18499784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F16B38-F981-0143-8664-49DF7B930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6CBB2F3-47BA-8241-A46E-EA933650C7B8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0E8CBC9C-0071-2B4D-A398-8908151D1B1D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3407B7E-9769-014A-8120-EDACF26F4C8E}"/>
              </a:ext>
            </a:extLst>
          </p:cNvPr>
          <p:cNvSpPr/>
          <p:nvPr/>
        </p:nvSpPr>
        <p:spPr>
          <a:xfrm>
            <a:off x="382604" y="1417962"/>
            <a:ext cx="5582767" cy="441466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Wythnos nesaf byddwch yn arwain sesiwn mini meicro  - amser cylch / amser cofrestru.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Bydd angen arwain y ‘plant’ wrth drafod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bresennol/absennol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Pwy sy’n cael cinio/brechdanau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Diwrnodau’r wythnos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Misoedd y flwyddyn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 tymhorau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Paratowch weithgaredd fer ac adnoddau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(clip fideo, cân, gweithgaredd arlein ayb.)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Does dim angen mwy na 8 munud yr un.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31DB432-6358-BC44-B5ED-45BDFAF21712}"/>
              </a:ext>
            </a:extLst>
          </p:cNvPr>
          <p:cNvSpPr/>
          <p:nvPr/>
        </p:nvSpPr>
        <p:spPr>
          <a:xfrm>
            <a:off x="6322485" y="1417962"/>
            <a:ext cx="5579878" cy="4414667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Next week you’ll be leading a mini micro session - </a:t>
            </a:r>
            <a:r>
              <a:rPr lang="cy-GB" sz="1600" b="1" dirty="0">
                <a:solidFill>
                  <a:schemeClr val="accent6"/>
                </a:solidFill>
                <a:latin typeface="American Typewriter" panose="02090604020004020304" pitchFamily="18" charset="77"/>
              </a:rPr>
              <a:t>amser cylch / amser cofrestru.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You’ll be leading the ‘children’ to discuss: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Who’s present/absent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Who’s having lunch/sandwiches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Days of the week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Months of the year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The seasons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Prepare a short activity and use resources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(video clip, a song, an online activity etc.)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No more than 8 minutes each.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248253164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10461</TotalTime>
  <Words>1444</Words>
  <Application>Microsoft Macintosh PowerPoint</Application>
  <PresentationFormat>Widescreen</PresentationFormat>
  <Paragraphs>430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34" baseType="lpstr">
      <vt:lpstr>Arial Unicode MS</vt:lpstr>
      <vt:lpstr>American Typewriter</vt:lpstr>
      <vt:lpstr>Arial</vt:lpstr>
      <vt:lpstr>Avenir Book</vt:lpstr>
      <vt:lpstr>Calibri</vt:lpstr>
      <vt:lpstr>Calibri Light</vt:lpstr>
      <vt:lpstr>Cavolini</vt:lpstr>
      <vt:lpstr>Ink Free</vt:lpstr>
      <vt:lpstr>Times New Roman</vt:lpstr>
      <vt:lpstr>Tw Cen MT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67</cp:revision>
  <dcterms:created xsi:type="dcterms:W3CDTF">2020-10-16T10:30:34Z</dcterms:created>
  <dcterms:modified xsi:type="dcterms:W3CDTF">2021-01-11T22:24:00Z</dcterms:modified>
</cp:coreProperties>
</file>