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notesMasterIdLst>
    <p:notesMasterId r:id="rId19"/>
  </p:notesMasterIdLst>
  <p:sldIdLst>
    <p:sldId id="256" r:id="rId2"/>
    <p:sldId id="257" r:id="rId3"/>
    <p:sldId id="258" r:id="rId4"/>
    <p:sldId id="279" r:id="rId5"/>
    <p:sldId id="264" r:id="rId6"/>
    <p:sldId id="265" r:id="rId7"/>
    <p:sldId id="266" r:id="rId8"/>
    <p:sldId id="268" r:id="rId9"/>
    <p:sldId id="269" r:id="rId10"/>
    <p:sldId id="270" r:id="rId11"/>
    <p:sldId id="271" r:id="rId12"/>
    <p:sldId id="276" r:id="rId13"/>
    <p:sldId id="272" r:id="rId14"/>
    <p:sldId id="273" r:id="rId15"/>
    <p:sldId id="274" r:id="rId16"/>
    <p:sldId id="277" r:id="rId17"/>
    <p:sldId id="27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DD56B8-AF32-4902-B788-0ADDF5900A46}" v="394" dt="2023-07-15T20:13:53.1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60"/>
  </p:normalViewPr>
  <p:slideViewPr>
    <p:cSldViewPr snapToGrid="0">
      <p:cViewPr>
        <p:scale>
          <a:sx n="73" d="100"/>
          <a:sy n="73" d="100"/>
        </p:scale>
        <p:origin x="810"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BD77FB-2DD4-4A46-86D0-BA408464E7EA}" type="datetimeFigureOut">
              <a:rPr lang="en-GB" smtClean="0"/>
              <a:t>15/07/2023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387D2-934C-4137-9DF4-EC74492E1F9C}" type="slidenum">
              <a:rPr lang="en-GB" smtClean="0"/>
              <a:t>‹#›</a:t>
            </a:fld>
            <a:endParaRPr lang="en-GB"/>
          </a:p>
        </p:txBody>
      </p:sp>
    </p:spTree>
    <p:extLst>
      <p:ext uri="{BB962C8B-B14F-4D97-AF65-F5344CB8AC3E}">
        <p14:creationId xmlns:p14="http://schemas.microsoft.com/office/powerpoint/2010/main" val="1224686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Uncontrollable    tics are present in a variety ….. sniffing, coughing, jerking head complex whole sentences, jumping, twirling   vocal nodule sand polyps</a:t>
            </a:r>
          </a:p>
        </p:txBody>
      </p:sp>
      <p:sp>
        <p:nvSpPr>
          <p:cNvPr id="4" name="Slide Number Placeholder 3"/>
          <p:cNvSpPr>
            <a:spLocks noGrp="1"/>
          </p:cNvSpPr>
          <p:nvPr>
            <p:ph type="sldNum" sz="quarter" idx="5"/>
          </p:nvPr>
        </p:nvSpPr>
        <p:spPr/>
        <p:txBody>
          <a:bodyPr/>
          <a:lstStyle/>
          <a:p>
            <a:fld id="{0DA387D2-934C-4137-9DF4-EC74492E1F9C}" type="slidenum">
              <a:rPr lang="en-GB" smtClean="0"/>
              <a:t>2</a:t>
            </a:fld>
            <a:endParaRPr lang="en-GB"/>
          </a:p>
        </p:txBody>
      </p:sp>
    </p:spTree>
    <p:extLst>
      <p:ext uri="{BB962C8B-B14F-4D97-AF65-F5344CB8AC3E}">
        <p14:creationId xmlns:p14="http://schemas.microsoft.com/office/powerpoint/2010/main" val="4118057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Ted Talk, The Voice, </a:t>
            </a:r>
            <a:r>
              <a:rPr lang="en-GB" dirty="0" err="1"/>
              <a:t>Americnl</a:t>
            </a:r>
            <a:r>
              <a:rPr lang="en-GB" dirty="0"/>
              <a:t> Idol, Disney channel, from opera  to pop,  from professional </a:t>
            </a:r>
          </a:p>
        </p:txBody>
      </p:sp>
      <p:sp>
        <p:nvSpPr>
          <p:cNvPr id="4" name="Slide Number Placeholder 3"/>
          <p:cNvSpPr>
            <a:spLocks noGrp="1"/>
          </p:cNvSpPr>
          <p:nvPr>
            <p:ph type="sldNum" sz="quarter" idx="5"/>
          </p:nvPr>
        </p:nvSpPr>
        <p:spPr/>
        <p:txBody>
          <a:bodyPr/>
          <a:lstStyle/>
          <a:p>
            <a:fld id="{0DA387D2-934C-4137-9DF4-EC74492E1F9C}" type="slidenum">
              <a:rPr lang="en-GB" smtClean="0"/>
              <a:t>3</a:t>
            </a:fld>
            <a:endParaRPr lang="en-GB"/>
          </a:p>
        </p:txBody>
      </p:sp>
    </p:spTree>
    <p:extLst>
      <p:ext uri="{BB962C8B-B14F-4D97-AF65-F5344CB8AC3E}">
        <p14:creationId xmlns:p14="http://schemas.microsoft.com/office/powerpoint/2010/main" val="893447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Scataglini</a:t>
            </a:r>
            <a:r>
              <a:rPr lang="en-GB" dirty="0"/>
              <a:t> and Gunther- scientific- in hospitals   Anxiety common in people with tics  </a:t>
            </a:r>
            <a:r>
              <a:rPr lang="en-GB" dirty="0" err="1"/>
              <a:t>Particuular</a:t>
            </a:r>
            <a:r>
              <a:rPr lang="en-GB" dirty="0"/>
              <a:t> effect of group support while </a:t>
            </a:r>
            <a:r>
              <a:rPr lang="en-GB" dirty="0" err="1"/>
              <a:t>singign</a:t>
            </a:r>
            <a:r>
              <a:rPr lang="en-GB" dirty="0"/>
              <a:t>, Some studies relate to groups support, </a:t>
            </a:r>
            <a:r>
              <a:rPr lang="en-GB" dirty="0" err="1"/>
              <a:t>thers</a:t>
            </a:r>
            <a:r>
              <a:rPr lang="en-GB" dirty="0"/>
              <a:t> chemical changes.  Shared experience </a:t>
            </a:r>
          </a:p>
        </p:txBody>
      </p:sp>
      <p:sp>
        <p:nvSpPr>
          <p:cNvPr id="4" name="Slide Number Placeholder 3"/>
          <p:cNvSpPr>
            <a:spLocks noGrp="1"/>
          </p:cNvSpPr>
          <p:nvPr>
            <p:ph type="sldNum" sz="quarter" idx="5"/>
          </p:nvPr>
        </p:nvSpPr>
        <p:spPr/>
        <p:txBody>
          <a:bodyPr/>
          <a:lstStyle/>
          <a:p>
            <a:fld id="{0DA387D2-934C-4137-9DF4-EC74492E1F9C}" type="slidenum">
              <a:rPr lang="en-GB" smtClean="0"/>
              <a:t>4</a:t>
            </a:fld>
            <a:endParaRPr lang="en-GB"/>
          </a:p>
        </p:txBody>
      </p:sp>
    </p:spTree>
    <p:extLst>
      <p:ext uri="{BB962C8B-B14F-4D97-AF65-F5344CB8AC3E}">
        <p14:creationId xmlns:p14="http://schemas.microsoft.com/office/powerpoint/2010/main" val="1969927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is practical- any way of doing of </a:t>
            </a:r>
            <a:r>
              <a:rPr lang="en-GB" dirty="0" err="1"/>
              <a:t>thinglkng</a:t>
            </a:r>
            <a:r>
              <a:rPr lang="en-GB" dirty="0"/>
              <a:t> that lead to the pragmatic solution is best ontology- no one </a:t>
            </a:r>
            <a:r>
              <a:rPr lang="en-GB" dirty="0" err="1"/>
              <a:t>metod</a:t>
            </a:r>
            <a:r>
              <a:rPr lang="en-GB" dirty="0"/>
              <a:t>- </a:t>
            </a:r>
            <a:r>
              <a:rPr lang="en-GB" dirty="0" err="1"/>
              <a:t>epist</a:t>
            </a:r>
            <a:r>
              <a:rPr lang="en-GB" dirty="0"/>
              <a:t>- should focus of practical understanding or problems    Ethical considerations criteria    NOT SCIENTIFIC NOT OBSERVED </a:t>
            </a:r>
          </a:p>
        </p:txBody>
      </p:sp>
      <p:sp>
        <p:nvSpPr>
          <p:cNvPr id="4" name="Slide Number Placeholder 3"/>
          <p:cNvSpPr>
            <a:spLocks noGrp="1"/>
          </p:cNvSpPr>
          <p:nvPr>
            <p:ph type="sldNum" sz="quarter" idx="5"/>
          </p:nvPr>
        </p:nvSpPr>
        <p:spPr/>
        <p:txBody>
          <a:bodyPr/>
          <a:lstStyle/>
          <a:p>
            <a:fld id="{0DA387D2-934C-4137-9DF4-EC74492E1F9C}" type="slidenum">
              <a:rPr lang="en-GB" smtClean="0"/>
              <a:t>5</a:t>
            </a:fld>
            <a:endParaRPr lang="en-GB"/>
          </a:p>
        </p:txBody>
      </p:sp>
    </p:spTree>
    <p:extLst>
      <p:ext uri="{BB962C8B-B14F-4D97-AF65-F5344CB8AC3E}">
        <p14:creationId xmlns:p14="http://schemas.microsoft.com/office/powerpoint/2010/main" val="3742887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A387D2-934C-4137-9DF4-EC74492E1F9C}" type="slidenum">
              <a:rPr lang="en-GB" smtClean="0"/>
              <a:t>6</a:t>
            </a:fld>
            <a:endParaRPr lang="en-GB"/>
          </a:p>
        </p:txBody>
      </p:sp>
    </p:spTree>
    <p:extLst>
      <p:ext uri="{BB962C8B-B14F-4D97-AF65-F5344CB8AC3E}">
        <p14:creationId xmlns:p14="http://schemas.microsoft.com/office/powerpoint/2010/main" val="4061397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Correlation Type of </a:t>
            </a:r>
            <a:r>
              <a:rPr lang="en-GB" dirty="0" err="1"/>
              <a:t>activiry</a:t>
            </a:r>
            <a:r>
              <a:rPr lang="en-GB" dirty="0"/>
              <a:t>- community choir, church, karaoke, musical theatre group; genre </a:t>
            </a:r>
            <a:r>
              <a:rPr lang="en-GB" dirty="0" err="1"/>
              <a:t>ege</a:t>
            </a:r>
            <a:r>
              <a:rPr lang="en-GB" dirty="0"/>
              <a:t> </a:t>
            </a:r>
            <a:r>
              <a:rPr lang="en-GB" dirty="0" err="1"/>
              <a:t>operal</a:t>
            </a:r>
            <a:r>
              <a:rPr lang="en-GB" dirty="0"/>
              <a:t> and classical, musical </a:t>
            </a:r>
            <a:r>
              <a:rPr lang="en-GB" dirty="0" err="1"/>
              <a:t>thratrem</a:t>
            </a:r>
            <a:r>
              <a:rPr lang="en-GB" dirty="0"/>
              <a:t> folk, </a:t>
            </a:r>
            <a:r>
              <a:rPr lang="en-GB" dirty="0" err="1"/>
              <a:t>popl</a:t>
            </a:r>
            <a:r>
              <a:rPr lang="en-GB" dirty="0"/>
              <a:t> and rock.  How experienced?! Didn’t </a:t>
            </a:r>
            <a:r>
              <a:rPr lang="en-GB" dirty="0" err="1"/>
              <a:t>ask!all</a:t>
            </a:r>
            <a:r>
              <a:rPr lang="en-GB" dirty="0"/>
              <a:t> types </a:t>
            </a:r>
            <a:r>
              <a:rPr lang="en-GB" dirty="0" err="1"/>
              <a:t>os</a:t>
            </a:r>
            <a:r>
              <a:rPr lang="en-GB" dirty="0"/>
              <a:t> song may have a </a:t>
            </a:r>
            <a:r>
              <a:rPr lang="en-GB" dirty="0" err="1"/>
              <a:t>sililar</a:t>
            </a:r>
            <a:r>
              <a:rPr lang="en-GB" dirty="0"/>
              <a:t> effect     volunteers </a:t>
            </a:r>
          </a:p>
        </p:txBody>
      </p:sp>
      <p:sp>
        <p:nvSpPr>
          <p:cNvPr id="4" name="Slide Number Placeholder 3"/>
          <p:cNvSpPr>
            <a:spLocks noGrp="1"/>
          </p:cNvSpPr>
          <p:nvPr>
            <p:ph type="sldNum" sz="quarter" idx="5"/>
          </p:nvPr>
        </p:nvSpPr>
        <p:spPr/>
        <p:txBody>
          <a:bodyPr/>
          <a:lstStyle/>
          <a:p>
            <a:fld id="{0DA387D2-934C-4137-9DF4-EC74492E1F9C}" type="slidenum">
              <a:rPr lang="en-GB" smtClean="0"/>
              <a:t>8</a:t>
            </a:fld>
            <a:endParaRPr lang="en-GB"/>
          </a:p>
        </p:txBody>
      </p:sp>
    </p:spTree>
    <p:extLst>
      <p:ext uri="{BB962C8B-B14F-4D97-AF65-F5344CB8AC3E}">
        <p14:creationId xmlns:p14="http://schemas.microsoft.com/office/powerpoint/2010/main" val="805385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Matcheed</a:t>
            </a:r>
            <a:r>
              <a:rPr lang="en-GB" dirty="0"/>
              <a:t> quantitative </a:t>
            </a:r>
            <a:r>
              <a:rPr lang="en-GB" dirty="0" err="1"/>
              <a:t>datd</a:t>
            </a:r>
            <a:r>
              <a:rPr lang="en-GB" dirty="0"/>
              <a:t> Positive impact, do not always disappear altogether </a:t>
            </a:r>
          </a:p>
        </p:txBody>
      </p:sp>
      <p:sp>
        <p:nvSpPr>
          <p:cNvPr id="4" name="Slide Number Placeholder 3"/>
          <p:cNvSpPr>
            <a:spLocks noGrp="1"/>
          </p:cNvSpPr>
          <p:nvPr>
            <p:ph type="sldNum" sz="quarter" idx="5"/>
          </p:nvPr>
        </p:nvSpPr>
        <p:spPr/>
        <p:txBody>
          <a:bodyPr/>
          <a:lstStyle/>
          <a:p>
            <a:fld id="{0DA387D2-934C-4137-9DF4-EC74492E1F9C}" type="slidenum">
              <a:rPr lang="en-GB" smtClean="0"/>
              <a:t>9</a:t>
            </a:fld>
            <a:endParaRPr lang="en-GB"/>
          </a:p>
        </p:txBody>
      </p:sp>
    </p:spTree>
    <p:extLst>
      <p:ext uri="{BB962C8B-B14F-4D97-AF65-F5344CB8AC3E}">
        <p14:creationId xmlns:p14="http://schemas.microsoft.com/office/powerpoint/2010/main" val="1556018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Singing alone in the house tics are better but when in a groups </a:t>
            </a:r>
            <a:r>
              <a:rPr lang="en-GB" dirty="0" err="1"/>
              <a:t>anxiaty</a:t>
            </a:r>
            <a:r>
              <a:rPr lang="en-GB" dirty="0"/>
              <a:t> around people (choir members . Session musicians) tics worse (relate to </a:t>
            </a:r>
            <a:r>
              <a:rPr lang="en-GB" dirty="0" err="1"/>
              <a:t>scataglini</a:t>
            </a:r>
            <a:r>
              <a:rPr lang="en-GB" dirty="0"/>
              <a:t>_  Individual </a:t>
            </a:r>
            <a:r>
              <a:rPr lang="en-GB" dirty="0" err="1"/>
              <a:t>epeirenc</a:t>
            </a:r>
            <a:r>
              <a:rPr lang="en-GB" dirty="0"/>
              <a:t> varies greatly; group singing may not be the best anxiety plays a big role </a:t>
            </a:r>
          </a:p>
          <a:p>
            <a:r>
              <a:rPr lang="en-GB" dirty="0"/>
              <a:t>S group singing may not be the best ide- maybe solo, at home ? Performance – 3 </a:t>
            </a:r>
            <a:r>
              <a:rPr lang="en-GB" dirty="0" err="1"/>
              <a:t>intereveiwees</a:t>
            </a:r>
            <a:r>
              <a:rPr lang="en-GB" dirty="0"/>
              <a:t> experienced perfomrers0 ticked less in </a:t>
            </a:r>
            <a:r>
              <a:rPr lang="en-GB" dirty="0" err="1"/>
              <a:t>perffconcentrationeexperience</a:t>
            </a:r>
            <a:r>
              <a:rPr lang="en-GB" dirty="0"/>
              <a:t> at hiding nerves? </a:t>
            </a:r>
            <a:r>
              <a:rPr lang="en-GB" dirty="0" err="1"/>
              <a:t>Linke</a:t>
            </a:r>
            <a:r>
              <a:rPr lang="en-GB" dirty="0"/>
              <a:t> to </a:t>
            </a:r>
            <a:r>
              <a:rPr lang="en-GB" dirty="0" err="1"/>
              <a:t>eapen</a:t>
            </a:r>
            <a:r>
              <a:rPr lang="en-GB" dirty="0"/>
              <a:t> and </a:t>
            </a:r>
            <a:r>
              <a:rPr lang="en-GB" dirty="0" err="1"/>
              <a:t>usherwood</a:t>
            </a:r>
            <a:r>
              <a:rPr lang="en-GB" dirty="0"/>
              <a:t> ??</a:t>
            </a:r>
          </a:p>
        </p:txBody>
      </p:sp>
      <p:sp>
        <p:nvSpPr>
          <p:cNvPr id="4" name="Slide Number Placeholder 3"/>
          <p:cNvSpPr>
            <a:spLocks noGrp="1"/>
          </p:cNvSpPr>
          <p:nvPr>
            <p:ph type="sldNum" sz="quarter" idx="5"/>
          </p:nvPr>
        </p:nvSpPr>
        <p:spPr/>
        <p:txBody>
          <a:bodyPr/>
          <a:lstStyle/>
          <a:p>
            <a:fld id="{0DA387D2-934C-4137-9DF4-EC74492E1F9C}" type="slidenum">
              <a:rPr lang="en-GB" smtClean="0"/>
              <a:t>10</a:t>
            </a:fld>
            <a:endParaRPr lang="en-GB"/>
          </a:p>
        </p:txBody>
      </p:sp>
    </p:spTree>
    <p:extLst>
      <p:ext uri="{BB962C8B-B14F-4D97-AF65-F5344CB8AC3E}">
        <p14:creationId xmlns:p14="http://schemas.microsoft.com/office/powerpoint/2010/main" val="4037651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Coping mechanism- even if symptoms are not improving  may help cope, gives temporary relief  link to singing for health groups health and wellbeing      suggest this is why they sing every day, or so often.     </a:t>
            </a:r>
            <a:r>
              <a:rPr lang="en-GB" dirty="0" err="1"/>
              <a:t>Quantaitative</a:t>
            </a:r>
            <a:r>
              <a:rPr lang="en-GB" dirty="0"/>
              <a:t> data   Using singing to cope with their symptoms </a:t>
            </a:r>
          </a:p>
        </p:txBody>
      </p:sp>
      <p:sp>
        <p:nvSpPr>
          <p:cNvPr id="4" name="Slide Number Placeholder 3"/>
          <p:cNvSpPr>
            <a:spLocks noGrp="1"/>
          </p:cNvSpPr>
          <p:nvPr>
            <p:ph type="sldNum" sz="quarter" idx="5"/>
          </p:nvPr>
        </p:nvSpPr>
        <p:spPr/>
        <p:txBody>
          <a:bodyPr/>
          <a:lstStyle/>
          <a:p>
            <a:fld id="{0DA387D2-934C-4137-9DF4-EC74492E1F9C}" type="slidenum">
              <a:rPr lang="en-GB" smtClean="0"/>
              <a:t>11</a:t>
            </a:fld>
            <a:endParaRPr lang="en-GB"/>
          </a:p>
        </p:txBody>
      </p:sp>
    </p:spTree>
    <p:extLst>
      <p:ext uri="{BB962C8B-B14F-4D97-AF65-F5344CB8AC3E}">
        <p14:creationId xmlns:p14="http://schemas.microsoft.com/office/powerpoint/2010/main" val="4057891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Ticked several boxes – didn’t ask if </a:t>
            </a:r>
            <a:r>
              <a:rPr lang="en-GB" dirty="0" err="1"/>
              <a:t>rhey</a:t>
            </a:r>
            <a:r>
              <a:rPr lang="en-GB" dirty="0"/>
              <a:t> specifically chose to study </a:t>
            </a:r>
            <a:r>
              <a:rPr lang="en-GB" dirty="0" err="1"/>
              <a:t>singign</a:t>
            </a:r>
            <a:r>
              <a:rPr lang="en-GB" dirty="0"/>
              <a:t> because it heled their tics  </a:t>
            </a:r>
            <a:r>
              <a:rPr lang="en-GB" dirty="0" err="1"/>
              <a:t>quantaitive</a:t>
            </a:r>
            <a:r>
              <a:rPr lang="en-GB" dirty="0"/>
              <a:t> data</a:t>
            </a:r>
          </a:p>
        </p:txBody>
      </p:sp>
      <p:sp>
        <p:nvSpPr>
          <p:cNvPr id="4" name="Slide Number Placeholder 3"/>
          <p:cNvSpPr>
            <a:spLocks noGrp="1"/>
          </p:cNvSpPr>
          <p:nvPr>
            <p:ph type="sldNum" sz="quarter" idx="5"/>
          </p:nvPr>
        </p:nvSpPr>
        <p:spPr/>
        <p:txBody>
          <a:bodyPr/>
          <a:lstStyle/>
          <a:p>
            <a:fld id="{0DA387D2-934C-4137-9DF4-EC74492E1F9C}" type="slidenum">
              <a:rPr lang="en-GB" smtClean="0"/>
              <a:t>12</a:t>
            </a:fld>
            <a:endParaRPr lang="en-GB"/>
          </a:p>
        </p:txBody>
      </p:sp>
    </p:spTree>
    <p:extLst>
      <p:ext uri="{BB962C8B-B14F-4D97-AF65-F5344CB8AC3E}">
        <p14:creationId xmlns:p14="http://schemas.microsoft.com/office/powerpoint/2010/main" val="423900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Tics ease when in focused activities- football and studying- worse when brain not engages  Nia dance and </a:t>
            </a:r>
            <a:r>
              <a:rPr lang="en-GB" dirty="0" err="1"/>
              <a:t>cheeleading</a:t>
            </a:r>
            <a:r>
              <a:rPr lang="en-GB" dirty="0"/>
              <a:t>- experiences different- no two people are the same     </a:t>
            </a:r>
            <a:r>
              <a:rPr lang="en-GB" dirty="0" err="1"/>
              <a:t>singign</a:t>
            </a:r>
            <a:r>
              <a:rPr lang="en-GB" dirty="0"/>
              <a:t>- arms not such a strict , unnatural </a:t>
            </a:r>
            <a:r>
              <a:rPr lang="en-GB" dirty="0" err="1"/>
              <a:t>positiosn</a:t>
            </a:r>
            <a:r>
              <a:rPr lang="en-GB"/>
              <a:t> </a:t>
            </a:r>
            <a:endParaRPr lang="en-GB" dirty="0"/>
          </a:p>
        </p:txBody>
      </p:sp>
      <p:sp>
        <p:nvSpPr>
          <p:cNvPr id="4" name="Slide Number Placeholder 3"/>
          <p:cNvSpPr>
            <a:spLocks noGrp="1"/>
          </p:cNvSpPr>
          <p:nvPr>
            <p:ph type="sldNum" sz="quarter" idx="5"/>
          </p:nvPr>
        </p:nvSpPr>
        <p:spPr/>
        <p:txBody>
          <a:bodyPr/>
          <a:lstStyle/>
          <a:p>
            <a:fld id="{0DA387D2-934C-4137-9DF4-EC74492E1F9C}" type="slidenum">
              <a:rPr lang="en-GB" smtClean="0"/>
              <a:t>13</a:t>
            </a:fld>
            <a:endParaRPr lang="en-GB"/>
          </a:p>
        </p:txBody>
      </p:sp>
    </p:spTree>
    <p:extLst>
      <p:ext uri="{BB962C8B-B14F-4D97-AF65-F5344CB8AC3E}">
        <p14:creationId xmlns:p14="http://schemas.microsoft.com/office/powerpoint/2010/main" val="3814136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Helplful</a:t>
            </a:r>
            <a:r>
              <a:rPr lang="en-GB" dirty="0"/>
              <a:t> to know, as teachers  don’t assume- everyone is different    ADHD focus wavers, OCD,   Karl Jenkins</a:t>
            </a:r>
          </a:p>
        </p:txBody>
      </p:sp>
      <p:sp>
        <p:nvSpPr>
          <p:cNvPr id="4" name="Slide Number Placeholder 3"/>
          <p:cNvSpPr>
            <a:spLocks noGrp="1"/>
          </p:cNvSpPr>
          <p:nvPr>
            <p:ph type="sldNum" sz="quarter" idx="5"/>
          </p:nvPr>
        </p:nvSpPr>
        <p:spPr/>
        <p:txBody>
          <a:bodyPr/>
          <a:lstStyle/>
          <a:p>
            <a:fld id="{0DA387D2-934C-4137-9DF4-EC74492E1F9C}" type="slidenum">
              <a:rPr lang="en-GB" smtClean="0"/>
              <a:t>14</a:t>
            </a:fld>
            <a:endParaRPr lang="en-GB"/>
          </a:p>
        </p:txBody>
      </p:sp>
    </p:spTree>
    <p:extLst>
      <p:ext uri="{BB962C8B-B14F-4D97-AF65-F5344CB8AC3E}">
        <p14:creationId xmlns:p14="http://schemas.microsoft.com/office/powerpoint/2010/main" val="4069954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Specific questioning - - how to behave in each scenario (along at home, informal rehearsal more </a:t>
            </a:r>
            <a:r>
              <a:rPr lang="en-GB" dirty="0" err="1"/>
              <a:t>fromal</a:t>
            </a:r>
            <a:r>
              <a:rPr lang="en-GB" dirty="0"/>
              <a:t> performance)  People with similar conditions, or similar levels of experience.  Probed </a:t>
            </a:r>
            <a:r>
              <a:rPr lang="en-GB" dirty="0" err="1"/>
              <a:t>furtherin</a:t>
            </a:r>
            <a:r>
              <a:rPr lang="en-GB" dirty="0"/>
              <a:t> interviews- posture(</a:t>
            </a:r>
            <a:r>
              <a:rPr lang="en-GB" dirty="0" err="1"/>
              <a:t>nia</a:t>
            </a:r>
            <a:r>
              <a:rPr lang="en-GB" dirty="0"/>
              <a:t>) why is singing better? Group </a:t>
            </a:r>
            <a:r>
              <a:rPr lang="en-GB" dirty="0" err="1"/>
              <a:t>sinbgig</a:t>
            </a:r>
            <a:r>
              <a:rPr lang="en-GB" dirty="0"/>
              <a:t> support- like </a:t>
            </a:r>
            <a:r>
              <a:rPr lang="en-GB" dirty="0" err="1"/>
              <a:t>mh</a:t>
            </a:r>
            <a:r>
              <a:rPr lang="en-GB" dirty="0"/>
              <a:t> groups?</a:t>
            </a:r>
          </a:p>
        </p:txBody>
      </p:sp>
      <p:sp>
        <p:nvSpPr>
          <p:cNvPr id="4" name="Slide Number Placeholder 3"/>
          <p:cNvSpPr>
            <a:spLocks noGrp="1"/>
          </p:cNvSpPr>
          <p:nvPr>
            <p:ph type="sldNum" sz="quarter" idx="5"/>
          </p:nvPr>
        </p:nvSpPr>
        <p:spPr/>
        <p:txBody>
          <a:bodyPr/>
          <a:lstStyle/>
          <a:p>
            <a:fld id="{0DA387D2-934C-4137-9DF4-EC74492E1F9C}" type="slidenum">
              <a:rPr lang="en-GB" smtClean="0"/>
              <a:t>15</a:t>
            </a:fld>
            <a:endParaRPr lang="en-GB"/>
          </a:p>
        </p:txBody>
      </p:sp>
    </p:spTree>
    <p:extLst>
      <p:ext uri="{BB962C8B-B14F-4D97-AF65-F5344CB8AC3E}">
        <p14:creationId xmlns:p14="http://schemas.microsoft.com/office/powerpoint/2010/main" val="1390417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1349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27993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1142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237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3449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42510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12434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764DE79-268F-4C1A-8933-263129D2AF90}" type="datetimeFigureOut">
              <a:rPr lang="en-US" smtClean="0"/>
              <a:t>7/15/2023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17185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50901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41444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53143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764DE79-268F-4C1A-8933-263129D2AF90}" type="datetimeFigureOut">
              <a:rPr lang="en-US" smtClean="0"/>
              <a:t>7/15/2023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8F63A3B-78C7-47BE-AE5E-E10140E04643}"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309510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B014-6567-B2E2-4857-C2BA6F90B970}"/>
              </a:ext>
            </a:extLst>
          </p:cNvPr>
          <p:cNvSpPr>
            <a:spLocks noGrp="1"/>
          </p:cNvSpPr>
          <p:nvPr>
            <p:ph type="ctrTitle"/>
          </p:nvPr>
        </p:nvSpPr>
        <p:spPr>
          <a:xfrm>
            <a:off x="788277" y="399393"/>
            <a:ext cx="10710040" cy="3637030"/>
          </a:xfrm>
        </p:spPr>
        <p:txBody>
          <a:bodyPr>
            <a:normAutofit/>
          </a:bodyPr>
          <a:lstStyle/>
          <a:p>
            <a:r>
              <a:rPr lang="en-GB" sz="7200" b="1" dirty="0"/>
              <a:t>Does singing have any impact on tics, </a:t>
            </a:r>
            <a:br>
              <a:rPr lang="en-GB" sz="7200" b="1" dirty="0"/>
            </a:br>
            <a:r>
              <a:rPr lang="en-GB" sz="7200" b="1" dirty="0"/>
              <a:t>in people with tic disorders?</a:t>
            </a:r>
          </a:p>
        </p:txBody>
      </p:sp>
      <p:sp>
        <p:nvSpPr>
          <p:cNvPr id="3" name="Subtitle 2">
            <a:extLst>
              <a:ext uri="{FF2B5EF4-FFF2-40B4-BE49-F238E27FC236}">
                <a16:creationId xmlns:a16="http://schemas.microsoft.com/office/drawing/2014/main" id="{7C3EA193-2F11-7823-A7C1-C858E4B6C609}"/>
              </a:ext>
            </a:extLst>
          </p:cNvPr>
          <p:cNvSpPr>
            <a:spLocks noGrp="1"/>
          </p:cNvSpPr>
          <p:nvPr>
            <p:ph type="subTitle" idx="1"/>
          </p:nvPr>
        </p:nvSpPr>
        <p:spPr>
          <a:xfrm>
            <a:off x="1524000" y="5368834"/>
            <a:ext cx="9144000" cy="874310"/>
          </a:xfrm>
        </p:spPr>
        <p:txBody>
          <a:bodyPr>
            <a:normAutofit fontScale="92500" lnSpcReduction="20000"/>
          </a:bodyPr>
          <a:lstStyle/>
          <a:p>
            <a:r>
              <a:rPr lang="en-GB" sz="2800" dirty="0"/>
              <a:t>Kate Blakemore       2134220</a:t>
            </a:r>
          </a:p>
          <a:p>
            <a:r>
              <a:rPr lang="en-GB" sz="2800" dirty="0"/>
              <a:t>BMPF7008</a:t>
            </a:r>
          </a:p>
        </p:txBody>
      </p:sp>
    </p:spTree>
    <p:extLst>
      <p:ext uri="{BB962C8B-B14F-4D97-AF65-F5344CB8AC3E}">
        <p14:creationId xmlns:p14="http://schemas.microsoft.com/office/powerpoint/2010/main" val="35231873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3AA7-1987-924F-FB88-EF657B17D266}"/>
              </a:ext>
            </a:extLst>
          </p:cNvPr>
          <p:cNvSpPr>
            <a:spLocks noGrp="1"/>
          </p:cNvSpPr>
          <p:nvPr>
            <p:ph type="ctrTitle"/>
          </p:nvPr>
        </p:nvSpPr>
        <p:spPr>
          <a:xfrm>
            <a:off x="117987" y="103239"/>
            <a:ext cx="5560142" cy="6209071"/>
          </a:xfrm>
          <a:pattFill prst="pct5">
            <a:fgClr>
              <a:schemeClr val="accent1"/>
            </a:fgClr>
            <a:bgClr>
              <a:schemeClr val="bg1"/>
            </a:bgClr>
          </a:pattFill>
        </p:spPr>
        <p:txBody>
          <a:bodyPr vert="horz" lIns="91440" tIns="45720" rIns="91440" bIns="45720" rtlCol="0" anchor="ctr">
            <a:normAutofit/>
          </a:bodyPr>
          <a:lstStyle/>
          <a:p>
            <a:r>
              <a:rPr lang="en-US" sz="6600" dirty="0">
                <a:solidFill>
                  <a:schemeClr val="tx1"/>
                </a:solidFill>
                <a:latin typeface="Arial" panose="020B0604020202020204" pitchFamily="34" charset="0"/>
                <a:cs typeface="Arial" panose="020B0604020202020204" pitchFamily="34" charset="0"/>
              </a:rPr>
              <a:t>TICS</a:t>
            </a:r>
            <a:br>
              <a:rPr lang="en-US" sz="4400" dirty="0">
                <a:solidFill>
                  <a:schemeClr val="tx1"/>
                </a:solidFill>
              </a:rPr>
            </a:br>
            <a:r>
              <a:rPr lang="en-US" sz="4000" dirty="0">
                <a:solidFill>
                  <a:schemeClr val="tx1"/>
                </a:solidFill>
              </a:rPr>
              <a:t>-</a:t>
            </a:r>
            <a:r>
              <a:rPr lang="en-US" sz="3600" dirty="0">
                <a:solidFill>
                  <a:schemeClr val="tx1"/>
                </a:solidFill>
                <a:latin typeface="Arial" panose="020B0604020202020204" pitchFamily="34" charset="0"/>
                <a:cs typeface="Arial" panose="020B0604020202020204" pitchFamily="34" charset="0"/>
              </a:rPr>
              <a:t>involuntary sounds or movements </a:t>
            </a:r>
            <a:br>
              <a:rPr lang="en-US" sz="4000" dirty="0">
                <a:solidFill>
                  <a:schemeClr val="tx1"/>
                </a:solidFill>
              </a:rPr>
            </a:br>
            <a:br>
              <a:rPr lang="en-US" sz="4000" dirty="0">
                <a:solidFill>
                  <a:schemeClr val="tx1"/>
                </a:solidFill>
              </a:rPr>
            </a:br>
            <a:r>
              <a:rPr lang="en-US" sz="4000" dirty="0">
                <a:solidFill>
                  <a:schemeClr val="tx1"/>
                </a:solidFill>
              </a:rPr>
              <a:t>-vocal or motor</a:t>
            </a:r>
            <a:br>
              <a:rPr lang="en-US" sz="4000" dirty="0">
                <a:solidFill>
                  <a:schemeClr val="tx1"/>
                </a:solidFill>
              </a:rPr>
            </a:br>
            <a:br>
              <a:rPr lang="en-US" sz="4000" dirty="0">
                <a:solidFill>
                  <a:schemeClr val="tx1"/>
                </a:solidFill>
              </a:rPr>
            </a:br>
            <a:r>
              <a:rPr lang="en-US" sz="4000" dirty="0">
                <a:solidFill>
                  <a:schemeClr val="tx1"/>
                </a:solidFill>
              </a:rPr>
              <a:t>-simple or complex</a:t>
            </a:r>
            <a:br>
              <a:rPr lang="en-US" sz="4000" dirty="0">
                <a:solidFill>
                  <a:schemeClr val="tx1"/>
                </a:solidFill>
              </a:rPr>
            </a:br>
            <a:br>
              <a:rPr lang="en-US" sz="2400" dirty="0">
                <a:solidFill>
                  <a:schemeClr val="accent1">
                    <a:lumMod val="75000"/>
                  </a:schemeClr>
                </a:solidFill>
              </a:rPr>
            </a:br>
            <a:br>
              <a:rPr lang="en-US" sz="2400" dirty="0">
                <a:solidFill>
                  <a:schemeClr val="accent1">
                    <a:lumMod val="75000"/>
                  </a:schemeClr>
                </a:solidFill>
              </a:rPr>
            </a:br>
            <a:br>
              <a:rPr lang="en-US" sz="2400" dirty="0">
                <a:solidFill>
                  <a:schemeClr val="accent1">
                    <a:lumMod val="75000"/>
                  </a:schemeClr>
                </a:solidFill>
              </a:rPr>
            </a:br>
            <a:r>
              <a:rPr lang="en-US" sz="2400" b="1" dirty="0">
                <a:solidFill>
                  <a:schemeClr val="accent1">
                    <a:lumMod val="75000"/>
                  </a:schemeClr>
                </a:solidFill>
              </a:rPr>
              <a:t>Debilitating; painful; tiring, cause embarrassment; damage voice </a:t>
            </a:r>
          </a:p>
        </p:txBody>
      </p:sp>
      <p:sp>
        <p:nvSpPr>
          <p:cNvPr id="3" name="Subtitle 2">
            <a:extLst>
              <a:ext uri="{FF2B5EF4-FFF2-40B4-BE49-F238E27FC236}">
                <a16:creationId xmlns:a16="http://schemas.microsoft.com/office/drawing/2014/main" id="{699B1FF2-6882-C397-75F7-51840200A4A2}"/>
              </a:ext>
            </a:extLst>
          </p:cNvPr>
          <p:cNvSpPr>
            <a:spLocks noGrp="1"/>
          </p:cNvSpPr>
          <p:nvPr>
            <p:ph type="subTitle" idx="1"/>
          </p:nvPr>
        </p:nvSpPr>
        <p:spPr>
          <a:xfrm>
            <a:off x="5678129" y="0"/>
            <a:ext cx="6513871" cy="6312310"/>
          </a:xfrm>
          <a:pattFill prst="pct20">
            <a:fgClr>
              <a:schemeClr val="accent1"/>
            </a:fgClr>
            <a:bgClr>
              <a:schemeClr val="bg1"/>
            </a:bgClr>
          </a:pattFill>
        </p:spPr>
        <p:txBody>
          <a:bodyPr vert="horz" lIns="0" tIns="45720" rIns="0" bIns="45720" rtlCol="0" anchor="ctr">
            <a:noAutofit/>
          </a:bodyPr>
          <a:lstStyle/>
          <a:p>
            <a:pPr>
              <a:spcBef>
                <a:spcPts val="600"/>
              </a:spcBef>
            </a:pPr>
            <a:r>
              <a:rPr lang="en-US" sz="2800" b="1" dirty="0">
                <a:solidFill>
                  <a:schemeClr val="tx1">
                    <a:lumMod val="75000"/>
                    <a:lumOff val="25000"/>
                  </a:schemeClr>
                </a:solidFill>
                <a:latin typeface="Arial" panose="020B0604020202020204" pitchFamily="34" charset="0"/>
                <a:cs typeface="Arial" panose="020B0604020202020204" pitchFamily="34" charset="0"/>
              </a:rPr>
              <a:t>      May be present in:</a:t>
            </a:r>
          </a:p>
          <a:p>
            <a:pPr marL="457200" indent="-457200">
              <a:spcBef>
                <a:spcPts val="600"/>
              </a:spcBef>
              <a:buFont typeface="Arial" panose="020B0604020202020204" pitchFamily="34" charset="0"/>
              <a:buChar char="•"/>
            </a:pPr>
            <a:endParaRPr lang="en-US" sz="2800" dirty="0">
              <a:solidFill>
                <a:schemeClr val="tx1">
                  <a:lumMod val="75000"/>
                  <a:lumOff val="25000"/>
                </a:schemeClr>
              </a:solidFill>
              <a:latin typeface="Arial" panose="020B0604020202020204" pitchFamily="34" charset="0"/>
              <a:cs typeface="Arial" panose="020B0604020202020204" pitchFamily="34" charset="0"/>
            </a:endParaRPr>
          </a:p>
          <a:p>
            <a:pPr marL="457200" indent="-457200">
              <a:spcBef>
                <a:spcPts val="600"/>
              </a:spcBef>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Tourette’s Syndrome</a:t>
            </a:r>
          </a:p>
          <a:p>
            <a:pPr marL="457200" indent="-457200">
              <a:spcBef>
                <a:spcPts val="600"/>
              </a:spcBef>
              <a:buFont typeface="Arial" panose="020B0604020202020204" pitchFamily="34" charset="0"/>
              <a:buChar char="•"/>
            </a:pPr>
            <a:endParaRPr lang="en-US" sz="2800" dirty="0">
              <a:solidFill>
                <a:schemeClr val="tx1">
                  <a:lumMod val="75000"/>
                  <a:lumOff val="25000"/>
                </a:schemeClr>
              </a:solidFill>
              <a:latin typeface="Arial" panose="020B0604020202020204" pitchFamily="34" charset="0"/>
              <a:cs typeface="Arial" panose="020B0604020202020204" pitchFamily="34" charset="0"/>
            </a:endParaRPr>
          </a:p>
          <a:p>
            <a:pPr marL="457200" indent="-457200">
              <a:spcBef>
                <a:spcPts val="600"/>
              </a:spcBef>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Transient tic disorder</a:t>
            </a:r>
          </a:p>
          <a:p>
            <a:pPr marL="457200" indent="-457200">
              <a:spcBef>
                <a:spcPts val="600"/>
              </a:spcBef>
              <a:buFont typeface="Arial" panose="020B0604020202020204" pitchFamily="34" charset="0"/>
              <a:buChar char="•"/>
            </a:pPr>
            <a:endParaRPr lang="en-US" sz="2800" dirty="0">
              <a:solidFill>
                <a:schemeClr val="tx1">
                  <a:lumMod val="75000"/>
                  <a:lumOff val="25000"/>
                </a:schemeClr>
              </a:solidFill>
              <a:latin typeface="Arial" panose="020B0604020202020204" pitchFamily="34" charset="0"/>
              <a:cs typeface="Arial" panose="020B0604020202020204" pitchFamily="34" charset="0"/>
            </a:endParaRPr>
          </a:p>
          <a:p>
            <a:pPr marL="457200" indent="-457200">
              <a:spcBef>
                <a:spcPts val="600"/>
              </a:spcBef>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PANS/PANDAS</a:t>
            </a:r>
          </a:p>
          <a:p>
            <a:pPr marL="457200" indent="-457200">
              <a:spcBef>
                <a:spcPts val="600"/>
              </a:spcBef>
              <a:buFont typeface="Arial" panose="020B0604020202020204" pitchFamily="34" charset="0"/>
              <a:buChar char="•"/>
            </a:pPr>
            <a:endParaRPr lang="en-US" sz="2800" dirty="0">
              <a:solidFill>
                <a:schemeClr val="tx1">
                  <a:lumMod val="75000"/>
                  <a:lumOff val="25000"/>
                </a:schemeClr>
              </a:solidFill>
              <a:latin typeface="Arial" panose="020B0604020202020204" pitchFamily="34" charset="0"/>
              <a:cs typeface="Arial" panose="020B0604020202020204" pitchFamily="34" charset="0"/>
            </a:endParaRPr>
          </a:p>
          <a:p>
            <a:pPr marL="457200" indent="-457200">
              <a:spcBef>
                <a:spcPts val="600"/>
              </a:spcBef>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Functional Neurological Disorder (FND)</a:t>
            </a:r>
          </a:p>
          <a:p>
            <a:pPr marL="457200" indent="-457200">
              <a:spcBef>
                <a:spcPts val="600"/>
              </a:spcBef>
              <a:buFont typeface="Arial" panose="020B0604020202020204" pitchFamily="34" charset="0"/>
              <a:buChar char="•"/>
            </a:pPr>
            <a:endParaRPr lang="en-US" sz="2800" dirty="0">
              <a:solidFill>
                <a:schemeClr val="tx1">
                  <a:lumMod val="75000"/>
                  <a:lumOff val="25000"/>
                </a:schemeClr>
              </a:solidFill>
              <a:latin typeface="Arial" panose="020B0604020202020204" pitchFamily="34" charset="0"/>
              <a:cs typeface="Arial" panose="020B0604020202020204" pitchFamily="34" charset="0"/>
            </a:endParaRPr>
          </a:p>
          <a:p>
            <a:pPr marL="457200" indent="-457200">
              <a:spcBef>
                <a:spcPts val="600"/>
              </a:spcBef>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Autistic spectrum Disorders (ASD)</a:t>
            </a:r>
          </a:p>
        </p:txBody>
      </p:sp>
      <p:sp>
        <p:nvSpPr>
          <p:cNvPr id="4" name="TextBox 3">
            <a:extLst>
              <a:ext uri="{FF2B5EF4-FFF2-40B4-BE49-F238E27FC236}">
                <a16:creationId xmlns:a16="http://schemas.microsoft.com/office/drawing/2014/main" id="{5733610A-61B4-D79B-2A55-13B8BF149DD0}"/>
              </a:ext>
            </a:extLst>
          </p:cNvPr>
          <p:cNvSpPr txBox="1"/>
          <p:nvPr/>
        </p:nvSpPr>
        <p:spPr>
          <a:xfrm>
            <a:off x="2580799" y="1965922"/>
            <a:ext cx="8915400" cy="1280890"/>
          </a:xfrm>
          <a:prstGeom prst="rect">
            <a:avLst/>
          </a:prstGeom>
        </p:spPr>
        <p:txBody>
          <a:bodyPr vert="horz" lIns="91440" tIns="45720" rIns="91440" bIns="45720" rtlCol="0">
            <a:normAutofit/>
          </a:bodyPr>
          <a:lstStyle/>
          <a:p>
            <a:pPr>
              <a:spcBef>
                <a:spcPts val="1000"/>
              </a:spcBef>
              <a:buClr>
                <a:schemeClr val="accent1"/>
              </a:buClr>
            </a:pPr>
            <a:r>
              <a:rPr lang="en-US" dirty="0">
                <a:solidFill>
                  <a:schemeClr val="tx1">
                    <a:lumMod val="75000"/>
                    <a:lumOff val="25000"/>
                  </a:schemeClr>
                </a:solidFill>
              </a:rPr>
              <a:t> </a:t>
            </a:r>
          </a:p>
        </p:txBody>
      </p:sp>
      <p:sp>
        <p:nvSpPr>
          <p:cNvPr id="6" name="TextBox 5">
            <a:extLst>
              <a:ext uri="{FF2B5EF4-FFF2-40B4-BE49-F238E27FC236}">
                <a16:creationId xmlns:a16="http://schemas.microsoft.com/office/drawing/2014/main" id="{DC88CC81-09AD-AF6A-3E6B-C40F27177555}"/>
              </a:ext>
            </a:extLst>
          </p:cNvPr>
          <p:cNvSpPr txBox="1"/>
          <p:nvPr/>
        </p:nvSpPr>
        <p:spPr>
          <a:xfrm>
            <a:off x="1606731" y="6416822"/>
            <a:ext cx="6270170" cy="369332"/>
          </a:xfrm>
          <a:prstGeom prst="rect">
            <a:avLst/>
          </a:prstGeom>
          <a:noFill/>
        </p:spPr>
        <p:txBody>
          <a:bodyPr wrap="square">
            <a:spAutoFit/>
          </a:bodyPr>
          <a:lstStyle/>
          <a:p>
            <a:r>
              <a:rPr lang="en-US" sz="1800" dirty="0">
                <a:solidFill>
                  <a:schemeClr val="bg1"/>
                </a:solidFill>
              </a:rPr>
              <a:t>(Cuenca et al., 2015)</a:t>
            </a:r>
            <a:endParaRPr lang="en-GB" dirty="0">
              <a:solidFill>
                <a:schemeClr val="bg1"/>
              </a:solidFill>
            </a:endParaRPr>
          </a:p>
        </p:txBody>
      </p:sp>
    </p:spTree>
    <p:extLst>
      <p:ext uri="{BB962C8B-B14F-4D97-AF65-F5344CB8AC3E}">
        <p14:creationId xmlns:p14="http://schemas.microsoft.com/office/powerpoint/2010/main" val="3292745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ollage of people singing&#10;&#10;Description automatically generated">
            <a:extLst>
              <a:ext uri="{FF2B5EF4-FFF2-40B4-BE49-F238E27FC236}">
                <a16:creationId xmlns:a16="http://schemas.microsoft.com/office/drawing/2014/main" id="{D64334B4-C8D8-A49E-A4AA-173CCF1A99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5829" y="146774"/>
            <a:ext cx="9408308" cy="6190018"/>
          </a:xfrm>
          <a:prstGeom prst="rect">
            <a:avLst/>
          </a:prstGeom>
        </p:spPr>
      </p:pic>
      <p:sp>
        <p:nvSpPr>
          <p:cNvPr id="7" name="TextBox 6">
            <a:extLst>
              <a:ext uri="{FF2B5EF4-FFF2-40B4-BE49-F238E27FC236}">
                <a16:creationId xmlns:a16="http://schemas.microsoft.com/office/drawing/2014/main" id="{E7251850-3955-D27D-B0CC-2EEA6DFA68F5}"/>
              </a:ext>
            </a:extLst>
          </p:cNvPr>
          <p:cNvSpPr txBox="1"/>
          <p:nvPr/>
        </p:nvSpPr>
        <p:spPr>
          <a:xfrm>
            <a:off x="458724" y="457200"/>
            <a:ext cx="2326986" cy="3970318"/>
          </a:xfrm>
          <a:prstGeom prst="rect">
            <a:avLst/>
          </a:prstGeom>
          <a:noFill/>
        </p:spPr>
        <p:txBody>
          <a:bodyPr wrap="square">
            <a:spAutoFit/>
          </a:bodyPr>
          <a:lstStyle/>
          <a:p>
            <a:pPr algn="l"/>
            <a:r>
              <a:rPr lang="en-GB" b="1" i="0" dirty="0">
                <a:solidFill>
                  <a:srgbClr val="000000"/>
                </a:solidFill>
                <a:effectLst/>
                <a:latin typeface="Bitter"/>
              </a:rPr>
              <a:t>Tourette’s Syndrome: ‘Music reduced my tics more than the medication that put me in a wheelchair’</a:t>
            </a:r>
          </a:p>
          <a:p>
            <a:pPr algn="l"/>
            <a:r>
              <a:rPr lang="en-GB" b="0" i="0" dirty="0">
                <a:solidFill>
                  <a:srgbClr val="000000"/>
                </a:solidFill>
                <a:effectLst/>
                <a:latin typeface="Bitter"/>
              </a:rPr>
              <a:t>A number of medications, and Botox injections, are used to treat Tourette’s syndrome but some sufferers find that the only thing that helps reduce their tics is music</a:t>
            </a:r>
          </a:p>
        </p:txBody>
      </p:sp>
      <p:pic>
        <p:nvPicPr>
          <p:cNvPr id="9" name="Picture 8" descr="A close-up of a smiling child&#10;&#10;Description automatically generated">
            <a:extLst>
              <a:ext uri="{FF2B5EF4-FFF2-40B4-BE49-F238E27FC236}">
                <a16:creationId xmlns:a16="http://schemas.microsoft.com/office/drawing/2014/main" id="{7DBDFB93-C300-48EE-7459-78259FBF488A}"/>
              </a:ext>
            </a:extLst>
          </p:cNvPr>
          <p:cNvPicPr>
            <a:picLocks noChangeAspect="1"/>
          </p:cNvPicPr>
          <p:nvPr/>
        </p:nvPicPr>
        <p:blipFill rotWithShape="1">
          <a:blip r:embed="rId4">
            <a:extLst>
              <a:ext uri="{28A0092B-C50C-407E-A947-70E740481C1C}">
                <a14:useLocalDpi xmlns:a14="http://schemas.microsoft.com/office/drawing/2010/main" val="0"/>
              </a:ext>
            </a:extLst>
          </a:blip>
          <a:srcRect l="40263" t="10303" r="-14486" b="-10303"/>
          <a:stretch/>
        </p:blipFill>
        <p:spPr>
          <a:xfrm flipH="1">
            <a:off x="978411" y="4323016"/>
            <a:ext cx="1578858" cy="1267861"/>
          </a:xfrm>
          <a:prstGeom prst="rect">
            <a:avLst/>
          </a:prstGeom>
        </p:spPr>
      </p:pic>
      <p:sp>
        <p:nvSpPr>
          <p:cNvPr id="2" name="TextBox 1">
            <a:extLst>
              <a:ext uri="{FF2B5EF4-FFF2-40B4-BE49-F238E27FC236}">
                <a16:creationId xmlns:a16="http://schemas.microsoft.com/office/drawing/2014/main" id="{2C0DB970-B522-C1B7-15EE-26D8EF799925}"/>
              </a:ext>
            </a:extLst>
          </p:cNvPr>
          <p:cNvSpPr txBox="1"/>
          <p:nvPr/>
        </p:nvSpPr>
        <p:spPr>
          <a:xfrm flipH="1">
            <a:off x="156754" y="6400800"/>
            <a:ext cx="11103428"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rPr>
              <a:t>Could singing be used to help manage tics?   What can I do to better cater for singing students with tic</a:t>
            </a:r>
            <a:r>
              <a:rPr lang="en-GB" dirty="0">
                <a:solidFill>
                  <a:schemeClr val="bg1"/>
                </a:solidFill>
              </a:rPr>
              <a:t>? </a:t>
            </a:r>
          </a:p>
        </p:txBody>
      </p:sp>
    </p:spTree>
    <p:extLst>
      <p:ext uri="{BB962C8B-B14F-4D97-AF65-F5344CB8AC3E}">
        <p14:creationId xmlns:p14="http://schemas.microsoft.com/office/powerpoint/2010/main" val="4145194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74DA9-9966-19C1-2A41-4FB53E114228}"/>
              </a:ext>
            </a:extLst>
          </p:cNvPr>
          <p:cNvSpPr>
            <a:spLocks noGrp="1"/>
          </p:cNvSpPr>
          <p:nvPr>
            <p:ph type="title"/>
          </p:nvPr>
        </p:nvSpPr>
        <p:spPr>
          <a:xfrm>
            <a:off x="1066800" y="146484"/>
            <a:ext cx="9984377" cy="519722"/>
          </a:xfrm>
        </p:spPr>
        <p:txBody>
          <a:bodyPr>
            <a:normAutofit fontScale="90000"/>
          </a:bodyPr>
          <a:lstStyle/>
          <a:p>
            <a:pPr algn="ctr"/>
            <a:r>
              <a:rPr lang="en-GB" dirty="0"/>
              <a:t>Literature Review:</a:t>
            </a:r>
          </a:p>
        </p:txBody>
      </p:sp>
      <p:sp>
        <p:nvSpPr>
          <p:cNvPr id="3" name="TextBox 2">
            <a:extLst>
              <a:ext uri="{FF2B5EF4-FFF2-40B4-BE49-F238E27FC236}">
                <a16:creationId xmlns:a16="http://schemas.microsoft.com/office/drawing/2014/main" id="{EF1C94AA-7EFB-9C93-3CD3-2BA64E9C6D7E}"/>
              </a:ext>
            </a:extLst>
          </p:cNvPr>
          <p:cNvSpPr txBox="1"/>
          <p:nvPr/>
        </p:nvSpPr>
        <p:spPr>
          <a:xfrm>
            <a:off x="0" y="679268"/>
            <a:ext cx="12192000" cy="1846659"/>
          </a:xfrm>
          <a:prstGeom prst="rect">
            <a:avLst/>
          </a:prstGeom>
          <a:solidFill>
            <a:schemeClr val="accent1">
              <a:lumMod val="20000"/>
              <a:lumOff val="80000"/>
            </a:schemeClr>
          </a:solidFill>
          <a:ln>
            <a:solidFill>
              <a:schemeClr val="accent2"/>
            </a:solidFill>
          </a:ln>
        </p:spPr>
        <p:txBody>
          <a:bodyPr wrap="square" rtlCol="0">
            <a:spAutoFit/>
          </a:bodyPr>
          <a:lstStyle/>
          <a:p>
            <a:r>
              <a:rPr lang="en-GB" sz="2000" b="1" dirty="0">
                <a:latin typeface="Arial" panose="020B0604020202020204" pitchFamily="34" charset="0"/>
                <a:cs typeface="Arial" panose="020B0604020202020204" pitchFamily="34" charset="0"/>
              </a:rPr>
              <a:t>Music and Tics: </a:t>
            </a:r>
          </a:p>
          <a:p>
            <a:r>
              <a:rPr lang="en-GB" sz="2000" dirty="0">
                <a:latin typeface="Arial" panose="020B0604020202020204" pitchFamily="34" charset="0"/>
                <a:cs typeface="Arial" panose="020B0604020202020204" pitchFamily="34" charset="0"/>
              </a:rPr>
              <a:t>-Tics may reduce when relaxed,</a:t>
            </a:r>
            <a:r>
              <a:rPr lang="en-GB" sz="2000" b="1" dirty="0">
                <a:latin typeface="Arial" panose="020B0604020202020204" pitchFamily="34" charset="0"/>
                <a:cs typeface="Arial" panose="020B0604020202020204" pitchFamily="34" charset="0"/>
              </a:rPr>
              <a:t> focused</a:t>
            </a:r>
            <a:r>
              <a:rPr lang="en-GB" sz="2000" dirty="0">
                <a:latin typeface="Arial" panose="020B0604020202020204" pitchFamily="34" charset="0"/>
                <a:cs typeface="Arial" panose="020B0604020202020204" pitchFamily="34" charset="0"/>
              </a:rPr>
              <a:t>, fostering strengths/taking part in </a:t>
            </a:r>
            <a:r>
              <a:rPr lang="en-GB" sz="2000" b="1" dirty="0">
                <a:latin typeface="Arial" panose="020B0604020202020204" pitchFamily="34" charset="0"/>
                <a:cs typeface="Arial" panose="020B0604020202020204" pitchFamily="34" charset="0"/>
              </a:rPr>
              <a:t>hobbies</a:t>
            </a:r>
            <a:r>
              <a:rPr lang="en-GB" sz="2000" b="1" dirty="0"/>
              <a:t>,</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actively engaged </a:t>
            </a:r>
            <a:r>
              <a:rPr lang="en-GB" sz="2000" dirty="0">
                <a:latin typeface="Arial" panose="020B0604020202020204" pitchFamily="34" charset="0"/>
                <a:cs typeface="Arial" panose="020B0604020202020204" pitchFamily="34" charset="0"/>
              </a:rPr>
              <a:t>in  </a:t>
            </a:r>
            <a:r>
              <a:rPr lang="en-GB" sz="2000" b="1" dirty="0">
                <a:latin typeface="Arial" panose="020B0604020202020204" pitchFamily="34" charset="0"/>
                <a:cs typeface="Arial" panose="020B0604020202020204" pitchFamily="34" charset="0"/>
              </a:rPr>
              <a:t>goal-dominated</a:t>
            </a:r>
            <a:r>
              <a:rPr lang="en-GB" sz="2000" dirty="0">
                <a:latin typeface="Arial" panose="020B0604020202020204" pitchFamily="34" charset="0"/>
                <a:cs typeface="Arial" panose="020B0604020202020204" pitchFamily="34" charset="0"/>
              </a:rPr>
              <a:t> activities) </a:t>
            </a:r>
            <a:r>
              <a:rPr lang="en-GB" sz="1400" dirty="0">
                <a:solidFill>
                  <a:schemeClr val="accent2">
                    <a:lumMod val="75000"/>
                  </a:schemeClr>
                </a:solidFill>
                <a:latin typeface="Arial" panose="020B0604020202020204" pitchFamily="34" charset="0"/>
                <a:cs typeface="Arial" panose="020B0604020202020204" pitchFamily="34" charset="0"/>
              </a:rPr>
              <a:t>(</a:t>
            </a:r>
            <a:r>
              <a:rPr lang="en-GB" sz="1400" dirty="0" err="1">
                <a:solidFill>
                  <a:schemeClr val="accent2">
                    <a:lumMod val="75000"/>
                  </a:schemeClr>
                </a:solidFill>
                <a:latin typeface="Arial" panose="020B0604020202020204" pitchFamily="34" charset="0"/>
                <a:cs typeface="Arial" panose="020B0604020202020204" pitchFamily="34" charset="0"/>
              </a:rPr>
              <a:t>Eapen</a:t>
            </a:r>
            <a:r>
              <a:rPr lang="en-GB" sz="1400" dirty="0">
                <a:solidFill>
                  <a:schemeClr val="accent2">
                    <a:lumMod val="75000"/>
                  </a:schemeClr>
                </a:solidFill>
                <a:latin typeface="Arial" panose="020B0604020202020204" pitchFamily="34" charset="0"/>
                <a:cs typeface="Arial" panose="020B0604020202020204" pitchFamily="34" charset="0"/>
              </a:rPr>
              <a:t> &amp; </a:t>
            </a:r>
            <a:r>
              <a:rPr lang="en-GB" sz="1400" dirty="0" err="1">
                <a:solidFill>
                  <a:schemeClr val="accent2">
                    <a:lumMod val="75000"/>
                  </a:schemeClr>
                </a:solidFill>
                <a:latin typeface="Arial" panose="020B0604020202020204" pitchFamily="34" charset="0"/>
                <a:cs typeface="Arial" panose="020B0604020202020204" pitchFamily="34" charset="0"/>
              </a:rPr>
              <a:t>Usherwood</a:t>
            </a:r>
            <a:r>
              <a:rPr lang="en-GB" sz="1400" dirty="0">
                <a:solidFill>
                  <a:schemeClr val="accent2">
                    <a:lumMod val="75000"/>
                  </a:schemeClr>
                </a:solidFill>
                <a:latin typeface="Arial" panose="020B0604020202020204" pitchFamily="34" charset="0"/>
                <a:cs typeface="Arial" panose="020B0604020202020204" pitchFamily="34" charset="0"/>
              </a:rPr>
              <a:t>, 2022; Gilbert 2006; Singer, 2010; </a:t>
            </a:r>
            <a:r>
              <a:rPr lang="en-GB" sz="1400" dirty="0" err="1">
                <a:solidFill>
                  <a:schemeClr val="accent2">
                    <a:lumMod val="75000"/>
                  </a:schemeClr>
                </a:solidFill>
                <a:latin typeface="Arial" panose="020B0604020202020204" pitchFamily="34" charset="0"/>
                <a:cs typeface="Arial" panose="020B0604020202020204" pitchFamily="34" charset="0"/>
              </a:rPr>
              <a:t>Leckman</a:t>
            </a:r>
            <a:r>
              <a:rPr lang="en-GB" sz="1400" dirty="0">
                <a:solidFill>
                  <a:schemeClr val="accent2">
                    <a:lumMod val="75000"/>
                  </a:schemeClr>
                </a:solidFill>
                <a:latin typeface="Arial" panose="020B0604020202020204" pitchFamily="34" charset="0"/>
                <a:cs typeface="Arial" panose="020B0604020202020204" pitchFamily="34" charset="0"/>
              </a:rPr>
              <a:t> et al., 2006) </a:t>
            </a:r>
          </a:p>
          <a:p>
            <a:r>
              <a:rPr lang="en-GB" sz="2000" dirty="0">
                <a:latin typeface="Arial" panose="020B0604020202020204" pitchFamily="34" charset="0"/>
                <a:cs typeface="Arial" panose="020B0604020202020204" pitchFamily="34" charset="0"/>
              </a:rPr>
              <a:t>-Making or listening to music may decrease tics-</a:t>
            </a:r>
            <a:r>
              <a:rPr lang="en-GB" sz="1400" dirty="0">
                <a:solidFill>
                  <a:schemeClr val="accent2">
                    <a:lumMod val="75000"/>
                  </a:schemeClr>
                </a:solidFill>
                <a:latin typeface="Arial" panose="020B0604020202020204" pitchFamily="34" charset="0"/>
                <a:cs typeface="Arial" panose="020B0604020202020204" pitchFamily="34" charset="0"/>
              </a:rPr>
              <a:t>(</a:t>
            </a:r>
            <a:r>
              <a:rPr lang="en-GB" sz="1400" dirty="0" err="1">
                <a:solidFill>
                  <a:schemeClr val="accent2">
                    <a:lumMod val="75000"/>
                  </a:schemeClr>
                </a:solidFill>
                <a:latin typeface="Arial" panose="020B0604020202020204" pitchFamily="34" charset="0"/>
                <a:cs typeface="Arial" panose="020B0604020202020204" pitchFamily="34" charset="0"/>
              </a:rPr>
              <a:t>Scataglini</a:t>
            </a:r>
            <a:r>
              <a:rPr lang="en-GB" sz="1400" dirty="0">
                <a:solidFill>
                  <a:schemeClr val="accent2">
                    <a:lumMod val="75000"/>
                  </a:schemeClr>
                </a:solidFill>
                <a:latin typeface="Arial" panose="020B0604020202020204" pitchFamily="34" charset="0"/>
                <a:cs typeface="Arial" panose="020B0604020202020204" pitchFamily="34" charset="0"/>
              </a:rPr>
              <a:t> et al., 2017; Gunther et al., 1996)</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-Active engagement (playing or singing) mores effective , and may evoke a short-lasting decrease in tics </a:t>
            </a:r>
            <a:r>
              <a:rPr lang="en-GB" sz="1400" dirty="0">
                <a:solidFill>
                  <a:schemeClr val="accent2">
                    <a:lumMod val="75000"/>
                  </a:schemeClr>
                </a:solidFill>
                <a:latin typeface="Arial" panose="020B0604020202020204" pitchFamily="34" charset="0"/>
                <a:cs typeface="Arial" panose="020B0604020202020204" pitchFamily="34" charset="0"/>
              </a:rPr>
              <a:t>(</a:t>
            </a:r>
            <a:r>
              <a:rPr lang="en-GB" sz="1400" dirty="0" err="1">
                <a:solidFill>
                  <a:schemeClr val="accent2">
                    <a:lumMod val="75000"/>
                  </a:schemeClr>
                </a:solidFill>
                <a:latin typeface="Arial" panose="020B0604020202020204" pitchFamily="34" charset="0"/>
                <a:cs typeface="Arial" panose="020B0604020202020204" pitchFamily="34" charset="0"/>
              </a:rPr>
              <a:t>Bodeck</a:t>
            </a:r>
            <a:r>
              <a:rPr lang="en-GB" sz="1400" dirty="0">
                <a:solidFill>
                  <a:schemeClr val="accent2">
                    <a:lumMod val="75000"/>
                  </a:schemeClr>
                </a:solidFill>
                <a:latin typeface="Arial" panose="020B0604020202020204" pitchFamily="34" charset="0"/>
                <a:cs typeface="Arial" panose="020B0604020202020204" pitchFamily="34" charset="0"/>
              </a:rPr>
              <a:t>, 2015;Brown 1016)</a:t>
            </a:r>
            <a:endParaRPr lang="en-GB" sz="1400" dirty="0">
              <a:solidFill>
                <a:schemeClr val="accent1">
                  <a:lumMod val="75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FF654C7-7E9C-3523-FF6D-992F2E4AF228}"/>
              </a:ext>
            </a:extLst>
          </p:cNvPr>
          <p:cNvSpPr txBox="1"/>
          <p:nvPr/>
        </p:nvSpPr>
        <p:spPr>
          <a:xfrm>
            <a:off x="0" y="2612572"/>
            <a:ext cx="12192000" cy="2123658"/>
          </a:xfrm>
          <a:prstGeom prst="rect">
            <a:avLst/>
          </a:prstGeom>
          <a:solidFill>
            <a:schemeClr val="accent1">
              <a:lumMod val="20000"/>
              <a:lumOff val="80000"/>
            </a:schemeClr>
          </a:solidFill>
          <a:ln>
            <a:solidFill>
              <a:schemeClr val="accent2"/>
            </a:solidFill>
          </a:ln>
        </p:spPr>
        <p:txBody>
          <a:bodyPr wrap="square" rtlCol="0">
            <a:spAutoFit/>
          </a:bodyPr>
          <a:lstStyle/>
          <a:p>
            <a:r>
              <a:rPr lang="en-GB" sz="2200" b="1" dirty="0">
                <a:latin typeface="Arial" panose="020B0604020202020204" pitchFamily="34" charset="0"/>
                <a:cs typeface="Arial" panose="020B0604020202020204" pitchFamily="34" charset="0"/>
              </a:rPr>
              <a:t>Singing and neurological disorders/co-existing conditions (comorbidities): </a:t>
            </a:r>
            <a:r>
              <a:rPr lang="en-GB" sz="1600" dirty="0">
                <a:solidFill>
                  <a:schemeClr val="accent2">
                    <a:lumMod val="75000"/>
                  </a:schemeClr>
                </a:solidFill>
                <a:latin typeface="Arial" panose="020B0604020202020204" pitchFamily="34" charset="0"/>
                <a:cs typeface="Arial" panose="020B0604020202020204" pitchFamily="34" charset="0"/>
              </a:rPr>
              <a:t>(</a:t>
            </a:r>
            <a:r>
              <a:rPr lang="en-GB" sz="1600" dirty="0" err="1">
                <a:solidFill>
                  <a:schemeClr val="accent1">
                    <a:lumMod val="75000"/>
                  </a:schemeClr>
                </a:solidFill>
                <a:latin typeface="Arial" panose="020B0604020202020204" pitchFamily="34" charset="0"/>
                <a:cs typeface="Arial" panose="020B0604020202020204" pitchFamily="34" charset="0"/>
              </a:rPr>
              <a:t>Nilles</a:t>
            </a:r>
            <a:r>
              <a:rPr lang="en-GB" sz="1600" dirty="0">
                <a:solidFill>
                  <a:schemeClr val="accent1">
                    <a:lumMod val="75000"/>
                  </a:schemeClr>
                </a:solidFill>
                <a:latin typeface="Arial" panose="020B0604020202020204" pitchFamily="34" charset="0"/>
                <a:cs typeface="Arial" panose="020B0604020202020204" pitchFamily="34" charset="0"/>
              </a:rPr>
              <a:t> et al.2021)</a:t>
            </a:r>
            <a:endParaRPr lang="en-GB" sz="16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Singing may provide symptomatic relief in </a:t>
            </a:r>
            <a:r>
              <a:rPr lang="en-GB" sz="2000" b="1" dirty="0">
                <a:latin typeface="Arial" panose="020B0604020202020204" pitchFamily="34" charset="0"/>
                <a:cs typeface="Arial" panose="020B0604020202020204" pitchFamily="34" charset="0"/>
              </a:rPr>
              <a:t>dementia </a:t>
            </a:r>
            <a:r>
              <a:rPr lang="en-GB" sz="1600" dirty="0">
                <a:solidFill>
                  <a:schemeClr val="accent1">
                    <a:lumMod val="75000"/>
                  </a:schemeClr>
                </a:solidFill>
                <a:latin typeface="Arial" panose="020B0604020202020204" pitchFamily="34" charset="0"/>
                <a:cs typeface="Arial" panose="020B0604020202020204" pitchFamily="34" charset="0"/>
              </a:rPr>
              <a:t>(Windle et al., 2016),</a:t>
            </a:r>
            <a:r>
              <a:rPr lang="en-GB" sz="2000" dirty="0">
                <a:solidFill>
                  <a:schemeClr val="accent1">
                    <a:lumMod val="75000"/>
                  </a:schemeClr>
                </a:solidFill>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stammering </a:t>
            </a:r>
            <a:r>
              <a:rPr lang="en-GB" sz="1600" dirty="0">
                <a:solidFill>
                  <a:schemeClr val="accent1">
                    <a:lumMod val="75000"/>
                  </a:schemeClr>
                </a:solidFill>
                <a:latin typeface="Arial" panose="020B0604020202020204" pitchFamily="34" charset="0"/>
                <a:cs typeface="Arial" panose="020B0604020202020204" pitchFamily="34" charset="0"/>
              </a:rPr>
              <a:t>(Shell, 2005) </a:t>
            </a:r>
            <a:r>
              <a:rPr lang="en-GB" sz="2000" b="1" dirty="0">
                <a:solidFill>
                  <a:schemeClr val="accent1">
                    <a:lumMod val="75000"/>
                  </a:schemeClr>
                </a:solidFill>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Parkinson’s </a:t>
            </a:r>
            <a:r>
              <a:rPr lang="en-GB" sz="1600" dirty="0">
                <a:solidFill>
                  <a:schemeClr val="accent1">
                    <a:lumMod val="75000"/>
                  </a:schemeClr>
                </a:solidFill>
                <a:latin typeface="Arial" panose="020B0604020202020204" pitchFamily="34" charset="0"/>
                <a:cs typeface="Arial" panose="020B0604020202020204" pitchFamily="34" charset="0"/>
              </a:rPr>
              <a:t>(Devlin et al., 2019) </a:t>
            </a:r>
            <a:r>
              <a:rPr lang="en-GB" sz="2000" dirty="0">
                <a:solidFill>
                  <a:schemeClr val="accent1">
                    <a:lumMod val="75000"/>
                  </a:schemeClr>
                </a:solidFill>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 ADHD </a:t>
            </a:r>
            <a:r>
              <a:rPr lang="en-GB" sz="1600" dirty="0">
                <a:solidFill>
                  <a:schemeClr val="accent2">
                    <a:lumMod val="75000"/>
                  </a:schemeClr>
                </a:solidFill>
                <a:latin typeface="Arial" panose="020B0604020202020204" pitchFamily="34" charset="0"/>
                <a:cs typeface="Arial" panose="020B0604020202020204" pitchFamily="34" charset="0"/>
              </a:rPr>
              <a:t>(Walker 2018)  &amp; </a:t>
            </a:r>
            <a:r>
              <a:rPr lang="en-GB" sz="2000" b="1" dirty="0">
                <a:latin typeface="Arial" panose="020B0604020202020204" pitchFamily="34" charset="0"/>
                <a:cs typeface="Arial" panose="020B0604020202020204" pitchFamily="34" charset="0"/>
              </a:rPr>
              <a:t>Autistic Spectrum Disorders  </a:t>
            </a:r>
            <a:r>
              <a:rPr lang="en-GB" sz="1600" dirty="0">
                <a:solidFill>
                  <a:schemeClr val="accent1">
                    <a:lumMod val="75000"/>
                  </a:schemeClr>
                </a:solidFill>
                <a:latin typeface="Arial" panose="020B0604020202020204" pitchFamily="34" charset="0"/>
                <a:cs typeface="Arial" panose="020B0604020202020204" pitchFamily="34" charset="0"/>
              </a:rPr>
              <a:t>(</a:t>
            </a:r>
            <a:r>
              <a:rPr lang="en-GB" sz="1600" dirty="0" err="1">
                <a:solidFill>
                  <a:schemeClr val="accent1">
                    <a:lumMod val="75000"/>
                  </a:schemeClr>
                </a:solidFill>
                <a:latin typeface="Arial" panose="020B0604020202020204" pitchFamily="34" charset="0"/>
                <a:cs typeface="Arial" panose="020B0604020202020204" pitchFamily="34" charset="0"/>
              </a:rPr>
              <a:t>Vaiouli</a:t>
            </a:r>
            <a:r>
              <a:rPr lang="en-GB" sz="1600" dirty="0">
                <a:solidFill>
                  <a:schemeClr val="accent1">
                    <a:lumMod val="75000"/>
                  </a:schemeClr>
                </a:solidFill>
                <a:latin typeface="Arial" panose="020B0604020202020204" pitchFamily="34" charset="0"/>
                <a:cs typeface="Arial" panose="020B0604020202020204" pitchFamily="34" charset="0"/>
              </a:rPr>
              <a:t> et al., 2015)</a:t>
            </a:r>
          </a:p>
          <a:p>
            <a:endParaRPr lang="en-GB" sz="16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Social prescribing- </a:t>
            </a:r>
            <a:r>
              <a:rPr lang="en-GB" sz="1800" dirty="0">
                <a:latin typeface="Arial" panose="020B0604020202020204" pitchFamily="34" charset="0"/>
                <a:cs typeface="Arial" panose="020B0604020202020204" pitchFamily="34" charset="0"/>
              </a:rPr>
              <a:t>‘Singing for Health’ groups</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gaining popularity </a:t>
            </a:r>
            <a:r>
              <a:rPr lang="en-GB" dirty="0">
                <a:solidFill>
                  <a:schemeClr val="accent1">
                    <a:lumMod val="75000"/>
                  </a:schemeClr>
                </a:solidFill>
                <a:latin typeface="Arial" panose="020B0604020202020204" pitchFamily="34" charset="0"/>
                <a:cs typeface="Arial" panose="020B0604020202020204" pitchFamily="34" charset="0"/>
              </a:rPr>
              <a:t>(</a:t>
            </a:r>
            <a:r>
              <a:rPr lang="en-GB" dirty="0" err="1">
                <a:solidFill>
                  <a:schemeClr val="accent1">
                    <a:lumMod val="75000"/>
                  </a:schemeClr>
                </a:solidFill>
                <a:latin typeface="Arial" panose="020B0604020202020204" pitchFamily="34" charset="0"/>
                <a:cs typeface="Arial" panose="020B0604020202020204" pitchFamily="34" charset="0"/>
              </a:rPr>
              <a:t>Heilizer</a:t>
            </a:r>
            <a:r>
              <a:rPr lang="en-GB" dirty="0">
                <a:solidFill>
                  <a:schemeClr val="accent1">
                    <a:lumMod val="75000"/>
                  </a:schemeClr>
                </a:solidFill>
                <a:latin typeface="Arial" panose="020B0604020202020204" pitchFamily="34" charset="0"/>
                <a:cs typeface="Arial" panose="020B0604020202020204" pitchFamily="34" charset="0"/>
              </a:rPr>
              <a:t> et al., 2022)</a:t>
            </a:r>
            <a:endParaRPr lang="en-GB" b="1" dirty="0">
              <a:solidFill>
                <a:schemeClr val="accent1">
                  <a:lumMod val="75000"/>
                </a:schemeClr>
              </a:solidFill>
              <a:latin typeface="Arial" panose="020B0604020202020204" pitchFamily="34" charset="0"/>
              <a:cs typeface="Arial" panose="020B0604020202020204" pitchFamily="34" charset="0"/>
            </a:endParaRPr>
          </a:p>
          <a:p>
            <a:endParaRPr lang="en-GB" dirty="0"/>
          </a:p>
          <a:p>
            <a:r>
              <a:rPr lang="en-GB" sz="1800" dirty="0">
                <a:latin typeface="Arial" panose="020B0604020202020204" pitchFamily="34" charset="0"/>
                <a:cs typeface="Arial" panose="020B0604020202020204" pitchFamily="34" charset="0"/>
              </a:rPr>
              <a:t>Difficulties </a:t>
            </a:r>
            <a:r>
              <a:rPr lang="en-GB" dirty="0">
                <a:latin typeface="Arial" panose="020B0604020202020204" pitchFamily="34" charset="0"/>
                <a:cs typeface="Arial" panose="020B0604020202020204" pitchFamily="34" charset="0"/>
              </a:rPr>
              <a:t>w</a:t>
            </a:r>
            <a:r>
              <a:rPr lang="en-GB" sz="1800" dirty="0">
                <a:latin typeface="Arial" panose="020B0604020202020204" pitchFamily="34" charset="0"/>
                <a:cs typeface="Arial" panose="020B0604020202020204" pitchFamily="34" charset="0"/>
              </a:rPr>
              <a:t>ith diagnosis/access to help/lack of knowledge/understanding of tics </a:t>
            </a:r>
            <a:r>
              <a:rPr lang="en-GB" sz="1600" dirty="0">
                <a:solidFill>
                  <a:schemeClr val="accent1">
                    <a:lumMod val="75000"/>
                  </a:schemeClr>
                </a:solidFill>
                <a:latin typeface="Arial" panose="020B0604020202020204" pitchFamily="34" charset="0"/>
                <a:cs typeface="Arial" panose="020B0604020202020204" pitchFamily="34" charset="0"/>
              </a:rPr>
              <a:t>(Ludlow 2015;Griffiths et al.2021)</a:t>
            </a:r>
          </a:p>
        </p:txBody>
      </p:sp>
      <p:sp>
        <p:nvSpPr>
          <p:cNvPr id="5" name="TextBox 4">
            <a:extLst>
              <a:ext uri="{FF2B5EF4-FFF2-40B4-BE49-F238E27FC236}">
                <a16:creationId xmlns:a16="http://schemas.microsoft.com/office/drawing/2014/main" id="{59D4D0FF-8FBE-6492-A1E3-0D7D75F4498C}"/>
              </a:ext>
            </a:extLst>
          </p:cNvPr>
          <p:cNvSpPr txBox="1"/>
          <p:nvPr/>
        </p:nvSpPr>
        <p:spPr>
          <a:xfrm>
            <a:off x="1" y="4954915"/>
            <a:ext cx="12191999" cy="1687641"/>
          </a:xfrm>
          <a:prstGeom prst="rect">
            <a:avLst/>
          </a:prstGeom>
          <a:solidFill>
            <a:schemeClr val="accent1">
              <a:lumMod val="20000"/>
              <a:lumOff val="80000"/>
            </a:schemeClr>
          </a:solidFill>
          <a:ln>
            <a:solidFill>
              <a:schemeClr val="accent2"/>
            </a:solidFill>
          </a:ln>
        </p:spPr>
        <p:txBody>
          <a:bodyPr wrap="square" rtlCol="0">
            <a:spAutoFit/>
          </a:bodyPr>
          <a:lstStyle/>
          <a:p>
            <a:r>
              <a:rPr lang="en-GB" sz="2000" b="1" dirty="0">
                <a:latin typeface="Arial" panose="020B0604020202020204" pitchFamily="34" charset="0"/>
                <a:cs typeface="Arial" panose="020B0604020202020204" pitchFamily="34" charset="0"/>
              </a:rPr>
              <a:t>Singing and anxiety/mental health:   </a:t>
            </a:r>
          </a:p>
          <a:p>
            <a:r>
              <a:rPr lang="en-GB" sz="2000" b="1" dirty="0">
                <a:solidFill>
                  <a:schemeClr val="accent1">
                    <a:lumMod val="50000"/>
                  </a:schemeClr>
                </a:solidFill>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Relaxation Therapy </a:t>
            </a:r>
            <a:r>
              <a:rPr lang="en-GB" sz="2000" dirty="0">
                <a:latin typeface="Arial" panose="020B0604020202020204" pitchFamily="34" charset="0"/>
                <a:cs typeface="Arial" panose="020B0604020202020204" pitchFamily="34" charset="0"/>
              </a:rPr>
              <a:t>(uses mindfulness/ stress relief/diaphragmatic breathing</a:t>
            </a:r>
            <a:r>
              <a:rPr lang="en-GB" sz="2000" b="1" dirty="0">
                <a:latin typeface="Arial" panose="020B0604020202020204" pitchFamily="34" charset="0"/>
                <a:cs typeface="Arial" panose="020B0604020202020204" pitchFamily="34" charset="0"/>
              </a:rPr>
              <a:t>) </a:t>
            </a:r>
            <a:r>
              <a:rPr lang="en-GB" sz="2000" dirty="0">
                <a:solidFill>
                  <a:schemeClr val="accent1">
                    <a:lumMod val="75000"/>
                  </a:schemeClr>
                </a:solidFill>
                <a:latin typeface="Arial" panose="020B0604020202020204" pitchFamily="34" charset="0"/>
                <a:cs typeface="Arial" panose="020B0604020202020204" pitchFamily="34" charset="0"/>
              </a:rPr>
              <a:t>Reese et al., 2015</a:t>
            </a:r>
          </a:p>
          <a:p>
            <a:r>
              <a:rPr lang="en-GB" sz="2000" b="1" dirty="0">
                <a:latin typeface="Arial" panose="020B0604020202020204" pitchFamily="34" charset="0"/>
                <a:cs typeface="Arial" panose="020B0604020202020204" pitchFamily="34" charset="0"/>
              </a:rPr>
              <a:t>-Singing </a:t>
            </a:r>
            <a:r>
              <a:rPr lang="en-GB" sz="2000" dirty="0">
                <a:latin typeface="Arial" panose="020B0604020202020204" pitchFamily="34" charset="0"/>
                <a:cs typeface="Arial" panose="020B0604020202020204" pitchFamily="34" charset="0"/>
              </a:rPr>
              <a:t>may improve anxiety and wellbeing; provide social cohesion and mutual support (group singing)  regulate emotions; relieve stress; fun and enjoyable (</a:t>
            </a:r>
            <a:r>
              <a:rPr lang="en-GB" sz="1400" dirty="0" err="1">
                <a:solidFill>
                  <a:schemeClr val="accent1">
                    <a:lumMod val="75000"/>
                  </a:schemeClr>
                </a:solidFill>
                <a:latin typeface="Arial" panose="020B0604020202020204" pitchFamily="34" charset="0"/>
                <a:cs typeface="Arial" panose="020B0604020202020204" pitchFamily="34" charset="0"/>
              </a:rPr>
              <a:t>Eells</a:t>
            </a:r>
            <a:r>
              <a:rPr lang="en-GB" sz="1400" dirty="0">
                <a:solidFill>
                  <a:schemeClr val="accent1">
                    <a:lumMod val="75000"/>
                  </a:schemeClr>
                </a:solidFill>
                <a:latin typeface="Arial" panose="020B0604020202020204" pitchFamily="34" charset="0"/>
                <a:cs typeface="Arial" panose="020B0604020202020204" pitchFamily="34" charset="0"/>
              </a:rPr>
              <a:t>, 2014, </a:t>
            </a:r>
            <a:r>
              <a:rPr lang="en-GB" sz="1400" dirty="0" err="1">
                <a:solidFill>
                  <a:schemeClr val="accent1">
                    <a:lumMod val="75000"/>
                  </a:schemeClr>
                </a:solidFill>
                <a:latin typeface="Arial" panose="020B0604020202020204" pitchFamily="34" charset="0"/>
                <a:cs typeface="Arial" panose="020B0604020202020204" pitchFamily="34" charset="0"/>
              </a:rPr>
              <a:t>Sanal</a:t>
            </a:r>
            <a:r>
              <a:rPr lang="en-GB" sz="1400" dirty="0">
                <a:solidFill>
                  <a:schemeClr val="accent1">
                    <a:lumMod val="75000"/>
                  </a:schemeClr>
                </a:solidFill>
                <a:latin typeface="Arial" panose="020B0604020202020204" pitchFamily="34" charset="0"/>
                <a:cs typeface="Arial" panose="020B0604020202020204" pitchFamily="34" charset="0"/>
              </a:rPr>
              <a:t> &amp; </a:t>
            </a:r>
            <a:r>
              <a:rPr lang="en-GB" sz="1400" dirty="0" err="1">
                <a:solidFill>
                  <a:schemeClr val="accent1">
                    <a:lumMod val="75000"/>
                  </a:schemeClr>
                </a:solidFill>
                <a:latin typeface="Arial" panose="020B0604020202020204" pitchFamily="34" charset="0"/>
                <a:cs typeface="Arial" panose="020B0604020202020204" pitchFamily="34" charset="0"/>
              </a:rPr>
              <a:t>Gorsev</a:t>
            </a:r>
            <a:r>
              <a:rPr lang="en-GB" sz="1400" dirty="0">
                <a:solidFill>
                  <a:schemeClr val="accent1">
                    <a:lumMod val="75000"/>
                  </a:schemeClr>
                </a:solidFill>
                <a:latin typeface="Arial" panose="020B0604020202020204" pitchFamily="34" charset="0"/>
                <a:cs typeface="Arial" panose="020B0604020202020204" pitchFamily="34" charset="0"/>
              </a:rPr>
              <a:t> 2013 (Kang et al., 2018); </a:t>
            </a:r>
            <a:r>
              <a:rPr lang="en-GB" sz="1400" dirty="0" err="1">
                <a:solidFill>
                  <a:schemeClr val="accent1">
                    <a:lumMod val="75000"/>
                  </a:schemeClr>
                </a:solidFill>
                <a:latin typeface="Arial" panose="020B0604020202020204" pitchFamily="34" charset="0"/>
                <a:cs typeface="Arial" panose="020B0604020202020204" pitchFamily="34" charset="0"/>
              </a:rPr>
              <a:t>Juslin</a:t>
            </a:r>
            <a:r>
              <a:rPr lang="en-GB" sz="1400" dirty="0">
                <a:solidFill>
                  <a:schemeClr val="accent1">
                    <a:lumMod val="75000"/>
                  </a:schemeClr>
                </a:solidFill>
                <a:latin typeface="Arial" panose="020B0604020202020204" pitchFamily="34" charset="0"/>
                <a:cs typeface="Arial" panose="020B0604020202020204" pitchFamily="34" charset="0"/>
              </a:rPr>
              <a:t>, 2016) </a:t>
            </a:r>
          </a:p>
          <a:p>
            <a:pPr>
              <a:lnSpc>
                <a:spcPct val="150000"/>
              </a:lnSpc>
            </a:pPr>
            <a:r>
              <a:rPr lang="en-GB" sz="1800" b="1" dirty="0">
                <a:latin typeface="Arial" panose="020B0604020202020204" pitchFamily="34" charset="0"/>
                <a:cs typeface="Arial" panose="020B0604020202020204" pitchFamily="34" charset="0"/>
              </a:rPr>
              <a:t>Alternatives to ‘face-to-face’ singing </a:t>
            </a:r>
            <a:r>
              <a:rPr lang="en-GB" sz="1600" dirty="0">
                <a:latin typeface="Arial" panose="020B0604020202020204" pitchFamily="34" charset="0"/>
                <a:cs typeface="Arial" panose="020B0604020202020204" pitchFamily="34" charset="0"/>
              </a:rPr>
              <a:t>Online provision</a:t>
            </a:r>
            <a:r>
              <a:rPr lang="en-GB" sz="1400" dirty="0">
                <a:solidFill>
                  <a:schemeClr val="accent1">
                    <a:lumMod val="75000"/>
                  </a:schemeClr>
                </a:solidFill>
                <a:latin typeface="Arial" panose="020B0604020202020204" pitchFamily="34" charset="0"/>
                <a:cs typeface="Arial" panose="020B0604020202020204" pitchFamily="34" charset="0"/>
              </a:rPr>
              <a:t>(Foulkes, 2021; Philip et al., 2020) </a:t>
            </a:r>
            <a:r>
              <a:rPr lang="en-GB" sz="1600" dirty="0">
                <a:solidFill>
                  <a:schemeClr val="accent1">
                    <a:lumMod val="75000"/>
                  </a:schemeClr>
                </a:solidFill>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Self-help CD/video </a:t>
            </a:r>
            <a:r>
              <a:rPr lang="en-GB" sz="1400" dirty="0">
                <a:solidFill>
                  <a:schemeClr val="accent1">
                    <a:lumMod val="75000"/>
                  </a:schemeClr>
                </a:solidFill>
                <a:latin typeface="Arial" panose="020B0604020202020204" pitchFamily="34" charset="0"/>
                <a:cs typeface="Arial" panose="020B0604020202020204" pitchFamily="34" charset="0"/>
              </a:rPr>
              <a:t>(Lord et al., 2010)</a:t>
            </a:r>
          </a:p>
        </p:txBody>
      </p:sp>
    </p:spTree>
    <p:extLst>
      <p:ext uri="{BB962C8B-B14F-4D97-AF65-F5344CB8AC3E}">
        <p14:creationId xmlns:p14="http://schemas.microsoft.com/office/powerpoint/2010/main" val="3884200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B094D-0B92-A302-C716-1AC04258842D}"/>
              </a:ext>
            </a:extLst>
          </p:cNvPr>
          <p:cNvSpPr>
            <a:spLocks noGrp="1"/>
          </p:cNvSpPr>
          <p:nvPr>
            <p:ph type="title"/>
          </p:nvPr>
        </p:nvSpPr>
        <p:spPr>
          <a:xfrm>
            <a:off x="1097280" y="286603"/>
            <a:ext cx="11094720" cy="906093"/>
          </a:xfrm>
        </p:spPr>
        <p:txBody>
          <a:bodyPr/>
          <a:lstStyle/>
          <a:p>
            <a:pPr algn="ctr"/>
            <a:r>
              <a:rPr lang="en-GB" dirty="0"/>
              <a:t>Methods/Methodology</a:t>
            </a:r>
          </a:p>
        </p:txBody>
      </p:sp>
      <p:sp>
        <p:nvSpPr>
          <p:cNvPr id="3" name="Content Placeholder 2">
            <a:extLst>
              <a:ext uri="{FF2B5EF4-FFF2-40B4-BE49-F238E27FC236}">
                <a16:creationId xmlns:a16="http://schemas.microsoft.com/office/drawing/2014/main" id="{33C38761-A9C8-4D1D-882C-89470D0A483A}"/>
              </a:ext>
            </a:extLst>
          </p:cNvPr>
          <p:cNvSpPr>
            <a:spLocks noGrp="1"/>
          </p:cNvSpPr>
          <p:nvPr>
            <p:ph idx="1"/>
          </p:nvPr>
        </p:nvSpPr>
        <p:spPr>
          <a:xfrm>
            <a:off x="1" y="1338470"/>
            <a:ext cx="12192000" cy="5232927"/>
          </a:xfrm>
          <a:pattFill prst="pct25">
            <a:fgClr>
              <a:schemeClr val="accent2">
                <a:lumMod val="60000"/>
                <a:lumOff val="40000"/>
              </a:schemeClr>
            </a:fgClr>
            <a:bgClr>
              <a:schemeClr val="bg1"/>
            </a:bgClr>
          </a:pattFill>
        </p:spPr>
        <p:txBody>
          <a:bodyPr>
            <a:normAutofit fontScale="25000" lnSpcReduction="20000"/>
          </a:bodyPr>
          <a:lstStyle/>
          <a:p>
            <a:pPr marL="0" indent="0">
              <a:lnSpc>
                <a:spcPct val="120000"/>
              </a:lnSpc>
              <a:buNone/>
            </a:pPr>
            <a:r>
              <a:rPr lang="en-GB" sz="9600" b="1" dirty="0">
                <a:latin typeface="Arial Narrow" panose="020B0606020202030204" pitchFamily="34" charset="0"/>
                <a:cs typeface="Arial" panose="020B0604020202020204" pitchFamily="34" charset="0"/>
              </a:rPr>
              <a:t>  -</a:t>
            </a:r>
            <a:r>
              <a:rPr lang="en-GB" sz="9600" b="1" dirty="0">
                <a:latin typeface="Arial" panose="020B0604020202020204" pitchFamily="34" charset="0"/>
                <a:cs typeface="Arial" panose="020B0604020202020204" pitchFamily="34" charset="0"/>
              </a:rPr>
              <a:t>Paradigm</a:t>
            </a:r>
            <a:r>
              <a:rPr lang="en-GB" sz="9600" dirty="0">
                <a:latin typeface="Arial" panose="020B0604020202020204" pitchFamily="34" charset="0"/>
                <a:cs typeface="Arial" panose="020B0604020202020204" pitchFamily="34" charset="0"/>
              </a:rPr>
              <a:t>  -</a:t>
            </a:r>
            <a:r>
              <a:rPr lang="en-GB" sz="9600" b="1" dirty="0">
                <a:latin typeface="Arial" panose="020B0604020202020204" pitchFamily="34" charset="0"/>
                <a:cs typeface="Arial" panose="020B0604020202020204" pitchFamily="34" charset="0"/>
              </a:rPr>
              <a:t>Pragmatist </a:t>
            </a:r>
            <a:r>
              <a:rPr lang="en-GB" sz="9600" dirty="0">
                <a:latin typeface="Arial" panose="020B0604020202020204" pitchFamily="34" charset="0"/>
                <a:cs typeface="Arial" panose="020B0604020202020204" pitchFamily="34" charset="0"/>
              </a:rPr>
              <a:t> </a:t>
            </a:r>
          </a:p>
          <a:p>
            <a:pPr marL="0" indent="0">
              <a:lnSpc>
                <a:spcPct val="120000"/>
              </a:lnSpc>
              <a:buNone/>
            </a:pPr>
            <a:r>
              <a:rPr lang="en-GB" sz="7200" dirty="0">
                <a:latin typeface="Arial" panose="020B0604020202020204" pitchFamily="34" charset="0"/>
                <a:cs typeface="Arial" panose="020B0604020202020204" pitchFamily="34" charset="0"/>
              </a:rPr>
              <a:t>        The best tools and methods are those which answer the question most successfully </a:t>
            </a:r>
            <a:r>
              <a:rPr lang="en-GB" sz="7200" dirty="0">
                <a:solidFill>
                  <a:schemeClr val="accent1">
                    <a:lumMod val="75000"/>
                  </a:schemeClr>
                </a:solidFill>
                <a:latin typeface="Arial" panose="020B0604020202020204" pitchFamily="34" charset="0"/>
                <a:cs typeface="Arial" panose="020B0604020202020204" pitchFamily="34" charset="0"/>
              </a:rPr>
              <a:t>(Teddlie and </a:t>
            </a:r>
            <a:r>
              <a:rPr lang="en-GB" sz="7200" dirty="0" err="1">
                <a:solidFill>
                  <a:schemeClr val="accent1">
                    <a:lumMod val="75000"/>
                  </a:schemeClr>
                </a:solidFill>
                <a:latin typeface="Arial" panose="020B0604020202020204" pitchFamily="34" charset="0"/>
                <a:cs typeface="Arial" panose="020B0604020202020204" pitchFamily="34" charset="0"/>
              </a:rPr>
              <a:t>Tashakkori</a:t>
            </a:r>
            <a:r>
              <a:rPr lang="en-GB" sz="7200" dirty="0">
                <a:solidFill>
                  <a:schemeClr val="accent1">
                    <a:lumMod val="75000"/>
                  </a:schemeClr>
                </a:solidFill>
                <a:latin typeface="Arial" panose="020B0604020202020204" pitchFamily="34" charset="0"/>
                <a:cs typeface="Arial" panose="020B0604020202020204" pitchFamily="34" charset="0"/>
              </a:rPr>
              <a:t>, 1998)</a:t>
            </a:r>
          </a:p>
          <a:p>
            <a:pPr marL="0" indent="0">
              <a:lnSpc>
                <a:spcPct val="120000"/>
              </a:lnSpc>
              <a:buNone/>
            </a:pPr>
            <a:r>
              <a:rPr lang="en-GB" sz="9600" b="1" dirty="0">
                <a:latin typeface="Arial" panose="020B0604020202020204" pitchFamily="34" charset="0"/>
                <a:cs typeface="Arial" panose="020B0604020202020204" pitchFamily="34" charset="0"/>
              </a:rPr>
              <a:t>  -Mixed Methods- </a:t>
            </a:r>
            <a:r>
              <a:rPr lang="en-GB" sz="9600" dirty="0">
                <a:latin typeface="Arial" panose="020B0604020202020204" pitchFamily="34" charset="0"/>
                <a:cs typeface="Arial" panose="020B0604020202020204" pitchFamily="34" charset="0"/>
              </a:rPr>
              <a:t>Quantitative and Qualitative</a:t>
            </a:r>
          </a:p>
          <a:p>
            <a:pPr marL="0" indent="0">
              <a:lnSpc>
                <a:spcPct val="120000"/>
              </a:lnSpc>
              <a:buNone/>
            </a:pPr>
            <a:r>
              <a:rPr lang="en-GB" sz="9600" dirty="0">
                <a:latin typeface="Arial" panose="020B0604020202020204" pitchFamily="34" charset="0"/>
                <a:cs typeface="Arial" panose="020B0604020202020204" pitchFamily="34" charset="0"/>
              </a:rPr>
              <a:t>  -</a:t>
            </a:r>
            <a:r>
              <a:rPr lang="en-GB" sz="9600" b="1" dirty="0">
                <a:latin typeface="Arial" panose="020B0604020202020204" pitchFamily="34" charset="0"/>
                <a:cs typeface="Arial" panose="020B0604020202020204" pitchFamily="34" charset="0"/>
              </a:rPr>
              <a:t>Questionnaire </a:t>
            </a:r>
            <a:r>
              <a:rPr lang="en-GB" sz="9600" dirty="0">
                <a:latin typeface="Arial" panose="020B0604020202020204" pitchFamily="34" charset="0"/>
                <a:cs typeface="Arial" panose="020B0604020202020204" pitchFamily="34" charset="0"/>
              </a:rPr>
              <a:t>(mostly quantitative, one qualitative question) ; Semi structured   </a:t>
            </a:r>
            <a:r>
              <a:rPr lang="en-GB" sz="9600" b="1" dirty="0">
                <a:latin typeface="Arial" panose="020B0604020202020204" pitchFamily="34" charset="0"/>
                <a:cs typeface="Arial" panose="020B0604020202020204" pitchFamily="34" charset="0"/>
              </a:rPr>
              <a:t>interviews.</a:t>
            </a:r>
          </a:p>
          <a:p>
            <a:pPr marL="0" indent="0">
              <a:lnSpc>
                <a:spcPct val="120000"/>
              </a:lnSpc>
              <a:buNone/>
            </a:pPr>
            <a:r>
              <a:rPr lang="en-GB" sz="9600" dirty="0">
                <a:latin typeface="Arial" panose="020B0604020202020204" pitchFamily="34" charset="0"/>
                <a:cs typeface="Arial" panose="020B0604020202020204" pitchFamily="34" charset="0"/>
              </a:rPr>
              <a:t>   *</a:t>
            </a:r>
            <a:r>
              <a:rPr lang="en-GB" sz="9600" b="1" dirty="0">
                <a:latin typeface="Arial" panose="020B0604020202020204" pitchFamily="34" charset="0"/>
                <a:cs typeface="Arial" panose="020B0604020202020204" pitchFamily="34" charset="0"/>
              </a:rPr>
              <a:t>Analyse</a:t>
            </a:r>
            <a:r>
              <a:rPr lang="en-GB" sz="9600" dirty="0">
                <a:latin typeface="Arial" panose="020B0604020202020204" pitchFamily="34" charset="0"/>
                <a:cs typeface="Arial" panose="020B0604020202020204" pitchFamily="34" charset="0"/>
              </a:rPr>
              <a:t> quantitative and qualitative data; content analysis – code data, recognise themes; triangulate</a:t>
            </a:r>
          </a:p>
          <a:p>
            <a:pPr marL="0" indent="0">
              <a:lnSpc>
                <a:spcPct val="120000"/>
              </a:lnSpc>
              <a:buNone/>
            </a:pPr>
            <a:r>
              <a:rPr lang="en-GB" sz="9600" dirty="0">
                <a:latin typeface="Arial" panose="020B0604020202020204" pitchFamily="34" charset="0"/>
                <a:cs typeface="Arial" panose="020B0604020202020204" pitchFamily="34" charset="0"/>
              </a:rPr>
              <a:t> -</a:t>
            </a:r>
            <a:r>
              <a:rPr lang="en-GB" sz="9600" b="1" dirty="0">
                <a:latin typeface="Arial" panose="020B0604020202020204" pitchFamily="34" charset="0"/>
                <a:cs typeface="Arial" panose="020B0604020202020204" pitchFamily="34" charset="0"/>
              </a:rPr>
              <a:t>Ethical considerations:  </a:t>
            </a:r>
            <a:r>
              <a:rPr lang="en-GB" sz="9600" dirty="0">
                <a:latin typeface="Arial" panose="020B0604020202020204" pitchFamily="34" charset="0"/>
                <a:cs typeface="Arial" panose="020B0604020202020204" pitchFamily="34" charset="0"/>
              </a:rPr>
              <a:t>‘Insider researcher’(</a:t>
            </a:r>
            <a:r>
              <a:rPr lang="en-GB" sz="6400" dirty="0">
                <a:latin typeface="Arial" panose="020B0604020202020204" pitchFamily="34" charset="0"/>
                <a:cs typeface="Arial" panose="020B0604020202020204" pitchFamily="34" charset="0"/>
              </a:rPr>
              <a:t>Fleming 2018</a:t>
            </a:r>
            <a:r>
              <a:rPr lang="en-GB" sz="9600" dirty="0">
                <a:latin typeface="Arial" panose="020B0604020202020204" pitchFamily="34" charset="0"/>
                <a:cs typeface="Arial" panose="020B0604020202020204" pitchFamily="34" charset="0"/>
              </a:rPr>
              <a:t>); family/current students excluded; consent gained; conducted online, over 18s only,  for safeguarding; help and support information provided; no direct observation; ethics form passed by UWTSD.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15905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80570-E1CF-E966-A15C-5CA7A7AC92D5}"/>
              </a:ext>
            </a:extLst>
          </p:cNvPr>
          <p:cNvSpPr>
            <a:spLocks noGrp="1"/>
          </p:cNvSpPr>
          <p:nvPr>
            <p:ph type="title"/>
          </p:nvPr>
        </p:nvSpPr>
        <p:spPr>
          <a:xfrm>
            <a:off x="0" y="-1662"/>
            <a:ext cx="10058400" cy="1450757"/>
          </a:xfrm>
        </p:spPr>
        <p:txBody>
          <a:bodyPr/>
          <a:lstStyle/>
          <a:p>
            <a:r>
              <a:rPr lang="en-GB" dirty="0"/>
              <a:t>Demographics:   31 respondents</a:t>
            </a:r>
            <a:br>
              <a:rPr lang="en-GB" dirty="0"/>
            </a:br>
            <a:r>
              <a:rPr lang="en-GB" dirty="0"/>
              <a:t>				</a:t>
            </a:r>
          </a:p>
        </p:txBody>
      </p:sp>
      <p:pic>
        <p:nvPicPr>
          <p:cNvPr id="6" name="Content Placeholder 5" descr="A pie chart with numbers and a few percentages&#10;&#10;Description automatically generated">
            <a:extLst>
              <a:ext uri="{FF2B5EF4-FFF2-40B4-BE49-F238E27FC236}">
                <a16:creationId xmlns:a16="http://schemas.microsoft.com/office/drawing/2014/main" id="{81F6CAC0-4935-F302-23BE-7CD19AFD051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5905" y="1515484"/>
            <a:ext cx="4041289" cy="3030967"/>
          </a:xfrm>
        </p:spPr>
      </p:pic>
      <p:pic>
        <p:nvPicPr>
          <p:cNvPr id="8" name="Content Placeholder 7" descr="A pie chart with a number of people&#10;&#10;Description automatically generated">
            <a:extLst>
              <a:ext uri="{FF2B5EF4-FFF2-40B4-BE49-F238E27FC236}">
                <a16:creationId xmlns:a16="http://schemas.microsoft.com/office/drawing/2014/main" id="{A114B1CB-81F0-DE08-3112-DCAFD032562D}"/>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927559" y="1577488"/>
            <a:ext cx="4041291" cy="3030968"/>
          </a:xfrm>
        </p:spPr>
      </p:pic>
      <p:sp>
        <p:nvSpPr>
          <p:cNvPr id="9" name="TextBox 8">
            <a:extLst>
              <a:ext uri="{FF2B5EF4-FFF2-40B4-BE49-F238E27FC236}">
                <a16:creationId xmlns:a16="http://schemas.microsoft.com/office/drawing/2014/main" id="{768DA653-216B-77D0-F33F-511093BE0359}"/>
              </a:ext>
            </a:extLst>
          </p:cNvPr>
          <p:cNvSpPr txBox="1"/>
          <p:nvPr/>
        </p:nvSpPr>
        <p:spPr>
          <a:xfrm>
            <a:off x="1824408" y="5930537"/>
            <a:ext cx="4301952" cy="646331"/>
          </a:xfrm>
          <a:prstGeom prst="rect">
            <a:avLst/>
          </a:prstGeom>
          <a:pattFill prst="smConfetti">
            <a:fgClr>
              <a:schemeClr val="accent1"/>
            </a:fgClr>
            <a:bgClr>
              <a:schemeClr val="bg1"/>
            </a:bgClr>
          </a:pattFill>
        </p:spPr>
        <p:txBody>
          <a:bodyPr wrap="square" rtlCol="0">
            <a:spAutoFit/>
          </a:bodyPr>
          <a:lstStyle/>
          <a:p>
            <a:r>
              <a:rPr lang="en-GB" dirty="0"/>
              <a:t>Recruited via tics and Tourette’s groups on Facebook/Twitter/Instagram</a:t>
            </a:r>
          </a:p>
        </p:txBody>
      </p:sp>
      <p:pic>
        <p:nvPicPr>
          <p:cNvPr id="3" name="Content Placeholder 5" descr="A graph of condition and condition&#10;&#10;Description automatically generated">
            <a:extLst>
              <a:ext uri="{FF2B5EF4-FFF2-40B4-BE49-F238E27FC236}">
                <a16:creationId xmlns:a16="http://schemas.microsoft.com/office/drawing/2014/main" id="{1B1C21E4-A61B-B607-143C-F9281336AC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20218" y="3902560"/>
            <a:ext cx="4301952" cy="2981690"/>
          </a:xfrm>
          <a:prstGeom prst="rect">
            <a:avLst/>
          </a:prstGeom>
        </p:spPr>
      </p:pic>
      <p:pic>
        <p:nvPicPr>
          <p:cNvPr id="4" name="Content Placeholder 7" descr="A graph of tic disorder&#10;&#10;Description automatically generated">
            <a:extLst>
              <a:ext uri="{FF2B5EF4-FFF2-40B4-BE49-F238E27FC236}">
                <a16:creationId xmlns:a16="http://schemas.microsoft.com/office/drawing/2014/main" id="{1F3B5BD3-B816-5972-0D51-BA865897EB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07423" y="588151"/>
            <a:ext cx="4301953" cy="3518119"/>
          </a:xfrm>
          <a:prstGeom prst="rect">
            <a:avLst/>
          </a:prstGeom>
        </p:spPr>
      </p:pic>
    </p:spTree>
    <p:extLst>
      <p:ext uri="{BB962C8B-B14F-4D97-AF65-F5344CB8AC3E}">
        <p14:creationId xmlns:p14="http://schemas.microsoft.com/office/powerpoint/2010/main" val="3189858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7A2E8-3D30-A2BB-2E72-FC0EF0ACF288}"/>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When you sing does it have any effect on the severity of your tics? (Likert scale) </a:t>
            </a:r>
          </a:p>
        </p:txBody>
      </p:sp>
      <p:pic>
        <p:nvPicPr>
          <p:cNvPr id="6" name="Content Placeholder 5" descr="A diagram of a pie chart&#10;&#10;Description automatically generated">
            <a:extLst>
              <a:ext uri="{FF2B5EF4-FFF2-40B4-BE49-F238E27FC236}">
                <a16:creationId xmlns:a16="http://schemas.microsoft.com/office/drawing/2014/main" id="{84F1C3AA-66EF-DBAE-5C5E-015E8DE620E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820730"/>
            <a:ext cx="6048781" cy="4536586"/>
          </a:xfrm>
        </p:spPr>
      </p:pic>
      <p:pic>
        <p:nvPicPr>
          <p:cNvPr id="8" name="Content Placeholder 7" descr="A screenshot of a graph&#10;&#10;Description automatically generated">
            <a:extLst>
              <a:ext uri="{FF2B5EF4-FFF2-40B4-BE49-F238E27FC236}">
                <a16:creationId xmlns:a16="http://schemas.microsoft.com/office/drawing/2014/main" id="{FE927F5F-AFA8-9DF9-9FB1-3097C6C915C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48781" y="1820730"/>
            <a:ext cx="6143219" cy="4536586"/>
          </a:xfrm>
        </p:spPr>
      </p:pic>
    </p:spTree>
    <p:extLst>
      <p:ext uri="{BB962C8B-B14F-4D97-AF65-F5344CB8AC3E}">
        <p14:creationId xmlns:p14="http://schemas.microsoft.com/office/powerpoint/2010/main" val="2173466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C1846-A692-5D80-6A0C-C09883F59DA2}"/>
              </a:ext>
            </a:extLst>
          </p:cNvPr>
          <p:cNvSpPr>
            <a:spLocks noGrp="1"/>
          </p:cNvSpPr>
          <p:nvPr>
            <p:ph type="title"/>
          </p:nvPr>
        </p:nvSpPr>
        <p:spPr>
          <a:xfrm>
            <a:off x="742131" y="643468"/>
            <a:ext cx="6456184" cy="3558208"/>
          </a:xfrm>
          <a:pattFill prst="pct25">
            <a:fgClr>
              <a:schemeClr val="accent1"/>
            </a:fgClr>
            <a:bgClr>
              <a:schemeClr val="bg1"/>
            </a:bgClr>
          </a:pattFill>
        </p:spPr>
        <p:txBody>
          <a:bodyPr vert="horz" lIns="91440" tIns="45720" rIns="91440" bIns="45720" rtlCol="0" anchor="ctr">
            <a:noAutofit/>
          </a:bodyPr>
          <a:lstStyle/>
          <a:p>
            <a:pPr>
              <a:lnSpc>
                <a:spcPct val="100000"/>
              </a:lnSpc>
            </a:pPr>
            <a:br>
              <a:rPr lang="en-US" sz="4000" b="1" dirty="0"/>
            </a:b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No apparent connection:</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*Age</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*Gender identity</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*Type of singing activity </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*Genre of songs performed </a:t>
            </a: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Possible connection?:</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*Amount of singing –not statistically significant</a:t>
            </a:r>
            <a:br>
              <a:rPr lang="en-US" sz="4000" dirty="0"/>
            </a:br>
            <a:br>
              <a:rPr lang="en-US" sz="4000" dirty="0"/>
            </a:br>
            <a:r>
              <a:rPr lang="en-US" sz="4000" dirty="0"/>
              <a:t>15 made further comments</a:t>
            </a:r>
            <a:br>
              <a:rPr lang="en-US" sz="4000" dirty="0"/>
            </a:br>
            <a:r>
              <a:rPr lang="en-US" sz="4000" dirty="0"/>
              <a:t>3 interviews</a:t>
            </a:r>
            <a:br>
              <a:rPr lang="en-US" sz="4000" dirty="0"/>
            </a:br>
            <a:r>
              <a:rPr lang="en-US" sz="2400" dirty="0"/>
              <a:t>-Themes arising from questionnaire and lit. review</a:t>
            </a:r>
          </a:p>
        </p:txBody>
      </p:sp>
      <p:sp>
        <p:nvSpPr>
          <p:cNvPr id="3" name="Text Placeholder 2">
            <a:extLst>
              <a:ext uri="{FF2B5EF4-FFF2-40B4-BE49-F238E27FC236}">
                <a16:creationId xmlns:a16="http://schemas.microsoft.com/office/drawing/2014/main" id="{57EB1545-4493-0B62-08A5-DA422C781C53}"/>
              </a:ext>
            </a:extLst>
          </p:cNvPr>
          <p:cNvSpPr>
            <a:spLocks noGrp="1"/>
          </p:cNvSpPr>
          <p:nvPr>
            <p:ph type="body" idx="1"/>
          </p:nvPr>
        </p:nvSpPr>
        <p:spPr>
          <a:xfrm>
            <a:off x="7870995" y="643467"/>
            <a:ext cx="3341488" cy="3558208"/>
          </a:xfrm>
          <a:pattFill prst="pct25">
            <a:fgClr>
              <a:schemeClr val="accent1"/>
            </a:fgClr>
            <a:bgClr>
              <a:schemeClr val="bg1"/>
            </a:bgClr>
          </a:pattFill>
        </p:spPr>
        <p:txBody>
          <a:bodyPr vert="horz" lIns="91440" tIns="45720" rIns="91440" bIns="45720" rtlCol="0" anchor="ctr">
            <a:normAutofit/>
          </a:bodyPr>
          <a:lstStyle/>
          <a:p>
            <a:endParaRPr lang="en-US" sz="3600" dirty="0"/>
          </a:p>
          <a:p>
            <a:endParaRPr lang="en-US" sz="3600" dirty="0"/>
          </a:p>
          <a:p>
            <a:r>
              <a:rPr lang="en-US" sz="3600" dirty="0">
                <a:solidFill>
                  <a:schemeClr val="tx1"/>
                </a:solidFill>
              </a:rPr>
              <a:t>Quantitative</a:t>
            </a:r>
          </a:p>
          <a:p>
            <a:r>
              <a:rPr lang="en-US" sz="3600" dirty="0">
                <a:solidFill>
                  <a:schemeClr val="tx1"/>
                </a:solidFill>
              </a:rPr>
              <a:t> Data</a:t>
            </a:r>
          </a:p>
          <a:p>
            <a:endParaRPr lang="en-US" sz="3600" dirty="0"/>
          </a:p>
          <a:p>
            <a:endParaRPr lang="en-US" sz="3600" dirty="0"/>
          </a:p>
          <a:p>
            <a:endParaRPr lang="en-US" sz="3600" dirty="0"/>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TextBox 24">
            <a:extLst>
              <a:ext uri="{FF2B5EF4-FFF2-40B4-BE49-F238E27FC236}">
                <a16:creationId xmlns:a16="http://schemas.microsoft.com/office/drawing/2014/main" id="{48274548-3804-8237-F756-BABCBAB1EDC7}"/>
              </a:ext>
            </a:extLst>
          </p:cNvPr>
          <p:cNvSpPr txBox="1"/>
          <p:nvPr/>
        </p:nvSpPr>
        <p:spPr>
          <a:xfrm>
            <a:off x="7712777" y="4527813"/>
            <a:ext cx="6547708" cy="1200329"/>
          </a:xfrm>
          <a:prstGeom prst="rect">
            <a:avLst/>
          </a:prstGeom>
          <a:noFill/>
        </p:spPr>
        <p:txBody>
          <a:bodyPr wrap="square">
            <a:spAutoFit/>
          </a:bodyPr>
          <a:lstStyle/>
          <a:p>
            <a:r>
              <a:rPr lang="en-US" sz="3600" dirty="0">
                <a:latin typeface="+mj-lt"/>
              </a:rPr>
              <a:t>QUALITATIVE </a:t>
            </a:r>
          </a:p>
          <a:p>
            <a:r>
              <a:rPr lang="en-US" sz="3600" dirty="0">
                <a:latin typeface="+mj-lt"/>
              </a:rPr>
              <a:t>DATA</a:t>
            </a:r>
          </a:p>
        </p:txBody>
      </p:sp>
    </p:spTree>
    <p:extLst>
      <p:ext uri="{BB962C8B-B14F-4D97-AF65-F5344CB8AC3E}">
        <p14:creationId xmlns:p14="http://schemas.microsoft.com/office/powerpoint/2010/main" val="372726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wdDnDiag">
          <a:fgClr>
            <a:schemeClr val="accent1">
              <a:lumMod val="20000"/>
              <a:lumOff val="80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963E-0EC0-C286-9CD6-6C24ABBCE933}"/>
              </a:ext>
            </a:extLst>
          </p:cNvPr>
          <p:cNvSpPr>
            <a:spLocks noGrp="1"/>
          </p:cNvSpPr>
          <p:nvPr>
            <p:ph type="title"/>
          </p:nvPr>
        </p:nvSpPr>
        <p:spPr>
          <a:xfrm>
            <a:off x="1762538" y="241049"/>
            <a:ext cx="9896723" cy="702303"/>
          </a:xfrm>
        </p:spPr>
        <p:txBody>
          <a:bodyPr>
            <a:normAutofit fontScale="90000"/>
          </a:bodyPr>
          <a:lstStyle/>
          <a:p>
            <a:r>
              <a:rPr lang="en-GB" b="1" u="sng" dirty="0"/>
              <a:t>Singing improves tics temporarily</a:t>
            </a:r>
          </a:p>
        </p:txBody>
      </p:sp>
      <p:sp>
        <p:nvSpPr>
          <p:cNvPr id="3" name="Content Placeholder 2">
            <a:extLst>
              <a:ext uri="{FF2B5EF4-FFF2-40B4-BE49-F238E27FC236}">
                <a16:creationId xmlns:a16="http://schemas.microsoft.com/office/drawing/2014/main" id="{3DCEB9B1-FE78-D376-E574-DD8F36188EF8}"/>
              </a:ext>
            </a:extLst>
          </p:cNvPr>
          <p:cNvSpPr>
            <a:spLocks noGrp="1"/>
          </p:cNvSpPr>
          <p:nvPr>
            <p:ph idx="1"/>
          </p:nvPr>
        </p:nvSpPr>
        <p:spPr>
          <a:xfrm>
            <a:off x="861391" y="1086678"/>
            <a:ext cx="10263809" cy="5035826"/>
          </a:xfrm>
          <a:pattFill prst="pct5">
            <a:fgClr>
              <a:schemeClr val="bg1"/>
            </a:fgClr>
            <a:bgClr>
              <a:schemeClr val="bg1"/>
            </a:bgClr>
          </a:pattFill>
        </p:spPr>
        <p:txBody>
          <a:bodyPr>
            <a:normAutofit/>
          </a:bodyPr>
          <a:lstStyle/>
          <a:p>
            <a:pPr marL="0" indent="0">
              <a:lnSpc>
                <a:spcPct val="110000"/>
              </a:lnSpc>
              <a:buNone/>
            </a:pPr>
            <a:r>
              <a:rPr lang="en-GB" sz="2400" i="1" dirty="0"/>
              <a:t>“</a:t>
            </a:r>
            <a:r>
              <a:rPr lang="en-GB" sz="2400" i="1" dirty="0">
                <a:latin typeface="Arial" panose="020B0604020202020204" pitchFamily="34" charset="0"/>
                <a:cs typeface="Arial" panose="020B0604020202020204" pitchFamily="34" charset="0"/>
              </a:rPr>
              <a:t>Singing really helps my tics”                                  </a:t>
            </a:r>
            <a:r>
              <a:rPr lang="en-GB" sz="2400" dirty="0">
                <a:solidFill>
                  <a:schemeClr val="accent2">
                    <a:lumMod val="75000"/>
                  </a:schemeClr>
                </a:solidFill>
              </a:rPr>
              <a:t>(questionnaire participants) </a:t>
            </a:r>
            <a:endParaRPr lang="en-GB" sz="2400" i="1" dirty="0">
              <a:solidFill>
                <a:schemeClr val="accent2">
                  <a:lumMod val="75000"/>
                </a:schemeClr>
              </a:solidFill>
              <a:latin typeface="Arial" panose="020B0604020202020204" pitchFamily="34" charset="0"/>
              <a:cs typeface="Arial" panose="020B0604020202020204" pitchFamily="34" charset="0"/>
            </a:endParaRPr>
          </a:p>
          <a:p>
            <a:pPr marL="0" indent="0">
              <a:lnSpc>
                <a:spcPct val="110000"/>
              </a:lnSpc>
              <a:buNone/>
            </a:pPr>
            <a:r>
              <a:rPr lang="en-GB" sz="2400" i="1" dirty="0">
                <a:latin typeface="Arial" panose="020B0604020202020204" pitchFamily="34" charset="0"/>
                <a:cs typeface="Arial" panose="020B0604020202020204" pitchFamily="34" charset="0"/>
              </a:rPr>
              <a:t>“Singing…decreases my tics massively”</a:t>
            </a:r>
          </a:p>
          <a:p>
            <a:pPr marL="0" indent="0">
              <a:lnSpc>
                <a:spcPct val="110000"/>
              </a:lnSpc>
              <a:buNone/>
            </a:pPr>
            <a:r>
              <a:rPr lang="en-GB" sz="2400" i="1" dirty="0">
                <a:latin typeface="Arial" panose="020B0604020202020204" pitchFamily="34" charset="0"/>
                <a:cs typeface="Arial" panose="020B0604020202020204" pitchFamily="34" charset="0"/>
              </a:rPr>
              <a:t>“When I am singing, I am relaxed, and my tics pretty much disappear”</a:t>
            </a:r>
          </a:p>
          <a:p>
            <a:pPr marL="0" indent="0">
              <a:lnSpc>
                <a:spcPct val="110000"/>
              </a:lnSpc>
              <a:buNone/>
            </a:pPr>
            <a:endParaRPr lang="en-GB" sz="2400" i="1" dirty="0">
              <a:latin typeface="Arial" panose="020B0604020202020204" pitchFamily="34" charset="0"/>
              <a:cs typeface="Arial" panose="020B0604020202020204" pitchFamily="34" charset="0"/>
            </a:endParaRPr>
          </a:p>
          <a:p>
            <a:pPr marL="0" indent="0">
              <a:lnSpc>
                <a:spcPct val="110000"/>
              </a:lnSpc>
              <a:buNone/>
            </a:pPr>
            <a:r>
              <a:rPr lang="en-GB" sz="2400" i="1" dirty="0">
                <a:latin typeface="Arial" panose="020B0604020202020204" pitchFamily="34" charset="0"/>
                <a:cs typeface="Arial" panose="020B0604020202020204" pitchFamily="34" charset="0"/>
              </a:rPr>
              <a:t>Vocal tics disappear, but “… I still have some motor tics”</a:t>
            </a:r>
          </a:p>
          <a:p>
            <a:pPr>
              <a:lnSpc>
                <a:spcPct val="110000"/>
              </a:lnSpc>
            </a:pPr>
            <a:r>
              <a:rPr lang="en-GB" sz="2400" i="1" dirty="0">
                <a:latin typeface="Arial" panose="020B0604020202020204" pitchFamily="34" charset="0"/>
                <a:cs typeface="Arial" panose="020B0604020202020204" pitchFamily="34" charset="0"/>
              </a:rPr>
              <a:t>“ …significant decrease in tics, both physical and vocal, when actually singing, {but} they can some back in interludes between verses” </a:t>
            </a:r>
            <a:r>
              <a:rPr lang="en-GB" sz="2400" dirty="0">
                <a:solidFill>
                  <a:schemeClr val="tx1"/>
                </a:solidFill>
                <a:latin typeface="Arial" panose="020B0604020202020204" pitchFamily="34" charset="0"/>
                <a:cs typeface="Arial" panose="020B0604020202020204" pitchFamily="34" charset="0"/>
              </a:rPr>
              <a:t>(Alex)</a:t>
            </a:r>
          </a:p>
          <a:p>
            <a:pPr>
              <a:lnSpc>
                <a:spcPct val="110000"/>
              </a:lnSpc>
            </a:pP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effect is short lasting (only when singing) </a:t>
            </a:r>
            <a:r>
              <a:rPr lang="en-GB" sz="1900" dirty="0">
                <a:solidFill>
                  <a:schemeClr val="accent1">
                    <a:lumMod val="75000"/>
                  </a:schemeClr>
                </a:solidFill>
                <a:latin typeface="Arial" panose="020B0604020202020204" pitchFamily="34" charset="0"/>
                <a:cs typeface="Arial" panose="020B0604020202020204" pitchFamily="34" charset="0"/>
              </a:rPr>
              <a:t>(</a:t>
            </a:r>
            <a:r>
              <a:rPr lang="en-GB" sz="1900" dirty="0" err="1">
                <a:solidFill>
                  <a:schemeClr val="accent1">
                    <a:lumMod val="75000"/>
                  </a:schemeClr>
                </a:solidFill>
                <a:latin typeface="Arial" panose="020B0604020202020204" pitchFamily="34" charset="0"/>
                <a:cs typeface="Arial" panose="020B0604020202020204" pitchFamily="34" charset="0"/>
              </a:rPr>
              <a:t>Bodeck</a:t>
            </a:r>
            <a:r>
              <a:rPr lang="en-GB" sz="1900" dirty="0">
                <a:solidFill>
                  <a:schemeClr val="accent1">
                    <a:lumMod val="75000"/>
                  </a:schemeClr>
                </a:solidFill>
                <a:latin typeface="Arial" panose="020B0604020202020204" pitchFamily="34" charset="0"/>
                <a:cs typeface="Arial" panose="020B0604020202020204" pitchFamily="34" charset="0"/>
              </a:rPr>
              <a:t> et al., 2015)</a:t>
            </a:r>
          </a:p>
          <a:p>
            <a:pPr marL="0" indent="0">
              <a:buNone/>
            </a:pPr>
            <a:endParaRPr lang="en-GB" sz="2400"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pPr marL="0" indent="0">
              <a:buNone/>
            </a:pPr>
            <a:endParaRPr lang="en-GB" sz="1800" dirty="0"/>
          </a:p>
        </p:txBody>
      </p:sp>
      <p:sp>
        <p:nvSpPr>
          <p:cNvPr id="6" name="TextBox 5">
            <a:extLst>
              <a:ext uri="{FF2B5EF4-FFF2-40B4-BE49-F238E27FC236}">
                <a16:creationId xmlns:a16="http://schemas.microsoft.com/office/drawing/2014/main" id="{DDC972E9-0196-B818-73AA-E49DECC176CE}"/>
              </a:ext>
            </a:extLst>
          </p:cNvPr>
          <p:cNvSpPr txBox="1"/>
          <p:nvPr/>
        </p:nvSpPr>
        <p:spPr>
          <a:xfrm>
            <a:off x="1258956" y="6409156"/>
            <a:ext cx="9329531" cy="369332"/>
          </a:xfrm>
          <a:prstGeom prst="rect">
            <a:avLst/>
          </a:prstGeom>
          <a:noFill/>
        </p:spPr>
        <p:txBody>
          <a:bodyPr wrap="square" rtlCol="0">
            <a:spAutoFit/>
          </a:bodyPr>
          <a:lstStyle/>
          <a:p>
            <a:r>
              <a:rPr lang="en-GB" sz="1800" i="1" dirty="0">
                <a:solidFill>
                  <a:schemeClr val="bg1"/>
                </a:solidFill>
              </a:rPr>
              <a:t>(</a:t>
            </a:r>
            <a:r>
              <a:rPr lang="en-GB" sz="1800" dirty="0">
                <a:solidFill>
                  <a:schemeClr val="bg1"/>
                </a:solidFill>
              </a:rPr>
              <a:t>Reese, 2015; </a:t>
            </a:r>
            <a:r>
              <a:rPr lang="en-GB" sz="1800" dirty="0" err="1">
                <a:solidFill>
                  <a:schemeClr val="bg1"/>
                </a:solidFill>
              </a:rPr>
              <a:t>Eapen</a:t>
            </a:r>
            <a:r>
              <a:rPr lang="en-GB" sz="1800" dirty="0">
                <a:solidFill>
                  <a:schemeClr val="bg1"/>
                </a:solidFill>
              </a:rPr>
              <a:t> &amp; </a:t>
            </a:r>
            <a:r>
              <a:rPr lang="en-GB" sz="1800" dirty="0" err="1">
                <a:solidFill>
                  <a:schemeClr val="bg1"/>
                </a:solidFill>
              </a:rPr>
              <a:t>Usherwood</a:t>
            </a:r>
            <a:r>
              <a:rPr lang="en-GB" sz="1800" dirty="0">
                <a:solidFill>
                  <a:schemeClr val="bg1"/>
                </a:solidFill>
              </a:rPr>
              <a:t>; </a:t>
            </a:r>
            <a:r>
              <a:rPr lang="en-GB" sz="1800" dirty="0" err="1">
                <a:solidFill>
                  <a:schemeClr val="bg1"/>
                </a:solidFill>
              </a:rPr>
              <a:t>Leckman</a:t>
            </a:r>
            <a:r>
              <a:rPr lang="en-GB" sz="1800" dirty="0">
                <a:solidFill>
                  <a:schemeClr val="bg1"/>
                </a:solidFill>
              </a:rPr>
              <a:t> et al., 2006; Gunther et al., 2015)</a:t>
            </a:r>
          </a:p>
        </p:txBody>
      </p:sp>
    </p:spTree>
    <p:extLst>
      <p:ext uri="{BB962C8B-B14F-4D97-AF65-F5344CB8AC3E}">
        <p14:creationId xmlns:p14="http://schemas.microsoft.com/office/powerpoint/2010/main" val="171772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5">
          <a:fgClr>
            <a:schemeClr val="bg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963E-0EC0-C286-9CD6-6C24ABBCE933}"/>
              </a:ext>
            </a:extLst>
          </p:cNvPr>
          <p:cNvSpPr>
            <a:spLocks noGrp="1"/>
          </p:cNvSpPr>
          <p:nvPr>
            <p:ph type="title"/>
          </p:nvPr>
        </p:nvSpPr>
        <p:spPr>
          <a:xfrm>
            <a:off x="318051" y="286604"/>
            <a:ext cx="11966713" cy="583551"/>
          </a:xfrm>
        </p:spPr>
        <p:txBody>
          <a:bodyPr>
            <a:normAutofit fontScale="90000"/>
          </a:bodyPr>
          <a:lstStyle/>
          <a:p>
            <a:pPr algn="ctr"/>
            <a:r>
              <a:rPr lang="en-GB" b="1" dirty="0"/>
              <a:t>Effect on tics may differ, depending on context</a:t>
            </a:r>
          </a:p>
        </p:txBody>
      </p:sp>
      <p:sp>
        <p:nvSpPr>
          <p:cNvPr id="3" name="Content Placeholder 2">
            <a:extLst>
              <a:ext uri="{FF2B5EF4-FFF2-40B4-BE49-F238E27FC236}">
                <a16:creationId xmlns:a16="http://schemas.microsoft.com/office/drawing/2014/main" id="{3DCEB9B1-FE78-D376-E574-DD8F36188EF8}"/>
              </a:ext>
            </a:extLst>
          </p:cNvPr>
          <p:cNvSpPr>
            <a:spLocks noGrp="1"/>
          </p:cNvSpPr>
          <p:nvPr>
            <p:ph idx="1"/>
          </p:nvPr>
        </p:nvSpPr>
        <p:spPr>
          <a:xfrm>
            <a:off x="112643" y="1032387"/>
            <a:ext cx="11966713" cy="5196136"/>
          </a:xfrm>
          <a:pattFill prst="pct20">
            <a:fgClr>
              <a:schemeClr val="accent1"/>
            </a:fgClr>
            <a:bgClr>
              <a:schemeClr val="bg1"/>
            </a:bgClr>
          </a:pattFill>
        </p:spPr>
        <p:txBody>
          <a:bodyPr>
            <a:normAutofit fontScale="25000" lnSpcReduction="20000"/>
          </a:bodyPr>
          <a:lstStyle/>
          <a:p>
            <a:pPr marL="0" indent="0" algn="ctr">
              <a:buNone/>
            </a:pPr>
            <a:r>
              <a:rPr lang="en-GB" b="1" i="1" dirty="0">
                <a:latin typeface="Arial" panose="020B0604020202020204" pitchFamily="34" charset="0"/>
                <a:cs typeface="Arial" panose="020B0604020202020204" pitchFamily="34" charset="0"/>
              </a:rPr>
              <a:t>	</a:t>
            </a:r>
            <a:r>
              <a:rPr lang="en-GB" sz="9600" b="1" i="1" dirty="0">
                <a:latin typeface="Arial" panose="020B0604020202020204" pitchFamily="34" charset="0"/>
                <a:cs typeface="Arial" panose="020B0604020202020204" pitchFamily="34" charset="0"/>
              </a:rPr>
              <a:t>“</a:t>
            </a:r>
            <a:r>
              <a:rPr lang="en-GB" sz="9600" b="1" i="1" dirty="0">
                <a:solidFill>
                  <a:schemeClr val="accent2">
                    <a:lumMod val="75000"/>
                  </a:schemeClr>
                </a:solidFill>
                <a:latin typeface="Arial" panose="020B0604020202020204" pitchFamily="34" charset="0"/>
                <a:cs typeface="Arial" panose="020B0604020202020204" pitchFamily="34" charset="0"/>
              </a:rPr>
              <a:t>It depends on the situation/day/time” (questionnaire participant)</a:t>
            </a:r>
            <a:endParaRPr lang="en-GB" sz="5900" b="1" i="1" dirty="0">
              <a:solidFill>
                <a:schemeClr val="accent2">
                  <a:lumMod val="75000"/>
                </a:schemeClr>
              </a:solidFill>
              <a:latin typeface="Arial" panose="020B0604020202020204" pitchFamily="34" charset="0"/>
              <a:cs typeface="Arial" panose="020B0604020202020204" pitchFamily="34" charset="0"/>
            </a:endParaRPr>
          </a:p>
          <a:p>
            <a:pPr marL="0" indent="0">
              <a:lnSpc>
                <a:spcPct val="120000"/>
              </a:lnSpc>
              <a:buNone/>
            </a:pPr>
            <a:r>
              <a:rPr lang="en-GB" sz="8000" b="1" dirty="0">
                <a:latin typeface="Arial" panose="020B0604020202020204" pitchFamily="34" charset="0"/>
                <a:cs typeface="Arial" panose="020B0604020202020204" pitchFamily="34" charset="0"/>
              </a:rPr>
              <a:t>At home: </a:t>
            </a:r>
            <a:r>
              <a:rPr lang="en-GB" sz="8000" dirty="0">
                <a:latin typeface="Arial" panose="020B0604020202020204" pitchFamily="34" charset="0"/>
                <a:cs typeface="Arial" panose="020B0604020202020204" pitchFamily="34" charset="0"/>
              </a:rPr>
              <a:t>“</a:t>
            </a:r>
            <a:r>
              <a:rPr lang="en-GB" sz="8000" i="1" dirty="0">
                <a:latin typeface="Arial" panose="020B0604020202020204" pitchFamily="34" charset="0"/>
                <a:cs typeface="Arial" panose="020B0604020202020204" pitchFamily="34" charset="0"/>
              </a:rPr>
              <a:t>singing for leisure, alone in my room calms my tics… harder to contain in a show</a:t>
            </a:r>
            <a:r>
              <a:rPr lang="en-GB" sz="6400" i="1" dirty="0">
                <a:latin typeface="Arial" panose="020B0604020202020204" pitchFamily="34" charset="0"/>
                <a:cs typeface="Arial" panose="020B0604020202020204" pitchFamily="34" charset="0"/>
              </a:rPr>
              <a:t>”</a:t>
            </a:r>
            <a:r>
              <a:rPr lang="en-GB" sz="6400" dirty="0">
                <a:latin typeface="Arial" panose="020B0604020202020204" pitchFamily="34" charset="0"/>
                <a:cs typeface="Arial" panose="020B0604020202020204" pitchFamily="34" charset="0"/>
              </a:rPr>
              <a:t> </a:t>
            </a:r>
            <a:r>
              <a:rPr lang="en-GB" sz="6400" dirty="0">
                <a:solidFill>
                  <a:schemeClr val="accent1">
                    <a:lumMod val="50000"/>
                  </a:schemeClr>
                </a:solidFill>
                <a:latin typeface="Arial" panose="020B0604020202020204" pitchFamily="34" charset="0"/>
                <a:cs typeface="Arial" panose="020B0604020202020204" pitchFamily="34" charset="0"/>
              </a:rPr>
              <a:t>(</a:t>
            </a:r>
            <a:r>
              <a:rPr lang="en-GB" sz="6400" dirty="0" err="1">
                <a:solidFill>
                  <a:schemeClr val="accent1">
                    <a:lumMod val="50000"/>
                  </a:schemeClr>
                </a:solidFill>
                <a:latin typeface="Arial" panose="020B0604020202020204" pitchFamily="34" charset="0"/>
                <a:cs typeface="Arial" panose="020B0604020202020204" pitchFamily="34" charset="0"/>
              </a:rPr>
              <a:t>Scataglini</a:t>
            </a:r>
            <a:r>
              <a:rPr lang="en-GB" sz="6400" dirty="0">
                <a:solidFill>
                  <a:schemeClr val="accent1">
                    <a:lumMod val="50000"/>
                  </a:schemeClr>
                </a:solidFill>
                <a:latin typeface="Arial" panose="020B0604020202020204" pitchFamily="34" charset="0"/>
                <a:cs typeface="Arial" panose="020B0604020202020204" pitchFamily="34" charset="0"/>
              </a:rPr>
              <a:t> et al., 2017)</a:t>
            </a:r>
          </a:p>
          <a:p>
            <a:pPr marL="0" indent="0">
              <a:lnSpc>
                <a:spcPct val="120000"/>
              </a:lnSpc>
              <a:buNone/>
            </a:pPr>
            <a:r>
              <a:rPr lang="en-GB" sz="8000" b="1" dirty="0">
                <a:latin typeface="Arial" panose="020B0604020202020204" pitchFamily="34" charset="0"/>
                <a:cs typeface="Arial" panose="020B0604020202020204" pitchFamily="34" charset="0"/>
              </a:rPr>
              <a:t>In a group </a:t>
            </a:r>
            <a:r>
              <a:rPr lang="en-GB" sz="8000" dirty="0">
                <a:latin typeface="Arial" panose="020B0604020202020204" pitchFamily="34" charset="0"/>
                <a:cs typeface="Arial" panose="020B0604020202020204" pitchFamily="34" charset="0"/>
              </a:rPr>
              <a:t>(e.g., a class/rehearsal): stress and </a:t>
            </a:r>
            <a:r>
              <a:rPr lang="en-GB" sz="8000" u="sng" dirty="0">
                <a:latin typeface="Arial" panose="020B0604020202020204" pitchFamily="34" charset="0"/>
                <a:cs typeface="Arial" panose="020B0604020202020204" pitchFamily="34" charset="0"/>
              </a:rPr>
              <a:t>anxiety</a:t>
            </a:r>
            <a:r>
              <a:rPr lang="en-GB" sz="8000" dirty="0">
                <a:latin typeface="Arial" panose="020B0604020202020204" pitchFamily="34" charset="0"/>
                <a:cs typeface="Arial" panose="020B0604020202020204" pitchFamily="34" charset="0"/>
              </a:rPr>
              <a:t> around being with people-singing less effective</a:t>
            </a:r>
          </a:p>
          <a:p>
            <a:pPr marL="0" indent="0">
              <a:lnSpc>
                <a:spcPct val="120000"/>
              </a:lnSpc>
              <a:buNone/>
            </a:pPr>
            <a:r>
              <a:rPr lang="en-GB" sz="8000" b="1" dirty="0">
                <a:latin typeface="Arial" panose="020B0604020202020204" pitchFamily="34" charset="0"/>
                <a:cs typeface="Arial" panose="020B0604020202020204" pitchFamily="34" charset="0"/>
              </a:rPr>
              <a:t>In a formal performance: </a:t>
            </a:r>
            <a:r>
              <a:rPr lang="en-GB" sz="8000" dirty="0">
                <a:latin typeface="Arial" panose="020B0604020202020204" pitchFamily="34" charset="0"/>
                <a:cs typeface="Arial" panose="020B0604020202020204" pitchFamily="34" charset="0"/>
              </a:rPr>
              <a:t>Tics are worse for some (performance anxiety?) but better for others:</a:t>
            </a:r>
          </a:p>
          <a:p>
            <a:pPr marL="0" indent="0">
              <a:lnSpc>
                <a:spcPct val="120000"/>
              </a:lnSpc>
              <a:buNone/>
            </a:pPr>
            <a:r>
              <a:rPr lang="en-GB" sz="8000" dirty="0">
                <a:latin typeface="Arial" panose="020B0604020202020204" pitchFamily="34" charset="0"/>
                <a:ea typeface="Calibri" panose="020F0502020204030204" pitchFamily="34" charset="0"/>
                <a:cs typeface="Arial" panose="020B0604020202020204" pitchFamily="34" charset="0"/>
              </a:rPr>
              <a:t>    </a:t>
            </a:r>
            <a:r>
              <a:rPr lang="en-GB" sz="8800" i="1" dirty="0">
                <a:solidFill>
                  <a:schemeClr val="tx2"/>
                </a:solidFill>
                <a:latin typeface="Arial" panose="020B0604020202020204" pitchFamily="34" charset="0"/>
                <a:ea typeface="Calibri" panose="020F0502020204030204" pitchFamily="34" charset="0"/>
                <a:cs typeface="Arial" panose="020B0604020202020204" pitchFamily="34" charset="0"/>
              </a:rPr>
              <a:t>“</a:t>
            </a:r>
            <a:r>
              <a:rPr lang="en-GB" sz="8000" i="1" dirty="0">
                <a:solidFill>
                  <a:schemeClr val="tx2"/>
                </a:solidFill>
                <a:effectLst/>
                <a:latin typeface="Arial" panose="020B0604020202020204" pitchFamily="34" charset="0"/>
                <a:ea typeface="Calibri" panose="020F0502020204030204" pitchFamily="34" charset="0"/>
                <a:cs typeface="Arial" panose="020B0604020202020204" pitchFamily="34" charset="0"/>
              </a:rPr>
              <a:t>added stress of getting it right can sometimes make {tics} worse</a:t>
            </a:r>
            <a:r>
              <a:rPr lang="en-GB" sz="8800" i="1" dirty="0">
                <a:solidFill>
                  <a:schemeClr val="tx2"/>
                </a:solidFill>
                <a:effectLst/>
                <a:latin typeface="Arial" panose="020B0604020202020204" pitchFamily="34" charset="0"/>
                <a:ea typeface="Calibri" panose="020F0502020204030204" pitchFamily="34" charset="0"/>
                <a:cs typeface="Arial" panose="020B0604020202020204" pitchFamily="34" charset="0"/>
              </a:rPr>
              <a:t>” </a:t>
            </a:r>
            <a:r>
              <a:rPr lang="en-GB" sz="6400" dirty="0">
                <a:effectLst/>
                <a:latin typeface="Arial" panose="020B0604020202020204" pitchFamily="34" charset="0"/>
                <a:ea typeface="Calibri" panose="020F0502020204030204" pitchFamily="34" charset="0"/>
                <a:cs typeface="Arial" panose="020B0604020202020204" pitchFamily="34" charset="0"/>
              </a:rPr>
              <a:t>(Questionnaire participant)</a:t>
            </a:r>
          </a:p>
          <a:p>
            <a:pPr marL="0" indent="0">
              <a:lnSpc>
                <a:spcPct val="120000"/>
              </a:lnSpc>
              <a:buNone/>
            </a:pPr>
            <a:r>
              <a:rPr lang="en-GB" sz="7200" dirty="0">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  </a:t>
            </a:r>
            <a:r>
              <a:rPr lang="en-GB" sz="7200" b="1" dirty="0">
                <a:solidFill>
                  <a:schemeClr val="tx2"/>
                </a:solidFill>
                <a:latin typeface="Arial" panose="020B0604020202020204" pitchFamily="34" charset="0"/>
                <a:cs typeface="Arial" panose="020B0604020202020204" pitchFamily="34" charset="0"/>
              </a:rPr>
              <a:t>“</a:t>
            </a:r>
            <a:r>
              <a:rPr lang="en-GB" sz="7200" i="1" dirty="0">
                <a:solidFill>
                  <a:schemeClr val="tx2"/>
                </a:solidFill>
                <a:latin typeface="Arial" panose="020B0604020202020204" pitchFamily="34" charset="0"/>
                <a:cs typeface="Arial" panose="020B0604020202020204" pitchFamily="34" charset="0"/>
              </a:rPr>
              <a:t>hyper-focused</a:t>
            </a:r>
            <a:r>
              <a:rPr lang="en-GB" sz="7200" b="1" i="1" dirty="0">
                <a:solidFill>
                  <a:schemeClr val="tx2"/>
                </a:solidFill>
                <a:latin typeface="Arial" panose="020B0604020202020204" pitchFamily="34" charset="0"/>
                <a:cs typeface="Arial" panose="020B0604020202020204" pitchFamily="34" charset="0"/>
              </a:rPr>
              <a:t>” </a:t>
            </a:r>
            <a:r>
              <a:rPr lang="en-GB" sz="7200" dirty="0">
                <a:solidFill>
                  <a:schemeClr val="tx2"/>
                </a:solidFill>
                <a:latin typeface="Arial" panose="020B0604020202020204" pitchFamily="34" charset="0"/>
                <a:cs typeface="Arial" panose="020B0604020202020204" pitchFamily="34" charset="0"/>
              </a:rPr>
              <a:t>(Charlie); </a:t>
            </a:r>
            <a:r>
              <a:rPr lang="en-GB" sz="7200" i="1" dirty="0">
                <a:solidFill>
                  <a:schemeClr val="tx2"/>
                </a:solidFill>
                <a:latin typeface="Arial" panose="020B0604020202020204" pitchFamily="34" charset="0"/>
                <a:cs typeface="Arial" panose="020B0604020202020204" pitchFamily="34" charset="0"/>
              </a:rPr>
              <a:t>“focusing on the lyrics and moves so much </a:t>
            </a:r>
            <a:r>
              <a:rPr lang="en-GB" sz="7200" dirty="0">
                <a:solidFill>
                  <a:schemeClr val="tx2"/>
                </a:solidFill>
                <a:latin typeface="Arial" panose="020B0604020202020204" pitchFamily="34" charset="0"/>
                <a:cs typeface="Arial" panose="020B0604020202020204" pitchFamily="34" charset="0"/>
              </a:rPr>
              <a:t>“ </a:t>
            </a:r>
            <a:r>
              <a:rPr lang="en-GB" sz="7200" dirty="0">
                <a:latin typeface="Arial" panose="020B0604020202020204" pitchFamily="34" charset="0"/>
                <a:cs typeface="Arial" panose="020B0604020202020204" pitchFamily="34" charset="0"/>
              </a:rPr>
              <a:t>they did not tic (Nia)      </a:t>
            </a:r>
            <a:r>
              <a:rPr lang="en-GB" sz="7200" dirty="0">
                <a:solidFill>
                  <a:schemeClr val="accent1">
                    <a:lumMod val="50000"/>
                  </a:schemeClr>
                </a:solidFill>
                <a:latin typeface="Arial" panose="020B0604020202020204" pitchFamily="34" charset="0"/>
                <a:cs typeface="Arial" panose="020B0604020202020204" pitchFamily="34" charset="0"/>
              </a:rPr>
              <a:t>(</a:t>
            </a:r>
            <a:r>
              <a:rPr lang="en-GB" sz="6400" dirty="0">
                <a:solidFill>
                  <a:schemeClr val="accent1">
                    <a:lumMod val="50000"/>
                  </a:schemeClr>
                </a:solidFill>
                <a:latin typeface="Arial" panose="020B0604020202020204" pitchFamily="34" charset="0"/>
                <a:cs typeface="Arial" panose="020B0604020202020204" pitchFamily="34" charset="0"/>
              </a:rPr>
              <a:t>Gilbert, 2006)</a:t>
            </a:r>
            <a:r>
              <a:rPr lang="en-GB" sz="7200" dirty="0">
                <a:solidFill>
                  <a:schemeClr val="accent1">
                    <a:lumMod val="50000"/>
                  </a:schemeClr>
                </a:solidFill>
                <a:latin typeface="Arial" panose="020B0604020202020204" pitchFamily="34" charset="0"/>
                <a:cs typeface="Arial" panose="020B0604020202020204" pitchFamily="34" charset="0"/>
              </a:rPr>
              <a:t>.</a:t>
            </a:r>
          </a:p>
          <a:p>
            <a:pPr marL="0" indent="0">
              <a:lnSpc>
                <a:spcPct val="120000"/>
              </a:lnSpc>
              <a:buNone/>
            </a:pPr>
            <a:r>
              <a:rPr lang="en-GB" sz="7200" dirty="0">
                <a:latin typeface="Arial" panose="020B0604020202020204" pitchFamily="34" charset="0"/>
                <a:cs typeface="Arial" panose="020B0604020202020204" pitchFamily="34" charset="0"/>
              </a:rPr>
              <a:t> </a:t>
            </a:r>
            <a:r>
              <a:rPr lang="en-GB" sz="7200" i="1" dirty="0">
                <a:latin typeface="Arial" panose="020B0604020202020204" pitchFamily="34" charset="0"/>
                <a:cs typeface="Arial" panose="020B0604020202020204" pitchFamily="34" charset="0"/>
              </a:rPr>
              <a:t> “</a:t>
            </a:r>
            <a:r>
              <a:rPr lang="en-GB" sz="7200" i="1" dirty="0">
                <a:solidFill>
                  <a:schemeClr val="tx2"/>
                </a:solidFill>
                <a:latin typeface="Arial" panose="020B0604020202020204" pitchFamily="34" charset="0"/>
                <a:cs typeface="Arial" panose="020B0604020202020204" pitchFamily="34" charset="0"/>
              </a:rPr>
              <a:t>release of pressure and stress after a performance can trigger a big release of tics</a:t>
            </a:r>
            <a:r>
              <a:rPr lang="en-GB" sz="7200" b="1" i="1" dirty="0">
                <a:solidFill>
                  <a:schemeClr val="tx2"/>
                </a:solidFill>
                <a:latin typeface="Arial" panose="020B0604020202020204" pitchFamily="34" charset="0"/>
                <a:cs typeface="Arial" panose="020B0604020202020204" pitchFamily="34" charset="0"/>
              </a:rPr>
              <a:t>” </a:t>
            </a:r>
            <a:r>
              <a:rPr lang="en-GB" sz="7200" i="1" dirty="0">
                <a:latin typeface="Arial" panose="020B0604020202020204" pitchFamily="34" charset="0"/>
                <a:cs typeface="Arial" panose="020B0604020202020204" pitchFamily="34" charset="0"/>
              </a:rPr>
              <a:t>(Alex)</a:t>
            </a:r>
          </a:p>
          <a:p>
            <a:pPr marL="0" indent="0">
              <a:lnSpc>
                <a:spcPct val="120000"/>
              </a:lnSpc>
              <a:buNone/>
            </a:pPr>
            <a:endParaRPr lang="en-GB" sz="7200" i="1" dirty="0">
              <a:latin typeface="Arial" panose="020B0604020202020204" pitchFamily="34" charset="0"/>
              <a:cs typeface="Arial" panose="020B0604020202020204" pitchFamily="34" charset="0"/>
            </a:endParaRPr>
          </a:p>
          <a:p>
            <a:pPr marL="0" indent="0">
              <a:lnSpc>
                <a:spcPct val="120000"/>
              </a:lnSpc>
              <a:buNone/>
            </a:pPr>
            <a:r>
              <a:rPr lang="en-GB" sz="8800" dirty="0">
                <a:latin typeface="Arial" panose="020B0604020202020204" pitchFamily="34" charset="0"/>
                <a:cs typeface="Arial" panose="020B0604020202020204" pitchFamily="34" charset="0"/>
              </a:rPr>
              <a:t>Individual experience varies; co-existing conditions have an impact (e.g., anxiety); </a:t>
            </a:r>
            <a:r>
              <a:rPr lang="en-GB" sz="8800" b="1" dirty="0">
                <a:latin typeface="Arial" panose="020B0604020202020204" pitchFamily="34" charset="0"/>
                <a:cs typeface="Arial" panose="020B0604020202020204" pitchFamily="34" charset="0"/>
              </a:rPr>
              <a:t>group singing activities may not work for everyone </a:t>
            </a:r>
            <a:r>
              <a:rPr lang="en-GB" sz="6400" dirty="0">
                <a:latin typeface="Arial" panose="020B0604020202020204" pitchFamily="34" charset="0"/>
                <a:cs typeface="Arial" panose="020B0604020202020204" pitchFamily="34" charset="0"/>
              </a:rPr>
              <a:t> </a:t>
            </a:r>
            <a:r>
              <a:rPr lang="en-GB" sz="6400" dirty="0">
                <a:solidFill>
                  <a:schemeClr val="accent1">
                    <a:lumMod val="50000"/>
                  </a:schemeClr>
                </a:solidFill>
                <a:latin typeface="Arial" panose="020B0604020202020204" pitchFamily="34" charset="0"/>
                <a:cs typeface="Arial" panose="020B0604020202020204" pitchFamily="34" charset="0"/>
              </a:rPr>
              <a:t>(unlike </a:t>
            </a:r>
            <a:r>
              <a:rPr lang="en-GB" sz="6400" dirty="0" err="1">
                <a:solidFill>
                  <a:schemeClr val="accent1">
                    <a:lumMod val="50000"/>
                  </a:schemeClr>
                </a:solidFill>
                <a:latin typeface="Arial" panose="020B0604020202020204" pitchFamily="34" charset="0"/>
                <a:cs typeface="Arial" panose="020B0604020202020204" pitchFamily="34" charset="0"/>
              </a:rPr>
              <a:t>Sanal</a:t>
            </a:r>
            <a:r>
              <a:rPr lang="en-GB" sz="6400" dirty="0">
                <a:solidFill>
                  <a:schemeClr val="accent1">
                    <a:lumMod val="50000"/>
                  </a:schemeClr>
                </a:solidFill>
                <a:latin typeface="Arial" panose="020B0604020202020204" pitchFamily="34" charset="0"/>
                <a:cs typeface="Arial" panose="020B0604020202020204" pitchFamily="34" charset="0"/>
              </a:rPr>
              <a:t> &amp; </a:t>
            </a:r>
            <a:r>
              <a:rPr lang="en-GB" sz="6400" dirty="0" err="1">
                <a:solidFill>
                  <a:schemeClr val="accent1">
                    <a:lumMod val="50000"/>
                  </a:schemeClr>
                </a:solidFill>
                <a:latin typeface="Arial" panose="020B0604020202020204" pitchFamily="34" charset="0"/>
                <a:cs typeface="Arial" panose="020B0604020202020204" pitchFamily="34" charset="0"/>
              </a:rPr>
              <a:t>Gorsey</a:t>
            </a:r>
            <a:r>
              <a:rPr lang="en-GB" sz="6400" dirty="0">
                <a:solidFill>
                  <a:schemeClr val="accent1">
                    <a:lumMod val="50000"/>
                  </a:schemeClr>
                </a:solidFill>
                <a:latin typeface="Arial" panose="020B0604020202020204" pitchFamily="34" charset="0"/>
                <a:cs typeface="Arial" panose="020B0604020202020204" pitchFamily="34" charset="0"/>
              </a:rPr>
              <a:t>, 2013; Philip et al, 2020)</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2028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5">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963E-0EC0-C286-9CD6-6C24ABBCE933}"/>
              </a:ext>
            </a:extLst>
          </p:cNvPr>
          <p:cNvSpPr>
            <a:spLocks noGrp="1"/>
          </p:cNvSpPr>
          <p:nvPr>
            <p:ph type="title"/>
          </p:nvPr>
        </p:nvSpPr>
        <p:spPr>
          <a:xfrm>
            <a:off x="1106128" y="286603"/>
            <a:ext cx="10049551" cy="701539"/>
          </a:xfrm>
        </p:spPr>
        <p:txBody>
          <a:bodyPr>
            <a:normAutofit/>
          </a:bodyPr>
          <a:lstStyle/>
          <a:p>
            <a:r>
              <a:rPr lang="en-GB" sz="4400" b="1" dirty="0"/>
              <a:t>Singing as a coping method, or distraction</a:t>
            </a:r>
          </a:p>
        </p:txBody>
      </p:sp>
      <p:sp>
        <p:nvSpPr>
          <p:cNvPr id="3" name="Content Placeholder 2">
            <a:extLst>
              <a:ext uri="{FF2B5EF4-FFF2-40B4-BE49-F238E27FC236}">
                <a16:creationId xmlns:a16="http://schemas.microsoft.com/office/drawing/2014/main" id="{3DCEB9B1-FE78-D376-E574-DD8F36188EF8}"/>
              </a:ext>
            </a:extLst>
          </p:cNvPr>
          <p:cNvSpPr>
            <a:spLocks noGrp="1"/>
          </p:cNvSpPr>
          <p:nvPr>
            <p:ph idx="1"/>
          </p:nvPr>
        </p:nvSpPr>
        <p:spPr>
          <a:xfrm>
            <a:off x="663677" y="1135626"/>
            <a:ext cx="10707329" cy="5147187"/>
          </a:xfrm>
          <a:pattFill prst="pct20">
            <a:fgClr>
              <a:schemeClr val="accent1"/>
            </a:fgClr>
            <a:bgClr>
              <a:schemeClr val="bg1"/>
            </a:bgClr>
          </a:pattFill>
        </p:spPr>
        <p:txBody>
          <a:bodyPr>
            <a:normAutofit fontScale="85000" lnSpcReduction="10000"/>
          </a:bodyPr>
          <a:lstStyle/>
          <a:p>
            <a:pPr marL="0" indent="0">
              <a:lnSpc>
                <a:spcPct val="110000"/>
              </a:lnSpc>
              <a:buNone/>
            </a:pPr>
            <a:r>
              <a:rPr lang="en-GB" sz="2500" b="1" dirty="0">
                <a:latin typeface="Arial" panose="020B0604020202020204" pitchFamily="34" charset="0"/>
                <a:cs typeface="Arial" panose="020B0604020202020204" pitchFamily="34" charset="0"/>
              </a:rPr>
              <a:t>*Brings relief - Coping mechanism- </a:t>
            </a:r>
          </a:p>
          <a:p>
            <a:pPr marL="0" indent="0">
              <a:lnSpc>
                <a:spcPct val="110000"/>
              </a:lnSpc>
              <a:buNone/>
            </a:pP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It gives me a lot of relief from my tics”</a:t>
            </a:r>
          </a:p>
          <a:p>
            <a:pPr marL="0" indent="0">
              <a:lnSpc>
                <a:spcPct val="110000"/>
              </a:lnSpc>
              <a:buNone/>
            </a:pPr>
            <a:r>
              <a:rPr lang="en-GB" sz="2500" i="1" dirty="0">
                <a:latin typeface="Arial" panose="020B0604020202020204" pitchFamily="34" charset="0"/>
                <a:cs typeface="Arial" panose="020B0604020202020204" pitchFamily="34" charset="0"/>
              </a:rPr>
              <a:t>“ I sing all of the time as it brings me relief, especially when they {tics} are bad). </a:t>
            </a:r>
          </a:p>
          <a:p>
            <a:pPr marL="0" indent="0">
              <a:lnSpc>
                <a:spcPct val="110000"/>
              </a:lnSpc>
              <a:buNone/>
            </a:pPr>
            <a:endParaRPr lang="en-GB" sz="2500" i="1" dirty="0">
              <a:latin typeface="Arial" panose="020B0604020202020204" pitchFamily="34" charset="0"/>
              <a:cs typeface="Arial" panose="020B0604020202020204" pitchFamily="34" charset="0"/>
            </a:endParaRPr>
          </a:p>
          <a:p>
            <a:pPr marL="0" indent="0">
              <a:lnSpc>
                <a:spcPct val="110000"/>
              </a:lnSpc>
              <a:buNone/>
            </a:pPr>
            <a:r>
              <a:rPr lang="en-GB" sz="2500" dirty="0">
                <a:latin typeface="Arial" panose="020B0604020202020204" pitchFamily="34" charset="0"/>
                <a:cs typeface="Arial" panose="020B0604020202020204" pitchFamily="34" charset="0"/>
              </a:rPr>
              <a:t>*</a:t>
            </a:r>
            <a:r>
              <a:rPr lang="en-GB" sz="2500" b="1" dirty="0">
                <a:latin typeface="Arial" panose="020B0604020202020204" pitchFamily="34" charset="0"/>
                <a:cs typeface="Arial" panose="020B0604020202020204" pitchFamily="34" charset="0"/>
              </a:rPr>
              <a:t>Distraction, or a new focus-  </a:t>
            </a:r>
            <a:r>
              <a:rPr lang="en-GB" sz="2500" i="1" dirty="0">
                <a:latin typeface="Arial" panose="020B0604020202020204" pitchFamily="34" charset="0"/>
                <a:cs typeface="Arial" panose="020B0604020202020204" pitchFamily="34" charset="0"/>
              </a:rPr>
              <a:t>“ I often use singing to calm down a tic attack” </a:t>
            </a:r>
          </a:p>
          <a:p>
            <a:pPr marL="0" indent="0">
              <a:lnSpc>
                <a:spcPct val="110000"/>
              </a:lnSpc>
              <a:buNone/>
            </a:pPr>
            <a:r>
              <a:rPr lang="en-GB" sz="2400" dirty="0">
                <a:effectLst/>
                <a:latin typeface="Arial" panose="020B0604020202020204" pitchFamily="34" charset="0"/>
                <a:ea typeface="Calibri" panose="020F0502020204030204" pitchFamily="34" charset="0"/>
                <a:cs typeface="Arial" panose="020B0604020202020204" pitchFamily="34" charset="0"/>
              </a:rPr>
              <a:t>“</a:t>
            </a:r>
            <a:r>
              <a:rPr lang="en-GB" sz="2400" i="1" dirty="0">
                <a:effectLst/>
                <a:latin typeface="Arial" panose="020B0604020202020204" pitchFamily="34" charset="0"/>
                <a:ea typeface="Calibri" panose="020F0502020204030204" pitchFamily="34" charset="0"/>
                <a:cs typeface="Arial" panose="020B0604020202020204" pitchFamily="34" charset="0"/>
              </a:rPr>
              <a:t>I find that singing takes my attention away from other things and gives me something to focus on, meaning I don’t seem to tic</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1900" dirty="0">
                <a:solidFill>
                  <a:schemeClr val="accent2">
                    <a:lumMod val="75000"/>
                  </a:schemeClr>
                </a:solidFill>
                <a:latin typeface="Arial" panose="020B0604020202020204" pitchFamily="34" charset="0"/>
                <a:cs typeface="Arial" panose="020B0604020202020204" pitchFamily="34" charset="0"/>
              </a:rPr>
              <a:t>(</a:t>
            </a:r>
            <a:r>
              <a:rPr lang="en-GB" sz="1900" dirty="0" err="1">
                <a:solidFill>
                  <a:schemeClr val="accent2">
                    <a:lumMod val="75000"/>
                  </a:schemeClr>
                </a:solidFill>
                <a:latin typeface="Arial" panose="020B0604020202020204" pitchFamily="34" charset="0"/>
                <a:cs typeface="Arial" panose="020B0604020202020204" pitchFamily="34" charset="0"/>
              </a:rPr>
              <a:t>Eapen</a:t>
            </a:r>
            <a:r>
              <a:rPr lang="en-GB" sz="1900" dirty="0">
                <a:solidFill>
                  <a:schemeClr val="accent2">
                    <a:lumMod val="75000"/>
                  </a:schemeClr>
                </a:solidFill>
                <a:latin typeface="Arial" panose="020B0604020202020204" pitchFamily="34" charset="0"/>
                <a:cs typeface="Arial" panose="020B0604020202020204" pitchFamily="34" charset="0"/>
              </a:rPr>
              <a:t> and </a:t>
            </a:r>
            <a:r>
              <a:rPr lang="en-GB" sz="1900" dirty="0" err="1">
                <a:solidFill>
                  <a:schemeClr val="accent2">
                    <a:lumMod val="75000"/>
                  </a:schemeClr>
                </a:solidFill>
                <a:latin typeface="Arial" panose="020B0604020202020204" pitchFamily="34" charset="0"/>
                <a:cs typeface="Arial" panose="020B0604020202020204" pitchFamily="34" charset="0"/>
              </a:rPr>
              <a:t>Usherwood</a:t>
            </a:r>
            <a:r>
              <a:rPr lang="en-GB" sz="1900" dirty="0">
                <a:solidFill>
                  <a:schemeClr val="accent2">
                    <a:lumMod val="75000"/>
                  </a:schemeClr>
                </a:solidFill>
                <a:latin typeface="Arial" panose="020B0604020202020204" pitchFamily="34" charset="0"/>
                <a:cs typeface="Arial" panose="020B0604020202020204" pitchFamily="34" charset="0"/>
              </a:rPr>
              <a:t>, 2022) </a:t>
            </a:r>
            <a:r>
              <a:rPr lang="en-GB" sz="19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10000"/>
              </a:lnSpc>
              <a:buNone/>
            </a:pPr>
            <a:endParaRPr lang="en-GB" sz="19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0000"/>
              </a:lnSpc>
              <a:buNone/>
            </a:pPr>
            <a:r>
              <a:rPr lang="en-GB" sz="2500" b="1" dirty="0">
                <a:latin typeface="Arial" panose="020B0604020202020204" pitchFamily="34" charset="0"/>
                <a:cs typeface="Arial" panose="020B0604020202020204" pitchFamily="34" charset="0"/>
              </a:rPr>
              <a:t>*Tool to achieve daily tasks (such as chores or driving)-</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it stops my tics and makes it easier to do housework</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Charlie described “singing my activities” </a:t>
            </a:r>
            <a:r>
              <a:rPr lang="en-GB" sz="2500" dirty="0">
                <a:latin typeface="Arial" panose="020B0604020202020204" pitchFamily="34" charset="0"/>
                <a:cs typeface="Arial" panose="020B0604020202020204" pitchFamily="34" charset="0"/>
              </a:rPr>
              <a:t>on a bad tic day.</a:t>
            </a:r>
          </a:p>
          <a:p>
            <a:pPr marL="0" indent="0">
              <a:lnSpc>
                <a:spcPct val="110000"/>
              </a:lnSpc>
              <a:buNone/>
            </a:pPr>
            <a:r>
              <a:rPr lang="en-GB" sz="2600" u="sng" dirty="0">
                <a:latin typeface="Arial" panose="020B0604020202020204" pitchFamily="34" charset="0"/>
                <a:cs typeface="Arial" panose="020B0604020202020204" pitchFamily="34" charset="0"/>
              </a:rPr>
              <a:t>Engages </a:t>
            </a:r>
            <a:r>
              <a:rPr lang="en-GB" sz="2600" dirty="0">
                <a:latin typeface="Arial" panose="020B0604020202020204" pitchFamily="34" charset="0"/>
                <a:cs typeface="Arial" panose="020B0604020202020204" pitchFamily="34" charset="0"/>
              </a:rPr>
              <a:t>the whole body- </a:t>
            </a:r>
            <a:r>
              <a:rPr lang="en-GB" sz="2600" b="1" dirty="0">
                <a:solidFill>
                  <a:schemeClr val="tx1"/>
                </a:solidFill>
              </a:rPr>
              <a:t>a</a:t>
            </a:r>
            <a:r>
              <a:rPr lang="en-GB" sz="2600" b="1" dirty="0">
                <a:solidFill>
                  <a:schemeClr val="accent1">
                    <a:lumMod val="75000"/>
                  </a:schemeClr>
                </a:solidFill>
              </a:rPr>
              <a:t> </a:t>
            </a:r>
            <a:r>
              <a:rPr lang="en-GB" sz="2600" b="1" dirty="0">
                <a:solidFill>
                  <a:schemeClr val="tx1"/>
                </a:solidFill>
              </a:rPr>
              <a:t>“</a:t>
            </a:r>
            <a:r>
              <a:rPr lang="en-GB" sz="2600" b="1" i="1" dirty="0">
                <a:solidFill>
                  <a:schemeClr val="tx1"/>
                </a:solidFill>
              </a:rPr>
              <a:t>whole body task</a:t>
            </a:r>
            <a:r>
              <a:rPr lang="en-GB" sz="2600" b="1" dirty="0">
                <a:solidFill>
                  <a:schemeClr val="tx1"/>
                </a:solidFill>
              </a:rPr>
              <a:t>” Charlie </a:t>
            </a:r>
            <a:r>
              <a:rPr lang="en-GB" sz="2800" dirty="0">
                <a:solidFill>
                  <a:schemeClr val="accent1">
                    <a:lumMod val="75000"/>
                  </a:schemeClr>
                </a:solidFill>
              </a:rPr>
              <a:t>(</a:t>
            </a:r>
            <a:r>
              <a:rPr lang="en-GB" sz="2100" dirty="0">
                <a:solidFill>
                  <a:schemeClr val="accent1">
                    <a:lumMod val="75000"/>
                  </a:schemeClr>
                </a:solidFill>
                <a:latin typeface="Arial" panose="020B0604020202020204" pitchFamily="34" charset="0"/>
                <a:cs typeface="Arial" panose="020B0604020202020204" pitchFamily="34" charset="0"/>
              </a:rPr>
              <a:t>Singer, 2010; </a:t>
            </a:r>
            <a:r>
              <a:rPr lang="en-GB" sz="2100" dirty="0" err="1">
                <a:solidFill>
                  <a:schemeClr val="accent1">
                    <a:lumMod val="75000"/>
                  </a:schemeClr>
                </a:solidFill>
                <a:latin typeface="Arial" panose="020B0604020202020204" pitchFamily="34" charset="0"/>
                <a:cs typeface="Arial" panose="020B0604020202020204" pitchFamily="34" charset="0"/>
              </a:rPr>
              <a:t>Leckman</a:t>
            </a:r>
            <a:r>
              <a:rPr lang="en-GB" sz="2100" dirty="0">
                <a:solidFill>
                  <a:schemeClr val="accent1">
                    <a:lumMod val="75000"/>
                  </a:schemeClr>
                </a:solidFill>
                <a:latin typeface="Arial" panose="020B0604020202020204" pitchFamily="34" charset="0"/>
                <a:cs typeface="Arial" panose="020B0604020202020204" pitchFamily="34" charset="0"/>
              </a:rPr>
              <a:t> et al., 2006) </a:t>
            </a:r>
          </a:p>
          <a:p>
            <a:pPr marL="0" indent="0">
              <a:lnSpc>
                <a:spcPct val="110000"/>
              </a:lnSpc>
              <a:buNone/>
            </a:pPr>
            <a:endParaRPr lang="en-GB" sz="2500" dirty="0">
              <a:latin typeface="Arial" panose="020B0604020202020204" pitchFamily="34" charset="0"/>
              <a:cs typeface="Arial" panose="020B0604020202020204" pitchFamily="34" charset="0"/>
            </a:endParaRPr>
          </a:p>
          <a:p>
            <a:pPr marL="0" indent="0">
              <a:lnSpc>
                <a:spcPct val="110000"/>
              </a:lnSpc>
              <a:buNone/>
            </a:pPr>
            <a:endParaRPr lang="en-GB" sz="1800" dirty="0">
              <a:solidFill>
                <a:schemeClr val="accent1">
                  <a:lumMod val="75000"/>
                </a:schemeClr>
              </a:solidFill>
              <a:latin typeface="Arial" panose="020B0604020202020204" pitchFamily="34" charset="0"/>
              <a:cs typeface="Arial" panose="020B0604020202020204" pitchFamily="34" charset="0"/>
            </a:endParaRPr>
          </a:p>
          <a:p>
            <a:pPr>
              <a:lnSpc>
                <a:spcPct val="110000"/>
              </a:lnSpc>
              <a:buFontTx/>
              <a:buChar char="-"/>
            </a:pPr>
            <a:endParaRPr lang="en-GB" sz="24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24774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23740-2FA3-35DF-00D6-BFE6E6F9F63D}"/>
              </a:ext>
            </a:extLst>
          </p:cNvPr>
          <p:cNvSpPr>
            <a:spLocks noGrp="1"/>
          </p:cNvSpPr>
          <p:nvPr>
            <p:ph type="title"/>
          </p:nvPr>
        </p:nvSpPr>
        <p:spPr>
          <a:xfrm>
            <a:off x="1205949" y="-403994"/>
            <a:ext cx="10058400" cy="1760846"/>
          </a:xfrm>
        </p:spPr>
        <p:txBody>
          <a:bodyPr>
            <a:normAutofit/>
          </a:bodyPr>
          <a:lstStyle/>
          <a:p>
            <a:r>
              <a:rPr lang="en-GB" sz="4000" b="1" dirty="0"/>
              <a:t>Singing as an important part of life- happiness</a:t>
            </a:r>
          </a:p>
        </p:txBody>
      </p:sp>
      <p:sp>
        <p:nvSpPr>
          <p:cNvPr id="3" name="TextBox 2">
            <a:extLst>
              <a:ext uri="{FF2B5EF4-FFF2-40B4-BE49-F238E27FC236}">
                <a16:creationId xmlns:a16="http://schemas.microsoft.com/office/drawing/2014/main" id="{B7F5CD25-3580-FCA8-13EB-2E23117A2EA6}"/>
              </a:ext>
            </a:extLst>
          </p:cNvPr>
          <p:cNvSpPr txBox="1"/>
          <p:nvPr/>
        </p:nvSpPr>
        <p:spPr>
          <a:xfrm>
            <a:off x="156755" y="4993252"/>
            <a:ext cx="12757355" cy="1015663"/>
          </a:xfrm>
          <a:prstGeom prst="rect">
            <a:avLst/>
          </a:prstGeom>
          <a:noFill/>
        </p:spPr>
        <p:txBody>
          <a:bodyPr wrap="square" rtlCol="0">
            <a:spAutoFit/>
          </a:bodyPr>
          <a:lstStyle/>
          <a:p>
            <a:r>
              <a:rPr lang="en-GB" sz="2000" b="1" dirty="0">
                <a:latin typeface="Arial Narrow" panose="020B0606020202030204" pitchFamily="34" charset="0"/>
              </a:rPr>
              <a:t>*</a:t>
            </a:r>
            <a:r>
              <a:rPr lang="en-GB" sz="2000" b="1" dirty="0">
                <a:latin typeface="Arial" panose="020B0604020202020204" pitchFamily="34" charset="0"/>
                <a:cs typeface="Arial" panose="020B0604020202020204" pitchFamily="34" charset="0"/>
              </a:rPr>
              <a:t>Hobbies -</a:t>
            </a:r>
            <a:r>
              <a:rPr lang="en-GB" sz="2000" dirty="0">
                <a:latin typeface="Arial" panose="020B0604020202020204" pitchFamily="34" charset="0"/>
                <a:cs typeface="Arial" panose="020B0604020202020204" pitchFamily="34" charset="0"/>
              </a:rPr>
              <a:t>participants enjoy a variety of activities and spend a lot of time singing </a:t>
            </a:r>
            <a:r>
              <a:rPr lang="en-GB" sz="1600" dirty="0">
                <a:solidFill>
                  <a:schemeClr val="accent2">
                    <a:lumMod val="75000"/>
                  </a:schemeClr>
                </a:solidFill>
                <a:latin typeface="Arial" panose="020B0604020202020204" pitchFamily="34" charset="0"/>
                <a:cs typeface="Arial" panose="020B0604020202020204" pitchFamily="34" charset="0"/>
              </a:rPr>
              <a:t>(</a:t>
            </a:r>
            <a:r>
              <a:rPr lang="en-GB" sz="1600" dirty="0" err="1">
                <a:solidFill>
                  <a:schemeClr val="accent2">
                    <a:lumMod val="75000"/>
                  </a:schemeClr>
                </a:solidFill>
                <a:latin typeface="Arial" panose="020B0604020202020204" pitchFamily="34" charset="0"/>
                <a:cs typeface="Arial" panose="020B0604020202020204" pitchFamily="34" charset="0"/>
              </a:rPr>
              <a:t>Eapen</a:t>
            </a:r>
            <a:r>
              <a:rPr lang="en-GB" sz="1600" dirty="0">
                <a:solidFill>
                  <a:schemeClr val="accent2">
                    <a:lumMod val="75000"/>
                  </a:schemeClr>
                </a:solidFill>
                <a:latin typeface="Arial" panose="020B0604020202020204" pitchFamily="34" charset="0"/>
                <a:cs typeface="Arial" panose="020B0604020202020204" pitchFamily="34" charset="0"/>
              </a:rPr>
              <a:t> and </a:t>
            </a:r>
            <a:r>
              <a:rPr lang="en-GB" sz="1600" dirty="0" err="1">
                <a:solidFill>
                  <a:schemeClr val="accent2">
                    <a:lumMod val="75000"/>
                  </a:schemeClr>
                </a:solidFill>
                <a:latin typeface="Arial" panose="020B0604020202020204" pitchFamily="34" charset="0"/>
                <a:cs typeface="Arial" panose="020B0604020202020204" pitchFamily="34" charset="0"/>
              </a:rPr>
              <a:t>Usherwood</a:t>
            </a:r>
            <a:r>
              <a:rPr lang="en-GB" sz="1600" dirty="0">
                <a:solidFill>
                  <a:schemeClr val="accent2">
                    <a:lumMod val="75000"/>
                  </a:schemeClr>
                </a:solidFill>
                <a:latin typeface="Arial" panose="020B0604020202020204" pitchFamily="34" charset="0"/>
                <a:cs typeface="Arial" panose="020B0604020202020204" pitchFamily="34" charset="0"/>
              </a:rPr>
              <a:t>, 2022)</a:t>
            </a:r>
          </a:p>
          <a:p>
            <a:r>
              <a:rPr lang="en-GB" sz="2000" dirty="0">
                <a:latin typeface="Arial" panose="020B0604020202020204" pitchFamily="34" charset="0"/>
                <a:cs typeface="Arial" panose="020B0604020202020204" pitchFamily="34" charset="0"/>
              </a:rPr>
              <a:t>	          -singing can be a cheap, accessible activity    </a:t>
            </a:r>
          </a:p>
          <a:p>
            <a:r>
              <a:rPr lang="en-GB" sz="2000" dirty="0">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Career choice – </a:t>
            </a:r>
            <a:r>
              <a:rPr lang="en-GB" sz="2000" dirty="0">
                <a:latin typeface="Arial" panose="020B0604020202020204" pitchFamily="34" charset="0"/>
                <a:cs typeface="Arial" panose="020B0604020202020204" pitchFamily="34" charset="0"/>
              </a:rPr>
              <a:t>all interviewees pursuing a career singing/performing </a:t>
            </a:r>
          </a:p>
        </p:txBody>
      </p:sp>
      <p:sp>
        <p:nvSpPr>
          <p:cNvPr id="4" name="TextBox 3">
            <a:extLst>
              <a:ext uri="{FF2B5EF4-FFF2-40B4-BE49-F238E27FC236}">
                <a16:creationId xmlns:a16="http://schemas.microsoft.com/office/drawing/2014/main" id="{A18B0E30-2DAD-DACD-5FEC-6980512227C2}"/>
              </a:ext>
            </a:extLst>
          </p:cNvPr>
          <p:cNvSpPr txBox="1"/>
          <p:nvPr/>
        </p:nvSpPr>
        <p:spPr>
          <a:xfrm>
            <a:off x="368710" y="1799303"/>
            <a:ext cx="5353664" cy="523220"/>
          </a:xfrm>
          <a:prstGeom prst="rect">
            <a:avLst/>
          </a:prstGeom>
          <a:pattFill prst="pct20">
            <a:fgClr>
              <a:schemeClr val="accent1"/>
            </a:fgClr>
            <a:bgClr>
              <a:schemeClr val="bg1"/>
            </a:bgClr>
          </a:pattFill>
          <a:ln>
            <a:solidFill>
              <a:schemeClr val="accent2"/>
            </a:solidFill>
          </a:ln>
          <a:effectLst/>
        </p:spPr>
        <p:txBody>
          <a:bodyPr wrap="square" rtlCol="0">
            <a:spAutoFit/>
          </a:bodyPr>
          <a:lstStyle/>
          <a:p>
            <a:pPr algn="ctr"/>
            <a:r>
              <a:rPr lang="en-GB" sz="2800" dirty="0">
                <a:latin typeface="Arial" panose="020B0604020202020204" pitchFamily="34" charset="0"/>
                <a:cs typeface="Arial" panose="020B0604020202020204" pitchFamily="34" charset="0"/>
              </a:rPr>
              <a:t>“</a:t>
            </a:r>
            <a:r>
              <a:rPr lang="en-GB" sz="2800" i="1" dirty="0">
                <a:latin typeface="Arial" panose="020B0604020202020204" pitchFamily="34" charset="0"/>
                <a:cs typeface="Arial" panose="020B0604020202020204" pitchFamily="34" charset="0"/>
              </a:rPr>
              <a:t>Singing just feels good</a:t>
            </a:r>
            <a:r>
              <a:rPr lang="en-GB" sz="2800" dirty="0">
                <a:latin typeface="Arial" panose="020B0604020202020204" pitchFamily="34" charset="0"/>
                <a:cs typeface="Arial" panose="020B0604020202020204" pitchFamily="34" charset="0"/>
              </a:rPr>
              <a:t>”    -Alex</a:t>
            </a:r>
          </a:p>
        </p:txBody>
      </p:sp>
      <p:sp>
        <p:nvSpPr>
          <p:cNvPr id="11" name="TextBox 10">
            <a:extLst>
              <a:ext uri="{FF2B5EF4-FFF2-40B4-BE49-F238E27FC236}">
                <a16:creationId xmlns:a16="http://schemas.microsoft.com/office/drawing/2014/main" id="{5E21DCED-36AF-8E79-661B-FADF8B97AD8D}"/>
              </a:ext>
            </a:extLst>
          </p:cNvPr>
          <p:cNvSpPr txBox="1"/>
          <p:nvPr/>
        </p:nvSpPr>
        <p:spPr>
          <a:xfrm>
            <a:off x="1397679" y="3496305"/>
            <a:ext cx="8881948" cy="830997"/>
          </a:xfrm>
          <a:prstGeom prst="rect">
            <a:avLst/>
          </a:prstGeom>
          <a:pattFill prst="pct20">
            <a:fgClr>
              <a:schemeClr val="accent1"/>
            </a:fgClr>
            <a:bgClr>
              <a:schemeClr val="bg1"/>
            </a:bgClr>
          </a:pattFill>
          <a:ln>
            <a:solidFill>
              <a:schemeClr val="accent2"/>
            </a:solidFill>
          </a:ln>
        </p:spPr>
        <p:txBody>
          <a:bodyPr wrap="square" rtlCol="0">
            <a:spAutoFit/>
          </a:bodyPr>
          <a:lstStyle/>
          <a:p>
            <a:r>
              <a:rPr lang="en-GB" sz="2400" i="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a:t>
            </a:r>
            <a:r>
              <a:rPr lang="en-GB" sz="2400" i="1" dirty="0">
                <a:latin typeface="Arial" panose="020B0604020202020204" pitchFamily="34" charset="0"/>
                <a:cs typeface="Arial" panose="020B0604020202020204" pitchFamily="34" charset="0"/>
              </a:rPr>
              <a:t>Singing makes such a difference to my life, so I spend as much time singing as I can”      (questionnaire participants)</a:t>
            </a:r>
          </a:p>
        </p:txBody>
      </p:sp>
      <p:sp>
        <p:nvSpPr>
          <p:cNvPr id="12" name="TextBox 11">
            <a:extLst>
              <a:ext uri="{FF2B5EF4-FFF2-40B4-BE49-F238E27FC236}">
                <a16:creationId xmlns:a16="http://schemas.microsoft.com/office/drawing/2014/main" id="{9862B42A-8382-D86D-29F8-001769F36798}"/>
              </a:ext>
            </a:extLst>
          </p:cNvPr>
          <p:cNvSpPr txBox="1"/>
          <p:nvPr/>
        </p:nvSpPr>
        <p:spPr>
          <a:xfrm>
            <a:off x="7433187" y="1964913"/>
            <a:ext cx="3126658" cy="461665"/>
          </a:xfrm>
          <a:prstGeom prst="rect">
            <a:avLst/>
          </a:prstGeom>
          <a:pattFill prst="pct20">
            <a:fgClr>
              <a:schemeClr val="accent1"/>
            </a:fgClr>
            <a:bgClr>
              <a:schemeClr val="bg1"/>
            </a:bgClr>
          </a:pattFill>
          <a:ln>
            <a:solidFill>
              <a:schemeClr val="accent2"/>
            </a:solidFill>
          </a:ln>
        </p:spPr>
        <p:txBody>
          <a:bodyPr wrap="square" rtlCol="0">
            <a:spAutoFit/>
          </a:bodyPr>
          <a:lstStyle/>
          <a:p>
            <a:r>
              <a:rPr lang="en-GB" sz="2400" i="1" dirty="0"/>
              <a:t>“</a:t>
            </a:r>
            <a:r>
              <a:rPr lang="en-GB" sz="2400" i="1" dirty="0">
                <a:latin typeface="Arial" panose="020B0604020202020204" pitchFamily="34" charset="0"/>
                <a:cs typeface="Arial" panose="020B0604020202020204" pitchFamily="34" charset="0"/>
              </a:rPr>
              <a:t>I just love to sing</a:t>
            </a:r>
            <a:r>
              <a:rPr lang="en-GB" sz="1800" i="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B799D3EA-BC16-E26E-378C-6D76DB16A78A}"/>
              </a:ext>
            </a:extLst>
          </p:cNvPr>
          <p:cNvSpPr txBox="1"/>
          <p:nvPr/>
        </p:nvSpPr>
        <p:spPr>
          <a:xfrm>
            <a:off x="3614619" y="2770948"/>
            <a:ext cx="6945226" cy="461665"/>
          </a:xfrm>
          <a:prstGeom prst="rect">
            <a:avLst/>
          </a:prstGeom>
          <a:pattFill prst="pct20">
            <a:fgClr>
              <a:schemeClr val="accent1"/>
            </a:fgClr>
            <a:bgClr>
              <a:schemeClr val="bg1"/>
            </a:bgClr>
          </a:pattFill>
          <a:ln>
            <a:solidFill>
              <a:schemeClr val="accent2"/>
            </a:solidFill>
          </a:ln>
        </p:spPr>
        <p:txBody>
          <a:bodyPr wrap="square" rtlCol="0">
            <a:spAutoFit/>
          </a:bodyPr>
          <a:lstStyle/>
          <a:p>
            <a:r>
              <a:rPr lang="en-GB" sz="1800" i="1"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Singing eases my tics and makes me happy</a:t>
            </a:r>
            <a:r>
              <a:rPr lang="en-GB" sz="1800" i="1" dirty="0"/>
              <a:t>”</a:t>
            </a:r>
            <a:endParaRPr lang="en-GB" dirty="0"/>
          </a:p>
        </p:txBody>
      </p:sp>
      <p:sp>
        <p:nvSpPr>
          <p:cNvPr id="5" name="TextBox 4">
            <a:extLst>
              <a:ext uri="{FF2B5EF4-FFF2-40B4-BE49-F238E27FC236}">
                <a16:creationId xmlns:a16="http://schemas.microsoft.com/office/drawing/2014/main" id="{74B911DB-CE64-4C14-7B95-CA61EC11B437}"/>
              </a:ext>
            </a:extLst>
          </p:cNvPr>
          <p:cNvSpPr txBox="1"/>
          <p:nvPr/>
        </p:nvSpPr>
        <p:spPr>
          <a:xfrm>
            <a:off x="8817959" y="4246757"/>
            <a:ext cx="3082639" cy="369332"/>
          </a:xfrm>
          <a:prstGeom prst="rect">
            <a:avLst/>
          </a:prstGeom>
          <a:noFill/>
        </p:spPr>
        <p:txBody>
          <a:bodyPr wrap="none" rtlCol="0">
            <a:spAutoFit/>
          </a:bodyPr>
          <a:lstStyle/>
          <a:p>
            <a:r>
              <a:rPr lang="en-GB" dirty="0"/>
              <a:t>(</a:t>
            </a:r>
            <a:r>
              <a:rPr lang="en-GB" dirty="0">
                <a:solidFill>
                  <a:schemeClr val="accent2">
                    <a:lumMod val="75000"/>
                  </a:schemeClr>
                </a:solidFill>
              </a:rPr>
              <a:t>Kang et al, 2018; </a:t>
            </a:r>
            <a:r>
              <a:rPr lang="en-GB" dirty="0" err="1">
                <a:solidFill>
                  <a:schemeClr val="accent2">
                    <a:lumMod val="75000"/>
                  </a:schemeClr>
                </a:solidFill>
              </a:rPr>
              <a:t>Juslin</a:t>
            </a:r>
            <a:r>
              <a:rPr lang="en-GB" dirty="0">
                <a:solidFill>
                  <a:schemeClr val="accent2">
                    <a:lumMod val="75000"/>
                  </a:schemeClr>
                </a:solidFill>
              </a:rPr>
              <a:t>, 2016) </a:t>
            </a:r>
          </a:p>
        </p:txBody>
      </p:sp>
    </p:spTree>
    <p:extLst>
      <p:ext uri="{BB962C8B-B14F-4D97-AF65-F5344CB8AC3E}">
        <p14:creationId xmlns:p14="http://schemas.microsoft.com/office/powerpoint/2010/main" val="3766147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pct10">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2EE60F-DC4B-C2B1-B4D0-51BA9B6E75F6}"/>
              </a:ext>
            </a:extLst>
          </p:cNvPr>
          <p:cNvSpPr>
            <a:spLocks noGrp="1"/>
          </p:cNvSpPr>
          <p:nvPr>
            <p:ph sz="half" idx="1"/>
          </p:nvPr>
        </p:nvSpPr>
        <p:spPr>
          <a:xfrm>
            <a:off x="384314" y="412955"/>
            <a:ext cx="6370448" cy="5855110"/>
          </a:xfrm>
          <a:solidFill>
            <a:schemeClr val="bg1"/>
          </a:solidFill>
        </p:spPr>
        <p:txBody>
          <a:bodyPr>
            <a:normAutofit fontScale="92500" lnSpcReduction="10000"/>
          </a:bodyPr>
          <a:lstStyle/>
          <a:p>
            <a:r>
              <a:rPr lang="en-GB" sz="3500" b="1" dirty="0">
                <a:latin typeface="Arial" panose="020B0604020202020204" pitchFamily="34" charset="0"/>
                <a:cs typeface="Arial" panose="020B0604020202020204" pitchFamily="34" charset="0"/>
              </a:rPr>
              <a:t>Musical  Instruments </a:t>
            </a:r>
          </a:p>
          <a:p>
            <a:r>
              <a:rPr lang="en-GB" sz="3500" b="1" dirty="0">
                <a:latin typeface="Arial" panose="020B0604020202020204" pitchFamily="34" charset="0"/>
                <a:cs typeface="Arial" panose="020B0604020202020204" pitchFamily="34" charset="0"/>
              </a:rPr>
              <a:t>(and additional activities) </a:t>
            </a:r>
            <a:endParaRPr lang="en-GB" sz="3500" dirty="0">
              <a:latin typeface="Arial" panose="020B0604020202020204" pitchFamily="34" charset="0"/>
              <a:cs typeface="Arial" panose="020B0604020202020204" pitchFamily="34" charset="0"/>
            </a:endParaRPr>
          </a:p>
          <a:p>
            <a:pPr marL="0" indent="0">
              <a:lnSpc>
                <a:spcPct val="100000"/>
              </a:lnSpc>
              <a:buNone/>
            </a:pPr>
            <a:r>
              <a:rPr lang="en-GB" sz="2400" dirty="0">
                <a:latin typeface="Arial" panose="020B0604020202020204" pitchFamily="34" charset="0"/>
                <a:cs typeface="Arial" panose="020B0604020202020204" pitchFamily="34" charset="0"/>
              </a:rPr>
              <a:t>Mixed response overall:</a:t>
            </a:r>
          </a:p>
          <a:p>
            <a:pPr marL="0" indent="0">
              <a:lnSpc>
                <a:spcPct val="100000"/>
              </a:lnSpc>
              <a:buNone/>
            </a:pPr>
            <a:r>
              <a:rPr lang="en-GB" sz="2200" dirty="0">
                <a:latin typeface="Arial" panose="020B0604020202020204" pitchFamily="34" charset="0"/>
                <a:cs typeface="Arial" panose="020B0604020202020204" pitchFamily="34" charset="0"/>
              </a:rPr>
              <a:t>“</a:t>
            </a:r>
            <a:r>
              <a:rPr lang="en-GB" sz="2200" b="1" i="1" dirty="0">
                <a:latin typeface="Arial" panose="020B0604020202020204" pitchFamily="34" charset="0"/>
                <a:cs typeface="Arial" panose="020B0604020202020204" pitchFamily="34" charset="0"/>
              </a:rPr>
              <a:t>tics disappear when I play</a:t>
            </a:r>
            <a:r>
              <a:rPr lang="en-GB" sz="2200" i="1" dirty="0">
                <a:latin typeface="Arial" panose="020B0604020202020204" pitchFamily="34" charset="0"/>
                <a:cs typeface="Arial" panose="020B0604020202020204" pitchFamily="34" charset="0"/>
              </a:rPr>
              <a:t>”</a:t>
            </a:r>
          </a:p>
          <a:p>
            <a:pPr marL="0" indent="0">
              <a:lnSpc>
                <a:spcPct val="100000"/>
              </a:lnSpc>
              <a:buNone/>
            </a:pPr>
            <a:r>
              <a:rPr lang="en-GB" sz="2200" dirty="0">
                <a:latin typeface="Arial" panose="020B0604020202020204" pitchFamily="34" charset="0"/>
                <a:cs typeface="Arial" panose="020B0604020202020204" pitchFamily="34" charset="0"/>
              </a:rPr>
              <a:t>“</a:t>
            </a:r>
            <a:r>
              <a:rPr lang="en-GB" sz="2200" b="1" i="1" dirty="0">
                <a:latin typeface="Arial" panose="020B0604020202020204" pitchFamily="34" charset="0"/>
                <a:cs typeface="Arial" panose="020B0604020202020204" pitchFamily="34" charset="0"/>
              </a:rPr>
              <a:t>playing the piano helps, but not as much as singing</a:t>
            </a:r>
            <a:r>
              <a:rPr lang="en-GB" sz="2200" i="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Charlie </a:t>
            </a:r>
          </a:p>
          <a:p>
            <a:pPr marL="0" indent="0">
              <a:lnSpc>
                <a:spcPct val="100000"/>
              </a:lnSpc>
              <a:buNone/>
            </a:pPr>
            <a:r>
              <a:rPr lang="en-GB" sz="2200" b="1" dirty="0">
                <a:latin typeface="Arial" panose="020B0604020202020204" pitchFamily="34" charset="0"/>
                <a:cs typeface="Arial" panose="020B0604020202020204" pitchFamily="34" charset="0"/>
              </a:rPr>
              <a:t>“</a:t>
            </a:r>
            <a:r>
              <a:rPr lang="en-GB" sz="2200" b="1" i="1" dirty="0">
                <a:latin typeface="Arial" panose="020B0604020202020204" pitchFamily="34" charset="0"/>
                <a:cs typeface="Arial" panose="020B0604020202020204" pitchFamily="34" charset="0"/>
              </a:rPr>
              <a:t>playing stringed instruments (and ballet)  made my tics worse”</a:t>
            </a:r>
            <a:r>
              <a:rPr lang="en-GB" sz="2200" i="1" dirty="0">
                <a:latin typeface="Arial" panose="020B0604020202020204" pitchFamily="34" charset="0"/>
                <a:cs typeface="Arial" panose="020B0604020202020204" pitchFamily="34" charset="0"/>
              </a:rPr>
              <a:t> Nia</a:t>
            </a:r>
            <a:endParaRPr lang="en-GB" sz="2200" dirty="0">
              <a:latin typeface="Arial" panose="020B0604020202020204" pitchFamily="34" charset="0"/>
              <a:cs typeface="Arial" panose="020B0604020202020204" pitchFamily="34" charset="0"/>
            </a:endParaRPr>
          </a:p>
          <a:p>
            <a:pPr marL="0" indent="0">
              <a:lnSpc>
                <a:spcPct val="100000"/>
              </a:lnSpc>
              <a:buNone/>
            </a:pPr>
            <a:endParaRPr lang="en-GB" sz="2200" dirty="0">
              <a:latin typeface="Arial" panose="020B0604020202020204" pitchFamily="34" charset="0"/>
              <a:cs typeface="Arial" panose="020B0604020202020204" pitchFamily="34" charset="0"/>
            </a:endParaRPr>
          </a:p>
          <a:p>
            <a:pPr marL="0" indent="0">
              <a:lnSpc>
                <a:spcPct val="100000"/>
              </a:lnSpc>
              <a:buNone/>
            </a:pPr>
            <a:r>
              <a:rPr lang="en-GB" sz="2200" dirty="0">
                <a:latin typeface="Arial" panose="020B0604020202020204" pitchFamily="34" charset="0"/>
                <a:cs typeface="Arial" panose="020B0604020202020204" pitchFamily="34" charset="0"/>
              </a:rPr>
              <a:t>-Tics ease during focused activities (e.g., football, studying)</a:t>
            </a:r>
          </a:p>
          <a:p>
            <a:pPr marL="0" indent="0">
              <a:lnSpc>
                <a:spcPct val="100000"/>
              </a:lnSpc>
              <a:buNone/>
            </a:pPr>
            <a:r>
              <a:rPr lang="en-GB" sz="2200" dirty="0">
                <a:latin typeface="Arial" panose="020B0604020202020204" pitchFamily="34" charset="0"/>
                <a:cs typeface="Arial" panose="020B0604020202020204" pitchFamily="34" charset="0"/>
              </a:rPr>
              <a:t>-Tics are worse when brain is not engaged (watching tv) </a:t>
            </a:r>
          </a:p>
          <a:p>
            <a:pPr marL="0" indent="0">
              <a:lnSpc>
                <a:spcPct val="100000"/>
              </a:lnSpc>
              <a:buNone/>
            </a:pPr>
            <a:r>
              <a:rPr lang="en-GB" sz="2200" dirty="0">
                <a:latin typeface="Arial" panose="020B0604020202020204" pitchFamily="34" charset="0"/>
                <a:cs typeface="Arial" panose="020B0604020202020204" pitchFamily="34" charset="0"/>
              </a:rPr>
              <a:t> (</a:t>
            </a:r>
            <a:r>
              <a:rPr lang="en-GB" dirty="0" err="1">
                <a:solidFill>
                  <a:schemeClr val="accent1">
                    <a:lumMod val="75000"/>
                  </a:schemeClr>
                </a:solidFill>
                <a:latin typeface="Arial" panose="020B0604020202020204" pitchFamily="34" charset="0"/>
                <a:cs typeface="Arial" panose="020B0604020202020204" pitchFamily="34" charset="0"/>
              </a:rPr>
              <a:t>Bodeck</a:t>
            </a:r>
            <a:r>
              <a:rPr lang="en-GB" dirty="0">
                <a:solidFill>
                  <a:schemeClr val="accent1">
                    <a:lumMod val="75000"/>
                  </a:schemeClr>
                </a:solidFill>
                <a:latin typeface="Arial" panose="020B0604020202020204" pitchFamily="34" charset="0"/>
                <a:cs typeface="Arial" panose="020B0604020202020204" pitchFamily="34" charset="0"/>
              </a:rPr>
              <a:t> et al., 2015, </a:t>
            </a:r>
            <a:r>
              <a:rPr lang="en-GB" dirty="0" err="1">
                <a:solidFill>
                  <a:schemeClr val="accent1">
                    <a:lumMod val="75000"/>
                  </a:schemeClr>
                </a:solidFill>
                <a:latin typeface="Arial" panose="020B0604020202020204" pitchFamily="34" charset="0"/>
                <a:cs typeface="Arial" panose="020B0604020202020204" pitchFamily="34" charset="0"/>
              </a:rPr>
              <a:t>Eapen</a:t>
            </a:r>
            <a:r>
              <a:rPr lang="en-GB" dirty="0">
                <a:solidFill>
                  <a:schemeClr val="accent1">
                    <a:lumMod val="75000"/>
                  </a:schemeClr>
                </a:solidFill>
                <a:latin typeface="Arial" panose="020B0604020202020204" pitchFamily="34" charset="0"/>
                <a:cs typeface="Arial" panose="020B0604020202020204" pitchFamily="34" charset="0"/>
              </a:rPr>
              <a:t> and </a:t>
            </a:r>
            <a:r>
              <a:rPr lang="en-GB" dirty="0" err="1">
                <a:solidFill>
                  <a:schemeClr val="accent1">
                    <a:lumMod val="75000"/>
                  </a:schemeClr>
                </a:solidFill>
                <a:latin typeface="Arial" panose="020B0604020202020204" pitchFamily="34" charset="0"/>
                <a:cs typeface="Arial" panose="020B0604020202020204" pitchFamily="34" charset="0"/>
              </a:rPr>
              <a:t>Usherwood</a:t>
            </a:r>
            <a:r>
              <a:rPr lang="en-GB" dirty="0">
                <a:solidFill>
                  <a:schemeClr val="accent1">
                    <a:lumMod val="75000"/>
                  </a:schemeClr>
                </a:solidFill>
                <a:latin typeface="Arial" panose="020B0604020202020204" pitchFamily="34" charset="0"/>
                <a:cs typeface="Arial" panose="020B0604020202020204" pitchFamily="34" charset="0"/>
              </a:rPr>
              <a:t>, 2022; Gilbert ,2006) </a:t>
            </a:r>
          </a:p>
          <a:p>
            <a:pPr marL="0" indent="0">
              <a:buNone/>
            </a:pPr>
            <a:endParaRPr lang="en-GB" sz="2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99AD171-0275-96A6-9A88-EC610597A521}"/>
              </a:ext>
            </a:extLst>
          </p:cNvPr>
          <p:cNvSpPr>
            <a:spLocks noGrp="1"/>
          </p:cNvSpPr>
          <p:nvPr>
            <p:ph sz="half" idx="2"/>
          </p:nvPr>
        </p:nvSpPr>
        <p:spPr>
          <a:xfrm>
            <a:off x="7064477" y="412956"/>
            <a:ext cx="4902236" cy="5855110"/>
          </a:xfrm>
          <a:solidFill>
            <a:schemeClr val="bg1"/>
          </a:solidFill>
        </p:spPr>
        <p:txBody>
          <a:bodyPr>
            <a:normAutofit fontScale="92500" lnSpcReduction="10000"/>
          </a:bodyPr>
          <a:lstStyle/>
          <a:p>
            <a:r>
              <a:rPr lang="en-GB" sz="3600" b="1" dirty="0">
                <a:latin typeface="Arial" panose="020B0604020202020204" pitchFamily="34" charset="0"/>
                <a:cs typeface="Arial" panose="020B0604020202020204" pitchFamily="34" charset="0"/>
              </a:rPr>
              <a:t>Access to help</a:t>
            </a:r>
          </a:p>
          <a:p>
            <a:endParaRPr lang="en-GB" sz="32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*All 3 interviewees noted difficulty accessing help and treatment; lack of knowledge and understanding from health professionals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(Ludlow et al., 2015; Griffiths et al., 2021; Brown, 2016)</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just">
              <a:buNone/>
            </a:pPr>
            <a:r>
              <a:rPr lang="en-GB" sz="2800" dirty="0">
                <a:latin typeface="Arial" panose="020B0604020202020204" pitchFamily="34" charset="0"/>
                <a:cs typeface="Arial" panose="020B0604020202020204" pitchFamily="34" charset="0"/>
              </a:rPr>
              <a:t>*Could singing potentially help, as an alternative/additional way of approaching managing tics?</a:t>
            </a:r>
          </a:p>
          <a:p>
            <a:endParaRPr lang="en-GB" sz="3200" dirty="0">
              <a:latin typeface="Arial Narrow" panose="020B060602020203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7873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E79DF-D339-9FC6-0525-E8FBE0BFCD9F}"/>
              </a:ext>
            </a:extLst>
          </p:cNvPr>
          <p:cNvSpPr>
            <a:spLocks noGrp="1"/>
          </p:cNvSpPr>
          <p:nvPr>
            <p:ph type="title"/>
          </p:nvPr>
        </p:nvSpPr>
        <p:spPr>
          <a:xfrm>
            <a:off x="1097280" y="286603"/>
            <a:ext cx="10058400" cy="1099745"/>
          </a:xfrm>
        </p:spPr>
        <p:txBody>
          <a:bodyPr/>
          <a:lstStyle/>
          <a:p>
            <a:pPr algn="ctr"/>
            <a:r>
              <a:rPr lang="en-GB" b="1" dirty="0"/>
              <a:t>Singing can make tics worse</a:t>
            </a:r>
          </a:p>
        </p:txBody>
      </p:sp>
      <p:sp>
        <p:nvSpPr>
          <p:cNvPr id="3" name="Content Placeholder 2">
            <a:extLst>
              <a:ext uri="{FF2B5EF4-FFF2-40B4-BE49-F238E27FC236}">
                <a16:creationId xmlns:a16="http://schemas.microsoft.com/office/drawing/2014/main" id="{7F077BAC-3897-B2E1-06E4-872CE7EF878F}"/>
              </a:ext>
            </a:extLst>
          </p:cNvPr>
          <p:cNvSpPr>
            <a:spLocks noGrp="1"/>
          </p:cNvSpPr>
          <p:nvPr>
            <p:ph sz="half" idx="1"/>
          </p:nvPr>
        </p:nvSpPr>
        <p:spPr>
          <a:xfrm>
            <a:off x="235974" y="1814052"/>
            <a:ext cx="5574890" cy="4498258"/>
          </a:xfrm>
        </p:spPr>
        <p:txBody>
          <a:bodyPr>
            <a:normAutofit fontScale="92500" lnSpcReduction="20000"/>
          </a:bodyPr>
          <a:lstStyle/>
          <a:p>
            <a:pPr marL="0" indent="0">
              <a:lnSpc>
                <a:spcPct val="120000"/>
              </a:lnSpc>
              <a:buNone/>
            </a:pPr>
            <a:r>
              <a:rPr lang="en-GB" sz="2800" dirty="0">
                <a:latin typeface="Arial" panose="020B0604020202020204" pitchFamily="34" charset="0"/>
                <a:cs typeface="Arial" panose="020B0604020202020204" pitchFamily="34" charset="0"/>
              </a:rPr>
              <a:t>* 19.4% said tics stayed the same or were slightly worse (quantitative data) </a:t>
            </a:r>
          </a:p>
          <a:p>
            <a:pPr marL="0" indent="0">
              <a:lnSpc>
                <a:spcPct val="120000"/>
              </a:lnSpc>
              <a:buNone/>
            </a:pPr>
            <a:r>
              <a:rPr lang="en-GB" sz="2800" dirty="0">
                <a:latin typeface="Arial" panose="020B0604020202020204" pitchFamily="34" charset="0"/>
                <a:cs typeface="Arial" panose="020B0604020202020204" pitchFamily="34" charset="0"/>
              </a:rPr>
              <a:t>*Singing may exacerbate tics </a:t>
            </a:r>
          </a:p>
          <a:p>
            <a:pPr marL="0" indent="0">
              <a:lnSpc>
                <a:spcPct val="120000"/>
              </a:lnSpc>
              <a:buNone/>
            </a:pPr>
            <a:r>
              <a:rPr lang="en-GB" sz="2800" dirty="0">
                <a:latin typeface="Arial" panose="020B0604020202020204" pitchFamily="34" charset="0"/>
                <a:cs typeface="Arial" panose="020B0604020202020204" pitchFamily="34" charset="0"/>
              </a:rPr>
              <a:t>*Repetitive words/syllables in a song/warmup may trigger vocal tics</a:t>
            </a:r>
          </a:p>
          <a:p>
            <a:pPr marL="0" indent="0">
              <a:lnSpc>
                <a:spcPct val="120000"/>
              </a:lnSpc>
              <a:buNone/>
            </a:pPr>
            <a:r>
              <a:rPr lang="en-GB" sz="2800" dirty="0">
                <a:latin typeface="Arial" panose="020B0604020202020204" pitchFamily="34" charset="0"/>
                <a:cs typeface="Arial" panose="020B0604020202020204" pitchFamily="34" charset="0"/>
              </a:rPr>
              <a:t>*Jerky movements may trigger motor tics</a:t>
            </a:r>
          </a:p>
          <a:p>
            <a:pPr marL="0" indent="0">
              <a:lnSpc>
                <a:spcPct val="120000"/>
              </a:lnSpc>
              <a:buNone/>
            </a:pPr>
            <a:r>
              <a:rPr lang="en-GB" sz="2800" dirty="0">
                <a:latin typeface="Arial" panose="020B0604020202020204" pitchFamily="34" charset="0"/>
                <a:cs typeface="Arial" panose="020B0604020202020204" pitchFamily="34" charset="0"/>
              </a:rPr>
              <a:t>*Posture may affect tics (sitting or standing in a particular position)</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09A152DE-E9B1-9197-3A77-267EC9EE6894}"/>
              </a:ext>
            </a:extLst>
          </p:cNvPr>
          <p:cNvSpPr>
            <a:spLocks noGrp="1"/>
          </p:cNvSpPr>
          <p:nvPr>
            <p:ph sz="half" idx="2"/>
          </p:nvPr>
        </p:nvSpPr>
        <p:spPr>
          <a:xfrm>
            <a:off x="6217919" y="1814052"/>
            <a:ext cx="5574890" cy="4498258"/>
          </a:xfrm>
        </p:spPr>
        <p:txBody>
          <a:bodyPr>
            <a:noAutofit/>
          </a:bodyPr>
          <a:lstStyle/>
          <a:p>
            <a:r>
              <a:rPr lang="en-GB" sz="2400" b="1" dirty="0">
                <a:latin typeface="Arial" panose="020B0604020202020204" pitchFamily="34" charset="0"/>
                <a:cs typeface="Arial" panose="020B0604020202020204" pitchFamily="34" charset="0"/>
              </a:rPr>
              <a:t>Helpful to know:</a:t>
            </a:r>
          </a:p>
          <a:p>
            <a:pPr marL="0" indent="0">
              <a:buNone/>
            </a:pPr>
            <a:r>
              <a:rPr lang="en-GB" sz="2400" dirty="0">
                <a:latin typeface="Arial" panose="020B0604020202020204" pitchFamily="34" charset="0"/>
                <a:cs typeface="Arial" panose="020B0604020202020204" pitchFamily="34" charset="0"/>
              </a:rPr>
              <a:t>Tics can take many forms </a:t>
            </a:r>
          </a:p>
          <a:p>
            <a:pPr marL="0" indent="0">
              <a:buNone/>
            </a:pPr>
            <a:r>
              <a:rPr lang="en-GB" sz="2400" dirty="0">
                <a:latin typeface="Arial" panose="020B0604020202020204" pitchFamily="34" charset="0"/>
                <a:cs typeface="Arial" panose="020B0604020202020204" pitchFamily="34" charset="0"/>
              </a:rPr>
              <a:t>Frustration around ticcing may make tics worse </a:t>
            </a:r>
            <a:r>
              <a:rPr lang="en-GB" dirty="0">
                <a:latin typeface="Arial" panose="020B0604020202020204" pitchFamily="34" charset="0"/>
                <a:cs typeface="Arial" panose="020B0604020202020204" pitchFamily="34" charset="0"/>
              </a:rPr>
              <a:t>(change activity) </a:t>
            </a:r>
          </a:p>
          <a:p>
            <a:pPr marL="0" indent="0">
              <a:buNone/>
            </a:pPr>
            <a:r>
              <a:rPr lang="en-GB" sz="2400" dirty="0">
                <a:latin typeface="Arial" panose="020B0604020202020204" pitchFamily="34" charset="0"/>
                <a:cs typeface="Arial" panose="020B0604020202020204" pitchFamily="34" charset="0"/>
              </a:rPr>
              <a:t>Discuss with the ticcing person how they prefer people to respond</a:t>
            </a:r>
          </a:p>
          <a:p>
            <a:pPr marL="0" indent="0">
              <a:buNone/>
            </a:pPr>
            <a:r>
              <a:rPr lang="en-GB" sz="2400" dirty="0">
                <a:latin typeface="Arial" panose="020B0604020202020204" pitchFamily="34" charset="0"/>
                <a:cs typeface="Arial" panose="020B0604020202020204" pitchFamily="34" charset="0"/>
              </a:rPr>
              <a:t>Awareness of co-existing conditions </a:t>
            </a:r>
            <a:r>
              <a:rPr lang="en-GB" dirty="0">
                <a:latin typeface="Arial" panose="020B0604020202020204" pitchFamily="34" charset="0"/>
                <a:cs typeface="Arial" panose="020B0604020202020204" pitchFamily="34" charset="0"/>
              </a:rPr>
              <a:t>(e.g. techniques for managing performance anxiety)</a:t>
            </a:r>
          </a:p>
          <a:p>
            <a:pPr marL="0" indent="0">
              <a:buNone/>
            </a:pPr>
            <a:r>
              <a:rPr lang="en-GB" sz="2400" dirty="0">
                <a:solidFill>
                  <a:schemeClr val="accent2">
                    <a:lumMod val="75000"/>
                  </a:schemeClr>
                </a:solidFill>
                <a:latin typeface="Arial" panose="020B0604020202020204" pitchFamily="34" charset="0"/>
                <a:cs typeface="Arial" panose="020B0604020202020204" pitchFamily="34" charset="0"/>
              </a:rPr>
              <a:t>“</a:t>
            </a:r>
            <a:r>
              <a:rPr lang="en-GB" sz="2400" i="1" dirty="0">
                <a:solidFill>
                  <a:schemeClr val="accent2">
                    <a:lumMod val="75000"/>
                  </a:schemeClr>
                </a:solidFill>
                <a:latin typeface="Arial" panose="020B0604020202020204" pitchFamily="34" charset="0"/>
                <a:cs typeface="Arial" panose="020B0604020202020204" pitchFamily="34" charset="0"/>
              </a:rPr>
              <a:t>my teacher didn’t understand” </a:t>
            </a:r>
            <a:r>
              <a:rPr lang="en-GB" sz="2400" dirty="0">
                <a:solidFill>
                  <a:schemeClr val="accent2">
                    <a:lumMod val="75000"/>
                  </a:schemeClr>
                </a:solidFill>
                <a:latin typeface="Arial" panose="020B0604020202020204" pitchFamily="34" charset="0"/>
                <a:cs typeface="Arial" panose="020B0604020202020204" pitchFamily="34" charset="0"/>
              </a:rPr>
              <a:t>-Nia</a:t>
            </a:r>
          </a:p>
        </p:txBody>
      </p:sp>
    </p:spTree>
    <p:extLst>
      <p:ext uri="{BB962C8B-B14F-4D97-AF65-F5344CB8AC3E}">
        <p14:creationId xmlns:p14="http://schemas.microsoft.com/office/powerpoint/2010/main" val="3331801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30BC4-45CF-E611-D775-3A2B906559F8}"/>
              </a:ext>
            </a:extLst>
          </p:cNvPr>
          <p:cNvSpPr>
            <a:spLocks noGrp="1"/>
          </p:cNvSpPr>
          <p:nvPr>
            <p:ph type="title"/>
          </p:nvPr>
        </p:nvSpPr>
        <p:spPr/>
        <p:txBody>
          <a:bodyPr>
            <a:normAutofit/>
          </a:bodyPr>
          <a:lstStyle/>
          <a:p>
            <a:pPr algn="ctr"/>
            <a:r>
              <a:rPr lang="en-GB" sz="7200" dirty="0"/>
              <a:t>Reflection - Conclusion </a:t>
            </a:r>
          </a:p>
        </p:txBody>
      </p:sp>
      <p:sp>
        <p:nvSpPr>
          <p:cNvPr id="3" name="Content Placeholder 2">
            <a:extLst>
              <a:ext uri="{FF2B5EF4-FFF2-40B4-BE49-F238E27FC236}">
                <a16:creationId xmlns:a16="http://schemas.microsoft.com/office/drawing/2014/main" id="{415CE8D9-1862-D154-145A-FBA1BA9D0C07}"/>
              </a:ext>
            </a:extLst>
          </p:cNvPr>
          <p:cNvSpPr>
            <a:spLocks noGrp="1"/>
          </p:cNvSpPr>
          <p:nvPr>
            <p:ph idx="1"/>
          </p:nvPr>
        </p:nvSpPr>
        <p:spPr>
          <a:xfrm>
            <a:off x="442452" y="1845734"/>
            <a:ext cx="11170428" cy="4398312"/>
          </a:xfrm>
        </p:spPr>
        <p:txBody>
          <a:bodyPr>
            <a:normAutofit/>
          </a:bodyPr>
          <a:lstStyle/>
          <a:p>
            <a:pPr marL="0" indent="0" algn="just">
              <a:buNone/>
            </a:pPr>
            <a:r>
              <a:rPr lang="en-GB" sz="2800" dirty="0">
                <a:latin typeface="Arial" panose="020B0604020202020204" pitchFamily="34" charset="0"/>
                <a:cs typeface="Arial" panose="020B0604020202020204" pitchFamily="34" charset="0"/>
              </a:rPr>
              <a:t>-Singing may have positive impact on tics, potentially easing  tics temporarily </a:t>
            </a:r>
            <a:r>
              <a:rPr lang="en-GB" sz="1800" dirty="0">
                <a:solidFill>
                  <a:schemeClr val="accent1">
                    <a:lumMod val="75000"/>
                  </a:schemeClr>
                </a:solidFill>
                <a:latin typeface="Arial" panose="020B0604020202020204" pitchFamily="34" charset="0"/>
                <a:cs typeface="Arial" panose="020B0604020202020204" pitchFamily="34" charset="0"/>
              </a:rPr>
              <a:t>(</a:t>
            </a:r>
            <a:r>
              <a:rPr lang="en-GB" sz="1800" dirty="0" err="1">
                <a:solidFill>
                  <a:schemeClr val="accent1">
                    <a:lumMod val="75000"/>
                  </a:schemeClr>
                </a:solidFill>
                <a:latin typeface="Arial" panose="020B0604020202020204" pitchFamily="34" charset="0"/>
                <a:cs typeface="Arial" panose="020B0604020202020204" pitchFamily="34" charset="0"/>
              </a:rPr>
              <a:t>Bodeck</a:t>
            </a:r>
            <a:r>
              <a:rPr lang="en-GB" sz="1800" dirty="0">
                <a:solidFill>
                  <a:schemeClr val="accent1">
                    <a:lumMod val="75000"/>
                  </a:schemeClr>
                </a:solidFill>
                <a:latin typeface="Arial" panose="020B0604020202020204" pitchFamily="34" charset="0"/>
                <a:cs typeface="Arial" panose="020B0604020202020204" pitchFamily="34" charset="0"/>
              </a:rPr>
              <a:t> et  al., 2015), </a:t>
            </a:r>
            <a:r>
              <a:rPr lang="en-GB" sz="2800" dirty="0">
                <a:latin typeface="Arial" panose="020B0604020202020204" pitchFamily="34" charset="0"/>
                <a:cs typeface="Arial" panose="020B0604020202020204" pitchFamily="34" charset="0"/>
              </a:rPr>
              <a:t>but experience differs greatly, as so tics. </a:t>
            </a:r>
          </a:p>
          <a:p>
            <a:pPr marL="0" indent="0" algn="just">
              <a:buNone/>
            </a:pPr>
            <a:r>
              <a:rPr lang="en-GB" sz="2800" dirty="0">
                <a:latin typeface="Arial" panose="020B0604020202020204" pitchFamily="34" charset="0"/>
                <a:cs typeface="Arial" panose="020B0604020202020204" pitchFamily="34" charset="0"/>
              </a:rPr>
              <a:t> -Encouraging results-here may be potential for promoting singing as a beneficial activity, but </a:t>
            </a:r>
            <a:r>
              <a:rPr lang="en-GB" sz="2800" b="1" dirty="0">
                <a:latin typeface="Arial" panose="020B0604020202020204" pitchFamily="34" charset="0"/>
                <a:cs typeface="Arial" panose="020B0604020202020204" pitchFamily="34" charset="0"/>
              </a:rPr>
              <a:t>group</a:t>
            </a:r>
            <a:r>
              <a:rPr lang="en-GB" sz="2800" dirty="0">
                <a:latin typeface="Arial" panose="020B0604020202020204" pitchFamily="34" charset="0"/>
                <a:cs typeface="Arial" panose="020B0604020202020204" pitchFamily="34" charset="0"/>
              </a:rPr>
              <a:t> singing may not be the ideal scenario (online? CD/Video? Singing at home?)</a:t>
            </a:r>
          </a:p>
          <a:p>
            <a:pPr marL="0" indent="0" algn="just">
              <a:buNone/>
            </a:pPr>
            <a:r>
              <a:rPr lang="en-GB" sz="2800" dirty="0">
                <a:latin typeface="Arial" panose="020B0604020202020204" pitchFamily="34" charset="0"/>
                <a:cs typeface="Arial" panose="020B0604020202020204" pitchFamily="34" charset="0"/>
              </a:rPr>
              <a:t>-Additional research would be helpful, potentially involving medical professionals </a:t>
            </a:r>
            <a:r>
              <a:rPr lang="en-GB" sz="2400" dirty="0">
                <a:latin typeface="Arial" panose="020B0604020202020204" pitchFamily="34" charset="0"/>
                <a:cs typeface="Arial" panose="020B0604020202020204" pitchFamily="34" charset="0"/>
              </a:rPr>
              <a:t>(e.g. observation, monitoring brain waves) </a:t>
            </a:r>
            <a:r>
              <a:rPr lang="en-GB" sz="1800" dirty="0">
                <a:solidFill>
                  <a:schemeClr val="accent1">
                    <a:lumMod val="75000"/>
                  </a:schemeClr>
                </a:solidFill>
                <a:latin typeface="Arial" panose="020B0604020202020204" pitchFamily="34" charset="0"/>
                <a:cs typeface="Arial" panose="020B0604020202020204" pitchFamily="34" charset="0"/>
              </a:rPr>
              <a:t>(as with Gunther et al.1996; </a:t>
            </a:r>
            <a:r>
              <a:rPr lang="en-GB" sz="1800" dirty="0" err="1">
                <a:solidFill>
                  <a:schemeClr val="accent1">
                    <a:lumMod val="75000"/>
                  </a:schemeClr>
                </a:solidFill>
                <a:latin typeface="Arial" panose="020B0604020202020204" pitchFamily="34" charset="0"/>
                <a:cs typeface="Arial" panose="020B0604020202020204" pitchFamily="34" charset="0"/>
              </a:rPr>
              <a:t>Scataglini</a:t>
            </a:r>
            <a:r>
              <a:rPr lang="en-GB" sz="1800" dirty="0">
                <a:solidFill>
                  <a:schemeClr val="accent1">
                    <a:lumMod val="75000"/>
                  </a:schemeClr>
                </a:solidFill>
                <a:latin typeface="Arial" panose="020B0604020202020204" pitchFamily="34" charset="0"/>
                <a:cs typeface="Arial" panose="020B0604020202020204" pitchFamily="34" charset="0"/>
              </a:rPr>
              <a:t> et al., 2017)</a:t>
            </a:r>
          </a:p>
          <a:p>
            <a:pPr marL="0" indent="0" algn="just">
              <a:buNone/>
            </a:pPr>
            <a:r>
              <a:rPr lang="en-GB" sz="2800" dirty="0">
                <a:latin typeface="Arial" panose="020B0604020202020204" pitchFamily="34" charset="0"/>
                <a:cs typeface="Arial" panose="020B0604020202020204" pitchFamily="34" charset="0"/>
              </a:rPr>
              <a:t>-A ‘protocol’/suggested guidelines </a:t>
            </a:r>
            <a:r>
              <a:rPr lang="en-GB" sz="1800" dirty="0">
                <a:solidFill>
                  <a:schemeClr val="accent1">
                    <a:lumMod val="75000"/>
                  </a:schemeClr>
                </a:solidFill>
                <a:latin typeface="Arial" panose="020B0604020202020204" pitchFamily="34" charset="0"/>
                <a:cs typeface="Arial" panose="020B0604020202020204" pitchFamily="34" charset="0"/>
              </a:rPr>
              <a:t>(</a:t>
            </a:r>
            <a:r>
              <a:rPr lang="en-GB" sz="1800" dirty="0" err="1">
                <a:solidFill>
                  <a:schemeClr val="accent1">
                    <a:lumMod val="75000"/>
                  </a:schemeClr>
                </a:solidFill>
                <a:latin typeface="Arial" panose="020B0604020202020204" pitchFamily="34" charset="0"/>
                <a:cs typeface="Arial" panose="020B0604020202020204" pitchFamily="34" charset="0"/>
              </a:rPr>
              <a:t>Melago</a:t>
            </a:r>
            <a:r>
              <a:rPr lang="en-GB" sz="1800" dirty="0">
                <a:solidFill>
                  <a:schemeClr val="accent1">
                    <a:lumMod val="75000"/>
                  </a:schemeClr>
                </a:solidFill>
                <a:latin typeface="Arial" panose="020B0604020202020204" pitchFamily="34" charset="0"/>
                <a:cs typeface="Arial" panose="020B0604020202020204" pitchFamily="34" charset="0"/>
              </a:rPr>
              <a:t>, 2014)  </a:t>
            </a:r>
            <a:r>
              <a:rPr lang="en-GB" sz="2800" dirty="0">
                <a:latin typeface="Arial" panose="020B0604020202020204" pitchFamily="34" charset="0"/>
                <a:cs typeface="Arial" panose="020B0604020202020204" pitchFamily="34" charset="0"/>
              </a:rPr>
              <a:t>may be useful for teaching singers with tics, and other </a:t>
            </a:r>
            <a:r>
              <a:rPr lang="en-GB" sz="2800" dirty="0" err="1">
                <a:latin typeface="Arial" panose="020B0604020202020204" pitchFamily="34" charset="0"/>
                <a:cs typeface="Arial" panose="020B0604020202020204" pitchFamily="34" charset="0"/>
              </a:rPr>
              <a:t>neurodiversities</a:t>
            </a:r>
            <a:r>
              <a:rPr lang="en-GB" sz="2800" dirty="0">
                <a:latin typeface="Arial" panose="020B0604020202020204" pitchFamily="34" charset="0"/>
                <a:cs typeface="Arial" panose="020B0604020202020204" pitchFamily="34" charset="0"/>
              </a:rPr>
              <a:t>. </a:t>
            </a:r>
          </a:p>
          <a:p>
            <a:pPr>
              <a:buFont typeface="Arial" panose="020B0604020202020204" pitchFamily="34" charset="0"/>
              <a:buChar char="•"/>
            </a:pPr>
            <a:endParaRPr lang="en-GB" dirty="0"/>
          </a:p>
          <a:p>
            <a:pPr marL="0" indent="0">
              <a:buNone/>
            </a:pPr>
            <a:endParaRPr lang="en-GB" dirty="0"/>
          </a:p>
        </p:txBody>
      </p:sp>
    </p:spTree>
    <p:extLst>
      <p:ext uri="{BB962C8B-B14F-4D97-AF65-F5344CB8AC3E}">
        <p14:creationId xmlns:p14="http://schemas.microsoft.com/office/powerpoint/2010/main" val="35048287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pattFill prst="pct20">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C1878-6109-F427-3281-9A3A9EBDE027}"/>
              </a:ext>
            </a:extLst>
          </p:cNvPr>
          <p:cNvSpPr>
            <a:spLocks noGrp="1"/>
          </p:cNvSpPr>
          <p:nvPr>
            <p:ph type="title"/>
          </p:nvPr>
        </p:nvSpPr>
        <p:spPr>
          <a:xfrm>
            <a:off x="1097280" y="286604"/>
            <a:ext cx="10058400" cy="524280"/>
          </a:xfrm>
          <a:solidFill>
            <a:schemeClr val="bg1"/>
          </a:solidFill>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0AE24E77-34C2-07EC-5558-201BEA54419C}"/>
              </a:ext>
            </a:extLst>
          </p:cNvPr>
          <p:cNvSpPr>
            <a:spLocks noGrp="1"/>
          </p:cNvSpPr>
          <p:nvPr>
            <p:ph idx="1"/>
          </p:nvPr>
        </p:nvSpPr>
        <p:spPr>
          <a:xfrm>
            <a:off x="0" y="810884"/>
            <a:ext cx="12192000" cy="6047116"/>
          </a:xfrm>
          <a:solidFill>
            <a:schemeClr val="accent2">
              <a:lumMod val="20000"/>
              <a:lumOff val="80000"/>
            </a:schemeClr>
          </a:solidFill>
        </p:spPr>
        <p:txBody>
          <a:bodyPr>
            <a:normAutofit fontScale="25000" lnSpcReduction="20000"/>
          </a:bodyPr>
          <a:lstStyle/>
          <a:p>
            <a:pPr algn="just" fontAlgn="base"/>
            <a:r>
              <a:rPr lang="en-GB" sz="5600" dirty="0">
                <a:effectLst/>
                <a:latin typeface="Arial" panose="020B0604020202020204" pitchFamily="34" charset="0"/>
                <a:ea typeface="Times New Roman" panose="02020603050405020304" pitchFamily="18" charset="0"/>
              </a:rPr>
              <a:t> </a:t>
            </a:r>
            <a:r>
              <a:rPr lang="en-GB" sz="4800" dirty="0" err="1">
                <a:solidFill>
                  <a:srgbClr val="222222"/>
                </a:solidFill>
                <a:effectLst/>
                <a:latin typeface="Arial" panose="020B0604020202020204" pitchFamily="34" charset="0"/>
                <a:ea typeface="Times New Roman" panose="02020603050405020304" pitchFamily="18" charset="0"/>
              </a:rPr>
              <a:t>Bodeck</a:t>
            </a:r>
            <a:r>
              <a:rPr lang="en-GB" sz="4800" dirty="0">
                <a:solidFill>
                  <a:srgbClr val="222222"/>
                </a:solidFill>
                <a:effectLst/>
                <a:latin typeface="Arial" panose="020B0604020202020204" pitchFamily="34" charset="0"/>
                <a:ea typeface="Times New Roman" panose="02020603050405020304" pitchFamily="18" charset="0"/>
              </a:rPr>
              <a:t>, S., </a:t>
            </a:r>
            <a:r>
              <a:rPr lang="en-GB" sz="4800" dirty="0" err="1">
                <a:solidFill>
                  <a:srgbClr val="222222"/>
                </a:solidFill>
                <a:effectLst/>
                <a:latin typeface="Arial" panose="020B0604020202020204" pitchFamily="34" charset="0"/>
                <a:ea typeface="Times New Roman" panose="02020603050405020304" pitchFamily="18" charset="0"/>
              </a:rPr>
              <a:t>Lappe</a:t>
            </a:r>
            <a:r>
              <a:rPr lang="en-GB" sz="4800" dirty="0">
                <a:solidFill>
                  <a:srgbClr val="222222"/>
                </a:solidFill>
                <a:effectLst/>
                <a:latin typeface="Arial" panose="020B0604020202020204" pitchFamily="34" charset="0"/>
                <a:ea typeface="Times New Roman" panose="02020603050405020304" pitchFamily="18" charset="0"/>
              </a:rPr>
              <a:t>, C. and Evers, S., (2015) ‘Tic-reducing effects of music in patients with Tourette’s syndrome: Self-reported and objective analysis’ </a:t>
            </a:r>
            <a:r>
              <a:rPr lang="en-GB" sz="4800" i="1" dirty="0">
                <a:solidFill>
                  <a:srgbClr val="222222"/>
                </a:solidFill>
                <a:effectLst/>
                <a:latin typeface="Arial" panose="020B0604020202020204" pitchFamily="34" charset="0"/>
                <a:ea typeface="Times New Roman" panose="02020603050405020304" pitchFamily="18" charset="0"/>
              </a:rPr>
              <a:t>Journal of the neurological sciences</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352</a:t>
            </a:r>
            <a:r>
              <a:rPr lang="en-GB" sz="4800" dirty="0">
                <a:solidFill>
                  <a:srgbClr val="222222"/>
                </a:solidFill>
                <a:effectLst/>
                <a:latin typeface="Arial" panose="020B0604020202020204" pitchFamily="34" charset="0"/>
                <a:ea typeface="Times New Roman" panose="02020603050405020304" pitchFamily="18" charset="0"/>
              </a:rPr>
              <a:t>(1-2), pp.41-47. </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r>
              <a:rPr lang="en-GB" sz="4800" dirty="0">
                <a:solidFill>
                  <a:srgbClr val="222222"/>
                </a:solidFill>
                <a:effectLst/>
                <a:latin typeface="Arial" panose="020B0604020202020204" pitchFamily="34" charset="0"/>
                <a:ea typeface="Times New Roman" panose="02020603050405020304" pitchFamily="18" charset="0"/>
              </a:rPr>
              <a:t>Brown, W.C., (2016) ‘Influence of Musical Engagement on Symptoms of Tourette's Disorder’ </a:t>
            </a:r>
            <a:r>
              <a:rPr lang="en-GB" sz="4800" i="1" dirty="0">
                <a:solidFill>
                  <a:srgbClr val="222222"/>
                </a:solidFill>
                <a:effectLst/>
                <a:latin typeface="Arial" panose="020B0604020202020204" pitchFamily="34" charset="0"/>
                <a:ea typeface="Times New Roman" panose="02020603050405020304" pitchFamily="18" charset="0"/>
              </a:rPr>
              <a:t>(Doctoral dissertation, University of South Florida).</a:t>
            </a:r>
            <a:r>
              <a:rPr lang="en-GB" sz="4800" dirty="0">
                <a:solidFill>
                  <a:srgbClr val="222222"/>
                </a:solidFill>
                <a:effectLst/>
                <a:latin typeface="Arial" panose="020B0604020202020204" pitchFamily="34" charset="0"/>
                <a:ea typeface="Times New Roman" panose="02020603050405020304" pitchFamily="18" charset="0"/>
              </a:rPr>
              <a:t> </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r>
              <a:rPr lang="en-GB" sz="4800" dirty="0">
                <a:solidFill>
                  <a:srgbClr val="222222"/>
                </a:solidFill>
                <a:effectLst/>
                <a:latin typeface="Arial" panose="020B0604020202020204" pitchFamily="34" charset="0"/>
                <a:ea typeface="Times New Roman" panose="02020603050405020304" pitchFamily="18" charset="0"/>
              </a:rPr>
              <a:t>Cuenca, J., </a:t>
            </a:r>
            <a:r>
              <a:rPr lang="en-GB" sz="4800" dirty="0" err="1">
                <a:solidFill>
                  <a:srgbClr val="222222"/>
                </a:solidFill>
                <a:effectLst/>
                <a:latin typeface="Arial" panose="020B0604020202020204" pitchFamily="34" charset="0"/>
                <a:ea typeface="Times New Roman" panose="02020603050405020304" pitchFamily="18" charset="0"/>
              </a:rPr>
              <a:t>Glazebrook</a:t>
            </a:r>
            <a:r>
              <a:rPr lang="en-GB" sz="4800" dirty="0">
                <a:solidFill>
                  <a:srgbClr val="222222"/>
                </a:solidFill>
                <a:effectLst/>
                <a:latin typeface="Arial" panose="020B0604020202020204" pitchFamily="34" charset="0"/>
                <a:ea typeface="Times New Roman" panose="02020603050405020304" pitchFamily="18" charset="0"/>
              </a:rPr>
              <a:t>, C., Kendall, T., et al., (2015) ‘Perceptions of treatment for tics among young people with Tourette syndrome and their parents: a mixed methods study’. </a:t>
            </a:r>
            <a:r>
              <a:rPr lang="en-GB" sz="4800" i="1" dirty="0">
                <a:solidFill>
                  <a:srgbClr val="222222"/>
                </a:solidFill>
                <a:effectLst/>
                <a:latin typeface="Arial" panose="020B0604020202020204" pitchFamily="34" charset="0"/>
                <a:ea typeface="Times New Roman" panose="02020603050405020304" pitchFamily="18" charset="0"/>
              </a:rPr>
              <a:t>BMC psychiatry</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15</a:t>
            </a:r>
            <a:r>
              <a:rPr lang="en-GB" sz="4800" dirty="0">
                <a:solidFill>
                  <a:srgbClr val="222222"/>
                </a:solidFill>
                <a:effectLst/>
                <a:latin typeface="Arial" panose="020B0604020202020204" pitchFamily="34" charset="0"/>
                <a:ea typeface="Times New Roman" panose="02020603050405020304" pitchFamily="18" charset="0"/>
              </a:rPr>
              <a:t>(1), pp.1-12. </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r>
              <a:rPr lang="en-GB" sz="4800" dirty="0">
                <a:solidFill>
                  <a:srgbClr val="000000"/>
                </a:solidFill>
                <a:effectLst/>
                <a:latin typeface="Arial" panose="020B0604020202020204" pitchFamily="34" charset="0"/>
                <a:ea typeface="Times New Roman" panose="02020603050405020304" pitchFamily="18" charset="0"/>
              </a:rPr>
              <a:t>Devlin, K., </a:t>
            </a:r>
            <a:r>
              <a:rPr lang="en-GB" sz="4800" dirty="0" err="1">
                <a:solidFill>
                  <a:srgbClr val="000000"/>
                </a:solidFill>
                <a:effectLst/>
                <a:latin typeface="Arial" panose="020B0604020202020204" pitchFamily="34" charset="0"/>
                <a:ea typeface="Times New Roman" panose="02020603050405020304" pitchFamily="18" charset="0"/>
              </a:rPr>
              <a:t>Alshaikh</a:t>
            </a:r>
            <a:r>
              <a:rPr lang="en-GB" sz="4800" dirty="0">
                <a:solidFill>
                  <a:srgbClr val="000000"/>
                </a:solidFill>
                <a:effectLst/>
                <a:latin typeface="Arial" panose="020B0604020202020204" pitchFamily="34" charset="0"/>
                <a:ea typeface="Times New Roman" panose="02020603050405020304" pitchFamily="18" charset="0"/>
              </a:rPr>
              <a:t>, J.T. </a:t>
            </a:r>
            <a:r>
              <a:rPr lang="en-GB" sz="4800" dirty="0">
                <a:solidFill>
                  <a:srgbClr val="000000"/>
                </a:solidFill>
                <a:latin typeface="Arial" panose="020B0604020202020204" pitchFamily="34" charset="0"/>
                <a:ea typeface="Times New Roman" panose="02020603050405020304" pitchFamily="18" charset="0"/>
              </a:rPr>
              <a:t>&amp;</a:t>
            </a:r>
            <a:r>
              <a:rPr lang="en-GB" sz="4800" dirty="0">
                <a:solidFill>
                  <a:srgbClr val="000000"/>
                </a:solidFill>
                <a:effectLst/>
                <a:latin typeface="Arial" panose="020B0604020202020204" pitchFamily="34" charset="0"/>
                <a:ea typeface="Times New Roman" panose="02020603050405020304" pitchFamily="18" charset="0"/>
              </a:rPr>
              <a:t> </a:t>
            </a:r>
            <a:r>
              <a:rPr lang="en-GB" sz="4800" dirty="0" err="1">
                <a:solidFill>
                  <a:srgbClr val="000000"/>
                </a:solidFill>
                <a:effectLst/>
                <a:latin typeface="Arial" panose="020B0604020202020204" pitchFamily="34" charset="0"/>
                <a:ea typeface="Times New Roman" panose="02020603050405020304" pitchFamily="18" charset="0"/>
              </a:rPr>
              <a:t>Pantelyat</a:t>
            </a:r>
            <a:r>
              <a:rPr lang="en-GB" sz="4800" dirty="0">
                <a:solidFill>
                  <a:srgbClr val="000000"/>
                </a:solidFill>
                <a:effectLst/>
                <a:latin typeface="Arial" panose="020B0604020202020204" pitchFamily="34" charset="0"/>
                <a:ea typeface="Times New Roman" panose="02020603050405020304" pitchFamily="18" charset="0"/>
              </a:rPr>
              <a:t>, A., (2019) ‘Music therapy and music-based interventions for movement disorders’. </a:t>
            </a:r>
            <a:r>
              <a:rPr lang="en-GB" sz="4800" i="1" dirty="0">
                <a:solidFill>
                  <a:srgbClr val="000000"/>
                </a:solidFill>
                <a:effectLst/>
                <a:latin typeface="Arial" panose="020B0604020202020204" pitchFamily="34" charset="0"/>
                <a:ea typeface="Times New Roman" panose="02020603050405020304" pitchFamily="18" charset="0"/>
              </a:rPr>
              <a:t>Current Neurology and Neuroscience Reports</a:t>
            </a:r>
            <a:r>
              <a:rPr lang="en-GB" sz="4800" dirty="0">
                <a:solidFill>
                  <a:srgbClr val="000000"/>
                </a:solidFill>
                <a:effectLst/>
                <a:latin typeface="Arial" panose="020B0604020202020204" pitchFamily="34" charset="0"/>
                <a:ea typeface="Times New Roman" panose="02020603050405020304" pitchFamily="18" charset="0"/>
              </a:rPr>
              <a:t>19, pp.1-13. </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r>
              <a:rPr lang="en-GB" sz="4800" dirty="0" err="1">
                <a:solidFill>
                  <a:srgbClr val="000000"/>
                </a:solidFill>
                <a:effectLst/>
                <a:latin typeface="Arial" panose="020B0604020202020204" pitchFamily="34" charset="0"/>
                <a:ea typeface="Times New Roman" panose="02020603050405020304" pitchFamily="18" charset="0"/>
              </a:rPr>
              <a:t>Eapen</a:t>
            </a:r>
            <a:r>
              <a:rPr lang="en-GB" sz="4800" dirty="0">
                <a:solidFill>
                  <a:srgbClr val="000000"/>
                </a:solidFill>
                <a:effectLst/>
                <a:latin typeface="Arial" panose="020B0604020202020204" pitchFamily="34" charset="0"/>
                <a:ea typeface="Times New Roman" panose="02020603050405020304" pitchFamily="18" charset="0"/>
              </a:rPr>
              <a:t>, V. and </a:t>
            </a:r>
            <a:r>
              <a:rPr lang="en-GB" sz="4800" dirty="0" err="1">
                <a:solidFill>
                  <a:srgbClr val="000000"/>
                </a:solidFill>
                <a:effectLst/>
                <a:latin typeface="Arial" panose="020B0604020202020204" pitchFamily="34" charset="0"/>
                <a:ea typeface="Times New Roman" panose="02020603050405020304" pitchFamily="18" charset="0"/>
              </a:rPr>
              <a:t>Usherwood</a:t>
            </a:r>
            <a:r>
              <a:rPr lang="en-GB" sz="4800" dirty="0">
                <a:solidFill>
                  <a:srgbClr val="000000"/>
                </a:solidFill>
                <a:effectLst/>
                <a:latin typeface="Arial" panose="020B0604020202020204" pitchFamily="34" charset="0"/>
                <a:ea typeface="Times New Roman" panose="02020603050405020304" pitchFamily="18" charset="0"/>
              </a:rPr>
              <a:t>, T., (2022)  ‘Assessing tics in children’ </a:t>
            </a:r>
            <a:r>
              <a:rPr lang="en-GB" sz="4800" dirty="0" err="1">
                <a:solidFill>
                  <a:srgbClr val="000000"/>
                </a:solidFill>
                <a:effectLst/>
                <a:latin typeface="Arial" panose="020B0604020202020204" pitchFamily="34" charset="0"/>
                <a:ea typeface="Times New Roman" panose="02020603050405020304" pitchFamily="18" charset="0"/>
              </a:rPr>
              <a:t>bmj</a:t>
            </a:r>
            <a:r>
              <a:rPr lang="en-GB" sz="4800" dirty="0">
                <a:solidFill>
                  <a:srgbClr val="000000"/>
                </a:solidFill>
                <a:effectLst/>
                <a:latin typeface="Arial" panose="020B0604020202020204" pitchFamily="34" charset="0"/>
                <a:ea typeface="Times New Roman" panose="02020603050405020304" pitchFamily="18" charset="0"/>
              </a:rPr>
              <a:t>, 376 </a:t>
            </a:r>
            <a:endParaRPr lang="en-GB" sz="4800"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4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4800" dirty="0" err="1">
                <a:solidFill>
                  <a:srgbClr val="000000"/>
                </a:solidFill>
                <a:effectLst/>
                <a:latin typeface="Arial" panose="020B0604020202020204" pitchFamily="34" charset="0"/>
                <a:ea typeface="Times New Roman" panose="02020603050405020304" pitchFamily="18" charset="0"/>
              </a:rPr>
              <a:t>Eells</a:t>
            </a:r>
            <a:r>
              <a:rPr lang="en-GB" sz="4800" dirty="0">
                <a:solidFill>
                  <a:srgbClr val="000000"/>
                </a:solidFill>
                <a:effectLst/>
                <a:latin typeface="Arial" panose="020B0604020202020204" pitchFamily="34" charset="0"/>
                <a:ea typeface="Times New Roman" panose="02020603050405020304" pitchFamily="18" charset="0"/>
              </a:rPr>
              <a:t>, K., (2014) ‘The use of music and singing to help manage anxiety in older adults’. </a:t>
            </a:r>
            <a:r>
              <a:rPr lang="en-GB" sz="4800" i="1" dirty="0">
                <a:solidFill>
                  <a:srgbClr val="000000"/>
                </a:solidFill>
                <a:effectLst/>
                <a:latin typeface="Arial" panose="020B0604020202020204" pitchFamily="34" charset="0"/>
                <a:ea typeface="Times New Roman" panose="02020603050405020304" pitchFamily="18" charset="0"/>
              </a:rPr>
              <a:t>Mental Health Practice,</a:t>
            </a:r>
            <a:r>
              <a:rPr lang="en-GB" sz="4800" dirty="0">
                <a:solidFill>
                  <a:srgbClr val="000000"/>
                </a:solidFill>
                <a:effectLst/>
                <a:latin typeface="Arial" panose="020B0604020202020204" pitchFamily="34" charset="0"/>
                <a:ea typeface="Times New Roman" panose="02020603050405020304" pitchFamily="18" charset="0"/>
              </a:rPr>
              <a:t> 17(5).</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r>
              <a:rPr lang="en-GB" sz="4800" dirty="0">
                <a:solidFill>
                  <a:srgbClr val="222222"/>
                </a:solidFill>
                <a:effectLst/>
                <a:latin typeface="Arial" panose="020B0604020202020204" pitchFamily="34" charset="0"/>
                <a:ea typeface="Times New Roman" panose="02020603050405020304" pitchFamily="18" charset="0"/>
              </a:rPr>
              <a:t>Foulkes, E., (2021) ‘An exploration into online singing and mindfulness during the COVID-19 pandemic for people with anxiety and/or depression’. </a:t>
            </a:r>
            <a:r>
              <a:rPr lang="en-GB" sz="4800" i="1" dirty="0">
                <a:solidFill>
                  <a:srgbClr val="222222"/>
                </a:solidFill>
                <a:effectLst/>
                <a:latin typeface="Arial" panose="020B0604020202020204" pitchFamily="34" charset="0"/>
                <a:ea typeface="Times New Roman" panose="02020603050405020304" pitchFamily="18" charset="0"/>
              </a:rPr>
              <a:t>International Journal of Community Music</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14</a:t>
            </a:r>
            <a:r>
              <a:rPr lang="en-GB" sz="4800" dirty="0">
                <a:solidFill>
                  <a:srgbClr val="222222"/>
                </a:solidFill>
                <a:effectLst/>
                <a:latin typeface="Arial" panose="020B0604020202020204" pitchFamily="34" charset="0"/>
                <a:ea typeface="Times New Roman" panose="02020603050405020304" pitchFamily="18" charset="0"/>
              </a:rPr>
              <a:t>(2-3), pp.295-310. </a:t>
            </a:r>
            <a:endParaRPr lang="en-GB" sz="4800" dirty="0">
              <a:effectLst/>
              <a:latin typeface="Times New Roman" panose="02020603050405020304" pitchFamily="18" charset="0"/>
              <a:ea typeface="Times New Roman" panose="02020603050405020304" pitchFamily="18" charset="0"/>
            </a:endParaRPr>
          </a:p>
          <a:p>
            <a:pPr marL="0" indent="0" algn="just">
              <a:lnSpc>
                <a:spcPct val="107000"/>
              </a:lnSpc>
              <a:spcAft>
                <a:spcPts val="800"/>
              </a:spcAft>
              <a:buNone/>
            </a:pPr>
            <a:r>
              <a:rPr lang="en-GB" sz="4800" kern="100" dirty="0">
                <a:latin typeface="Calibri" panose="020F0502020204030204" pitchFamily="34" charset="0"/>
                <a:ea typeface="Calibri" panose="020F0502020204030204" pitchFamily="34" charset="0"/>
                <a:cs typeface="Times New Roman" panose="02020603050405020304" pitchFamily="18" charset="0"/>
              </a:rPr>
              <a:t>  </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Gilbert, D., (2006) ‘Treatment of children and adolescents with tics and Tourette syndrome’. </a:t>
            </a:r>
            <a:r>
              <a:rPr lang="en-GB" sz="4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child neurology</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4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21</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(8), pp.690-700</a:t>
            </a:r>
            <a:r>
              <a:rPr lang="en-GB" sz="4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gn="just">
              <a:lnSpc>
                <a:spcPct val="107000"/>
              </a:lnSpc>
              <a:spcAft>
                <a:spcPts val="800"/>
              </a:spcAft>
              <a:buNone/>
            </a:pPr>
            <a:r>
              <a:rPr lang="en-GB" sz="4800" kern="100" dirty="0">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 </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Griffiths, G., </a:t>
            </a:r>
            <a:r>
              <a:rPr lang="en-GB" sz="4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Krischer</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Roberts-Collins, C. et al., (2021) ‘</a:t>
            </a:r>
            <a:r>
              <a:rPr lang="en-GB" sz="4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HappyMaps</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single hub of resources on children and young people's mental health for parents and professionals’.  </a:t>
            </a:r>
            <a:r>
              <a:rPr lang="en-GB" sz="4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BJPsych</a:t>
            </a:r>
            <a:r>
              <a:rPr lang="en-GB" sz="4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Open</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4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7</a:t>
            </a:r>
            <a:r>
              <a:rPr lang="en-GB" sz="4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(S1), pp.S26-S26</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4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4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Günther, W., Müller, N., Trapp, W., et al., (1996) ‘Quantitative EEG analysis during motor function and music perception in Tourette's syndrome’.</a:t>
            </a:r>
            <a:r>
              <a:rPr lang="en-GB" sz="4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European archives of psychiatry and clinical neuroscience,</a:t>
            </a:r>
            <a:r>
              <a:rPr lang="en-GB" sz="4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246, pp.197-202</a:t>
            </a:r>
            <a:endParaRPr lang="en-GB" sz="4800"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4800" dirty="0" err="1">
                <a:solidFill>
                  <a:srgbClr val="222222"/>
                </a:solidFill>
                <a:effectLst/>
                <a:latin typeface="Arial" panose="020B0604020202020204" pitchFamily="34" charset="0"/>
                <a:ea typeface="Times New Roman" panose="02020603050405020304" pitchFamily="18" charset="0"/>
              </a:rPr>
              <a:t>Helitzer</a:t>
            </a:r>
            <a:r>
              <a:rPr lang="en-GB" sz="4800" dirty="0">
                <a:solidFill>
                  <a:srgbClr val="222222"/>
                </a:solidFill>
                <a:effectLst/>
                <a:latin typeface="Arial" panose="020B0604020202020204" pitchFamily="34" charset="0"/>
                <a:ea typeface="Times New Roman" panose="02020603050405020304" pitchFamily="18" charset="0"/>
              </a:rPr>
              <a:t>, E., Clements-Cortes, A. and Moss, H., (2022) ‘Group singing on social prescription: A scoping review: Singing on social prescription’. </a:t>
            </a:r>
            <a:r>
              <a:rPr lang="en-GB" sz="4800" i="1" dirty="0">
                <a:solidFill>
                  <a:srgbClr val="222222"/>
                </a:solidFill>
                <a:effectLst/>
                <a:latin typeface="Arial" panose="020B0604020202020204" pitchFamily="34" charset="0"/>
                <a:ea typeface="Times New Roman" panose="02020603050405020304" pitchFamily="18" charset="0"/>
              </a:rPr>
              <a:t>Music and Medicine</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14</a:t>
            </a:r>
            <a:r>
              <a:rPr lang="en-GB" sz="4800" dirty="0">
                <a:solidFill>
                  <a:srgbClr val="222222"/>
                </a:solidFill>
                <a:effectLst/>
                <a:latin typeface="Arial" panose="020B0604020202020204" pitchFamily="34" charset="0"/>
                <a:ea typeface="Times New Roman" panose="02020603050405020304" pitchFamily="18" charset="0"/>
              </a:rPr>
              <a:t>(4), pp.226-237. </a:t>
            </a:r>
          </a:p>
          <a:p>
            <a:pPr algn="just">
              <a:lnSpc>
                <a:spcPct val="107000"/>
              </a:lnSpc>
              <a:spcAft>
                <a:spcPts val="800"/>
              </a:spcAft>
            </a:pPr>
            <a:r>
              <a:rPr lang="en-GB" sz="6000" dirty="0" err="1">
                <a:solidFill>
                  <a:srgbClr val="000000"/>
                </a:solidFill>
                <a:effectLst/>
                <a:latin typeface="Arial" panose="020B0604020202020204" pitchFamily="34" charset="0"/>
                <a:ea typeface="Times New Roman" panose="02020603050405020304" pitchFamily="18" charset="0"/>
              </a:rPr>
              <a:t>Juslin</a:t>
            </a:r>
            <a:r>
              <a:rPr lang="en-GB" sz="6000" dirty="0">
                <a:solidFill>
                  <a:srgbClr val="000000"/>
                </a:solidFill>
                <a:effectLst/>
                <a:latin typeface="Arial" panose="020B0604020202020204" pitchFamily="34" charset="0"/>
                <a:ea typeface="Times New Roman" panose="02020603050405020304" pitchFamily="18" charset="0"/>
              </a:rPr>
              <a:t> </a:t>
            </a:r>
            <a:r>
              <a:rPr lang="en-GB" sz="6000" dirty="0">
                <a:solidFill>
                  <a:srgbClr val="222222"/>
                </a:solidFill>
                <a:effectLst/>
                <a:latin typeface="Arial" panose="020B0604020202020204" pitchFamily="34" charset="0"/>
                <a:ea typeface="Times New Roman" panose="02020603050405020304" pitchFamily="18" charset="0"/>
              </a:rPr>
              <a:t>(2016) ‘Emotional responses to music’    </a:t>
            </a:r>
            <a:r>
              <a:rPr lang="en-GB" sz="6000" i="1" dirty="0">
                <a:solidFill>
                  <a:srgbClr val="333333"/>
                </a:solidFill>
                <a:effectLst/>
                <a:latin typeface="Arial" panose="020B0604020202020204" pitchFamily="34" charset="0"/>
                <a:ea typeface="Times New Roman" panose="02020603050405020304" pitchFamily="18" charset="0"/>
              </a:rPr>
              <a:t>Oxford Handbook of Music Psychology, 2</a:t>
            </a:r>
            <a:r>
              <a:rPr lang="en-GB" sz="6000" i="1" baseline="30000" dirty="0">
                <a:solidFill>
                  <a:srgbClr val="333333"/>
                </a:solidFill>
                <a:effectLst/>
                <a:latin typeface="Arial" panose="020B0604020202020204" pitchFamily="34" charset="0"/>
                <a:ea typeface="Times New Roman" panose="02020603050405020304" pitchFamily="18" charset="0"/>
              </a:rPr>
              <a:t>nd</a:t>
            </a:r>
            <a:r>
              <a:rPr lang="en-GB" sz="6000" i="1" dirty="0">
                <a:solidFill>
                  <a:srgbClr val="333333"/>
                </a:solidFill>
                <a:effectLst/>
                <a:latin typeface="Arial" panose="020B0604020202020204" pitchFamily="34" charset="0"/>
                <a:ea typeface="Times New Roman" panose="02020603050405020304" pitchFamily="18" charset="0"/>
              </a:rPr>
              <a:t> edition 2016,  Oxford University Press, chapter 12 pp197-214 </a:t>
            </a:r>
            <a:r>
              <a:rPr lang="en-GB" sz="6000" dirty="0">
                <a:solidFill>
                  <a:srgbClr val="333333"/>
                </a:solidFill>
                <a:effectLst/>
                <a:latin typeface="Arial" panose="020B0604020202020204" pitchFamily="34" charset="0"/>
                <a:ea typeface="Times New Roman" panose="02020603050405020304" pitchFamily="18" charset="0"/>
              </a:rPr>
              <a:t> </a:t>
            </a:r>
            <a:endParaRPr lang="en-GB" sz="6000" dirty="0">
              <a:latin typeface="Times New Roman" panose="02020603050405020304" pitchFamily="18" charset="0"/>
              <a:ea typeface="Times New Roman" panose="02020603050405020304" pitchFamily="18" charset="0"/>
            </a:endParaRPr>
          </a:p>
          <a:p>
            <a:pPr algn="just">
              <a:lnSpc>
                <a:spcPct val="107000"/>
              </a:lnSpc>
              <a:spcAft>
                <a:spcPts val="800"/>
              </a:spcAft>
            </a:pPr>
            <a:r>
              <a:rPr lang="en-GB" sz="4800" dirty="0">
                <a:solidFill>
                  <a:srgbClr val="222222"/>
                </a:solidFill>
                <a:effectLst/>
                <a:latin typeface="Arial" panose="020B0604020202020204" pitchFamily="34" charset="0"/>
                <a:ea typeface="Times New Roman" panose="02020603050405020304" pitchFamily="18" charset="0"/>
              </a:rPr>
              <a:t>Kang, J., </a:t>
            </a:r>
            <a:r>
              <a:rPr lang="en-GB" sz="4800" dirty="0" err="1">
                <a:solidFill>
                  <a:srgbClr val="222222"/>
                </a:solidFill>
                <a:effectLst/>
                <a:latin typeface="Arial" panose="020B0604020202020204" pitchFamily="34" charset="0"/>
                <a:ea typeface="Times New Roman" panose="02020603050405020304" pitchFamily="18" charset="0"/>
              </a:rPr>
              <a:t>Scholp</a:t>
            </a:r>
            <a:r>
              <a:rPr lang="en-GB" sz="4800" dirty="0">
                <a:solidFill>
                  <a:srgbClr val="222222"/>
                </a:solidFill>
                <a:effectLst/>
                <a:latin typeface="Arial" panose="020B0604020202020204" pitchFamily="34" charset="0"/>
                <a:ea typeface="Times New Roman" panose="02020603050405020304" pitchFamily="18" charset="0"/>
              </a:rPr>
              <a:t>, A. and Jiang, J.J., (2018) ‘A review of the physiological effects and mechanisms of singing’. </a:t>
            </a:r>
            <a:r>
              <a:rPr lang="en-GB" sz="4800" i="1" dirty="0">
                <a:solidFill>
                  <a:srgbClr val="222222"/>
                </a:solidFill>
                <a:effectLst/>
                <a:latin typeface="Arial" panose="020B0604020202020204" pitchFamily="34" charset="0"/>
                <a:ea typeface="Times New Roman" panose="02020603050405020304" pitchFamily="18" charset="0"/>
              </a:rPr>
              <a:t>Journal of Voice</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32</a:t>
            </a:r>
            <a:r>
              <a:rPr lang="en-GB" sz="4800" dirty="0">
                <a:solidFill>
                  <a:srgbClr val="222222"/>
                </a:solidFill>
                <a:effectLst/>
                <a:latin typeface="Arial" panose="020B0604020202020204" pitchFamily="34" charset="0"/>
                <a:ea typeface="Times New Roman" panose="02020603050405020304" pitchFamily="18" charset="0"/>
              </a:rPr>
              <a:t>(4), pp.390-395.  </a:t>
            </a:r>
          </a:p>
          <a:p>
            <a:pPr algn="just">
              <a:lnSpc>
                <a:spcPct val="107000"/>
              </a:lnSpc>
              <a:spcAft>
                <a:spcPts val="800"/>
              </a:spcAft>
            </a:pPr>
            <a:r>
              <a:rPr lang="en-GB" sz="4800" dirty="0" err="1">
                <a:solidFill>
                  <a:srgbClr val="222222"/>
                </a:solidFill>
                <a:effectLst/>
                <a:latin typeface="Arial" panose="020B0604020202020204" pitchFamily="34" charset="0"/>
                <a:ea typeface="Times New Roman" panose="02020603050405020304" pitchFamily="18" charset="0"/>
              </a:rPr>
              <a:t>Leckman</a:t>
            </a:r>
            <a:r>
              <a:rPr lang="en-GB" sz="4800" dirty="0">
                <a:solidFill>
                  <a:srgbClr val="222222"/>
                </a:solidFill>
                <a:effectLst/>
                <a:latin typeface="Arial" panose="020B0604020202020204" pitchFamily="34" charset="0"/>
                <a:ea typeface="Times New Roman" panose="02020603050405020304" pitchFamily="18" charset="0"/>
              </a:rPr>
              <a:t>, J.F., 2003. Phenomenology of tics and natural history of tic disorders. </a:t>
            </a:r>
            <a:r>
              <a:rPr lang="en-GB" sz="4800" i="1" dirty="0">
                <a:solidFill>
                  <a:srgbClr val="222222"/>
                </a:solidFill>
                <a:effectLst/>
                <a:latin typeface="Arial" panose="020B0604020202020204" pitchFamily="34" charset="0"/>
                <a:ea typeface="Times New Roman" panose="02020603050405020304" pitchFamily="18" charset="0"/>
              </a:rPr>
              <a:t>Brain and Development</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25</a:t>
            </a:r>
            <a:r>
              <a:rPr lang="en-GB" sz="4800" dirty="0">
                <a:solidFill>
                  <a:srgbClr val="222222"/>
                </a:solidFill>
                <a:effectLst/>
                <a:latin typeface="Arial" panose="020B0604020202020204" pitchFamily="34" charset="0"/>
                <a:ea typeface="Times New Roman" panose="02020603050405020304" pitchFamily="18" charset="0"/>
              </a:rPr>
              <a:t>, pp.524-528.</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42598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pattFill prst="pct20">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C1878-6109-F427-3281-9A3A9EBDE027}"/>
              </a:ext>
            </a:extLst>
          </p:cNvPr>
          <p:cNvSpPr>
            <a:spLocks noGrp="1"/>
          </p:cNvSpPr>
          <p:nvPr>
            <p:ph type="title"/>
          </p:nvPr>
        </p:nvSpPr>
        <p:spPr>
          <a:xfrm>
            <a:off x="1097280" y="286604"/>
            <a:ext cx="10058400" cy="524280"/>
          </a:xfrm>
          <a:solidFill>
            <a:schemeClr val="bg1"/>
          </a:solidFill>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0AE24E77-34C2-07EC-5558-201BEA54419C}"/>
              </a:ext>
            </a:extLst>
          </p:cNvPr>
          <p:cNvSpPr>
            <a:spLocks noGrp="1"/>
          </p:cNvSpPr>
          <p:nvPr>
            <p:ph idx="1"/>
          </p:nvPr>
        </p:nvSpPr>
        <p:spPr>
          <a:xfrm>
            <a:off x="0" y="679269"/>
            <a:ext cx="12192000" cy="6270171"/>
          </a:xfrm>
          <a:solidFill>
            <a:schemeClr val="accent2">
              <a:lumMod val="20000"/>
              <a:lumOff val="80000"/>
            </a:schemeClr>
          </a:solidFill>
        </p:spPr>
        <p:txBody>
          <a:bodyPr>
            <a:normAutofit fontScale="25000" lnSpcReduction="20000"/>
          </a:bodyPr>
          <a:lstStyle/>
          <a:p>
            <a:pPr marL="0" indent="0" algn="just" fontAlgn="base">
              <a:lnSpc>
                <a:spcPct val="120000"/>
              </a:lnSpc>
              <a:buNone/>
            </a:pPr>
            <a:r>
              <a:rPr lang="en-GB" sz="4800" dirty="0">
                <a:solidFill>
                  <a:srgbClr val="222222"/>
                </a:solidFill>
                <a:effectLst/>
                <a:latin typeface="Arial" panose="020B0604020202020204" pitchFamily="34" charset="0"/>
                <a:ea typeface="Times New Roman" panose="02020603050405020304" pitchFamily="18" charset="0"/>
              </a:rPr>
              <a:t>Lord, V.M., Cave, P., Hume, V.J. et al., (2010) ’ Singing teaching as a therapy for chronic respiratory disease-a randomised controlled trial and qualitative evaluation’. </a:t>
            </a:r>
            <a:r>
              <a:rPr lang="en-GB" sz="4800" i="1" dirty="0">
                <a:solidFill>
                  <a:srgbClr val="222222"/>
                </a:solidFill>
                <a:effectLst/>
                <a:latin typeface="Arial" panose="020B0604020202020204" pitchFamily="34" charset="0"/>
                <a:ea typeface="Times New Roman" panose="02020603050405020304" pitchFamily="18" charset="0"/>
              </a:rPr>
              <a:t>BMC pulmonary medicine</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10</a:t>
            </a:r>
            <a:r>
              <a:rPr lang="en-GB" sz="4800" dirty="0">
                <a:solidFill>
                  <a:srgbClr val="222222"/>
                </a:solidFill>
                <a:effectLst/>
                <a:latin typeface="Arial" panose="020B0604020202020204" pitchFamily="34" charset="0"/>
                <a:ea typeface="Times New Roman" panose="02020603050405020304" pitchFamily="18" charset="0"/>
              </a:rPr>
              <a:t>, pp.1-7. </a:t>
            </a:r>
            <a:endParaRPr lang="en-GB" sz="4800" dirty="0">
              <a:effectLst/>
              <a:latin typeface="Times New Roman" panose="02020603050405020304" pitchFamily="18" charset="0"/>
              <a:ea typeface="Times New Roman" panose="02020603050405020304" pitchFamily="18" charset="0"/>
            </a:endParaRPr>
          </a:p>
          <a:p>
            <a:pPr marL="0" indent="0" algn="just" fontAlgn="base">
              <a:lnSpc>
                <a:spcPct val="120000"/>
              </a:lnSpc>
              <a:buNone/>
            </a:pPr>
            <a:r>
              <a:rPr lang="en-GB" sz="4800" dirty="0">
                <a:solidFill>
                  <a:srgbClr val="222222"/>
                </a:solidFill>
                <a:effectLst/>
                <a:latin typeface="Arial" panose="020B0604020202020204" pitchFamily="34" charset="0"/>
                <a:ea typeface="Times New Roman" panose="02020603050405020304" pitchFamily="18" charset="0"/>
              </a:rPr>
              <a:t>Ludlow, A.K., Brown, R. and Schulz, J., (2018)’ A qualitative exploration of the daily experiences and challenges faced by parents and caregivers of children with Tourette’s syndrome’. </a:t>
            </a:r>
            <a:r>
              <a:rPr lang="en-GB" sz="4800" i="1" dirty="0">
                <a:solidFill>
                  <a:srgbClr val="222222"/>
                </a:solidFill>
                <a:effectLst/>
                <a:latin typeface="Arial" panose="020B0604020202020204" pitchFamily="34" charset="0"/>
                <a:ea typeface="Times New Roman" panose="02020603050405020304" pitchFamily="18" charset="0"/>
              </a:rPr>
              <a:t>Journal of Health Psychology</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23</a:t>
            </a:r>
            <a:r>
              <a:rPr lang="en-GB" sz="4800" dirty="0">
                <a:solidFill>
                  <a:srgbClr val="222222"/>
                </a:solidFill>
                <a:effectLst/>
                <a:latin typeface="Arial" panose="020B0604020202020204" pitchFamily="34" charset="0"/>
                <a:ea typeface="Times New Roman" panose="02020603050405020304" pitchFamily="18" charset="0"/>
              </a:rPr>
              <a:t>(14), pp.1790-1799. </a:t>
            </a:r>
            <a:r>
              <a:rPr lang="en-GB" sz="4800" dirty="0">
                <a:effectLst/>
                <a:latin typeface="Arial" panose="020B0604020202020204" pitchFamily="34" charset="0"/>
                <a:ea typeface="Times New Roman" panose="02020603050405020304" pitchFamily="18" charset="0"/>
              </a:rPr>
              <a:t> </a:t>
            </a:r>
          </a:p>
          <a:p>
            <a:pPr marL="0" indent="0" algn="just" fontAlgn="base">
              <a:lnSpc>
                <a:spcPct val="120000"/>
              </a:lnSpc>
              <a:buNone/>
            </a:pPr>
            <a:r>
              <a:rPr lang="en-GB" sz="4800" dirty="0" err="1">
                <a:solidFill>
                  <a:srgbClr val="222222"/>
                </a:solidFill>
                <a:effectLst/>
                <a:latin typeface="Arial" panose="020B0604020202020204" pitchFamily="34" charset="0"/>
                <a:ea typeface="Times New Roman" panose="02020603050405020304" pitchFamily="18" charset="0"/>
              </a:rPr>
              <a:t>Melago</a:t>
            </a:r>
            <a:r>
              <a:rPr lang="en-GB" sz="4800" dirty="0">
                <a:solidFill>
                  <a:srgbClr val="222222"/>
                </a:solidFill>
                <a:effectLst/>
                <a:latin typeface="Arial" panose="020B0604020202020204" pitchFamily="34" charset="0"/>
                <a:ea typeface="Times New Roman" panose="02020603050405020304" pitchFamily="18" charset="0"/>
              </a:rPr>
              <a:t>, K.A., (2014) ‘Strategies for successfully teaching students with ADD or ADHD in instrumental lessons’. </a:t>
            </a:r>
            <a:r>
              <a:rPr lang="en-GB" sz="4800" i="1" dirty="0">
                <a:solidFill>
                  <a:srgbClr val="222222"/>
                </a:solidFill>
                <a:effectLst/>
                <a:latin typeface="Arial" panose="020B0604020202020204" pitchFamily="34" charset="0"/>
                <a:ea typeface="Times New Roman" panose="02020603050405020304" pitchFamily="18" charset="0"/>
              </a:rPr>
              <a:t>Music Educators Journal</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101</a:t>
            </a:r>
            <a:r>
              <a:rPr lang="en-GB" sz="4800" dirty="0">
                <a:solidFill>
                  <a:srgbClr val="222222"/>
                </a:solidFill>
                <a:effectLst/>
                <a:latin typeface="Arial" panose="020B0604020202020204" pitchFamily="34" charset="0"/>
                <a:ea typeface="Times New Roman" panose="02020603050405020304" pitchFamily="18" charset="0"/>
              </a:rPr>
              <a:t>(2), pp.37-43. </a:t>
            </a:r>
            <a:endParaRPr lang="en-GB" sz="4800" dirty="0">
              <a:effectLst/>
              <a:latin typeface="Times New Roman" panose="02020603050405020304" pitchFamily="18" charset="0"/>
              <a:ea typeface="Times New Roman" panose="02020603050405020304" pitchFamily="18" charset="0"/>
            </a:endParaRPr>
          </a:p>
          <a:p>
            <a:pPr marL="0" indent="0" algn="just" fontAlgn="base">
              <a:lnSpc>
                <a:spcPct val="120000"/>
              </a:lnSpc>
              <a:buNone/>
            </a:pPr>
            <a:r>
              <a:rPr lang="en-GB" sz="4800" dirty="0" err="1">
                <a:solidFill>
                  <a:srgbClr val="222222"/>
                </a:solidFill>
                <a:effectLst/>
                <a:latin typeface="Arial" panose="020B0604020202020204" pitchFamily="34" charset="0"/>
                <a:ea typeface="Times New Roman" panose="02020603050405020304" pitchFamily="18" charset="0"/>
              </a:rPr>
              <a:t>Nilles</a:t>
            </a:r>
            <a:r>
              <a:rPr lang="en-GB" sz="4800" dirty="0">
                <a:solidFill>
                  <a:srgbClr val="222222"/>
                </a:solidFill>
                <a:effectLst/>
                <a:latin typeface="Arial" panose="020B0604020202020204" pitchFamily="34" charset="0"/>
                <a:ea typeface="Times New Roman" panose="02020603050405020304" pitchFamily="18" charset="0"/>
              </a:rPr>
              <a:t>, C., Martino, D., Fletcher, J. et al., (2023) ‘Have We Forgotten What Tics Are? A Re</a:t>
            </a:r>
            <a:r>
              <a:rPr lang="en-GB" sz="4800" dirty="0">
                <a:solidFill>
                  <a:srgbClr val="222222"/>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4800" dirty="0">
                <a:solidFill>
                  <a:srgbClr val="222222"/>
                </a:solidFill>
                <a:effectLst/>
                <a:latin typeface="Arial" panose="020B0604020202020204" pitchFamily="34" charset="0"/>
                <a:ea typeface="Times New Roman" panose="02020603050405020304" pitchFamily="18" charset="0"/>
              </a:rPr>
              <a:t>Exploration of Tic Phenomenology in Youth with Primary Tics’. </a:t>
            </a:r>
            <a:r>
              <a:rPr lang="en-GB" sz="4800" i="1" dirty="0">
                <a:solidFill>
                  <a:srgbClr val="222222"/>
                </a:solidFill>
                <a:effectLst/>
                <a:latin typeface="Arial" panose="020B0604020202020204" pitchFamily="34" charset="0"/>
                <a:ea typeface="Times New Roman" panose="02020603050405020304" pitchFamily="18" charset="0"/>
              </a:rPr>
              <a:t>Movement Disorders Clinical Practice</a:t>
            </a:r>
            <a:r>
              <a:rPr lang="en-GB" sz="4800" dirty="0">
                <a:solidFill>
                  <a:srgbClr val="222222"/>
                </a:solidFill>
                <a:effectLst/>
                <a:latin typeface="Arial" panose="020B0604020202020204" pitchFamily="34" charset="0"/>
                <a:ea typeface="Times New Roman" panose="02020603050405020304" pitchFamily="18" charset="0"/>
              </a:rPr>
              <a:t>.</a:t>
            </a:r>
            <a:endParaRPr lang="en-GB" sz="4800" dirty="0">
              <a:solidFill>
                <a:srgbClr val="222222"/>
              </a:solidFill>
              <a:latin typeface="Times New Roman" panose="02020603050405020304" pitchFamily="18" charset="0"/>
              <a:ea typeface="Times New Roman" panose="02020603050405020304" pitchFamily="18" charset="0"/>
            </a:endParaRPr>
          </a:p>
          <a:p>
            <a:pPr marL="0" indent="0" algn="just" fontAlgn="base">
              <a:lnSpc>
                <a:spcPct val="120000"/>
              </a:lnSpc>
              <a:buNone/>
            </a:pPr>
            <a:r>
              <a:rPr lang="en-GB" sz="4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4800" dirty="0">
                <a:solidFill>
                  <a:srgbClr val="222222"/>
                </a:solidFill>
                <a:effectLst/>
                <a:latin typeface="Arial" panose="020B0604020202020204" pitchFamily="34" charset="0"/>
                <a:ea typeface="Times New Roman" panose="02020603050405020304" pitchFamily="18" charset="0"/>
              </a:rPr>
              <a:t>Philip, K.E., Lewis, A., Jeffery, E., (2020) ‘Moving singing for lung health online in response to COVID-19: experience from a randomised controlled trial’. </a:t>
            </a:r>
            <a:r>
              <a:rPr lang="en-GB" sz="4800" i="1" dirty="0">
                <a:solidFill>
                  <a:srgbClr val="222222"/>
                </a:solidFill>
                <a:effectLst/>
                <a:latin typeface="Arial" panose="020B0604020202020204" pitchFamily="34" charset="0"/>
                <a:ea typeface="Times New Roman" panose="02020603050405020304" pitchFamily="18" charset="0"/>
              </a:rPr>
              <a:t>BMJ open respiratory research</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7</a:t>
            </a:r>
            <a:r>
              <a:rPr lang="en-GB" sz="4800" dirty="0">
                <a:solidFill>
                  <a:srgbClr val="222222"/>
                </a:solidFill>
                <a:effectLst/>
                <a:latin typeface="Arial" panose="020B0604020202020204" pitchFamily="34" charset="0"/>
                <a:ea typeface="Times New Roman" panose="02020603050405020304" pitchFamily="18" charset="0"/>
              </a:rPr>
              <a:t>(1), p.e000737. </a:t>
            </a:r>
            <a:endParaRPr lang="en-GB" sz="4800" dirty="0">
              <a:latin typeface="Times New Roman" panose="02020603050405020304" pitchFamily="18" charset="0"/>
              <a:ea typeface="Times New Roman" panose="02020603050405020304" pitchFamily="18" charset="0"/>
            </a:endParaRPr>
          </a:p>
          <a:p>
            <a:pPr marL="0" indent="0" algn="just">
              <a:lnSpc>
                <a:spcPct val="120000"/>
              </a:lnSpc>
              <a:spcAft>
                <a:spcPts val="800"/>
              </a:spcAft>
              <a:buNone/>
            </a:pPr>
            <a:r>
              <a:rPr lang="en-GB" sz="4800" dirty="0">
                <a:solidFill>
                  <a:srgbClr val="222222"/>
                </a:solidFill>
                <a:effectLst/>
                <a:latin typeface="Times New Roman" panose="02020603050405020304" pitchFamily="18" charset="0"/>
                <a:ea typeface="Times New Roman" panose="02020603050405020304" pitchFamily="18" charset="0"/>
              </a:rPr>
              <a:t> </a:t>
            </a:r>
            <a:r>
              <a:rPr lang="en-GB" sz="4800" dirty="0">
                <a:solidFill>
                  <a:srgbClr val="222222"/>
                </a:solidFill>
                <a:effectLst/>
                <a:latin typeface="Arial" panose="020B0604020202020204" pitchFamily="34" charset="0"/>
                <a:ea typeface="Times New Roman" panose="02020603050405020304" pitchFamily="18" charset="0"/>
              </a:rPr>
              <a:t>Reese, HE Vallejo, Z., Rasmussen J, et al., (2015) ‘Mindfulness-based stress reduction for Tourette syndrome and chronic tic disorder: a pilot study’. </a:t>
            </a:r>
            <a:r>
              <a:rPr lang="en-GB" sz="4800" i="1" dirty="0">
                <a:solidFill>
                  <a:srgbClr val="222222"/>
                </a:solidFill>
                <a:effectLst/>
                <a:latin typeface="Arial" panose="020B0604020202020204" pitchFamily="34" charset="0"/>
                <a:ea typeface="Times New Roman" panose="02020603050405020304" pitchFamily="18" charset="0"/>
              </a:rPr>
              <a:t>Journal of psychosomatic research</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78</a:t>
            </a:r>
            <a:r>
              <a:rPr lang="en-GB" sz="4800" dirty="0">
                <a:solidFill>
                  <a:srgbClr val="222222"/>
                </a:solidFill>
                <a:effectLst/>
                <a:latin typeface="Arial" panose="020B0604020202020204" pitchFamily="34" charset="0"/>
                <a:ea typeface="Times New Roman" panose="02020603050405020304" pitchFamily="18" charset="0"/>
              </a:rPr>
              <a:t>(3), pp.293-298. </a:t>
            </a:r>
            <a:endParaRPr lang="en-GB" sz="4800" dirty="0">
              <a:effectLst/>
              <a:latin typeface="Times New Roman" panose="02020603050405020304" pitchFamily="18" charset="0"/>
              <a:ea typeface="Times New Roman" panose="02020603050405020304" pitchFamily="18" charset="0"/>
            </a:endParaRPr>
          </a:p>
          <a:p>
            <a:pPr marL="0" indent="0" algn="just">
              <a:lnSpc>
                <a:spcPct val="120000"/>
              </a:lnSpc>
              <a:spcAft>
                <a:spcPts val="800"/>
              </a:spcAft>
              <a:buNone/>
            </a:pPr>
            <a:r>
              <a:rPr lang="en-GB" sz="4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4800" dirty="0" err="1">
                <a:solidFill>
                  <a:srgbClr val="222222"/>
                </a:solidFill>
                <a:effectLst/>
                <a:latin typeface="Arial" panose="020B0604020202020204" pitchFamily="34" charset="0"/>
                <a:ea typeface="Times New Roman" panose="02020603050405020304" pitchFamily="18" charset="0"/>
              </a:rPr>
              <a:t>Sanal</a:t>
            </a:r>
            <a:r>
              <a:rPr lang="en-GB" sz="4800" dirty="0">
                <a:solidFill>
                  <a:srgbClr val="222222"/>
                </a:solidFill>
                <a:effectLst/>
                <a:latin typeface="Arial" panose="020B0604020202020204" pitchFamily="34" charset="0"/>
                <a:ea typeface="Times New Roman" panose="02020603050405020304" pitchFamily="18" charset="0"/>
              </a:rPr>
              <a:t>, A.M. and </a:t>
            </a:r>
            <a:r>
              <a:rPr lang="en-GB" sz="4800" dirty="0" err="1">
                <a:solidFill>
                  <a:srgbClr val="222222"/>
                </a:solidFill>
                <a:effectLst/>
                <a:latin typeface="Arial" panose="020B0604020202020204" pitchFamily="34" charset="0"/>
                <a:ea typeface="Times New Roman" panose="02020603050405020304" pitchFamily="18" charset="0"/>
              </a:rPr>
              <a:t>Gorsev</a:t>
            </a:r>
            <a:r>
              <a:rPr lang="en-GB" sz="4800" dirty="0">
                <a:solidFill>
                  <a:srgbClr val="222222"/>
                </a:solidFill>
                <a:effectLst/>
                <a:latin typeface="Arial" panose="020B0604020202020204" pitchFamily="34" charset="0"/>
                <a:ea typeface="Times New Roman" panose="02020603050405020304" pitchFamily="18" charset="0"/>
              </a:rPr>
              <a:t>, S., (2014) ‘Psychological and physiological effects of singing in a choir’. </a:t>
            </a:r>
            <a:r>
              <a:rPr lang="en-GB" sz="4800" i="1" dirty="0">
                <a:solidFill>
                  <a:srgbClr val="222222"/>
                </a:solidFill>
                <a:effectLst/>
                <a:latin typeface="Arial" panose="020B0604020202020204" pitchFamily="34" charset="0"/>
                <a:ea typeface="Times New Roman" panose="02020603050405020304" pitchFamily="18" charset="0"/>
              </a:rPr>
              <a:t>Psychology of Music</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42</a:t>
            </a:r>
            <a:r>
              <a:rPr lang="en-GB" sz="4800" dirty="0">
                <a:solidFill>
                  <a:srgbClr val="222222"/>
                </a:solidFill>
                <a:effectLst/>
                <a:latin typeface="Arial" panose="020B0604020202020204" pitchFamily="34" charset="0"/>
                <a:ea typeface="Times New Roman" panose="02020603050405020304" pitchFamily="18" charset="0"/>
              </a:rPr>
              <a:t>(3), pp.420-429. </a:t>
            </a:r>
            <a:endParaRPr lang="en-GB" sz="4800" dirty="0">
              <a:effectLst/>
              <a:latin typeface="Times New Roman" panose="02020603050405020304" pitchFamily="18" charset="0"/>
              <a:ea typeface="Times New Roman" panose="02020603050405020304" pitchFamily="18" charset="0"/>
            </a:endParaRPr>
          </a:p>
          <a:p>
            <a:pPr marL="0" indent="0" algn="just" fontAlgn="base">
              <a:lnSpc>
                <a:spcPct val="120000"/>
              </a:lnSpc>
              <a:buNone/>
            </a:pPr>
            <a:r>
              <a:rPr lang="en-GB" sz="4800" dirty="0" err="1">
                <a:solidFill>
                  <a:srgbClr val="222222"/>
                </a:solidFill>
                <a:effectLst/>
                <a:latin typeface="Arial" panose="020B0604020202020204" pitchFamily="34" charset="0"/>
                <a:ea typeface="Times New Roman" panose="02020603050405020304" pitchFamily="18" charset="0"/>
              </a:rPr>
              <a:t>Scataglini</a:t>
            </a:r>
            <a:r>
              <a:rPr lang="en-GB" sz="4800" dirty="0">
                <a:solidFill>
                  <a:srgbClr val="222222"/>
                </a:solidFill>
                <a:effectLst/>
                <a:latin typeface="Arial" panose="020B0604020202020204" pitchFamily="34" charset="0"/>
                <a:ea typeface="Times New Roman" panose="02020603050405020304" pitchFamily="18" charset="0"/>
              </a:rPr>
              <a:t>, S., </a:t>
            </a:r>
            <a:r>
              <a:rPr lang="en-GB" sz="4800" dirty="0" err="1">
                <a:solidFill>
                  <a:srgbClr val="222222"/>
                </a:solidFill>
                <a:effectLst/>
                <a:latin typeface="Arial" panose="020B0604020202020204" pitchFamily="34" charset="0"/>
                <a:ea typeface="Times New Roman" panose="02020603050405020304" pitchFamily="18" charset="0"/>
              </a:rPr>
              <a:t>Andreoni</a:t>
            </a:r>
            <a:r>
              <a:rPr lang="en-GB" sz="4800" dirty="0">
                <a:solidFill>
                  <a:srgbClr val="222222"/>
                </a:solidFill>
                <a:effectLst/>
                <a:latin typeface="Arial" panose="020B0604020202020204" pitchFamily="34" charset="0"/>
                <a:ea typeface="Times New Roman" panose="02020603050405020304" pitchFamily="18" charset="0"/>
              </a:rPr>
              <a:t>, G., </a:t>
            </a:r>
            <a:r>
              <a:rPr lang="en-GB" sz="4800" dirty="0" err="1">
                <a:solidFill>
                  <a:srgbClr val="222222"/>
                </a:solidFill>
                <a:effectLst/>
                <a:latin typeface="Arial" panose="020B0604020202020204" pitchFamily="34" charset="0"/>
                <a:ea typeface="Times New Roman" panose="02020603050405020304" pitchFamily="18" charset="0"/>
              </a:rPr>
              <a:t>Fusca</a:t>
            </a:r>
            <a:r>
              <a:rPr lang="en-GB" sz="4800" dirty="0">
                <a:solidFill>
                  <a:srgbClr val="222222"/>
                </a:solidFill>
                <a:effectLst/>
                <a:latin typeface="Arial" panose="020B0604020202020204" pitchFamily="34" charset="0"/>
                <a:ea typeface="Times New Roman" panose="02020603050405020304" pitchFamily="18" charset="0"/>
              </a:rPr>
              <a:t>, M., et al., (2017) ‘Effect of rhythmic music auditory stimulation on tics modulation in Tourette Syndrome: a case study’. </a:t>
            </a:r>
            <a:r>
              <a:rPr lang="en-GB" sz="4800" i="1" dirty="0">
                <a:solidFill>
                  <a:srgbClr val="222222"/>
                </a:solidFill>
                <a:effectLst/>
                <a:latin typeface="Arial" panose="020B0604020202020204" pitchFamily="34" charset="0"/>
                <a:ea typeface="Times New Roman" panose="02020603050405020304" pitchFamily="18" charset="0"/>
              </a:rPr>
              <a:t>J. Neurol. Neuros5</a:t>
            </a:r>
            <a:r>
              <a:rPr lang="en-GB" sz="4800" dirty="0">
                <a:solidFill>
                  <a:srgbClr val="222222"/>
                </a:solidFill>
                <a:effectLst/>
                <a:latin typeface="Arial" panose="020B0604020202020204" pitchFamily="34" charset="0"/>
                <a:ea typeface="Times New Roman" panose="02020603050405020304" pitchFamily="18" charset="0"/>
              </a:rPr>
              <a:t>(5). </a:t>
            </a:r>
            <a:endParaRPr lang="en-GB" sz="4800" dirty="0">
              <a:effectLst/>
              <a:latin typeface="Times New Roman" panose="02020603050405020304" pitchFamily="18" charset="0"/>
              <a:ea typeface="Times New Roman" panose="02020603050405020304" pitchFamily="18" charset="0"/>
            </a:endParaRPr>
          </a:p>
          <a:p>
            <a:pPr marL="0" indent="0" algn="just" fontAlgn="base">
              <a:lnSpc>
                <a:spcPct val="120000"/>
              </a:lnSpc>
              <a:buNone/>
            </a:pPr>
            <a:r>
              <a:rPr lang="en-GB" sz="4800" dirty="0">
                <a:effectLst/>
                <a:latin typeface="Arial" panose="020B0604020202020204" pitchFamily="34" charset="0"/>
                <a:ea typeface="Times New Roman" panose="02020603050405020304" pitchFamily="18" charset="0"/>
              </a:rPr>
              <a:t> </a:t>
            </a:r>
            <a:r>
              <a:rPr lang="en-GB" sz="4800" dirty="0">
                <a:solidFill>
                  <a:srgbClr val="222222"/>
                </a:solidFill>
                <a:effectLst/>
                <a:latin typeface="Arial" panose="020B0604020202020204" pitchFamily="34" charset="0"/>
                <a:ea typeface="Times New Roman" panose="02020603050405020304" pitchFamily="18" charset="0"/>
              </a:rPr>
              <a:t>Shell, M., (2005) ‘Stutter’ </a:t>
            </a:r>
            <a:r>
              <a:rPr lang="en-GB" sz="4800" i="1" dirty="0">
                <a:solidFill>
                  <a:srgbClr val="222222"/>
                </a:solidFill>
                <a:effectLst/>
                <a:latin typeface="Arial" panose="020B0604020202020204" pitchFamily="34" charset="0"/>
                <a:ea typeface="Times New Roman" panose="02020603050405020304" pitchFamily="18" charset="0"/>
              </a:rPr>
              <a:t>Harvard University Press. p</a:t>
            </a:r>
            <a:r>
              <a:rPr lang="en-GB" sz="4800" dirty="0">
                <a:solidFill>
                  <a:srgbClr val="222222"/>
                </a:solidFill>
                <a:effectLst/>
                <a:latin typeface="Arial" panose="020B0604020202020204" pitchFamily="34" charset="0"/>
                <a:ea typeface="Times New Roman" panose="02020603050405020304" pitchFamily="18" charset="0"/>
              </a:rPr>
              <a:t>30 </a:t>
            </a:r>
            <a:endParaRPr lang="en-GB" sz="4800" dirty="0">
              <a:effectLst/>
              <a:latin typeface="Times New Roman" panose="02020603050405020304" pitchFamily="18" charset="0"/>
              <a:ea typeface="Times New Roman" panose="02020603050405020304" pitchFamily="18" charset="0"/>
            </a:endParaRPr>
          </a:p>
          <a:p>
            <a:pPr marL="0" indent="0" algn="just">
              <a:lnSpc>
                <a:spcPct val="120000"/>
              </a:lnSpc>
              <a:spcAft>
                <a:spcPts val="800"/>
              </a:spcAft>
              <a:buNone/>
            </a:pPr>
            <a:r>
              <a:rPr lang="en-GB" sz="4800" dirty="0">
                <a:solidFill>
                  <a:srgbClr val="222222"/>
                </a:solidFill>
                <a:effectLst/>
                <a:latin typeface="Arial" panose="020B0604020202020204" pitchFamily="34" charset="0"/>
                <a:ea typeface="Times New Roman" panose="02020603050405020304" pitchFamily="18" charset="0"/>
              </a:rPr>
              <a:t>Singer, H.S., (2010) ‘Treatment of tics and Tourette syndrome’. </a:t>
            </a:r>
            <a:r>
              <a:rPr lang="en-GB" sz="4800" i="1" dirty="0">
                <a:solidFill>
                  <a:srgbClr val="222222"/>
                </a:solidFill>
                <a:effectLst/>
                <a:latin typeface="Arial" panose="020B0604020202020204" pitchFamily="34" charset="0"/>
                <a:ea typeface="Times New Roman" panose="02020603050405020304" pitchFamily="18" charset="0"/>
              </a:rPr>
              <a:t>Current treatment options in neurology</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12</a:t>
            </a:r>
            <a:r>
              <a:rPr lang="en-GB" sz="4800" dirty="0">
                <a:solidFill>
                  <a:srgbClr val="222222"/>
                </a:solidFill>
                <a:effectLst/>
                <a:latin typeface="Arial" panose="020B0604020202020204" pitchFamily="34" charset="0"/>
                <a:ea typeface="Times New Roman" panose="02020603050405020304" pitchFamily="18" charset="0"/>
              </a:rPr>
              <a:t>, pp.539-561. </a:t>
            </a:r>
            <a:endParaRPr lang="en-GB" sz="4800" dirty="0">
              <a:effectLst/>
              <a:latin typeface="Times New Roman" panose="02020603050405020304" pitchFamily="18" charset="0"/>
              <a:ea typeface="Times New Roman" panose="02020603050405020304" pitchFamily="18" charset="0"/>
            </a:endParaRPr>
          </a:p>
          <a:p>
            <a:pPr marL="0" indent="0" algn="just">
              <a:lnSpc>
                <a:spcPct val="120000"/>
              </a:lnSpc>
              <a:spcAft>
                <a:spcPts val="800"/>
              </a:spcAft>
              <a:buNone/>
            </a:pPr>
            <a:r>
              <a:rPr lang="en-GB" sz="4800" kern="100" dirty="0" err="1">
                <a:effectLst/>
                <a:latin typeface="Arial" panose="020B0604020202020204" pitchFamily="34" charset="0"/>
                <a:ea typeface="Calibri" panose="020F0502020204030204" pitchFamily="34" charset="0"/>
                <a:cs typeface="Times New Roman" panose="02020603050405020304" pitchFamily="18" charset="0"/>
              </a:rPr>
              <a:t>T</a:t>
            </a:r>
            <a:r>
              <a:rPr lang="en-GB" sz="4800" dirty="0" err="1">
                <a:effectLst/>
                <a:latin typeface="Arial" panose="020B0604020202020204" pitchFamily="34" charset="0"/>
                <a:ea typeface="Times New Roman" panose="02020603050405020304" pitchFamily="18" charset="0"/>
              </a:rPr>
              <a:t>ashakkori</a:t>
            </a:r>
            <a:r>
              <a:rPr lang="en-GB" sz="4800" dirty="0">
                <a:effectLst/>
                <a:latin typeface="Arial" panose="020B0604020202020204" pitchFamily="34" charset="0"/>
                <a:ea typeface="Times New Roman" panose="02020603050405020304" pitchFamily="18" charset="0"/>
              </a:rPr>
              <a:t> , A., &amp; Teddlie, C., (1998) ‘Mixed Methodology; Combining Qualitative and Quantitative Approached’ Sage, Thousand Oaks, CA </a:t>
            </a:r>
            <a:r>
              <a:rPr lang="en-GB" sz="4800" dirty="0">
                <a:solidFill>
                  <a:srgbClr val="222222"/>
                </a:solidFill>
                <a:effectLst/>
                <a:latin typeface="Arial" panose="020B0604020202020204" pitchFamily="34" charset="0"/>
                <a:ea typeface="Times New Roman" panose="02020603050405020304" pitchFamily="18" charset="0"/>
              </a:rPr>
              <a:t>awareness'. </a:t>
            </a:r>
            <a:r>
              <a:rPr lang="en-GB" sz="4800" i="1" dirty="0">
                <a:solidFill>
                  <a:srgbClr val="222222"/>
                </a:solidFill>
                <a:effectLst/>
                <a:latin typeface="Arial" panose="020B0604020202020204" pitchFamily="34" charset="0"/>
                <a:ea typeface="Times New Roman" panose="02020603050405020304" pitchFamily="18" charset="0"/>
              </a:rPr>
              <a:t>Journal of General Music Education</a:t>
            </a:r>
            <a:r>
              <a:rPr lang="en-GB" sz="4800" dirty="0">
                <a:solidFill>
                  <a:srgbClr val="222222"/>
                </a:solidFill>
                <a:effectLst/>
                <a:latin typeface="Arial" panose="020B0604020202020204" pitchFamily="34" charset="0"/>
                <a:ea typeface="Times New Roman" panose="02020603050405020304" pitchFamily="18" charset="0"/>
              </a:rPr>
              <a:t>, </a:t>
            </a:r>
            <a:r>
              <a:rPr lang="en-GB" sz="4800" i="1" dirty="0">
                <a:solidFill>
                  <a:srgbClr val="222222"/>
                </a:solidFill>
                <a:effectLst/>
                <a:latin typeface="Arial" panose="020B0604020202020204" pitchFamily="34" charset="0"/>
                <a:ea typeface="Times New Roman" panose="02020603050405020304" pitchFamily="18" charset="0"/>
              </a:rPr>
              <a:t>35</a:t>
            </a:r>
            <a:r>
              <a:rPr lang="en-GB" sz="4800" dirty="0">
                <a:solidFill>
                  <a:srgbClr val="222222"/>
                </a:solidFill>
                <a:effectLst/>
                <a:latin typeface="Arial" panose="020B0604020202020204" pitchFamily="34" charset="0"/>
                <a:ea typeface="Times New Roman" panose="02020603050405020304" pitchFamily="18" charset="0"/>
              </a:rPr>
              <a:t>(2), pp.43-46. </a:t>
            </a:r>
          </a:p>
          <a:p>
            <a:pPr marL="0" indent="0" algn="just">
              <a:lnSpc>
                <a:spcPct val="120000"/>
              </a:lnSpc>
              <a:spcAft>
                <a:spcPts val="800"/>
              </a:spcAft>
              <a:buNone/>
            </a:pPr>
            <a:r>
              <a:rPr lang="en-GB" sz="4800" dirty="0">
                <a:solidFill>
                  <a:srgbClr val="222222"/>
                </a:solidFill>
                <a:effectLst/>
                <a:latin typeface="Arial" panose="020B0604020202020204" pitchFamily="34" charset="0"/>
                <a:ea typeface="Times New Roman" panose="02020603050405020304" pitchFamily="18" charset="0"/>
              </a:rPr>
              <a:t>Walker, W.I., (2018) ‘Stirring My Soul to Sing: Overcoming ADHD through Song’. </a:t>
            </a:r>
            <a:r>
              <a:rPr lang="en-GB" sz="4800" i="1" dirty="0">
                <a:solidFill>
                  <a:srgbClr val="222222"/>
                </a:solidFill>
                <a:effectLst/>
                <a:latin typeface="Arial" panose="020B0604020202020204" pitchFamily="34" charset="0"/>
                <a:ea typeface="Times New Roman" panose="02020603050405020304" pitchFamily="18" charset="0"/>
              </a:rPr>
              <a:t>Word Alive Press.</a:t>
            </a:r>
            <a:r>
              <a:rPr lang="en-GB" sz="4800" dirty="0">
                <a:solidFill>
                  <a:srgbClr val="222222"/>
                </a:solidFill>
                <a:effectLst/>
                <a:latin typeface="Arial" panose="020B0604020202020204" pitchFamily="34" charset="0"/>
                <a:ea typeface="Times New Roman" panose="02020603050405020304" pitchFamily="18" charset="0"/>
              </a:rPr>
              <a:t> </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fontAlgn="base">
              <a:lnSpc>
                <a:spcPct val="120000"/>
              </a:lnSpc>
              <a:buNone/>
            </a:pPr>
            <a:r>
              <a:rPr lang="en-GB" sz="4800" dirty="0" err="1">
                <a:solidFill>
                  <a:srgbClr val="000000"/>
                </a:solidFill>
                <a:effectLst/>
                <a:latin typeface="Arial" panose="020B0604020202020204" pitchFamily="34" charset="0"/>
                <a:ea typeface="Times New Roman" panose="02020603050405020304" pitchFamily="18" charset="0"/>
              </a:rPr>
              <a:t>Vaiouli</a:t>
            </a:r>
            <a:r>
              <a:rPr lang="en-GB" sz="4800" dirty="0">
                <a:solidFill>
                  <a:srgbClr val="000000"/>
                </a:solidFill>
                <a:effectLst/>
                <a:latin typeface="Arial" panose="020B0604020202020204" pitchFamily="34" charset="0"/>
                <a:ea typeface="Times New Roman" panose="02020603050405020304" pitchFamily="18" charset="0"/>
              </a:rPr>
              <a:t>, P., </a:t>
            </a:r>
            <a:r>
              <a:rPr lang="en-GB" sz="4800" dirty="0" err="1">
                <a:solidFill>
                  <a:srgbClr val="000000"/>
                </a:solidFill>
                <a:effectLst/>
                <a:latin typeface="Arial" panose="020B0604020202020204" pitchFamily="34" charset="0"/>
                <a:ea typeface="Times New Roman" panose="02020603050405020304" pitchFamily="18" charset="0"/>
              </a:rPr>
              <a:t>Grimmet</a:t>
            </a:r>
            <a:r>
              <a:rPr lang="en-GB" sz="4800" dirty="0">
                <a:solidFill>
                  <a:srgbClr val="000000"/>
                </a:solidFill>
                <a:effectLst/>
                <a:latin typeface="Arial" panose="020B0604020202020204" pitchFamily="34" charset="0"/>
                <a:ea typeface="Times New Roman" panose="02020603050405020304" pitchFamily="18" charset="0"/>
              </a:rPr>
              <a:t>, K. &amp; </a:t>
            </a:r>
            <a:r>
              <a:rPr lang="en-GB" sz="4800" dirty="0" err="1">
                <a:solidFill>
                  <a:srgbClr val="000000"/>
                </a:solidFill>
                <a:effectLst/>
                <a:latin typeface="Arial" panose="020B0604020202020204" pitchFamily="34" charset="0"/>
                <a:ea typeface="Times New Roman" panose="02020603050405020304" pitchFamily="18" charset="0"/>
              </a:rPr>
              <a:t>Ruich</a:t>
            </a:r>
            <a:r>
              <a:rPr lang="en-GB" sz="4800" dirty="0">
                <a:solidFill>
                  <a:srgbClr val="000000"/>
                </a:solidFill>
                <a:effectLst/>
                <a:latin typeface="Arial" panose="020B0604020202020204" pitchFamily="34" charset="0"/>
                <a:ea typeface="Times New Roman" panose="02020603050405020304" pitchFamily="18" charset="0"/>
              </a:rPr>
              <a:t>, L.J., (2015) “Bill is now singing”: Joint engagement and the emergence of social communication of three young children with autism. Autism, 19(1), pp.73-83. </a:t>
            </a:r>
            <a:r>
              <a:rPr lang="en-GB" sz="4800" dirty="0">
                <a:latin typeface="Times New Roman" panose="02020603050405020304" pitchFamily="18" charset="0"/>
                <a:ea typeface="Times New Roman" panose="02020603050405020304" pitchFamily="18" charset="0"/>
              </a:rPr>
              <a:t>          </a:t>
            </a:r>
            <a:r>
              <a:rPr lang="en-GB" sz="4800" dirty="0">
                <a:solidFill>
                  <a:srgbClr val="000000"/>
                </a:solidFill>
                <a:effectLst/>
                <a:latin typeface="Arial" panose="020B0604020202020204" pitchFamily="34" charset="0"/>
                <a:ea typeface="Times New Roman" panose="02020603050405020304" pitchFamily="18" charset="0"/>
              </a:rPr>
              <a:t>Windle, G., et.al., (2016) ‘Dementia and Imagination: a mixed-methods protocol for arts and science research’ </a:t>
            </a:r>
            <a:r>
              <a:rPr lang="en-GB" sz="4800" i="1" dirty="0">
                <a:solidFill>
                  <a:srgbClr val="000000"/>
                </a:solidFill>
                <a:effectLst/>
                <a:latin typeface="Arial" panose="020B0604020202020204" pitchFamily="34" charset="0"/>
                <a:ea typeface="Times New Roman" panose="02020603050405020304" pitchFamily="18" charset="0"/>
              </a:rPr>
              <a:t>BMJ Open</a:t>
            </a:r>
            <a:r>
              <a:rPr lang="en-GB" sz="4800" dirty="0">
                <a:solidFill>
                  <a:srgbClr val="000000"/>
                </a:solidFill>
                <a:effectLst/>
                <a:latin typeface="Arial" panose="020B0604020202020204" pitchFamily="34" charset="0"/>
                <a:ea typeface="Times New Roman" panose="02020603050405020304" pitchFamily="18" charset="0"/>
              </a:rPr>
              <a:t> 6(1) pp1-11 </a:t>
            </a:r>
            <a:endParaRPr lang="en-GB" sz="4800" dirty="0">
              <a:effectLst/>
              <a:latin typeface="Times New Roman" panose="02020603050405020304" pitchFamily="18" charset="0"/>
              <a:ea typeface="Times New Roman" panose="02020603050405020304" pitchFamily="18" charset="0"/>
            </a:endParaRPr>
          </a:p>
          <a:p>
            <a:pPr marL="0" indent="0">
              <a:lnSpc>
                <a:spcPct val="107000"/>
              </a:lnSpc>
              <a:spcAft>
                <a:spcPts val="800"/>
              </a:spcAft>
              <a:buNone/>
            </a:pP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4800"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56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 </a:t>
            </a:r>
          </a:p>
        </p:txBody>
      </p:sp>
    </p:spTree>
    <p:extLst>
      <p:ext uri="{BB962C8B-B14F-4D97-AF65-F5344CB8AC3E}">
        <p14:creationId xmlns:p14="http://schemas.microsoft.com/office/powerpoint/2010/main" val="12923564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2971</TotalTime>
  <Words>3170</Words>
  <Application>Microsoft Office PowerPoint</Application>
  <PresentationFormat>Widescreen</PresentationFormat>
  <Paragraphs>195</Paragraphs>
  <Slides>17</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 Narrow</vt:lpstr>
      <vt:lpstr>Bitter</vt:lpstr>
      <vt:lpstr>Calibri</vt:lpstr>
      <vt:lpstr>Calibri Light</vt:lpstr>
      <vt:lpstr>Cambria Math</vt:lpstr>
      <vt:lpstr>Times New Roman</vt:lpstr>
      <vt:lpstr>Retrospect</vt:lpstr>
      <vt:lpstr>Does singing have any impact on tics,  in people with tic disorders?</vt:lpstr>
      <vt:lpstr>TICS -involuntary sounds or movements   -vocal or motor  -simple or complex    Debilitating; painful; tiring, cause embarrassment; damage voice </vt:lpstr>
      <vt:lpstr>PowerPoint Presentation</vt:lpstr>
      <vt:lpstr>Literature Review:</vt:lpstr>
      <vt:lpstr>Methods/Methodology</vt:lpstr>
      <vt:lpstr>Demographics:   31 respondents     </vt:lpstr>
      <vt:lpstr>When you sing does it have any effect on the severity of your tics? (Likert scale) </vt:lpstr>
      <vt:lpstr>    No apparent connection: *Age *Gender identity *Type of singing activity  *Genre of songs performed  Possible connection?: *Amount of singing –not statistically significant  15 made further comments 3 interviews -Themes arising from questionnaire and lit. review</vt:lpstr>
      <vt:lpstr>Singing improves tics temporarily</vt:lpstr>
      <vt:lpstr>Effect on tics may differ, depending on context</vt:lpstr>
      <vt:lpstr>Singing as a coping method, or distraction</vt:lpstr>
      <vt:lpstr>Singing as an important part of life- happiness</vt:lpstr>
      <vt:lpstr>PowerPoint Presentation</vt:lpstr>
      <vt:lpstr>Singing can make tics worse</vt:lpstr>
      <vt:lpstr>Reflection - Conclusion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singing have any impact on tics, in people with tic disorders?</dc:title>
  <dc:creator>kate blakemore</dc:creator>
  <cp:lastModifiedBy>kate blakemore</cp:lastModifiedBy>
  <cp:revision>2</cp:revision>
  <dcterms:created xsi:type="dcterms:W3CDTF">2023-07-13T18:43:23Z</dcterms:created>
  <dcterms:modified xsi:type="dcterms:W3CDTF">2023-07-15T20:16:51Z</dcterms:modified>
</cp:coreProperties>
</file>