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4"/>
  </p:sldMasterIdLst>
  <p:notesMasterIdLst>
    <p:notesMasterId r:id="rId13"/>
  </p:notesMasterIdLst>
  <p:sldIdLst>
    <p:sldId id="256" r:id="rId5"/>
    <p:sldId id="257" r:id="rId6"/>
    <p:sldId id="258" r:id="rId7"/>
    <p:sldId id="260" r:id="rId8"/>
    <p:sldId id="364" r:id="rId9"/>
    <p:sldId id="362" r:id="rId10"/>
    <p:sldId id="261" r:id="rId11"/>
    <p:sldId id="363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0807E80-F8BF-4538-8462-7F4AAB002AC0}" v="31" dt="2026-06-11T22:53:42.662"/>
    <p1510:client id="{DCEED3D6-37BA-4C18-A998-68B9CFBF55B5}" v="29" dt="2026-06-11T15:18:40.47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58" d="100"/>
          <a:sy n="58" d="100"/>
        </p:scale>
        <p:origin x="924" y="3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notesMaster" Target="notesMasters/notesMaster1.xml"/><Relationship Id="rId18" Type="http://schemas.microsoft.com/office/2015/10/relationships/revisionInfo" Target="revisionInfo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viewProps" Target="viewProp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B082AF1-C232-4C74-B0C0-1F49B0178792}" type="datetimeFigureOut">
              <a:rPr lang="en-US" smtClean="0"/>
              <a:t>6/12/2026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C413289-5A14-4AC3-854A-44F4C32BB37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5461242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C413289-5A14-4AC3-854A-44F4C32BB376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113705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6934" y="0"/>
            <a:ext cx="12231160" cy="6856214"/>
            <a:chOff x="-16934" y="0"/>
            <a:chExt cx="12231160" cy="6856214"/>
          </a:xfrm>
        </p:grpSpPr>
        <p:pic>
          <p:nvPicPr>
            <p:cNvPr id="16" name="Picture 15" descr="HD-PanelTitleR1.png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26" name="Rectangle 25"/>
            <p:cNvSpPr/>
            <p:nvPr/>
          </p:nvSpPr>
          <p:spPr>
            <a:xfrm>
              <a:off x="2328332" y="1540931"/>
              <a:ext cx="7543802" cy="3835401"/>
            </a:xfrm>
            <a:prstGeom prst="rect">
              <a:avLst/>
            </a:prstGeom>
            <a:noFill/>
            <a:ln w="15875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pic>
          <p:nvPicPr>
            <p:cNvPr id="17" name="Picture 16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6934" y="3147609"/>
              <a:ext cx="2478024" cy="612648"/>
            </a:xfrm>
            <a:prstGeom prst="rect">
              <a:avLst/>
            </a:prstGeom>
          </p:spPr>
        </p:pic>
        <p:pic>
          <p:nvPicPr>
            <p:cNvPr id="20" name="Picture 19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9736202" y="3147609"/>
              <a:ext cx="2478024" cy="612648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92398" y="1871131"/>
            <a:ext cx="6815669" cy="1515533"/>
          </a:xfrm>
        </p:spPr>
        <p:txBody>
          <a:bodyPr anchor="b">
            <a:noAutofit/>
          </a:bodyPr>
          <a:lstStyle>
            <a:lvl1pPr algn="ctr">
              <a:defRPr sz="5400">
                <a:effectLst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2398" y="3657597"/>
            <a:ext cx="6815669" cy="1320802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83232" y="5037663"/>
            <a:ext cx="897467" cy="279400"/>
          </a:xfrm>
        </p:spPr>
        <p:txBody>
          <a:bodyPr/>
          <a:lstStyle/>
          <a:p>
            <a:fld id="{1BE4C6B4-2034-4562-A6FB-652326FAD75C}" type="datetimeFigureOut">
              <a:rPr lang="en-US" smtClean="0"/>
              <a:t>6/12/2026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92397" y="5037663"/>
            <a:ext cx="5214635" cy="279400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956900" y="5037663"/>
            <a:ext cx="551167" cy="279400"/>
          </a:xfrm>
        </p:spPr>
        <p:txBody>
          <a:bodyPr/>
          <a:lstStyle/>
          <a:p>
            <a:fld id="{886137C7-9CCA-4758-8FB1-87289F546CDB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2692399" y="3522131"/>
            <a:ext cx="681566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2283082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E4C6B4-2034-4562-A6FB-652326FAD75C}" type="datetimeFigureOut">
              <a:rPr lang="en-US" smtClean="0"/>
              <a:t>6/12/2026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6137C7-9CCA-4758-8FB1-87289F546CD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157568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5069" y="1752606"/>
            <a:ext cx="8158688" cy="1822514"/>
          </a:xfrm>
        </p:spPr>
        <p:txBody>
          <a:bodyPr anchor="b">
            <a:normAutofit/>
          </a:bodyPr>
          <a:lstStyle>
            <a:lvl1pPr algn="ctr">
              <a:defRPr sz="44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15067" y="3846051"/>
            <a:ext cx="8158690" cy="954547"/>
          </a:xfrm>
        </p:spPr>
        <p:txBody>
          <a:bodyPr anchor="t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E4C6B4-2034-4562-A6FB-652326FAD75C}" type="datetimeFigureOut">
              <a:rPr lang="en-US" smtClean="0"/>
              <a:t>6/12/2026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6137C7-9CCA-4758-8FB1-87289F546CDB}" type="slidenum">
              <a:rPr lang="en-US" smtClean="0"/>
              <a:t>‹#›</a:t>
            </a:fld>
            <a:endParaRPr lang="en-US"/>
          </a:p>
        </p:txBody>
      </p:sp>
      <p:cxnSp>
        <p:nvCxnSpPr>
          <p:cNvPr id="16" name="Straight Connector 15"/>
          <p:cNvCxnSpPr/>
          <p:nvPr/>
        </p:nvCxnSpPr>
        <p:spPr>
          <a:xfrm>
            <a:off x="2012723" y="3710585"/>
            <a:ext cx="8163380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1689073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8448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1344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E4C6B4-2034-4562-A6FB-652326FAD75C}" type="datetimeFigureOut">
              <a:rPr lang="en-US" smtClean="0"/>
              <a:t>6/12/2026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6137C7-9CCA-4758-8FB1-87289F546CD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6951530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9540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067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067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E4C6B4-2034-4562-A6FB-652326FAD75C}" type="datetimeFigureOut">
              <a:rPr lang="en-US" smtClean="0"/>
              <a:t>6/12/2026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6137C7-9CCA-4758-8FB1-87289F546CDB}" type="slidenum">
              <a:rPr lang="en-US" smtClean="0"/>
              <a:t>‹#›</a:t>
            </a:fld>
            <a:endParaRPr lang="en-US"/>
          </a:p>
        </p:txBody>
      </p:sp>
      <p:cxnSp>
        <p:nvCxnSpPr>
          <p:cNvPr id="18" name="Straight Connector 1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3434268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E4C6B4-2034-4562-A6FB-652326FAD75C}" type="datetimeFigureOut">
              <a:rPr lang="en-US" smtClean="0"/>
              <a:t>6/12/2026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6137C7-9CCA-4758-8FB1-87289F546CDB}" type="slidenum">
              <a:rPr lang="en-US" smtClean="0"/>
              <a:t>‹#›</a:t>
            </a:fld>
            <a:endParaRPr lang="en-US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2878156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E4C6B4-2034-4562-A6FB-652326FAD75C}" type="datetimeFigureOut">
              <a:rPr lang="en-US" smtClean="0"/>
              <a:t>6/12/2026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6137C7-9CCA-4758-8FB1-87289F546CD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148073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3811" y="1388534"/>
            <a:ext cx="3718455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18668" y="982131"/>
            <a:ext cx="5469466" cy="4893735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3811" y="3031065"/>
            <a:ext cx="3718455" cy="243840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E4C6B4-2034-4562-A6FB-652326FAD75C}" type="datetimeFigureOut">
              <a:rPr lang="en-US" smtClean="0"/>
              <a:t>6/12/2026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6137C7-9CCA-4758-8FB1-87289F546CDB}" type="slidenum">
              <a:rPr lang="en-US" smtClean="0"/>
              <a:t>‹#›</a:t>
            </a:fld>
            <a:endParaRPr lang="en-US"/>
          </a:p>
        </p:txBody>
      </p:sp>
      <p:cxnSp>
        <p:nvCxnSpPr>
          <p:cNvPr id="16" name="Straight Connector 15"/>
          <p:cNvCxnSpPr/>
          <p:nvPr/>
        </p:nvCxnSpPr>
        <p:spPr>
          <a:xfrm>
            <a:off x="1396169" y="2912533"/>
            <a:ext cx="35144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1646004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399" y="1883832"/>
            <a:ext cx="6241816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094831" y="1041400"/>
            <a:ext cx="3063347" cy="4775200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399" y="3255432"/>
            <a:ext cx="6241816" cy="18288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E4C6B4-2034-4562-A6FB-652326FAD75C}" type="datetimeFigureOut">
              <a:rPr lang="en-US" smtClean="0"/>
              <a:t>6/12/2026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6137C7-9CCA-4758-8FB1-87289F546CD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2291270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4815415"/>
            <a:ext cx="9609666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41427" y="1041399"/>
            <a:ext cx="10105972" cy="3335869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401" y="5382153"/>
            <a:ext cx="9609666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E4C6B4-2034-4562-A6FB-652326FAD75C}" type="datetimeFigureOut">
              <a:rPr lang="en-US" smtClean="0"/>
              <a:t>6/12/2026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6137C7-9CCA-4758-8FB1-87289F546CD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7445436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3868" y="982132"/>
            <a:ext cx="9592732" cy="2954868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03868" y="4343399"/>
            <a:ext cx="9592732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E4C6B4-2034-4562-A6FB-652326FAD75C}" type="datetimeFigureOut">
              <a:rPr lang="en-US" smtClean="0"/>
              <a:t>6/12/2026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6137C7-9CCA-4758-8FB1-87289F546CDB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3578962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370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584200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20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343399"/>
            <a:ext cx="9609666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E4C6B4-2034-4562-A6FB-652326FAD75C}" type="datetimeFigureOut">
              <a:rPr lang="en-US" smtClean="0"/>
              <a:t>6/12/2026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6137C7-9CCA-4758-8FB1-87289F546CDB}" type="slidenum">
              <a:rPr lang="en-US" smtClean="0"/>
              <a:t>‹#›</a:t>
            </a:fld>
            <a:endParaRPr lang="en-US"/>
          </a:p>
        </p:txBody>
      </p:sp>
      <p:sp>
        <p:nvSpPr>
          <p:cNvPr id="14" name="TextBox 13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600267" y="282787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71092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3308581"/>
            <a:ext cx="9609668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777381"/>
            <a:ext cx="960966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E4C6B4-2034-4562-A6FB-652326FAD75C}" type="datetimeFigureOut">
              <a:rPr lang="en-US" smtClean="0"/>
              <a:t>6/12/2026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6137C7-9CCA-4758-8FB1-87289F546CD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413160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243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3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9312"/>
            <a:ext cx="9609668" cy="88696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529667"/>
            <a:ext cx="9609668" cy="13462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E4C6B4-2034-4562-A6FB-652326FAD75C}" type="datetimeFigureOut">
              <a:rPr lang="en-US" smtClean="0"/>
              <a:t>6/12/2026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6137C7-9CCA-4758-8FB1-87289F546CDB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TextBox 11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00267" y="25992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6593281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982132"/>
            <a:ext cx="9609666" cy="2243668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</a:p>
        </p:txBody>
      </p:sp>
      <p:sp>
        <p:nvSpPr>
          <p:cNvPr id="20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0168"/>
            <a:ext cx="9609668" cy="84124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470399"/>
            <a:ext cx="9609670" cy="14054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E4C6B4-2034-4562-A6FB-652326FAD75C}" type="datetimeFigureOut">
              <a:rPr lang="en-US" smtClean="0"/>
              <a:t>6/12/2026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6137C7-9CCA-4758-8FB1-87289F546CDB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385702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E4C6B4-2034-4562-A6FB-652326FAD75C}" type="datetimeFigureOut">
              <a:rPr lang="en-US" smtClean="0"/>
              <a:t>6/12/2026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6137C7-9CCA-4758-8FB1-87289F546CDB}" type="slidenum">
              <a:rPr lang="en-US" smtClean="0"/>
              <a:t>‹#›</a:t>
            </a:fld>
            <a:endParaRPr lang="en-US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752695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9356" y="982131"/>
            <a:ext cx="1890895" cy="489373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398" y="982132"/>
            <a:ext cx="7433025" cy="4893734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E4C6B4-2034-4562-A6FB-652326FAD75C}" type="datetimeFigureOut">
              <a:rPr lang="en-US" smtClean="0"/>
              <a:t>6/12/2026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6137C7-9CCA-4758-8FB1-87289F546CDB}" type="slidenum">
              <a:rPr lang="en-US" smtClean="0"/>
              <a:t>‹#›</a:t>
            </a:fld>
            <a:endParaRPr lang="en-US"/>
          </a:p>
        </p:txBody>
      </p:sp>
      <p:cxnSp>
        <p:nvCxnSpPr>
          <p:cNvPr id="14" name="Straight Connector 13"/>
          <p:cNvCxnSpPr/>
          <p:nvPr/>
        </p:nvCxnSpPr>
        <p:spPr>
          <a:xfrm>
            <a:off x="8863890" y="990600"/>
            <a:ext cx="0" cy="487680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2707026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screenshot, white, design&#10;&#10;Description automatically generated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004696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8" name="Picture 7" descr="HD-PanelContent.png"/>
            <p:cNvPicPr>
              <a:picLocks noChangeAspect="1"/>
            </p:cNvPicPr>
            <p:nvPr/>
          </p:nvPicPr>
          <p:blipFill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9" name="Rectangle 8"/>
            <p:cNvSpPr/>
            <p:nvPr/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pic>
          <p:nvPicPr>
            <p:cNvPr id="10" name="Picture 9" descr="HDRibbonContent-UniformTrim.png"/>
            <p:cNvPicPr>
              <a:picLocks noChangeAspect="1"/>
            </p:cNvPicPr>
            <p:nvPr/>
          </p:nvPicPr>
          <p:blipFill rotWithShape="1">
            <a:blip r:embed="rId21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1" name="Picture 10" descr="HDRibbonContent-UniformTrim.png"/>
            <p:cNvPicPr>
              <a:picLocks noChangeAspect="1"/>
            </p:cNvPicPr>
            <p:nvPr/>
          </p:nvPicPr>
          <p:blipFill rotWithShape="1">
            <a:blip r:embed="rId21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2556932"/>
            <a:ext cx="9601196" cy="331893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1BE4C6B4-2034-4562-A6FB-652326FAD75C}" type="datetimeFigureOut">
              <a:rPr lang="en-US" smtClean="0"/>
              <a:t>6/12/2026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95401" y="5969000"/>
            <a:ext cx="73059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3901" y="5969000"/>
            <a:ext cx="542697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886137C7-9CCA-4758-8FB1-87289F546CD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5670765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  <p:sldLayoutId id="2147483708" r:id="rId12"/>
    <p:sldLayoutId id="2147483709" r:id="rId13"/>
    <p:sldLayoutId id="2147483710" r:id="rId14"/>
    <p:sldLayoutId id="2147483711" r:id="rId15"/>
    <p:sldLayoutId id="2147483712" r:id="rId16"/>
    <p:sldLayoutId id="2147483713" r:id="rId17"/>
    <p:sldLayoutId id="2147483714" r:id="rId18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0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8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6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pixabay.com/en/bakery-sweets-candy-chocolate-food-411800/" TargetMode="External"/><Relationship Id="rId5" Type="http://schemas.openxmlformats.org/officeDocument/2006/relationships/image" Target="../media/image8.jpeg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pixabay.com/en/bakery-sweets-candy-chocolate-food-411800/" TargetMode="External"/><Relationship Id="rId5" Type="http://schemas.openxmlformats.org/officeDocument/2006/relationships/image" Target="../media/image8.jpeg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pixabay.com/en/bakery-sweets-candy-chocolate-food-411800/" TargetMode="External"/><Relationship Id="rId5" Type="http://schemas.openxmlformats.org/officeDocument/2006/relationships/image" Target="../media/image8.jpeg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7" Type="http://schemas.openxmlformats.org/officeDocument/2006/relationships/hyperlink" Target="https://pixabay.com/en/bakery-sweets-candy-chocolate-food-411800/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jpe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lickr.com/photos/gemmerich/8676632840" TargetMode="External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creativecommons.org/licenses/by-sa/3.0/" TargetMode="Externa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0" name="Group 69">
            <a:extLst>
              <a:ext uri="{FF2B5EF4-FFF2-40B4-BE49-F238E27FC236}">
                <a16:creationId xmlns:a16="http://schemas.microsoft.com/office/drawing/2014/main" id="{DFB5D1BB-0703-437B-BD1E-1D07F8A273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71" name="Picture 70">
              <a:extLst>
                <a:ext uri="{FF2B5EF4-FFF2-40B4-BE49-F238E27FC236}">
                  <a16:creationId xmlns:a16="http://schemas.microsoft.com/office/drawing/2014/main" id="{3886586B-3F0F-4593-B272-AE75AD0F09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72" name="Rectangle 71">
              <a:extLst>
                <a:ext uri="{FF2B5EF4-FFF2-40B4-BE49-F238E27FC236}">
                  <a16:creationId xmlns:a16="http://schemas.microsoft.com/office/drawing/2014/main" id="{020DEB59-BF94-41B5-8F16-8B10442EE0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pic>
          <p:nvPicPr>
            <p:cNvPr id="73" name="Picture 72">
              <a:extLst>
                <a:ext uri="{FF2B5EF4-FFF2-40B4-BE49-F238E27FC236}">
                  <a16:creationId xmlns:a16="http://schemas.microsoft.com/office/drawing/2014/main" id="{9A3BEF6F-FC03-43B1-8D1B-8DA3A360DB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74" name="Picture 73">
              <a:extLst>
                <a:ext uri="{FF2B5EF4-FFF2-40B4-BE49-F238E27FC236}">
                  <a16:creationId xmlns:a16="http://schemas.microsoft.com/office/drawing/2014/main" id="{0F49BA32-A501-4C79-9A72-92587AB9EE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cxnSp>
        <p:nvCxnSpPr>
          <p:cNvPr id="76" name="Straight Connector 75">
            <a:extLst>
              <a:ext uri="{FF2B5EF4-FFF2-40B4-BE49-F238E27FC236}">
                <a16:creationId xmlns:a16="http://schemas.microsoft.com/office/drawing/2014/main" id="{883F92AF-2403-4558-B1D7-72130A1E4B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 useBgFill="1">
        <p:nvSpPr>
          <p:cNvPr id="78" name="Rectangle 77">
            <a:extLst>
              <a:ext uri="{FF2B5EF4-FFF2-40B4-BE49-F238E27FC236}">
                <a16:creationId xmlns:a16="http://schemas.microsoft.com/office/drawing/2014/main" id="{22AC0F86-9A78-4E84-A4B4-ADB8B2629A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0" name="Group 79">
            <a:extLst>
              <a:ext uri="{FF2B5EF4-FFF2-40B4-BE49-F238E27FC236}">
                <a16:creationId xmlns:a16="http://schemas.microsoft.com/office/drawing/2014/main" id="{4AF78B9E-8BE2-4706-9377-A05FA25ABA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81" name="Picture 80">
              <a:extLst>
                <a:ext uri="{FF2B5EF4-FFF2-40B4-BE49-F238E27FC236}">
                  <a16:creationId xmlns:a16="http://schemas.microsoft.com/office/drawing/2014/main" id="{32CDFDE2-4DB3-4623-BA21-187D1B710F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82" name="Rectangle 81">
              <a:extLst>
                <a:ext uri="{FF2B5EF4-FFF2-40B4-BE49-F238E27FC236}">
                  <a16:creationId xmlns:a16="http://schemas.microsoft.com/office/drawing/2014/main" id="{ED74B2AA-1443-4E9B-8462-F7F5B85259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pic>
          <p:nvPicPr>
            <p:cNvPr id="83" name="Picture 82">
              <a:extLst>
                <a:ext uri="{FF2B5EF4-FFF2-40B4-BE49-F238E27FC236}">
                  <a16:creationId xmlns:a16="http://schemas.microsoft.com/office/drawing/2014/main" id="{9BB652B6-7300-49EC-9422-EF5342492AF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84" name="Picture 83">
              <a:extLst>
                <a:ext uri="{FF2B5EF4-FFF2-40B4-BE49-F238E27FC236}">
                  <a16:creationId xmlns:a16="http://schemas.microsoft.com/office/drawing/2014/main" id="{D0909587-01DE-424D-A15F-DAA28CF2CD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155FB8C2-A0B0-41FE-75D9-C77ACB0DA37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535825" y="982132"/>
            <a:ext cx="3360772" cy="130386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100"/>
              <a:t>Basils bakery </a:t>
            </a:r>
            <a:br>
              <a:rPr lang="en-US" sz="2100"/>
            </a:br>
            <a:br>
              <a:rPr lang="en-US" sz="2100"/>
            </a:br>
            <a:br>
              <a:rPr lang="en-US" sz="2100"/>
            </a:br>
            <a:endParaRPr lang="en-US" sz="2100"/>
          </a:p>
        </p:txBody>
      </p:sp>
      <p:sp>
        <p:nvSpPr>
          <p:cNvPr id="86" name="Rectangle 85">
            <a:extLst>
              <a:ext uri="{FF2B5EF4-FFF2-40B4-BE49-F238E27FC236}">
                <a16:creationId xmlns:a16="http://schemas.microsoft.com/office/drawing/2014/main" id="{69A54E25-1C05-48E5-A5CC-3778C1D363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2643" y="1092200"/>
            <a:ext cx="5942687" cy="4515104"/>
          </a:xfrm>
          <a:prstGeom prst="rect">
            <a:avLst/>
          </a:prstGeom>
          <a:solidFill>
            <a:schemeClr val="bg1"/>
          </a:solidFill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04AE50D-198F-0B45-B049-114E89E4C935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rcRect b="2208"/>
          <a:stretch>
            <a:fillRect/>
          </a:stretch>
        </p:blipFill>
        <p:spPr>
          <a:xfrm>
            <a:off x="1412683" y="1410208"/>
            <a:ext cx="5278777" cy="3858780"/>
          </a:xfrm>
          <a:prstGeom prst="rect">
            <a:avLst/>
          </a:prstGeom>
        </p:spPr>
      </p:pic>
      <p:cxnSp>
        <p:nvCxnSpPr>
          <p:cNvPr id="88" name="Straight Connector 87">
            <a:extLst>
              <a:ext uri="{FF2B5EF4-FFF2-40B4-BE49-F238E27FC236}">
                <a16:creationId xmlns:a16="http://schemas.microsoft.com/office/drawing/2014/main" id="{0E5D0023-B23E-4823-8D72-B07FFF8CAE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520089" y="2400639"/>
            <a:ext cx="337650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" name="Subtitle 2">
            <a:extLst>
              <a:ext uri="{FF2B5EF4-FFF2-40B4-BE49-F238E27FC236}">
                <a16:creationId xmlns:a16="http://schemas.microsoft.com/office/drawing/2014/main" id="{DACEFE79-F060-FED4-0434-BB73799BF8E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535824" y="2556932"/>
            <a:ext cx="3360771" cy="3318936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>
              <a:buFont typeface="Arial"/>
              <a:buChar char="•"/>
            </a:pPr>
            <a:r>
              <a:rPr lang="en-US" sz="1900" b="1">
                <a:solidFill>
                  <a:schemeClr val="tx1">
                    <a:lumMod val="85000"/>
                    <a:lumOff val="15000"/>
                  </a:schemeClr>
                </a:solidFill>
              </a:rPr>
              <a:t>Student id              2524784 </a:t>
            </a:r>
          </a:p>
          <a:p>
            <a:pPr algn="l">
              <a:buFont typeface="Arial"/>
              <a:buChar char="•"/>
            </a:pPr>
            <a:r>
              <a:rPr lang="en-US" sz="1900" b="1">
                <a:solidFill>
                  <a:schemeClr val="tx1">
                    <a:lumMod val="85000"/>
                    <a:lumOff val="15000"/>
                  </a:schemeClr>
                </a:solidFill>
              </a:rPr>
              <a:t>Name                    Rukhsana ali </a:t>
            </a:r>
          </a:p>
          <a:p>
            <a:pPr algn="l">
              <a:buFont typeface="Arial"/>
              <a:buChar char="•"/>
            </a:pPr>
            <a:r>
              <a:rPr lang="en-US" sz="1900" b="1">
                <a:solidFill>
                  <a:schemeClr val="tx1">
                    <a:lumMod val="85000"/>
                    <a:lumOff val="15000"/>
                  </a:schemeClr>
                </a:solidFill>
              </a:rPr>
              <a:t>Lecturers name     Yohan Mendis </a:t>
            </a:r>
          </a:p>
          <a:p>
            <a:pPr algn="l">
              <a:buFont typeface="Arial"/>
              <a:buChar char="•"/>
            </a:pPr>
            <a:r>
              <a:rPr lang="en-US" sz="1900" b="1">
                <a:solidFill>
                  <a:schemeClr val="tx1">
                    <a:lumMod val="85000"/>
                    <a:lumOff val="15000"/>
                  </a:schemeClr>
                </a:solidFill>
              </a:rPr>
              <a:t>Module code         LCLM4004</a:t>
            </a:r>
          </a:p>
          <a:p>
            <a:pPr algn="l">
              <a:buFont typeface="Arial"/>
              <a:buChar char="•"/>
            </a:pPr>
            <a:r>
              <a:rPr lang="en-US" sz="1900" b="1">
                <a:solidFill>
                  <a:schemeClr val="tx1">
                    <a:lumMod val="85000"/>
                    <a:lumOff val="15000"/>
                  </a:schemeClr>
                </a:solidFill>
              </a:rPr>
              <a:t>Module name:    Problem Solving and Decision-Making </a:t>
            </a:r>
          </a:p>
        </p:txBody>
      </p:sp>
    </p:spTree>
    <p:extLst>
      <p:ext uri="{BB962C8B-B14F-4D97-AF65-F5344CB8AC3E}">
        <p14:creationId xmlns:p14="http://schemas.microsoft.com/office/powerpoint/2010/main" val="8907483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7" name="Group 36">
            <a:extLst>
              <a:ext uri="{FF2B5EF4-FFF2-40B4-BE49-F238E27FC236}">
                <a16:creationId xmlns:a16="http://schemas.microsoft.com/office/drawing/2014/main" id="{DFB5D1BB-0703-437B-BD1E-1D07F8A273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38" name="Picture 37">
              <a:extLst>
                <a:ext uri="{FF2B5EF4-FFF2-40B4-BE49-F238E27FC236}">
                  <a16:creationId xmlns:a16="http://schemas.microsoft.com/office/drawing/2014/main" id="{3886586B-3F0F-4593-B272-AE75AD0F09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39" name="Rectangle 38">
              <a:extLst>
                <a:ext uri="{FF2B5EF4-FFF2-40B4-BE49-F238E27FC236}">
                  <a16:creationId xmlns:a16="http://schemas.microsoft.com/office/drawing/2014/main" id="{020DEB59-BF94-41B5-8F16-8B10442EE0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pic>
          <p:nvPicPr>
            <p:cNvPr id="40" name="Picture 39">
              <a:extLst>
                <a:ext uri="{FF2B5EF4-FFF2-40B4-BE49-F238E27FC236}">
                  <a16:creationId xmlns:a16="http://schemas.microsoft.com/office/drawing/2014/main" id="{9A3BEF6F-FC03-43B1-8D1B-8DA3A360DB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41" name="Picture 40">
              <a:extLst>
                <a:ext uri="{FF2B5EF4-FFF2-40B4-BE49-F238E27FC236}">
                  <a16:creationId xmlns:a16="http://schemas.microsoft.com/office/drawing/2014/main" id="{0F49BA32-A501-4C79-9A72-92587AB9EE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cxnSp>
        <p:nvCxnSpPr>
          <p:cNvPr id="43" name="Straight Connector 42">
            <a:extLst>
              <a:ext uri="{FF2B5EF4-FFF2-40B4-BE49-F238E27FC236}">
                <a16:creationId xmlns:a16="http://schemas.microsoft.com/office/drawing/2014/main" id="{883F92AF-2403-4558-B1D7-72130A1E4B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 useBgFill="1">
        <p:nvSpPr>
          <p:cNvPr id="45" name="Rectangle 44">
            <a:extLst>
              <a:ext uri="{FF2B5EF4-FFF2-40B4-BE49-F238E27FC236}">
                <a16:creationId xmlns:a16="http://schemas.microsoft.com/office/drawing/2014/main" id="{22AC0F86-9A78-4E84-A4B4-ADB8B2629A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47" name="Group 46">
            <a:extLst>
              <a:ext uri="{FF2B5EF4-FFF2-40B4-BE49-F238E27FC236}">
                <a16:creationId xmlns:a16="http://schemas.microsoft.com/office/drawing/2014/main" id="{4AF78B9E-8BE2-4706-9377-A05FA25ABA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48" name="Picture 47">
              <a:extLst>
                <a:ext uri="{FF2B5EF4-FFF2-40B4-BE49-F238E27FC236}">
                  <a16:creationId xmlns:a16="http://schemas.microsoft.com/office/drawing/2014/main" id="{32CDFDE2-4DB3-4623-BA21-187D1B710F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49" name="Rectangle 48">
              <a:extLst>
                <a:ext uri="{FF2B5EF4-FFF2-40B4-BE49-F238E27FC236}">
                  <a16:creationId xmlns:a16="http://schemas.microsoft.com/office/drawing/2014/main" id="{ED74B2AA-1443-4E9B-8462-F7F5B85259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pic>
          <p:nvPicPr>
            <p:cNvPr id="50" name="Picture 49">
              <a:extLst>
                <a:ext uri="{FF2B5EF4-FFF2-40B4-BE49-F238E27FC236}">
                  <a16:creationId xmlns:a16="http://schemas.microsoft.com/office/drawing/2014/main" id="{9BB652B6-7300-49EC-9422-EF5342492AF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51" name="Picture 50">
              <a:extLst>
                <a:ext uri="{FF2B5EF4-FFF2-40B4-BE49-F238E27FC236}">
                  <a16:creationId xmlns:a16="http://schemas.microsoft.com/office/drawing/2014/main" id="{D0909587-01DE-424D-A15F-DAA28CF2CD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53" name="Rectangle 52">
            <a:extLst>
              <a:ext uri="{FF2B5EF4-FFF2-40B4-BE49-F238E27FC236}">
                <a16:creationId xmlns:a16="http://schemas.microsoft.com/office/drawing/2014/main" id="{69A54E25-1C05-48E5-A5CC-3778C1D363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2643" y="1092200"/>
            <a:ext cx="5942687" cy="4515104"/>
          </a:xfrm>
          <a:prstGeom prst="rect">
            <a:avLst/>
          </a:prstGeom>
          <a:solidFill>
            <a:schemeClr val="bg1"/>
          </a:solidFill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2" name="Picture 31">
            <a:extLst>
              <a:ext uri="{FF2B5EF4-FFF2-40B4-BE49-F238E27FC236}">
                <a16:creationId xmlns:a16="http://schemas.microsoft.com/office/drawing/2014/main" id="{42A0D8BA-389A-83C5-1FBC-34787D188891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rcRect b="2208"/>
          <a:stretch>
            <a:fillRect/>
          </a:stretch>
        </p:blipFill>
        <p:spPr>
          <a:xfrm>
            <a:off x="1412683" y="1410208"/>
            <a:ext cx="5278777" cy="3858780"/>
          </a:xfrm>
          <a:prstGeom prst="rect">
            <a:avLst/>
          </a:prstGeom>
        </p:spPr>
      </p:pic>
      <p:cxnSp>
        <p:nvCxnSpPr>
          <p:cNvPr id="55" name="Straight Connector 54">
            <a:extLst>
              <a:ext uri="{FF2B5EF4-FFF2-40B4-BE49-F238E27FC236}">
                <a16:creationId xmlns:a16="http://schemas.microsoft.com/office/drawing/2014/main" id="{0E5D0023-B23E-4823-8D72-B07FFF8CAE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520089" y="2400639"/>
            <a:ext cx="337650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" name="TextBox 2">
            <a:extLst>
              <a:ext uri="{FF2B5EF4-FFF2-40B4-BE49-F238E27FC236}">
                <a16:creationId xmlns:a16="http://schemas.microsoft.com/office/drawing/2014/main" id="{819F7978-2455-CAA3-DAC8-238A8BB3089A}"/>
              </a:ext>
            </a:extLst>
          </p:cNvPr>
          <p:cNvSpPr txBox="1"/>
          <p:nvPr/>
        </p:nvSpPr>
        <p:spPr>
          <a:xfrm>
            <a:off x="7535824" y="2079171"/>
            <a:ext cx="3360771" cy="3796697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marL="342900" marR="0" lvl="0" indent="-342900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tabLst>
                <a:tab pos="457200" algn="l"/>
              </a:tabLst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</a:rPr>
              <a:t>Presentation overview </a:t>
            </a:r>
          </a:p>
          <a:p>
            <a:pPr marL="342900" marR="0" lvl="0" indent="-342900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tabLst>
                <a:tab pos="457200" algn="l"/>
              </a:tabLst>
            </a:pPr>
            <a:r>
              <a:rPr lang="en-US">
                <a:solidFill>
                  <a:schemeClr val="tx1">
                    <a:lumMod val="85000"/>
                    <a:lumOff val="15000"/>
                  </a:schemeClr>
                </a:solidFill>
              </a:rPr>
              <a:t>Introduction &amp; case context</a:t>
            </a:r>
          </a:p>
          <a:p>
            <a:pPr marL="342900" marR="0" lvl="0" indent="-342900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tabLst>
                <a:tab pos="457200" algn="l"/>
              </a:tabLst>
            </a:pPr>
            <a:r>
              <a:rPr lang="en-US">
                <a:solidFill>
                  <a:schemeClr val="tx1">
                    <a:lumMod val="85000"/>
                    <a:lumOff val="15000"/>
                  </a:schemeClr>
                </a:solidFill>
              </a:rPr>
              <a:t>Issues affecting sales</a:t>
            </a:r>
          </a:p>
          <a:p>
            <a:pPr marL="342900" marR="0" lvl="0" indent="-342900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tabLst>
                <a:tab pos="457200" algn="l"/>
              </a:tabLst>
            </a:pPr>
            <a:r>
              <a:rPr lang="en-US">
                <a:solidFill>
                  <a:schemeClr val="tx1">
                    <a:lumMod val="85000"/>
                    <a:lumOff val="15000"/>
                  </a:schemeClr>
                </a:solidFill>
              </a:rPr>
              <a:t>PESTEL analysis</a:t>
            </a:r>
          </a:p>
          <a:p>
            <a:pPr marL="342900" marR="0" lvl="0" indent="-342900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tabLst>
                <a:tab pos="457200" algn="l"/>
              </a:tabLst>
            </a:pPr>
            <a:r>
              <a:rPr lang="en-US">
                <a:solidFill>
                  <a:schemeClr val="tx1">
                    <a:lumMod val="85000"/>
                    <a:lumOff val="15000"/>
                  </a:schemeClr>
                </a:solidFill>
              </a:rPr>
              <a:t>Fishbone diagram</a:t>
            </a:r>
          </a:p>
          <a:p>
            <a:pPr marL="342900" marR="0" lvl="0" indent="-342900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tabLst>
                <a:tab pos="457200" algn="l"/>
              </a:tabLst>
            </a:pPr>
            <a:r>
              <a:rPr lang="en-US">
                <a:solidFill>
                  <a:schemeClr val="tx1">
                    <a:lumMod val="85000"/>
                    <a:lumOff val="15000"/>
                  </a:schemeClr>
                </a:solidFill>
              </a:rPr>
              <a:t>Key findings summary</a:t>
            </a:r>
          </a:p>
        </p:txBody>
      </p:sp>
    </p:spTree>
    <p:extLst>
      <p:ext uri="{BB962C8B-B14F-4D97-AF65-F5344CB8AC3E}">
        <p14:creationId xmlns:p14="http://schemas.microsoft.com/office/powerpoint/2010/main" val="198962191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4" name="Group 13">
            <a:extLst>
              <a:ext uri="{FF2B5EF4-FFF2-40B4-BE49-F238E27FC236}">
                <a16:creationId xmlns:a16="http://schemas.microsoft.com/office/drawing/2014/main" id="{DFB5D1BB-0703-437B-BD1E-1D07F8A273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15" name="Picture 14">
              <a:extLst>
                <a:ext uri="{FF2B5EF4-FFF2-40B4-BE49-F238E27FC236}">
                  <a16:creationId xmlns:a16="http://schemas.microsoft.com/office/drawing/2014/main" id="{3886586B-3F0F-4593-B272-AE75AD0F09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16" name="Rectangle 15">
              <a:extLst>
                <a:ext uri="{FF2B5EF4-FFF2-40B4-BE49-F238E27FC236}">
                  <a16:creationId xmlns:a16="http://schemas.microsoft.com/office/drawing/2014/main" id="{020DEB59-BF94-41B5-8F16-8B10442EE0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pic>
          <p:nvPicPr>
            <p:cNvPr id="17" name="Picture 16">
              <a:extLst>
                <a:ext uri="{FF2B5EF4-FFF2-40B4-BE49-F238E27FC236}">
                  <a16:creationId xmlns:a16="http://schemas.microsoft.com/office/drawing/2014/main" id="{9A3BEF6F-FC03-43B1-8D1B-8DA3A360DB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8" name="Picture 17">
              <a:extLst>
                <a:ext uri="{FF2B5EF4-FFF2-40B4-BE49-F238E27FC236}">
                  <a16:creationId xmlns:a16="http://schemas.microsoft.com/office/drawing/2014/main" id="{0F49BA32-A501-4C79-9A72-92587AB9EE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883F92AF-2403-4558-B1D7-72130A1E4B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22AC0F86-9A78-4E84-A4B4-ADB8B2629A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4" name="Group 23">
            <a:extLst>
              <a:ext uri="{FF2B5EF4-FFF2-40B4-BE49-F238E27FC236}">
                <a16:creationId xmlns:a16="http://schemas.microsoft.com/office/drawing/2014/main" id="{4AF78B9E-8BE2-4706-9377-A05FA25ABA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25" name="Picture 24">
              <a:extLst>
                <a:ext uri="{FF2B5EF4-FFF2-40B4-BE49-F238E27FC236}">
                  <a16:creationId xmlns:a16="http://schemas.microsoft.com/office/drawing/2014/main" id="{32CDFDE2-4DB3-4623-BA21-187D1B710F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26" name="Rectangle 25">
              <a:extLst>
                <a:ext uri="{FF2B5EF4-FFF2-40B4-BE49-F238E27FC236}">
                  <a16:creationId xmlns:a16="http://schemas.microsoft.com/office/drawing/2014/main" id="{ED74B2AA-1443-4E9B-8462-F7F5B85259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pic>
          <p:nvPicPr>
            <p:cNvPr id="27" name="Picture 26">
              <a:extLst>
                <a:ext uri="{FF2B5EF4-FFF2-40B4-BE49-F238E27FC236}">
                  <a16:creationId xmlns:a16="http://schemas.microsoft.com/office/drawing/2014/main" id="{9BB652B6-7300-49EC-9422-EF5342492AF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28" name="Picture 27">
              <a:extLst>
                <a:ext uri="{FF2B5EF4-FFF2-40B4-BE49-F238E27FC236}">
                  <a16:creationId xmlns:a16="http://schemas.microsoft.com/office/drawing/2014/main" id="{D0909587-01DE-424D-A15F-DAA28CF2CD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30" name="Rectangle 29">
            <a:extLst>
              <a:ext uri="{FF2B5EF4-FFF2-40B4-BE49-F238E27FC236}">
                <a16:creationId xmlns:a16="http://schemas.microsoft.com/office/drawing/2014/main" id="{69A54E25-1C05-48E5-A5CC-3778C1D363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2643" y="1092200"/>
            <a:ext cx="5942687" cy="4515104"/>
          </a:xfrm>
          <a:prstGeom prst="rect">
            <a:avLst/>
          </a:prstGeom>
          <a:solidFill>
            <a:schemeClr val="bg1"/>
          </a:solidFill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ACE81608-441A-EF07-FBE4-3CAB54A11E54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rcRect b="2208"/>
          <a:stretch>
            <a:fillRect/>
          </a:stretch>
        </p:blipFill>
        <p:spPr>
          <a:xfrm>
            <a:off x="1412683" y="1410208"/>
            <a:ext cx="5278777" cy="3858780"/>
          </a:xfrm>
          <a:prstGeom prst="rect">
            <a:avLst/>
          </a:prstGeom>
        </p:spPr>
      </p:pic>
      <p:cxnSp>
        <p:nvCxnSpPr>
          <p:cNvPr id="32" name="Straight Connector 31">
            <a:extLst>
              <a:ext uri="{FF2B5EF4-FFF2-40B4-BE49-F238E27FC236}">
                <a16:creationId xmlns:a16="http://schemas.microsoft.com/office/drawing/2014/main" id="{0E5D0023-B23E-4823-8D72-B07FFF8CAE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520089" y="2400639"/>
            <a:ext cx="337650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5" name="TextBox 4">
            <a:extLst>
              <a:ext uri="{FF2B5EF4-FFF2-40B4-BE49-F238E27FC236}">
                <a16:creationId xmlns:a16="http://schemas.microsoft.com/office/drawing/2014/main" id="{73DD36E5-539E-500F-1DE8-7FDDB6C5B395}"/>
              </a:ext>
            </a:extLst>
          </p:cNvPr>
          <p:cNvSpPr txBox="1"/>
          <p:nvPr/>
        </p:nvSpPr>
        <p:spPr>
          <a:xfrm>
            <a:off x="7535824" y="2133605"/>
            <a:ext cx="3360771" cy="3742264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marL="342900" marR="0" lvl="0" indent="-342900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tabLst>
                <a:tab pos="457200" algn="l"/>
              </a:tabLst>
            </a:pPr>
            <a:r>
              <a:rPr lang="en-US" sz="17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About basils bakery </a:t>
            </a:r>
          </a:p>
          <a:p>
            <a:pPr marL="342900" marR="0" lvl="0" indent="-342900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tabLst>
                <a:tab pos="457200" algn="l"/>
              </a:tabLst>
            </a:pPr>
            <a:r>
              <a:rPr lang="en-US" sz="17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Small independent artisan bakery in Coventry retail park</a:t>
            </a:r>
          </a:p>
          <a:p>
            <a:pPr marL="342900" marR="0" lvl="0" indent="-342900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tabLst>
                <a:tab pos="457200" algn="l"/>
              </a:tabLst>
            </a:pPr>
            <a:r>
              <a:rPr lang="en-US" sz="17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Opened in 2015; strong growth until 2019</a:t>
            </a:r>
          </a:p>
          <a:p>
            <a:pPr marL="342900" marR="0" lvl="0" indent="-342900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tabLst>
                <a:tab pos="457200" algn="l"/>
              </a:tabLst>
            </a:pPr>
            <a:r>
              <a:rPr lang="en-US" sz="17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Sales dropped during 2020 lockdown</a:t>
            </a:r>
          </a:p>
          <a:p>
            <a:pPr marL="342900" marR="0" lvl="0" indent="-342900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tabLst>
                <a:tab pos="457200" algn="l"/>
              </a:tabLst>
            </a:pPr>
            <a:r>
              <a:rPr lang="en-US" sz="17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Sales recovered but remain 25% below 2019 levels (2023–2025)</a:t>
            </a:r>
          </a:p>
          <a:p>
            <a:pPr marL="342900" marR="0" lvl="0" indent="-342900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tabLst>
                <a:tab pos="457200" algn="l"/>
              </a:tabLst>
            </a:pPr>
            <a:r>
              <a:rPr lang="en-US" sz="17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Reduced footfall, shop closures, hybrid working patterns</a:t>
            </a:r>
          </a:p>
          <a:p>
            <a:pPr marL="342900" marR="0" lvl="0" indent="-342900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tabLst>
                <a:tab pos="457200" algn="l"/>
              </a:tabLst>
            </a:pPr>
            <a:endParaRPr lang="en-US" sz="17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 marL="342900" marR="0" lvl="0" indent="-342900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tabLst>
                <a:tab pos="457200" algn="l"/>
              </a:tabLst>
            </a:pPr>
            <a:endParaRPr lang="en-US" sz="17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8424819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DFB5D1BB-0703-437B-BD1E-1D07F8A273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12" name="Picture 11">
              <a:extLst>
                <a:ext uri="{FF2B5EF4-FFF2-40B4-BE49-F238E27FC236}">
                  <a16:creationId xmlns:a16="http://schemas.microsoft.com/office/drawing/2014/main" id="{3886586B-3F0F-4593-B272-AE75AD0F09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020DEB59-BF94-41B5-8F16-8B10442EE0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pic>
          <p:nvPicPr>
            <p:cNvPr id="14" name="Picture 13">
              <a:extLst>
                <a:ext uri="{FF2B5EF4-FFF2-40B4-BE49-F238E27FC236}">
                  <a16:creationId xmlns:a16="http://schemas.microsoft.com/office/drawing/2014/main" id="{9A3BEF6F-FC03-43B1-8D1B-8DA3A360DB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5" name="Picture 14">
              <a:extLst>
                <a:ext uri="{FF2B5EF4-FFF2-40B4-BE49-F238E27FC236}">
                  <a16:creationId xmlns:a16="http://schemas.microsoft.com/office/drawing/2014/main" id="{0F49BA32-A501-4C79-9A72-92587AB9EE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883F92AF-2403-4558-B1D7-72130A1E4B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22AC0F86-9A78-4E84-A4B4-ADB8B2629A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1" name="Group 20">
            <a:extLst>
              <a:ext uri="{FF2B5EF4-FFF2-40B4-BE49-F238E27FC236}">
                <a16:creationId xmlns:a16="http://schemas.microsoft.com/office/drawing/2014/main" id="{4AF78B9E-8BE2-4706-9377-A05FA25ABA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22" name="Picture 21">
              <a:extLst>
                <a:ext uri="{FF2B5EF4-FFF2-40B4-BE49-F238E27FC236}">
                  <a16:creationId xmlns:a16="http://schemas.microsoft.com/office/drawing/2014/main" id="{32CDFDE2-4DB3-4623-BA21-187D1B710F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23" name="Rectangle 22">
              <a:extLst>
                <a:ext uri="{FF2B5EF4-FFF2-40B4-BE49-F238E27FC236}">
                  <a16:creationId xmlns:a16="http://schemas.microsoft.com/office/drawing/2014/main" id="{ED74B2AA-1443-4E9B-8462-F7F5B85259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pic>
          <p:nvPicPr>
            <p:cNvPr id="24" name="Picture 23">
              <a:extLst>
                <a:ext uri="{FF2B5EF4-FFF2-40B4-BE49-F238E27FC236}">
                  <a16:creationId xmlns:a16="http://schemas.microsoft.com/office/drawing/2014/main" id="{9BB652B6-7300-49EC-9422-EF5342492AF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25" name="Picture 24">
              <a:extLst>
                <a:ext uri="{FF2B5EF4-FFF2-40B4-BE49-F238E27FC236}">
                  <a16:creationId xmlns:a16="http://schemas.microsoft.com/office/drawing/2014/main" id="{D0909587-01DE-424D-A15F-DAA28CF2CD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7" name="Rectangle 26">
            <a:extLst>
              <a:ext uri="{FF2B5EF4-FFF2-40B4-BE49-F238E27FC236}">
                <a16:creationId xmlns:a16="http://schemas.microsoft.com/office/drawing/2014/main" id="{69A54E25-1C05-48E5-A5CC-3778C1D363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2643" y="1092200"/>
            <a:ext cx="5942687" cy="4515104"/>
          </a:xfrm>
          <a:prstGeom prst="rect">
            <a:avLst/>
          </a:prstGeom>
          <a:solidFill>
            <a:schemeClr val="bg1"/>
          </a:solidFill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C641836-78D7-B246-F9CA-1A8A383CE876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7"/>
              </a:ext>
            </a:extLst>
          </a:blip>
          <a:srcRect b="2208"/>
          <a:stretch>
            <a:fillRect/>
          </a:stretch>
        </p:blipFill>
        <p:spPr>
          <a:xfrm>
            <a:off x="1412683" y="1410208"/>
            <a:ext cx="5278777" cy="3858780"/>
          </a:xfrm>
          <a:prstGeom prst="rect">
            <a:avLst/>
          </a:prstGeom>
        </p:spPr>
      </p:pic>
      <p:cxnSp>
        <p:nvCxnSpPr>
          <p:cNvPr id="29" name="Straight Connector 28">
            <a:extLst>
              <a:ext uri="{FF2B5EF4-FFF2-40B4-BE49-F238E27FC236}">
                <a16:creationId xmlns:a16="http://schemas.microsoft.com/office/drawing/2014/main" id="{0E5D0023-B23E-4823-8D72-B07FFF8CAE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520089" y="2400639"/>
            <a:ext cx="337650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5" name="TextBox 4">
            <a:extLst>
              <a:ext uri="{FF2B5EF4-FFF2-40B4-BE49-F238E27FC236}">
                <a16:creationId xmlns:a16="http://schemas.microsoft.com/office/drawing/2014/main" id="{5EA15074-6C20-86CF-3AC2-833C99715E4A}"/>
              </a:ext>
            </a:extLst>
          </p:cNvPr>
          <p:cNvSpPr txBox="1"/>
          <p:nvPr/>
        </p:nvSpPr>
        <p:spPr>
          <a:xfrm>
            <a:off x="7535824" y="2013860"/>
            <a:ext cx="3360771" cy="3862008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pPr marL="0" marR="0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</a:rPr>
              <a:t>Main issues affecting sales :</a:t>
            </a:r>
            <a:endParaRPr lang="en-US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 marL="342900" indent="-342900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tabLst>
                <a:tab pos="457200" algn="l"/>
              </a:tabLst>
            </a:pPr>
            <a:r>
              <a:rPr lang="en-US">
                <a:solidFill>
                  <a:schemeClr val="tx1">
                    <a:lumMod val="85000"/>
                    <a:lumOff val="15000"/>
                  </a:schemeClr>
                </a:solidFill>
              </a:rPr>
              <a:t>Increased business rates and costs </a:t>
            </a:r>
          </a:p>
          <a:p>
            <a:pPr marL="342900" marR="0" lvl="0" indent="-342900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tabLst>
                <a:tab pos="457200" algn="l"/>
              </a:tabLst>
            </a:pPr>
            <a:r>
              <a:rPr lang="en-US">
                <a:solidFill>
                  <a:schemeClr val="tx1">
                    <a:lumMod val="85000"/>
                    <a:lumOff val="15000"/>
                  </a:schemeClr>
                </a:solidFill>
              </a:rPr>
              <a:t>Post‑pandemic policies influencing hybrid working</a:t>
            </a:r>
          </a:p>
          <a:p>
            <a:pPr marL="342900" marR="0" lvl="0" indent="-342900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tabLst>
                <a:tab pos="457200" algn="l"/>
              </a:tabLst>
            </a:pPr>
            <a:r>
              <a:rPr lang="en-US">
                <a:solidFill>
                  <a:schemeClr val="tx1">
                    <a:lumMod val="85000"/>
                    <a:lumOff val="15000"/>
                  </a:schemeClr>
                </a:solidFill>
              </a:rPr>
              <a:t>Local council decisions affecting retail park occupancy</a:t>
            </a:r>
          </a:p>
          <a:p>
            <a:pPr marL="342900" indent="-342900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4999"/>
              <a:buFont typeface="Arial"/>
              <a:buChar char="•"/>
              <a:tabLst>
                <a:tab pos="457200" algn="l"/>
              </a:tabLst>
            </a:pPr>
            <a:r>
              <a:rPr lang="en-US">
                <a:solidFill>
                  <a:schemeClr val="tx1">
                    <a:lumMod val="85000"/>
                    <a:lumOff val="15000"/>
                  </a:schemeClr>
                </a:solidFill>
              </a:rPr>
              <a:t>Lack of online ordering and delivering </a:t>
            </a:r>
          </a:p>
          <a:p>
            <a:pPr marL="342900" indent="-342900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4999"/>
              <a:buFont typeface="Arial"/>
              <a:buChar char="•"/>
              <a:tabLst>
                <a:tab pos="457200" algn="l"/>
              </a:tabLst>
            </a:pPr>
            <a:r>
              <a:rPr lang="en-US">
                <a:solidFill>
                  <a:schemeClr val="tx1">
                    <a:lumMod val="85000"/>
                    <a:lumOff val="15000"/>
                  </a:schemeClr>
                </a:solidFill>
              </a:rPr>
              <a:t>Organic ingredients affected by crop failures </a:t>
            </a:r>
          </a:p>
          <a:p>
            <a:pPr marL="342900" indent="-342900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4999"/>
              <a:buFont typeface="Arial"/>
              <a:buChar char="•"/>
              <a:tabLst>
                <a:tab pos="457200" algn="l"/>
              </a:tabLst>
            </a:pPr>
            <a:r>
              <a:rPr lang="en-US">
                <a:solidFill>
                  <a:schemeClr val="tx1">
                    <a:lumMod val="85000"/>
                    <a:lumOff val="15000"/>
                  </a:schemeClr>
                </a:solidFill>
              </a:rPr>
              <a:t>Food safety and employment regulations </a:t>
            </a:r>
          </a:p>
          <a:p>
            <a:pPr marL="342900" indent="-342900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4999"/>
              <a:buFont typeface="Arial"/>
              <a:buChar char="•"/>
              <a:tabLst>
                <a:tab pos="457200" algn="l"/>
              </a:tabLst>
            </a:pPr>
            <a:endParaRPr lang="en-US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 marL="342900" indent="-342900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tabLst>
                <a:tab pos="457200" algn="l"/>
              </a:tabLst>
            </a:pPr>
            <a:endParaRPr lang="en-US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4857435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CCE2EE99-941C-92CD-F2FB-CFB9C4C8247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2754251" y="998984"/>
            <a:ext cx="5591175" cy="4491037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1C6AD58C-DB7B-554D-1117-D23DA4700B33}"/>
              </a:ext>
            </a:extLst>
          </p:cNvPr>
          <p:cNvSpPr txBox="1"/>
          <p:nvPr/>
        </p:nvSpPr>
        <p:spPr>
          <a:xfrm>
            <a:off x="3300412" y="5405437"/>
            <a:ext cx="5591175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900" dirty="0">
                <a:hlinkClick r:id="rId3" tooltip="https://www.flickr.com/photos/gemmerich/8676632840"/>
              </a:rPr>
              <a:t>This Photo</a:t>
            </a:r>
            <a:r>
              <a:rPr lang="en-US" sz="900" dirty="0"/>
              <a:t> by Unknown Author is licensed under </a:t>
            </a:r>
            <a:r>
              <a:rPr lang="en-US" sz="900" dirty="0">
                <a:hlinkClick r:id="rId4" tooltip="https://creativecommons.org/licenses/by-sa/3.0/"/>
              </a:rPr>
              <a:t>CC BY-SA</a:t>
            </a:r>
            <a:endParaRPr lang="en-US" sz="900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0A0B3A7-FFA8-BC2A-86E4-5C9C18E7522D}"/>
              </a:ext>
            </a:extLst>
          </p:cNvPr>
          <p:cNvSpPr txBox="1"/>
          <p:nvPr/>
        </p:nvSpPr>
        <p:spPr>
          <a:xfrm>
            <a:off x="5935133" y="1210565"/>
            <a:ext cx="240883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/>
              <a:t>Higher business rates and operating costs 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5CC01F59-A5FB-425A-3034-581E4306480A}"/>
              </a:ext>
            </a:extLst>
          </p:cNvPr>
          <p:cNvSpPr txBox="1"/>
          <p:nvPr/>
        </p:nvSpPr>
        <p:spPr>
          <a:xfrm>
            <a:off x="6095999" y="1905000"/>
            <a:ext cx="224942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/>
              <a:t>Inflation increasing 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F11525B1-6EFF-0375-8DA1-E8304BDE9EF0}"/>
              </a:ext>
            </a:extLst>
          </p:cNvPr>
          <p:cNvSpPr txBox="1"/>
          <p:nvPr/>
        </p:nvSpPr>
        <p:spPr>
          <a:xfrm>
            <a:off x="6096000" y="2644001"/>
            <a:ext cx="240883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/>
              <a:t>Working from home  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57393930-42CD-EB51-D7C6-811315F5F311}"/>
              </a:ext>
            </a:extLst>
          </p:cNvPr>
          <p:cNvSpPr txBox="1"/>
          <p:nvPr/>
        </p:nvSpPr>
        <p:spPr>
          <a:xfrm>
            <a:off x="5809376" y="3261602"/>
            <a:ext cx="231015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/>
              <a:t>Reduced online ordering and delivery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AE7748AA-08EF-8DCE-8BD5-86C26E0C946E}"/>
              </a:ext>
            </a:extLst>
          </p:cNvPr>
          <p:cNvSpPr txBox="1"/>
          <p:nvPr/>
        </p:nvSpPr>
        <p:spPr>
          <a:xfrm>
            <a:off x="5809377" y="4000603"/>
            <a:ext cx="262342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/>
              <a:t>Organic ingredients affected by crop failures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D1351C6F-EF44-2461-67EC-17982DD073D4}"/>
              </a:ext>
            </a:extLst>
          </p:cNvPr>
          <p:cNvSpPr txBox="1"/>
          <p:nvPr/>
        </p:nvSpPr>
        <p:spPr>
          <a:xfrm>
            <a:off x="5809377" y="4756704"/>
            <a:ext cx="262342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/>
              <a:t>Employment regulations and food safety</a:t>
            </a:r>
          </a:p>
        </p:txBody>
      </p:sp>
      <p:sp>
        <p:nvSpPr>
          <p:cNvPr id="9" name="Rectangle 1">
            <a:extLst>
              <a:ext uri="{FF2B5EF4-FFF2-40B4-BE49-F238E27FC236}">
                <a16:creationId xmlns:a16="http://schemas.microsoft.com/office/drawing/2014/main" id="{6FFF4989-EDAD-8E8E-DC84-39BBDEB19ED2}"/>
              </a:ext>
            </a:extLst>
          </p:cNvPr>
          <p:cNvSpPr>
            <a:spLocks noChangeArrowheads="1"/>
          </p:cNvSpPr>
          <p:nvPr/>
        </p:nvSpPr>
        <p:spPr bwMode="auto">
          <a:xfrm flipV="1">
            <a:off x="8511834" y="2508509"/>
            <a:ext cx="2134395" cy="2769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F3F673EE-8B12-34D9-B426-356DF8849588}"/>
              </a:ext>
            </a:extLst>
          </p:cNvPr>
          <p:cNvSpPr txBox="1"/>
          <p:nvPr/>
        </p:nvSpPr>
        <p:spPr>
          <a:xfrm>
            <a:off x="8119533" y="5701602"/>
            <a:ext cx="2073451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/>
              <a:t>(GOV ,UK,2025)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02961844-B2E1-CD18-BE94-CC3B80293EF4}"/>
              </a:ext>
            </a:extLst>
          </p:cNvPr>
          <p:cNvSpPr txBox="1"/>
          <p:nvPr/>
        </p:nvSpPr>
        <p:spPr>
          <a:xfrm>
            <a:off x="9999295" y="5701602"/>
            <a:ext cx="286353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 </a:t>
            </a:r>
            <a:r>
              <a:rPr lang="en-US"/>
              <a:t>(ONS, </a:t>
            </a:r>
            <a:r>
              <a:rPr lang="en-US" dirty="0"/>
              <a:t>2024)</a:t>
            </a:r>
            <a:endParaRPr lang="en-US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1FA9531B-30CA-2369-85F9-483A4AF762F0}"/>
              </a:ext>
            </a:extLst>
          </p:cNvPr>
          <p:cNvSpPr txBox="1"/>
          <p:nvPr/>
        </p:nvSpPr>
        <p:spPr>
          <a:xfrm>
            <a:off x="979712" y="5701602"/>
            <a:ext cx="33382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(ONS, 2023)      (MINTEL, 2024)</a:t>
            </a:r>
          </a:p>
        </p:txBody>
      </p:sp>
    </p:spTree>
    <p:extLst>
      <p:ext uri="{BB962C8B-B14F-4D97-AF65-F5344CB8AC3E}">
        <p14:creationId xmlns:p14="http://schemas.microsoft.com/office/powerpoint/2010/main" val="164740385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A3999EB-1E12-5C58-5C22-A29517B9857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1">
            <a:extLst>
              <a:ext uri="{FF2B5EF4-FFF2-40B4-BE49-F238E27FC236}">
                <a16:creationId xmlns:a16="http://schemas.microsoft.com/office/drawing/2014/main" id="{4123C5DD-9135-EA5A-0C12-57ABF0012AEF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>
            <p:ph type="pic" sz="quarter" idx="11"/>
          </p:nvPr>
        </p:nvSpPr>
        <p:spPr>
          <a:xfrm>
            <a:off x="388466" y="1028763"/>
            <a:ext cx="11585447" cy="4496781"/>
          </a:xfrm>
          <a:ln w="38100">
            <a:solidFill>
              <a:schemeClr val="tx1"/>
            </a:solidFill>
          </a:ln>
        </p:spPr>
        <p:txBody>
          <a:bodyPr/>
          <a:lstStyle/>
          <a:p>
            <a:pPr marL="0" indent="0">
              <a:buNone/>
            </a:pPr>
            <a:endParaRPr lang="en-GB"/>
          </a:p>
          <a:p>
            <a:endParaRPr lang="en-GB" sz="2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4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E35EC745-8DDF-8193-3996-4E29B255A570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>
            <a:off x="701977" y="3417569"/>
            <a:ext cx="8615759" cy="22861"/>
          </a:xfrm>
          <a:prstGeom prst="line">
            <a:avLst/>
          </a:prstGeom>
          <a:ln w="57150"/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CEBF51E1-6883-0050-E453-1275DE8C76EA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 flipV="1">
            <a:off x="1744458" y="1936353"/>
            <a:ext cx="1466092" cy="1453896"/>
          </a:xfrm>
          <a:prstGeom prst="line">
            <a:avLst/>
          </a:prstGeom>
          <a:ln w="57150">
            <a:solidFill>
              <a:srgbClr val="FFC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1902D90E-0568-B698-BA32-5F1274C8837F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>
            <a:off x="1736841" y="3456320"/>
            <a:ext cx="1481326" cy="1460754"/>
          </a:xfrm>
          <a:prstGeom prst="line">
            <a:avLst/>
          </a:prstGeom>
          <a:ln w="57150">
            <a:solidFill>
              <a:srgbClr val="7030A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39FBF2EE-573C-DA56-3517-AE139519B342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 flipV="1">
            <a:off x="4610100" y="1967102"/>
            <a:ext cx="1485900" cy="1442466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E696966A-8DDB-1540-1AA9-A6B1EC86C103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>
            <a:off x="4578912" y="3445002"/>
            <a:ext cx="1485900" cy="1440180"/>
          </a:xfrm>
          <a:prstGeom prst="line">
            <a:avLst/>
          </a:prstGeom>
          <a:ln w="57150">
            <a:solidFill>
              <a:srgbClr val="00B0F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7629CFFD-B4EB-9320-8F6D-4F5EB8E5314C}"/>
              </a:ext>
            </a:extLst>
          </p:cNvPr>
          <p:cNvCxnSpPr>
            <a:cxnSpLocks noGrp="1" noRot="1" noMove="1" noResize="1" noEditPoints="1" noAdjustHandles="1" noChangeArrowheads="1" noChangeShapeType="1"/>
            <a:endCxn id="33" idx="2"/>
          </p:cNvCxnSpPr>
          <p:nvPr/>
        </p:nvCxnSpPr>
        <p:spPr>
          <a:xfrm flipH="1" flipV="1">
            <a:off x="7481250" y="1976409"/>
            <a:ext cx="1524174" cy="1441161"/>
          </a:xfrm>
          <a:prstGeom prst="line">
            <a:avLst/>
          </a:prstGeom>
          <a:ln w="57150">
            <a:solidFill>
              <a:srgbClr val="C0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1D541A4B-1442-05EB-EE74-A156786522DE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>
            <a:off x="7481251" y="3458662"/>
            <a:ext cx="1501135" cy="1440180"/>
          </a:xfrm>
          <a:prstGeom prst="line">
            <a:avLst/>
          </a:prstGeom>
          <a:ln w="57150">
            <a:solidFill>
              <a:srgbClr val="00B05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1" name="TextBox 30">
            <a:extLst>
              <a:ext uri="{FF2B5EF4-FFF2-40B4-BE49-F238E27FC236}">
                <a16:creationId xmlns:a16="http://schemas.microsoft.com/office/drawing/2014/main" id="{D3B994F6-BB20-88F1-925A-272C4C1BB063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08512" y="1484101"/>
            <a:ext cx="2129680" cy="461665"/>
          </a:xfrm>
          <a:prstGeom prst="rect">
            <a:avLst/>
          </a:prstGeom>
          <a:noFill/>
          <a:ln w="57150">
            <a:solidFill>
              <a:srgbClr val="FFC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>
                <a:solidFill>
                  <a:srgbClr val="FFC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Methods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5DB6A20C-CFF4-B26B-E98B-7BE2AD6107BC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45260" y="1505437"/>
            <a:ext cx="2129680" cy="461665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Machines</a:t>
            </a: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41489ABC-2CE6-75F6-77BF-F7A56B625F65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405359" y="1514744"/>
            <a:ext cx="2151782" cy="461665"/>
          </a:xfrm>
          <a:prstGeom prst="rect">
            <a:avLst/>
          </a:prstGeom>
          <a:noFill/>
          <a:ln w="57150"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People</a:t>
            </a: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18A0BA3C-0398-33B0-8A61-9B6B82677B43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587172" y="4912234"/>
            <a:ext cx="2151020" cy="461665"/>
          </a:xfrm>
          <a:prstGeom prst="rect">
            <a:avLst/>
          </a:prstGeom>
          <a:noFill/>
          <a:ln w="57150">
            <a:solidFill>
              <a:srgbClr val="7030A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Materials</a:t>
            </a: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25280725-B1FF-C78B-7A5D-9000F381FF02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03402" y="4921646"/>
            <a:ext cx="2151020" cy="461665"/>
          </a:xfrm>
          <a:prstGeom prst="rect">
            <a:avLst/>
          </a:prstGeom>
          <a:noFill/>
          <a:ln w="57150">
            <a:solidFill>
              <a:srgbClr val="00B0F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Measurement</a:t>
            </a: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182A6F30-A98D-AA4B-6D38-F12F52305694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385494" y="4917074"/>
            <a:ext cx="2191513" cy="461665"/>
          </a:xfrm>
          <a:prstGeom prst="rect">
            <a:avLst/>
          </a:prstGeom>
          <a:noFill/>
          <a:ln w="57150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Environment</a:t>
            </a: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CE1BD776-63C4-D3EE-069C-C9BBE2DC4B45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9424002" y="3186737"/>
            <a:ext cx="2167128" cy="276999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b="1">
                <a:latin typeface="Arial" panose="020B0604020202020204" pitchFamily="34" charset="0"/>
                <a:cs typeface="Arial" panose="020B0604020202020204" pitchFamily="34" charset="0"/>
              </a:rPr>
              <a:t>Sales fall at basils bakery</a:t>
            </a:r>
          </a:p>
        </p:txBody>
      </p:sp>
      <p:sp>
        <p:nvSpPr>
          <p:cNvPr id="99" name="TextBox 98">
            <a:extLst>
              <a:ext uri="{FF2B5EF4-FFF2-40B4-BE49-F238E27FC236}">
                <a16:creationId xmlns:a16="http://schemas.microsoft.com/office/drawing/2014/main" id="{BF9A1BC2-6F54-E6D2-2F46-E6E6EFB1E08A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88465" y="274320"/>
            <a:ext cx="620435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>
                <a:latin typeface="Arial" panose="020B0604020202020204" pitchFamily="34" charset="0"/>
                <a:cs typeface="Arial" panose="020B0604020202020204" pitchFamily="34" charset="0"/>
              </a:rPr>
              <a:t>Fishbone Diagram Exercise: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280A6708-DF3B-47D7-80AD-BED7584E4872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369413" y="4416742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>
                <a:latin typeface="Arial" panose="020B0604020202020204" pitchFamily="34" charset="0"/>
                <a:cs typeface="Arial" panose="020B0604020202020204" pitchFamily="34" charset="0"/>
              </a:rPr>
              <a:t>Shop closure 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8F167E83-1CE4-F3CA-7557-1CDDF3628DBE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377453" y="3799203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>
                <a:latin typeface="Arial" panose="020B0604020202020204" pitchFamily="34" charset="0"/>
                <a:cs typeface="Arial" panose="020B0604020202020204" pitchFamily="34" charset="0"/>
              </a:rPr>
              <a:t>Retail park decline 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B2F0A62B-BCD1-8AD8-F315-6F09A31F7FFE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405359" y="2241614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>
                <a:latin typeface="Arial" panose="020B0604020202020204" pitchFamily="34" charset="0"/>
                <a:cs typeface="Arial" panose="020B0604020202020204" pitchFamily="34" charset="0"/>
              </a:rPr>
              <a:t>Home workers 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2A30538D-67ED-A3A1-CFA1-39377D70B9B9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405359" y="2814221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>
                <a:latin typeface="Arial" panose="020B0604020202020204" pitchFamily="34" charset="0"/>
                <a:cs typeface="Arial" panose="020B0604020202020204" pitchFamily="34" charset="0"/>
              </a:rPr>
              <a:t>Fewer shoppers 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19E1DBE5-167E-78C1-BCD0-8D2DCE9A4F68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06303" y="4416742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>
                <a:latin typeface="Arial" panose="020B0604020202020204" pitchFamily="34" charset="0"/>
                <a:cs typeface="Arial" panose="020B0604020202020204" pitchFamily="34" charset="0"/>
              </a:rPr>
              <a:t>Limited  business expansion 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BDD08689-6B7D-0F8F-480D-F4AAD7FE2D5B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45260" y="3791588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>
                <a:latin typeface="Arial" panose="020B0604020202020204" pitchFamily="34" charset="0"/>
                <a:cs typeface="Arial" panose="020B0604020202020204" pitchFamily="34" charset="0"/>
              </a:rPr>
              <a:t>Owner works alone 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44AB04F4-8499-0CBD-C2DD-C750D2568FD9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14996" y="4389626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>
                <a:latin typeface="Arial" panose="020B0604020202020204" pitchFamily="34" charset="0"/>
                <a:cs typeface="Arial" panose="020B0604020202020204" pitchFamily="34" charset="0"/>
              </a:rPr>
              <a:t>Unpredictable stock costs 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327A92EC-E2CD-E0BC-131F-C601B5DE7C4F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14996" y="3799203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>
                <a:latin typeface="Arial" panose="020B0604020202020204" pitchFamily="34" charset="0"/>
                <a:cs typeface="Arial" panose="020B0604020202020204" pitchFamily="34" charset="0"/>
              </a:rPr>
              <a:t>Expensive organic material 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93894965-CBAF-C3E0-3A1E-98F25A8DA3BD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492003" y="2178258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>
                <a:latin typeface="Arial" panose="020B0604020202020204" pitchFamily="34" charset="0"/>
                <a:cs typeface="Arial" panose="020B0604020202020204" pitchFamily="34" charset="0"/>
              </a:rPr>
              <a:t>No online orders </a:t>
            </a:r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B1E4133F-2751-3952-C07B-9EBB9CE035BD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19909" y="2814220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>
                <a:latin typeface="Arial" panose="020B0604020202020204" pitchFamily="34" charset="0"/>
                <a:cs typeface="Arial" panose="020B0604020202020204" pitchFamily="34" charset="0"/>
              </a:rPr>
              <a:t>No mobile app </a:t>
            </a:r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D9B946EB-160F-14E8-6E65-A3ACFE53BA8E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569555" y="2177470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>
                <a:latin typeface="Arial" panose="020B0604020202020204" pitchFamily="34" charset="0"/>
                <a:cs typeface="Arial" panose="020B0604020202020204" pitchFamily="34" charset="0"/>
              </a:rPr>
              <a:t>No delivery service </a:t>
            </a:r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1A129B97-8AB0-A07D-27D5-16E805A4DFB6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06084" y="2797352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>
                <a:latin typeface="Arial" panose="020B0604020202020204" pitchFamily="34" charset="0"/>
                <a:cs typeface="Arial" panose="020B0604020202020204" pitchFamily="34" charset="0"/>
              </a:rPr>
              <a:t>Limited  pre- ordering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54AEE61-BE19-EF1C-D668-8E9E075D20CB}"/>
              </a:ext>
            </a:extLst>
          </p:cNvPr>
          <p:cNvSpPr txBox="1"/>
          <p:nvPr/>
        </p:nvSpPr>
        <p:spPr>
          <a:xfrm>
            <a:off x="5135462" y="5703748"/>
            <a:ext cx="6954981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>
                <a:latin typeface="Arial" panose="020B0604020202020204" pitchFamily="34" charset="0"/>
                <a:cs typeface="Arial" panose="020B0604020202020204" pitchFamily="34" charset="0"/>
              </a:rPr>
              <a:t>Adapted from: Super series Solving Problems and Making Decisions (2013, page 31</a:t>
            </a:r>
            <a:r>
              <a:rPr lang="en-GB" sz="120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7787253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>
            <a:extLst>
              <a:ext uri="{FF2B5EF4-FFF2-40B4-BE49-F238E27FC236}">
                <a16:creationId xmlns:a16="http://schemas.microsoft.com/office/drawing/2014/main" id="{7FD789E1-3DD3-D844-C11C-8AE4B26A76D6}"/>
              </a:ext>
            </a:extLst>
          </p:cNvPr>
          <p:cNvSpPr txBox="1"/>
          <p:nvPr/>
        </p:nvSpPr>
        <p:spPr>
          <a:xfrm>
            <a:off x="3039177" y="1672431"/>
            <a:ext cx="6116854" cy="39390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>
              <a:lnSpc>
                <a:spcPct val="115000"/>
              </a:lnSpc>
              <a:spcAft>
                <a:spcPts val="800"/>
              </a:spcAft>
              <a:buNone/>
            </a:pPr>
            <a:r>
              <a:rPr lang="en-US" sz="28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Key Findings</a:t>
            </a:r>
            <a:endParaRPr lang="en-US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marR="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US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Sales remain 25% below 2019 levels. </a:t>
            </a:r>
            <a:endParaRPr lang="en-US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marR="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US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Footfall in the retail park has declined. </a:t>
            </a:r>
            <a:endParaRPr lang="en-US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marR="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US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Home working has reduced customer demand. </a:t>
            </a:r>
            <a:endParaRPr lang="en-US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marR="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US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Shop closures have reduced the local customer base. </a:t>
            </a:r>
            <a:endParaRPr lang="en-US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marR="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US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Lack of delivery and online ordering limits growth. </a:t>
            </a:r>
            <a:endParaRPr lang="en-US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marR="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US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Rising costs are reducing profitability. </a:t>
            </a:r>
            <a:endParaRPr lang="en-US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marR="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US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Social and economic factors have had the greatest impact.</a:t>
            </a:r>
          </a:p>
          <a:p>
            <a:pPr marL="342900" marR="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US" kern="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(ONS,2024</a:t>
            </a:r>
            <a:r>
              <a:rPr lang="en-US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)   (ONS2023)    (BRC 2024)</a:t>
            </a:r>
            <a:endParaRPr lang="en-US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6884542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E0334368-D7A0-8B30-BC95-539FE32452F2}"/>
              </a:ext>
            </a:extLst>
          </p:cNvPr>
          <p:cNvSpPr txBox="1"/>
          <p:nvPr/>
        </p:nvSpPr>
        <p:spPr>
          <a:xfrm>
            <a:off x="3237876" y="2563318"/>
            <a:ext cx="3577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/>
              <a:t>  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AFB2AC5-61BE-8FCA-6582-00E0634512D5}"/>
              </a:ext>
            </a:extLst>
          </p:cNvPr>
          <p:cNvSpPr txBox="1"/>
          <p:nvPr/>
        </p:nvSpPr>
        <p:spPr>
          <a:xfrm>
            <a:off x="5029200" y="1648691"/>
            <a:ext cx="2423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74DB81A-535A-AD90-9937-174A14167C02}"/>
              </a:ext>
            </a:extLst>
          </p:cNvPr>
          <p:cNvSpPr txBox="1"/>
          <p:nvPr/>
        </p:nvSpPr>
        <p:spPr>
          <a:xfrm>
            <a:off x="7109724" y="2117986"/>
            <a:ext cx="650667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/>
              <a:t>(</a:t>
            </a:r>
            <a:endParaRPr lang="en-US" dirty="0"/>
          </a:p>
          <a:p>
            <a:endParaRPr lang="en-US" dirty="0"/>
          </a:p>
        </p:txBody>
      </p:sp>
      <p:sp>
        <p:nvSpPr>
          <p:cNvPr id="5" name="Rectangle 1">
            <a:extLst>
              <a:ext uri="{FF2B5EF4-FFF2-40B4-BE49-F238E27FC236}">
                <a16:creationId xmlns:a16="http://schemas.microsoft.com/office/drawing/2014/main" id="{51F19A6D-E6D0-BCD2-66FE-FA8842AD1BB2}"/>
              </a:ext>
            </a:extLst>
          </p:cNvPr>
          <p:cNvSpPr>
            <a:spLocks noChangeArrowheads="1"/>
          </p:cNvSpPr>
          <p:nvPr/>
        </p:nvSpPr>
        <p:spPr bwMode="auto">
          <a:xfrm>
            <a:off x="1385326" y="1967411"/>
            <a:ext cx="9478617" cy="26532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0" rIns="91440" bIns="15870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Reference list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GOV.UK (2012). </a:t>
            </a:r>
            <a:r>
              <a:rPr kumimoji="0" lang="en-US" altLang="en-US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Business rates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[online] GOV.UK. Available at: https://www.gov.uk/introduction-to-business-rates.</a:t>
            </a:r>
            <a:endParaRPr kumimoji="0" lang="en-US" altLang="en-US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GOV.UK (2020). </a:t>
            </a:r>
            <a:r>
              <a:rPr kumimoji="0" lang="en-US" altLang="en-US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Employing People - GOV.UK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[online] Www.gov.uk. Available at: https://www.gov.uk/browse/employing-people.</a:t>
            </a:r>
            <a:endParaRPr kumimoji="0" lang="en-US" altLang="en-US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Mintel (2024). </a:t>
            </a:r>
            <a:r>
              <a:rPr kumimoji="0" lang="en-US" altLang="en-US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Mintel: Global Market Research &amp; Market Insight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[online] Mintel. Available at: https://www.mintel.com.</a:t>
            </a:r>
            <a:endParaRPr kumimoji="0" lang="en-US" altLang="en-US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www.ons.gov.uk. (2021). </a:t>
            </a:r>
            <a:r>
              <a:rPr kumimoji="0" lang="en-US" altLang="en-US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Home - Office for National Statistics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[online] Available at: https://www.ons.gov.uk. [Accessed 11 Jun. 2026].</a:t>
            </a:r>
            <a:endParaRPr kumimoji="0" lang="en-US" altLang="en-US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5547098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ganic">
  <a:themeElements>
    <a:clrScheme name="Organic">
      <a:dk1>
        <a:sysClr val="windowText" lastClr="000000"/>
      </a:dk1>
      <a:lt1>
        <a:sysClr val="window" lastClr="FFFFFF"/>
      </a:lt1>
      <a:dk2>
        <a:srgbClr val="212121"/>
      </a:dk2>
      <a:lt2>
        <a:srgbClr val="DADADA"/>
      </a:lt2>
      <a:accent1>
        <a:srgbClr val="83992A"/>
      </a:accent1>
      <a:accent2>
        <a:srgbClr val="3C9770"/>
      </a:accent2>
      <a:accent3>
        <a:srgbClr val="44709D"/>
      </a:accent3>
      <a:accent4>
        <a:srgbClr val="A23C33"/>
      </a:accent4>
      <a:accent5>
        <a:srgbClr val="D97828"/>
      </a:accent5>
      <a:accent6>
        <a:srgbClr val="DEB340"/>
      </a:accent6>
      <a:hlink>
        <a:srgbClr val="A8BF4D"/>
      </a:hlink>
      <a:folHlink>
        <a:srgbClr val="B4CA80"/>
      </a:folHlink>
    </a:clrScheme>
    <a:fontScheme name="Organic">
      <a:majorFont>
        <a:latin typeface="Garamond" panose="020204040303010108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ganic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ganic" id="{28CDC826-8792-45C0-861B-85EB3ADEDA33}" vid="{7DAC20F1-423D-49E2-BD0B-50532748BAD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901b7179-a49d-4669-ab88-101a0e80079b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8991669DF84244A81B93216713AC0FD" ma:contentTypeVersion="5" ma:contentTypeDescription="Create a new document." ma:contentTypeScope="" ma:versionID="26ba02507a69700369c31b3d6607296a">
  <xsd:schema xmlns:xsd="http://www.w3.org/2001/XMLSchema" xmlns:xs="http://www.w3.org/2001/XMLSchema" xmlns:p="http://schemas.microsoft.com/office/2006/metadata/properties" xmlns:ns3="901b7179-a49d-4669-ab88-101a0e80079b" targetNamespace="http://schemas.microsoft.com/office/2006/metadata/properties" ma:root="true" ma:fieldsID="d29fbd5913ebb56233375d4c17a04a45" ns3:_="">
    <xsd:import namespace="901b7179-a49d-4669-ab88-101a0e80079b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01b7179-a49d-4669-ab88-101a0e80079b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2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CBC03DD5-742E-4E4C-9773-F584FCEF86D7}">
  <ds:schemaRefs>
    <ds:schemaRef ds:uri="http://www.w3.org/XML/1998/namespace"/>
    <ds:schemaRef ds:uri="http://schemas.microsoft.com/office/2006/documentManagement/types"/>
    <ds:schemaRef ds:uri="http://purl.org/dc/dcmitype/"/>
    <ds:schemaRef ds:uri="http://purl.org/dc/elements/1.1/"/>
    <ds:schemaRef ds:uri="http://schemas.microsoft.com/office/infopath/2007/PartnerControls"/>
    <ds:schemaRef ds:uri="http://schemas.openxmlformats.org/package/2006/metadata/core-properties"/>
    <ds:schemaRef ds:uri="901b7179-a49d-4669-ab88-101a0e80079b"/>
    <ds:schemaRef ds:uri="http://schemas.microsoft.com/office/2006/metadata/properties"/>
    <ds:schemaRef ds:uri="http://purl.org/dc/terms/"/>
  </ds:schemaRefs>
</ds:datastoreItem>
</file>

<file path=customXml/itemProps2.xml><?xml version="1.0" encoding="utf-8"?>
<ds:datastoreItem xmlns:ds="http://schemas.openxmlformats.org/officeDocument/2006/customXml" ds:itemID="{41B35B81-8F2B-4181-B550-730B7FC7945C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39728509-3C1E-4455-8390-C6EDE2B60F44}">
  <ds:schemaRefs>
    <ds:schemaRef ds:uri="901b7179-a49d-4669-ab88-101a0e80079b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Organic</Template>
  <TotalTime>119</TotalTime>
  <Words>465</Words>
  <Application>Microsoft Office PowerPoint</Application>
  <PresentationFormat>Widescreen</PresentationFormat>
  <Paragraphs>76</Paragraphs>
  <Slides>8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4" baseType="lpstr">
      <vt:lpstr>Aptos</vt:lpstr>
      <vt:lpstr>Arial</vt:lpstr>
      <vt:lpstr>Garamond</vt:lpstr>
      <vt:lpstr>Symbol</vt:lpstr>
      <vt:lpstr>Times New Roman</vt:lpstr>
      <vt:lpstr>Organic</vt:lpstr>
      <vt:lpstr>Basils bakery   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Rukhsana Ali (2524784)</dc:creator>
  <cp:lastModifiedBy>rukhsana ali</cp:lastModifiedBy>
  <cp:revision>2</cp:revision>
  <dcterms:created xsi:type="dcterms:W3CDTF">2026-06-07T16:22:36Z</dcterms:created>
  <dcterms:modified xsi:type="dcterms:W3CDTF">2026-06-12T23:02:58Z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0x01010028991669DF84244A81B93216713AC0FD</vt:lpwstr>
  </property>
</Properties>
</file>