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notesMasterIdLst>
    <p:notesMasterId r:id="rId19"/>
  </p:notesMasterIdLst>
  <p:sldIdLst>
    <p:sldId id="256" r:id="rId5"/>
    <p:sldId id="257" r:id="rId6"/>
    <p:sldId id="260" r:id="rId7"/>
    <p:sldId id="258" r:id="rId8"/>
    <p:sldId id="265" r:id="rId9"/>
    <p:sldId id="259" r:id="rId10"/>
    <p:sldId id="261" r:id="rId11"/>
    <p:sldId id="262" r:id="rId12"/>
    <p:sldId id="263" r:id="rId13"/>
    <p:sldId id="268" r:id="rId14"/>
    <p:sldId id="264" r:id="rId15"/>
    <p:sldId id="266" r:id="rId16"/>
    <p:sldId id="269" r:id="rId17"/>
    <p:sldId id="26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AE7461-68D6-B758-8141-590F3F960D47}" v="26" dt="2024-11-28T00:35:12.7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4FE91A-384E-47E4-9660-AAF09FF4FBAD}" type="datetimeFigureOut">
              <a:t>11/27/2024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68D0B4-7586-48C8-A0DC-3B2F8419DB7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430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Roughly 250 words per slide- not masses of content, its meant to be fun!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68D0B4-7586-48C8-A0DC-3B2F8419DB71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457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68D0B4-7586-48C8-A0DC-3B2F8419DB71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226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701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777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7333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969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540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723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437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21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718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39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820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11/27/2024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161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935" y="4805713"/>
            <a:ext cx="10592174" cy="1000655"/>
          </a:xfrm>
        </p:spPr>
        <p:txBody>
          <a:bodyPr anchor="t">
            <a:normAutofit/>
          </a:bodyPr>
          <a:lstStyle/>
          <a:p>
            <a:pPr algn="l"/>
            <a:r>
              <a:rPr lang="en-US" sz="4800" b="1" dirty="0">
                <a:solidFill>
                  <a:schemeClr val="tx2"/>
                </a:solidFill>
              </a:rPr>
              <a:t>The First 1000 days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447" y="4075960"/>
            <a:ext cx="9416898" cy="48437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000">
                <a:solidFill>
                  <a:schemeClr val="tx2"/>
                </a:solidFill>
              </a:rPr>
              <a:t>(IDSMed, 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7FA00A-B181-5E0E-E609-00EC8D8474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836" b="5924"/>
          <a:stretch/>
        </p:blipFill>
        <p:spPr>
          <a:xfrm>
            <a:off x="-1" y="10"/>
            <a:ext cx="12192001" cy="3868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BFBC3-9EFD-3843-F70F-D4CD2514E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the first 1000 days?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2942D-C936-592F-93FE-E707A5EAC62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b="1" dirty="0"/>
              <a:t>The First 1000 days refers to the period between …</a:t>
            </a:r>
          </a:p>
          <a:p>
            <a:pPr marL="0" indent="0">
              <a:buNone/>
            </a:pPr>
            <a:r>
              <a:rPr lang="en-US" sz="1200" b="1" dirty="0"/>
              <a:t>Pregnancy (consider pre-natal care), Infancy and Toddler years </a:t>
            </a:r>
          </a:p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endParaRPr lang="en-US" sz="12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ACC8CA-02EE-35EE-6416-A00130692B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b="1" dirty="0"/>
              <a:t>The First 1000 days of a child's life are important because..</a:t>
            </a:r>
          </a:p>
          <a:p>
            <a:pPr marL="0" indent="0">
              <a:buNone/>
            </a:pPr>
            <a:r>
              <a:rPr lang="en-US" sz="1200" b="1" dirty="0"/>
              <a:t>(You may consider nutrition, growth, vaccinations </a:t>
            </a:r>
            <a:r>
              <a:rPr lang="en-US" sz="1200" b="1" dirty="0" err="1"/>
              <a:t>etc</a:t>
            </a:r>
            <a:r>
              <a:rPr lang="en-US" sz="1200" b="1" dirty="0"/>
              <a:t> here and the positive impact on holistic development)</a:t>
            </a:r>
          </a:p>
        </p:txBody>
      </p:sp>
    </p:spTree>
    <p:extLst>
      <p:ext uri="{BB962C8B-B14F-4D97-AF65-F5344CB8AC3E}">
        <p14:creationId xmlns:p14="http://schemas.microsoft.com/office/powerpoint/2010/main" val="601322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F3833-B9ED-CEB4-E8EB-BE370A0BD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9717" y="1799764"/>
            <a:ext cx="7315200" cy="3255264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Caregiving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E670B-572F-A837-AF8C-94A6D2A8DD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9805" y="3898220"/>
            <a:ext cx="4056648" cy="743953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(Pro Active Approaches, 2023)</a:t>
            </a:r>
          </a:p>
        </p:txBody>
      </p:sp>
      <p:pic>
        <p:nvPicPr>
          <p:cNvPr id="5" name="Picture 4" descr="Supportive Caregiving: Providing Stability and Structure Through  Therapeutic Parenting - +ProActive Approaches">
            <a:extLst>
              <a:ext uri="{FF2B5EF4-FFF2-40B4-BE49-F238E27FC236}">
                <a16:creationId xmlns:a16="http://schemas.microsoft.com/office/drawing/2014/main" id="{23582C6B-C29E-A1D4-6B69-4EE39AB967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534" y="830921"/>
            <a:ext cx="4655439" cy="2944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831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DF628-B6E6-A8FD-5777-77061495A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exceptional caregiving?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B7412-1AC8-65F6-B26B-C8427E22AFB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/>
              <a:t>Exceptional caregiving includes..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/>
              <a:t>Providing inclusive opportunities to learn..</a:t>
            </a:r>
          </a:p>
          <a:p>
            <a:pPr marL="0" indent="0">
              <a:buNone/>
            </a:pPr>
            <a:r>
              <a:rPr lang="en-US" sz="1200" dirty="0"/>
              <a:t>Enabling environments..</a:t>
            </a:r>
          </a:p>
          <a:p>
            <a:pPr marL="0" indent="0">
              <a:buNone/>
            </a:pPr>
            <a:r>
              <a:rPr lang="en-US" sz="1200" dirty="0"/>
              <a:t>Consider a link to Bronfenbrenner, Pikler, Bowlby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79B8F7-68C1-CF98-C194-355EEA567A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/>
              <a:t>Exceptional caregiving is important because..</a:t>
            </a:r>
          </a:p>
        </p:txBody>
      </p:sp>
    </p:spTree>
    <p:extLst>
      <p:ext uri="{BB962C8B-B14F-4D97-AF65-F5344CB8AC3E}">
        <p14:creationId xmlns:p14="http://schemas.microsoft.com/office/powerpoint/2010/main" val="3762792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E0E6B-D351-0299-78D5-EC303D1CC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What are the challenges in providing high quality care?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AEE01709-02D2-D035-4AF0-648D9B2C392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54702509"/>
              </p:ext>
            </p:extLst>
          </p:nvPr>
        </p:nvGraphicFramePr>
        <p:xfrm>
          <a:off x="4121150" y="383454"/>
          <a:ext cx="6470356" cy="60883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35178">
                  <a:extLst>
                    <a:ext uri="{9D8B030D-6E8A-4147-A177-3AD203B41FA5}">
                      <a16:colId xmlns:a16="http://schemas.microsoft.com/office/drawing/2014/main" val="727890639"/>
                    </a:ext>
                  </a:extLst>
                </a:gridCol>
                <a:gridCol w="3235178">
                  <a:extLst>
                    <a:ext uri="{9D8B030D-6E8A-4147-A177-3AD203B41FA5}">
                      <a16:colId xmlns:a16="http://schemas.microsoft.com/office/drawing/2014/main" val="3605141948"/>
                    </a:ext>
                  </a:extLst>
                </a:gridCol>
              </a:tblGrid>
              <a:tr h="636095">
                <a:tc>
                  <a:txBody>
                    <a:bodyPr/>
                    <a:lstStyle/>
                    <a:p>
                      <a:r>
                        <a:rPr lang="en-US" dirty="0"/>
                        <a:t>Factor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Influence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469664"/>
                  </a:ext>
                </a:extLst>
              </a:tr>
              <a:tr h="1817416">
                <a:tc>
                  <a:txBody>
                    <a:bodyPr/>
                    <a:lstStyle/>
                    <a:p>
                      <a:r>
                        <a:rPr lang="en-US" dirty="0"/>
                        <a:t>Funding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Funding is a challenge when providing high quality care because..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5591447"/>
                  </a:ext>
                </a:extLst>
              </a:tr>
              <a:tr h="181741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9423907"/>
                  </a:ext>
                </a:extLst>
              </a:tr>
              <a:tr h="181741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1083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94752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CD40F-CE9F-590F-B138-3188771E35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err="1">
                <a:solidFill>
                  <a:schemeClr val="tx1"/>
                </a:solidFill>
              </a:rPr>
              <a:t>Profesional</a:t>
            </a:r>
            <a:r>
              <a:rPr lang="en-US" dirty="0">
                <a:solidFill>
                  <a:schemeClr val="tx1"/>
                </a:solidFill>
              </a:rPr>
              <a:t> Partnerships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C1432-7EF3-16C4-ABF9-2BF4F74B6C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4683" y="4916549"/>
            <a:ext cx="3697624" cy="506461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(Well grounded, 2020)</a:t>
            </a:r>
          </a:p>
        </p:txBody>
      </p:sp>
      <p:pic>
        <p:nvPicPr>
          <p:cNvPr id="4" name="Picture 3" descr="What is the real meaning of partnership? - Well Grounded">
            <a:extLst>
              <a:ext uri="{FF2B5EF4-FFF2-40B4-BE49-F238E27FC236}">
                <a16:creationId xmlns:a16="http://schemas.microsoft.com/office/drawing/2014/main" id="{872F00A2-7FA6-33F0-3F10-377356D3E1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3025" y="2057400"/>
            <a:ext cx="274320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940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82B3D-57F3-FF27-8780-992754ACF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dirty="0"/>
              <a:t>What is the role of an Early Years practitioner in supporting children and their families in the first 1000 days?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401A6-4BBE-060F-C0F8-E216140EE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The role of an Early Years practitioner in supporting children within the first 1000 days includes..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 role of an Early Years practitioner in supporting families and caregivers within the first 1000 days includes..</a:t>
            </a:r>
          </a:p>
        </p:txBody>
      </p:sp>
    </p:spTree>
    <p:extLst>
      <p:ext uri="{BB962C8B-B14F-4D97-AF65-F5344CB8AC3E}">
        <p14:creationId xmlns:p14="http://schemas.microsoft.com/office/powerpoint/2010/main" val="26781505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249CB-B48C-E51D-533B-5E1E1EFAC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Why is it important to work in partnership during this period?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4C401-A432-FB21-7B19-ED05BB559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3874" y="764047"/>
            <a:ext cx="7322897" cy="2141913"/>
          </a:xfrm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What is partnership working?</a:t>
            </a:r>
            <a:endParaRPr lang="en-US"/>
          </a:p>
          <a:p>
            <a:pPr marL="0" indent="0">
              <a:buNone/>
            </a:pPr>
            <a:r>
              <a:rPr lang="en-US" dirty="0"/>
              <a:t>Partnership working involves..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201BA6-B140-0896-BF60-7757FF927FC9}"/>
              </a:ext>
            </a:extLst>
          </p:cNvPr>
          <p:cNvSpPr txBox="1"/>
          <p:nvPr/>
        </p:nvSpPr>
        <p:spPr>
          <a:xfrm>
            <a:off x="3856180" y="3328938"/>
            <a:ext cx="7323666" cy="273921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200"/>
              </a:spcBef>
            </a:pPr>
            <a:r>
              <a:rPr lang="en-US" sz="2000" dirty="0">
                <a:solidFill>
                  <a:srgbClr val="595959"/>
                </a:solidFill>
              </a:rPr>
              <a:t>Partnership working is important during the first 1000 days because..</a:t>
            </a:r>
            <a:endParaRPr lang="en-US" sz="2000" dirty="0"/>
          </a:p>
          <a:p>
            <a:pPr>
              <a:lnSpc>
                <a:spcPct val="90000"/>
              </a:lnSpc>
              <a:spcBef>
                <a:spcPts val="1200"/>
              </a:spcBef>
            </a:pPr>
            <a:endParaRPr lang="en-US" sz="2000" dirty="0">
              <a:solidFill>
                <a:srgbClr val="595959"/>
              </a:solidFill>
              <a:latin typeface="Corbel"/>
              <a:ea typeface="Calibri"/>
              <a:cs typeface="Calibri"/>
            </a:endParaRPr>
          </a:p>
          <a:p>
            <a:pPr algn="l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711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7CEDF-FDE5-D9BD-15AF-AD69B0BB2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Maternal factors and support strategies available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B564CD-06CE-5807-919D-AFEAAACFCD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2070746"/>
              </p:ext>
            </p:extLst>
          </p:nvPr>
        </p:nvGraphicFramePr>
        <p:xfrm>
          <a:off x="3868738" y="863600"/>
          <a:ext cx="7315200" cy="5125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258454967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1198787897"/>
                    </a:ext>
                  </a:extLst>
                </a:gridCol>
              </a:tblGrid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Maternal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Support strategies available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04094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6851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299907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7425113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49788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5672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512124-0D13-4ED9-80B7-52AE15B6B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Gruffalo Book Inspired Early Years Play Ideas">
            <a:extLst>
              <a:ext uri="{FF2B5EF4-FFF2-40B4-BE49-F238E27FC236}">
                <a16:creationId xmlns:a16="http://schemas.microsoft.com/office/drawing/2014/main" id="{2EF30AE4-1E4B-574A-BA4E-20EF2D33D95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6885" b="3629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1F3B21-F6FC-8976-C6CB-4E8A0E0F1A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7" y="758952"/>
            <a:ext cx="9055227" cy="3794760"/>
          </a:xfrm>
        </p:spPr>
        <p:txBody>
          <a:bodyPr>
            <a:normAutofit/>
          </a:bodyPr>
          <a:lstStyle/>
          <a:p>
            <a:r>
              <a:rPr lang="en-US" sz="8800" dirty="0">
                <a:ln w="15875">
                  <a:solidFill>
                    <a:srgbClr val="FFFFFF"/>
                  </a:solidFill>
                </a:ln>
                <a:noFill/>
              </a:rPr>
              <a:t>Activities that provide meaningful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DB3CE-C266-D698-7E73-097E3136C6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0" y="6422846"/>
            <a:ext cx="2924175" cy="438583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(Zaza's Story box, 2023)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ABACDC-BD54-40F3-9047-8298C77C2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6CB7CA-05C2-4EE8-A97F-B5F3A4F89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144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81179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A3B77-D2A1-37ED-BB09-F2388E111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769776"/>
            <a:ext cx="2947482" cy="46011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Activities to support a child in the first 1000 days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48EF8-87E3-9A03-8D94-8677E9FEC04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Sensory Play</a:t>
            </a:r>
          </a:p>
          <a:p>
            <a:pPr marL="0" indent="0">
              <a:buNone/>
            </a:pPr>
            <a:r>
              <a:rPr lang="en-US" dirty="0"/>
              <a:t>Sensory play may include...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B2D482-6088-929A-ED34-1FD5037D1EE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does this support a child's development within the first 1000 days?</a:t>
            </a:r>
          </a:p>
        </p:txBody>
      </p:sp>
      <p:pic>
        <p:nvPicPr>
          <p:cNvPr id="5" name="Picture 4" descr="Sensory Play for Babies: 20+ Simple and Fun Ideas – Inspire My Play">
            <a:extLst>
              <a:ext uri="{FF2B5EF4-FFF2-40B4-BE49-F238E27FC236}">
                <a16:creationId xmlns:a16="http://schemas.microsoft.com/office/drawing/2014/main" id="{FF7DD77D-BC8D-FBE0-4D0B-9F9F37DAB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61" y="2873279"/>
            <a:ext cx="2743200" cy="2743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7A3B76-C814-9497-A30E-1ABD3E54940C}"/>
              </a:ext>
            </a:extLst>
          </p:cNvPr>
          <p:cNvSpPr txBox="1"/>
          <p:nvPr/>
        </p:nvSpPr>
        <p:spPr>
          <a:xfrm>
            <a:off x="254000" y="5618787"/>
            <a:ext cx="27016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(Inspire my play, 2024)</a:t>
            </a:r>
          </a:p>
        </p:txBody>
      </p:sp>
    </p:spTree>
    <p:extLst>
      <p:ext uri="{BB962C8B-B14F-4D97-AF65-F5344CB8AC3E}">
        <p14:creationId xmlns:p14="http://schemas.microsoft.com/office/powerpoint/2010/main" val="36091888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3043D-95AD-F93C-AE89-4753E491B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869837"/>
            <a:ext cx="2947482" cy="46011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Activities to support a child in the first 1000 days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0C3F6-9EF9-A9D7-E3D0-7E2D9BCF1F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Reading aloud with the caregiver</a:t>
            </a:r>
          </a:p>
          <a:p>
            <a:pPr marL="0" indent="0">
              <a:buNone/>
            </a:pPr>
            <a:r>
              <a:rPr lang="en-US" dirty="0"/>
              <a:t>This activity will include ..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06494-4793-4489-4655-8CF5F314BF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does this support a child's development within the first 1000 days?</a:t>
            </a:r>
          </a:p>
        </p:txBody>
      </p:sp>
      <p:pic>
        <p:nvPicPr>
          <p:cNvPr id="5" name="Picture 4" descr="A cartoon of an owl reading a book&#10;&#10;Description automatically generated">
            <a:extLst>
              <a:ext uri="{FF2B5EF4-FFF2-40B4-BE49-F238E27FC236}">
                <a16:creationId xmlns:a16="http://schemas.microsoft.com/office/drawing/2014/main" id="{7BABACF6-5352-3054-1359-800E7A3CA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567" y="3093438"/>
            <a:ext cx="2094089" cy="23715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EF510AD-208B-E874-12AD-64A05BAC0313}"/>
              </a:ext>
            </a:extLst>
          </p:cNvPr>
          <p:cNvSpPr txBox="1"/>
          <p:nvPr/>
        </p:nvSpPr>
        <p:spPr>
          <a:xfrm>
            <a:off x="249510" y="5552080"/>
            <a:ext cx="348403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(Early literacy foundation, 2024)</a:t>
            </a:r>
          </a:p>
        </p:txBody>
      </p:sp>
    </p:spTree>
    <p:extLst>
      <p:ext uri="{BB962C8B-B14F-4D97-AF65-F5344CB8AC3E}">
        <p14:creationId xmlns:p14="http://schemas.microsoft.com/office/powerpoint/2010/main" val="1979538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02553-26CF-55CF-6003-64A4E2454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International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07B40-D5D6-D0FD-A20B-510E3C3ACD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Reggio Emelia</a:t>
            </a:r>
          </a:p>
          <a:p>
            <a:pPr marL="0" indent="0">
              <a:buNone/>
            </a:pPr>
            <a:r>
              <a:rPr lang="en-US" dirty="0"/>
              <a:t>What is it?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A58233-E8E9-2ABB-336E-1EFE61ADB8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can this theory be used to support child development within the first 1000 days?</a:t>
            </a:r>
          </a:p>
        </p:txBody>
      </p:sp>
    </p:spTree>
    <p:extLst>
      <p:ext uri="{BB962C8B-B14F-4D97-AF65-F5344CB8AC3E}">
        <p14:creationId xmlns:p14="http://schemas.microsoft.com/office/powerpoint/2010/main" val="33284389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9F07C87-A353-1A6A-52E2-E8F019D77296}"/>
              </a:ext>
            </a:extLst>
          </p:cNvPr>
          <p:cNvSpPr txBox="1"/>
          <p:nvPr/>
        </p:nvSpPr>
        <p:spPr>
          <a:xfrm>
            <a:off x="750454" y="785090"/>
            <a:ext cx="109681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Reference list</a:t>
            </a:r>
          </a:p>
          <a:p>
            <a:r>
              <a:rPr lang="en-US" dirty="0"/>
              <a:t>...</a:t>
            </a:r>
          </a:p>
        </p:txBody>
      </p:sp>
    </p:spTree>
    <p:extLst>
      <p:ext uri="{BB962C8B-B14F-4D97-AF65-F5344CB8AC3E}">
        <p14:creationId xmlns:p14="http://schemas.microsoft.com/office/powerpoint/2010/main" val="395414168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BCFB29-7673-445B-9C9D-F4AB034AAB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CF31623-9DAD-4D3D-BFD8-E23DFC146243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3.xml><?xml version="1.0" encoding="utf-8"?>
<ds:datastoreItem xmlns:ds="http://schemas.openxmlformats.org/officeDocument/2006/customXml" ds:itemID="{C8EBB519-3FB7-4E16-B0F3-A7DD8BC678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Frame</vt:lpstr>
      <vt:lpstr>The First 1000 days</vt:lpstr>
      <vt:lpstr>What are the first 1000 days?</vt:lpstr>
      <vt:lpstr>Caregiving</vt:lpstr>
      <vt:lpstr>What is exceptional caregiving?</vt:lpstr>
      <vt:lpstr>What are the challenges in providing high quality care?</vt:lpstr>
      <vt:lpstr>Profesional Partnerships</vt:lpstr>
      <vt:lpstr>What is the role of an Early Years practitioner in supporting children and their families in the first 1000 days?</vt:lpstr>
      <vt:lpstr>Why is it important to work in partnership during this period?</vt:lpstr>
      <vt:lpstr>Maternal factors and support strategies available </vt:lpstr>
      <vt:lpstr>Activities that provide meaningful learning</vt:lpstr>
      <vt:lpstr>Activities to support a child in the first 1000 days</vt:lpstr>
      <vt:lpstr>Activities to support a child in the first 1000 days</vt:lpstr>
      <vt:lpstr>International approaches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322</cp:revision>
  <dcterms:created xsi:type="dcterms:W3CDTF">2024-11-14T11:04:36Z</dcterms:created>
  <dcterms:modified xsi:type="dcterms:W3CDTF">2024-11-28T00:39:55Z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