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60" r:id="rId5"/>
    <p:sldId id="450" r:id="rId6"/>
    <p:sldId id="452" r:id="rId7"/>
    <p:sldId id="486" r:id="rId8"/>
    <p:sldId id="459" r:id="rId9"/>
    <p:sldId id="455" r:id="rId10"/>
    <p:sldId id="461" r:id="rId11"/>
    <p:sldId id="475" r:id="rId12"/>
    <p:sldId id="466" r:id="rId13"/>
    <p:sldId id="464" r:id="rId14"/>
    <p:sldId id="476" r:id="rId15"/>
    <p:sldId id="465" r:id="rId16"/>
    <p:sldId id="467" r:id="rId17"/>
    <p:sldId id="477" r:id="rId18"/>
    <p:sldId id="470" r:id="rId19"/>
    <p:sldId id="472" r:id="rId20"/>
    <p:sldId id="478" r:id="rId21"/>
    <p:sldId id="482" r:id="rId22"/>
    <p:sldId id="457" r:id="rId23"/>
    <p:sldId id="456" r:id="rId24"/>
    <p:sldId id="474" r:id="rId25"/>
    <p:sldId id="483" r:id="rId26"/>
    <p:sldId id="484" r:id="rId27"/>
    <p:sldId id="485" r:id="rId28"/>
    <p:sldId id="473" r:id="rId29"/>
    <p:sldId id="458" r:id="rId30"/>
    <p:sldId id="487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103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11/09/2026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11/09/2026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ayjXMix-nMw" TargetMode="Externa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better-health/" TargetMode="External"/><Relationship Id="rId7" Type="http://schemas.openxmlformats.org/officeDocument/2006/relationships/hyperlink" Target="https://campaignresources.dhsc.gov.uk/" TargetMode="External"/><Relationship Id="rId2" Type="http://schemas.openxmlformats.org/officeDocument/2006/relationships/hyperlink" Target="https://www.england.nhs.uk/long-read/nhs-app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hs.uk/healthier-families/" TargetMode="External"/><Relationship Id="rId5" Type="http://schemas.openxmlformats.org/officeDocument/2006/relationships/hyperlink" Target="https://www.nhs.uk/best-start-in-life/" TargetMode="External"/><Relationship Id="rId4" Type="http://schemas.openxmlformats.org/officeDocument/2006/relationships/hyperlink" Target="https://www.nhs.uk/every-mind-matters/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padlet.com/uwtsdiiclbirmingham/21-01-2026-behavioural-change-theory-application-qy2db4tq8tlabruy" TargetMode="Externa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authorservices.taylorandfrancis.com/research-impact/how-to-write-an-academic-blog-post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evidence.nihr.ac.uk/collection/what-is-digital-health-technology/" TargetMode="External"/><Relationship Id="rId2" Type="http://schemas.openxmlformats.org/officeDocument/2006/relationships/hyperlink" Target="https://www.gov.uk/government/publications/a-plan-for-digital-health-and-social-care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sphweb.bumc.bu.edu/otlt/MPH-Modules/SB/BehavioralChangeTheories/BehavioralChangeTheories2.html" TargetMode="External"/><Relationship Id="rId2" Type="http://schemas.openxmlformats.org/officeDocument/2006/relationships/hyperlink" Target="https://doi.org/10.1093/tbm/ibaf069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uralhealthinfo.org/toolkits/health-promotion/2/theories-and-model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 change theoretical underpinnings in Digital Health Promotion 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157192"/>
            <a:ext cx="3024336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Raheela Shaikh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2000" b="1" dirty="0">
                <a:solidFill>
                  <a:prstClr val="whit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r.shaikh@uwtsd.ac.uk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6250" y="1323976"/>
            <a:ext cx="8229600" cy="433727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behaviour change approach to promoting health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Know the use of digital technologies to influence behaviour change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Describe the underpinning theoretical perspectives on behaviour change </a:t>
            </a:r>
            <a:endParaRPr lang="en-GB" sz="18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248473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Behaviour change is about altering habits/behaviours to influence health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technology influences our choices which subsequently impacts on our behaviour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Dual role of digital technology in behaviour change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GB" dirty="0"/>
              <a:t>Digital technology commonly used to deliver health messages via: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Broadcast- TV, radio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Non-broadcasting – online and social media channels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Advertisement </a:t>
            </a:r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981AD-21F4-890D-19D7-137F7A644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theories and Framework?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2AF391-245F-608C-67D4-05366E7C63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health promotion relies on established psychological theories and frameworks to explain how and why people modify their health habits via:</a:t>
            </a:r>
          </a:p>
          <a:p>
            <a:r>
              <a:rPr lang="en-GB" dirty="0"/>
              <a:t>apps, </a:t>
            </a:r>
          </a:p>
          <a:p>
            <a:r>
              <a:rPr lang="en-GB" dirty="0"/>
              <a:t>websites, and </a:t>
            </a:r>
          </a:p>
          <a:p>
            <a:r>
              <a:rPr lang="en-GB" dirty="0"/>
              <a:t>text messages </a:t>
            </a:r>
            <a:r>
              <a:rPr lang="en-GB" sz="2800" dirty="0"/>
              <a:t>(</a:t>
            </a:r>
            <a:r>
              <a:rPr lang="en-GB" sz="2800" dirty="0">
                <a:cs typeface="Arial" panose="020B0604020202020204" pitchFamily="34" charset="0"/>
              </a:rPr>
              <a:t>Ananthakrishnan, et al., 2025)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13000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8FDCC2-6D86-4687-8D88-D3D833C0A4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 change theories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3FCA9A-B9E6-B8D0-7681-1B48A14D63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Health Belief Model </a:t>
            </a:r>
          </a:p>
          <a:p>
            <a:r>
              <a:rPr lang="en-GB" dirty="0"/>
              <a:t>Transtheoretical model/stages of change</a:t>
            </a:r>
          </a:p>
          <a:p>
            <a:r>
              <a:rPr lang="en-GB" dirty="0"/>
              <a:t>Social cognitive theory  </a:t>
            </a:r>
          </a:p>
          <a:p>
            <a:r>
              <a:rPr lang="en-GB" dirty="0"/>
              <a:t>Theory of planned behaviour and theory of reasoned action </a:t>
            </a:r>
          </a:p>
          <a:p>
            <a:r>
              <a:rPr lang="en-GB" dirty="0"/>
              <a:t>Protection motivation theory </a:t>
            </a:r>
          </a:p>
          <a:p>
            <a:r>
              <a:rPr lang="en-GB" dirty="0"/>
              <a:t>Elaboration likelihood model</a:t>
            </a:r>
          </a:p>
        </p:txBody>
      </p:sp>
    </p:spTree>
    <p:extLst>
      <p:ext uri="{BB962C8B-B14F-4D97-AF65-F5344CB8AC3E}">
        <p14:creationId xmlns:p14="http://schemas.microsoft.com/office/powerpoint/2010/main" val="508079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2C485-3390-A43F-35CE-656C7237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Belief Model (HBM)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A5382-0C4A-23FF-9C89-662776A5C8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used to explain and predict individual changes in health behaviours.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Behaviour change will be influenced by an evaluation of its feasibility and its benefits weighed against its costs (Cost-benefit or utility analysis)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161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85BC0-034B-3560-770D-FED55BDC7A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Theoretical underpinning of HBM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E16C78-30E6-8C6A-4D66-D7D35D5E78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susceptibility-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individual's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perceived threat to sickness or disease.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severity-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belief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 consequence.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Perceived benefits-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potential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positive benefits of action </a:t>
            </a:r>
          </a:p>
          <a:p>
            <a:endParaRPr lang="en-GB" b="0" i="0" dirty="0"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0124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343DB-8966-828C-7A76-5324CDAB38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HBM..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8E4D5-447F-E49B-E15E-7E7B47C4DB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0B0F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perceived barriers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action, 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Cues to action- 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exposure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to factors that prompt action/stimulus </a:t>
            </a:r>
          </a:p>
          <a:p>
            <a:r>
              <a:rPr lang="en-GB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Self-efficacy-</a:t>
            </a:r>
            <a:r>
              <a:rPr lang="en-GB" dirty="0">
                <a:solidFill>
                  <a:srgbClr val="333333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confidence in ability to succeed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2465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6572268-D381-6143-4B9A-DF9A387EB1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 anchor="ctr">
            <a:normAutofit fontScale="90000"/>
          </a:bodyPr>
          <a:lstStyle/>
          <a:p>
            <a:r>
              <a:rPr lang="en-US" dirty="0"/>
              <a:t>HBM CONTD</a:t>
            </a:r>
            <a:r>
              <a:rPr lang="en-US" sz="1600" dirty="0"/>
              <a:t>…(Champion &amp; Skinner, 2008) 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DC26873-54DB-5BDD-7EF9-53212B931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1026810"/>
            <a:ext cx="9144000" cy="5831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862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F0EE1-8797-E6F8-8A63-1829A08734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 of HBM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23B94-20EA-27AE-5AC3-5316E6F935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3989040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assumes that everyone has access to equal amounts of information on the illness or disease.</a:t>
            </a: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assumes that cues to action are widely prevalent in encouraging people to act and that "health" actions are the main goal in the decision-making process.</a:t>
            </a:r>
          </a:p>
          <a:p>
            <a:pPr marL="0" indent="0" algn="l">
              <a:buNone/>
            </a:pPr>
            <a:endParaRPr lang="en-GB" sz="2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GB" sz="2600" i="1" dirty="0">
                <a:latin typeface="Arial" panose="020B0604020202020204" pitchFamily="34" charset="0"/>
                <a:cs typeface="Arial" panose="020B0604020202020204" pitchFamily="34" charset="0"/>
              </a:rPr>
              <a:t>(Boston University School of Public Health, 2022)</a:t>
            </a:r>
            <a:endParaRPr lang="en-GB" sz="2600" b="0" i="1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22167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E6230-899D-1D9B-AAC1-06932373E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Limitation of HBM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13CE0-2979-D65A-8E0A-C264F39CF1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does not account for environmental or economic factors that may prohibit or promote the recommended action.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1212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focuses on the health-related reasons for behaviours but ignores the fact that people often engage in actions for other reasons, such as social acceptance</a:t>
            </a:r>
          </a:p>
          <a:p>
            <a:pPr marL="0" indent="0">
              <a:buNone/>
            </a:pPr>
            <a:endParaRPr lang="en-GB" b="0" i="0" dirty="0">
              <a:solidFill>
                <a:srgbClr val="21212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(Boston University School of Public Health,2022)</a:t>
            </a:r>
            <a:endParaRPr lang="en-GB" sz="3200" b="0" i="1" dirty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731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2844BA-CFF1-680B-9732-8F6DC48FB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Stages of Change (Transtheoretical Model) –SOC/TTM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842B32-22E9-5CA7-EFEF-926713E10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to assess an individual’s readiness to act on a new, healthier behaviour. </a:t>
            </a:r>
          </a:p>
          <a:p>
            <a:r>
              <a:rPr lang="en-GB" dirty="0"/>
              <a:t>Describes behaviour change as a process that occurs in stages</a:t>
            </a:r>
          </a:p>
          <a:p>
            <a:r>
              <a:rPr lang="en-GB" dirty="0"/>
              <a:t>Proposed by Prochaska and DiClemente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271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83AC0-56CA-BA93-BE3A-386481B3DB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Theoretical underpinning of SOC/TTM stages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696BBF-3326-7E85-B5C2-93DF710E6C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Pre-contemplation: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is no intention of taking action.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Contemplation: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are intentions to take action and a plan to do so in the near future.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Preparation: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There is intention to take action and some steps have been taken.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073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4E99B-E5C1-3E14-F4C6-2DF10ACC5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SOC/TTM stages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51755-6E84-0CDB-9E8C-CD5894DB84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Action: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Behaviour has been changed for a short period of time.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Maintenance:</a:t>
            </a:r>
            <a:r>
              <a:rPr lang="en-GB" b="0" i="0" dirty="0">
                <a:solidFill>
                  <a:srgbClr val="00B0F0"/>
                </a:solidFill>
                <a:effectLst/>
                <a:latin typeface="Verdana" panose="020B0604030504040204" pitchFamily="34" charset="0"/>
              </a:rPr>
              <a:t> </a:t>
            </a:r>
            <a:r>
              <a:rPr lang="en-GB" b="0" i="0" dirty="0">
                <a:solidFill>
                  <a:srgbClr val="333333"/>
                </a:solidFill>
                <a:effectLst/>
                <a:latin typeface="Verdana" panose="020B0604030504040204" pitchFamily="34" charset="0"/>
              </a:rPr>
              <a:t>Behaviour has been changed and continues to be maintained for the long-term.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6127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9BE7D-5DD2-AB56-EDEA-11D7510715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6671"/>
          </a:xfrm>
        </p:spPr>
        <p:txBody>
          <a:bodyPr anchor="ctr">
            <a:normAutofit fontScale="90000"/>
          </a:bodyPr>
          <a:lstStyle/>
          <a:p>
            <a:r>
              <a:rPr lang="en-GB" b="1" dirty="0"/>
              <a:t>SOC/TTM stages </a:t>
            </a:r>
            <a:r>
              <a:rPr lang="en-GB" b="1" dirty="0" err="1"/>
              <a:t>contd</a:t>
            </a:r>
            <a:r>
              <a:rPr lang="en-GB" b="1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340766-C98F-1779-0DEC-4C01587E3F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118312"/>
            <a:ext cx="7499176" cy="6766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hlinkClick r:id="rId2"/>
              </a:rPr>
              <a:t>The Stages of Change Model – YouTube</a:t>
            </a:r>
            <a:endParaRPr lang="en-GB" dirty="0"/>
          </a:p>
          <a:p>
            <a:endParaRPr lang="en-GB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6F6BFB0-7096-C798-2C8E-8CA675A611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1792457"/>
            <a:ext cx="7787208" cy="37962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67444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2A0A8-B332-A9FD-B430-F2A59BB25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Limitations of SOC/TTM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72E43-6D9F-6099-7F35-AF01F710AA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1"/>
            <a:ext cx="8496944" cy="3773015"/>
          </a:xfrm>
        </p:spPr>
        <p:txBody>
          <a:bodyPr>
            <a:noAutofit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model ignores the social context/other determinants of health in which change occurs, such as SES and income.</a:t>
            </a:r>
          </a:p>
          <a:p>
            <a:pPr marL="0" indent="0" algn="l">
              <a:buNone/>
            </a:pPr>
            <a:endParaRPr lang="en-GB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lines between the stages can be arbitrary with no set criteria of how to determine a person's stage of change. </a:t>
            </a:r>
          </a:p>
        </p:txBody>
      </p:sp>
    </p:spTree>
    <p:extLst>
      <p:ext uri="{BB962C8B-B14F-4D97-AF65-F5344CB8AC3E}">
        <p14:creationId xmlns:p14="http://schemas.microsoft.com/office/powerpoint/2010/main" val="3039502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7E556-741E-7CE5-264A-6B42BC978B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Limitations of SOC/TTM model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A6D1B-9ACD-63B3-FE83-802B09B3C0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There is no clear sense for how much time is needed for each stage, or how long a person can remain in a stage.  </a:t>
            </a:r>
          </a:p>
          <a:p>
            <a:pPr marL="0" indent="0" algn="l">
              <a:buNone/>
            </a:pPr>
            <a:endParaRPr lang="en-GB" sz="3200" b="0" i="0" dirty="0"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model assumes that individuals make coherent and logical plans in their decision-making process when this is not always true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976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4011566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1B619F-8FC2-420A-AB42-5F1CF9213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Digital technology and behaviour change  (O’Neil, 2019)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F45194-F3E2-C4B1-CC5B-DA91C2F11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Digital technology influences behaviour via: </a:t>
            </a:r>
          </a:p>
          <a:p>
            <a:r>
              <a:rPr lang="en-GB" dirty="0"/>
              <a:t>Screening</a:t>
            </a:r>
          </a:p>
          <a:p>
            <a:r>
              <a:rPr lang="en-GB" dirty="0"/>
              <a:t>Self-monitoring </a:t>
            </a:r>
          </a:p>
          <a:p>
            <a:r>
              <a:rPr lang="en-GB" dirty="0"/>
              <a:t>Feedback on performance</a:t>
            </a:r>
          </a:p>
          <a:p>
            <a:r>
              <a:rPr lang="en-GB" dirty="0"/>
              <a:t>Information provision</a:t>
            </a:r>
          </a:p>
          <a:p>
            <a:r>
              <a:rPr lang="en-GB" dirty="0"/>
              <a:t>Goal setting </a:t>
            </a:r>
          </a:p>
          <a:p>
            <a:r>
              <a:rPr lang="en-GB" dirty="0"/>
              <a:t>Problem solving </a:t>
            </a:r>
          </a:p>
          <a:p>
            <a:r>
              <a:rPr lang="en-GB" dirty="0"/>
              <a:t>Action planning </a:t>
            </a:r>
          </a:p>
        </p:txBody>
      </p:sp>
    </p:spTree>
    <p:extLst>
      <p:ext uri="{BB962C8B-B14F-4D97-AF65-F5344CB8AC3E}">
        <p14:creationId xmlns:p14="http://schemas.microsoft.com/office/powerpoint/2010/main" val="2234417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01C98-35FD-1E94-D67B-EAC5617ABD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Examples of digital health promotion interventions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2A8D9-70FC-0781-A3AF-9899140F52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800" dirty="0">
                <a:hlinkClick r:id="rId2"/>
              </a:rPr>
              <a:t>NHS England » NHS App </a:t>
            </a:r>
            <a:endParaRPr lang="en-GB" sz="2800" dirty="0"/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Public health campaign websites such as </a:t>
            </a:r>
            <a:r>
              <a:rPr lang="en-GB" sz="2800" dirty="0">
                <a:hlinkClick r:id="rId3"/>
              </a:rPr>
              <a:t>Better Health</a:t>
            </a:r>
            <a:r>
              <a:rPr lang="en-GB" sz="2800" dirty="0"/>
              <a:t>, </a:t>
            </a:r>
            <a:r>
              <a:rPr lang="en-GB" sz="2800" dirty="0">
                <a:hlinkClick r:id="rId4"/>
              </a:rPr>
              <a:t>Every Mind Matters</a:t>
            </a:r>
            <a:r>
              <a:rPr lang="en-GB" sz="2800" dirty="0"/>
              <a:t>, </a:t>
            </a:r>
            <a:r>
              <a:rPr lang="en-GB" sz="2800" dirty="0">
                <a:hlinkClick r:id="rId5"/>
              </a:rPr>
              <a:t>Best Start in Life</a:t>
            </a:r>
            <a:r>
              <a:rPr lang="en-GB" sz="2800" dirty="0"/>
              <a:t>, </a:t>
            </a:r>
            <a:r>
              <a:rPr lang="en-GB" sz="2800" dirty="0">
                <a:hlinkClick r:id="rId6"/>
              </a:rPr>
              <a:t>Healthier Families</a:t>
            </a:r>
            <a:r>
              <a:rPr lang="en-GB" sz="2800" dirty="0"/>
              <a:t>, and the </a:t>
            </a:r>
            <a:r>
              <a:rPr lang="en-GB" sz="2800" dirty="0">
                <a:hlinkClick r:id="rId7"/>
              </a:rPr>
              <a:t>Campaign Resource Centre</a:t>
            </a:r>
            <a:r>
              <a:rPr lang="en-GB" sz="2800" dirty="0"/>
              <a:t>. </a:t>
            </a:r>
          </a:p>
          <a:p>
            <a:endParaRPr lang="en-GB" sz="2800" dirty="0"/>
          </a:p>
          <a:p>
            <a:r>
              <a:rPr lang="en-GB" sz="2800" dirty="0"/>
              <a:t>Web-Based self-management exercise and diet intervention programme that used TTM strategies (Lee et al., 2013)</a:t>
            </a:r>
          </a:p>
        </p:txBody>
      </p:sp>
    </p:spTree>
    <p:extLst>
      <p:ext uri="{BB962C8B-B14F-4D97-AF65-F5344CB8AC3E}">
        <p14:creationId xmlns:p14="http://schemas.microsoft.com/office/powerpoint/2010/main" val="958090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39B59-FEBC-52B8-DC73-E45FBEFD4F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Criticism of digital health promotion intervention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0BFA16-4343-C525-11E7-2E3AF05591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400" b="1" dirty="0"/>
              <a:t>Widening Health Inequalities: </a:t>
            </a:r>
            <a:r>
              <a:rPr lang="en-GB" sz="2400" dirty="0"/>
              <a:t>Many tools require expensive smartphones, reliable internet, and high digital health literacy, which can leave behind older adults, low-income com munities, and non-native speakers.</a:t>
            </a:r>
          </a:p>
          <a:p>
            <a:r>
              <a:rPr lang="en-GB" sz="2400" b="1" dirty="0"/>
              <a:t>Privacy and Data Security Risks: </a:t>
            </a:r>
            <a:r>
              <a:rPr lang="en-GB" sz="2400" dirty="0"/>
              <a:t>These platforms often collect sensitive personal metrics. </a:t>
            </a:r>
            <a:endParaRPr lang="en-GB" sz="2400" b="1" dirty="0"/>
          </a:p>
          <a:p>
            <a:r>
              <a:rPr lang="en-GB" sz="2400" b="1" dirty="0"/>
              <a:t>Shift of Responsibility to Individuals</a:t>
            </a:r>
            <a:r>
              <a:rPr lang="en-GB" sz="2400" dirty="0"/>
              <a:t>: Interventions often focus exclusively on personal </a:t>
            </a:r>
            <a:r>
              <a:rPr lang="en-GB" sz="2400" dirty="0" err="1"/>
              <a:t>behavior</a:t>
            </a:r>
            <a:r>
              <a:rPr lang="en-GB" sz="2400" dirty="0"/>
              <a:t> modification while ignoring core structural, environmental, and socioeconomic barriers to health.</a:t>
            </a:r>
          </a:p>
          <a:p>
            <a:r>
              <a:rPr lang="en-GB" sz="2400" b="1" dirty="0"/>
              <a:t>High Attrition and Poor Design</a:t>
            </a:r>
            <a:r>
              <a:rPr lang="en-GB" sz="2400" dirty="0"/>
              <a:t>: User engagement frequently drops over time due to complex interfaces, lack of personalization, and failure to involve end-users in the co-design process (Pillai, et al., 2026</a:t>
            </a:r>
            <a:r>
              <a:rPr lang="en-GB" dirty="0"/>
              <a:t>).</a:t>
            </a: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08098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A77CAD-8643-F7AB-6DBB-9DD5B21ED7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Activity-1 – 30 minutes (Group of 2)- Applying a behavioural change theory</a:t>
            </a:r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2F1F6-B45F-DAEE-B172-85160D9DDD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GB" sz="2600" dirty="0"/>
              <a:t>Choose one public health problem- write it in the Padlet</a:t>
            </a:r>
          </a:p>
          <a:p>
            <a:r>
              <a:rPr lang="en-GB" sz="2600" dirty="0"/>
              <a:t>Use theory to diagnose determinants - write it in the Padlet</a:t>
            </a:r>
          </a:p>
          <a:p>
            <a:r>
              <a:rPr lang="en-GB" sz="2600" dirty="0"/>
              <a:t>Design an intervention – write it in the Padlet</a:t>
            </a:r>
          </a:p>
          <a:p>
            <a:endParaRPr lang="en-GB" sz="2600" dirty="0"/>
          </a:p>
          <a:p>
            <a:endParaRPr lang="en-GB" sz="2600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4EB88A52-49B9-5299-804B-E9E8011998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/>
          <a:p>
            <a:r>
              <a:rPr lang="en-US" dirty="0">
                <a:hlinkClick r:id="rId2"/>
              </a:rPr>
              <a:t>https://padlet.com/uwtsdiiclbirmingham/21-01-2026-behavioural-change-theory-application-qy2db4tq8tlabruy</a:t>
            </a:r>
            <a:r>
              <a:rPr lang="en-US" dirty="0"/>
              <a:t> </a:t>
            </a: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5AB242F-7B2D-6E0D-BAF5-D1977191D01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4221089"/>
            <a:ext cx="1368152" cy="1368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74275E0-4A92-1964-2756-309E6C59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Autofit/>
          </a:bodyPr>
          <a:lstStyle/>
          <a:p>
            <a:r>
              <a:rPr lang="en-US" sz="2800" b="1" dirty="0"/>
              <a:t>Sample structure to complete activity-1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5977FA0-4D5A-E643-7359-15D9947B97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aphicFrame>
        <p:nvGraphicFramePr>
          <p:cNvPr id="12" name="Content Placeholder 4">
            <a:extLst>
              <a:ext uri="{FF2B5EF4-FFF2-40B4-BE49-F238E27FC236}">
                <a16:creationId xmlns:a16="http://schemas.microsoft.com/office/drawing/2014/main" id="{48D94826-83A1-D896-CF85-191AF5919F0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39179525"/>
              </p:ext>
            </p:extLst>
          </p:nvPr>
        </p:nvGraphicFramePr>
        <p:xfrm>
          <a:off x="482725" y="1229360"/>
          <a:ext cx="82296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9600">
                  <a:extLst>
                    <a:ext uri="{9D8B030D-6E8A-4147-A177-3AD203B41FA5}">
                      <a16:colId xmlns:a16="http://schemas.microsoft.com/office/drawing/2014/main" val="11931724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Public health problem: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3927358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44AE192F-EBC5-92E4-4A41-C2E3598B15A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1853748"/>
              </p:ext>
            </p:extLst>
          </p:nvPr>
        </p:nvGraphicFramePr>
        <p:xfrm>
          <a:off x="485750" y="1600200"/>
          <a:ext cx="8228088" cy="34578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022">
                  <a:extLst>
                    <a:ext uri="{9D8B030D-6E8A-4147-A177-3AD203B41FA5}">
                      <a16:colId xmlns:a16="http://schemas.microsoft.com/office/drawing/2014/main" val="3708398087"/>
                    </a:ext>
                  </a:extLst>
                </a:gridCol>
                <a:gridCol w="2057022">
                  <a:extLst>
                    <a:ext uri="{9D8B030D-6E8A-4147-A177-3AD203B41FA5}">
                      <a16:colId xmlns:a16="http://schemas.microsoft.com/office/drawing/2014/main" val="945413171"/>
                    </a:ext>
                  </a:extLst>
                </a:gridCol>
                <a:gridCol w="2057022">
                  <a:extLst>
                    <a:ext uri="{9D8B030D-6E8A-4147-A177-3AD203B41FA5}">
                      <a16:colId xmlns:a16="http://schemas.microsoft.com/office/drawing/2014/main" val="1209698814"/>
                    </a:ext>
                  </a:extLst>
                </a:gridCol>
                <a:gridCol w="2057022">
                  <a:extLst>
                    <a:ext uri="{9D8B030D-6E8A-4147-A177-3AD203B41FA5}">
                      <a16:colId xmlns:a16="http://schemas.microsoft.com/office/drawing/2014/main" val="1682820427"/>
                    </a:ext>
                  </a:extLst>
                </a:gridCol>
              </a:tblGrid>
              <a:tr h="85876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Behavioural change theory stage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Likely issue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Intervention component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Why this fits the theory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8976104"/>
                  </a:ext>
                </a:extLst>
              </a:tr>
              <a:tr h="50868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4638638"/>
                  </a:ext>
                </a:extLst>
              </a:tr>
              <a:tr h="50868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8090653"/>
                  </a:ext>
                </a:extLst>
              </a:tr>
              <a:tr h="50868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032648"/>
                  </a:ext>
                </a:extLst>
              </a:tr>
              <a:tr h="50868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19445971"/>
                  </a:ext>
                </a:extLst>
              </a:tr>
              <a:tr h="508683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8930121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C2286060-0350-6F60-0A41-0817040B33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8363032"/>
              </p:ext>
            </p:extLst>
          </p:nvPr>
        </p:nvGraphicFramePr>
        <p:xfrm>
          <a:off x="471475" y="5072379"/>
          <a:ext cx="8228088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28088">
                  <a:extLst>
                    <a:ext uri="{9D8B030D-6E8A-4147-A177-3AD203B41FA5}">
                      <a16:colId xmlns:a16="http://schemas.microsoft.com/office/drawing/2014/main" val="42920224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Design your intervention using all the components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513606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9766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368E8-9036-9ADD-1C77-1F5CA94046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Workshop- 1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C6FCB-4B05-349F-C74C-89D7CE6FA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2636912"/>
            <a:ext cx="8229600" cy="2160240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Component 1- discussion</a:t>
            </a: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dirty="0">
                <a:hlinkClick r:id="rId2"/>
              </a:rPr>
              <a:t>How to write an academic blog post | Research impact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480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8B158-2C9F-9969-F6A3-5F4EC3E54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3FE2FC-0819-8EF5-7675-44FDA796A7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>
                <a:hlinkClick r:id="rId2"/>
              </a:rPr>
              <a:t>A plan for digital health and social care - GOV.UK </a:t>
            </a:r>
            <a:endParaRPr lang="en-GB" sz="2400" dirty="0"/>
          </a:p>
          <a:p>
            <a:r>
              <a:rPr lang="en-GB" sz="2400" dirty="0">
                <a:hlinkClick r:id="rId3"/>
              </a:rPr>
              <a:t>What is digital health technology and what can it do for me? </a:t>
            </a:r>
            <a:endParaRPr lang="en-GB" sz="2400" dirty="0"/>
          </a:p>
          <a:p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Naidoo, J., &amp; Wills, J. (2009). </a:t>
            </a:r>
            <a:r>
              <a:rPr lang="en-GB" sz="2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Foundations for Health Promotion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Elsevier Health Sciences.</a:t>
            </a:r>
          </a:p>
          <a:p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O'Neil, I., 2019. </a:t>
            </a:r>
            <a:r>
              <a:rPr lang="en-GB" sz="24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Digital Health Promotion: A Critical Introduction</a:t>
            </a:r>
            <a:r>
              <a:rPr lang="en-GB" sz="24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John Wiley &amp; Sons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</a:p>
          <a:p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Roberts, A. L., Fisher, A., Smith, L., Heinrich, M., &amp; Potts, H. W. (2017). Digital health behaviour change interventions targeting physical activity and diet in cancer survivors: a systematic review and meta-analysis.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</a:rPr>
              <a:t>Journal of Cancer Survivorship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,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</a:rPr>
              <a:t>11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(6), 704-719.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9235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6A996-FAE9-3B9E-477B-7D7FA52AF5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0EDEC0-C6DC-FDFA-3DD9-7D4A0C55B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2259" y="764704"/>
            <a:ext cx="8435280" cy="4320481"/>
          </a:xfrm>
        </p:spPr>
        <p:txBody>
          <a:bodyPr>
            <a:no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Ananthakrishnan, A.,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Cong,C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.,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Riccalton,V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., Meinert, E., (2025) Progressing implementation of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change frameworks for digital health interventions: challenges and ways forward, 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Translational </a:t>
            </a:r>
            <a:r>
              <a:rPr lang="en-GB" sz="20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 Medicine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,15, (1), ibaf069, 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https://doi.org/10.1093/tbm/ibaf069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Boston University School of Public Health (2022) The health Belief Model.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https://sphweb.bumc.bu.edu/otlt/MPH-Modules/SB/BehavioralChangeTheories/BehavioralChangeTheories2.html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Lee, M.K., Park, H.-A., Yun, Y.H., Chang, Y.J., (2013)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Development and formative evaluation of a Web-based self-management exercise and diet intervention program with tailored motivation and action planning for cancer survivors. JMIR Res.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Protoc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 2 (1), e11. </a:t>
            </a:r>
          </a:p>
        </p:txBody>
      </p:sp>
    </p:spTree>
    <p:extLst>
      <p:ext uri="{BB962C8B-B14F-4D97-AF65-F5344CB8AC3E}">
        <p14:creationId xmlns:p14="http://schemas.microsoft.com/office/powerpoint/2010/main" val="2080620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90981-9E3F-E769-DC8C-0C2721AD19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8D5A55-6F1D-8AAA-B72D-795A8F499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O'Neil, I., 2019. </a:t>
            </a:r>
            <a:r>
              <a:rPr lang="en-GB" i="1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 Promotion: A Critical Introduction</a:t>
            </a: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John Wiley &amp; Sons.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Rural Health Information Hub (2022) Theories and models. Available at:&lt;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https://www.ruralhealthinfo.org/toolkits/health-promotion/2/theories-and-models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Champion, V.L. and Skinner, C.S., (2008) The health belief model. Health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health education: Theory, research, and practice, 4, pp.45-65.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/>
              <a:t>Czerniak K, Pillai R, Parmar A, Ramnath K, Krocker J, Myneni S. A scoping review of digital health interventions for combating COVID-19 misinformation and disinformation. J Am Med Inform Assoc. 2023 Mar 16;30(4):752-760. </a:t>
            </a:r>
            <a:r>
              <a:rPr lang="en-GB" dirty="0" err="1"/>
              <a:t>doi</a:t>
            </a:r>
            <a:r>
              <a:rPr lang="en-GB" dirty="0"/>
              <a:t>: 10.1093/</a:t>
            </a:r>
            <a:r>
              <a:rPr lang="en-GB" dirty="0" err="1"/>
              <a:t>jamia</a:t>
            </a:r>
            <a:r>
              <a:rPr lang="en-GB" dirty="0"/>
              <a:t>/ocad005. PMID: 36707998; PMCID: PMC10018269.</a:t>
            </a:r>
          </a:p>
        </p:txBody>
      </p:sp>
    </p:spTree>
    <p:extLst>
      <p:ext uri="{BB962C8B-B14F-4D97-AF65-F5344CB8AC3E}">
        <p14:creationId xmlns:p14="http://schemas.microsoft.com/office/powerpoint/2010/main" val="2079167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1380</Words>
  <Application>Microsoft Office PowerPoint</Application>
  <PresentationFormat>On-screen Show (4:3)</PresentationFormat>
  <Paragraphs>134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3" baseType="lpstr">
      <vt:lpstr>Myriad Pro</vt:lpstr>
      <vt:lpstr>Arial</vt:lpstr>
      <vt:lpstr>Calibri</vt:lpstr>
      <vt:lpstr>Verdana</vt:lpstr>
      <vt:lpstr>Wingdings</vt:lpstr>
      <vt:lpstr>20140311PresentationUWTSDTemplate</vt:lpstr>
      <vt:lpstr>  Behaviour change theoretical underpinnings in Digital Health Promotion   </vt:lpstr>
      <vt:lpstr>Learning objectives</vt:lpstr>
      <vt:lpstr>Introduction </vt:lpstr>
      <vt:lpstr>Why theories and Framework?</vt:lpstr>
      <vt:lpstr>Behaviour change theories </vt:lpstr>
      <vt:lpstr>Health Belief Model (HBM)</vt:lpstr>
      <vt:lpstr>Theoretical underpinning of HBM</vt:lpstr>
      <vt:lpstr>HBM..</vt:lpstr>
      <vt:lpstr>HBM CONTD…(Champion &amp; Skinner, 2008) </vt:lpstr>
      <vt:lpstr>Limitation of HBM</vt:lpstr>
      <vt:lpstr>Limitation of HBM</vt:lpstr>
      <vt:lpstr>Stages of Change (Transtheoretical Model) –SOC/TTM</vt:lpstr>
      <vt:lpstr>Theoretical underpinning of SOC/TTM stages </vt:lpstr>
      <vt:lpstr>SOC/TTM stages</vt:lpstr>
      <vt:lpstr>SOC/TTM stages contd…</vt:lpstr>
      <vt:lpstr>Limitations of SOC/TTM model </vt:lpstr>
      <vt:lpstr>Limitations of SOC/TTM model </vt:lpstr>
      <vt:lpstr>BREAK</vt:lpstr>
      <vt:lpstr>Digital technology and behaviour change  (O’Neil, 2019)</vt:lpstr>
      <vt:lpstr>Examples of digital health promotion interventions </vt:lpstr>
      <vt:lpstr>Criticism of digital health promotion intervention  </vt:lpstr>
      <vt:lpstr>Activity-1 – 30 minutes (Group of 2)- Applying a behavioural change theory</vt:lpstr>
      <vt:lpstr>Sample structure to complete activity-1</vt:lpstr>
      <vt:lpstr>Workshop- 1 </vt:lpstr>
      <vt:lpstr>Further reading </vt:lpstr>
      <vt:lpstr>References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Raheela Shaikh</cp:lastModifiedBy>
  <cp:revision>75</cp:revision>
  <dcterms:created xsi:type="dcterms:W3CDTF">2015-04-14T15:21:28Z</dcterms:created>
  <dcterms:modified xsi:type="dcterms:W3CDTF">2026-09-15T09:41:13Z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