
<file path=[Content_Types].xml><?xml version="1.0" encoding="utf-8"?>
<Types xmlns="http://schemas.openxmlformats.org/package/2006/content-types">
  <Default Extension="png" ContentType="image/png"/>
  <Default Extension="svg" ContentType="image/svg"/>
  <Default Extension="webp"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5"/>
  </p:notesMasterIdLst>
  <p:sldIdLst>
    <p:sldId id="257" r:id="rId2"/>
    <p:sldId id="258" r:id="rId3"/>
    <p:sldId id="312" r:id="rId4"/>
    <p:sldId id="256" r:id="rId5"/>
    <p:sldId id="264" r:id="rId6"/>
    <p:sldId id="269" r:id="rId7"/>
    <p:sldId id="313" r:id="rId8"/>
    <p:sldId id="314" r:id="rId9"/>
    <p:sldId id="261" r:id="rId10"/>
    <p:sldId id="315" r:id="rId11"/>
    <p:sldId id="275" r:id="rId12"/>
    <p:sldId id="285" r:id="rId13"/>
    <p:sldId id="316" r:id="rId14"/>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40000"/>
    <a:srgbClr val="FFC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3784" autoAdjust="0"/>
  </p:normalViewPr>
  <p:slideViewPr>
    <p:cSldViewPr snapToGrid="0" showGuides="1">
      <p:cViewPr varScale="1">
        <p:scale>
          <a:sx n="67" d="100"/>
          <a:sy n="67" d="100"/>
        </p:scale>
        <p:origin x="644" y="36"/>
      </p:cViewPr>
      <p:guideLst>
        <p:guide orient="horz" pos="2160"/>
        <p:guide pos="3840"/>
      </p:guideLst>
    </p:cSldViewPr>
  </p:slideViewPr>
  <p:notesTextViewPr>
    <p:cViewPr>
      <p:scale>
        <a:sx n="1" d="1"/>
        <a:sy n="1" d="1"/>
      </p:scale>
      <p:origin x="0" y="0"/>
    </p:cViewPr>
  </p:notesTextViewPr>
  <p:notesViewPr>
    <p:cSldViewPr>
      <p:cViewPr>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tags" Target="tags/tag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8EFF9C-08CF-4FBB-A533-2089E97C5A7E}" type="datetimeFigureOut">
              <a:rPr lang="en-US" smtClean="0"/>
              <a:t>6/3/2024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3E325B-E2F1-485E-B3E5-F0EDEAECA135}" type="slidenum">
              <a:rPr lang="en-US" smtClean="0"/>
              <a:t>‹#›</a:t>
            </a:fld>
            <a:endParaRPr lang="en-US"/>
          </a:p>
        </p:txBody>
      </p:sp>
    </p:spTree>
    <p:extLst>
      <p:ext uri="{BB962C8B-B14F-4D97-AF65-F5344CB8AC3E}">
        <p14:creationId xmlns:p14="http://schemas.microsoft.com/office/powerpoint/2010/main" val="3923147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3E325B-E2F1-485E-B3E5-F0EDEAECA135}" type="slidenum">
              <a:rPr lang="en-US" smtClean="0"/>
              <a:t>1</a:t>
            </a:fld>
            <a:endParaRPr lang="en-US"/>
          </a:p>
        </p:txBody>
      </p:sp>
    </p:spTree>
    <p:extLst>
      <p:ext uri="{BB962C8B-B14F-4D97-AF65-F5344CB8AC3E}">
        <p14:creationId xmlns:p14="http://schemas.microsoft.com/office/powerpoint/2010/main" val="20318063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dirty="0"/>
              <a:t>A large number of both internal and external challenges facing Wilko have been blamed for the reason Wilko was on the brink of barely surviving. Internally, the company suffers from under-investment and poor financial management, which in return has relentlessly strained its margins and laden it with an onerous debt burden. In addition, such old store formats fail to allure customers, leading to worsening financial constraints. On the outside, Wilko operates in a highly competitive market, with many firms offering largely similar products, forcing them to innovate and differentiate themselves to be different from the rest. Wilko's finances are also feeling the impact of changes in consumer behavior, a shift in spending behaviors, and competition, making it difficult to maintain. In addition, the Company is subject to a number of laws and regulations, including labor, health and safety, and environmental standards, compliance with which is costly and increases the cost of the performance. </a:t>
            </a:r>
          </a:p>
          <a:p>
            <a:pPr algn="just">
              <a:lnSpc>
                <a:spcPct val="150000"/>
              </a:lnSpc>
            </a:pPr>
            <a:r>
              <a:rPr lang="en-US" dirty="0"/>
              <a:t> </a:t>
            </a:r>
          </a:p>
          <a:p>
            <a:endParaRPr lang="en-US" dirty="0"/>
          </a:p>
        </p:txBody>
      </p:sp>
      <p:sp>
        <p:nvSpPr>
          <p:cNvPr id="4" name="Slide Number Placeholder 3"/>
          <p:cNvSpPr>
            <a:spLocks noGrp="1"/>
          </p:cNvSpPr>
          <p:nvPr>
            <p:ph type="sldNum" sz="quarter" idx="5"/>
          </p:nvPr>
        </p:nvSpPr>
        <p:spPr/>
        <p:txBody>
          <a:bodyPr/>
          <a:lstStyle/>
          <a:p>
            <a:fld id="{803E325B-E2F1-485E-B3E5-F0EDEAECA135}" type="slidenum">
              <a:rPr lang="en-US" smtClean="0"/>
              <a:t>3</a:t>
            </a:fld>
            <a:endParaRPr lang="en-US"/>
          </a:p>
        </p:txBody>
      </p:sp>
    </p:spTree>
    <p:extLst>
      <p:ext uri="{BB962C8B-B14F-4D97-AF65-F5344CB8AC3E}">
        <p14:creationId xmlns:p14="http://schemas.microsoft.com/office/powerpoint/2010/main" val="14356896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dirty="0"/>
              <a:t>One of Wilko's core strengths is its strong brand heritage which drives its loyal customer base. Its wide array of products appeals to a different kind of preferences and needs of different customers that in return, widens the scope of its market reach. Nevertheless, this is not to say Wilko is not flawed, their financial controls and resource allocation are particularly weak and have resulted in a very poor financial performance for many years. In addition, the out-of-date store layouts and designs harm customer satisfaction and operational efficiency levels, dragging the company performance down. For Wilko, this includes pursuing digital offerings and e-commerce to create additional income and give customers more ways to shop. Even the launch of new products or services would provide some diversification against the risks the firm is bearing by exclusively focusing on existing markets. However, threats like economic volatility may increase the uncertainty in consumer spending and business transactions. Moreover, heightening competition from nearby competitors puts Wilko under strain to keep its market share and cost benefits, implying that it must innovate and differentiate itself to continue being competitive.</a:t>
            </a:r>
          </a:p>
          <a:p>
            <a:endParaRPr lang="en-US" dirty="0"/>
          </a:p>
        </p:txBody>
      </p:sp>
      <p:sp>
        <p:nvSpPr>
          <p:cNvPr id="4" name="Slide Number Placeholder 3"/>
          <p:cNvSpPr>
            <a:spLocks noGrp="1"/>
          </p:cNvSpPr>
          <p:nvPr>
            <p:ph type="sldNum" sz="quarter" idx="5"/>
          </p:nvPr>
        </p:nvSpPr>
        <p:spPr/>
        <p:txBody>
          <a:bodyPr/>
          <a:lstStyle/>
          <a:p>
            <a:fld id="{803E325B-E2F1-485E-B3E5-F0EDEAECA135}" type="slidenum">
              <a:rPr lang="en-US" smtClean="0"/>
              <a:t>4</a:t>
            </a:fld>
            <a:endParaRPr lang="en-US"/>
          </a:p>
        </p:txBody>
      </p:sp>
    </p:spTree>
    <p:extLst>
      <p:ext uri="{BB962C8B-B14F-4D97-AF65-F5344CB8AC3E}">
        <p14:creationId xmlns:p14="http://schemas.microsoft.com/office/powerpoint/2010/main" val="12306213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dirty="0"/>
              <a:t>The PESTLE analysis helps to identify the external factors influencing Wilko's operations. From a political perspective, a lot of regulatory nuances and policy changes require consistent adaptation, or else the company may lose its competitive edge. Economically, this can often translate into consumer spending cutbacks, which, in turn, influences sales and profitability requirements. On the social aspect of PESTLE, this has meant that consumer preferences and demand change, meaning that Wilko needs to adapt to these new shopping consumer behaviors in order to continue to persuade and attract customers. Failure to adopt advanced e-commerce technologies will lead to a technological disadvantage with potential loss of sales and market share against more digitally savvy competitors. Defending and controlling your intellectual property rights is vital from a legal standpoint but is complex, risky, and expensive. From an environmental standpoint, the rising expectations of consumers and regulators for environmentally friendly behaviors oblige them to adapt in order to remain commercially relevant. In this multi-dimensional external environment, Wilko has to make strategic decisions and come up with innovative ideas to secure its market position and grow.</a:t>
            </a:r>
          </a:p>
          <a:p>
            <a:endParaRPr lang="en-US" dirty="0"/>
          </a:p>
        </p:txBody>
      </p:sp>
      <p:sp>
        <p:nvSpPr>
          <p:cNvPr id="4" name="Slide Number Placeholder 3"/>
          <p:cNvSpPr>
            <a:spLocks noGrp="1"/>
          </p:cNvSpPr>
          <p:nvPr>
            <p:ph type="sldNum" sz="quarter" idx="5"/>
          </p:nvPr>
        </p:nvSpPr>
        <p:spPr/>
        <p:txBody>
          <a:bodyPr/>
          <a:lstStyle/>
          <a:p>
            <a:fld id="{803E325B-E2F1-485E-B3E5-F0EDEAECA135}" type="slidenum">
              <a:rPr lang="en-US" smtClean="0"/>
              <a:t>6</a:t>
            </a:fld>
            <a:endParaRPr lang="en-US"/>
          </a:p>
        </p:txBody>
      </p:sp>
    </p:spTree>
    <p:extLst>
      <p:ext uri="{BB962C8B-B14F-4D97-AF65-F5344CB8AC3E}">
        <p14:creationId xmlns:p14="http://schemas.microsoft.com/office/powerpoint/2010/main" val="21821896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86E9C8B-AD16-CEF6-BE47-2167B699E967}"/>
              </a:ext>
            </a:extLst>
          </p:cNvPr>
          <p:cNvSpPr>
            <a:spLocks noGrp="1"/>
          </p:cNvSpPr>
          <p:nvPr>
            <p:ph type="dt" sz="half" idx="10"/>
          </p:nvPr>
        </p:nvSpPr>
        <p:spPr/>
        <p:txBody>
          <a:bodyPr/>
          <a:lstStyle>
            <a:defPPr/>
          </a:lstStyle>
          <a:p>
            <a:fld id="{1C83F618-20CA-44C0-BA42-5101CB9BE4DC}" type="datetimeFigureOut">
              <a:rPr lang="en-GB" smtClean="0"/>
              <a:pPr/>
              <a:t>03/06/2024</a:t>
            </a:fld>
            <a:endParaRPr lang="en-GB"/>
          </a:p>
        </p:txBody>
      </p:sp>
      <p:sp>
        <p:nvSpPr>
          <p:cNvPr id="3" name="Footer Placeholder 2">
            <a:extLst>
              <a:ext uri="{FF2B5EF4-FFF2-40B4-BE49-F238E27FC236}">
                <a16:creationId xmlns:a16="http://schemas.microsoft.com/office/drawing/2014/main" id="{B48BC426-1724-3353-5492-EA64C4166498}"/>
              </a:ext>
            </a:extLst>
          </p:cNvPr>
          <p:cNvSpPr>
            <a:spLocks noGrp="1"/>
          </p:cNvSpPr>
          <p:nvPr>
            <p:ph type="ftr" sz="quarter" idx="11"/>
          </p:nvPr>
        </p:nvSpPr>
        <p:spPr/>
        <p:txBody>
          <a:bodyPr/>
          <a:lstStyle>
            <a:defPPr/>
          </a:lstStyle>
          <a:p>
            <a:endParaRPr lang="en-GB"/>
          </a:p>
        </p:txBody>
      </p:sp>
      <p:sp>
        <p:nvSpPr>
          <p:cNvPr id="4" name="Slide Number Placeholder 3">
            <a:extLst>
              <a:ext uri="{FF2B5EF4-FFF2-40B4-BE49-F238E27FC236}">
                <a16:creationId xmlns:a16="http://schemas.microsoft.com/office/drawing/2014/main" id="{5FEF903A-511B-1E16-3F1E-97C9BB46F6CE}"/>
              </a:ext>
            </a:extLst>
          </p:cNvPr>
          <p:cNvSpPr>
            <a:spLocks noGrp="1"/>
          </p:cNvSpPr>
          <p:nvPr>
            <p:ph type="sldNum" sz="quarter" idx="12"/>
          </p:nvPr>
        </p:nvSpPr>
        <p:spPr/>
        <p:txBody>
          <a:bodyPr/>
          <a:lstStyle>
            <a:defPPr/>
          </a:lstStyle>
          <a:p>
            <a:fld id="{08D0FEAA-09E4-4304-A32D-6ED8E0D566CA}" type="slidenum">
              <a:rPr lang="en-GB" smtClean="0"/>
              <a:pPr/>
              <a:t>‹#›</a:t>
            </a:fld>
            <a:endParaRPr lang="en-GB"/>
          </a:p>
        </p:txBody>
      </p:sp>
    </p:spTree>
    <p:extLst>
      <p:ext uri="{BB962C8B-B14F-4D97-AF65-F5344CB8AC3E}">
        <p14:creationId xmlns:p14="http://schemas.microsoft.com/office/powerpoint/2010/main" val="186048492"/>
      </p:ext>
    </p:extLst>
  </p:cSld>
  <p:clrMapOvr>
    <a:masterClrMapping/>
  </p:clrMapOvr>
  <p:transition/>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938B8-3297-4032-8069-63C7D03530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0B477FEF-688B-46C8-8E98-064AF25C236A}"/>
              </a:ext>
            </a:extLst>
          </p:cNvPr>
          <p:cNvSpPr>
            <a:spLocks noGrp="1"/>
          </p:cNvSpPr>
          <p:nvPr>
            <p:ph type="subTitle" idx="1"/>
          </p:nvPr>
        </p:nvSpPr>
        <p:spPr>
          <a:xfrm>
            <a:off x="1524000" y="3602038"/>
            <a:ext cx="9144000" cy="1655762"/>
          </a:xfrm>
        </p:spPr>
        <p:txBody>
          <a:bodyPr/>
          <a:lstStyle>
            <a:lvl1pPr marL="0" indent="0" algn="ctr">
              <a:buNone/>
              <a:defRPr sz="2400"/>
            </a:lvl1pPr>
            <a:lvl2pPr marL="457155" indent="0" algn="ctr">
              <a:buNone/>
              <a:defRPr sz="2000"/>
            </a:lvl2pPr>
            <a:lvl3pPr marL="914309" indent="0" algn="ctr">
              <a:buNone/>
              <a:defRPr sz="1800"/>
            </a:lvl3pPr>
            <a:lvl4pPr marL="1371464" indent="0" algn="ctr">
              <a:buNone/>
              <a:defRPr sz="1600"/>
            </a:lvl4pPr>
            <a:lvl5pPr marL="1828618" indent="0" algn="ctr">
              <a:buNone/>
              <a:defRPr sz="1600"/>
            </a:lvl5pPr>
            <a:lvl6pPr marL="2285774" indent="0" algn="ctr">
              <a:buNone/>
              <a:defRPr sz="1600"/>
            </a:lvl6pPr>
            <a:lvl7pPr marL="2742926" indent="0" algn="ctr">
              <a:buNone/>
              <a:defRPr sz="1600"/>
            </a:lvl7pPr>
            <a:lvl8pPr marL="3200080" indent="0" algn="ctr">
              <a:buNone/>
              <a:defRPr sz="1600"/>
            </a:lvl8pPr>
            <a:lvl9pPr marL="3657235"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96B36D3C-E112-4C92-B240-2F353BB1C616}"/>
              </a:ext>
            </a:extLst>
          </p:cNvPr>
          <p:cNvSpPr>
            <a:spLocks noGrp="1"/>
          </p:cNvSpPr>
          <p:nvPr>
            <p:ph type="dt" sz="half" idx="10"/>
          </p:nvPr>
        </p:nvSpPr>
        <p:spPr/>
        <p:txBody>
          <a:bodyPr/>
          <a:lstStyle/>
          <a:p>
            <a:fld id="{E1BCAA5C-2C95-48AA-8953-AD22B9AA2DAE}" type="datetimeFigureOut">
              <a:rPr lang="en-IN" smtClean="0"/>
              <a:t>03-06-2024</a:t>
            </a:fld>
            <a:endParaRPr lang="en-IN"/>
          </a:p>
        </p:txBody>
      </p:sp>
      <p:sp>
        <p:nvSpPr>
          <p:cNvPr id="5" name="Footer Placeholder 4">
            <a:extLst>
              <a:ext uri="{FF2B5EF4-FFF2-40B4-BE49-F238E27FC236}">
                <a16:creationId xmlns:a16="http://schemas.microsoft.com/office/drawing/2014/main" id="{D8BC9893-28A9-40BB-89DB-F2F045F47DA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2F13C3A-8CE4-42B3-AF38-E49250AD51FC}"/>
              </a:ext>
            </a:extLst>
          </p:cNvPr>
          <p:cNvSpPr>
            <a:spLocks noGrp="1"/>
          </p:cNvSpPr>
          <p:nvPr>
            <p:ph type="sldNum" sz="quarter" idx="12"/>
          </p:nvPr>
        </p:nvSpPr>
        <p:spPr/>
        <p:txBody>
          <a:bodyPr/>
          <a:lstStyle/>
          <a:p>
            <a:fld id="{A5A06400-1D34-455F-B973-39CB7AA7F96E}" type="slidenum">
              <a:rPr lang="en-IN" smtClean="0"/>
              <a:t>‹#›</a:t>
            </a:fld>
            <a:endParaRPr lang="en-IN"/>
          </a:p>
        </p:txBody>
      </p:sp>
    </p:spTree>
    <p:extLst>
      <p:ext uri="{BB962C8B-B14F-4D97-AF65-F5344CB8AC3E}">
        <p14:creationId xmlns:p14="http://schemas.microsoft.com/office/powerpoint/2010/main" val="1997202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9F017-083A-4DEF-B679-BE37DBF13AE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5D0CB22-D887-44F4-A994-B027FBDD87CD}"/>
              </a:ext>
            </a:extLst>
          </p:cNvPr>
          <p:cNvSpPr>
            <a:spLocks noGrp="1"/>
          </p:cNvSpPr>
          <p:nvPr>
            <p:ph type="dt" sz="half" idx="10"/>
          </p:nvPr>
        </p:nvSpPr>
        <p:spPr/>
        <p:txBody>
          <a:bodyPr/>
          <a:lstStyle/>
          <a:p>
            <a:fld id="{C1216E16-5FB1-4FCF-84BD-BD53F2ECC008}" type="datetimeFigureOut">
              <a:rPr lang="en-US" smtClean="0"/>
              <a:t>6/3/2024</a:t>
            </a:fld>
            <a:endParaRPr lang="en-US"/>
          </a:p>
        </p:txBody>
      </p:sp>
      <p:sp>
        <p:nvSpPr>
          <p:cNvPr id="4" name="Footer Placeholder 3">
            <a:extLst>
              <a:ext uri="{FF2B5EF4-FFF2-40B4-BE49-F238E27FC236}">
                <a16:creationId xmlns:a16="http://schemas.microsoft.com/office/drawing/2014/main" id="{AFD9A03B-CD85-4FE0-86F7-19A63EE4C29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A6BFA48-FEB8-4869-AA2D-5DFE71284326}"/>
              </a:ext>
            </a:extLst>
          </p:cNvPr>
          <p:cNvSpPr>
            <a:spLocks noGrp="1"/>
          </p:cNvSpPr>
          <p:nvPr>
            <p:ph type="sldNum" sz="quarter" idx="12"/>
          </p:nvPr>
        </p:nvSpPr>
        <p:spPr/>
        <p:txBody>
          <a:bodyPr/>
          <a:lstStyle/>
          <a:p>
            <a:fld id="{F7BA3118-5365-414F-934A-A1CB6D246989}" type="slidenum">
              <a:rPr lang="en-US" smtClean="0"/>
              <a:t>‹#›</a:t>
            </a:fld>
            <a:endParaRPr lang="en-US"/>
          </a:p>
        </p:txBody>
      </p:sp>
    </p:spTree>
    <p:extLst>
      <p:ext uri="{BB962C8B-B14F-4D97-AF65-F5344CB8AC3E}">
        <p14:creationId xmlns:p14="http://schemas.microsoft.com/office/powerpoint/2010/main" val="333872847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92961A-15F3-6056-6B4A-7607459D2EB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defPPr/>
          </a:lstStyle>
          <a:p>
            <a:r>
              <a:rPr lang="en-US"/>
              <a:t>Click to edit Master title style</a:t>
            </a:r>
            <a:endParaRPr lang="en-GB"/>
          </a:p>
        </p:txBody>
      </p:sp>
      <p:sp>
        <p:nvSpPr>
          <p:cNvPr id="3" name="Text Placeholder 2">
            <a:extLst>
              <a:ext uri="{FF2B5EF4-FFF2-40B4-BE49-F238E27FC236}">
                <a16:creationId xmlns:a16="http://schemas.microsoft.com/office/drawing/2014/main" id="{2AEF1B23-C160-55AE-C551-908ADCF1591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A27FEF-9E07-3A46-A456-80377A2188B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lvl1pPr algn="l">
              <a:defRPr sz="1200">
                <a:solidFill>
                  <a:schemeClr val="tx1">
                    <a:tint val="75000"/>
                  </a:schemeClr>
                </a:solidFill>
              </a:defRPr>
            </a:lvl1pPr>
          </a:lstStyle>
          <a:p>
            <a:fld id="{1C83F618-20CA-44C0-BA42-5101CB9BE4DC}" type="datetimeFigureOut">
              <a:rPr lang="en-GB" smtClean="0"/>
              <a:pPr/>
              <a:t>03/06/2024</a:t>
            </a:fld>
            <a:endParaRPr lang="en-GB"/>
          </a:p>
        </p:txBody>
      </p:sp>
      <p:sp>
        <p:nvSpPr>
          <p:cNvPr id="5" name="Footer Placeholder 4">
            <a:extLst>
              <a:ext uri="{FF2B5EF4-FFF2-40B4-BE49-F238E27FC236}">
                <a16:creationId xmlns:a16="http://schemas.microsoft.com/office/drawing/2014/main" id="{2BD0298D-F390-2DE0-F099-9ACD5CC3473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23E3859-A646-59C2-3F45-8114A911963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lvl1pPr algn="r">
              <a:defRPr sz="1200">
                <a:solidFill>
                  <a:schemeClr val="tx1">
                    <a:tint val="75000"/>
                  </a:schemeClr>
                </a:solidFill>
              </a:defRPr>
            </a:lvl1pPr>
          </a:lstStyle>
          <a:p>
            <a:fld id="{08D0FEAA-09E4-4304-A32D-6ED8E0D566CA}" type="slidenum">
              <a:rPr lang="en-GB" smtClean="0"/>
              <a:pPr/>
              <a:t>‹#›</a:t>
            </a:fld>
            <a:endParaRPr lang="en-GB"/>
          </a:p>
        </p:txBody>
      </p:sp>
    </p:spTree>
    <p:extLst>
      <p:ext uri="{BB962C8B-B14F-4D97-AF65-F5344CB8AC3E}">
        <p14:creationId xmlns:p14="http://schemas.microsoft.com/office/powerpoint/2010/main" val="1715669401"/>
      </p:ext>
    </p:extLst>
  </p:cSld>
  <p:clrMap bg1="lt1" tx1="dk1" bg2="lt2" tx2="dk2" accent1="accent1" accent2="accent2" accent3="accent3" accent4="accent4" accent5="accent5" accent6="accent6" hlink="hlink" folHlink="folHlink"/>
  <p:sldLayoutIdLst>
    <p:sldLayoutId id="2147483655" r:id="rId1"/>
    <p:sldLayoutId id="2147483656" r:id="rId2"/>
    <p:sldLayoutId id="2147483657" r:id="rId3"/>
  </p:sldLayoutIdLst>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sv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9.webp"/><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C29F7395-AA67-0A9A-5B90-A86C5313668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7" name="Rectangle 16">
            <a:extLst>
              <a:ext uri="{FF2B5EF4-FFF2-40B4-BE49-F238E27FC236}">
                <a16:creationId xmlns:a16="http://schemas.microsoft.com/office/drawing/2014/main" id="{35FAD383-EC3F-00E5-EA9D-58D9AD4C7882}"/>
              </a:ext>
            </a:extLst>
          </p:cNvPr>
          <p:cNvSpPr/>
          <p:nvPr/>
        </p:nvSpPr>
        <p:spPr>
          <a:xfrm>
            <a:off x="0" y="494336"/>
            <a:ext cx="12192000" cy="5711060"/>
          </a:xfrm>
          <a:prstGeom prst="rect">
            <a:avLst/>
          </a:prstGeom>
          <a:solidFill>
            <a:schemeClr val="accent1">
              <a:alpha val="7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lstStyle>
          <a:p>
            <a:pPr algn="ctr"/>
            <a:endParaRPr lang="en-GB"/>
          </a:p>
        </p:txBody>
      </p:sp>
      <p:sp>
        <p:nvSpPr>
          <p:cNvPr id="4" name="Freeform 4">
            <a:extLst>
              <a:ext uri="{FF2B5EF4-FFF2-40B4-BE49-F238E27FC236}">
                <a16:creationId xmlns:a16="http://schemas.microsoft.com/office/drawing/2014/main" id="{C0DA3006-4116-9988-C63A-1B4EB54C173E}"/>
              </a:ext>
            </a:extLst>
          </p:cNvPr>
          <p:cNvSpPr/>
          <p:nvPr/>
        </p:nvSpPr>
        <p:spPr>
          <a:xfrm>
            <a:off x="952757" y="0"/>
            <a:ext cx="2057400" cy="494335"/>
          </a:xfrm>
          <a:custGeom>
            <a:avLst/>
            <a:gdLst/>
            <a:ahLst/>
            <a:cxnLst/>
            <a:rect l="l" t="t" r="r" b="b"/>
            <a:pathLst>
              <a:path w="812800" h="195293">
                <a:moveTo>
                  <a:pt x="0" y="0"/>
                </a:moveTo>
                <a:lnTo>
                  <a:pt x="812800" y="0"/>
                </a:lnTo>
                <a:lnTo>
                  <a:pt x="812800" y="195293"/>
                </a:lnTo>
                <a:lnTo>
                  <a:pt x="0" y="195293"/>
                </a:lnTo>
                <a:close/>
              </a:path>
            </a:pathLst>
          </a:custGeom>
          <a:solidFill>
            <a:srgbClr val="FFC000"/>
          </a:solidFill>
        </p:spPr>
        <p:txBody>
          <a:bodyPr/>
          <a:lstStyle>
            <a:defPPr/>
          </a:lstStyle>
          <a:p>
            <a:endParaRPr/>
          </a:p>
        </p:txBody>
      </p:sp>
      <p:sp>
        <p:nvSpPr>
          <p:cNvPr id="10" name="Freeform 10">
            <a:extLst>
              <a:ext uri="{FF2B5EF4-FFF2-40B4-BE49-F238E27FC236}">
                <a16:creationId xmlns:a16="http://schemas.microsoft.com/office/drawing/2014/main" id="{92C8706E-6C6E-9F40-2B72-89518D9792AE}"/>
              </a:ext>
            </a:extLst>
          </p:cNvPr>
          <p:cNvSpPr/>
          <p:nvPr/>
        </p:nvSpPr>
        <p:spPr>
          <a:xfrm rot="5400000">
            <a:off x="10916133" y="4929527"/>
            <a:ext cx="2057400" cy="494335"/>
          </a:xfrm>
          <a:custGeom>
            <a:avLst/>
            <a:gdLst/>
            <a:ahLst/>
            <a:cxnLst/>
            <a:rect l="l" t="t" r="r" b="b"/>
            <a:pathLst>
              <a:path w="812800" h="195293">
                <a:moveTo>
                  <a:pt x="0" y="0"/>
                </a:moveTo>
                <a:lnTo>
                  <a:pt x="812800" y="0"/>
                </a:lnTo>
                <a:lnTo>
                  <a:pt x="812800" y="195293"/>
                </a:lnTo>
                <a:lnTo>
                  <a:pt x="0" y="195293"/>
                </a:lnTo>
                <a:close/>
              </a:path>
            </a:pathLst>
          </a:custGeom>
          <a:solidFill>
            <a:srgbClr val="FFC000"/>
          </a:solidFill>
        </p:spPr>
        <p:txBody>
          <a:bodyPr/>
          <a:lstStyle>
            <a:defPPr/>
          </a:lstStyle>
          <a:p>
            <a:endParaRPr/>
          </a:p>
        </p:txBody>
      </p:sp>
      <p:sp>
        <p:nvSpPr>
          <p:cNvPr id="12" name="Freeform 12">
            <a:extLst>
              <a:ext uri="{FF2B5EF4-FFF2-40B4-BE49-F238E27FC236}">
                <a16:creationId xmlns:a16="http://schemas.microsoft.com/office/drawing/2014/main" id="{219A502B-89FF-86B2-6908-5E3034B05CEF}"/>
              </a:ext>
            </a:extLst>
          </p:cNvPr>
          <p:cNvSpPr/>
          <p:nvPr/>
        </p:nvSpPr>
        <p:spPr>
          <a:xfrm>
            <a:off x="1204745" y="5404801"/>
            <a:ext cx="818189" cy="245468"/>
          </a:xfrm>
          <a:custGeom>
            <a:avLst/>
            <a:gdLst/>
            <a:ahLst/>
            <a:cxnLst/>
            <a:rect l="l" t="t" r="r" b="b"/>
            <a:pathLst>
              <a:path w="1227283" h="368202">
                <a:moveTo>
                  <a:pt x="0" y="0"/>
                </a:moveTo>
                <a:lnTo>
                  <a:pt x="1227283" y="0"/>
                </a:lnTo>
                <a:lnTo>
                  <a:pt x="1227283" y="368202"/>
                </a:lnTo>
                <a:lnTo>
                  <a:pt x="0" y="368202"/>
                </a:lnTo>
                <a:lnTo>
                  <a:pt x="0" y="0"/>
                </a:lnTo>
                <a:close/>
              </a:path>
            </a:pathLst>
          </a:custGeom>
          <a:blipFill>
            <a:blip r:embed="rId4">
              <a:extLst>
                <a:ext uri="{96DAC541-7B7A-43D3-8B79-37D633B846F1}">
                  <asvg:svgBlip xmlns:asvg="http://schemas.microsoft.com/office/drawing/2016/SVG/main" r:embed="rId5"/>
                </a:ext>
              </a:extLst>
            </a:blip>
            <a:stretch>
              <a:fillRect r="-92869" b="-547578"/>
            </a:stretch>
          </a:blipFill>
        </p:spPr>
        <p:txBody>
          <a:bodyPr/>
          <a:lstStyle>
            <a:defPPr/>
          </a:lstStyle>
          <a:p>
            <a:endParaRPr/>
          </a:p>
        </p:txBody>
      </p:sp>
      <p:sp>
        <p:nvSpPr>
          <p:cNvPr id="13" name="Freeform 13">
            <a:extLst>
              <a:ext uri="{FF2B5EF4-FFF2-40B4-BE49-F238E27FC236}">
                <a16:creationId xmlns:a16="http://schemas.microsoft.com/office/drawing/2014/main" id="{14679AC7-877A-681E-3E11-1283F95C8B9C}"/>
              </a:ext>
            </a:extLst>
          </p:cNvPr>
          <p:cNvSpPr/>
          <p:nvPr/>
        </p:nvSpPr>
        <p:spPr>
          <a:xfrm>
            <a:off x="10210543" y="1398522"/>
            <a:ext cx="818189" cy="245468"/>
          </a:xfrm>
          <a:custGeom>
            <a:avLst/>
            <a:gdLst/>
            <a:ahLst/>
            <a:cxnLst/>
            <a:rect l="l" t="t" r="r" b="b"/>
            <a:pathLst>
              <a:path w="1227283" h="368202">
                <a:moveTo>
                  <a:pt x="0" y="0"/>
                </a:moveTo>
                <a:lnTo>
                  <a:pt x="1227283" y="0"/>
                </a:lnTo>
                <a:lnTo>
                  <a:pt x="1227283" y="368202"/>
                </a:lnTo>
                <a:lnTo>
                  <a:pt x="0" y="368202"/>
                </a:lnTo>
                <a:lnTo>
                  <a:pt x="0" y="0"/>
                </a:lnTo>
                <a:close/>
              </a:path>
            </a:pathLst>
          </a:custGeom>
          <a:blipFill>
            <a:blip r:embed="rId4">
              <a:extLst>
                <a:ext uri="{96DAC541-7B7A-43D3-8B79-37D633B846F1}">
                  <asvg:svgBlip xmlns:asvg="http://schemas.microsoft.com/office/drawing/2016/SVG/main" r:embed="rId5"/>
                </a:ext>
              </a:extLst>
            </a:blip>
            <a:stretch>
              <a:fillRect r="-92869" b="-547578"/>
            </a:stretch>
          </a:blipFill>
        </p:spPr>
        <p:txBody>
          <a:bodyPr/>
          <a:lstStyle>
            <a:defPPr/>
          </a:lstStyle>
          <a:p>
            <a:endParaRPr/>
          </a:p>
        </p:txBody>
      </p:sp>
      <p:sp>
        <p:nvSpPr>
          <p:cNvPr id="18" name="TextBox 17">
            <a:extLst>
              <a:ext uri="{FF2B5EF4-FFF2-40B4-BE49-F238E27FC236}">
                <a16:creationId xmlns:a16="http://schemas.microsoft.com/office/drawing/2014/main" id="{1081C16C-024D-AF2D-9F5F-FCD7A97F080B}"/>
              </a:ext>
            </a:extLst>
          </p:cNvPr>
          <p:cNvSpPr txBox="1"/>
          <p:nvPr/>
        </p:nvSpPr>
        <p:spPr>
          <a:xfrm>
            <a:off x="1613839" y="2551837"/>
            <a:ext cx="8388941" cy="1754326"/>
          </a:xfrm>
          <a:prstGeom prst="rect">
            <a:avLst/>
          </a:prstGeom>
          <a:noFill/>
        </p:spPr>
        <p:txBody>
          <a:bodyPr wrap="square" rtlCol="0">
            <a:spAutoFit/>
          </a:bodyPr>
          <a:lstStyle>
            <a:defPPr/>
          </a:lstStyle>
          <a:p>
            <a:pPr algn="ctr"/>
            <a:r>
              <a:rPr lang="en-IN" sz="5400" b="1" dirty="0">
                <a:solidFill>
                  <a:schemeClr val="bg1"/>
                </a:solidFill>
                <a:latin typeface="Montserrat" panose="00000500000000000000" pitchFamily="2" charset="0"/>
              </a:rPr>
              <a:t>Strategic Solutions and Implementation Plan </a:t>
            </a:r>
          </a:p>
        </p:txBody>
      </p:sp>
    </p:spTree>
    <p:extLst>
      <p:ext uri="{BB962C8B-B14F-4D97-AF65-F5344CB8AC3E}">
        <p14:creationId xmlns:p14="http://schemas.microsoft.com/office/powerpoint/2010/main" val="675504855"/>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grpSp>
        <p:nvGrpSpPr>
          <p:cNvPr id="18" name="Group 2">
            <a:extLst>
              <a:ext uri="{FF2B5EF4-FFF2-40B4-BE49-F238E27FC236}">
                <a16:creationId xmlns:a16="http://schemas.microsoft.com/office/drawing/2014/main" id="{3C85F515-F9BF-3CDF-7EFD-5D0F1C9910C1}"/>
              </a:ext>
            </a:extLst>
          </p:cNvPr>
          <p:cNvGrpSpPr/>
          <p:nvPr/>
        </p:nvGrpSpPr>
        <p:grpSpPr>
          <a:xfrm>
            <a:off x="8065306" y="0"/>
            <a:ext cx="4126694" cy="6857999"/>
            <a:chOff x="76200" y="2"/>
            <a:chExt cx="8253388" cy="9179952"/>
          </a:xfrm>
        </p:grpSpPr>
        <p:pic>
          <p:nvPicPr>
            <p:cNvPr id="27" name="Picture 3">
              <a:extLst>
                <a:ext uri="{FF2B5EF4-FFF2-40B4-BE49-F238E27FC236}">
                  <a16:creationId xmlns:a16="http://schemas.microsoft.com/office/drawing/2014/main" id="{9F88E3D0-A5FD-775C-B2CC-672B5546A07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200" y="2"/>
              <a:ext cx="8253388" cy="9179952"/>
            </a:xfrm>
            <a:prstGeom prst="rect">
              <a:avLst/>
            </a:prstGeom>
          </p:spPr>
        </p:pic>
      </p:grpSp>
      <p:sp>
        <p:nvSpPr>
          <p:cNvPr id="25" name="Freeform 5">
            <a:extLst>
              <a:ext uri="{FF2B5EF4-FFF2-40B4-BE49-F238E27FC236}">
                <a16:creationId xmlns:a16="http://schemas.microsoft.com/office/drawing/2014/main" id="{3B0CA9E8-74A4-CC69-E3B1-456541686566}"/>
              </a:ext>
            </a:extLst>
          </p:cNvPr>
          <p:cNvSpPr/>
          <p:nvPr/>
        </p:nvSpPr>
        <p:spPr>
          <a:xfrm rot="5400000">
            <a:off x="-819633" y="1965997"/>
            <a:ext cx="2057400" cy="494335"/>
          </a:xfrm>
          <a:custGeom>
            <a:avLst/>
            <a:gdLst/>
            <a:ahLst/>
            <a:cxnLst/>
            <a:rect l="l" t="t" r="r" b="b"/>
            <a:pathLst>
              <a:path w="812800" h="195293">
                <a:moveTo>
                  <a:pt x="0" y="0"/>
                </a:moveTo>
                <a:lnTo>
                  <a:pt x="812800" y="0"/>
                </a:lnTo>
                <a:lnTo>
                  <a:pt x="812800" y="195293"/>
                </a:lnTo>
                <a:lnTo>
                  <a:pt x="0" y="195293"/>
                </a:lnTo>
                <a:close/>
              </a:path>
            </a:pathLst>
          </a:custGeom>
          <a:solidFill>
            <a:schemeClr val="accent2"/>
          </a:solidFill>
        </p:spPr>
        <p:txBody>
          <a:bodyPr/>
          <a:lstStyle>
            <a:defPPr/>
          </a:lstStyle>
          <a:p>
            <a:endParaRPr/>
          </a:p>
        </p:txBody>
      </p:sp>
      <p:grpSp>
        <p:nvGrpSpPr>
          <p:cNvPr id="28" name="Group 27">
            <a:extLst>
              <a:ext uri="{FF2B5EF4-FFF2-40B4-BE49-F238E27FC236}">
                <a16:creationId xmlns:a16="http://schemas.microsoft.com/office/drawing/2014/main" id="{480E4AE6-D2C6-F957-FF01-C4F99635944F}"/>
              </a:ext>
            </a:extLst>
          </p:cNvPr>
          <p:cNvGrpSpPr/>
          <p:nvPr/>
        </p:nvGrpSpPr>
        <p:grpSpPr>
          <a:xfrm>
            <a:off x="803308" y="1184464"/>
            <a:ext cx="6646774" cy="4568958"/>
            <a:chOff x="891618" y="1759881"/>
            <a:chExt cx="4995130" cy="2821645"/>
          </a:xfrm>
        </p:grpSpPr>
        <p:sp>
          <p:nvSpPr>
            <p:cNvPr id="29" name="TextBox 28">
              <a:extLst>
                <a:ext uri="{FF2B5EF4-FFF2-40B4-BE49-F238E27FC236}">
                  <a16:creationId xmlns:a16="http://schemas.microsoft.com/office/drawing/2014/main" id="{A9FDA798-187D-F1E0-1260-40577E2BC9E0}"/>
                </a:ext>
              </a:extLst>
            </p:cNvPr>
            <p:cNvSpPr txBox="1"/>
            <p:nvPr/>
          </p:nvSpPr>
          <p:spPr>
            <a:xfrm>
              <a:off x="891618" y="1759881"/>
              <a:ext cx="4995130" cy="817314"/>
            </a:xfrm>
            <a:prstGeom prst="rect">
              <a:avLst/>
            </a:prstGeom>
            <a:noFill/>
          </p:spPr>
          <p:txBody>
            <a:bodyPr wrap="square" rtlCol="0">
              <a:spAutoFit/>
            </a:bodyPr>
            <a:lstStyle>
              <a:defPPr/>
            </a:lstStyle>
            <a:p>
              <a:pPr algn="ctr"/>
              <a:r>
                <a:rPr lang="en-US" sz="4000" b="1" dirty="0">
                  <a:solidFill>
                    <a:schemeClr val="bg1"/>
                  </a:solidFill>
                  <a:latin typeface="Montserrat" panose="00000500000000000000" pitchFamily="2" charset="0"/>
                </a:rPr>
                <a:t>Overview of Wilko's Current Challenges</a:t>
              </a:r>
            </a:p>
          </p:txBody>
        </p:sp>
        <p:sp>
          <p:nvSpPr>
            <p:cNvPr id="30" name="TextBox 29">
              <a:extLst>
                <a:ext uri="{FF2B5EF4-FFF2-40B4-BE49-F238E27FC236}">
                  <a16:creationId xmlns:a16="http://schemas.microsoft.com/office/drawing/2014/main" id="{FD414231-E969-0B23-8664-2C78066FD4F8}"/>
                </a:ext>
              </a:extLst>
            </p:cNvPr>
            <p:cNvSpPr txBox="1"/>
            <p:nvPr/>
          </p:nvSpPr>
          <p:spPr>
            <a:xfrm>
              <a:off x="1012576" y="2558197"/>
              <a:ext cx="4806594" cy="2023329"/>
            </a:xfrm>
            <a:prstGeom prst="rect">
              <a:avLst/>
            </a:prstGeom>
            <a:noFill/>
          </p:spPr>
          <p:txBody>
            <a:bodyPr wrap="square" rtlCol="0">
              <a:spAutoFit/>
            </a:bodyPr>
            <a:lstStyle>
              <a:defPPr/>
            </a:lstStyle>
            <a:p>
              <a:pPr algn="ctr">
                <a:lnSpc>
                  <a:spcPct val="150000"/>
                </a:lnSpc>
              </a:pPr>
              <a:r>
                <a:rPr lang="en-US" sz="2000" b="1" dirty="0">
                  <a:solidFill>
                    <a:schemeClr val="bg1"/>
                  </a:solidFill>
                  <a:latin typeface="Montserrat" panose="00000500000000000000" pitchFamily="2" charset="0"/>
                </a:rPr>
                <a:t>Wilko, the established UK retailer, has undoubtedly been on the ropes in the last few months. The company is struggling with financial challenges, driven mainly by competition, increasing costs, and changes in consumer behavior (Chen et al., 2021). The issues have led to a fall in sales and profitability, which has sparked the need to assess the business more broadly in a strategic review</a:t>
              </a:r>
              <a:r>
                <a:rPr lang="en-US" sz="2000" b="1" i="0" dirty="0">
                  <a:solidFill>
                    <a:schemeClr val="bg1"/>
                  </a:solidFill>
                  <a:effectLst/>
                  <a:latin typeface="Montserrat" panose="00000500000000000000" pitchFamily="2" charset="0"/>
                </a:rPr>
                <a:t>.</a:t>
              </a:r>
              <a:endParaRPr lang="en-IN" sz="2000" b="1" dirty="0">
                <a:solidFill>
                  <a:schemeClr val="bg1"/>
                </a:solidFill>
                <a:latin typeface="Montserrat" panose="00000500000000000000" pitchFamily="2" charset="0"/>
                <a:cs typeface="Mongolian Baiti" panose="03000500000000000000" pitchFamily="66" charset="0"/>
              </a:endParaRPr>
            </a:p>
          </p:txBody>
        </p:sp>
      </p:grpSp>
    </p:spTree>
    <p:extLst>
      <p:ext uri="{BB962C8B-B14F-4D97-AF65-F5344CB8AC3E}">
        <p14:creationId xmlns:p14="http://schemas.microsoft.com/office/powerpoint/2010/main" val="3364641267"/>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0F5EA84F-3A14-489F-A04C-D03BFF3D7CEA}"/>
              </a:ext>
            </a:extLst>
          </p:cNvPr>
          <p:cNvGrpSpPr/>
          <p:nvPr/>
        </p:nvGrpSpPr>
        <p:grpSpPr>
          <a:xfrm>
            <a:off x="0" y="-8337"/>
            <a:ext cx="12100237" cy="6874674"/>
            <a:chOff x="0" y="-8337"/>
            <a:chExt cx="12100237" cy="6874674"/>
          </a:xfrm>
        </p:grpSpPr>
        <p:sp>
          <p:nvSpPr>
            <p:cNvPr id="53" name="자유형: 도형 36">
              <a:extLst>
                <a:ext uri="{FF2B5EF4-FFF2-40B4-BE49-F238E27FC236}">
                  <a16:creationId xmlns:a16="http://schemas.microsoft.com/office/drawing/2014/main" id="{BFB7935C-E103-4BCB-9936-67DA5F744451}"/>
                </a:ext>
              </a:extLst>
            </p:cNvPr>
            <p:cNvSpPr/>
            <p:nvPr/>
          </p:nvSpPr>
          <p:spPr>
            <a:xfrm>
              <a:off x="0" y="-8337"/>
              <a:ext cx="7648397" cy="6874674"/>
            </a:xfrm>
            <a:custGeom>
              <a:avLst/>
              <a:gdLst>
                <a:gd name="connsiteX0" fmla="*/ 4167314 w 7648397"/>
                <a:gd name="connsiteY0" fmla="*/ 0 h 6874674"/>
                <a:gd name="connsiteX1" fmla="*/ 6263145 w 7648397"/>
                <a:gd name="connsiteY1" fmla="*/ 4138986 h 6874674"/>
                <a:gd name="connsiteX2" fmla="*/ 5526298 w 7648397"/>
                <a:gd name="connsiteY2" fmla="*/ 4138986 h 6874674"/>
                <a:gd name="connsiteX3" fmla="*/ 5526298 w 7648397"/>
                <a:gd name="connsiteY3" fmla="*/ 3841970 h 6874674"/>
                <a:gd name="connsiteX4" fmla="*/ 4751192 w 7648397"/>
                <a:gd name="connsiteY4" fmla="*/ 4436003 h 6874674"/>
                <a:gd name="connsiteX5" fmla="*/ 5526298 w 7648397"/>
                <a:gd name="connsiteY5" fmla="*/ 5030036 h 6874674"/>
                <a:gd name="connsiteX6" fmla="*/ 5526298 w 7648397"/>
                <a:gd name="connsiteY6" fmla="*/ 4733019 h 6874674"/>
                <a:gd name="connsiteX7" fmla="*/ 6563942 w 7648397"/>
                <a:gd name="connsiteY7" fmla="*/ 4733019 h 6874674"/>
                <a:gd name="connsiteX8" fmla="*/ 6791858 w 7648397"/>
                <a:gd name="connsiteY8" fmla="*/ 5183123 h 6874674"/>
                <a:gd name="connsiteX9" fmla="*/ 6081941 w 7648397"/>
                <a:gd name="connsiteY9" fmla="*/ 5183123 h 6874674"/>
                <a:gd name="connsiteX10" fmla="*/ 6081941 w 7648397"/>
                <a:gd name="connsiteY10" fmla="*/ 4886107 h 6874674"/>
                <a:gd name="connsiteX11" fmla="*/ 5315888 w 7648397"/>
                <a:gd name="connsiteY11" fmla="*/ 5480140 h 6874674"/>
                <a:gd name="connsiteX12" fmla="*/ 6081941 w 7648397"/>
                <a:gd name="connsiteY12" fmla="*/ 6074173 h 6874674"/>
                <a:gd name="connsiteX13" fmla="*/ 6081941 w 7648397"/>
                <a:gd name="connsiteY13" fmla="*/ 5777156 h 6874674"/>
                <a:gd name="connsiteX14" fmla="*/ 7092655 w 7648397"/>
                <a:gd name="connsiteY14" fmla="*/ 5777156 h 6874674"/>
                <a:gd name="connsiteX15" fmla="*/ 7648397 w 7648397"/>
                <a:gd name="connsiteY15" fmla="*/ 6874674 h 6874674"/>
                <a:gd name="connsiteX16" fmla="*/ 0 w 7648397"/>
                <a:gd name="connsiteY16" fmla="*/ 6874674 h 6874674"/>
                <a:gd name="connsiteX17" fmla="*/ 0 w 7648397"/>
                <a:gd name="connsiteY17" fmla="*/ 19950 h 6874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48397" h="6874674">
                  <a:moveTo>
                    <a:pt x="4167314" y="0"/>
                  </a:moveTo>
                  <a:lnTo>
                    <a:pt x="6263145" y="4138986"/>
                  </a:lnTo>
                  <a:lnTo>
                    <a:pt x="5526298" y="4138986"/>
                  </a:lnTo>
                  <a:lnTo>
                    <a:pt x="5526298" y="3841970"/>
                  </a:lnTo>
                  <a:lnTo>
                    <a:pt x="4751192" y="4436003"/>
                  </a:lnTo>
                  <a:lnTo>
                    <a:pt x="5526298" y="5030036"/>
                  </a:lnTo>
                  <a:lnTo>
                    <a:pt x="5526298" y="4733019"/>
                  </a:lnTo>
                  <a:lnTo>
                    <a:pt x="6563942" y="4733019"/>
                  </a:lnTo>
                  <a:lnTo>
                    <a:pt x="6791858" y="5183123"/>
                  </a:lnTo>
                  <a:lnTo>
                    <a:pt x="6081941" y="5183123"/>
                  </a:lnTo>
                  <a:lnTo>
                    <a:pt x="6081941" y="4886107"/>
                  </a:lnTo>
                  <a:lnTo>
                    <a:pt x="5315888" y="5480140"/>
                  </a:lnTo>
                  <a:lnTo>
                    <a:pt x="6081941" y="6074173"/>
                  </a:lnTo>
                  <a:lnTo>
                    <a:pt x="6081941" y="5777156"/>
                  </a:lnTo>
                  <a:lnTo>
                    <a:pt x="7092655" y="5777156"/>
                  </a:lnTo>
                  <a:lnTo>
                    <a:pt x="7648397" y="6874674"/>
                  </a:lnTo>
                  <a:lnTo>
                    <a:pt x="0" y="6874674"/>
                  </a:lnTo>
                  <a:lnTo>
                    <a:pt x="0" y="19950"/>
                  </a:lnTo>
                  <a:close/>
                </a:path>
              </a:pathLst>
            </a:cu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ko-KR" altLang="en-US"/>
            </a:p>
          </p:txBody>
        </p:sp>
        <p:sp>
          <p:nvSpPr>
            <p:cNvPr id="54" name="Right Arrow 87">
              <a:extLst>
                <a:ext uri="{FF2B5EF4-FFF2-40B4-BE49-F238E27FC236}">
                  <a16:creationId xmlns:a16="http://schemas.microsoft.com/office/drawing/2014/main" id="{8E9DB044-D7FD-4387-A92B-D6EA138A61E7}"/>
                </a:ext>
              </a:extLst>
            </p:cNvPr>
            <p:cNvSpPr/>
            <p:nvPr/>
          </p:nvSpPr>
          <p:spPr>
            <a:xfrm>
              <a:off x="5537353" y="2719445"/>
              <a:ext cx="1817563" cy="1188066"/>
            </a:xfrm>
            <a:prstGeom prst="rightArrow">
              <a:avLst>
                <a:gd name="adj1" fmla="val 50000"/>
                <a:gd name="adj2" fmla="val 66003"/>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55" name="Right Arrow 88">
              <a:extLst>
                <a:ext uri="{FF2B5EF4-FFF2-40B4-BE49-F238E27FC236}">
                  <a16:creationId xmlns:a16="http://schemas.microsoft.com/office/drawing/2014/main" id="{AE40FAD2-04BA-445C-B83A-45793F3C5FE6}"/>
                </a:ext>
              </a:extLst>
            </p:cNvPr>
            <p:cNvSpPr/>
            <p:nvPr/>
          </p:nvSpPr>
          <p:spPr>
            <a:xfrm>
              <a:off x="5087887" y="1737020"/>
              <a:ext cx="1817563" cy="1188066"/>
            </a:xfrm>
            <a:prstGeom prst="rightArrow">
              <a:avLst>
                <a:gd name="adj1" fmla="val 50000"/>
                <a:gd name="adj2" fmla="val 65241"/>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56" name="Rectangle 55">
              <a:extLst>
                <a:ext uri="{FF2B5EF4-FFF2-40B4-BE49-F238E27FC236}">
                  <a16:creationId xmlns:a16="http://schemas.microsoft.com/office/drawing/2014/main" id="{4B36F7B2-0ED0-4993-B693-041E7B18B2CD}"/>
                </a:ext>
              </a:extLst>
            </p:cNvPr>
            <p:cNvSpPr/>
            <p:nvPr/>
          </p:nvSpPr>
          <p:spPr>
            <a:xfrm>
              <a:off x="6853873" y="1885252"/>
              <a:ext cx="4974899" cy="954107"/>
            </a:xfrm>
            <a:prstGeom prst="rect">
              <a:avLst/>
            </a:prstGeom>
          </p:spPr>
          <p:txBody>
            <a:bodyPr wrap="square">
              <a:spAutoFit/>
            </a:bodyPr>
            <a:lstStyle/>
            <a:p>
              <a:r>
                <a:rPr lang="en-US" sz="1400" dirty="0">
                  <a:latin typeface="Cambria" panose="02040503050406030204" pitchFamily="18" charset="0"/>
                  <a:ea typeface="Cambria" panose="02040503050406030204" pitchFamily="18" charset="0"/>
                  <a:cs typeface="Times New Roman" panose="02020603050405020304" pitchFamily="18" charset="0"/>
                </a:rPr>
                <a:t>Consumer behavior, changes in spending habits, and increasing competitor presence in the market have had an economic effect on Wilko, leading to challenge after challenge in their financial performance (Shevchenko et al., 2023).</a:t>
              </a:r>
            </a:p>
          </p:txBody>
        </p:sp>
        <p:sp>
          <p:nvSpPr>
            <p:cNvPr id="59" name="Rectangle 58">
              <a:extLst>
                <a:ext uri="{FF2B5EF4-FFF2-40B4-BE49-F238E27FC236}">
                  <a16:creationId xmlns:a16="http://schemas.microsoft.com/office/drawing/2014/main" id="{5F4811A4-2433-415A-83C9-C3C102A75E2A}"/>
                </a:ext>
              </a:extLst>
            </p:cNvPr>
            <p:cNvSpPr/>
            <p:nvPr/>
          </p:nvSpPr>
          <p:spPr>
            <a:xfrm>
              <a:off x="7278506" y="2959274"/>
              <a:ext cx="4821731" cy="954107"/>
            </a:xfrm>
            <a:prstGeom prst="rect">
              <a:avLst/>
            </a:prstGeom>
          </p:spPr>
          <p:txBody>
            <a:bodyPr wrap="square">
              <a:spAutoFit/>
            </a:bodyPr>
            <a:lstStyle/>
            <a:p>
              <a:r>
                <a:rPr lang="en-US" sz="1400" dirty="0">
                  <a:latin typeface="Cambria" panose="02040503050406030204" pitchFamily="18" charset="0"/>
                  <a:ea typeface="Cambria" panose="02040503050406030204" pitchFamily="18" charset="0"/>
                  <a:cs typeface="Times New Roman" panose="02020603050405020304" pitchFamily="18" charset="0"/>
                </a:rPr>
                <a:t>Related laws and regulations, particularly those related to labor, health and safety, and environmental standards, need to be complied with, which incurs additional costs for the company (Hegde et al., 2023).</a:t>
              </a:r>
            </a:p>
          </p:txBody>
        </p:sp>
        <p:sp>
          <p:nvSpPr>
            <p:cNvPr id="60" name="Rectangle 59">
              <a:extLst>
                <a:ext uri="{FF2B5EF4-FFF2-40B4-BE49-F238E27FC236}">
                  <a16:creationId xmlns:a16="http://schemas.microsoft.com/office/drawing/2014/main" id="{E8485D1B-1536-4333-88B1-B58EF4A10EDB}"/>
                </a:ext>
              </a:extLst>
            </p:cNvPr>
            <p:cNvSpPr/>
            <p:nvPr/>
          </p:nvSpPr>
          <p:spPr>
            <a:xfrm>
              <a:off x="201706" y="3981924"/>
              <a:ext cx="4588275" cy="954107"/>
            </a:xfrm>
            <a:prstGeom prst="rect">
              <a:avLst/>
            </a:prstGeom>
          </p:spPr>
          <p:txBody>
            <a:bodyPr wrap="square">
              <a:spAutoFit/>
            </a:bodyPr>
            <a:lstStyle/>
            <a:p>
              <a:pPr algn="r"/>
              <a:r>
                <a:rPr lang="en-US" sz="1400" dirty="0">
                  <a:solidFill>
                    <a:schemeClr val="bg1"/>
                  </a:solidFill>
                  <a:latin typeface="Cambria" panose="02040503050406030204" pitchFamily="18" charset="0"/>
                  <a:ea typeface="Cambria" panose="02040503050406030204" pitchFamily="18" charset="0"/>
                  <a:cs typeface="Times New Roman" panose="02020603050405020304" pitchFamily="18" charset="0"/>
                </a:rPr>
                <a:t>Wilko has been struggling with severe financial problems. Its current resource and money management skills are weak, making the company less profitable and more indebted. </a:t>
              </a:r>
            </a:p>
          </p:txBody>
        </p:sp>
        <p:sp>
          <p:nvSpPr>
            <p:cNvPr id="61" name="Rectangle 60">
              <a:extLst>
                <a:ext uri="{FF2B5EF4-FFF2-40B4-BE49-F238E27FC236}">
                  <a16:creationId xmlns:a16="http://schemas.microsoft.com/office/drawing/2014/main" id="{B5A04B8F-F832-49C3-BE37-3D9D48EB6389}"/>
                </a:ext>
              </a:extLst>
            </p:cNvPr>
            <p:cNvSpPr/>
            <p:nvPr/>
          </p:nvSpPr>
          <p:spPr>
            <a:xfrm>
              <a:off x="439802" y="5258256"/>
              <a:ext cx="4821731" cy="523220"/>
            </a:xfrm>
            <a:prstGeom prst="rect">
              <a:avLst/>
            </a:prstGeom>
          </p:spPr>
          <p:txBody>
            <a:bodyPr wrap="square">
              <a:spAutoFit/>
            </a:bodyPr>
            <a:lstStyle/>
            <a:p>
              <a:pPr algn="r"/>
              <a:r>
                <a:rPr lang="en-US" sz="1400" dirty="0">
                  <a:solidFill>
                    <a:schemeClr val="bg1"/>
                  </a:solidFill>
                  <a:latin typeface="Cambria" panose="02040503050406030204" pitchFamily="18" charset="0"/>
                  <a:ea typeface="Cambria" panose="02040503050406030204" pitchFamily="18" charset="0"/>
                  <a:cs typeface="Times New Roman" panose="02020603050405020304" pitchFamily="18" charset="0"/>
                </a:rPr>
                <a:t>The store formats do not match the new store designs and are not able to attract customers. </a:t>
              </a:r>
            </a:p>
          </p:txBody>
        </p:sp>
        <p:sp>
          <p:nvSpPr>
            <p:cNvPr id="62" name="Rectangle 61">
              <a:extLst>
                <a:ext uri="{FF2B5EF4-FFF2-40B4-BE49-F238E27FC236}">
                  <a16:creationId xmlns:a16="http://schemas.microsoft.com/office/drawing/2014/main" id="{E0FB5C09-37C2-41E4-96F2-D83930C6E072}"/>
                </a:ext>
              </a:extLst>
            </p:cNvPr>
            <p:cNvSpPr/>
            <p:nvPr/>
          </p:nvSpPr>
          <p:spPr>
            <a:xfrm>
              <a:off x="552450" y="407950"/>
              <a:ext cx="3251520" cy="1754326"/>
            </a:xfrm>
            <a:prstGeom prst="rect">
              <a:avLst/>
            </a:prstGeom>
          </p:spPr>
          <p:txBody>
            <a:bodyPr wrap="square">
              <a:spAutoFit/>
            </a:bodyPr>
            <a:lstStyle/>
            <a:p>
              <a:pPr algn="ctr"/>
              <a:r>
                <a:rPr lang="en-IN" sz="3600" b="1" dirty="0">
                  <a:solidFill>
                    <a:schemeClr val="bg1"/>
                  </a:solidFill>
                  <a:effectLst>
                    <a:outerShdw blurRad="50800" dist="38100" dir="8100000" algn="tr" rotWithShape="0">
                      <a:prstClr val="black">
                        <a:alpha val="40000"/>
                      </a:prstClr>
                    </a:outerShdw>
                  </a:effectLst>
                  <a:latin typeface="Arial Black" panose="020B0A04020102020204" pitchFamily="34" charset="0"/>
                  <a:ea typeface="Adobe Fangsong Std R" panose="02020400000000000000" pitchFamily="18" charset="-128"/>
                </a:rPr>
                <a:t>Summary of Identified Problems</a:t>
              </a:r>
            </a:p>
          </p:txBody>
        </p:sp>
        <p:cxnSp>
          <p:nvCxnSpPr>
            <p:cNvPr id="3" name="Straight Connector 2">
              <a:extLst>
                <a:ext uri="{FF2B5EF4-FFF2-40B4-BE49-F238E27FC236}">
                  <a16:creationId xmlns:a16="http://schemas.microsoft.com/office/drawing/2014/main" id="{9F6A9993-096E-40BB-8059-D44FBABA2A0B}"/>
                </a:ext>
              </a:extLst>
            </p:cNvPr>
            <p:cNvCxnSpPr/>
            <p:nvPr/>
          </p:nvCxnSpPr>
          <p:spPr>
            <a:xfrm>
              <a:off x="574378" y="2608611"/>
              <a:ext cx="3609474"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Rectangle 3">
              <a:extLst>
                <a:ext uri="{FF2B5EF4-FFF2-40B4-BE49-F238E27FC236}">
                  <a16:creationId xmlns:a16="http://schemas.microsoft.com/office/drawing/2014/main" id="{2DF8B8CA-F6A1-4511-9C7F-19E3C9663E84}"/>
                </a:ext>
              </a:extLst>
            </p:cNvPr>
            <p:cNvSpPr/>
            <p:nvPr/>
          </p:nvSpPr>
          <p:spPr>
            <a:xfrm>
              <a:off x="446655" y="2887434"/>
              <a:ext cx="3864919" cy="707886"/>
            </a:xfrm>
            <a:prstGeom prst="rect">
              <a:avLst/>
            </a:prstGeom>
          </p:spPr>
          <p:txBody>
            <a:bodyPr wrap="square">
              <a:spAutoFit/>
            </a:bodyPr>
            <a:lstStyle/>
            <a:p>
              <a:pPr algn="ctr"/>
              <a:r>
                <a:rPr lang="en-US" sz="4000" b="1" i="1" dirty="0">
                  <a:solidFill>
                    <a:schemeClr val="bg1"/>
                  </a:solidFill>
                  <a:latin typeface="Adobe Fangsong Std R" panose="02020400000000000000" pitchFamily="18" charset="-128"/>
                  <a:ea typeface="Adobe Fangsong Std R" panose="02020400000000000000" pitchFamily="18" charset="-128"/>
                  <a:cs typeface="Times New Roman" panose="02020603050405020304" pitchFamily="18" charset="0"/>
                </a:rPr>
                <a:t>Internal Issues</a:t>
              </a:r>
              <a:endParaRPr lang="en-IN" sz="4000" b="1" i="1" dirty="0">
                <a:solidFill>
                  <a:schemeClr val="bg1"/>
                </a:solidFill>
                <a:latin typeface="Adobe Fangsong Std R" panose="02020400000000000000" pitchFamily="18" charset="-128"/>
                <a:ea typeface="Adobe Fangsong Std R" panose="02020400000000000000" pitchFamily="18" charset="-128"/>
              </a:endParaRPr>
            </a:p>
          </p:txBody>
        </p:sp>
      </p:grpSp>
      <p:sp>
        <p:nvSpPr>
          <p:cNvPr id="13" name="Right Arrow 88">
            <a:extLst>
              <a:ext uri="{FF2B5EF4-FFF2-40B4-BE49-F238E27FC236}">
                <a16:creationId xmlns:a16="http://schemas.microsoft.com/office/drawing/2014/main" id="{12E06E04-B71C-456D-9710-18B9ABBBCB0B}"/>
              </a:ext>
            </a:extLst>
          </p:cNvPr>
          <p:cNvSpPr/>
          <p:nvPr/>
        </p:nvSpPr>
        <p:spPr>
          <a:xfrm>
            <a:off x="4661230" y="754595"/>
            <a:ext cx="1817563" cy="1188066"/>
          </a:xfrm>
          <a:prstGeom prst="rightArrow">
            <a:avLst>
              <a:gd name="adj1" fmla="val 50000"/>
              <a:gd name="adj2" fmla="val 65241"/>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4" name="Rectangle 13">
            <a:extLst>
              <a:ext uri="{FF2B5EF4-FFF2-40B4-BE49-F238E27FC236}">
                <a16:creationId xmlns:a16="http://schemas.microsoft.com/office/drawing/2014/main" id="{1CF5C071-74A5-4F0F-858A-4F0EDAAAA0EE}"/>
              </a:ext>
            </a:extLst>
          </p:cNvPr>
          <p:cNvSpPr/>
          <p:nvPr/>
        </p:nvSpPr>
        <p:spPr>
          <a:xfrm>
            <a:off x="6478793" y="1077533"/>
            <a:ext cx="5255239" cy="738664"/>
          </a:xfrm>
          <a:prstGeom prst="rect">
            <a:avLst/>
          </a:prstGeom>
        </p:spPr>
        <p:txBody>
          <a:bodyPr wrap="square">
            <a:spAutoFit/>
          </a:bodyPr>
          <a:lstStyle/>
          <a:p>
            <a:r>
              <a:rPr lang="en-US" sz="1400" dirty="0">
                <a:latin typeface="Cambria" panose="02040503050406030204" pitchFamily="18" charset="0"/>
                <a:ea typeface="Cambria" panose="02040503050406030204" pitchFamily="18" charset="0"/>
                <a:cs typeface="Times New Roman" panose="02020603050405020304" pitchFamily="18" charset="0"/>
              </a:rPr>
              <a:t>Wilko operates in a very competitive sector with many other companies offering the same products; thus, Wilko is required to innovate and differentiate itself. </a:t>
            </a:r>
          </a:p>
        </p:txBody>
      </p:sp>
      <p:sp>
        <p:nvSpPr>
          <p:cNvPr id="15" name="Rectangle 14">
            <a:extLst>
              <a:ext uri="{FF2B5EF4-FFF2-40B4-BE49-F238E27FC236}">
                <a16:creationId xmlns:a16="http://schemas.microsoft.com/office/drawing/2014/main" id="{484D98C2-2D47-4CAC-9828-C4607EB029A2}"/>
              </a:ext>
            </a:extLst>
          </p:cNvPr>
          <p:cNvSpPr/>
          <p:nvPr/>
        </p:nvSpPr>
        <p:spPr>
          <a:xfrm>
            <a:off x="6478793" y="140045"/>
            <a:ext cx="4138866" cy="707886"/>
          </a:xfrm>
          <a:prstGeom prst="rect">
            <a:avLst/>
          </a:prstGeom>
        </p:spPr>
        <p:txBody>
          <a:bodyPr wrap="square">
            <a:spAutoFit/>
          </a:bodyPr>
          <a:lstStyle/>
          <a:p>
            <a:pPr algn="ctr"/>
            <a:r>
              <a:rPr lang="en-US" sz="4000" b="1" i="1" dirty="0">
                <a:solidFill>
                  <a:schemeClr val="accent4">
                    <a:lumMod val="75000"/>
                  </a:schemeClr>
                </a:solidFill>
                <a:latin typeface="Adobe Fangsong Std R" panose="02020400000000000000" pitchFamily="18" charset="-128"/>
                <a:ea typeface="Adobe Fangsong Std R" panose="02020400000000000000" pitchFamily="18" charset="-128"/>
                <a:cs typeface="Times New Roman" panose="02020603050405020304" pitchFamily="18" charset="0"/>
              </a:rPr>
              <a:t>External Issues</a:t>
            </a:r>
            <a:endParaRPr lang="en-IN" sz="4000" b="1" i="1" dirty="0">
              <a:solidFill>
                <a:schemeClr val="accent4">
                  <a:lumMod val="75000"/>
                </a:schemeClr>
              </a:solidFill>
              <a:latin typeface="Adobe Fangsong Std R" panose="02020400000000000000" pitchFamily="18" charset="-128"/>
              <a:ea typeface="Adobe Fangsong Std R" panose="02020400000000000000" pitchFamily="18" charset="-128"/>
            </a:endParaRPr>
          </a:p>
        </p:txBody>
      </p:sp>
    </p:spTree>
    <p:extLst>
      <p:ext uri="{BB962C8B-B14F-4D97-AF65-F5344CB8AC3E}">
        <p14:creationId xmlns:p14="http://schemas.microsoft.com/office/powerpoint/2010/main" val="41251759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75000"/>
          </a:schemeClr>
        </a:solidFill>
        <a:effectLst/>
      </p:bgPr>
    </p:bg>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4DE6A210-B6FA-4035-827A-21B03FE8F312}"/>
              </a:ext>
            </a:extLst>
          </p:cNvPr>
          <p:cNvGrpSpPr/>
          <p:nvPr/>
        </p:nvGrpSpPr>
        <p:grpSpPr>
          <a:xfrm>
            <a:off x="808158" y="1559257"/>
            <a:ext cx="10797351" cy="4372535"/>
            <a:chOff x="808158" y="1680281"/>
            <a:chExt cx="10797351" cy="4372535"/>
          </a:xfrm>
        </p:grpSpPr>
        <p:grpSp>
          <p:nvGrpSpPr>
            <p:cNvPr id="17" name="Group 16">
              <a:extLst>
                <a:ext uri="{FF2B5EF4-FFF2-40B4-BE49-F238E27FC236}">
                  <a16:creationId xmlns:a16="http://schemas.microsoft.com/office/drawing/2014/main" id="{55190447-D8C7-46BD-AFF3-23ACB4001939}"/>
                </a:ext>
              </a:extLst>
            </p:cNvPr>
            <p:cNvGrpSpPr/>
            <p:nvPr/>
          </p:nvGrpSpPr>
          <p:grpSpPr>
            <a:xfrm>
              <a:off x="3947217" y="1809000"/>
              <a:ext cx="4297566" cy="3919447"/>
              <a:chOff x="3497218" y="1809000"/>
              <a:chExt cx="4297566" cy="3919447"/>
            </a:xfrm>
          </p:grpSpPr>
          <p:grpSp>
            <p:nvGrpSpPr>
              <p:cNvPr id="7" name="Group 6">
                <a:extLst>
                  <a:ext uri="{FF2B5EF4-FFF2-40B4-BE49-F238E27FC236}">
                    <a16:creationId xmlns:a16="http://schemas.microsoft.com/office/drawing/2014/main" id="{88F263E8-A030-4BA2-AD6A-CFD8BE64CA5E}"/>
                  </a:ext>
                </a:extLst>
              </p:cNvPr>
              <p:cNvGrpSpPr/>
              <p:nvPr/>
            </p:nvGrpSpPr>
            <p:grpSpPr>
              <a:xfrm>
                <a:off x="3497218" y="1809000"/>
                <a:ext cx="1800000" cy="1620000"/>
                <a:chOff x="5016735" y="1941546"/>
                <a:chExt cx="1800000" cy="1620000"/>
              </a:xfrm>
            </p:grpSpPr>
            <p:sp>
              <p:nvSpPr>
                <p:cNvPr id="4" name="Hexagon 3">
                  <a:extLst>
                    <a:ext uri="{FF2B5EF4-FFF2-40B4-BE49-F238E27FC236}">
                      <a16:creationId xmlns:a16="http://schemas.microsoft.com/office/drawing/2014/main" id="{B735CE4E-62CB-49CC-9B01-C2C213021F50}"/>
                    </a:ext>
                  </a:extLst>
                </p:cNvPr>
                <p:cNvSpPr/>
                <p:nvPr/>
              </p:nvSpPr>
              <p:spPr>
                <a:xfrm>
                  <a:off x="5016735" y="1941546"/>
                  <a:ext cx="1800000" cy="1620000"/>
                </a:xfrm>
                <a:prstGeom prst="hexagon">
                  <a:avLst/>
                </a:prstGeom>
                <a:solidFill>
                  <a:srgbClr val="00B050"/>
                </a:solidFill>
                <a:ln>
                  <a:noFill/>
                </a:ln>
                <a:effectLst>
                  <a:innerShdw blurRad="127000">
                    <a:prstClr val="black">
                      <a:alpha val="60000"/>
                    </a:prstClr>
                  </a:innerShdw>
                </a:effectLst>
                <a:scene3d>
                  <a:camera prst="orthographicFront"/>
                  <a:lightRig rig="threePt" dir="t"/>
                </a:scene3d>
                <a:sp3d>
                  <a:bevelT w="190500" h="190500" prst="artDeco"/>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solidFill>
                      <a:sysClr val="windowText" lastClr="000000"/>
                    </a:solidFill>
                  </a:endParaRPr>
                </a:p>
              </p:txBody>
            </p:sp>
            <p:sp>
              <p:nvSpPr>
                <p:cNvPr id="5" name="Rectangle 4">
                  <a:extLst>
                    <a:ext uri="{FF2B5EF4-FFF2-40B4-BE49-F238E27FC236}">
                      <a16:creationId xmlns:a16="http://schemas.microsoft.com/office/drawing/2014/main" id="{822788D2-DD4B-4F58-ABF0-7E756DD0F9D1}"/>
                    </a:ext>
                  </a:extLst>
                </p:cNvPr>
                <p:cNvSpPr/>
                <p:nvPr/>
              </p:nvSpPr>
              <p:spPr>
                <a:xfrm>
                  <a:off x="5534238" y="2218420"/>
                  <a:ext cx="764995" cy="1103379"/>
                </a:xfrm>
                <a:prstGeom prst="rect">
                  <a:avLst/>
                </a:prstGeom>
              </p:spPr>
              <p:txBody>
                <a:bodyPr wrap="square">
                  <a:spAutoFit/>
                </a:bodyPr>
                <a:lstStyle/>
                <a:p>
                  <a:pPr>
                    <a:lnSpc>
                      <a:spcPct val="107000"/>
                    </a:lnSpc>
                  </a:pPr>
                  <a:r>
                    <a:rPr lang="en-US" sz="6600" b="1" dirty="0">
                      <a:solidFill>
                        <a:schemeClr val="bg1"/>
                      </a:solidFill>
                      <a:latin typeface="Georgia" panose="02040502050405020303" pitchFamily="18" charset="0"/>
                      <a:ea typeface="Roboto Bk" pitchFamily="2" charset="0"/>
                    </a:rPr>
                    <a:t>S</a:t>
                  </a:r>
                  <a:endParaRPr lang="en-IN" sz="6600" b="1" dirty="0">
                    <a:solidFill>
                      <a:schemeClr val="bg1"/>
                    </a:solidFill>
                    <a:latin typeface="Georgia" panose="02040502050405020303" pitchFamily="18" charset="0"/>
                    <a:ea typeface="Cambria" panose="02040503050406030204" pitchFamily="18" charset="0"/>
                  </a:endParaRPr>
                </a:p>
              </p:txBody>
            </p:sp>
          </p:grpSp>
          <p:grpSp>
            <p:nvGrpSpPr>
              <p:cNvPr id="8" name="Group 7">
                <a:extLst>
                  <a:ext uri="{FF2B5EF4-FFF2-40B4-BE49-F238E27FC236}">
                    <a16:creationId xmlns:a16="http://schemas.microsoft.com/office/drawing/2014/main" id="{DE22460B-AEAE-4416-8ADE-CBFFE8781F02}"/>
                  </a:ext>
                </a:extLst>
              </p:cNvPr>
              <p:cNvGrpSpPr/>
              <p:nvPr/>
            </p:nvGrpSpPr>
            <p:grpSpPr>
              <a:xfrm>
                <a:off x="5994784" y="1809000"/>
                <a:ext cx="1800000" cy="1620000"/>
                <a:chOff x="5016735" y="1941546"/>
                <a:chExt cx="1800000" cy="1620000"/>
              </a:xfrm>
            </p:grpSpPr>
            <p:sp>
              <p:nvSpPr>
                <p:cNvPr id="9" name="Hexagon 8">
                  <a:extLst>
                    <a:ext uri="{FF2B5EF4-FFF2-40B4-BE49-F238E27FC236}">
                      <a16:creationId xmlns:a16="http://schemas.microsoft.com/office/drawing/2014/main" id="{634C2ADE-2D80-48B9-B6A7-EC80EC4074D9}"/>
                    </a:ext>
                  </a:extLst>
                </p:cNvPr>
                <p:cNvSpPr/>
                <p:nvPr/>
              </p:nvSpPr>
              <p:spPr>
                <a:xfrm>
                  <a:off x="5016735" y="1941546"/>
                  <a:ext cx="1800000" cy="1620000"/>
                </a:xfrm>
                <a:prstGeom prst="hexagon">
                  <a:avLst/>
                </a:prstGeom>
                <a:solidFill>
                  <a:schemeClr val="accent3"/>
                </a:solidFill>
                <a:ln>
                  <a:noFill/>
                </a:ln>
                <a:effectLst>
                  <a:innerShdw blurRad="127000">
                    <a:prstClr val="black">
                      <a:alpha val="60000"/>
                    </a:prstClr>
                  </a:innerShdw>
                </a:effectLst>
                <a:scene3d>
                  <a:camera prst="orthographicFront"/>
                  <a:lightRig rig="threePt" dir="t"/>
                </a:scene3d>
                <a:sp3d>
                  <a:bevelT w="190500" h="190500" prst="artDeco"/>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solidFill>
                      <a:sysClr val="windowText" lastClr="000000"/>
                    </a:solidFill>
                  </a:endParaRPr>
                </a:p>
              </p:txBody>
            </p:sp>
            <p:sp>
              <p:nvSpPr>
                <p:cNvPr id="10" name="Rectangle 9">
                  <a:extLst>
                    <a:ext uri="{FF2B5EF4-FFF2-40B4-BE49-F238E27FC236}">
                      <a16:creationId xmlns:a16="http://schemas.microsoft.com/office/drawing/2014/main" id="{62133A02-BAF5-420E-8235-B5029A0EF8C9}"/>
                    </a:ext>
                  </a:extLst>
                </p:cNvPr>
                <p:cNvSpPr/>
                <p:nvPr/>
              </p:nvSpPr>
              <p:spPr>
                <a:xfrm>
                  <a:off x="5386320" y="2218420"/>
                  <a:ext cx="764995" cy="1103379"/>
                </a:xfrm>
                <a:prstGeom prst="rect">
                  <a:avLst/>
                </a:prstGeom>
              </p:spPr>
              <p:txBody>
                <a:bodyPr wrap="square">
                  <a:spAutoFit/>
                </a:bodyPr>
                <a:lstStyle/>
                <a:p>
                  <a:pPr>
                    <a:lnSpc>
                      <a:spcPct val="107000"/>
                    </a:lnSpc>
                  </a:pPr>
                  <a:r>
                    <a:rPr lang="en-US" sz="6600" b="1" dirty="0">
                      <a:solidFill>
                        <a:schemeClr val="bg1"/>
                      </a:solidFill>
                      <a:latin typeface="Georgia" panose="02040502050405020303" pitchFamily="18" charset="0"/>
                      <a:ea typeface="Roboto Bk" pitchFamily="2" charset="0"/>
                    </a:rPr>
                    <a:t>W</a:t>
                  </a:r>
                  <a:endParaRPr lang="en-IN" sz="6600" b="1" dirty="0">
                    <a:solidFill>
                      <a:schemeClr val="bg1"/>
                    </a:solidFill>
                    <a:latin typeface="Georgia" panose="02040502050405020303" pitchFamily="18" charset="0"/>
                    <a:ea typeface="Cambria" panose="02040503050406030204" pitchFamily="18" charset="0"/>
                  </a:endParaRPr>
                </a:p>
              </p:txBody>
            </p:sp>
          </p:grpSp>
          <p:grpSp>
            <p:nvGrpSpPr>
              <p:cNvPr id="11" name="Group 10">
                <a:extLst>
                  <a:ext uri="{FF2B5EF4-FFF2-40B4-BE49-F238E27FC236}">
                    <a16:creationId xmlns:a16="http://schemas.microsoft.com/office/drawing/2014/main" id="{914E1314-661B-4C9E-BC93-7418986838BE}"/>
                  </a:ext>
                </a:extLst>
              </p:cNvPr>
              <p:cNvGrpSpPr/>
              <p:nvPr/>
            </p:nvGrpSpPr>
            <p:grpSpPr>
              <a:xfrm>
                <a:off x="3497218" y="4108447"/>
                <a:ext cx="1800000" cy="1620000"/>
                <a:chOff x="5016735" y="1941546"/>
                <a:chExt cx="1800000" cy="1620000"/>
              </a:xfrm>
            </p:grpSpPr>
            <p:sp>
              <p:nvSpPr>
                <p:cNvPr id="12" name="Hexagon 11">
                  <a:extLst>
                    <a:ext uri="{FF2B5EF4-FFF2-40B4-BE49-F238E27FC236}">
                      <a16:creationId xmlns:a16="http://schemas.microsoft.com/office/drawing/2014/main" id="{D385812B-2F02-405C-A1FC-A47BDA0BA458}"/>
                    </a:ext>
                  </a:extLst>
                </p:cNvPr>
                <p:cNvSpPr/>
                <p:nvPr/>
              </p:nvSpPr>
              <p:spPr>
                <a:xfrm>
                  <a:off x="5016735" y="1941546"/>
                  <a:ext cx="1800000" cy="1620000"/>
                </a:xfrm>
                <a:prstGeom prst="hexagon">
                  <a:avLst/>
                </a:prstGeom>
                <a:solidFill>
                  <a:schemeClr val="accent2"/>
                </a:solidFill>
                <a:ln>
                  <a:noFill/>
                </a:ln>
                <a:effectLst>
                  <a:innerShdw blurRad="127000">
                    <a:prstClr val="black">
                      <a:alpha val="60000"/>
                    </a:prstClr>
                  </a:innerShdw>
                </a:effectLst>
                <a:scene3d>
                  <a:camera prst="orthographicFront"/>
                  <a:lightRig rig="threePt" dir="t"/>
                </a:scene3d>
                <a:sp3d>
                  <a:bevelT w="190500" h="190500" prst="artDeco"/>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solidFill>
                      <a:sysClr val="windowText" lastClr="000000"/>
                    </a:solidFill>
                  </a:endParaRPr>
                </a:p>
              </p:txBody>
            </p:sp>
            <p:sp>
              <p:nvSpPr>
                <p:cNvPr id="13" name="Rectangle 12">
                  <a:extLst>
                    <a:ext uri="{FF2B5EF4-FFF2-40B4-BE49-F238E27FC236}">
                      <a16:creationId xmlns:a16="http://schemas.microsoft.com/office/drawing/2014/main" id="{683B59DC-4018-41B4-B5B4-9FBBB0B698F1}"/>
                    </a:ext>
                  </a:extLst>
                </p:cNvPr>
                <p:cNvSpPr/>
                <p:nvPr/>
              </p:nvSpPr>
              <p:spPr>
                <a:xfrm>
                  <a:off x="5547685" y="2164632"/>
                  <a:ext cx="764995" cy="1103379"/>
                </a:xfrm>
                <a:prstGeom prst="rect">
                  <a:avLst/>
                </a:prstGeom>
              </p:spPr>
              <p:txBody>
                <a:bodyPr wrap="square">
                  <a:spAutoFit/>
                </a:bodyPr>
                <a:lstStyle/>
                <a:p>
                  <a:pPr>
                    <a:lnSpc>
                      <a:spcPct val="107000"/>
                    </a:lnSpc>
                  </a:pPr>
                  <a:r>
                    <a:rPr lang="en-US" sz="6600" b="1" dirty="0">
                      <a:solidFill>
                        <a:schemeClr val="bg1"/>
                      </a:solidFill>
                      <a:latin typeface="Georgia" panose="02040502050405020303" pitchFamily="18" charset="0"/>
                      <a:ea typeface="Roboto Bk" pitchFamily="2" charset="0"/>
                    </a:rPr>
                    <a:t>T</a:t>
                  </a:r>
                  <a:endParaRPr lang="en-IN" sz="6600" b="1" dirty="0">
                    <a:solidFill>
                      <a:schemeClr val="bg1"/>
                    </a:solidFill>
                    <a:latin typeface="Georgia" panose="02040502050405020303" pitchFamily="18" charset="0"/>
                    <a:ea typeface="Cambria" panose="02040503050406030204" pitchFamily="18" charset="0"/>
                  </a:endParaRPr>
                </a:p>
              </p:txBody>
            </p:sp>
          </p:grpSp>
          <p:grpSp>
            <p:nvGrpSpPr>
              <p:cNvPr id="14" name="Group 13">
                <a:extLst>
                  <a:ext uri="{FF2B5EF4-FFF2-40B4-BE49-F238E27FC236}">
                    <a16:creationId xmlns:a16="http://schemas.microsoft.com/office/drawing/2014/main" id="{1E7C8590-670A-40CD-8112-4E9F3CE4E4C9}"/>
                  </a:ext>
                </a:extLst>
              </p:cNvPr>
              <p:cNvGrpSpPr/>
              <p:nvPr/>
            </p:nvGrpSpPr>
            <p:grpSpPr>
              <a:xfrm>
                <a:off x="5994784" y="4108447"/>
                <a:ext cx="1800000" cy="1620000"/>
                <a:chOff x="5016735" y="1941546"/>
                <a:chExt cx="1800000" cy="1620000"/>
              </a:xfrm>
            </p:grpSpPr>
            <p:sp>
              <p:nvSpPr>
                <p:cNvPr id="15" name="Hexagon 14">
                  <a:extLst>
                    <a:ext uri="{FF2B5EF4-FFF2-40B4-BE49-F238E27FC236}">
                      <a16:creationId xmlns:a16="http://schemas.microsoft.com/office/drawing/2014/main" id="{7C200275-E0CF-4318-B958-5D3AA6EE58E1}"/>
                    </a:ext>
                  </a:extLst>
                </p:cNvPr>
                <p:cNvSpPr/>
                <p:nvPr/>
              </p:nvSpPr>
              <p:spPr>
                <a:xfrm>
                  <a:off x="5016735" y="1941546"/>
                  <a:ext cx="1800000" cy="1620000"/>
                </a:xfrm>
                <a:prstGeom prst="hexagon">
                  <a:avLst/>
                </a:prstGeom>
                <a:solidFill>
                  <a:srgbClr val="002060"/>
                </a:solidFill>
                <a:ln>
                  <a:noFill/>
                </a:ln>
                <a:effectLst>
                  <a:innerShdw blurRad="127000">
                    <a:prstClr val="black">
                      <a:alpha val="60000"/>
                    </a:prstClr>
                  </a:innerShdw>
                </a:effectLst>
                <a:scene3d>
                  <a:camera prst="orthographicFront"/>
                  <a:lightRig rig="threePt" dir="t"/>
                </a:scene3d>
                <a:sp3d>
                  <a:bevelT w="190500" h="190500" prst="artDeco"/>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solidFill>
                      <a:sysClr val="windowText" lastClr="000000"/>
                    </a:solidFill>
                  </a:endParaRPr>
                </a:p>
              </p:txBody>
            </p:sp>
            <p:sp>
              <p:nvSpPr>
                <p:cNvPr id="16" name="Rectangle 15">
                  <a:extLst>
                    <a:ext uri="{FF2B5EF4-FFF2-40B4-BE49-F238E27FC236}">
                      <a16:creationId xmlns:a16="http://schemas.microsoft.com/office/drawing/2014/main" id="{3193BA43-3391-4EB0-9CF7-45778269735A}"/>
                    </a:ext>
                  </a:extLst>
                </p:cNvPr>
                <p:cNvSpPr/>
                <p:nvPr/>
              </p:nvSpPr>
              <p:spPr>
                <a:xfrm>
                  <a:off x="5507344" y="2164632"/>
                  <a:ext cx="764995" cy="1103379"/>
                </a:xfrm>
                <a:prstGeom prst="rect">
                  <a:avLst/>
                </a:prstGeom>
              </p:spPr>
              <p:txBody>
                <a:bodyPr wrap="square">
                  <a:spAutoFit/>
                </a:bodyPr>
                <a:lstStyle/>
                <a:p>
                  <a:pPr>
                    <a:lnSpc>
                      <a:spcPct val="107000"/>
                    </a:lnSpc>
                  </a:pPr>
                  <a:r>
                    <a:rPr lang="en-US" sz="6600" b="1" dirty="0">
                      <a:solidFill>
                        <a:schemeClr val="bg1"/>
                      </a:solidFill>
                      <a:latin typeface="Georgia" panose="02040502050405020303" pitchFamily="18" charset="0"/>
                      <a:ea typeface="Roboto Bk" pitchFamily="2" charset="0"/>
                    </a:rPr>
                    <a:t>O</a:t>
                  </a:r>
                  <a:endParaRPr lang="en-IN" sz="6600" b="1" dirty="0">
                    <a:solidFill>
                      <a:schemeClr val="bg1"/>
                    </a:solidFill>
                    <a:latin typeface="Georgia" panose="02040502050405020303" pitchFamily="18" charset="0"/>
                    <a:ea typeface="Cambria" panose="02040503050406030204" pitchFamily="18" charset="0"/>
                  </a:endParaRPr>
                </a:p>
              </p:txBody>
            </p:sp>
          </p:grpSp>
        </p:grpSp>
        <p:sp>
          <p:nvSpPr>
            <p:cNvPr id="18" name="TextBox 17">
              <a:extLst>
                <a:ext uri="{FF2B5EF4-FFF2-40B4-BE49-F238E27FC236}">
                  <a16:creationId xmlns:a16="http://schemas.microsoft.com/office/drawing/2014/main" id="{64A556C8-F6D6-47D3-B6A5-8C8E11D188ED}"/>
                </a:ext>
              </a:extLst>
            </p:cNvPr>
            <p:cNvSpPr txBox="1"/>
            <p:nvPr/>
          </p:nvSpPr>
          <p:spPr>
            <a:xfrm>
              <a:off x="808159" y="1680281"/>
              <a:ext cx="2991141" cy="1877437"/>
            </a:xfrm>
            <a:prstGeom prst="rect">
              <a:avLst/>
            </a:prstGeom>
            <a:noFill/>
          </p:spPr>
          <p:txBody>
            <a:bodyPr wrap="square" lIns="0" tIns="0" rIns="0" bIns="0" rtlCol="0">
              <a:spAutoFit/>
            </a:bodyPr>
            <a:lstStyle/>
            <a:p>
              <a:pPr algn="r">
                <a:spcBef>
                  <a:spcPts val="600"/>
                </a:spcBef>
              </a:pPr>
              <a:endParaRPr lang="en-US" sz="1400" b="1" dirty="0">
                <a:latin typeface="Georgia" panose="02040502050405020303" pitchFamily="18" charset="0"/>
              </a:endParaRPr>
            </a:p>
            <a:p>
              <a:pPr algn="r">
                <a:spcBef>
                  <a:spcPts val="600"/>
                </a:spcBef>
              </a:pPr>
              <a:r>
                <a:rPr lang="en-US" sz="1400" dirty="0">
                  <a:solidFill>
                    <a:schemeClr val="bg1"/>
                  </a:solidFill>
                  <a:latin typeface="Georgia Pro Light" panose="02040302050405020303" pitchFamily="18" charset="0"/>
                </a:rPr>
                <a:t>The company has a well-established and recognizable brand, which helps in attracting and retaining customers.</a:t>
              </a:r>
            </a:p>
            <a:p>
              <a:pPr algn="r">
                <a:spcBef>
                  <a:spcPts val="600"/>
                </a:spcBef>
              </a:pPr>
              <a:r>
                <a:rPr lang="en-US" sz="1400" dirty="0">
                  <a:solidFill>
                    <a:schemeClr val="bg1"/>
                  </a:solidFill>
                  <a:latin typeface="Georgia Pro Light" panose="02040302050405020303" pitchFamily="18" charset="0"/>
                </a:rPr>
                <a:t>The business offers a diverse range of products, catering to various customer needs and preferences, enhancing its market reach.</a:t>
              </a:r>
            </a:p>
          </p:txBody>
        </p:sp>
        <p:sp>
          <p:nvSpPr>
            <p:cNvPr id="19" name="TextBox 18">
              <a:extLst>
                <a:ext uri="{FF2B5EF4-FFF2-40B4-BE49-F238E27FC236}">
                  <a16:creationId xmlns:a16="http://schemas.microsoft.com/office/drawing/2014/main" id="{55B01AA5-8ED2-4C26-8BDD-28241FAAEE70}"/>
                </a:ext>
              </a:extLst>
            </p:cNvPr>
            <p:cNvSpPr txBox="1"/>
            <p:nvPr/>
          </p:nvSpPr>
          <p:spPr>
            <a:xfrm>
              <a:off x="808158" y="4252323"/>
              <a:ext cx="2991141" cy="1585049"/>
            </a:xfrm>
            <a:prstGeom prst="rect">
              <a:avLst/>
            </a:prstGeom>
            <a:noFill/>
          </p:spPr>
          <p:txBody>
            <a:bodyPr wrap="square" lIns="0" tIns="0" rIns="0" bIns="0" rtlCol="0">
              <a:spAutoFit/>
            </a:bodyPr>
            <a:lstStyle/>
            <a:p>
              <a:pPr algn="r">
                <a:spcBef>
                  <a:spcPts val="600"/>
                </a:spcBef>
              </a:pPr>
              <a:r>
                <a:rPr lang="en-US" sz="1400" dirty="0">
                  <a:solidFill>
                    <a:schemeClr val="bg1"/>
                  </a:solidFill>
                  <a:latin typeface="Georgia Pro Light" panose="02040302050405020303" pitchFamily="18" charset="0"/>
                </a:rPr>
                <a:t>Variability in the economic environment can impact consumer spending and business operations (</a:t>
              </a:r>
              <a:r>
                <a:rPr lang="en-US" sz="1400" dirty="0" err="1">
                  <a:solidFill>
                    <a:schemeClr val="bg1"/>
                  </a:solidFill>
                  <a:latin typeface="Georgia Pro Light" panose="02040302050405020303" pitchFamily="18" charset="0"/>
                </a:rPr>
                <a:t>Darvishmotevali</a:t>
              </a:r>
              <a:r>
                <a:rPr lang="en-US" sz="1400" dirty="0">
                  <a:solidFill>
                    <a:schemeClr val="bg1"/>
                  </a:solidFill>
                  <a:latin typeface="Georgia Pro Light" panose="02040302050405020303" pitchFamily="18" charset="0"/>
                </a:rPr>
                <a:t> et al., 2020).</a:t>
              </a:r>
            </a:p>
            <a:p>
              <a:pPr algn="r">
                <a:spcBef>
                  <a:spcPts val="600"/>
                </a:spcBef>
              </a:pPr>
              <a:r>
                <a:rPr lang="en-US" sz="1400" dirty="0">
                  <a:solidFill>
                    <a:schemeClr val="bg1"/>
                  </a:solidFill>
                  <a:latin typeface="Georgia Pro Light" panose="02040302050405020303" pitchFamily="18" charset="0"/>
                </a:rPr>
                <a:t>Increased competition from other businesses can erode market share and pressure profit margins.</a:t>
              </a:r>
            </a:p>
          </p:txBody>
        </p:sp>
        <p:sp>
          <p:nvSpPr>
            <p:cNvPr id="20" name="TextBox 19">
              <a:extLst>
                <a:ext uri="{FF2B5EF4-FFF2-40B4-BE49-F238E27FC236}">
                  <a16:creationId xmlns:a16="http://schemas.microsoft.com/office/drawing/2014/main" id="{346545DB-51BC-44F1-A773-47367DD5E11F}"/>
                </a:ext>
              </a:extLst>
            </p:cNvPr>
            <p:cNvSpPr txBox="1"/>
            <p:nvPr/>
          </p:nvSpPr>
          <p:spPr>
            <a:xfrm>
              <a:off x="8614368" y="1809000"/>
              <a:ext cx="2991141" cy="1800493"/>
            </a:xfrm>
            <a:prstGeom prst="rect">
              <a:avLst/>
            </a:prstGeom>
            <a:noFill/>
          </p:spPr>
          <p:txBody>
            <a:bodyPr wrap="square" lIns="0" tIns="0" rIns="0" bIns="0" rtlCol="0">
              <a:spAutoFit/>
            </a:bodyPr>
            <a:lstStyle/>
            <a:p>
              <a:pPr>
                <a:spcBef>
                  <a:spcPts val="600"/>
                </a:spcBef>
              </a:pPr>
              <a:r>
                <a:rPr lang="en-US" sz="1400" dirty="0">
                  <a:solidFill>
                    <a:schemeClr val="bg1"/>
                  </a:solidFill>
                  <a:latin typeface="Georgia Pro Light" panose="02040302050405020303" pitchFamily="18" charset="0"/>
                </a:rPr>
                <a:t>Issues with financial oversight and resource allocation have impacted the company's profitability and sustainability.</a:t>
              </a:r>
            </a:p>
            <a:p>
              <a:pPr>
                <a:spcBef>
                  <a:spcPts val="600"/>
                </a:spcBef>
              </a:pPr>
              <a:r>
                <a:rPr lang="en-US" sz="1400" dirty="0">
                  <a:solidFill>
                    <a:schemeClr val="bg1"/>
                  </a:solidFill>
                  <a:latin typeface="Georgia Pro Light" panose="02040302050405020303" pitchFamily="18" charset="0"/>
                </a:rPr>
                <a:t>The current store layouts and designs are no longer appealing or efficient, reducing customer satisfaction and operational efficiency.</a:t>
              </a:r>
            </a:p>
          </p:txBody>
        </p:sp>
        <p:sp>
          <p:nvSpPr>
            <p:cNvPr id="21" name="TextBox 20">
              <a:extLst>
                <a:ext uri="{FF2B5EF4-FFF2-40B4-BE49-F238E27FC236}">
                  <a16:creationId xmlns:a16="http://schemas.microsoft.com/office/drawing/2014/main" id="{1BC775AA-F7C9-4BD2-BC99-8AD7CB8D2C00}"/>
                </a:ext>
              </a:extLst>
            </p:cNvPr>
            <p:cNvSpPr txBox="1"/>
            <p:nvPr/>
          </p:nvSpPr>
          <p:spPr>
            <a:xfrm>
              <a:off x="8614368" y="4252323"/>
              <a:ext cx="2991141" cy="1800493"/>
            </a:xfrm>
            <a:prstGeom prst="rect">
              <a:avLst/>
            </a:prstGeom>
            <a:noFill/>
          </p:spPr>
          <p:txBody>
            <a:bodyPr wrap="square" lIns="0" tIns="0" rIns="0" bIns="0" rtlCol="0">
              <a:spAutoFit/>
            </a:bodyPr>
            <a:lstStyle/>
            <a:p>
              <a:pPr>
                <a:spcBef>
                  <a:spcPts val="600"/>
                </a:spcBef>
              </a:pPr>
              <a:r>
                <a:rPr lang="en-US" sz="1400" dirty="0">
                  <a:solidFill>
                    <a:schemeClr val="bg1"/>
                  </a:solidFill>
                  <a:latin typeface="Georgia Pro Light" panose="02040302050405020303" pitchFamily="18" charset="0"/>
                </a:rPr>
                <a:t>Embracing digital platforms and e-commerce can open new revenue streams and improve customer accessibility.</a:t>
              </a:r>
            </a:p>
            <a:p>
              <a:pPr>
                <a:spcBef>
                  <a:spcPts val="600"/>
                </a:spcBef>
              </a:pPr>
              <a:r>
                <a:rPr lang="en-US" sz="1400" dirty="0">
                  <a:solidFill>
                    <a:schemeClr val="bg1"/>
                  </a:solidFill>
                  <a:latin typeface="Georgia Pro Light" panose="02040302050405020303" pitchFamily="18" charset="0"/>
                </a:rPr>
                <a:t>Introducing new products or services can reduce dependency on existing markets and spread risk ((Naqshbandi et al., 2023).</a:t>
              </a:r>
            </a:p>
          </p:txBody>
        </p:sp>
      </p:grpSp>
      <p:sp>
        <p:nvSpPr>
          <p:cNvPr id="23" name="TextBox 22">
            <a:extLst>
              <a:ext uri="{FF2B5EF4-FFF2-40B4-BE49-F238E27FC236}">
                <a16:creationId xmlns:a16="http://schemas.microsoft.com/office/drawing/2014/main" id="{6C3B5863-9F24-4961-98C2-8AEE3F33FB65}"/>
              </a:ext>
            </a:extLst>
          </p:cNvPr>
          <p:cNvSpPr txBox="1"/>
          <p:nvPr/>
        </p:nvSpPr>
        <p:spPr>
          <a:xfrm>
            <a:off x="0" y="479978"/>
            <a:ext cx="12192000" cy="523220"/>
          </a:xfrm>
          <a:prstGeom prst="rect">
            <a:avLst/>
          </a:prstGeom>
          <a:solidFill>
            <a:srgbClr val="740000"/>
          </a:solidFill>
        </p:spPr>
        <p:txBody>
          <a:bodyPr wrap="square" rtlCol="0">
            <a:spAutoFit/>
          </a:bodyPr>
          <a:lstStyle/>
          <a:p>
            <a:pPr algn="ctr"/>
            <a:r>
              <a:rPr lang="en-IN" sz="2800" b="1" dirty="0">
                <a:solidFill>
                  <a:schemeClr val="bg1"/>
                </a:solidFill>
                <a:latin typeface="Georgia" panose="02040502050405020303" pitchFamily="18" charset="0"/>
                <a:ea typeface="Cambria" panose="02040503050406030204" pitchFamily="18" charset="0"/>
                <a:cs typeface="+mj-cs"/>
              </a:rPr>
              <a:t>SWOT Analysis Recap</a:t>
            </a:r>
          </a:p>
        </p:txBody>
      </p:sp>
      <p:sp>
        <p:nvSpPr>
          <p:cNvPr id="24" name="Freeform 10">
            <a:extLst>
              <a:ext uri="{FF2B5EF4-FFF2-40B4-BE49-F238E27FC236}">
                <a16:creationId xmlns:a16="http://schemas.microsoft.com/office/drawing/2014/main" id="{9CAB22E1-5B2D-414F-BC31-54BF84EFB566}"/>
              </a:ext>
            </a:extLst>
          </p:cNvPr>
          <p:cNvSpPr/>
          <p:nvPr/>
        </p:nvSpPr>
        <p:spPr>
          <a:xfrm rot="5400000">
            <a:off x="10916133" y="4929527"/>
            <a:ext cx="2057400" cy="494335"/>
          </a:xfrm>
          <a:custGeom>
            <a:avLst/>
            <a:gdLst/>
            <a:ahLst/>
            <a:cxnLst/>
            <a:rect l="l" t="t" r="r" b="b"/>
            <a:pathLst>
              <a:path w="812800" h="195293">
                <a:moveTo>
                  <a:pt x="0" y="0"/>
                </a:moveTo>
                <a:lnTo>
                  <a:pt x="812800" y="0"/>
                </a:lnTo>
                <a:lnTo>
                  <a:pt x="812800" y="195293"/>
                </a:lnTo>
                <a:lnTo>
                  <a:pt x="0" y="195293"/>
                </a:lnTo>
                <a:close/>
              </a:path>
            </a:pathLst>
          </a:custGeom>
          <a:solidFill>
            <a:srgbClr val="FFC000"/>
          </a:solidFill>
        </p:spPr>
        <p:txBody>
          <a:bodyPr/>
          <a:lstStyle>
            <a:defPPr/>
          </a:lstStyle>
          <a:p>
            <a:endParaRPr/>
          </a:p>
        </p:txBody>
      </p:sp>
      <p:sp>
        <p:nvSpPr>
          <p:cNvPr id="25" name="Freeform 4">
            <a:extLst>
              <a:ext uri="{FF2B5EF4-FFF2-40B4-BE49-F238E27FC236}">
                <a16:creationId xmlns:a16="http://schemas.microsoft.com/office/drawing/2014/main" id="{0E65F997-A34D-4952-98BA-E365A94C27AB}"/>
              </a:ext>
            </a:extLst>
          </p:cNvPr>
          <p:cNvSpPr/>
          <p:nvPr/>
        </p:nvSpPr>
        <p:spPr>
          <a:xfrm>
            <a:off x="952757" y="0"/>
            <a:ext cx="2057400" cy="494335"/>
          </a:xfrm>
          <a:custGeom>
            <a:avLst/>
            <a:gdLst/>
            <a:ahLst/>
            <a:cxnLst/>
            <a:rect l="l" t="t" r="r" b="b"/>
            <a:pathLst>
              <a:path w="812800" h="195293">
                <a:moveTo>
                  <a:pt x="0" y="0"/>
                </a:moveTo>
                <a:lnTo>
                  <a:pt x="812800" y="0"/>
                </a:lnTo>
                <a:lnTo>
                  <a:pt x="812800" y="195293"/>
                </a:lnTo>
                <a:lnTo>
                  <a:pt x="0" y="195293"/>
                </a:lnTo>
                <a:close/>
              </a:path>
            </a:pathLst>
          </a:custGeom>
          <a:solidFill>
            <a:srgbClr val="FFC000"/>
          </a:solidFill>
        </p:spPr>
        <p:txBody>
          <a:bodyPr/>
          <a:lstStyle>
            <a:defPPr/>
          </a:lstStyle>
          <a:p>
            <a:endParaRPr/>
          </a:p>
        </p:txBody>
      </p:sp>
    </p:spTree>
    <p:extLst>
      <p:ext uri="{BB962C8B-B14F-4D97-AF65-F5344CB8AC3E}">
        <p14:creationId xmlns:p14="http://schemas.microsoft.com/office/powerpoint/2010/main" val="2069750811"/>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75000"/>
          </a:schemeClr>
        </a:solidFill>
        <a:effectLst/>
      </p:bgPr>
    </p:bg>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A3D7F6BE-AF19-FF07-B597-026555F3780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05962" y="0"/>
            <a:ext cx="10086038" cy="6858000"/>
          </a:xfrm>
          <a:prstGeom prst="rect">
            <a:avLst/>
          </a:prstGeom>
        </p:spPr>
      </p:pic>
      <p:sp>
        <p:nvSpPr>
          <p:cNvPr id="21" name="Rectangle 20">
            <a:extLst>
              <a:ext uri="{FF2B5EF4-FFF2-40B4-BE49-F238E27FC236}">
                <a16:creationId xmlns:a16="http://schemas.microsoft.com/office/drawing/2014/main" id="{9EFAE03C-1B54-4F69-8583-3B73DD6D4660}"/>
              </a:ext>
            </a:extLst>
          </p:cNvPr>
          <p:cNvSpPr/>
          <p:nvPr/>
        </p:nvSpPr>
        <p:spPr>
          <a:xfrm>
            <a:off x="663388" y="-20241"/>
            <a:ext cx="1201271" cy="6878241"/>
          </a:xfrm>
          <a:prstGeom prst="rect">
            <a:avLst/>
          </a:prstGeom>
          <a:solidFill>
            <a:srgbClr val="740000">
              <a:alpha val="92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lstStyle>
          <a:p>
            <a:pPr algn="ctr"/>
            <a:endParaRPr lang="en-GB"/>
          </a:p>
        </p:txBody>
      </p:sp>
      <p:sp>
        <p:nvSpPr>
          <p:cNvPr id="9" name="Freeform 4">
            <a:extLst>
              <a:ext uri="{FF2B5EF4-FFF2-40B4-BE49-F238E27FC236}">
                <a16:creationId xmlns:a16="http://schemas.microsoft.com/office/drawing/2014/main" id="{7DC20F12-55DA-A899-1BD7-18A3C720F3C0}"/>
              </a:ext>
            </a:extLst>
          </p:cNvPr>
          <p:cNvSpPr/>
          <p:nvPr/>
        </p:nvSpPr>
        <p:spPr>
          <a:xfrm rot="5400000">
            <a:off x="-1406335" y="3186570"/>
            <a:ext cx="4141697" cy="484858"/>
          </a:xfrm>
          <a:custGeom>
            <a:avLst/>
            <a:gdLst/>
            <a:ahLst/>
            <a:cxnLst/>
            <a:rect l="l" t="t" r="r" b="b"/>
            <a:pathLst>
              <a:path w="434959" h="191549">
                <a:moveTo>
                  <a:pt x="0" y="0"/>
                </a:moveTo>
                <a:lnTo>
                  <a:pt x="434959" y="0"/>
                </a:lnTo>
                <a:lnTo>
                  <a:pt x="434959" y="191549"/>
                </a:lnTo>
                <a:lnTo>
                  <a:pt x="0" y="191549"/>
                </a:lnTo>
                <a:close/>
              </a:path>
            </a:pathLst>
          </a:custGeom>
          <a:solidFill>
            <a:schemeClr val="accent2"/>
          </a:solidFill>
        </p:spPr>
        <p:txBody>
          <a:bodyPr/>
          <a:lstStyle>
            <a:defPPr/>
          </a:lstStyle>
          <a:p>
            <a:endParaRPr/>
          </a:p>
        </p:txBody>
      </p:sp>
    </p:spTree>
    <p:extLst>
      <p:ext uri="{BB962C8B-B14F-4D97-AF65-F5344CB8AC3E}">
        <p14:creationId xmlns:p14="http://schemas.microsoft.com/office/powerpoint/2010/main" val="2460073458"/>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75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65C4F75-BB3C-4046-8513-35841C633191}"/>
              </a:ext>
            </a:extLst>
          </p:cNvPr>
          <p:cNvSpPr/>
          <p:nvPr/>
        </p:nvSpPr>
        <p:spPr>
          <a:xfrm>
            <a:off x="0" y="0"/>
            <a:ext cx="1900052" cy="3060192"/>
          </a:xfrm>
          <a:prstGeom prst="rect">
            <a:avLst/>
          </a:prstGeom>
          <a:solidFill>
            <a:schemeClr val="accent1">
              <a:lumMod val="60000"/>
              <a:lumOff val="4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3" name="Rectangle 2">
            <a:extLst>
              <a:ext uri="{FF2B5EF4-FFF2-40B4-BE49-F238E27FC236}">
                <a16:creationId xmlns:a16="http://schemas.microsoft.com/office/drawing/2014/main" id="{562847B0-2E09-4DB6-BEA9-2D05228D7A62}"/>
              </a:ext>
            </a:extLst>
          </p:cNvPr>
          <p:cNvSpPr/>
          <p:nvPr/>
        </p:nvSpPr>
        <p:spPr>
          <a:xfrm>
            <a:off x="2058390" y="0"/>
            <a:ext cx="1900052" cy="3060192"/>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4" name="Rectangle 3">
            <a:extLst>
              <a:ext uri="{FF2B5EF4-FFF2-40B4-BE49-F238E27FC236}">
                <a16:creationId xmlns:a16="http://schemas.microsoft.com/office/drawing/2014/main" id="{4B92429F-8369-4849-AF05-395241CA018D}"/>
              </a:ext>
            </a:extLst>
          </p:cNvPr>
          <p:cNvSpPr/>
          <p:nvPr/>
        </p:nvSpPr>
        <p:spPr>
          <a:xfrm>
            <a:off x="4116780" y="0"/>
            <a:ext cx="1900052" cy="3060192"/>
          </a:xfrm>
          <a:prstGeom prst="rect">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rial"/>
              <a:ea typeface="+mn-ea"/>
              <a:cs typeface="+mn-cs"/>
            </a:endParaRPr>
          </a:p>
        </p:txBody>
      </p:sp>
      <p:sp>
        <p:nvSpPr>
          <p:cNvPr id="5" name="Rectangle 4">
            <a:extLst>
              <a:ext uri="{FF2B5EF4-FFF2-40B4-BE49-F238E27FC236}">
                <a16:creationId xmlns:a16="http://schemas.microsoft.com/office/drawing/2014/main" id="{D71BF06A-7CFF-4369-8843-4D3816410DE3}"/>
              </a:ext>
            </a:extLst>
          </p:cNvPr>
          <p:cNvSpPr/>
          <p:nvPr/>
        </p:nvSpPr>
        <p:spPr>
          <a:xfrm>
            <a:off x="6175170" y="0"/>
            <a:ext cx="1900052" cy="3060192"/>
          </a:xfrm>
          <a:prstGeom prst="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6" name="Rectangle 5">
            <a:extLst>
              <a:ext uri="{FF2B5EF4-FFF2-40B4-BE49-F238E27FC236}">
                <a16:creationId xmlns:a16="http://schemas.microsoft.com/office/drawing/2014/main" id="{2EC55073-C41D-41C2-8C7F-289753331E9D}"/>
              </a:ext>
            </a:extLst>
          </p:cNvPr>
          <p:cNvSpPr/>
          <p:nvPr/>
        </p:nvSpPr>
        <p:spPr>
          <a:xfrm>
            <a:off x="8233560" y="0"/>
            <a:ext cx="1900052" cy="3060192"/>
          </a:xfrm>
          <a:prstGeom prst="rect">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7" name="Rectangle 6">
            <a:extLst>
              <a:ext uri="{FF2B5EF4-FFF2-40B4-BE49-F238E27FC236}">
                <a16:creationId xmlns:a16="http://schemas.microsoft.com/office/drawing/2014/main" id="{1A51628E-CCD4-485F-AEA6-FCBFF1EF5F0B}"/>
              </a:ext>
            </a:extLst>
          </p:cNvPr>
          <p:cNvSpPr/>
          <p:nvPr/>
        </p:nvSpPr>
        <p:spPr>
          <a:xfrm>
            <a:off x="10291948" y="0"/>
            <a:ext cx="1900052" cy="3060192"/>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8" name="Rectangle 7">
            <a:extLst>
              <a:ext uri="{FF2B5EF4-FFF2-40B4-BE49-F238E27FC236}">
                <a16:creationId xmlns:a16="http://schemas.microsoft.com/office/drawing/2014/main" id="{0982FD8E-8C88-4D1E-AE8F-3DF8453F6659}"/>
              </a:ext>
            </a:extLst>
          </p:cNvPr>
          <p:cNvSpPr/>
          <p:nvPr/>
        </p:nvSpPr>
        <p:spPr>
          <a:xfrm>
            <a:off x="10292" y="3355848"/>
            <a:ext cx="1889760" cy="73152"/>
          </a:xfrm>
          <a:prstGeom prst="rect">
            <a:avLst/>
          </a:prstGeom>
          <a:solidFill>
            <a:schemeClr val="accent1">
              <a:lumMod val="60000"/>
              <a:lumOff val="4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9" name="Rectangle 8">
            <a:extLst>
              <a:ext uri="{FF2B5EF4-FFF2-40B4-BE49-F238E27FC236}">
                <a16:creationId xmlns:a16="http://schemas.microsoft.com/office/drawing/2014/main" id="{0786F214-DB8A-416D-8188-46E32173728A}"/>
              </a:ext>
            </a:extLst>
          </p:cNvPr>
          <p:cNvSpPr/>
          <p:nvPr/>
        </p:nvSpPr>
        <p:spPr>
          <a:xfrm>
            <a:off x="2068682" y="3355848"/>
            <a:ext cx="1889760" cy="73152"/>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10" name="Rectangle 9">
            <a:extLst>
              <a:ext uri="{FF2B5EF4-FFF2-40B4-BE49-F238E27FC236}">
                <a16:creationId xmlns:a16="http://schemas.microsoft.com/office/drawing/2014/main" id="{4D78038A-F17F-4D9F-B5BD-FEB94B8D5DC9}"/>
              </a:ext>
            </a:extLst>
          </p:cNvPr>
          <p:cNvSpPr/>
          <p:nvPr/>
        </p:nvSpPr>
        <p:spPr>
          <a:xfrm>
            <a:off x="4127072" y="3355848"/>
            <a:ext cx="1889760" cy="73152"/>
          </a:xfrm>
          <a:prstGeom prst="rect">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11" name="Rectangle 10">
            <a:extLst>
              <a:ext uri="{FF2B5EF4-FFF2-40B4-BE49-F238E27FC236}">
                <a16:creationId xmlns:a16="http://schemas.microsoft.com/office/drawing/2014/main" id="{8613441E-EC76-4BEF-8BC1-CA650EB140AC}"/>
              </a:ext>
            </a:extLst>
          </p:cNvPr>
          <p:cNvSpPr/>
          <p:nvPr/>
        </p:nvSpPr>
        <p:spPr>
          <a:xfrm>
            <a:off x="6185462" y="3355848"/>
            <a:ext cx="1889760" cy="73152"/>
          </a:xfrm>
          <a:prstGeom prst="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12" name="Rectangle 11">
            <a:extLst>
              <a:ext uri="{FF2B5EF4-FFF2-40B4-BE49-F238E27FC236}">
                <a16:creationId xmlns:a16="http://schemas.microsoft.com/office/drawing/2014/main" id="{8E2B7127-51A7-4142-B7A2-7DAFB4AD1340}"/>
              </a:ext>
            </a:extLst>
          </p:cNvPr>
          <p:cNvSpPr/>
          <p:nvPr/>
        </p:nvSpPr>
        <p:spPr>
          <a:xfrm>
            <a:off x="8243852" y="3355848"/>
            <a:ext cx="1889760" cy="73152"/>
          </a:xfrm>
          <a:prstGeom prst="rect">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13" name="Rectangle 12">
            <a:extLst>
              <a:ext uri="{FF2B5EF4-FFF2-40B4-BE49-F238E27FC236}">
                <a16:creationId xmlns:a16="http://schemas.microsoft.com/office/drawing/2014/main" id="{A51DEBF7-6196-4738-846C-00913726231E}"/>
              </a:ext>
            </a:extLst>
          </p:cNvPr>
          <p:cNvSpPr/>
          <p:nvPr/>
        </p:nvSpPr>
        <p:spPr>
          <a:xfrm>
            <a:off x="10302242" y="3355848"/>
            <a:ext cx="1889760" cy="73152"/>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rial"/>
              <a:ea typeface="+mn-ea"/>
              <a:cs typeface="+mn-cs"/>
            </a:endParaRPr>
          </a:p>
        </p:txBody>
      </p:sp>
      <p:sp>
        <p:nvSpPr>
          <p:cNvPr id="20" name="TextBox 19">
            <a:extLst>
              <a:ext uri="{FF2B5EF4-FFF2-40B4-BE49-F238E27FC236}">
                <a16:creationId xmlns:a16="http://schemas.microsoft.com/office/drawing/2014/main" id="{E7113027-7C33-4566-A2A5-E9B62A1D3186}"/>
              </a:ext>
            </a:extLst>
          </p:cNvPr>
          <p:cNvSpPr txBox="1"/>
          <p:nvPr/>
        </p:nvSpPr>
        <p:spPr>
          <a:xfrm>
            <a:off x="408050" y="599072"/>
            <a:ext cx="1083951" cy="1862048"/>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5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P</a:t>
            </a:r>
          </a:p>
        </p:txBody>
      </p:sp>
      <p:sp>
        <p:nvSpPr>
          <p:cNvPr id="21" name="TextBox 20">
            <a:extLst>
              <a:ext uri="{FF2B5EF4-FFF2-40B4-BE49-F238E27FC236}">
                <a16:creationId xmlns:a16="http://schemas.microsoft.com/office/drawing/2014/main" id="{19C85F68-A23D-4B1B-8031-452EC91E115D}"/>
              </a:ext>
            </a:extLst>
          </p:cNvPr>
          <p:cNvSpPr txBox="1"/>
          <p:nvPr/>
        </p:nvSpPr>
        <p:spPr>
          <a:xfrm>
            <a:off x="2466441" y="599072"/>
            <a:ext cx="1148071" cy="1862048"/>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5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E</a:t>
            </a:r>
          </a:p>
        </p:txBody>
      </p:sp>
      <p:sp>
        <p:nvSpPr>
          <p:cNvPr id="22" name="TextBox 21">
            <a:extLst>
              <a:ext uri="{FF2B5EF4-FFF2-40B4-BE49-F238E27FC236}">
                <a16:creationId xmlns:a16="http://schemas.microsoft.com/office/drawing/2014/main" id="{8A60A785-17C0-4314-8CF0-C1DC6EFC56D4}"/>
              </a:ext>
            </a:extLst>
          </p:cNvPr>
          <p:cNvSpPr txBox="1"/>
          <p:nvPr/>
        </p:nvSpPr>
        <p:spPr>
          <a:xfrm>
            <a:off x="4524830" y="599072"/>
            <a:ext cx="1083951" cy="186204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5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S</a:t>
            </a:r>
          </a:p>
        </p:txBody>
      </p:sp>
      <p:sp>
        <p:nvSpPr>
          <p:cNvPr id="23" name="TextBox 22">
            <a:extLst>
              <a:ext uri="{FF2B5EF4-FFF2-40B4-BE49-F238E27FC236}">
                <a16:creationId xmlns:a16="http://schemas.microsoft.com/office/drawing/2014/main" id="{E0974552-1CEB-4E98-BBB0-673B7A9D19E6}"/>
              </a:ext>
            </a:extLst>
          </p:cNvPr>
          <p:cNvSpPr txBox="1"/>
          <p:nvPr/>
        </p:nvSpPr>
        <p:spPr>
          <a:xfrm>
            <a:off x="6583220" y="599072"/>
            <a:ext cx="1083951" cy="186204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5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T</a:t>
            </a:r>
          </a:p>
        </p:txBody>
      </p:sp>
      <p:sp>
        <p:nvSpPr>
          <p:cNvPr id="24" name="TextBox 23">
            <a:extLst>
              <a:ext uri="{FF2B5EF4-FFF2-40B4-BE49-F238E27FC236}">
                <a16:creationId xmlns:a16="http://schemas.microsoft.com/office/drawing/2014/main" id="{C68C8446-92F4-4CB0-8AC6-2A56B259D3BA}"/>
              </a:ext>
            </a:extLst>
          </p:cNvPr>
          <p:cNvSpPr txBox="1"/>
          <p:nvPr/>
        </p:nvSpPr>
        <p:spPr>
          <a:xfrm>
            <a:off x="8641610" y="599072"/>
            <a:ext cx="1083951" cy="186204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5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E</a:t>
            </a:r>
          </a:p>
        </p:txBody>
      </p:sp>
      <p:sp>
        <p:nvSpPr>
          <p:cNvPr id="25" name="TextBox 24">
            <a:extLst>
              <a:ext uri="{FF2B5EF4-FFF2-40B4-BE49-F238E27FC236}">
                <a16:creationId xmlns:a16="http://schemas.microsoft.com/office/drawing/2014/main" id="{F9AA9675-E465-495A-A967-0FCEEA6D3E5A}"/>
              </a:ext>
            </a:extLst>
          </p:cNvPr>
          <p:cNvSpPr txBox="1"/>
          <p:nvPr/>
        </p:nvSpPr>
        <p:spPr>
          <a:xfrm>
            <a:off x="10699999" y="599072"/>
            <a:ext cx="1083951" cy="186204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5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L</a:t>
            </a:r>
          </a:p>
        </p:txBody>
      </p:sp>
      <p:sp>
        <p:nvSpPr>
          <p:cNvPr id="26" name="TextBox 25">
            <a:extLst>
              <a:ext uri="{FF2B5EF4-FFF2-40B4-BE49-F238E27FC236}">
                <a16:creationId xmlns:a16="http://schemas.microsoft.com/office/drawing/2014/main" id="{84CE6BB8-58D5-4BB9-9D18-3D575F3527FF}"/>
              </a:ext>
            </a:extLst>
          </p:cNvPr>
          <p:cNvSpPr txBox="1"/>
          <p:nvPr/>
        </p:nvSpPr>
        <p:spPr>
          <a:xfrm>
            <a:off x="30173" y="3831806"/>
            <a:ext cx="2027898" cy="2638415"/>
          </a:xfrm>
          <a:prstGeom prst="rect">
            <a:avLst/>
          </a:prstGeom>
          <a:noFill/>
        </p:spPr>
        <p:txBody>
          <a:bodyPr wrap="square" rtlCol="0">
            <a:spAutoFit/>
          </a:bodyPr>
          <a:lstStyle/>
          <a:p>
            <a:pPr lvl="0" algn="ctr">
              <a:lnSpc>
                <a:spcPct val="150000"/>
              </a:lnSpc>
              <a:spcBef>
                <a:spcPts val="600"/>
              </a:spcBef>
              <a:defRPr/>
            </a:pPr>
            <a:r>
              <a:rPr lang="en-US" sz="1400" dirty="0">
                <a:solidFill>
                  <a:schemeClr val="bg1"/>
                </a:solidFill>
                <a:latin typeface="Georgia Pro Light" panose="02040302050405020303" pitchFamily="18" charset="0"/>
              </a:rPr>
              <a:t>Changes in government regulations and policies can affect the company's operations, requiring constant adaptation to maintain compliance and competitive advantage.</a:t>
            </a:r>
          </a:p>
        </p:txBody>
      </p:sp>
      <p:sp>
        <p:nvSpPr>
          <p:cNvPr id="28" name="TextBox 27">
            <a:extLst>
              <a:ext uri="{FF2B5EF4-FFF2-40B4-BE49-F238E27FC236}">
                <a16:creationId xmlns:a16="http://schemas.microsoft.com/office/drawing/2014/main" id="{89409077-477C-49CF-9495-049BF1CB9E52}"/>
              </a:ext>
            </a:extLst>
          </p:cNvPr>
          <p:cNvSpPr txBox="1"/>
          <p:nvPr/>
        </p:nvSpPr>
        <p:spPr>
          <a:xfrm>
            <a:off x="2058071" y="3831806"/>
            <a:ext cx="1869879" cy="1992084"/>
          </a:xfrm>
          <a:prstGeom prst="rect">
            <a:avLst/>
          </a:prstGeom>
          <a:noFill/>
        </p:spPr>
        <p:txBody>
          <a:bodyPr wrap="square" rtlCol="0">
            <a:spAutoFit/>
          </a:bodyPr>
          <a:lstStyle/>
          <a:p>
            <a:pPr lvl="0" algn="ctr">
              <a:lnSpc>
                <a:spcPct val="150000"/>
              </a:lnSpc>
              <a:spcBef>
                <a:spcPts val="600"/>
              </a:spcBef>
              <a:defRPr/>
            </a:pPr>
            <a:r>
              <a:rPr lang="en-US" sz="1400" dirty="0">
                <a:solidFill>
                  <a:schemeClr val="bg1"/>
                </a:solidFill>
                <a:latin typeface="Georgia Pro Light" panose="02040302050405020303" pitchFamily="18" charset="0"/>
              </a:rPr>
              <a:t>Economic downturns can lead to reduced consumer spending, affecting sales and profitability (Olamide et al., 2023).</a:t>
            </a:r>
          </a:p>
        </p:txBody>
      </p:sp>
      <p:sp>
        <p:nvSpPr>
          <p:cNvPr id="29" name="TextBox 28">
            <a:extLst>
              <a:ext uri="{FF2B5EF4-FFF2-40B4-BE49-F238E27FC236}">
                <a16:creationId xmlns:a16="http://schemas.microsoft.com/office/drawing/2014/main" id="{6AE48126-A15A-4CFA-86F0-7D999286AB79}"/>
              </a:ext>
            </a:extLst>
          </p:cNvPr>
          <p:cNvSpPr txBox="1"/>
          <p:nvPr/>
        </p:nvSpPr>
        <p:spPr>
          <a:xfrm>
            <a:off x="4085969" y="3831806"/>
            <a:ext cx="1869879" cy="1992084"/>
          </a:xfrm>
          <a:prstGeom prst="rect">
            <a:avLst/>
          </a:prstGeom>
          <a:noFill/>
        </p:spPr>
        <p:txBody>
          <a:bodyPr wrap="square" rtlCol="0">
            <a:spAutoFit/>
          </a:bodyPr>
          <a:lstStyle/>
          <a:p>
            <a:pPr lvl="0" algn="ctr">
              <a:lnSpc>
                <a:spcPct val="150000"/>
              </a:lnSpc>
              <a:spcBef>
                <a:spcPts val="600"/>
              </a:spcBef>
              <a:defRPr/>
            </a:pPr>
            <a:r>
              <a:rPr lang="en-US" sz="1400" dirty="0">
                <a:solidFill>
                  <a:schemeClr val="bg1"/>
                </a:solidFill>
                <a:latin typeface="Georgia Pro Light" panose="02040302050405020303" pitchFamily="18" charset="0"/>
              </a:rPr>
              <a:t>Changes in how consumers shop and what they value can influence product demand and marketing strategies.</a:t>
            </a:r>
          </a:p>
        </p:txBody>
      </p:sp>
      <p:sp>
        <p:nvSpPr>
          <p:cNvPr id="30" name="TextBox 29">
            <a:extLst>
              <a:ext uri="{FF2B5EF4-FFF2-40B4-BE49-F238E27FC236}">
                <a16:creationId xmlns:a16="http://schemas.microsoft.com/office/drawing/2014/main" id="{8BEDFDB7-B403-4C23-B63F-13C5D3F1F1E2}"/>
              </a:ext>
            </a:extLst>
          </p:cNvPr>
          <p:cNvSpPr txBox="1"/>
          <p:nvPr/>
        </p:nvSpPr>
        <p:spPr>
          <a:xfrm>
            <a:off x="6113867" y="3831806"/>
            <a:ext cx="1869879" cy="2315249"/>
          </a:xfrm>
          <a:prstGeom prst="rect">
            <a:avLst/>
          </a:prstGeom>
          <a:noFill/>
        </p:spPr>
        <p:txBody>
          <a:bodyPr wrap="square" rtlCol="0">
            <a:spAutoFit/>
          </a:bodyPr>
          <a:lstStyle/>
          <a:p>
            <a:pPr lvl="0" algn="ctr">
              <a:lnSpc>
                <a:spcPct val="150000"/>
              </a:lnSpc>
              <a:spcBef>
                <a:spcPts val="600"/>
              </a:spcBef>
              <a:defRPr/>
            </a:pPr>
            <a:r>
              <a:rPr lang="en-US" sz="1400" dirty="0">
                <a:solidFill>
                  <a:schemeClr val="bg1"/>
                </a:solidFill>
                <a:latin typeface="Georgia Pro Light" panose="02040302050405020303" pitchFamily="18" charset="0"/>
              </a:rPr>
              <a:t>Falling behind in adopting e-commerce technologies can result in lost sales and market share to more digitally advanced competitors.</a:t>
            </a:r>
          </a:p>
        </p:txBody>
      </p:sp>
      <p:sp>
        <p:nvSpPr>
          <p:cNvPr id="31" name="TextBox 30">
            <a:extLst>
              <a:ext uri="{FF2B5EF4-FFF2-40B4-BE49-F238E27FC236}">
                <a16:creationId xmlns:a16="http://schemas.microsoft.com/office/drawing/2014/main" id="{4FED98F5-D3F3-423C-9574-CD8E20755797}"/>
              </a:ext>
            </a:extLst>
          </p:cNvPr>
          <p:cNvSpPr txBox="1"/>
          <p:nvPr/>
        </p:nvSpPr>
        <p:spPr>
          <a:xfrm>
            <a:off x="8141765" y="3831806"/>
            <a:ext cx="1869879" cy="2315249"/>
          </a:xfrm>
          <a:prstGeom prst="rect">
            <a:avLst/>
          </a:prstGeom>
          <a:noFill/>
        </p:spPr>
        <p:txBody>
          <a:bodyPr wrap="square" rtlCol="0">
            <a:spAutoFit/>
          </a:bodyPr>
          <a:lstStyle/>
          <a:p>
            <a:pPr lvl="0" algn="ctr">
              <a:lnSpc>
                <a:spcPct val="150000"/>
              </a:lnSpc>
              <a:spcBef>
                <a:spcPts val="600"/>
              </a:spcBef>
              <a:defRPr/>
            </a:pPr>
            <a:r>
              <a:rPr lang="en-US" sz="1400" dirty="0">
                <a:solidFill>
                  <a:schemeClr val="bg1"/>
                </a:solidFill>
                <a:latin typeface="Georgia Pro Light" panose="02040302050405020303" pitchFamily="18" charset="0"/>
              </a:rPr>
              <a:t>Growing consumer and regulatory demand for sustainable practices requires the company to adapt to maintain market relevance.</a:t>
            </a:r>
          </a:p>
        </p:txBody>
      </p:sp>
      <p:sp>
        <p:nvSpPr>
          <p:cNvPr id="32" name="TextBox 31">
            <a:extLst>
              <a:ext uri="{FF2B5EF4-FFF2-40B4-BE49-F238E27FC236}">
                <a16:creationId xmlns:a16="http://schemas.microsoft.com/office/drawing/2014/main" id="{38CA091F-EE73-4BAB-B9A2-0C084557FCE8}"/>
              </a:ext>
            </a:extLst>
          </p:cNvPr>
          <p:cNvSpPr txBox="1"/>
          <p:nvPr/>
        </p:nvSpPr>
        <p:spPr>
          <a:xfrm>
            <a:off x="10169661" y="3831806"/>
            <a:ext cx="1956856" cy="1992084"/>
          </a:xfrm>
          <a:prstGeom prst="rect">
            <a:avLst/>
          </a:prstGeom>
          <a:noFill/>
        </p:spPr>
        <p:txBody>
          <a:bodyPr wrap="square" rtlCol="0">
            <a:spAutoFit/>
          </a:bodyPr>
          <a:lstStyle/>
          <a:p>
            <a:pPr lvl="0" algn="ctr">
              <a:lnSpc>
                <a:spcPct val="150000"/>
              </a:lnSpc>
              <a:spcBef>
                <a:spcPts val="600"/>
              </a:spcBef>
              <a:defRPr/>
            </a:pPr>
            <a:r>
              <a:rPr lang="en-US" sz="1400" dirty="0">
                <a:solidFill>
                  <a:schemeClr val="bg1"/>
                </a:solidFill>
                <a:latin typeface="Georgia Pro Light" panose="02040302050405020303" pitchFamily="18" charset="0"/>
              </a:rPr>
              <a:t>Protecting and managing intellectual property rights is crucial but can be challenging and risky (</a:t>
            </a:r>
            <a:r>
              <a:rPr lang="en-US" sz="1400" dirty="0" err="1">
                <a:solidFill>
                  <a:schemeClr val="bg1"/>
                </a:solidFill>
                <a:latin typeface="Georgia Pro Light" panose="02040302050405020303" pitchFamily="18" charset="0"/>
              </a:rPr>
              <a:t>Assaad</a:t>
            </a:r>
            <a:r>
              <a:rPr lang="en-US" sz="1400" dirty="0">
                <a:solidFill>
                  <a:schemeClr val="bg1"/>
                </a:solidFill>
                <a:latin typeface="Georgia Pro Light" panose="02040302050405020303" pitchFamily="18" charset="0"/>
              </a:rPr>
              <a:t> et al., 2021).</a:t>
            </a:r>
          </a:p>
        </p:txBody>
      </p:sp>
      <p:sp>
        <p:nvSpPr>
          <p:cNvPr id="14" name="Rectangle 13">
            <a:extLst>
              <a:ext uri="{FF2B5EF4-FFF2-40B4-BE49-F238E27FC236}">
                <a16:creationId xmlns:a16="http://schemas.microsoft.com/office/drawing/2014/main" id="{51A32301-7221-4E34-8367-0CEB48B2D3BA}"/>
              </a:ext>
            </a:extLst>
          </p:cNvPr>
          <p:cNvSpPr/>
          <p:nvPr/>
        </p:nvSpPr>
        <p:spPr>
          <a:xfrm>
            <a:off x="23013" y="6610530"/>
            <a:ext cx="12181708" cy="262497"/>
          </a:xfrm>
          <a:prstGeom prst="rect">
            <a:avLst/>
          </a:prstGeom>
          <a:solidFill>
            <a:srgbClr val="74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36499413"/>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4">
            <a:lumMod val="75000"/>
          </a:schemeClr>
        </a:solidFill>
        <a:effectLst/>
      </p:bgPr>
    </p:bg>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A3D7F6BE-AF19-FF07-B597-026555F3780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64659" y="0"/>
            <a:ext cx="10327341" cy="6858000"/>
          </a:xfrm>
          <a:prstGeom prst="rect">
            <a:avLst/>
          </a:prstGeom>
        </p:spPr>
      </p:pic>
      <p:sp>
        <p:nvSpPr>
          <p:cNvPr id="21" name="Rectangle 20">
            <a:extLst>
              <a:ext uri="{FF2B5EF4-FFF2-40B4-BE49-F238E27FC236}">
                <a16:creationId xmlns:a16="http://schemas.microsoft.com/office/drawing/2014/main" id="{9EFAE03C-1B54-4F69-8583-3B73DD6D4660}"/>
              </a:ext>
            </a:extLst>
          </p:cNvPr>
          <p:cNvSpPr/>
          <p:nvPr/>
        </p:nvSpPr>
        <p:spPr>
          <a:xfrm>
            <a:off x="663388" y="-20241"/>
            <a:ext cx="1201271" cy="6878241"/>
          </a:xfrm>
          <a:prstGeom prst="rect">
            <a:avLst/>
          </a:prstGeom>
          <a:solidFill>
            <a:srgbClr val="740000">
              <a:alpha val="92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lstStyle>
          <a:p>
            <a:pPr algn="ctr"/>
            <a:endParaRPr lang="en-GB"/>
          </a:p>
        </p:txBody>
      </p:sp>
      <p:sp>
        <p:nvSpPr>
          <p:cNvPr id="9" name="Freeform 4">
            <a:extLst>
              <a:ext uri="{FF2B5EF4-FFF2-40B4-BE49-F238E27FC236}">
                <a16:creationId xmlns:a16="http://schemas.microsoft.com/office/drawing/2014/main" id="{7DC20F12-55DA-A899-1BD7-18A3C720F3C0}"/>
              </a:ext>
            </a:extLst>
          </p:cNvPr>
          <p:cNvSpPr/>
          <p:nvPr/>
        </p:nvSpPr>
        <p:spPr>
          <a:xfrm rot="5400000">
            <a:off x="-1406335" y="3186570"/>
            <a:ext cx="4141697" cy="484858"/>
          </a:xfrm>
          <a:custGeom>
            <a:avLst/>
            <a:gdLst/>
            <a:ahLst/>
            <a:cxnLst/>
            <a:rect l="l" t="t" r="r" b="b"/>
            <a:pathLst>
              <a:path w="434959" h="191549">
                <a:moveTo>
                  <a:pt x="0" y="0"/>
                </a:moveTo>
                <a:lnTo>
                  <a:pt x="434959" y="0"/>
                </a:lnTo>
                <a:lnTo>
                  <a:pt x="434959" y="191549"/>
                </a:lnTo>
                <a:lnTo>
                  <a:pt x="0" y="191549"/>
                </a:lnTo>
                <a:close/>
              </a:path>
            </a:pathLst>
          </a:custGeom>
          <a:solidFill>
            <a:schemeClr val="accent2"/>
          </a:solidFill>
        </p:spPr>
        <p:txBody>
          <a:bodyPr/>
          <a:lstStyle>
            <a:defPPr/>
          </a:lstStyle>
          <a:p>
            <a:endParaRPr/>
          </a:p>
        </p:txBody>
      </p:sp>
    </p:spTree>
    <p:extLst>
      <p:ext uri="{BB962C8B-B14F-4D97-AF65-F5344CB8AC3E}">
        <p14:creationId xmlns:p14="http://schemas.microsoft.com/office/powerpoint/2010/main" val="2721491247"/>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4">
            <a:lumMod val="75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DE4700A-583F-0F96-159E-F00084C4F8AC}"/>
              </a:ext>
            </a:extLst>
          </p:cNvPr>
          <p:cNvSpPr txBox="1"/>
          <p:nvPr/>
        </p:nvSpPr>
        <p:spPr>
          <a:xfrm>
            <a:off x="0" y="197524"/>
            <a:ext cx="12192000" cy="584775"/>
          </a:xfrm>
          <a:prstGeom prst="rect">
            <a:avLst/>
          </a:prstGeom>
          <a:solidFill>
            <a:srgbClr val="740000"/>
          </a:solidFill>
        </p:spPr>
        <p:txBody>
          <a:bodyPr wrap="square">
            <a:spAutoFit/>
          </a:bodyPr>
          <a:lstStyle/>
          <a:p>
            <a:pPr algn="ctr"/>
            <a:r>
              <a:rPr lang="en-IN" sz="3200" b="1" dirty="0">
                <a:solidFill>
                  <a:schemeClr val="bg1"/>
                </a:solidFill>
                <a:latin typeface="Montserrat" panose="00000500000000000000" pitchFamily="2" charset="0"/>
              </a:rPr>
              <a:t>Recommended Solutions</a:t>
            </a:r>
          </a:p>
        </p:txBody>
      </p:sp>
      <p:sp>
        <p:nvSpPr>
          <p:cNvPr id="150" name="Rectangle 1">
            <a:extLst>
              <a:ext uri="{FF2B5EF4-FFF2-40B4-BE49-F238E27FC236}">
                <a16:creationId xmlns:a16="http://schemas.microsoft.com/office/drawing/2014/main" id="{00328D66-26A3-DCFF-5DB0-6F47CA4ABF15}"/>
              </a:ext>
            </a:extLst>
          </p:cNvPr>
          <p:cNvSpPr>
            <a:spLocks noChangeArrowheads="1"/>
          </p:cNvSpPr>
          <p:nvPr/>
        </p:nvSpPr>
        <p:spPr bwMode="auto">
          <a:xfrm>
            <a:off x="0" y="-138499"/>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51" name="Rectangle 2">
            <a:extLst>
              <a:ext uri="{FF2B5EF4-FFF2-40B4-BE49-F238E27FC236}">
                <a16:creationId xmlns:a16="http://schemas.microsoft.com/office/drawing/2014/main" id="{3DFDD250-B76E-A4EB-C886-0B669F2675CD}"/>
              </a:ext>
            </a:extLst>
          </p:cNvPr>
          <p:cNvSpPr>
            <a:spLocks noChangeArrowheads="1"/>
          </p:cNvSpPr>
          <p:nvPr/>
        </p:nvSpPr>
        <p:spPr bwMode="auto">
          <a:xfrm>
            <a:off x="0" y="-138499"/>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pSp>
        <p:nvGrpSpPr>
          <p:cNvPr id="152" name="Group 151">
            <a:extLst>
              <a:ext uri="{FF2B5EF4-FFF2-40B4-BE49-F238E27FC236}">
                <a16:creationId xmlns:a16="http://schemas.microsoft.com/office/drawing/2014/main" id="{7CCB305D-5E94-FFD8-7274-911954FAA77A}"/>
              </a:ext>
            </a:extLst>
          </p:cNvPr>
          <p:cNvGrpSpPr/>
          <p:nvPr/>
        </p:nvGrpSpPr>
        <p:grpSpPr>
          <a:xfrm>
            <a:off x="683786" y="958353"/>
            <a:ext cx="10824428" cy="5526069"/>
            <a:chOff x="453172" y="2390146"/>
            <a:chExt cx="10824428" cy="3245644"/>
          </a:xfrm>
        </p:grpSpPr>
        <p:grpSp>
          <p:nvGrpSpPr>
            <p:cNvPr id="139" name="Group 138">
              <a:extLst>
                <a:ext uri="{FF2B5EF4-FFF2-40B4-BE49-F238E27FC236}">
                  <a16:creationId xmlns:a16="http://schemas.microsoft.com/office/drawing/2014/main" id="{8CDA62B6-6E48-B37A-E8D1-D750E05D2456}"/>
                </a:ext>
              </a:extLst>
            </p:cNvPr>
            <p:cNvGrpSpPr/>
            <p:nvPr/>
          </p:nvGrpSpPr>
          <p:grpSpPr>
            <a:xfrm>
              <a:off x="453172" y="2390146"/>
              <a:ext cx="10824428" cy="3245644"/>
              <a:chOff x="709603" y="2266965"/>
              <a:chExt cx="11730772" cy="3517406"/>
            </a:xfrm>
          </p:grpSpPr>
          <p:grpSp>
            <p:nvGrpSpPr>
              <p:cNvPr id="113" name="Group 112">
                <a:extLst>
                  <a:ext uri="{FF2B5EF4-FFF2-40B4-BE49-F238E27FC236}">
                    <a16:creationId xmlns:a16="http://schemas.microsoft.com/office/drawing/2014/main" id="{FC185EFB-3E32-5D60-6392-50A5C3F0DCEA}"/>
                  </a:ext>
                </a:extLst>
              </p:cNvPr>
              <p:cNvGrpSpPr/>
              <p:nvPr/>
            </p:nvGrpSpPr>
            <p:grpSpPr>
              <a:xfrm>
                <a:off x="709603" y="2266965"/>
                <a:ext cx="2817445" cy="3517406"/>
                <a:chOff x="709603" y="2266965"/>
                <a:chExt cx="2817445" cy="3517406"/>
              </a:xfrm>
            </p:grpSpPr>
            <p:sp>
              <p:nvSpPr>
                <p:cNvPr id="8" name="Freeform: Shape 7">
                  <a:extLst>
                    <a:ext uri="{FF2B5EF4-FFF2-40B4-BE49-F238E27FC236}">
                      <a16:creationId xmlns:a16="http://schemas.microsoft.com/office/drawing/2014/main" id="{E69DFB0A-1C22-7DA9-8452-021E47CF25E4}"/>
                    </a:ext>
                  </a:extLst>
                </p:cNvPr>
                <p:cNvSpPr/>
                <p:nvPr/>
              </p:nvSpPr>
              <p:spPr>
                <a:xfrm>
                  <a:off x="709603" y="2266965"/>
                  <a:ext cx="2817445" cy="3044194"/>
                </a:xfrm>
                <a:custGeom>
                  <a:avLst/>
                  <a:gdLst>
                    <a:gd name="connsiteX0" fmla="*/ 2340643 w 2817445"/>
                    <a:gd name="connsiteY0" fmla="*/ 3043956 h 3044194"/>
                    <a:gd name="connsiteX1" fmla="*/ 476571 w 2817445"/>
                    <a:gd name="connsiteY1" fmla="*/ 3043956 h 3044194"/>
                    <a:gd name="connsiteX2" fmla="*/ -116 w 2817445"/>
                    <a:gd name="connsiteY2" fmla="*/ 2567269 h 3044194"/>
                    <a:gd name="connsiteX3" fmla="*/ -116 w 2817445"/>
                    <a:gd name="connsiteY3" fmla="*/ 476524 h 3044194"/>
                    <a:gd name="connsiteX4" fmla="*/ 476571 w 2817445"/>
                    <a:gd name="connsiteY4" fmla="*/ -239 h 3044194"/>
                    <a:gd name="connsiteX5" fmla="*/ 2340643 w 2817445"/>
                    <a:gd name="connsiteY5" fmla="*/ -239 h 3044194"/>
                    <a:gd name="connsiteX6" fmla="*/ 2817330 w 2817445"/>
                    <a:gd name="connsiteY6" fmla="*/ 476524 h 3044194"/>
                    <a:gd name="connsiteX7" fmla="*/ 2817330 w 2817445"/>
                    <a:gd name="connsiteY7" fmla="*/ 2567269 h 3044194"/>
                    <a:gd name="connsiteX8" fmla="*/ 2340643 w 2817445"/>
                    <a:gd name="connsiteY8" fmla="*/ 3043956 h 3044194"/>
                    <a:gd name="connsiteX9" fmla="*/ 476571 w 2817445"/>
                    <a:gd name="connsiteY9" fmla="*/ 56486 h 3044194"/>
                    <a:gd name="connsiteX10" fmla="*/ 56609 w 2817445"/>
                    <a:gd name="connsiteY10" fmla="*/ 476524 h 3044194"/>
                    <a:gd name="connsiteX11" fmla="*/ 56609 w 2817445"/>
                    <a:gd name="connsiteY11" fmla="*/ 2567269 h 3044194"/>
                    <a:gd name="connsiteX12" fmla="*/ 476571 w 2817445"/>
                    <a:gd name="connsiteY12" fmla="*/ 2987307 h 3044194"/>
                    <a:gd name="connsiteX13" fmla="*/ 2340643 w 2817445"/>
                    <a:gd name="connsiteY13" fmla="*/ 2987307 h 3044194"/>
                    <a:gd name="connsiteX14" fmla="*/ 2760605 w 2817445"/>
                    <a:gd name="connsiteY14" fmla="*/ 2567269 h 3044194"/>
                    <a:gd name="connsiteX15" fmla="*/ 2760605 w 2817445"/>
                    <a:gd name="connsiteY15" fmla="*/ 476524 h 3044194"/>
                    <a:gd name="connsiteX16" fmla="*/ 2340643 w 2817445"/>
                    <a:gd name="connsiteY16" fmla="*/ 56486 h 3044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17445" h="3044194">
                      <a:moveTo>
                        <a:pt x="2340643" y="3043956"/>
                      </a:moveTo>
                      <a:lnTo>
                        <a:pt x="476571" y="3043956"/>
                      </a:lnTo>
                      <a:cubicBezTo>
                        <a:pt x="213423" y="3043662"/>
                        <a:pt x="179" y="2830418"/>
                        <a:pt x="-116" y="2567269"/>
                      </a:cubicBezTo>
                      <a:lnTo>
                        <a:pt x="-116" y="476524"/>
                      </a:lnTo>
                      <a:cubicBezTo>
                        <a:pt x="179" y="213368"/>
                        <a:pt x="213415" y="94"/>
                        <a:pt x="476571" y="-239"/>
                      </a:cubicBezTo>
                      <a:lnTo>
                        <a:pt x="2340643" y="-239"/>
                      </a:lnTo>
                      <a:cubicBezTo>
                        <a:pt x="2603799" y="94"/>
                        <a:pt x="2817035" y="213368"/>
                        <a:pt x="2817330" y="476524"/>
                      </a:cubicBezTo>
                      <a:lnTo>
                        <a:pt x="2817330" y="2567269"/>
                      </a:lnTo>
                      <a:cubicBezTo>
                        <a:pt x="2817035" y="2830418"/>
                        <a:pt x="2603792" y="3043662"/>
                        <a:pt x="2340643" y="3043956"/>
                      </a:cubicBezTo>
                      <a:close/>
                      <a:moveTo>
                        <a:pt x="476571" y="56486"/>
                      </a:moveTo>
                      <a:cubicBezTo>
                        <a:pt x="244724" y="56781"/>
                        <a:pt x="56859" y="244676"/>
                        <a:pt x="56609" y="476524"/>
                      </a:cubicBezTo>
                      <a:lnTo>
                        <a:pt x="56609" y="2567269"/>
                      </a:lnTo>
                      <a:cubicBezTo>
                        <a:pt x="56859" y="2799117"/>
                        <a:pt x="244724" y="2987012"/>
                        <a:pt x="476571" y="2987307"/>
                      </a:cubicBezTo>
                      <a:lnTo>
                        <a:pt x="2340643" y="2987307"/>
                      </a:lnTo>
                      <a:cubicBezTo>
                        <a:pt x="2572491" y="2987012"/>
                        <a:pt x="2760356" y="2799117"/>
                        <a:pt x="2760605" y="2567269"/>
                      </a:cubicBezTo>
                      <a:lnTo>
                        <a:pt x="2760605" y="476524"/>
                      </a:lnTo>
                      <a:cubicBezTo>
                        <a:pt x="2760356" y="244676"/>
                        <a:pt x="2572491" y="56781"/>
                        <a:pt x="2340643" y="56486"/>
                      </a:cubicBezTo>
                      <a:close/>
                    </a:path>
                  </a:pathLst>
                </a:custGeom>
                <a:solidFill>
                  <a:srgbClr val="00B050"/>
                </a:solidFill>
                <a:ln w="7533" cap="flat">
                  <a:solidFill>
                    <a:srgbClr val="00B050"/>
                  </a:solidFill>
                  <a:prstDash val="solid"/>
                  <a:miter/>
                </a:ln>
              </p:spPr>
              <p:txBody>
                <a:bodyPr rtlCol="0" anchor="ctr"/>
                <a:lstStyle/>
                <a:p>
                  <a:endParaRPr lang="en-IN"/>
                </a:p>
              </p:txBody>
            </p:sp>
            <p:sp>
              <p:nvSpPr>
                <p:cNvPr id="9" name="Rectangle: Rounded Corners 8">
                  <a:extLst>
                    <a:ext uri="{FF2B5EF4-FFF2-40B4-BE49-F238E27FC236}">
                      <a16:creationId xmlns:a16="http://schemas.microsoft.com/office/drawing/2014/main" id="{7C0B198E-621A-619D-C88D-7D2D7C6283FC}"/>
                    </a:ext>
                  </a:extLst>
                </p:cNvPr>
                <p:cNvSpPr/>
                <p:nvPr/>
              </p:nvSpPr>
              <p:spPr>
                <a:xfrm rot="5400000">
                  <a:off x="794728" y="2578839"/>
                  <a:ext cx="2647194" cy="2420445"/>
                </a:xfrm>
                <a:prstGeom prst="roundRect">
                  <a:avLst>
                    <a:gd name="adj" fmla="val 11270"/>
                  </a:avLst>
                </a:prstGeom>
                <a:solidFill>
                  <a:srgbClr val="FFFFFF"/>
                </a:solidFill>
                <a:ln w="7533" cap="flat">
                  <a:noFill/>
                  <a:prstDash val="solid"/>
                  <a:miter/>
                </a:ln>
                <a:effectLst>
                  <a:outerShdw blurRad="63500" sx="102000" sy="102000" algn="ctr" rotWithShape="0">
                    <a:prstClr val="black">
                      <a:alpha val="14000"/>
                    </a:prstClr>
                  </a:outerShdw>
                </a:effectLst>
              </p:spPr>
              <p:txBody>
                <a:bodyPr rtlCol="0" anchor="ctr"/>
                <a:lstStyle/>
                <a:p>
                  <a:endParaRPr lang="en-IN"/>
                </a:p>
              </p:txBody>
            </p:sp>
            <p:sp>
              <p:nvSpPr>
                <p:cNvPr id="19" name="Freeform: Shape 18">
                  <a:extLst>
                    <a:ext uri="{FF2B5EF4-FFF2-40B4-BE49-F238E27FC236}">
                      <a16:creationId xmlns:a16="http://schemas.microsoft.com/office/drawing/2014/main" id="{4BD2D339-C108-C4D0-28B3-DB58E071F4D8}"/>
                    </a:ext>
                  </a:extLst>
                </p:cNvPr>
                <p:cNvSpPr/>
                <p:nvPr/>
              </p:nvSpPr>
              <p:spPr>
                <a:xfrm>
                  <a:off x="1255666" y="4738277"/>
                  <a:ext cx="1725318" cy="1001291"/>
                </a:xfrm>
                <a:custGeom>
                  <a:avLst/>
                  <a:gdLst>
                    <a:gd name="connsiteX0" fmla="*/ 1725203 w 1725318"/>
                    <a:gd name="connsiteY0" fmla="*/ 135720 h 1335773"/>
                    <a:gd name="connsiteX1" fmla="*/ 1725203 w 1725318"/>
                    <a:gd name="connsiteY1" fmla="*/ 933572 h 1335773"/>
                    <a:gd name="connsiteX2" fmla="*/ 1607145 w 1725318"/>
                    <a:gd name="connsiteY2" fmla="*/ 1069531 h 1335773"/>
                    <a:gd name="connsiteX3" fmla="*/ 1086951 w 1725318"/>
                    <a:gd name="connsiteY3" fmla="*/ 1069531 h 1335773"/>
                    <a:gd name="connsiteX4" fmla="*/ 894947 w 1725318"/>
                    <a:gd name="connsiteY4" fmla="*/ 1318789 h 1335773"/>
                    <a:gd name="connsiteX5" fmla="*/ 839672 w 1725318"/>
                    <a:gd name="connsiteY5" fmla="*/ 1328245 h 1335773"/>
                    <a:gd name="connsiteX6" fmla="*/ 830215 w 1725318"/>
                    <a:gd name="connsiteY6" fmla="*/ 1318789 h 1335773"/>
                    <a:gd name="connsiteX7" fmla="*/ 638211 w 1725318"/>
                    <a:gd name="connsiteY7" fmla="*/ 1069531 h 1335773"/>
                    <a:gd name="connsiteX8" fmla="*/ 117866 w 1725318"/>
                    <a:gd name="connsiteY8" fmla="*/ 1069531 h 1335773"/>
                    <a:gd name="connsiteX9" fmla="*/ -116 w 1725318"/>
                    <a:gd name="connsiteY9" fmla="*/ 933572 h 1335773"/>
                    <a:gd name="connsiteX10" fmla="*/ -116 w 1725318"/>
                    <a:gd name="connsiteY10" fmla="*/ 135720 h 1335773"/>
                    <a:gd name="connsiteX11" fmla="*/ 117866 w 1725318"/>
                    <a:gd name="connsiteY11" fmla="*/ -239 h 1335773"/>
                    <a:gd name="connsiteX12" fmla="*/ 1607220 w 1725318"/>
                    <a:gd name="connsiteY12" fmla="*/ -239 h 1335773"/>
                    <a:gd name="connsiteX13" fmla="*/ 1725203 w 1725318"/>
                    <a:gd name="connsiteY13" fmla="*/ 135720 h 1335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25318" h="1335773">
                      <a:moveTo>
                        <a:pt x="1725203" y="135720"/>
                      </a:moveTo>
                      <a:lnTo>
                        <a:pt x="1725203" y="933572"/>
                      </a:lnTo>
                      <a:cubicBezTo>
                        <a:pt x="1725203" y="1009105"/>
                        <a:pt x="1672330" y="1069531"/>
                        <a:pt x="1607145" y="1069531"/>
                      </a:cubicBezTo>
                      <a:lnTo>
                        <a:pt x="1086951" y="1069531"/>
                      </a:lnTo>
                      <a:lnTo>
                        <a:pt x="894947" y="1318789"/>
                      </a:lnTo>
                      <a:cubicBezTo>
                        <a:pt x="882295" y="1336660"/>
                        <a:pt x="857543" y="1340897"/>
                        <a:pt x="839672" y="1328245"/>
                      </a:cubicBezTo>
                      <a:cubicBezTo>
                        <a:pt x="836009" y="1325647"/>
                        <a:pt x="832806" y="1322452"/>
                        <a:pt x="830215" y="1318789"/>
                      </a:cubicBezTo>
                      <a:lnTo>
                        <a:pt x="638211" y="1069531"/>
                      </a:lnTo>
                      <a:lnTo>
                        <a:pt x="117866" y="1069531"/>
                      </a:lnTo>
                      <a:cubicBezTo>
                        <a:pt x="52757" y="1069531"/>
                        <a:pt x="-116" y="1008651"/>
                        <a:pt x="-116" y="933572"/>
                      </a:cubicBezTo>
                      <a:lnTo>
                        <a:pt x="-116" y="135720"/>
                      </a:lnTo>
                      <a:cubicBezTo>
                        <a:pt x="-116" y="60641"/>
                        <a:pt x="52757" y="-239"/>
                        <a:pt x="117866" y="-239"/>
                      </a:cubicBezTo>
                      <a:lnTo>
                        <a:pt x="1607220" y="-239"/>
                      </a:lnTo>
                      <a:cubicBezTo>
                        <a:pt x="1672405" y="-239"/>
                        <a:pt x="1725203" y="60641"/>
                        <a:pt x="1725203" y="135720"/>
                      </a:cubicBezTo>
                      <a:close/>
                    </a:path>
                  </a:pathLst>
                </a:custGeom>
                <a:solidFill>
                  <a:srgbClr val="00B050"/>
                </a:solidFill>
                <a:ln w="7533" cap="flat">
                  <a:solidFill>
                    <a:srgbClr val="00B050"/>
                  </a:solidFill>
                  <a:prstDash val="solid"/>
                  <a:miter/>
                </a:ln>
              </p:spPr>
              <p:txBody>
                <a:bodyPr rtlCol="0" anchor="ctr"/>
                <a:lstStyle/>
                <a:p>
                  <a:pPr algn="ctr"/>
                  <a:r>
                    <a:rPr lang="en-IN" sz="4800" b="1" dirty="0"/>
                    <a:t>1</a:t>
                  </a:r>
                </a:p>
              </p:txBody>
            </p:sp>
            <p:sp>
              <p:nvSpPr>
                <p:cNvPr id="20" name="Freeform: Shape 19">
                  <a:extLst>
                    <a:ext uri="{FF2B5EF4-FFF2-40B4-BE49-F238E27FC236}">
                      <a16:creationId xmlns:a16="http://schemas.microsoft.com/office/drawing/2014/main" id="{71746850-C291-F427-25B0-89AD2425CA20}"/>
                    </a:ext>
                  </a:extLst>
                </p:cNvPr>
                <p:cNvSpPr/>
                <p:nvPr/>
              </p:nvSpPr>
              <p:spPr>
                <a:xfrm>
                  <a:off x="1190368" y="4358994"/>
                  <a:ext cx="1815504" cy="1425377"/>
                </a:xfrm>
                <a:custGeom>
                  <a:avLst/>
                  <a:gdLst>
                    <a:gd name="connsiteX0" fmla="*/ 907788 w 1815504"/>
                    <a:gd name="connsiteY0" fmla="*/ 1425139 h 1425377"/>
                    <a:gd name="connsiteX1" fmla="*/ 839808 w 1815504"/>
                    <a:gd name="connsiteY1" fmla="*/ 1390923 h 1425377"/>
                    <a:gd name="connsiteX2" fmla="*/ 661249 w 1815504"/>
                    <a:gd name="connsiteY2" fmla="*/ 1159490 h 1425377"/>
                    <a:gd name="connsiteX3" fmla="*/ 162733 w 1815504"/>
                    <a:gd name="connsiteY3" fmla="*/ 1159490 h 1425377"/>
                    <a:gd name="connsiteX4" fmla="*/ -116 w 1815504"/>
                    <a:gd name="connsiteY4" fmla="*/ 978212 h 1425377"/>
                    <a:gd name="connsiteX5" fmla="*/ -116 w 1815504"/>
                    <a:gd name="connsiteY5" fmla="*/ 180662 h 1425377"/>
                    <a:gd name="connsiteX6" fmla="*/ 162733 w 1815504"/>
                    <a:gd name="connsiteY6" fmla="*/ -239 h 1425377"/>
                    <a:gd name="connsiteX7" fmla="*/ 1652465 w 1815504"/>
                    <a:gd name="connsiteY7" fmla="*/ -239 h 1425377"/>
                    <a:gd name="connsiteX8" fmla="*/ 1815389 w 1815504"/>
                    <a:gd name="connsiteY8" fmla="*/ 180662 h 1425377"/>
                    <a:gd name="connsiteX9" fmla="*/ 1815389 w 1815504"/>
                    <a:gd name="connsiteY9" fmla="*/ 978514 h 1425377"/>
                    <a:gd name="connsiteX10" fmla="*/ 1652389 w 1815504"/>
                    <a:gd name="connsiteY10" fmla="*/ 1159792 h 1425377"/>
                    <a:gd name="connsiteX11" fmla="*/ 1153873 w 1815504"/>
                    <a:gd name="connsiteY11" fmla="*/ 1159792 h 1425377"/>
                    <a:gd name="connsiteX12" fmla="*/ 975314 w 1815504"/>
                    <a:gd name="connsiteY12" fmla="*/ 1391225 h 1425377"/>
                    <a:gd name="connsiteX13" fmla="*/ 907788 w 1815504"/>
                    <a:gd name="connsiteY13" fmla="*/ 1425139 h 1425377"/>
                    <a:gd name="connsiteX14" fmla="*/ 163111 w 1815504"/>
                    <a:gd name="connsiteY14" fmla="*/ 89569 h 1425377"/>
                    <a:gd name="connsiteX15" fmla="*/ 90070 w 1815504"/>
                    <a:gd name="connsiteY15" fmla="*/ 180662 h 1425377"/>
                    <a:gd name="connsiteX16" fmla="*/ 90070 w 1815504"/>
                    <a:gd name="connsiteY16" fmla="*/ 978589 h 1425377"/>
                    <a:gd name="connsiteX17" fmla="*/ 163111 w 1815504"/>
                    <a:gd name="connsiteY17" fmla="*/ 1069606 h 1425377"/>
                    <a:gd name="connsiteX18" fmla="*/ 705511 w 1815504"/>
                    <a:gd name="connsiteY18" fmla="*/ 1069606 h 1425377"/>
                    <a:gd name="connsiteX19" fmla="*/ 907788 w 1815504"/>
                    <a:gd name="connsiteY19" fmla="*/ 1331856 h 1425377"/>
                    <a:gd name="connsiteX20" fmla="*/ 1110140 w 1815504"/>
                    <a:gd name="connsiteY20" fmla="*/ 1069606 h 1425377"/>
                    <a:gd name="connsiteX21" fmla="*/ 1652087 w 1815504"/>
                    <a:gd name="connsiteY21" fmla="*/ 1069606 h 1425377"/>
                    <a:gd name="connsiteX22" fmla="*/ 1725203 w 1815504"/>
                    <a:gd name="connsiteY22" fmla="*/ 978514 h 1425377"/>
                    <a:gd name="connsiteX23" fmla="*/ 1725203 w 1815504"/>
                    <a:gd name="connsiteY23" fmla="*/ 180662 h 1425377"/>
                    <a:gd name="connsiteX24" fmla="*/ 1652163 w 1815504"/>
                    <a:gd name="connsiteY24" fmla="*/ 89569 h 1425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815504" h="1425377">
                      <a:moveTo>
                        <a:pt x="907788" y="1425139"/>
                      </a:moveTo>
                      <a:cubicBezTo>
                        <a:pt x="881026" y="1424988"/>
                        <a:pt x="855874" y="1412329"/>
                        <a:pt x="839808" y="1390923"/>
                      </a:cubicBezTo>
                      <a:lnTo>
                        <a:pt x="661249" y="1159490"/>
                      </a:lnTo>
                      <a:lnTo>
                        <a:pt x="162733" y="1159490"/>
                      </a:lnTo>
                      <a:cubicBezTo>
                        <a:pt x="72925" y="1159490"/>
                        <a:pt x="-116" y="1078368"/>
                        <a:pt x="-116" y="978212"/>
                      </a:cubicBezTo>
                      <a:lnTo>
                        <a:pt x="-116" y="180662"/>
                      </a:lnTo>
                      <a:cubicBezTo>
                        <a:pt x="-116" y="80883"/>
                        <a:pt x="72925" y="-239"/>
                        <a:pt x="162733" y="-239"/>
                      </a:cubicBezTo>
                      <a:lnTo>
                        <a:pt x="1652465" y="-239"/>
                      </a:lnTo>
                      <a:cubicBezTo>
                        <a:pt x="1742273" y="-239"/>
                        <a:pt x="1815389" y="80883"/>
                        <a:pt x="1815389" y="180662"/>
                      </a:cubicBezTo>
                      <a:lnTo>
                        <a:pt x="1815389" y="978514"/>
                      </a:lnTo>
                      <a:cubicBezTo>
                        <a:pt x="1815389" y="1078293"/>
                        <a:pt x="1742273" y="1159792"/>
                        <a:pt x="1652389" y="1159792"/>
                      </a:cubicBezTo>
                      <a:lnTo>
                        <a:pt x="1153873" y="1159792"/>
                      </a:lnTo>
                      <a:lnTo>
                        <a:pt x="975314" y="1391225"/>
                      </a:lnTo>
                      <a:cubicBezTo>
                        <a:pt x="959293" y="1412404"/>
                        <a:pt x="934345" y="1424935"/>
                        <a:pt x="907788" y="1425139"/>
                      </a:cubicBezTo>
                      <a:close/>
                      <a:moveTo>
                        <a:pt x="163111" y="89569"/>
                      </a:moveTo>
                      <a:cubicBezTo>
                        <a:pt x="122852" y="89569"/>
                        <a:pt x="90070" y="130433"/>
                        <a:pt x="90070" y="180662"/>
                      </a:cubicBezTo>
                      <a:lnTo>
                        <a:pt x="90070" y="978589"/>
                      </a:lnTo>
                      <a:cubicBezTo>
                        <a:pt x="90070" y="1028819"/>
                        <a:pt x="122852" y="1069606"/>
                        <a:pt x="163111" y="1069606"/>
                      </a:cubicBezTo>
                      <a:lnTo>
                        <a:pt x="705511" y="1069606"/>
                      </a:lnTo>
                      <a:lnTo>
                        <a:pt x="907788" y="1331856"/>
                      </a:lnTo>
                      <a:lnTo>
                        <a:pt x="1110140" y="1069606"/>
                      </a:lnTo>
                      <a:lnTo>
                        <a:pt x="1652087" y="1069606"/>
                      </a:lnTo>
                      <a:cubicBezTo>
                        <a:pt x="1692421" y="1069606"/>
                        <a:pt x="1725203" y="1028743"/>
                        <a:pt x="1725203" y="978514"/>
                      </a:cubicBezTo>
                      <a:lnTo>
                        <a:pt x="1725203" y="180662"/>
                      </a:lnTo>
                      <a:cubicBezTo>
                        <a:pt x="1725203" y="130433"/>
                        <a:pt x="1692421" y="89569"/>
                        <a:pt x="1652163" y="89569"/>
                      </a:cubicBezTo>
                      <a:close/>
                    </a:path>
                  </a:pathLst>
                </a:custGeom>
                <a:solidFill>
                  <a:srgbClr val="FFFFFF"/>
                </a:solidFill>
                <a:ln w="7533" cap="flat">
                  <a:noFill/>
                  <a:prstDash val="solid"/>
                  <a:miter/>
                </a:ln>
              </p:spPr>
              <p:txBody>
                <a:bodyPr rtlCol="0" anchor="ctr"/>
                <a:lstStyle/>
                <a:p>
                  <a:endParaRPr lang="en-IN"/>
                </a:p>
              </p:txBody>
            </p:sp>
          </p:grpSp>
          <p:grpSp>
            <p:nvGrpSpPr>
              <p:cNvPr id="114" name="Group 113">
                <a:extLst>
                  <a:ext uri="{FF2B5EF4-FFF2-40B4-BE49-F238E27FC236}">
                    <a16:creationId xmlns:a16="http://schemas.microsoft.com/office/drawing/2014/main" id="{7C61561B-9682-9E2A-4128-E2248FB983D2}"/>
                  </a:ext>
                </a:extLst>
              </p:cNvPr>
              <p:cNvGrpSpPr/>
              <p:nvPr/>
            </p:nvGrpSpPr>
            <p:grpSpPr>
              <a:xfrm>
                <a:off x="3704730" y="2266965"/>
                <a:ext cx="2817445" cy="3517406"/>
                <a:chOff x="709603" y="2266965"/>
                <a:chExt cx="2817445" cy="3517406"/>
              </a:xfrm>
            </p:grpSpPr>
            <p:sp>
              <p:nvSpPr>
                <p:cNvPr id="115" name="Freeform: Shape 114">
                  <a:extLst>
                    <a:ext uri="{FF2B5EF4-FFF2-40B4-BE49-F238E27FC236}">
                      <a16:creationId xmlns:a16="http://schemas.microsoft.com/office/drawing/2014/main" id="{A26D8C28-81CA-0FBB-8614-4A52AE883D3A}"/>
                    </a:ext>
                  </a:extLst>
                </p:cNvPr>
                <p:cNvSpPr/>
                <p:nvPr/>
              </p:nvSpPr>
              <p:spPr>
                <a:xfrm>
                  <a:off x="709603" y="2266965"/>
                  <a:ext cx="2817445" cy="3044194"/>
                </a:xfrm>
                <a:custGeom>
                  <a:avLst/>
                  <a:gdLst>
                    <a:gd name="connsiteX0" fmla="*/ 2340643 w 2817445"/>
                    <a:gd name="connsiteY0" fmla="*/ 3043956 h 3044194"/>
                    <a:gd name="connsiteX1" fmla="*/ 476571 w 2817445"/>
                    <a:gd name="connsiteY1" fmla="*/ 3043956 h 3044194"/>
                    <a:gd name="connsiteX2" fmla="*/ -116 w 2817445"/>
                    <a:gd name="connsiteY2" fmla="*/ 2567269 h 3044194"/>
                    <a:gd name="connsiteX3" fmla="*/ -116 w 2817445"/>
                    <a:gd name="connsiteY3" fmla="*/ 476524 h 3044194"/>
                    <a:gd name="connsiteX4" fmla="*/ 476571 w 2817445"/>
                    <a:gd name="connsiteY4" fmla="*/ -239 h 3044194"/>
                    <a:gd name="connsiteX5" fmla="*/ 2340643 w 2817445"/>
                    <a:gd name="connsiteY5" fmla="*/ -239 h 3044194"/>
                    <a:gd name="connsiteX6" fmla="*/ 2817330 w 2817445"/>
                    <a:gd name="connsiteY6" fmla="*/ 476524 h 3044194"/>
                    <a:gd name="connsiteX7" fmla="*/ 2817330 w 2817445"/>
                    <a:gd name="connsiteY7" fmla="*/ 2567269 h 3044194"/>
                    <a:gd name="connsiteX8" fmla="*/ 2340643 w 2817445"/>
                    <a:gd name="connsiteY8" fmla="*/ 3043956 h 3044194"/>
                    <a:gd name="connsiteX9" fmla="*/ 476571 w 2817445"/>
                    <a:gd name="connsiteY9" fmla="*/ 56486 h 3044194"/>
                    <a:gd name="connsiteX10" fmla="*/ 56609 w 2817445"/>
                    <a:gd name="connsiteY10" fmla="*/ 476524 h 3044194"/>
                    <a:gd name="connsiteX11" fmla="*/ 56609 w 2817445"/>
                    <a:gd name="connsiteY11" fmla="*/ 2567269 h 3044194"/>
                    <a:gd name="connsiteX12" fmla="*/ 476571 w 2817445"/>
                    <a:gd name="connsiteY12" fmla="*/ 2987307 h 3044194"/>
                    <a:gd name="connsiteX13" fmla="*/ 2340643 w 2817445"/>
                    <a:gd name="connsiteY13" fmla="*/ 2987307 h 3044194"/>
                    <a:gd name="connsiteX14" fmla="*/ 2760605 w 2817445"/>
                    <a:gd name="connsiteY14" fmla="*/ 2567269 h 3044194"/>
                    <a:gd name="connsiteX15" fmla="*/ 2760605 w 2817445"/>
                    <a:gd name="connsiteY15" fmla="*/ 476524 h 3044194"/>
                    <a:gd name="connsiteX16" fmla="*/ 2340643 w 2817445"/>
                    <a:gd name="connsiteY16" fmla="*/ 56486 h 3044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17445" h="3044194">
                      <a:moveTo>
                        <a:pt x="2340643" y="3043956"/>
                      </a:moveTo>
                      <a:lnTo>
                        <a:pt x="476571" y="3043956"/>
                      </a:lnTo>
                      <a:cubicBezTo>
                        <a:pt x="213423" y="3043662"/>
                        <a:pt x="179" y="2830418"/>
                        <a:pt x="-116" y="2567269"/>
                      </a:cubicBezTo>
                      <a:lnTo>
                        <a:pt x="-116" y="476524"/>
                      </a:lnTo>
                      <a:cubicBezTo>
                        <a:pt x="179" y="213368"/>
                        <a:pt x="213415" y="94"/>
                        <a:pt x="476571" y="-239"/>
                      </a:cubicBezTo>
                      <a:lnTo>
                        <a:pt x="2340643" y="-239"/>
                      </a:lnTo>
                      <a:cubicBezTo>
                        <a:pt x="2603799" y="94"/>
                        <a:pt x="2817035" y="213368"/>
                        <a:pt x="2817330" y="476524"/>
                      </a:cubicBezTo>
                      <a:lnTo>
                        <a:pt x="2817330" y="2567269"/>
                      </a:lnTo>
                      <a:cubicBezTo>
                        <a:pt x="2817035" y="2830418"/>
                        <a:pt x="2603792" y="3043662"/>
                        <a:pt x="2340643" y="3043956"/>
                      </a:cubicBezTo>
                      <a:close/>
                      <a:moveTo>
                        <a:pt x="476571" y="56486"/>
                      </a:moveTo>
                      <a:cubicBezTo>
                        <a:pt x="244724" y="56781"/>
                        <a:pt x="56859" y="244676"/>
                        <a:pt x="56609" y="476524"/>
                      </a:cubicBezTo>
                      <a:lnTo>
                        <a:pt x="56609" y="2567269"/>
                      </a:lnTo>
                      <a:cubicBezTo>
                        <a:pt x="56859" y="2799117"/>
                        <a:pt x="244724" y="2987012"/>
                        <a:pt x="476571" y="2987307"/>
                      </a:cubicBezTo>
                      <a:lnTo>
                        <a:pt x="2340643" y="2987307"/>
                      </a:lnTo>
                      <a:cubicBezTo>
                        <a:pt x="2572491" y="2987012"/>
                        <a:pt x="2760356" y="2799117"/>
                        <a:pt x="2760605" y="2567269"/>
                      </a:cubicBezTo>
                      <a:lnTo>
                        <a:pt x="2760605" y="476524"/>
                      </a:lnTo>
                      <a:cubicBezTo>
                        <a:pt x="2760356" y="244676"/>
                        <a:pt x="2572491" y="56781"/>
                        <a:pt x="2340643" y="56486"/>
                      </a:cubicBezTo>
                      <a:close/>
                    </a:path>
                  </a:pathLst>
                </a:custGeom>
                <a:solidFill>
                  <a:schemeClr val="accent2"/>
                </a:solidFill>
                <a:ln w="7533" cap="flat">
                  <a:noFill/>
                  <a:prstDash val="solid"/>
                  <a:miter/>
                </a:ln>
              </p:spPr>
              <p:txBody>
                <a:bodyPr rtlCol="0" anchor="ctr"/>
                <a:lstStyle/>
                <a:p>
                  <a:endParaRPr lang="en-IN"/>
                </a:p>
              </p:txBody>
            </p:sp>
            <p:sp>
              <p:nvSpPr>
                <p:cNvPr id="116" name="Rectangle: Rounded Corners 115">
                  <a:extLst>
                    <a:ext uri="{FF2B5EF4-FFF2-40B4-BE49-F238E27FC236}">
                      <a16:creationId xmlns:a16="http://schemas.microsoft.com/office/drawing/2014/main" id="{A1301C70-F7EC-D6E7-8957-2F490888A1B4}"/>
                    </a:ext>
                  </a:extLst>
                </p:cNvPr>
                <p:cNvSpPr/>
                <p:nvPr/>
              </p:nvSpPr>
              <p:spPr>
                <a:xfrm rot="5400000">
                  <a:off x="794728" y="2578839"/>
                  <a:ext cx="2647194" cy="2420445"/>
                </a:xfrm>
                <a:prstGeom prst="roundRect">
                  <a:avLst>
                    <a:gd name="adj" fmla="val 11270"/>
                  </a:avLst>
                </a:prstGeom>
                <a:solidFill>
                  <a:srgbClr val="FFFFFF"/>
                </a:solidFill>
                <a:ln w="7533" cap="flat">
                  <a:noFill/>
                  <a:prstDash val="solid"/>
                  <a:miter/>
                </a:ln>
                <a:effectLst>
                  <a:outerShdw blurRad="63500" sx="102000" sy="102000" algn="ctr" rotWithShape="0">
                    <a:prstClr val="black">
                      <a:alpha val="14000"/>
                    </a:prstClr>
                  </a:outerShdw>
                </a:effectLst>
              </p:spPr>
              <p:txBody>
                <a:bodyPr rtlCol="0" anchor="ctr"/>
                <a:lstStyle/>
                <a:p>
                  <a:endParaRPr lang="en-IN"/>
                </a:p>
              </p:txBody>
            </p:sp>
            <p:sp>
              <p:nvSpPr>
                <p:cNvPr id="117" name="Freeform: Shape 116">
                  <a:extLst>
                    <a:ext uri="{FF2B5EF4-FFF2-40B4-BE49-F238E27FC236}">
                      <a16:creationId xmlns:a16="http://schemas.microsoft.com/office/drawing/2014/main" id="{858CB57E-AFDE-A094-38B3-48086BF29F36}"/>
                    </a:ext>
                  </a:extLst>
                </p:cNvPr>
                <p:cNvSpPr/>
                <p:nvPr/>
              </p:nvSpPr>
              <p:spPr>
                <a:xfrm>
                  <a:off x="1255666" y="4738277"/>
                  <a:ext cx="1725318" cy="1001292"/>
                </a:xfrm>
                <a:custGeom>
                  <a:avLst/>
                  <a:gdLst>
                    <a:gd name="connsiteX0" fmla="*/ 1725203 w 1725318"/>
                    <a:gd name="connsiteY0" fmla="*/ 135720 h 1335773"/>
                    <a:gd name="connsiteX1" fmla="*/ 1725203 w 1725318"/>
                    <a:gd name="connsiteY1" fmla="*/ 933572 h 1335773"/>
                    <a:gd name="connsiteX2" fmla="*/ 1607145 w 1725318"/>
                    <a:gd name="connsiteY2" fmla="*/ 1069531 h 1335773"/>
                    <a:gd name="connsiteX3" fmla="*/ 1086951 w 1725318"/>
                    <a:gd name="connsiteY3" fmla="*/ 1069531 h 1335773"/>
                    <a:gd name="connsiteX4" fmla="*/ 894947 w 1725318"/>
                    <a:gd name="connsiteY4" fmla="*/ 1318789 h 1335773"/>
                    <a:gd name="connsiteX5" fmla="*/ 839672 w 1725318"/>
                    <a:gd name="connsiteY5" fmla="*/ 1328245 h 1335773"/>
                    <a:gd name="connsiteX6" fmla="*/ 830215 w 1725318"/>
                    <a:gd name="connsiteY6" fmla="*/ 1318789 h 1335773"/>
                    <a:gd name="connsiteX7" fmla="*/ 638211 w 1725318"/>
                    <a:gd name="connsiteY7" fmla="*/ 1069531 h 1335773"/>
                    <a:gd name="connsiteX8" fmla="*/ 117866 w 1725318"/>
                    <a:gd name="connsiteY8" fmla="*/ 1069531 h 1335773"/>
                    <a:gd name="connsiteX9" fmla="*/ -116 w 1725318"/>
                    <a:gd name="connsiteY9" fmla="*/ 933572 h 1335773"/>
                    <a:gd name="connsiteX10" fmla="*/ -116 w 1725318"/>
                    <a:gd name="connsiteY10" fmla="*/ 135720 h 1335773"/>
                    <a:gd name="connsiteX11" fmla="*/ 117866 w 1725318"/>
                    <a:gd name="connsiteY11" fmla="*/ -239 h 1335773"/>
                    <a:gd name="connsiteX12" fmla="*/ 1607220 w 1725318"/>
                    <a:gd name="connsiteY12" fmla="*/ -239 h 1335773"/>
                    <a:gd name="connsiteX13" fmla="*/ 1725203 w 1725318"/>
                    <a:gd name="connsiteY13" fmla="*/ 135720 h 1335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25318" h="1335773">
                      <a:moveTo>
                        <a:pt x="1725203" y="135720"/>
                      </a:moveTo>
                      <a:lnTo>
                        <a:pt x="1725203" y="933572"/>
                      </a:lnTo>
                      <a:cubicBezTo>
                        <a:pt x="1725203" y="1009105"/>
                        <a:pt x="1672330" y="1069531"/>
                        <a:pt x="1607145" y="1069531"/>
                      </a:cubicBezTo>
                      <a:lnTo>
                        <a:pt x="1086951" y="1069531"/>
                      </a:lnTo>
                      <a:lnTo>
                        <a:pt x="894947" y="1318789"/>
                      </a:lnTo>
                      <a:cubicBezTo>
                        <a:pt x="882295" y="1336660"/>
                        <a:pt x="857543" y="1340897"/>
                        <a:pt x="839672" y="1328245"/>
                      </a:cubicBezTo>
                      <a:cubicBezTo>
                        <a:pt x="836009" y="1325647"/>
                        <a:pt x="832806" y="1322452"/>
                        <a:pt x="830215" y="1318789"/>
                      </a:cubicBezTo>
                      <a:lnTo>
                        <a:pt x="638211" y="1069531"/>
                      </a:lnTo>
                      <a:lnTo>
                        <a:pt x="117866" y="1069531"/>
                      </a:lnTo>
                      <a:cubicBezTo>
                        <a:pt x="52757" y="1069531"/>
                        <a:pt x="-116" y="1008651"/>
                        <a:pt x="-116" y="933572"/>
                      </a:cubicBezTo>
                      <a:lnTo>
                        <a:pt x="-116" y="135720"/>
                      </a:lnTo>
                      <a:cubicBezTo>
                        <a:pt x="-116" y="60641"/>
                        <a:pt x="52757" y="-239"/>
                        <a:pt x="117866" y="-239"/>
                      </a:cubicBezTo>
                      <a:lnTo>
                        <a:pt x="1607220" y="-239"/>
                      </a:lnTo>
                      <a:cubicBezTo>
                        <a:pt x="1672405" y="-239"/>
                        <a:pt x="1725203" y="60641"/>
                        <a:pt x="1725203" y="135720"/>
                      </a:cubicBezTo>
                      <a:close/>
                    </a:path>
                  </a:pathLst>
                </a:custGeom>
                <a:solidFill>
                  <a:schemeClr val="accent2"/>
                </a:solidFill>
                <a:ln w="7533" cap="flat">
                  <a:noFill/>
                  <a:prstDash val="solid"/>
                  <a:miter/>
                </a:ln>
              </p:spPr>
              <p:txBody>
                <a:bodyPr rtlCol="0" anchor="ctr"/>
                <a:lstStyle/>
                <a:p>
                  <a:pPr algn="ctr"/>
                  <a:r>
                    <a:rPr lang="en-IN" sz="4800" b="1" dirty="0"/>
                    <a:t>2</a:t>
                  </a:r>
                </a:p>
              </p:txBody>
            </p:sp>
            <p:sp>
              <p:nvSpPr>
                <p:cNvPr id="118" name="Freeform: Shape 117">
                  <a:extLst>
                    <a:ext uri="{FF2B5EF4-FFF2-40B4-BE49-F238E27FC236}">
                      <a16:creationId xmlns:a16="http://schemas.microsoft.com/office/drawing/2014/main" id="{432F9078-4EAF-7E48-C9BE-7049046B94FF}"/>
                    </a:ext>
                  </a:extLst>
                </p:cNvPr>
                <p:cNvSpPr/>
                <p:nvPr/>
              </p:nvSpPr>
              <p:spPr>
                <a:xfrm>
                  <a:off x="1190368" y="4358994"/>
                  <a:ext cx="1815504" cy="1425377"/>
                </a:xfrm>
                <a:custGeom>
                  <a:avLst/>
                  <a:gdLst>
                    <a:gd name="connsiteX0" fmla="*/ 907788 w 1815504"/>
                    <a:gd name="connsiteY0" fmla="*/ 1425139 h 1425377"/>
                    <a:gd name="connsiteX1" fmla="*/ 839808 w 1815504"/>
                    <a:gd name="connsiteY1" fmla="*/ 1390923 h 1425377"/>
                    <a:gd name="connsiteX2" fmla="*/ 661249 w 1815504"/>
                    <a:gd name="connsiteY2" fmla="*/ 1159490 h 1425377"/>
                    <a:gd name="connsiteX3" fmla="*/ 162733 w 1815504"/>
                    <a:gd name="connsiteY3" fmla="*/ 1159490 h 1425377"/>
                    <a:gd name="connsiteX4" fmla="*/ -116 w 1815504"/>
                    <a:gd name="connsiteY4" fmla="*/ 978212 h 1425377"/>
                    <a:gd name="connsiteX5" fmla="*/ -116 w 1815504"/>
                    <a:gd name="connsiteY5" fmla="*/ 180662 h 1425377"/>
                    <a:gd name="connsiteX6" fmla="*/ 162733 w 1815504"/>
                    <a:gd name="connsiteY6" fmla="*/ -239 h 1425377"/>
                    <a:gd name="connsiteX7" fmla="*/ 1652465 w 1815504"/>
                    <a:gd name="connsiteY7" fmla="*/ -239 h 1425377"/>
                    <a:gd name="connsiteX8" fmla="*/ 1815389 w 1815504"/>
                    <a:gd name="connsiteY8" fmla="*/ 180662 h 1425377"/>
                    <a:gd name="connsiteX9" fmla="*/ 1815389 w 1815504"/>
                    <a:gd name="connsiteY9" fmla="*/ 978514 h 1425377"/>
                    <a:gd name="connsiteX10" fmla="*/ 1652389 w 1815504"/>
                    <a:gd name="connsiteY10" fmla="*/ 1159792 h 1425377"/>
                    <a:gd name="connsiteX11" fmla="*/ 1153873 w 1815504"/>
                    <a:gd name="connsiteY11" fmla="*/ 1159792 h 1425377"/>
                    <a:gd name="connsiteX12" fmla="*/ 975314 w 1815504"/>
                    <a:gd name="connsiteY12" fmla="*/ 1391225 h 1425377"/>
                    <a:gd name="connsiteX13" fmla="*/ 907788 w 1815504"/>
                    <a:gd name="connsiteY13" fmla="*/ 1425139 h 1425377"/>
                    <a:gd name="connsiteX14" fmla="*/ 163111 w 1815504"/>
                    <a:gd name="connsiteY14" fmla="*/ 89569 h 1425377"/>
                    <a:gd name="connsiteX15" fmla="*/ 90070 w 1815504"/>
                    <a:gd name="connsiteY15" fmla="*/ 180662 h 1425377"/>
                    <a:gd name="connsiteX16" fmla="*/ 90070 w 1815504"/>
                    <a:gd name="connsiteY16" fmla="*/ 978589 h 1425377"/>
                    <a:gd name="connsiteX17" fmla="*/ 163111 w 1815504"/>
                    <a:gd name="connsiteY17" fmla="*/ 1069606 h 1425377"/>
                    <a:gd name="connsiteX18" fmla="*/ 705511 w 1815504"/>
                    <a:gd name="connsiteY18" fmla="*/ 1069606 h 1425377"/>
                    <a:gd name="connsiteX19" fmla="*/ 907788 w 1815504"/>
                    <a:gd name="connsiteY19" fmla="*/ 1331856 h 1425377"/>
                    <a:gd name="connsiteX20" fmla="*/ 1110140 w 1815504"/>
                    <a:gd name="connsiteY20" fmla="*/ 1069606 h 1425377"/>
                    <a:gd name="connsiteX21" fmla="*/ 1652087 w 1815504"/>
                    <a:gd name="connsiteY21" fmla="*/ 1069606 h 1425377"/>
                    <a:gd name="connsiteX22" fmla="*/ 1725203 w 1815504"/>
                    <a:gd name="connsiteY22" fmla="*/ 978514 h 1425377"/>
                    <a:gd name="connsiteX23" fmla="*/ 1725203 w 1815504"/>
                    <a:gd name="connsiteY23" fmla="*/ 180662 h 1425377"/>
                    <a:gd name="connsiteX24" fmla="*/ 1652163 w 1815504"/>
                    <a:gd name="connsiteY24" fmla="*/ 89569 h 1425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815504" h="1425377">
                      <a:moveTo>
                        <a:pt x="907788" y="1425139"/>
                      </a:moveTo>
                      <a:cubicBezTo>
                        <a:pt x="881026" y="1424988"/>
                        <a:pt x="855874" y="1412329"/>
                        <a:pt x="839808" y="1390923"/>
                      </a:cubicBezTo>
                      <a:lnTo>
                        <a:pt x="661249" y="1159490"/>
                      </a:lnTo>
                      <a:lnTo>
                        <a:pt x="162733" y="1159490"/>
                      </a:lnTo>
                      <a:cubicBezTo>
                        <a:pt x="72925" y="1159490"/>
                        <a:pt x="-116" y="1078368"/>
                        <a:pt x="-116" y="978212"/>
                      </a:cubicBezTo>
                      <a:lnTo>
                        <a:pt x="-116" y="180662"/>
                      </a:lnTo>
                      <a:cubicBezTo>
                        <a:pt x="-116" y="80883"/>
                        <a:pt x="72925" y="-239"/>
                        <a:pt x="162733" y="-239"/>
                      </a:cubicBezTo>
                      <a:lnTo>
                        <a:pt x="1652465" y="-239"/>
                      </a:lnTo>
                      <a:cubicBezTo>
                        <a:pt x="1742273" y="-239"/>
                        <a:pt x="1815389" y="80883"/>
                        <a:pt x="1815389" y="180662"/>
                      </a:cubicBezTo>
                      <a:lnTo>
                        <a:pt x="1815389" y="978514"/>
                      </a:lnTo>
                      <a:cubicBezTo>
                        <a:pt x="1815389" y="1078293"/>
                        <a:pt x="1742273" y="1159792"/>
                        <a:pt x="1652389" y="1159792"/>
                      </a:cubicBezTo>
                      <a:lnTo>
                        <a:pt x="1153873" y="1159792"/>
                      </a:lnTo>
                      <a:lnTo>
                        <a:pt x="975314" y="1391225"/>
                      </a:lnTo>
                      <a:cubicBezTo>
                        <a:pt x="959293" y="1412404"/>
                        <a:pt x="934345" y="1424935"/>
                        <a:pt x="907788" y="1425139"/>
                      </a:cubicBezTo>
                      <a:close/>
                      <a:moveTo>
                        <a:pt x="163111" y="89569"/>
                      </a:moveTo>
                      <a:cubicBezTo>
                        <a:pt x="122852" y="89569"/>
                        <a:pt x="90070" y="130433"/>
                        <a:pt x="90070" y="180662"/>
                      </a:cubicBezTo>
                      <a:lnTo>
                        <a:pt x="90070" y="978589"/>
                      </a:lnTo>
                      <a:cubicBezTo>
                        <a:pt x="90070" y="1028819"/>
                        <a:pt x="122852" y="1069606"/>
                        <a:pt x="163111" y="1069606"/>
                      </a:cubicBezTo>
                      <a:lnTo>
                        <a:pt x="705511" y="1069606"/>
                      </a:lnTo>
                      <a:lnTo>
                        <a:pt x="907788" y="1331856"/>
                      </a:lnTo>
                      <a:lnTo>
                        <a:pt x="1110140" y="1069606"/>
                      </a:lnTo>
                      <a:lnTo>
                        <a:pt x="1652087" y="1069606"/>
                      </a:lnTo>
                      <a:cubicBezTo>
                        <a:pt x="1692421" y="1069606"/>
                        <a:pt x="1725203" y="1028743"/>
                        <a:pt x="1725203" y="978514"/>
                      </a:cubicBezTo>
                      <a:lnTo>
                        <a:pt x="1725203" y="180662"/>
                      </a:lnTo>
                      <a:cubicBezTo>
                        <a:pt x="1725203" y="130433"/>
                        <a:pt x="1692421" y="89569"/>
                        <a:pt x="1652163" y="89569"/>
                      </a:cubicBezTo>
                      <a:close/>
                    </a:path>
                  </a:pathLst>
                </a:custGeom>
                <a:solidFill>
                  <a:srgbClr val="FFFFFF"/>
                </a:solidFill>
                <a:ln w="7533" cap="flat">
                  <a:noFill/>
                  <a:prstDash val="solid"/>
                  <a:miter/>
                </a:ln>
              </p:spPr>
              <p:txBody>
                <a:bodyPr rtlCol="0" anchor="ctr"/>
                <a:lstStyle/>
                <a:p>
                  <a:endParaRPr lang="en-IN"/>
                </a:p>
              </p:txBody>
            </p:sp>
          </p:grpSp>
          <p:grpSp>
            <p:nvGrpSpPr>
              <p:cNvPr id="129" name="Group 128">
                <a:extLst>
                  <a:ext uri="{FF2B5EF4-FFF2-40B4-BE49-F238E27FC236}">
                    <a16:creationId xmlns:a16="http://schemas.microsoft.com/office/drawing/2014/main" id="{A69D5E9D-2D5A-9D4A-8949-76588C2C9817}"/>
                  </a:ext>
                </a:extLst>
              </p:cNvPr>
              <p:cNvGrpSpPr/>
              <p:nvPr/>
            </p:nvGrpSpPr>
            <p:grpSpPr>
              <a:xfrm>
                <a:off x="6627803" y="2266965"/>
                <a:ext cx="2817445" cy="3517406"/>
                <a:chOff x="709603" y="2266965"/>
                <a:chExt cx="2817445" cy="3517406"/>
              </a:xfrm>
            </p:grpSpPr>
            <p:sp>
              <p:nvSpPr>
                <p:cNvPr id="130" name="Freeform: Shape 129">
                  <a:extLst>
                    <a:ext uri="{FF2B5EF4-FFF2-40B4-BE49-F238E27FC236}">
                      <a16:creationId xmlns:a16="http://schemas.microsoft.com/office/drawing/2014/main" id="{D4616BBB-F5BA-6099-59AF-3C1398F689E9}"/>
                    </a:ext>
                  </a:extLst>
                </p:cNvPr>
                <p:cNvSpPr/>
                <p:nvPr/>
              </p:nvSpPr>
              <p:spPr>
                <a:xfrm>
                  <a:off x="709603" y="2266965"/>
                  <a:ext cx="2817445" cy="3044194"/>
                </a:xfrm>
                <a:custGeom>
                  <a:avLst/>
                  <a:gdLst>
                    <a:gd name="connsiteX0" fmla="*/ 2340643 w 2817445"/>
                    <a:gd name="connsiteY0" fmla="*/ 3043956 h 3044194"/>
                    <a:gd name="connsiteX1" fmla="*/ 476571 w 2817445"/>
                    <a:gd name="connsiteY1" fmla="*/ 3043956 h 3044194"/>
                    <a:gd name="connsiteX2" fmla="*/ -116 w 2817445"/>
                    <a:gd name="connsiteY2" fmla="*/ 2567269 h 3044194"/>
                    <a:gd name="connsiteX3" fmla="*/ -116 w 2817445"/>
                    <a:gd name="connsiteY3" fmla="*/ 476524 h 3044194"/>
                    <a:gd name="connsiteX4" fmla="*/ 476571 w 2817445"/>
                    <a:gd name="connsiteY4" fmla="*/ -239 h 3044194"/>
                    <a:gd name="connsiteX5" fmla="*/ 2340643 w 2817445"/>
                    <a:gd name="connsiteY5" fmla="*/ -239 h 3044194"/>
                    <a:gd name="connsiteX6" fmla="*/ 2817330 w 2817445"/>
                    <a:gd name="connsiteY6" fmla="*/ 476524 h 3044194"/>
                    <a:gd name="connsiteX7" fmla="*/ 2817330 w 2817445"/>
                    <a:gd name="connsiteY7" fmla="*/ 2567269 h 3044194"/>
                    <a:gd name="connsiteX8" fmla="*/ 2340643 w 2817445"/>
                    <a:gd name="connsiteY8" fmla="*/ 3043956 h 3044194"/>
                    <a:gd name="connsiteX9" fmla="*/ 476571 w 2817445"/>
                    <a:gd name="connsiteY9" fmla="*/ 56486 h 3044194"/>
                    <a:gd name="connsiteX10" fmla="*/ 56609 w 2817445"/>
                    <a:gd name="connsiteY10" fmla="*/ 476524 h 3044194"/>
                    <a:gd name="connsiteX11" fmla="*/ 56609 w 2817445"/>
                    <a:gd name="connsiteY11" fmla="*/ 2567269 h 3044194"/>
                    <a:gd name="connsiteX12" fmla="*/ 476571 w 2817445"/>
                    <a:gd name="connsiteY12" fmla="*/ 2987307 h 3044194"/>
                    <a:gd name="connsiteX13" fmla="*/ 2340643 w 2817445"/>
                    <a:gd name="connsiteY13" fmla="*/ 2987307 h 3044194"/>
                    <a:gd name="connsiteX14" fmla="*/ 2760605 w 2817445"/>
                    <a:gd name="connsiteY14" fmla="*/ 2567269 h 3044194"/>
                    <a:gd name="connsiteX15" fmla="*/ 2760605 w 2817445"/>
                    <a:gd name="connsiteY15" fmla="*/ 476524 h 3044194"/>
                    <a:gd name="connsiteX16" fmla="*/ 2340643 w 2817445"/>
                    <a:gd name="connsiteY16" fmla="*/ 56486 h 3044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17445" h="3044194">
                      <a:moveTo>
                        <a:pt x="2340643" y="3043956"/>
                      </a:moveTo>
                      <a:lnTo>
                        <a:pt x="476571" y="3043956"/>
                      </a:lnTo>
                      <a:cubicBezTo>
                        <a:pt x="213423" y="3043662"/>
                        <a:pt x="179" y="2830418"/>
                        <a:pt x="-116" y="2567269"/>
                      </a:cubicBezTo>
                      <a:lnTo>
                        <a:pt x="-116" y="476524"/>
                      </a:lnTo>
                      <a:cubicBezTo>
                        <a:pt x="179" y="213368"/>
                        <a:pt x="213415" y="94"/>
                        <a:pt x="476571" y="-239"/>
                      </a:cubicBezTo>
                      <a:lnTo>
                        <a:pt x="2340643" y="-239"/>
                      </a:lnTo>
                      <a:cubicBezTo>
                        <a:pt x="2603799" y="94"/>
                        <a:pt x="2817035" y="213368"/>
                        <a:pt x="2817330" y="476524"/>
                      </a:cubicBezTo>
                      <a:lnTo>
                        <a:pt x="2817330" y="2567269"/>
                      </a:lnTo>
                      <a:cubicBezTo>
                        <a:pt x="2817035" y="2830418"/>
                        <a:pt x="2603792" y="3043662"/>
                        <a:pt x="2340643" y="3043956"/>
                      </a:cubicBezTo>
                      <a:close/>
                      <a:moveTo>
                        <a:pt x="476571" y="56486"/>
                      </a:moveTo>
                      <a:cubicBezTo>
                        <a:pt x="244724" y="56781"/>
                        <a:pt x="56859" y="244676"/>
                        <a:pt x="56609" y="476524"/>
                      </a:cubicBezTo>
                      <a:lnTo>
                        <a:pt x="56609" y="2567269"/>
                      </a:lnTo>
                      <a:cubicBezTo>
                        <a:pt x="56859" y="2799117"/>
                        <a:pt x="244724" y="2987012"/>
                        <a:pt x="476571" y="2987307"/>
                      </a:cubicBezTo>
                      <a:lnTo>
                        <a:pt x="2340643" y="2987307"/>
                      </a:lnTo>
                      <a:cubicBezTo>
                        <a:pt x="2572491" y="2987012"/>
                        <a:pt x="2760356" y="2799117"/>
                        <a:pt x="2760605" y="2567269"/>
                      </a:cubicBezTo>
                      <a:lnTo>
                        <a:pt x="2760605" y="476524"/>
                      </a:lnTo>
                      <a:cubicBezTo>
                        <a:pt x="2760356" y="244676"/>
                        <a:pt x="2572491" y="56781"/>
                        <a:pt x="2340643" y="56486"/>
                      </a:cubicBezTo>
                      <a:close/>
                    </a:path>
                  </a:pathLst>
                </a:custGeom>
                <a:solidFill>
                  <a:schemeClr val="accent2">
                    <a:lumMod val="50000"/>
                  </a:schemeClr>
                </a:solidFill>
                <a:ln w="7533" cap="flat">
                  <a:solidFill>
                    <a:schemeClr val="accent2">
                      <a:lumMod val="50000"/>
                    </a:schemeClr>
                  </a:solidFill>
                  <a:prstDash val="solid"/>
                  <a:miter/>
                </a:ln>
              </p:spPr>
              <p:txBody>
                <a:bodyPr rtlCol="0" anchor="ctr"/>
                <a:lstStyle/>
                <a:p>
                  <a:endParaRPr lang="en-IN"/>
                </a:p>
              </p:txBody>
            </p:sp>
            <p:sp>
              <p:nvSpPr>
                <p:cNvPr id="131" name="Rectangle: Rounded Corners 130">
                  <a:extLst>
                    <a:ext uri="{FF2B5EF4-FFF2-40B4-BE49-F238E27FC236}">
                      <a16:creationId xmlns:a16="http://schemas.microsoft.com/office/drawing/2014/main" id="{A3A2205F-BB77-A010-C595-5AB689EE734D}"/>
                    </a:ext>
                  </a:extLst>
                </p:cNvPr>
                <p:cNvSpPr/>
                <p:nvPr/>
              </p:nvSpPr>
              <p:spPr>
                <a:xfrm rot="5400000">
                  <a:off x="794728" y="2578839"/>
                  <a:ext cx="2647194" cy="2420445"/>
                </a:xfrm>
                <a:prstGeom prst="roundRect">
                  <a:avLst>
                    <a:gd name="adj" fmla="val 11270"/>
                  </a:avLst>
                </a:prstGeom>
                <a:solidFill>
                  <a:srgbClr val="FFFFFF"/>
                </a:solidFill>
                <a:ln w="7533" cap="flat">
                  <a:noFill/>
                  <a:prstDash val="solid"/>
                  <a:miter/>
                </a:ln>
                <a:effectLst>
                  <a:outerShdw blurRad="63500" sx="102000" sy="102000" algn="ctr" rotWithShape="0">
                    <a:prstClr val="black">
                      <a:alpha val="14000"/>
                    </a:prstClr>
                  </a:outerShdw>
                </a:effectLst>
              </p:spPr>
              <p:txBody>
                <a:bodyPr rtlCol="0" anchor="ctr"/>
                <a:lstStyle/>
                <a:p>
                  <a:endParaRPr lang="en-IN"/>
                </a:p>
              </p:txBody>
            </p:sp>
            <p:sp>
              <p:nvSpPr>
                <p:cNvPr id="132" name="Freeform: Shape 131">
                  <a:extLst>
                    <a:ext uri="{FF2B5EF4-FFF2-40B4-BE49-F238E27FC236}">
                      <a16:creationId xmlns:a16="http://schemas.microsoft.com/office/drawing/2014/main" id="{C09D910D-CF69-024D-248D-C91955A63D4D}"/>
                    </a:ext>
                  </a:extLst>
                </p:cNvPr>
                <p:cNvSpPr/>
                <p:nvPr/>
              </p:nvSpPr>
              <p:spPr>
                <a:xfrm>
                  <a:off x="1255666" y="4745049"/>
                  <a:ext cx="1725318" cy="994519"/>
                </a:xfrm>
                <a:custGeom>
                  <a:avLst/>
                  <a:gdLst>
                    <a:gd name="connsiteX0" fmla="*/ 1725203 w 1725318"/>
                    <a:gd name="connsiteY0" fmla="*/ 135720 h 1335773"/>
                    <a:gd name="connsiteX1" fmla="*/ 1725203 w 1725318"/>
                    <a:gd name="connsiteY1" fmla="*/ 933572 h 1335773"/>
                    <a:gd name="connsiteX2" fmla="*/ 1607145 w 1725318"/>
                    <a:gd name="connsiteY2" fmla="*/ 1069531 h 1335773"/>
                    <a:gd name="connsiteX3" fmla="*/ 1086951 w 1725318"/>
                    <a:gd name="connsiteY3" fmla="*/ 1069531 h 1335773"/>
                    <a:gd name="connsiteX4" fmla="*/ 894947 w 1725318"/>
                    <a:gd name="connsiteY4" fmla="*/ 1318789 h 1335773"/>
                    <a:gd name="connsiteX5" fmla="*/ 839672 w 1725318"/>
                    <a:gd name="connsiteY5" fmla="*/ 1328245 h 1335773"/>
                    <a:gd name="connsiteX6" fmla="*/ 830215 w 1725318"/>
                    <a:gd name="connsiteY6" fmla="*/ 1318789 h 1335773"/>
                    <a:gd name="connsiteX7" fmla="*/ 638211 w 1725318"/>
                    <a:gd name="connsiteY7" fmla="*/ 1069531 h 1335773"/>
                    <a:gd name="connsiteX8" fmla="*/ 117866 w 1725318"/>
                    <a:gd name="connsiteY8" fmla="*/ 1069531 h 1335773"/>
                    <a:gd name="connsiteX9" fmla="*/ -116 w 1725318"/>
                    <a:gd name="connsiteY9" fmla="*/ 933572 h 1335773"/>
                    <a:gd name="connsiteX10" fmla="*/ -116 w 1725318"/>
                    <a:gd name="connsiteY10" fmla="*/ 135720 h 1335773"/>
                    <a:gd name="connsiteX11" fmla="*/ 117866 w 1725318"/>
                    <a:gd name="connsiteY11" fmla="*/ -239 h 1335773"/>
                    <a:gd name="connsiteX12" fmla="*/ 1607220 w 1725318"/>
                    <a:gd name="connsiteY12" fmla="*/ -239 h 1335773"/>
                    <a:gd name="connsiteX13" fmla="*/ 1725203 w 1725318"/>
                    <a:gd name="connsiteY13" fmla="*/ 135720 h 1335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25318" h="1335773">
                      <a:moveTo>
                        <a:pt x="1725203" y="135720"/>
                      </a:moveTo>
                      <a:lnTo>
                        <a:pt x="1725203" y="933572"/>
                      </a:lnTo>
                      <a:cubicBezTo>
                        <a:pt x="1725203" y="1009105"/>
                        <a:pt x="1672330" y="1069531"/>
                        <a:pt x="1607145" y="1069531"/>
                      </a:cubicBezTo>
                      <a:lnTo>
                        <a:pt x="1086951" y="1069531"/>
                      </a:lnTo>
                      <a:lnTo>
                        <a:pt x="894947" y="1318789"/>
                      </a:lnTo>
                      <a:cubicBezTo>
                        <a:pt x="882295" y="1336660"/>
                        <a:pt x="857543" y="1340897"/>
                        <a:pt x="839672" y="1328245"/>
                      </a:cubicBezTo>
                      <a:cubicBezTo>
                        <a:pt x="836009" y="1325647"/>
                        <a:pt x="832806" y="1322452"/>
                        <a:pt x="830215" y="1318789"/>
                      </a:cubicBezTo>
                      <a:lnTo>
                        <a:pt x="638211" y="1069531"/>
                      </a:lnTo>
                      <a:lnTo>
                        <a:pt x="117866" y="1069531"/>
                      </a:lnTo>
                      <a:cubicBezTo>
                        <a:pt x="52757" y="1069531"/>
                        <a:pt x="-116" y="1008651"/>
                        <a:pt x="-116" y="933572"/>
                      </a:cubicBezTo>
                      <a:lnTo>
                        <a:pt x="-116" y="135720"/>
                      </a:lnTo>
                      <a:cubicBezTo>
                        <a:pt x="-116" y="60641"/>
                        <a:pt x="52757" y="-239"/>
                        <a:pt x="117866" y="-239"/>
                      </a:cubicBezTo>
                      <a:lnTo>
                        <a:pt x="1607220" y="-239"/>
                      </a:lnTo>
                      <a:cubicBezTo>
                        <a:pt x="1672405" y="-239"/>
                        <a:pt x="1725203" y="60641"/>
                        <a:pt x="1725203" y="135720"/>
                      </a:cubicBezTo>
                      <a:close/>
                    </a:path>
                  </a:pathLst>
                </a:custGeom>
                <a:solidFill>
                  <a:schemeClr val="accent2">
                    <a:lumMod val="50000"/>
                  </a:schemeClr>
                </a:solidFill>
                <a:ln w="7533" cap="flat">
                  <a:noFill/>
                  <a:prstDash val="solid"/>
                  <a:miter/>
                </a:ln>
              </p:spPr>
              <p:txBody>
                <a:bodyPr rtlCol="0" anchor="ctr"/>
                <a:lstStyle/>
                <a:p>
                  <a:pPr algn="ctr"/>
                  <a:r>
                    <a:rPr lang="en-IN" sz="4800" b="1" dirty="0"/>
                    <a:t>3</a:t>
                  </a:r>
                </a:p>
              </p:txBody>
            </p:sp>
            <p:sp>
              <p:nvSpPr>
                <p:cNvPr id="133" name="Freeform: Shape 132">
                  <a:extLst>
                    <a:ext uri="{FF2B5EF4-FFF2-40B4-BE49-F238E27FC236}">
                      <a16:creationId xmlns:a16="http://schemas.microsoft.com/office/drawing/2014/main" id="{13ED9A35-E3FA-E804-B124-D15D8A213E6E}"/>
                    </a:ext>
                  </a:extLst>
                </p:cNvPr>
                <p:cNvSpPr/>
                <p:nvPr/>
              </p:nvSpPr>
              <p:spPr>
                <a:xfrm>
                  <a:off x="1190368" y="4358994"/>
                  <a:ext cx="1815504" cy="1425377"/>
                </a:xfrm>
                <a:custGeom>
                  <a:avLst/>
                  <a:gdLst>
                    <a:gd name="connsiteX0" fmla="*/ 907788 w 1815504"/>
                    <a:gd name="connsiteY0" fmla="*/ 1425139 h 1425377"/>
                    <a:gd name="connsiteX1" fmla="*/ 839808 w 1815504"/>
                    <a:gd name="connsiteY1" fmla="*/ 1390923 h 1425377"/>
                    <a:gd name="connsiteX2" fmla="*/ 661249 w 1815504"/>
                    <a:gd name="connsiteY2" fmla="*/ 1159490 h 1425377"/>
                    <a:gd name="connsiteX3" fmla="*/ 162733 w 1815504"/>
                    <a:gd name="connsiteY3" fmla="*/ 1159490 h 1425377"/>
                    <a:gd name="connsiteX4" fmla="*/ -116 w 1815504"/>
                    <a:gd name="connsiteY4" fmla="*/ 978212 h 1425377"/>
                    <a:gd name="connsiteX5" fmla="*/ -116 w 1815504"/>
                    <a:gd name="connsiteY5" fmla="*/ 180662 h 1425377"/>
                    <a:gd name="connsiteX6" fmla="*/ 162733 w 1815504"/>
                    <a:gd name="connsiteY6" fmla="*/ -239 h 1425377"/>
                    <a:gd name="connsiteX7" fmla="*/ 1652465 w 1815504"/>
                    <a:gd name="connsiteY7" fmla="*/ -239 h 1425377"/>
                    <a:gd name="connsiteX8" fmla="*/ 1815389 w 1815504"/>
                    <a:gd name="connsiteY8" fmla="*/ 180662 h 1425377"/>
                    <a:gd name="connsiteX9" fmla="*/ 1815389 w 1815504"/>
                    <a:gd name="connsiteY9" fmla="*/ 978514 h 1425377"/>
                    <a:gd name="connsiteX10" fmla="*/ 1652389 w 1815504"/>
                    <a:gd name="connsiteY10" fmla="*/ 1159792 h 1425377"/>
                    <a:gd name="connsiteX11" fmla="*/ 1153873 w 1815504"/>
                    <a:gd name="connsiteY11" fmla="*/ 1159792 h 1425377"/>
                    <a:gd name="connsiteX12" fmla="*/ 975314 w 1815504"/>
                    <a:gd name="connsiteY12" fmla="*/ 1391225 h 1425377"/>
                    <a:gd name="connsiteX13" fmla="*/ 907788 w 1815504"/>
                    <a:gd name="connsiteY13" fmla="*/ 1425139 h 1425377"/>
                    <a:gd name="connsiteX14" fmla="*/ 163111 w 1815504"/>
                    <a:gd name="connsiteY14" fmla="*/ 89569 h 1425377"/>
                    <a:gd name="connsiteX15" fmla="*/ 90070 w 1815504"/>
                    <a:gd name="connsiteY15" fmla="*/ 180662 h 1425377"/>
                    <a:gd name="connsiteX16" fmla="*/ 90070 w 1815504"/>
                    <a:gd name="connsiteY16" fmla="*/ 978589 h 1425377"/>
                    <a:gd name="connsiteX17" fmla="*/ 163111 w 1815504"/>
                    <a:gd name="connsiteY17" fmla="*/ 1069606 h 1425377"/>
                    <a:gd name="connsiteX18" fmla="*/ 705511 w 1815504"/>
                    <a:gd name="connsiteY18" fmla="*/ 1069606 h 1425377"/>
                    <a:gd name="connsiteX19" fmla="*/ 907788 w 1815504"/>
                    <a:gd name="connsiteY19" fmla="*/ 1331856 h 1425377"/>
                    <a:gd name="connsiteX20" fmla="*/ 1110140 w 1815504"/>
                    <a:gd name="connsiteY20" fmla="*/ 1069606 h 1425377"/>
                    <a:gd name="connsiteX21" fmla="*/ 1652087 w 1815504"/>
                    <a:gd name="connsiteY21" fmla="*/ 1069606 h 1425377"/>
                    <a:gd name="connsiteX22" fmla="*/ 1725203 w 1815504"/>
                    <a:gd name="connsiteY22" fmla="*/ 978514 h 1425377"/>
                    <a:gd name="connsiteX23" fmla="*/ 1725203 w 1815504"/>
                    <a:gd name="connsiteY23" fmla="*/ 180662 h 1425377"/>
                    <a:gd name="connsiteX24" fmla="*/ 1652163 w 1815504"/>
                    <a:gd name="connsiteY24" fmla="*/ 89569 h 1425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815504" h="1425377">
                      <a:moveTo>
                        <a:pt x="907788" y="1425139"/>
                      </a:moveTo>
                      <a:cubicBezTo>
                        <a:pt x="881026" y="1424988"/>
                        <a:pt x="855874" y="1412329"/>
                        <a:pt x="839808" y="1390923"/>
                      </a:cubicBezTo>
                      <a:lnTo>
                        <a:pt x="661249" y="1159490"/>
                      </a:lnTo>
                      <a:lnTo>
                        <a:pt x="162733" y="1159490"/>
                      </a:lnTo>
                      <a:cubicBezTo>
                        <a:pt x="72925" y="1159490"/>
                        <a:pt x="-116" y="1078368"/>
                        <a:pt x="-116" y="978212"/>
                      </a:cubicBezTo>
                      <a:lnTo>
                        <a:pt x="-116" y="180662"/>
                      </a:lnTo>
                      <a:cubicBezTo>
                        <a:pt x="-116" y="80883"/>
                        <a:pt x="72925" y="-239"/>
                        <a:pt x="162733" y="-239"/>
                      </a:cubicBezTo>
                      <a:lnTo>
                        <a:pt x="1652465" y="-239"/>
                      </a:lnTo>
                      <a:cubicBezTo>
                        <a:pt x="1742273" y="-239"/>
                        <a:pt x="1815389" y="80883"/>
                        <a:pt x="1815389" y="180662"/>
                      </a:cubicBezTo>
                      <a:lnTo>
                        <a:pt x="1815389" y="978514"/>
                      </a:lnTo>
                      <a:cubicBezTo>
                        <a:pt x="1815389" y="1078293"/>
                        <a:pt x="1742273" y="1159792"/>
                        <a:pt x="1652389" y="1159792"/>
                      </a:cubicBezTo>
                      <a:lnTo>
                        <a:pt x="1153873" y="1159792"/>
                      </a:lnTo>
                      <a:lnTo>
                        <a:pt x="975314" y="1391225"/>
                      </a:lnTo>
                      <a:cubicBezTo>
                        <a:pt x="959293" y="1412404"/>
                        <a:pt x="934345" y="1424935"/>
                        <a:pt x="907788" y="1425139"/>
                      </a:cubicBezTo>
                      <a:close/>
                      <a:moveTo>
                        <a:pt x="163111" y="89569"/>
                      </a:moveTo>
                      <a:cubicBezTo>
                        <a:pt x="122852" y="89569"/>
                        <a:pt x="90070" y="130433"/>
                        <a:pt x="90070" y="180662"/>
                      </a:cubicBezTo>
                      <a:lnTo>
                        <a:pt x="90070" y="978589"/>
                      </a:lnTo>
                      <a:cubicBezTo>
                        <a:pt x="90070" y="1028819"/>
                        <a:pt x="122852" y="1069606"/>
                        <a:pt x="163111" y="1069606"/>
                      </a:cubicBezTo>
                      <a:lnTo>
                        <a:pt x="705511" y="1069606"/>
                      </a:lnTo>
                      <a:lnTo>
                        <a:pt x="907788" y="1331856"/>
                      </a:lnTo>
                      <a:lnTo>
                        <a:pt x="1110140" y="1069606"/>
                      </a:lnTo>
                      <a:lnTo>
                        <a:pt x="1652087" y="1069606"/>
                      </a:lnTo>
                      <a:cubicBezTo>
                        <a:pt x="1692421" y="1069606"/>
                        <a:pt x="1725203" y="1028743"/>
                        <a:pt x="1725203" y="978514"/>
                      </a:cubicBezTo>
                      <a:lnTo>
                        <a:pt x="1725203" y="180662"/>
                      </a:lnTo>
                      <a:cubicBezTo>
                        <a:pt x="1725203" y="130433"/>
                        <a:pt x="1692421" y="89569"/>
                        <a:pt x="1652163" y="89569"/>
                      </a:cubicBezTo>
                      <a:close/>
                    </a:path>
                  </a:pathLst>
                </a:custGeom>
                <a:solidFill>
                  <a:srgbClr val="FFFFFF"/>
                </a:solidFill>
                <a:ln w="7533" cap="flat">
                  <a:noFill/>
                  <a:prstDash val="solid"/>
                  <a:miter/>
                </a:ln>
              </p:spPr>
              <p:txBody>
                <a:bodyPr rtlCol="0" anchor="ctr"/>
                <a:lstStyle/>
                <a:p>
                  <a:endParaRPr lang="en-IN"/>
                </a:p>
              </p:txBody>
            </p:sp>
          </p:grpSp>
          <p:grpSp>
            <p:nvGrpSpPr>
              <p:cNvPr id="134" name="Group 133">
                <a:extLst>
                  <a:ext uri="{FF2B5EF4-FFF2-40B4-BE49-F238E27FC236}">
                    <a16:creationId xmlns:a16="http://schemas.microsoft.com/office/drawing/2014/main" id="{E6EAF469-DED1-40F0-723B-1285A9E49213}"/>
                  </a:ext>
                </a:extLst>
              </p:cNvPr>
              <p:cNvGrpSpPr/>
              <p:nvPr/>
            </p:nvGrpSpPr>
            <p:grpSpPr>
              <a:xfrm>
                <a:off x="9622930" y="2266965"/>
                <a:ext cx="2817445" cy="3517406"/>
                <a:chOff x="709603" y="2266965"/>
                <a:chExt cx="2817445" cy="3517406"/>
              </a:xfrm>
            </p:grpSpPr>
            <p:sp>
              <p:nvSpPr>
                <p:cNvPr id="135" name="Freeform: Shape 134">
                  <a:extLst>
                    <a:ext uri="{FF2B5EF4-FFF2-40B4-BE49-F238E27FC236}">
                      <a16:creationId xmlns:a16="http://schemas.microsoft.com/office/drawing/2014/main" id="{89D26110-AB6D-FA89-2D40-5E98867739B0}"/>
                    </a:ext>
                  </a:extLst>
                </p:cNvPr>
                <p:cNvSpPr/>
                <p:nvPr/>
              </p:nvSpPr>
              <p:spPr>
                <a:xfrm>
                  <a:off x="709603" y="2266965"/>
                  <a:ext cx="2817445" cy="3044194"/>
                </a:xfrm>
                <a:custGeom>
                  <a:avLst/>
                  <a:gdLst>
                    <a:gd name="connsiteX0" fmla="*/ 2340643 w 2817445"/>
                    <a:gd name="connsiteY0" fmla="*/ 3043956 h 3044194"/>
                    <a:gd name="connsiteX1" fmla="*/ 476571 w 2817445"/>
                    <a:gd name="connsiteY1" fmla="*/ 3043956 h 3044194"/>
                    <a:gd name="connsiteX2" fmla="*/ -116 w 2817445"/>
                    <a:gd name="connsiteY2" fmla="*/ 2567269 h 3044194"/>
                    <a:gd name="connsiteX3" fmla="*/ -116 w 2817445"/>
                    <a:gd name="connsiteY3" fmla="*/ 476524 h 3044194"/>
                    <a:gd name="connsiteX4" fmla="*/ 476571 w 2817445"/>
                    <a:gd name="connsiteY4" fmla="*/ -239 h 3044194"/>
                    <a:gd name="connsiteX5" fmla="*/ 2340643 w 2817445"/>
                    <a:gd name="connsiteY5" fmla="*/ -239 h 3044194"/>
                    <a:gd name="connsiteX6" fmla="*/ 2817330 w 2817445"/>
                    <a:gd name="connsiteY6" fmla="*/ 476524 h 3044194"/>
                    <a:gd name="connsiteX7" fmla="*/ 2817330 w 2817445"/>
                    <a:gd name="connsiteY7" fmla="*/ 2567269 h 3044194"/>
                    <a:gd name="connsiteX8" fmla="*/ 2340643 w 2817445"/>
                    <a:gd name="connsiteY8" fmla="*/ 3043956 h 3044194"/>
                    <a:gd name="connsiteX9" fmla="*/ 476571 w 2817445"/>
                    <a:gd name="connsiteY9" fmla="*/ 56486 h 3044194"/>
                    <a:gd name="connsiteX10" fmla="*/ 56609 w 2817445"/>
                    <a:gd name="connsiteY10" fmla="*/ 476524 h 3044194"/>
                    <a:gd name="connsiteX11" fmla="*/ 56609 w 2817445"/>
                    <a:gd name="connsiteY11" fmla="*/ 2567269 h 3044194"/>
                    <a:gd name="connsiteX12" fmla="*/ 476571 w 2817445"/>
                    <a:gd name="connsiteY12" fmla="*/ 2987307 h 3044194"/>
                    <a:gd name="connsiteX13" fmla="*/ 2340643 w 2817445"/>
                    <a:gd name="connsiteY13" fmla="*/ 2987307 h 3044194"/>
                    <a:gd name="connsiteX14" fmla="*/ 2760605 w 2817445"/>
                    <a:gd name="connsiteY14" fmla="*/ 2567269 h 3044194"/>
                    <a:gd name="connsiteX15" fmla="*/ 2760605 w 2817445"/>
                    <a:gd name="connsiteY15" fmla="*/ 476524 h 3044194"/>
                    <a:gd name="connsiteX16" fmla="*/ 2340643 w 2817445"/>
                    <a:gd name="connsiteY16" fmla="*/ 56486 h 3044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17445" h="3044194">
                      <a:moveTo>
                        <a:pt x="2340643" y="3043956"/>
                      </a:moveTo>
                      <a:lnTo>
                        <a:pt x="476571" y="3043956"/>
                      </a:lnTo>
                      <a:cubicBezTo>
                        <a:pt x="213423" y="3043662"/>
                        <a:pt x="179" y="2830418"/>
                        <a:pt x="-116" y="2567269"/>
                      </a:cubicBezTo>
                      <a:lnTo>
                        <a:pt x="-116" y="476524"/>
                      </a:lnTo>
                      <a:cubicBezTo>
                        <a:pt x="179" y="213368"/>
                        <a:pt x="213415" y="94"/>
                        <a:pt x="476571" y="-239"/>
                      </a:cubicBezTo>
                      <a:lnTo>
                        <a:pt x="2340643" y="-239"/>
                      </a:lnTo>
                      <a:cubicBezTo>
                        <a:pt x="2603799" y="94"/>
                        <a:pt x="2817035" y="213368"/>
                        <a:pt x="2817330" y="476524"/>
                      </a:cubicBezTo>
                      <a:lnTo>
                        <a:pt x="2817330" y="2567269"/>
                      </a:lnTo>
                      <a:cubicBezTo>
                        <a:pt x="2817035" y="2830418"/>
                        <a:pt x="2603792" y="3043662"/>
                        <a:pt x="2340643" y="3043956"/>
                      </a:cubicBezTo>
                      <a:close/>
                      <a:moveTo>
                        <a:pt x="476571" y="56486"/>
                      </a:moveTo>
                      <a:cubicBezTo>
                        <a:pt x="244724" y="56781"/>
                        <a:pt x="56859" y="244676"/>
                        <a:pt x="56609" y="476524"/>
                      </a:cubicBezTo>
                      <a:lnTo>
                        <a:pt x="56609" y="2567269"/>
                      </a:lnTo>
                      <a:cubicBezTo>
                        <a:pt x="56859" y="2799117"/>
                        <a:pt x="244724" y="2987012"/>
                        <a:pt x="476571" y="2987307"/>
                      </a:cubicBezTo>
                      <a:lnTo>
                        <a:pt x="2340643" y="2987307"/>
                      </a:lnTo>
                      <a:cubicBezTo>
                        <a:pt x="2572491" y="2987012"/>
                        <a:pt x="2760356" y="2799117"/>
                        <a:pt x="2760605" y="2567269"/>
                      </a:cubicBezTo>
                      <a:lnTo>
                        <a:pt x="2760605" y="476524"/>
                      </a:lnTo>
                      <a:cubicBezTo>
                        <a:pt x="2760356" y="244676"/>
                        <a:pt x="2572491" y="56781"/>
                        <a:pt x="2340643" y="56486"/>
                      </a:cubicBezTo>
                      <a:close/>
                    </a:path>
                  </a:pathLst>
                </a:custGeom>
                <a:solidFill>
                  <a:schemeClr val="accent6">
                    <a:lumMod val="50000"/>
                  </a:schemeClr>
                </a:solidFill>
                <a:ln w="7533" cap="flat">
                  <a:solidFill>
                    <a:schemeClr val="accent6">
                      <a:lumMod val="50000"/>
                    </a:schemeClr>
                  </a:solidFill>
                  <a:prstDash val="solid"/>
                  <a:miter/>
                </a:ln>
              </p:spPr>
              <p:txBody>
                <a:bodyPr rtlCol="0" anchor="ctr"/>
                <a:lstStyle/>
                <a:p>
                  <a:endParaRPr lang="en-IN"/>
                </a:p>
              </p:txBody>
            </p:sp>
            <p:sp>
              <p:nvSpPr>
                <p:cNvPr id="136" name="Rectangle: Rounded Corners 135">
                  <a:extLst>
                    <a:ext uri="{FF2B5EF4-FFF2-40B4-BE49-F238E27FC236}">
                      <a16:creationId xmlns:a16="http://schemas.microsoft.com/office/drawing/2014/main" id="{378032C7-6E7A-6FAE-D63F-E912FA83AEF1}"/>
                    </a:ext>
                  </a:extLst>
                </p:cNvPr>
                <p:cNvSpPr/>
                <p:nvPr/>
              </p:nvSpPr>
              <p:spPr>
                <a:xfrm rot="5400000">
                  <a:off x="794728" y="2578839"/>
                  <a:ext cx="2647194" cy="2420445"/>
                </a:xfrm>
                <a:prstGeom prst="roundRect">
                  <a:avLst>
                    <a:gd name="adj" fmla="val 11270"/>
                  </a:avLst>
                </a:prstGeom>
                <a:solidFill>
                  <a:srgbClr val="FFFFFF"/>
                </a:solidFill>
                <a:ln w="7533" cap="flat">
                  <a:noFill/>
                  <a:prstDash val="solid"/>
                  <a:miter/>
                </a:ln>
                <a:effectLst>
                  <a:outerShdw blurRad="63500" sx="102000" sy="102000" algn="ctr" rotWithShape="0">
                    <a:prstClr val="black">
                      <a:alpha val="14000"/>
                    </a:prstClr>
                  </a:outerShdw>
                </a:effectLst>
              </p:spPr>
              <p:txBody>
                <a:bodyPr rtlCol="0" anchor="ctr"/>
                <a:lstStyle/>
                <a:p>
                  <a:endParaRPr lang="en-IN"/>
                </a:p>
              </p:txBody>
            </p:sp>
            <p:sp>
              <p:nvSpPr>
                <p:cNvPr id="137" name="Freeform: Shape 136">
                  <a:extLst>
                    <a:ext uri="{FF2B5EF4-FFF2-40B4-BE49-F238E27FC236}">
                      <a16:creationId xmlns:a16="http://schemas.microsoft.com/office/drawing/2014/main" id="{D61B608B-6650-EB33-AD35-E0B1784B261E}"/>
                    </a:ext>
                  </a:extLst>
                </p:cNvPr>
                <p:cNvSpPr/>
                <p:nvPr/>
              </p:nvSpPr>
              <p:spPr>
                <a:xfrm>
                  <a:off x="1255666" y="4745049"/>
                  <a:ext cx="1725318" cy="1013465"/>
                </a:xfrm>
                <a:custGeom>
                  <a:avLst/>
                  <a:gdLst>
                    <a:gd name="connsiteX0" fmla="*/ 1725203 w 1725318"/>
                    <a:gd name="connsiteY0" fmla="*/ 135720 h 1335773"/>
                    <a:gd name="connsiteX1" fmla="*/ 1725203 w 1725318"/>
                    <a:gd name="connsiteY1" fmla="*/ 933572 h 1335773"/>
                    <a:gd name="connsiteX2" fmla="*/ 1607145 w 1725318"/>
                    <a:gd name="connsiteY2" fmla="*/ 1069531 h 1335773"/>
                    <a:gd name="connsiteX3" fmla="*/ 1086951 w 1725318"/>
                    <a:gd name="connsiteY3" fmla="*/ 1069531 h 1335773"/>
                    <a:gd name="connsiteX4" fmla="*/ 894947 w 1725318"/>
                    <a:gd name="connsiteY4" fmla="*/ 1318789 h 1335773"/>
                    <a:gd name="connsiteX5" fmla="*/ 839672 w 1725318"/>
                    <a:gd name="connsiteY5" fmla="*/ 1328245 h 1335773"/>
                    <a:gd name="connsiteX6" fmla="*/ 830215 w 1725318"/>
                    <a:gd name="connsiteY6" fmla="*/ 1318789 h 1335773"/>
                    <a:gd name="connsiteX7" fmla="*/ 638211 w 1725318"/>
                    <a:gd name="connsiteY7" fmla="*/ 1069531 h 1335773"/>
                    <a:gd name="connsiteX8" fmla="*/ 117866 w 1725318"/>
                    <a:gd name="connsiteY8" fmla="*/ 1069531 h 1335773"/>
                    <a:gd name="connsiteX9" fmla="*/ -116 w 1725318"/>
                    <a:gd name="connsiteY9" fmla="*/ 933572 h 1335773"/>
                    <a:gd name="connsiteX10" fmla="*/ -116 w 1725318"/>
                    <a:gd name="connsiteY10" fmla="*/ 135720 h 1335773"/>
                    <a:gd name="connsiteX11" fmla="*/ 117866 w 1725318"/>
                    <a:gd name="connsiteY11" fmla="*/ -239 h 1335773"/>
                    <a:gd name="connsiteX12" fmla="*/ 1607220 w 1725318"/>
                    <a:gd name="connsiteY12" fmla="*/ -239 h 1335773"/>
                    <a:gd name="connsiteX13" fmla="*/ 1725203 w 1725318"/>
                    <a:gd name="connsiteY13" fmla="*/ 135720 h 1335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25318" h="1335773">
                      <a:moveTo>
                        <a:pt x="1725203" y="135720"/>
                      </a:moveTo>
                      <a:lnTo>
                        <a:pt x="1725203" y="933572"/>
                      </a:lnTo>
                      <a:cubicBezTo>
                        <a:pt x="1725203" y="1009105"/>
                        <a:pt x="1672330" y="1069531"/>
                        <a:pt x="1607145" y="1069531"/>
                      </a:cubicBezTo>
                      <a:lnTo>
                        <a:pt x="1086951" y="1069531"/>
                      </a:lnTo>
                      <a:lnTo>
                        <a:pt x="894947" y="1318789"/>
                      </a:lnTo>
                      <a:cubicBezTo>
                        <a:pt x="882295" y="1336660"/>
                        <a:pt x="857543" y="1340897"/>
                        <a:pt x="839672" y="1328245"/>
                      </a:cubicBezTo>
                      <a:cubicBezTo>
                        <a:pt x="836009" y="1325647"/>
                        <a:pt x="832806" y="1322452"/>
                        <a:pt x="830215" y="1318789"/>
                      </a:cubicBezTo>
                      <a:lnTo>
                        <a:pt x="638211" y="1069531"/>
                      </a:lnTo>
                      <a:lnTo>
                        <a:pt x="117866" y="1069531"/>
                      </a:lnTo>
                      <a:cubicBezTo>
                        <a:pt x="52757" y="1069531"/>
                        <a:pt x="-116" y="1008651"/>
                        <a:pt x="-116" y="933572"/>
                      </a:cubicBezTo>
                      <a:lnTo>
                        <a:pt x="-116" y="135720"/>
                      </a:lnTo>
                      <a:cubicBezTo>
                        <a:pt x="-116" y="60641"/>
                        <a:pt x="52757" y="-239"/>
                        <a:pt x="117866" y="-239"/>
                      </a:cubicBezTo>
                      <a:lnTo>
                        <a:pt x="1607220" y="-239"/>
                      </a:lnTo>
                      <a:cubicBezTo>
                        <a:pt x="1672405" y="-239"/>
                        <a:pt x="1725203" y="60641"/>
                        <a:pt x="1725203" y="135720"/>
                      </a:cubicBezTo>
                      <a:close/>
                    </a:path>
                  </a:pathLst>
                </a:custGeom>
                <a:solidFill>
                  <a:schemeClr val="accent6">
                    <a:lumMod val="50000"/>
                  </a:schemeClr>
                </a:solidFill>
                <a:ln w="7533" cap="flat">
                  <a:noFill/>
                  <a:prstDash val="solid"/>
                  <a:miter/>
                </a:ln>
              </p:spPr>
              <p:txBody>
                <a:bodyPr rtlCol="0" anchor="ctr"/>
                <a:lstStyle/>
                <a:p>
                  <a:pPr algn="ctr"/>
                  <a:r>
                    <a:rPr lang="en-IN" sz="4800" b="1" dirty="0"/>
                    <a:t>4</a:t>
                  </a:r>
                </a:p>
              </p:txBody>
            </p:sp>
            <p:sp>
              <p:nvSpPr>
                <p:cNvPr id="138" name="Freeform: Shape 137">
                  <a:extLst>
                    <a:ext uri="{FF2B5EF4-FFF2-40B4-BE49-F238E27FC236}">
                      <a16:creationId xmlns:a16="http://schemas.microsoft.com/office/drawing/2014/main" id="{19AA7A49-6A24-E673-B38A-86F06316DF04}"/>
                    </a:ext>
                  </a:extLst>
                </p:cNvPr>
                <p:cNvSpPr/>
                <p:nvPr/>
              </p:nvSpPr>
              <p:spPr>
                <a:xfrm>
                  <a:off x="1190368" y="4358994"/>
                  <a:ext cx="1815504" cy="1425377"/>
                </a:xfrm>
                <a:custGeom>
                  <a:avLst/>
                  <a:gdLst>
                    <a:gd name="connsiteX0" fmla="*/ 907788 w 1815504"/>
                    <a:gd name="connsiteY0" fmla="*/ 1425139 h 1425377"/>
                    <a:gd name="connsiteX1" fmla="*/ 839808 w 1815504"/>
                    <a:gd name="connsiteY1" fmla="*/ 1390923 h 1425377"/>
                    <a:gd name="connsiteX2" fmla="*/ 661249 w 1815504"/>
                    <a:gd name="connsiteY2" fmla="*/ 1159490 h 1425377"/>
                    <a:gd name="connsiteX3" fmla="*/ 162733 w 1815504"/>
                    <a:gd name="connsiteY3" fmla="*/ 1159490 h 1425377"/>
                    <a:gd name="connsiteX4" fmla="*/ -116 w 1815504"/>
                    <a:gd name="connsiteY4" fmla="*/ 978212 h 1425377"/>
                    <a:gd name="connsiteX5" fmla="*/ -116 w 1815504"/>
                    <a:gd name="connsiteY5" fmla="*/ 180662 h 1425377"/>
                    <a:gd name="connsiteX6" fmla="*/ 162733 w 1815504"/>
                    <a:gd name="connsiteY6" fmla="*/ -239 h 1425377"/>
                    <a:gd name="connsiteX7" fmla="*/ 1652465 w 1815504"/>
                    <a:gd name="connsiteY7" fmla="*/ -239 h 1425377"/>
                    <a:gd name="connsiteX8" fmla="*/ 1815389 w 1815504"/>
                    <a:gd name="connsiteY8" fmla="*/ 180662 h 1425377"/>
                    <a:gd name="connsiteX9" fmla="*/ 1815389 w 1815504"/>
                    <a:gd name="connsiteY9" fmla="*/ 978514 h 1425377"/>
                    <a:gd name="connsiteX10" fmla="*/ 1652389 w 1815504"/>
                    <a:gd name="connsiteY10" fmla="*/ 1159792 h 1425377"/>
                    <a:gd name="connsiteX11" fmla="*/ 1153873 w 1815504"/>
                    <a:gd name="connsiteY11" fmla="*/ 1159792 h 1425377"/>
                    <a:gd name="connsiteX12" fmla="*/ 975314 w 1815504"/>
                    <a:gd name="connsiteY12" fmla="*/ 1391225 h 1425377"/>
                    <a:gd name="connsiteX13" fmla="*/ 907788 w 1815504"/>
                    <a:gd name="connsiteY13" fmla="*/ 1425139 h 1425377"/>
                    <a:gd name="connsiteX14" fmla="*/ 163111 w 1815504"/>
                    <a:gd name="connsiteY14" fmla="*/ 89569 h 1425377"/>
                    <a:gd name="connsiteX15" fmla="*/ 90070 w 1815504"/>
                    <a:gd name="connsiteY15" fmla="*/ 180662 h 1425377"/>
                    <a:gd name="connsiteX16" fmla="*/ 90070 w 1815504"/>
                    <a:gd name="connsiteY16" fmla="*/ 978589 h 1425377"/>
                    <a:gd name="connsiteX17" fmla="*/ 163111 w 1815504"/>
                    <a:gd name="connsiteY17" fmla="*/ 1069606 h 1425377"/>
                    <a:gd name="connsiteX18" fmla="*/ 705511 w 1815504"/>
                    <a:gd name="connsiteY18" fmla="*/ 1069606 h 1425377"/>
                    <a:gd name="connsiteX19" fmla="*/ 907788 w 1815504"/>
                    <a:gd name="connsiteY19" fmla="*/ 1331856 h 1425377"/>
                    <a:gd name="connsiteX20" fmla="*/ 1110140 w 1815504"/>
                    <a:gd name="connsiteY20" fmla="*/ 1069606 h 1425377"/>
                    <a:gd name="connsiteX21" fmla="*/ 1652087 w 1815504"/>
                    <a:gd name="connsiteY21" fmla="*/ 1069606 h 1425377"/>
                    <a:gd name="connsiteX22" fmla="*/ 1725203 w 1815504"/>
                    <a:gd name="connsiteY22" fmla="*/ 978514 h 1425377"/>
                    <a:gd name="connsiteX23" fmla="*/ 1725203 w 1815504"/>
                    <a:gd name="connsiteY23" fmla="*/ 180662 h 1425377"/>
                    <a:gd name="connsiteX24" fmla="*/ 1652163 w 1815504"/>
                    <a:gd name="connsiteY24" fmla="*/ 89569 h 1425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815504" h="1425377">
                      <a:moveTo>
                        <a:pt x="907788" y="1425139"/>
                      </a:moveTo>
                      <a:cubicBezTo>
                        <a:pt x="881026" y="1424988"/>
                        <a:pt x="855874" y="1412329"/>
                        <a:pt x="839808" y="1390923"/>
                      </a:cubicBezTo>
                      <a:lnTo>
                        <a:pt x="661249" y="1159490"/>
                      </a:lnTo>
                      <a:lnTo>
                        <a:pt x="162733" y="1159490"/>
                      </a:lnTo>
                      <a:cubicBezTo>
                        <a:pt x="72925" y="1159490"/>
                        <a:pt x="-116" y="1078368"/>
                        <a:pt x="-116" y="978212"/>
                      </a:cubicBezTo>
                      <a:lnTo>
                        <a:pt x="-116" y="180662"/>
                      </a:lnTo>
                      <a:cubicBezTo>
                        <a:pt x="-116" y="80883"/>
                        <a:pt x="72925" y="-239"/>
                        <a:pt x="162733" y="-239"/>
                      </a:cubicBezTo>
                      <a:lnTo>
                        <a:pt x="1652465" y="-239"/>
                      </a:lnTo>
                      <a:cubicBezTo>
                        <a:pt x="1742273" y="-239"/>
                        <a:pt x="1815389" y="80883"/>
                        <a:pt x="1815389" y="180662"/>
                      </a:cubicBezTo>
                      <a:lnTo>
                        <a:pt x="1815389" y="978514"/>
                      </a:lnTo>
                      <a:cubicBezTo>
                        <a:pt x="1815389" y="1078293"/>
                        <a:pt x="1742273" y="1159792"/>
                        <a:pt x="1652389" y="1159792"/>
                      </a:cubicBezTo>
                      <a:lnTo>
                        <a:pt x="1153873" y="1159792"/>
                      </a:lnTo>
                      <a:lnTo>
                        <a:pt x="975314" y="1391225"/>
                      </a:lnTo>
                      <a:cubicBezTo>
                        <a:pt x="959293" y="1412404"/>
                        <a:pt x="934345" y="1424935"/>
                        <a:pt x="907788" y="1425139"/>
                      </a:cubicBezTo>
                      <a:close/>
                      <a:moveTo>
                        <a:pt x="163111" y="89569"/>
                      </a:moveTo>
                      <a:cubicBezTo>
                        <a:pt x="122852" y="89569"/>
                        <a:pt x="90070" y="130433"/>
                        <a:pt x="90070" y="180662"/>
                      </a:cubicBezTo>
                      <a:lnTo>
                        <a:pt x="90070" y="978589"/>
                      </a:lnTo>
                      <a:cubicBezTo>
                        <a:pt x="90070" y="1028819"/>
                        <a:pt x="122852" y="1069606"/>
                        <a:pt x="163111" y="1069606"/>
                      </a:cubicBezTo>
                      <a:lnTo>
                        <a:pt x="705511" y="1069606"/>
                      </a:lnTo>
                      <a:lnTo>
                        <a:pt x="907788" y="1331856"/>
                      </a:lnTo>
                      <a:lnTo>
                        <a:pt x="1110140" y="1069606"/>
                      </a:lnTo>
                      <a:lnTo>
                        <a:pt x="1652087" y="1069606"/>
                      </a:lnTo>
                      <a:cubicBezTo>
                        <a:pt x="1692421" y="1069606"/>
                        <a:pt x="1725203" y="1028743"/>
                        <a:pt x="1725203" y="978514"/>
                      </a:cubicBezTo>
                      <a:lnTo>
                        <a:pt x="1725203" y="180662"/>
                      </a:lnTo>
                      <a:cubicBezTo>
                        <a:pt x="1725203" y="130433"/>
                        <a:pt x="1692421" y="89569"/>
                        <a:pt x="1652163" y="89569"/>
                      </a:cubicBezTo>
                      <a:close/>
                    </a:path>
                  </a:pathLst>
                </a:custGeom>
                <a:solidFill>
                  <a:srgbClr val="FFFFFF"/>
                </a:solidFill>
                <a:ln w="7533" cap="flat">
                  <a:noFill/>
                  <a:prstDash val="solid"/>
                  <a:miter/>
                </a:ln>
              </p:spPr>
              <p:txBody>
                <a:bodyPr rtlCol="0" anchor="ctr"/>
                <a:lstStyle/>
                <a:p>
                  <a:endParaRPr lang="en-IN"/>
                </a:p>
              </p:txBody>
            </p:sp>
          </p:grpSp>
        </p:grpSp>
        <p:sp>
          <p:nvSpPr>
            <p:cNvPr id="141" name="TextBox 140">
              <a:extLst>
                <a:ext uri="{FF2B5EF4-FFF2-40B4-BE49-F238E27FC236}">
                  <a16:creationId xmlns:a16="http://schemas.microsoft.com/office/drawing/2014/main" id="{7C291CC9-9478-6AAF-8F79-09E474C1DBAE}"/>
                </a:ext>
              </a:extLst>
            </p:cNvPr>
            <p:cNvSpPr txBox="1"/>
            <p:nvPr/>
          </p:nvSpPr>
          <p:spPr>
            <a:xfrm>
              <a:off x="762720" y="2705346"/>
              <a:ext cx="1993900" cy="343458"/>
            </a:xfrm>
            <a:prstGeom prst="rect">
              <a:avLst/>
            </a:prstGeom>
            <a:noFill/>
          </p:spPr>
          <p:txBody>
            <a:bodyPr wrap="square">
              <a:spAutoFit/>
            </a:bodyPr>
            <a:lstStyle/>
            <a:p>
              <a:pPr algn="ctr"/>
              <a:r>
                <a:rPr lang="en-IN" sz="1600" b="1" dirty="0">
                  <a:solidFill>
                    <a:schemeClr val="tx1">
                      <a:lumMod val="75000"/>
                      <a:lumOff val="25000"/>
                    </a:schemeClr>
                  </a:solidFill>
                  <a:latin typeface="Montserrat" panose="00000500000000000000" pitchFamily="2" charset="0"/>
                </a:rPr>
                <a:t>Financial Management</a:t>
              </a:r>
            </a:p>
          </p:txBody>
        </p:sp>
        <p:sp>
          <p:nvSpPr>
            <p:cNvPr id="142" name="TextBox 141">
              <a:extLst>
                <a:ext uri="{FF2B5EF4-FFF2-40B4-BE49-F238E27FC236}">
                  <a16:creationId xmlns:a16="http://schemas.microsoft.com/office/drawing/2014/main" id="{FEF25150-FECF-7C60-EE3D-584ACBAFF4E5}"/>
                </a:ext>
              </a:extLst>
            </p:cNvPr>
            <p:cNvSpPr txBox="1"/>
            <p:nvPr/>
          </p:nvSpPr>
          <p:spPr>
            <a:xfrm>
              <a:off x="3519820" y="2705346"/>
              <a:ext cx="1993900" cy="198844"/>
            </a:xfrm>
            <a:prstGeom prst="rect">
              <a:avLst/>
            </a:prstGeom>
            <a:noFill/>
          </p:spPr>
          <p:txBody>
            <a:bodyPr wrap="square">
              <a:spAutoFit/>
            </a:bodyPr>
            <a:lstStyle/>
            <a:p>
              <a:pPr algn="ctr"/>
              <a:r>
                <a:rPr lang="en-IN" sz="1600" b="1" dirty="0">
                  <a:solidFill>
                    <a:schemeClr val="tx1">
                      <a:lumMod val="75000"/>
                      <a:lumOff val="25000"/>
                    </a:schemeClr>
                  </a:solidFill>
                  <a:latin typeface="Montserrat" panose="00000500000000000000" pitchFamily="2" charset="0"/>
                </a:rPr>
                <a:t>Store Modernization</a:t>
              </a:r>
            </a:p>
          </p:txBody>
        </p:sp>
        <p:sp>
          <p:nvSpPr>
            <p:cNvPr id="143" name="TextBox 142">
              <a:extLst>
                <a:ext uri="{FF2B5EF4-FFF2-40B4-BE49-F238E27FC236}">
                  <a16:creationId xmlns:a16="http://schemas.microsoft.com/office/drawing/2014/main" id="{A593BB7F-7900-F6BD-5446-08A514C1F214}"/>
                </a:ext>
              </a:extLst>
            </p:cNvPr>
            <p:cNvSpPr txBox="1"/>
            <p:nvPr/>
          </p:nvSpPr>
          <p:spPr>
            <a:xfrm>
              <a:off x="6217050" y="2705346"/>
              <a:ext cx="1993900" cy="343458"/>
            </a:xfrm>
            <a:prstGeom prst="rect">
              <a:avLst/>
            </a:prstGeom>
            <a:noFill/>
          </p:spPr>
          <p:txBody>
            <a:bodyPr wrap="square">
              <a:spAutoFit/>
            </a:bodyPr>
            <a:lstStyle/>
            <a:p>
              <a:pPr algn="ctr"/>
              <a:r>
                <a:rPr lang="en-IN" sz="1600" b="1" dirty="0">
                  <a:solidFill>
                    <a:schemeClr val="tx1">
                      <a:lumMod val="75000"/>
                      <a:lumOff val="25000"/>
                    </a:schemeClr>
                  </a:solidFill>
                  <a:latin typeface="Montserrat" panose="00000500000000000000" pitchFamily="2" charset="0"/>
                </a:rPr>
                <a:t>Digital Transformation</a:t>
              </a:r>
            </a:p>
          </p:txBody>
        </p:sp>
        <p:sp>
          <p:nvSpPr>
            <p:cNvPr id="144" name="TextBox 143">
              <a:extLst>
                <a:ext uri="{FF2B5EF4-FFF2-40B4-BE49-F238E27FC236}">
                  <a16:creationId xmlns:a16="http://schemas.microsoft.com/office/drawing/2014/main" id="{C810B6D1-AAF1-14EA-8CB1-588376F67C09}"/>
                </a:ext>
              </a:extLst>
            </p:cNvPr>
            <p:cNvSpPr txBox="1"/>
            <p:nvPr/>
          </p:nvSpPr>
          <p:spPr>
            <a:xfrm>
              <a:off x="8980768" y="2666503"/>
              <a:ext cx="1993900" cy="343458"/>
            </a:xfrm>
            <a:prstGeom prst="rect">
              <a:avLst/>
            </a:prstGeom>
            <a:noFill/>
          </p:spPr>
          <p:txBody>
            <a:bodyPr wrap="square">
              <a:spAutoFit/>
            </a:bodyPr>
            <a:lstStyle/>
            <a:p>
              <a:pPr algn="ctr"/>
              <a:r>
                <a:rPr lang="en-IN" sz="1600" b="1" dirty="0">
                  <a:solidFill>
                    <a:schemeClr val="tx1">
                      <a:lumMod val="75000"/>
                      <a:lumOff val="25000"/>
                    </a:schemeClr>
                  </a:solidFill>
                  <a:latin typeface="Montserrat" panose="00000500000000000000" pitchFamily="2" charset="0"/>
                </a:rPr>
                <a:t>Product Diversification</a:t>
              </a:r>
            </a:p>
          </p:txBody>
        </p:sp>
        <p:sp>
          <p:nvSpPr>
            <p:cNvPr id="146" name="TextBox 145">
              <a:extLst>
                <a:ext uri="{FF2B5EF4-FFF2-40B4-BE49-F238E27FC236}">
                  <a16:creationId xmlns:a16="http://schemas.microsoft.com/office/drawing/2014/main" id="{9BE4E30A-F637-0859-B614-FCF3B664CA1E}"/>
                </a:ext>
              </a:extLst>
            </p:cNvPr>
            <p:cNvSpPr txBox="1"/>
            <p:nvPr/>
          </p:nvSpPr>
          <p:spPr>
            <a:xfrm>
              <a:off x="617691" y="3180840"/>
              <a:ext cx="2233435" cy="983639"/>
            </a:xfrm>
            <a:prstGeom prst="rect">
              <a:avLst/>
            </a:prstGeom>
            <a:noFill/>
          </p:spPr>
          <p:txBody>
            <a:bodyPr wrap="square">
              <a:spAutoFit/>
            </a:bodyPr>
            <a:lstStyle/>
            <a:p>
              <a:pPr algn="ctr">
                <a:lnSpc>
                  <a:spcPct val="150000"/>
                </a:lnSpc>
              </a:pPr>
              <a:r>
                <a:rPr lang="en-US" sz="1400" dirty="0">
                  <a:solidFill>
                    <a:schemeClr val="tx1">
                      <a:lumMod val="75000"/>
                      <a:lumOff val="25000"/>
                    </a:schemeClr>
                  </a:solidFill>
                  <a:latin typeface="Montserrat" panose="00000500000000000000" pitchFamily="2" charset="0"/>
                </a:rPr>
                <a:t>To improve financial health, implement stricter financial controls and reduce debt, directing savings into store upgrades.</a:t>
              </a:r>
            </a:p>
          </p:txBody>
        </p:sp>
        <p:sp>
          <p:nvSpPr>
            <p:cNvPr id="147" name="TextBox 146">
              <a:extLst>
                <a:ext uri="{FF2B5EF4-FFF2-40B4-BE49-F238E27FC236}">
                  <a16:creationId xmlns:a16="http://schemas.microsoft.com/office/drawing/2014/main" id="{A5E3C642-5CCF-684D-047D-5705F3AE22C2}"/>
                </a:ext>
              </a:extLst>
            </p:cNvPr>
            <p:cNvSpPr txBox="1"/>
            <p:nvPr/>
          </p:nvSpPr>
          <p:spPr>
            <a:xfrm>
              <a:off x="3419404" y="2927659"/>
              <a:ext cx="2233435" cy="1742861"/>
            </a:xfrm>
            <a:prstGeom prst="rect">
              <a:avLst/>
            </a:prstGeom>
            <a:noFill/>
          </p:spPr>
          <p:txBody>
            <a:bodyPr wrap="square">
              <a:spAutoFit/>
            </a:bodyPr>
            <a:lstStyle/>
            <a:p>
              <a:pPr algn="ctr">
                <a:lnSpc>
                  <a:spcPct val="150000"/>
                </a:lnSpc>
              </a:pPr>
              <a:r>
                <a:rPr lang="en-US" sz="1400" dirty="0">
                  <a:solidFill>
                    <a:schemeClr val="tx1">
                      <a:lumMod val="75000"/>
                      <a:lumOff val="25000"/>
                    </a:schemeClr>
                  </a:solidFill>
                  <a:latin typeface="Montserrat" panose="00000500000000000000" pitchFamily="2" charset="0"/>
                </a:rPr>
                <a:t>Modernize store formats to enhance customer experience and integrate cutting-edge retail technology for efficiency and appeal, driving customer satisfaction and sales growth (Kondo and Vicente, 2023).</a:t>
              </a:r>
            </a:p>
          </p:txBody>
        </p:sp>
        <p:sp>
          <p:nvSpPr>
            <p:cNvPr id="148" name="TextBox 147">
              <a:extLst>
                <a:ext uri="{FF2B5EF4-FFF2-40B4-BE49-F238E27FC236}">
                  <a16:creationId xmlns:a16="http://schemas.microsoft.com/office/drawing/2014/main" id="{2EBA775A-FB9D-15C0-53B2-0C3D6E5D882C}"/>
                </a:ext>
              </a:extLst>
            </p:cNvPr>
            <p:cNvSpPr txBox="1"/>
            <p:nvPr/>
          </p:nvSpPr>
          <p:spPr>
            <a:xfrm>
              <a:off x="6097283" y="3180840"/>
              <a:ext cx="2233435" cy="793833"/>
            </a:xfrm>
            <a:prstGeom prst="rect">
              <a:avLst/>
            </a:prstGeom>
            <a:noFill/>
          </p:spPr>
          <p:txBody>
            <a:bodyPr wrap="square">
              <a:spAutoFit/>
            </a:bodyPr>
            <a:lstStyle/>
            <a:p>
              <a:pPr algn="ctr">
                <a:lnSpc>
                  <a:spcPct val="150000"/>
                </a:lnSpc>
              </a:pPr>
              <a:r>
                <a:rPr lang="en-US" sz="1400" dirty="0">
                  <a:solidFill>
                    <a:schemeClr val="tx1">
                      <a:lumMod val="75000"/>
                      <a:lumOff val="25000"/>
                    </a:schemeClr>
                  </a:solidFill>
                  <a:latin typeface="Montserrat" panose="00000500000000000000" pitchFamily="2" charset="0"/>
                </a:rPr>
                <a:t>Expand e-commerce capabilities and enhance digital marketing to boost online presence.</a:t>
              </a:r>
            </a:p>
          </p:txBody>
        </p:sp>
        <p:sp>
          <p:nvSpPr>
            <p:cNvPr id="149" name="TextBox 148">
              <a:extLst>
                <a:ext uri="{FF2B5EF4-FFF2-40B4-BE49-F238E27FC236}">
                  <a16:creationId xmlns:a16="http://schemas.microsoft.com/office/drawing/2014/main" id="{881E37AB-58A2-D07F-6C0D-431BA82EC59B}"/>
                </a:ext>
              </a:extLst>
            </p:cNvPr>
            <p:cNvSpPr txBox="1"/>
            <p:nvPr/>
          </p:nvSpPr>
          <p:spPr>
            <a:xfrm>
              <a:off x="8879646" y="3022944"/>
              <a:ext cx="2233435" cy="1622237"/>
            </a:xfrm>
            <a:prstGeom prst="rect">
              <a:avLst/>
            </a:prstGeom>
            <a:noFill/>
          </p:spPr>
          <p:txBody>
            <a:bodyPr wrap="square">
              <a:spAutoFit/>
            </a:bodyPr>
            <a:lstStyle/>
            <a:p>
              <a:pPr marR="0" lvl="0" indent="0" algn="ctr" fontAlgn="base">
                <a:lnSpc>
                  <a:spcPct val="150000"/>
                </a:lnSpc>
                <a:spcBef>
                  <a:spcPct val="0"/>
                </a:spcBef>
                <a:spcAft>
                  <a:spcPct val="0"/>
                </a:spcAft>
                <a:buClrTx/>
                <a:buSzTx/>
                <a:tabLst/>
              </a:pPr>
              <a:r>
                <a:rPr lang="en-US" altLang="en-US" sz="1300" dirty="0">
                  <a:solidFill>
                    <a:schemeClr val="tx1">
                      <a:lumMod val="75000"/>
                      <a:lumOff val="25000"/>
                    </a:schemeClr>
                  </a:solidFill>
                  <a:latin typeface="Montserrat" panose="00000500000000000000" pitchFamily="2" charset="0"/>
                </a:rPr>
                <a:t>Broaden product range to include eco-friendly items and enter new market segments, ensuring the business adapts to changing consumer preferences and captures new growth opportunities (</a:t>
              </a:r>
              <a:r>
                <a:rPr lang="en-US" altLang="en-US" sz="1300" dirty="0" err="1">
                  <a:solidFill>
                    <a:schemeClr val="tx1">
                      <a:lumMod val="75000"/>
                      <a:lumOff val="25000"/>
                    </a:schemeClr>
                  </a:solidFill>
                  <a:latin typeface="Montserrat" panose="00000500000000000000" pitchFamily="2" charset="0"/>
                </a:rPr>
                <a:t>Ogbumgbada</a:t>
              </a:r>
              <a:r>
                <a:rPr lang="en-US" altLang="en-US" sz="1300" dirty="0">
                  <a:solidFill>
                    <a:schemeClr val="tx1">
                      <a:lumMod val="75000"/>
                      <a:lumOff val="25000"/>
                    </a:schemeClr>
                  </a:solidFill>
                  <a:latin typeface="Montserrat" panose="00000500000000000000" pitchFamily="2" charset="0"/>
                </a:rPr>
                <a:t> and Nwachukwu, 2024).</a:t>
              </a:r>
            </a:p>
          </p:txBody>
        </p:sp>
      </p:grpSp>
      <p:sp>
        <p:nvSpPr>
          <p:cNvPr id="40" name="Freeform 10">
            <a:extLst>
              <a:ext uri="{FF2B5EF4-FFF2-40B4-BE49-F238E27FC236}">
                <a16:creationId xmlns:a16="http://schemas.microsoft.com/office/drawing/2014/main" id="{C19600B1-EE9F-4F5D-8FFB-9EC8E92895C2}"/>
              </a:ext>
            </a:extLst>
          </p:cNvPr>
          <p:cNvSpPr/>
          <p:nvPr/>
        </p:nvSpPr>
        <p:spPr>
          <a:xfrm rot="5400000">
            <a:off x="10916133" y="4929527"/>
            <a:ext cx="2057400" cy="494335"/>
          </a:xfrm>
          <a:custGeom>
            <a:avLst/>
            <a:gdLst/>
            <a:ahLst/>
            <a:cxnLst/>
            <a:rect l="l" t="t" r="r" b="b"/>
            <a:pathLst>
              <a:path w="812800" h="195293">
                <a:moveTo>
                  <a:pt x="0" y="0"/>
                </a:moveTo>
                <a:lnTo>
                  <a:pt x="812800" y="0"/>
                </a:lnTo>
                <a:lnTo>
                  <a:pt x="812800" y="195293"/>
                </a:lnTo>
                <a:lnTo>
                  <a:pt x="0" y="195293"/>
                </a:lnTo>
                <a:close/>
              </a:path>
            </a:pathLst>
          </a:custGeom>
          <a:solidFill>
            <a:srgbClr val="FFC000"/>
          </a:solidFill>
        </p:spPr>
        <p:txBody>
          <a:bodyPr/>
          <a:lstStyle>
            <a:defPPr/>
          </a:lstStyle>
          <a:p>
            <a:endParaRPr/>
          </a:p>
        </p:txBody>
      </p:sp>
    </p:spTree>
    <p:extLst>
      <p:ext uri="{BB962C8B-B14F-4D97-AF65-F5344CB8AC3E}">
        <p14:creationId xmlns:p14="http://schemas.microsoft.com/office/powerpoint/2010/main" val="22801345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3" name="Freeform 3">
            <a:extLst>
              <a:ext uri="{FF2B5EF4-FFF2-40B4-BE49-F238E27FC236}">
                <a16:creationId xmlns:a16="http://schemas.microsoft.com/office/drawing/2014/main" id="{1A3C8F70-2D4B-AA03-96FA-ACFD471CF4E9}"/>
              </a:ext>
            </a:extLst>
          </p:cNvPr>
          <p:cNvSpPr/>
          <p:nvPr/>
        </p:nvSpPr>
        <p:spPr>
          <a:xfrm rot="5400000">
            <a:off x="-175139" y="2049698"/>
            <a:ext cx="1721879" cy="494335"/>
          </a:xfrm>
          <a:custGeom>
            <a:avLst/>
            <a:gdLst/>
            <a:ahLst/>
            <a:cxnLst/>
            <a:rect l="l" t="t" r="r" b="b"/>
            <a:pathLst>
              <a:path w="680249" h="195293">
                <a:moveTo>
                  <a:pt x="0" y="0"/>
                </a:moveTo>
                <a:lnTo>
                  <a:pt x="680249" y="0"/>
                </a:lnTo>
                <a:lnTo>
                  <a:pt x="680249" y="195293"/>
                </a:lnTo>
                <a:lnTo>
                  <a:pt x="0" y="195293"/>
                </a:lnTo>
                <a:close/>
              </a:path>
            </a:pathLst>
          </a:custGeom>
          <a:solidFill>
            <a:schemeClr val="accent2"/>
          </a:solidFill>
        </p:spPr>
        <p:txBody>
          <a:bodyPr/>
          <a:lstStyle>
            <a:defPPr/>
          </a:lstStyle>
          <a:p>
            <a:endParaRPr/>
          </a:p>
        </p:txBody>
      </p:sp>
      <p:grpSp>
        <p:nvGrpSpPr>
          <p:cNvPr id="4" name="Group 5">
            <a:extLst>
              <a:ext uri="{FF2B5EF4-FFF2-40B4-BE49-F238E27FC236}">
                <a16:creationId xmlns:a16="http://schemas.microsoft.com/office/drawing/2014/main" id="{F366B8AB-6875-C395-6A25-6C9E3B02D824}"/>
              </a:ext>
            </a:extLst>
          </p:cNvPr>
          <p:cNvGrpSpPr/>
          <p:nvPr/>
        </p:nvGrpSpPr>
        <p:grpSpPr>
          <a:xfrm>
            <a:off x="6604000" y="1936376"/>
            <a:ext cx="4367560" cy="3478306"/>
            <a:chOff x="0" y="3872752"/>
            <a:chExt cx="8735122" cy="6956612"/>
          </a:xfrm>
        </p:grpSpPr>
        <p:pic>
          <p:nvPicPr>
            <p:cNvPr id="12" name="Picture 6">
              <a:extLst>
                <a:ext uri="{FF2B5EF4-FFF2-40B4-BE49-F238E27FC236}">
                  <a16:creationId xmlns:a16="http://schemas.microsoft.com/office/drawing/2014/main" id="{6D46424A-B993-323B-37C2-AC860E19F4C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872752"/>
              <a:ext cx="8735122" cy="6956612"/>
            </a:xfrm>
            <a:prstGeom prst="rect">
              <a:avLst/>
            </a:prstGeom>
          </p:spPr>
        </p:pic>
      </p:grpSp>
      <p:sp>
        <p:nvSpPr>
          <p:cNvPr id="10" name="Freeform 8">
            <a:extLst>
              <a:ext uri="{FF2B5EF4-FFF2-40B4-BE49-F238E27FC236}">
                <a16:creationId xmlns:a16="http://schemas.microsoft.com/office/drawing/2014/main" id="{79C62078-ADD1-35A5-EE2B-1F0288026C7F}"/>
              </a:ext>
            </a:extLst>
          </p:cNvPr>
          <p:cNvSpPr/>
          <p:nvPr/>
        </p:nvSpPr>
        <p:spPr>
          <a:xfrm rot="5400000">
            <a:off x="8152762" y="2818762"/>
            <a:ext cx="6858000" cy="1220476"/>
          </a:xfrm>
          <a:custGeom>
            <a:avLst/>
            <a:gdLst/>
            <a:ahLst/>
            <a:cxnLst/>
            <a:rect l="l" t="t" r="r" b="b"/>
            <a:pathLst>
              <a:path w="2709333" h="482163">
                <a:moveTo>
                  <a:pt x="0" y="0"/>
                </a:moveTo>
                <a:lnTo>
                  <a:pt x="2709333" y="0"/>
                </a:lnTo>
                <a:lnTo>
                  <a:pt x="2709333" y="482163"/>
                </a:lnTo>
                <a:lnTo>
                  <a:pt x="0" y="482163"/>
                </a:lnTo>
                <a:close/>
              </a:path>
            </a:pathLst>
          </a:custGeom>
          <a:solidFill>
            <a:srgbClr val="740000"/>
          </a:solidFill>
        </p:spPr>
        <p:txBody>
          <a:bodyPr/>
          <a:lstStyle>
            <a:defPPr/>
          </a:lstStyle>
          <a:p>
            <a:endParaRPr/>
          </a:p>
        </p:txBody>
      </p:sp>
      <p:grpSp>
        <p:nvGrpSpPr>
          <p:cNvPr id="17" name="Group 16">
            <a:extLst>
              <a:ext uri="{FF2B5EF4-FFF2-40B4-BE49-F238E27FC236}">
                <a16:creationId xmlns:a16="http://schemas.microsoft.com/office/drawing/2014/main" id="{8E7DAD98-EC54-2F32-1F94-AFA96B0BCD49}"/>
              </a:ext>
            </a:extLst>
          </p:cNvPr>
          <p:cNvGrpSpPr/>
          <p:nvPr/>
        </p:nvGrpSpPr>
        <p:grpSpPr>
          <a:xfrm>
            <a:off x="932968" y="584616"/>
            <a:ext cx="5431973" cy="5598056"/>
            <a:chOff x="1088630" y="2558724"/>
            <a:chExt cx="4367559" cy="5598056"/>
          </a:xfrm>
        </p:grpSpPr>
        <p:sp>
          <p:nvSpPr>
            <p:cNvPr id="15" name="TextBox 14">
              <a:extLst>
                <a:ext uri="{FF2B5EF4-FFF2-40B4-BE49-F238E27FC236}">
                  <a16:creationId xmlns:a16="http://schemas.microsoft.com/office/drawing/2014/main" id="{568E4FEC-39BC-837D-43CF-FBDAD1B0BDE5}"/>
                </a:ext>
              </a:extLst>
            </p:cNvPr>
            <p:cNvSpPr txBox="1"/>
            <p:nvPr/>
          </p:nvSpPr>
          <p:spPr>
            <a:xfrm>
              <a:off x="1088630" y="2558724"/>
              <a:ext cx="4367559" cy="1631216"/>
            </a:xfrm>
            <a:prstGeom prst="rect">
              <a:avLst/>
            </a:prstGeom>
            <a:noFill/>
          </p:spPr>
          <p:txBody>
            <a:bodyPr wrap="square" rtlCol="0">
              <a:spAutoFit/>
            </a:bodyPr>
            <a:lstStyle>
              <a:defPPr/>
            </a:lstStyle>
            <a:p>
              <a:pPr algn="ctr"/>
              <a:r>
                <a:rPr lang="en-US" sz="4800" b="1" dirty="0">
                  <a:solidFill>
                    <a:schemeClr val="bg1"/>
                  </a:solidFill>
                  <a:latin typeface="Montserrat" panose="00000500000000000000" pitchFamily="2" charset="0"/>
                </a:rPr>
                <a:t>Monitoring and Review</a:t>
              </a:r>
              <a:endParaRPr lang="en-IN" sz="4800" b="1" dirty="0">
                <a:solidFill>
                  <a:schemeClr val="bg1"/>
                </a:solidFill>
                <a:latin typeface="Montserrat" panose="00000500000000000000" pitchFamily="2" charset="0"/>
              </a:endParaRPr>
            </a:p>
          </p:txBody>
        </p:sp>
        <p:sp>
          <p:nvSpPr>
            <p:cNvPr id="16" name="TextBox 15">
              <a:extLst>
                <a:ext uri="{FF2B5EF4-FFF2-40B4-BE49-F238E27FC236}">
                  <a16:creationId xmlns:a16="http://schemas.microsoft.com/office/drawing/2014/main" id="{0991E7A0-E8AD-EB44-504F-2CC42DD1304E}"/>
                </a:ext>
              </a:extLst>
            </p:cNvPr>
            <p:cNvSpPr txBox="1"/>
            <p:nvPr/>
          </p:nvSpPr>
          <p:spPr>
            <a:xfrm>
              <a:off x="1280845" y="4367922"/>
              <a:ext cx="4034405" cy="3788858"/>
            </a:xfrm>
            <a:prstGeom prst="rect">
              <a:avLst/>
            </a:prstGeom>
            <a:noFill/>
          </p:spPr>
          <p:txBody>
            <a:bodyPr wrap="square" rtlCol="0">
              <a:spAutoFit/>
            </a:bodyPr>
            <a:lstStyle>
              <a:defPPr/>
            </a:lstStyle>
            <a:p>
              <a:pPr>
                <a:lnSpc>
                  <a:spcPct val="150000"/>
                </a:lnSpc>
              </a:pPr>
              <a:r>
                <a:rPr lang="en-US" dirty="0">
                  <a:solidFill>
                    <a:schemeClr val="bg1"/>
                  </a:solidFill>
                  <a:latin typeface="Montserrat" panose="00000500000000000000" pitchFamily="2" charset="0"/>
                </a:rPr>
                <a:t>Develop Key Performance Indicators (KPIs) to measure progress efficiently. Frequently assess financial results and customer input to corroborate whether or not it is congruent with the business objectives. Develop strategies based on KPI performance and market changes, and be flexible enough to modify strategies as the market evolves to maximize overall performance and customer satisfaction (</a:t>
              </a:r>
              <a:r>
                <a:rPr lang="en-US" dirty="0" err="1">
                  <a:solidFill>
                    <a:schemeClr val="bg1"/>
                  </a:solidFill>
                  <a:latin typeface="Montserrat" panose="00000500000000000000" pitchFamily="2" charset="0"/>
                </a:rPr>
                <a:t>Arif</a:t>
              </a:r>
              <a:r>
                <a:rPr lang="en-US" dirty="0">
                  <a:solidFill>
                    <a:schemeClr val="bg1"/>
                  </a:solidFill>
                  <a:latin typeface="Montserrat" panose="00000500000000000000" pitchFamily="2" charset="0"/>
                </a:rPr>
                <a:t> et al., 2023).</a:t>
              </a:r>
            </a:p>
          </p:txBody>
        </p:sp>
      </p:grpSp>
    </p:spTree>
    <p:extLst>
      <p:ext uri="{BB962C8B-B14F-4D97-AF65-F5344CB8AC3E}">
        <p14:creationId xmlns:p14="http://schemas.microsoft.com/office/powerpoint/2010/main" val="3439395029"/>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3" name="Freeform 3">
            <a:extLst>
              <a:ext uri="{FF2B5EF4-FFF2-40B4-BE49-F238E27FC236}">
                <a16:creationId xmlns:a16="http://schemas.microsoft.com/office/drawing/2014/main" id="{1A3C8F70-2D4B-AA03-96FA-ACFD471CF4E9}"/>
              </a:ext>
            </a:extLst>
          </p:cNvPr>
          <p:cNvSpPr/>
          <p:nvPr/>
        </p:nvSpPr>
        <p:spPr>
          <a:xfrm rot="5400000">
            <a:off x="-175139" y="2049698"/>
            <a:ext cx="1721879" cy="494335"/>
          </a:xfrm>
          <a:custGeom>
            <a:avLst/>
            <a:gdLst/>
            <a:ahLst/>
            <a:cxnLst/>
            <a:rect l="l" t="t" r="r" b="b"/>
            <a:pathLst>
              <a:path w="680249" h="195293">
                <a:moveTo>
                  <a:pt x="0" y="0"/>
                </a:moveTo>
                <a:lnTo>
                  <a:pt x="680249" y="0"/>
                </a:lnTo>
                <a:lnTo>
                  <a:pt x="680249" y="195293"/>
                </a:lnTo>
                <a:lnTo>
                  <a:pt x="0" y="195293"/>
                </a:lnTo>
                <a:close/>
              </a:path>
            </a:pathLst>
          </a:custGeom>
          <a:solidFill>
            <a:schemeClr val="accent2"/>
          </a:solidFill>
        </p:spPr>
        <p:txBody>
          <a:bodyPr/>
          <a:lstStyle>
            <a:defPPr/>
          </a:lstStyle>
          <a:p>
            <a:endParaRPr/>
          </a:p>
        </p:txBody>
      </p:sp>
      <p:grpSp>
        <p:nvGrpSpPr>
          <p:cNvPr id="4" name="Group 5">
            <a:extLst>
              <a:ext uri="{FF2B5EF4-FFF2-40B4-BE49-F238E27FC236}">
                <a16:creationId xmlns:a16="http://schemas.microsoft.com/office/drawing/2014/main" id="{F366B8AB-6875-C395-6A25-6C9E3B02D824}"/>
              </a:ext>
            </a:extLst>
          </p:cNvPr>
          <p:cNvGrpSpPr/>
          <p:nvPr/>
        </p:nvGrpSpPr>
        <p:grpSpPr>
          <a:xfrm>
            <a:off x="6604000" y="644203"/>
            <a:ext cx="4367560" cy="5684879"/>
            <a:chOff x="0" y="1288406"/>
            <a:chExt cx="8735122" cy="11369758"/>
          </a:xfrm>
        </p:grpSpPr>
        <p:pic>
          <p:nvPicPr>
            <p:cNvPr id="12" name="Picture 6">
              <a:extLst>
                <a:ext uri="{FF2B5EF4-FFF2-40B4-BE49-F238E27FC236}">
                  <a16:creationId xmlns:a16="http://schemas.microsoft.com/office/drawing/2014/main" id="{6D46424A-B993-323B-37C2-AC860E19F4C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88406"/>
              <a:ext cx="8735122" cy="11369758"/>
            </a:xfrm>
            <a:prstGeom prst="rect">
              <a:avLst/>
            </a:prstGeom>
          </p:spPr>
        </p:pic>
      </p:grpSp>
      <p:sp>
        <p:nvSpPr>
          <p:cNvPr id="10" name="Freeform 8">
            <a:extLst>
              <a:ext uri="{FF2B5EF4-FFF2-40B4-BE49-F238E27FC236}">
                <a16:creationId xmlns:a16="http://schemas.microsoft.com/office/drawing/2014/main" id="{79C62078-ADD1-35A5-EE2B-1F0288026C7F}"/>
              </a:ext>
            </a:extLst>
          </p:cNvPr>
          <p:cNvSpPr/>
          <p:nvPr/>
        </p:nvSpPr>
        <p:spPr>
          <a:xfrm rot="5400000">
            <a:off x="8152762" y="2818762"/>
            <a:ext cx="6858000" cy="1220476"/>
          </a:xfrm>
          <a:custGeom>
            <a:avLst/>
            <a:gdLst/>
            <a:ahLst/>
            <a:cxnLst/>
            <a:rect l="l" t="t" r="r" b="b"/>
            <a:pathLst>
              <a:path w="2709333" h="482163">
                <a:moveTo>
                  <a:pt x="0" y="0"/>
                </a:moveTo>
                <a:lnTo>
                  <a:pt x="2709333" y="0"/>
                </a:lnTo>
                <a:lnTo>
                  <a:pt x="2709333" y="482163"/>
                </a:lnTo>
                <a:lnTo>
                  <a:pt x="0" y="482163"/>
                </a:lnTo>
                <a:close/>
              </a:path>
            </a:pathLst>
          </a:custGeom>
          <a:solidFill>
            <a:srgbClr val="740000"/>
          </a:solidFill>
        </p:spPr>
        <p:txBody>
          <a:bodyPr/>
          <a:lstStyle>
            <a:defPPr/>
          </a:lstStyle>
          <a:p>
            <a:endParaRPr/>
          </a:p>
        </p:txBody>
      </p:sp>
      <p:grpSp>
        <p:nvGrpSpPr>
          <p:cNvPr id="17" name="Group 16">
            <a:extLst>
              <a:ext uri="{FF2B5EF4-FFF2-40B4-BE49-F238E27FC236}">
                <a16:creationId xmlns:a16="http://schemas.microsoft.com/office/drawing/2014/main" id="{8E7DAD98-EC54-2F32-1F94-AFA96B0BCD49}"/>
              </a:ext>
            </a:extLst>
          </p:cNvPr>
          <p:cNvGrpSpPr/>
          <p:nvPr/>
        </p:nvGrpSpPr>
        <p:grpSpPr>
          <a:xfrm>
            <a:off x="932968" y="584616"/>
            <a:ext cx="5431973" cy="6112571"/>
            <a:chOff x="1088630" y="2558724"/>
            <a:chExt cx="4367559" cy="6112571"/>
          </a:xfrm>
        </p:grpSpPr>
        <p:sp>
          <p:nvSpPr>
            <p:cNvPr id="15" name="TextBox 14">
              <a:extLst>
                <a:ext uri="{FF2B5EF4-FFF2-40B4-BE49-F238E27FC236}">
                  <a16:creationId xmlns:a16="http://schemas.microsoft.com/office/drawing/2014/main" id="{568E4FEC-39BC-837D-43CF-FBDAD1B0BDE5}"/>
                </a:ext>
              </a:extLst>
            </p:cNvPr>
            <p:cNvSpPr txBox="1"/>
            <p:nvPr/>
          </p:nvSpPr>
          <p:spPr>
            <a:xfrm>
              <a:off x="1088630" y="2558724"/>
              <a:ext cx="4367559" cy="1631216"/>
            </a:xfrm>
            <a:prstGeom prst="rect">
              <a:avLst/>
            </a:prstGeom>
            <a:noFill/>
          </p:spPr>
          <p:txBody>
            <a:bodyPr wrap="square" rtlCol="0">
              <a:spAutoFit/>
            </a:bodyPr>
            <a:lstStyle>
              <a:defPPr/>
            </a:lstStyle>
            <a:p>
              <a:pPr algn="ctr"/>
              <a:r>
                <a:rPr lang="en-US" sz="4800" b="1" dirty="0">
                  <a:solidFill>
                    <a:schemeClr val="bg1"/>
                  </a:solidFill>
                  <a:latin typeface="Montserrat" panose="00000500000000000000" pitchFamily="2" charset="0"/>
                </a:rPr>
                <a:t>Communication Strategy</a:t>
              </a:r>
              <a:endParaRPr lang="en-IN" sz="4800" b="1" dirty="0">
                <a:solidFill>
                  <a:schemeClr val="bg1"/>
                </a:solidFill>
                <a:latin typeface="Montserrat" panose="00000500000000000000" pitchFamily="2" charset="0"/>
              </a:endParaRPr>
            </a:p>
          </p:txBody>
        </p:sp>
        <p:sp>
          <p:nvSpPr>
            <p:cNvPr id="16" name="TextBox 15">
              <a:extLst>
                <a:ext uri="{FF2B5EF4-FFF2-40B4-BE49-F238E27FC236}">
                  <a16:creationId xmlns:a16="http://schemas.microsoft.com/office/drawing/2014/main" id="{0991E7A0-E8AD-EB44-504F-2CC42DD1304E}"/>
                </a:ext>
              </a:extLst>
            </p:cNvPr>
            <p:cNvSpPr txBox="1"/>
            <p:nvPr/>
          </p:nvSpPr>
          <p:spPr>
            <a:xfrm>
              <a:off x="1421784" y="4189940"/>
              <a:ext cx="4034405" cy="4481355"/>
            </a:xfrm>
            <a:prstGeom prst="rect">
              <a:avLst/>
            </a:prstGeom>
            <a:noFill/>
          </p:spPr>
          <p:txBody>
            <a:bodyPr wrap="square" rtlCol="0">
              <a:spAutoFit/>
            </a:bodyPr>
            <a:lstStyle>
              <a:defPPr/>
            </a:lstStyle>
            <a:p>
              <a:pPr>
                <a:lnSpc>
                  <a:spcPct val="150000"/>
                </a:lnSpc>
              </a:pPr>
              <a:r>
                <a:rPr lang="en-US" sz="2400" b="1" dirty="0">
                  <a:solidFill>
                    <a:srgbClr val="740000"/>
                  </a:solidFill>
                  <a:latin typeface="Montserrat" panose="00000500000000000000" pitchFamily="2" charset="0"/>
                </a:rPr>
                <a:t>Internal Communication</a:t>
              </a:r>
            </a:p>
            <a:p>
              <a:pPr>
                <a:lnSpc>
                  <a:spcPct val="150000"/>
                </a:lnSpc>
              </a:pPr>
              <a:r>
                <a:rPr lang="en-US" dirty="0">
                  <a:solidFill>
                    <a:schemeClr val="bg1"/>
                  </a:solidFill>
                  <a:latin typeface="Montserrat" panose="00000500000000000000" pitchFamily="2" charset="0"/>
                </a:rPr>
                <a:t> Inform all staff regularly about the change process. Develop and implement training programs on new systems and processes to increase efficiency and comprehension (</a:t>
              </a:r>
              <a:r>
                <a:rPr lang="en-US" dirty="0" err="1">
                  <a:solidFill>
                    <a:schemeClr val="bg1"/>
                  </a:solidFill>
                  <a:latin typeface="Montserrat" panose="00000500000000000000" pitchFamily="2" charset="0"/>
                </a:rPr>
                <a:t>Kunduru</a:t>
              </a:r>
              <a:r>
                <a:rPr lang="en-US" dirty="0">
                  <a:solidFill>
                    <a:schemeClr val="bg1"/>
                  </a:solidFill>
                  <a:latin typeface="Montserrat" panose="00000500000000000000" pitchFamily="2" charset="0"/>
                </a:rPr>
                <a:t>, 2023).</a:t>
              </a:r>
            </a:p>
            <a:p>
              <a:pPr>
                <a:lnSpc>
                  <a:spcPct val="150000"/>
                </a:lnSpc>
              </a:pPr>
              <a:r>
                <a:rPr lang="en-US" sz="2400" b="1" dirty="0">
                  <a:solidFill>
                    <a:srgbClr val="740000"/>
                  </a:solidFill>
                  <a:latin typeface="Montserrat" panose="00000500000000000000" pitchFamily="2" charset="0"/>
                </a:rPr>
                <a:t>External Communication</a:t>
              </a:r>
            </a:p>
            <a:p>
              <a:pPr>
                <a:lnSpc>
                  <a:spcPct val="150000"/>
                </a:lnSpc>
              </a:pPr>
              <a:r>
                <a:rPr lang="en-US" dirty="0">
                  <a:solidFill>
                    <a:schemeClr val="bg1"/>
                  </a:solidFill>
                  <a:latin typeface="Montserrat" panose="00000500000000000000" pitchFamily="2" charset="0"/>
                </a:rPr>
                <a:t> We will continue open communication with our customers through social media and email and increase public relations promotion efforts to enhance brand perception.</a:t>
              </a:r>
            </a:p>
          </p:txBody>
        </p:sp>
      </p:grpSp>
    </p:spTree>
    <p:extLst>
      <p:ext uri="{BB962C8B-B14F-4D97-AF65-F5344CB8AC3E}">
        <p14:creationId xmlns:p14="http://schemas.microsoft.com/office/powerpoint/2010/main" val="2036943779"/>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4">
            <a:lumMod val="75000"/>
          </a:schemeClr>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12D5B84-4D91-40F4-E010-2BCDCB934A3C}"/>
              </a:ext>
            </a:extLst>
          </p:cNvPr>
          <p:cNvSpPr/>
          <p:nvPr/>
        </p:nvSpPr>
        <p:spPr>
          <a:xfrm>
            <a:off x="1524001" y="0"/>
            <a:ext cx="318611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grpSp>
        <p:nvGrpSpPr>
          <p:cNvPr id="10" name="Group 9">
            <a:extLst>
              <a:ext uri="{FF2B5EF4-FFF2-40B4-BE49-F238E27FC236}">
                <a16:creationId xmlns:a16="http://schemas.microsoft.com/office/drawing/2014/main" id="{7F6D63D3-72D7-22D3-42E6-BC50A001CE53}"/>
              </a:ext>
            </a:extLst>
          </p:cNvPr>
          <p:cNvGrpSpPr/>
          <p:nvPr/>
        </p:nvGrpSpPr>
        <p:grpSpPr>
          <a:xfrm>
            <a:off x="2345190" y="1730994"/>
            <a:ext cx="4729163" cy="3396014"/>
            <a:chOff x="2114096" y="1005334"/>
            <a:chExt cx="6305550" cy="4528019"/>
          </a:xfrm>
        </p:grpSpPr>
        <p:sp>
          <p:nvSpPr>
            <p:cNvPr id="9" name="Rectangle: Diagonal Corners Snipped 8">
              <a:extLst>
                <a:ext uri="{FF2B5EF4-FFF2-40B4-BE49-F238E27FC236}">
                  <a16:creationId xmlns:a16="http://schemas.microsoft.com/office/drawing/2014/main" id="{8A499676-D6E7-F0C9-7E27-3C05316F2745}"/>
                </a:ext>
              </a:extLst>
            </p:cNvPr>
            <p:cNvSpPr/>
            <p:nvPr/>
          </p:nvSpPr>
          <p:spPr>
            <a:xfrm>
              <a:off x="2114096" y="1005334"/>
              <a:ext cx="6305550" cy="4528019"/>
            </a:xfrm>
            <a:prstGeom prst="snip2DiagRect">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pic>
          <p:nvPicPr>
            <p:cNvPr id="8" name="Picture 7">
              <a:extLst>
                <a:ext uri="{FF2B5EF4-FFF2-40B4-BE49-F238E27FC236}">
                  <a16:creationId xmlns:a16="http://schemas.microsoft.com/office/drawing/2014/main" id="{2758C968-170B-E691-20EE-904A91C25C3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94643" y="1425697"/>
              <a:ext cx="5544458" cy="3687290"/>
            </a:xfrm>
            <a:custGeom>
              <a:avLst/>
              <a:gdLst>
                <a:gd name="connsiteX0" fmla="*/ 0 w 7213600"/>
                <a:gd name="connsiteY0" fmla="*/ 0 h 5021943"/>
                <a:gd name="connsiteX1" fmla="*/ 6376593 w 7213600"/>
                <a:gd name="connsiteY1" fmla="*/ 0 h 5021943"/>
                <a:gd name="connsiteX2" fmla="*/ 7213600 w 7213600"/>
                <a:gd name="connsiteY2" fmla="*/ 837007 h 5021943"/>
                <a:gd name="connsiteX3" fmla="*/ 7213600 w 7213600"/>
                <a:gd name="connsiteY3" fmla="*/ 5021943 h 5021943"/>
                <a:gd name="connsiteX4" fmla="*/ 837007 w 7213600"/>
                <a:gd name="connsiteY4" fmla="*/ 5021943 h 5021943"/>
                <a:gd name="connsiteX5" fmla="*/ 0 w 7213600"/>
                <a:gd name="connsiteY5" fmla="*/ 4184936 h 5021943"/>
                <a:gd name="connsiteX6" fmla="*/ 0 w 7213600"/>
                <a:gd name="connsiteY6" fmla="*/ 0 h 5021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13600" h="5021943">
                  <a:moveTo>
                    <a:pt x="0" y="0"/>
                  </a:moveTo>
                  <a:lnTo>
                    <a:pt x="6376593" y="0"/>
                  </a:lnTo>
                  <a:lnTo>
                    <a:pt x="7213600" y="837007"/>
                  </a:lnTo>
                  <a:lnTo>
                    <a:pt x="7213600" y="5021943"/>
                  </a:lnTo>
                  <a:lnTo>
                    <a:pt x="837007" y="5021943"/>
                  </a:lnTo>
                  <a:lnTo>
                    <a:pt x="0" y="4184936"/>
                  </a:lnTo>
                  <a:lnTo>
                    <a:pt x="0" y="0"/>
                  </a:lnTo>
                  <a:close/>
                </a:path>
              </a:pathLst>
            </a:custGeom>
          </p:spPr>
        </p:pic>
      </p:grpSp>
      <p:sp>
        <p:nvSpPr>
          <p:cNvPr id="12" name="TextBox 11">
            <a:extLst>
              <a:ext uri="{FF2B5EF4-FFF2-40B4-BE49-F238E27FC236}">
                <a16:creationId xmlns:a16="http://schemas.microsoft.com/office/drawing/2014/main" id="{367005DF-F8C0-2AF4-80AF-CAECB50B04EC}"/>
              </a:ext>
            </a:extLst>
          </p:cNvPr>
          <p:cNvSpPr txBox="1"/>
          <p:nvPr/>
        </p:nvSpPr>
        <p:spPr>
          <a:xfrm>
            <a:off x="7704229" y="1887014"/>
            <a:ext cx="2517428" cy="646331"/>
          </a:xfrm>
          <a:prstGeom prst="rect">
            <a:avLst/>
          </a:prstGeom>
          <a:noFill/>
        </p:spPr>
        <p:txBody>
          <a:bodyPr wrap="square" anchor="ctr">
            <a:spAutoFit/>
          </a:bodyPr>
          <a:lstStyle/>
          <a:p>
            <a:pPr defTabSz="685800"/>
            <a:r>
              <a:rPr lang="en-US" sz="3600" b="1" dirty="0">
                <a:solidFill>
                  <a:srgbClr val="954649"/>
                </a:solidFill>
                <a:latin typeface="Calibri" panose="020F0502020204030204"/>
              </a:rPr>
              <a:t>Conclusion</a:t>
            </a:r>
          </a:p>
        </p:txBody>
      </p:sp>
      <p:sp>
        <p:nvSpPr>
          <p:cNvPr id="14" name="TextBox 13">
            <a:extLst>
              <a:ext uri="{FF2B5EF4-FFF2-40B4-BE49-F238E27FC236}">
                <a16:creationId xmlns:a16="http://schemas.microsoft.com/office/drawing/2014/main" id="{D9149E26-A05D-842C-8DF6-1B152D2219DF}"/>
              </a:ext>
            </a:extLst>
          </p:cNvPr>
          <p:cNvSpPr txBox="1"/>
          <p:nvPr/>
        </p:nvSpPr>
        <p:spPr>
          <a:xfrm>
            <a:off x="7379641" y="2527574"/>
            <a:ext cx="4346194" cy="4204356"/>
          </a:xfrm>
          <a:prstGeom prst="rect">
            <a:avLst/>
          </a:prstGeom>
          <a:noFill/>
        </p:spPr>
        <p:txBody>
          <a:bodyPr wrap="square">
            <a:spAutoFit/>
          </a:bodyPr>
          <a:lstStyle/>
          <a:p>
            <a:pPr defTabSz="685800">
              <a:lnSpc>
                <a:spcPct val="150000"/>
              </a:lnSpc>
            </a:pPr>
            <a:r>
              <a:rPr lang="en-US" dirty="0">
                <a:solidFill>
                  <a:srgbClr val="374151"/>
                </a:solidFill>
                <a:latin typeface="Söhne"/>
              </a:rPr>
              <a:t>It emphasized the need for awareness and agility and some strategic realities on the technology, human resources, and sustainability fronts. They also stressed that effective risk management and innovation are key components to markets doing well. The ability to adapt and invest strategically ahead of time is essential to economic prosperity and will be even more important as the region faces future challenges.</a:t>
            </a:r>
          </a:p>
        </p:txBody>
      </p:sp>
      <p:sp>
        <p:nvSpPr>
          <p:cNvPr id="15" name="Rectangle 14">
            <a:extLst>
              <a:ext uri="{FF2B5EF4-FFF2-40B4-BE49-F238E27FC236}">
                <a16:creationId xmlns:a16="http://schemas.microsoft.com/office/drawing/2014/main" id="{3F419FCA-6CFE-3146-3452-F6CA408733C6}"/>
              </a:ext>
            </a:extLst>
          </p:cNvPr>
          <p:cNvSpPr/>
          <p:nvPr/>
        </p:nvSpPr>
        <p:spPr>
          <a:xfrm>
            <a:off x="7529751" y="1730994"/>
            <a:ext cx="2866383" cy="16179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13" name="Rectangle 12">
            <a:extLst>
              <a:ext uri="{FF2B5EF4-FFF2-40B4-BE49-F238E27FC236}">
                <a16:creationId xmlns:a16="http://schemas.microsoft.com/office/drawing/2014/main" id="{A5EED2FA-D953-4279-B75D-FD855B1CB4A0}"/>
              </a:ext>
            </a:extLst>
          </p:cNvPr>
          <p:cNvSpPr/>
          <p:nvPr/>
        </p:nvSpPr>
        <p:spPr>
          <a:xfrm>
            <a:off x="751186" y="0"/>
            <a:ext cx="1412861" cy="6858000"/>
          </a:xfrm>
          <a:prstGeom prst="rect">
            <a:avLst/>
          </a:prstGeom>
          <a:solidFill>
            <a:srgbClr val="74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Tree>
    <p:extLst>
      <p:ext uri="{BB962C8B-B14F-4D97-AF65-F5344CB8AC3E}">
        <p14:creationId xmlns:p14="http://schemas.microsoft.com/office/powerpoint/2010/main" val="882623251"/>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F2B8B4F-FB7D-5725-F30E-021D08E012A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2862"/>
            <a:ext cx="12192000" cy="6900862"/>
          </a:xfrm>
          <a:prstGeom prst="rect">
            <a:avLst/>
          </a:prstGeom>
        </p:spPr>
      </p:pic>
      <p:sp>
        <p:nvSpPr>
          <p:cNvPr id="2" name="Rectangle 1">
            <a:extLst>
              <a:ext uri="{FF2B5EF4-FFF2-40B4-BE49-F238E27FC236}">
                <a16:creationId xmlns:a16="http://schemas.microsoft.com/office/drawing/2014/main" id="{59846953-1E2D-6471-DB5B-68A01F0E54BA}"/>
              </a:ext>
            </a:extLst>
          </p:cNvPr>
          <p:cNvSpPr/>
          <p:nvPr/>
        </p:nvSpPr>
        <p:spPr>
          <a:xfrm>
            <a:off x="0" y="-42862"/>
            <a:ext cx="12192000" cy="6900862"/>
          </a:xfrm>
          <a:prstGeom prst="rect">
            <a:avLst/>
          </a:prstGeom>
          <a:gradFill flip="none" rotWithShape="1">
            <a:gsLst>
              <a:gs pos="49000">
                <a:schemeClr val="accent1">
                  <a:alpha val="85000"/>
                </a:schemeClr>
              </a:gs>
              <a:gs pos="100000">
                <a:schemeClr val="accent1">
                  <a:lumMod val="20000"/>
                  <a:lumOff val="80000"/>
                  <a:alpha val="85000"/>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grpSp>
        <p:nvGrpSpPr>
          <p:cNvPr id="6" name="Group 5">
            <a:extLst>
              <a:ext uri="{FF2B5EF4-FFF2-40B4-BE49-F238E27FC236}">
                <a16:creationId xmlns:a16="http://schemas.microsoft.com/office/drawing/2014/main" id="{FE87DB38-CC12-E6BF-C6A1-C2D5FB1CA219}"/>
              </a:ext>
            </a:extLst>
          </p:cNvPr>
          <p:cNvGrpSpPr/>
          <p:nvPr/>
        </p:nvGrpSpPr>
        <p:grpSpPr>
          <a:xfrm>
            <a:off x="0" y="-42862"/>
            <a:ext cx="12192000" cy="6900861"/>
            <a:chOff x="153386" y="2528888"/>
            <a:chExt cx="4878772" cy="2314575"/>
          </a:xfrm>
        </p:grpSpPr>
        <p:sp>
          <p:nvSpPr>
            <p:cNvPr id="4" name="Rectangle: Diagonal Corners Snipped 3">
              <a:extLst>
                <a:ext uri="{FF2B5EF4-FFF2-40B4-BE49-F238E27FC236}">
                  <a16:creationId xmlns:a16="http://schemas.microsoft.com/office/drawing/2014/main" id="{43A33D77-A198-93D8-FBD7-5FA3D6CF0897}"/>
                </a:ext>
              </a:extLst>
            </p:cNvPr>
            <p:cNvSpPr/>
            <p:nvPr/>
          </p:nvSpPr>
          <p:spPr>
            <a:xfrm>
              <a:off x="153386" y="2528888"/>
              <a:ext cx="4878772" cy="2314575"/>
            </a:xfrm>
            <a:prstGeom prst="snip2Diag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5" name="TextBox 4">
              <a:extLst>
                <a:ext uri="{FF2B5EF4-FFF2-40B4-BE49-F238E27FC236}">
                  <a16:creationId xmlns:a16="http://schemas.microsoft.com/office/drawing/2014/main" id="{2F747CD1-2A7E-BA7C-0EAD-59B6DD49B795}"/>
                </a:ext>
              </a:extLst>
            </p:cNvPr>
            <p:cNvSpPr txBox="1"/>
            <p:nvPr/>
          </p:nvSpPr>
          <p:spPr>
            <a:xfrm>
              <a:off x="306772" y="2789630"/>
              <a:ext cx="4572000" cy="1793095"/>
            </a:xfrm>
            <a:prstGeom prst="rect">
              <a:avLst/>
            </a:prstGeom>
            <a:noFill/>
          </p:spPr>
          <p:txBody>
            <a:bodyPr wrap="square" anchor="ctr">
              <a:spAutoFit/>
            </a:bodyPr>
            <a:lstStyle/>
            <a:p>
              <a:pPr algn="just" defTabSz="685800"/>
              <a:r>
                <a:rPr lang="en-US" sz="2800" b="1" dirty="0">
                  <a:solidFill>
                    <a:prstClr val="black">
                      <a:lumMod val="75000"/>
                      <a:lumOff val="25000"/>
                    </a:prstClr>
                  </a:solidFill>
                  <a:latin typeface="Calibri" panose="020F0502020204030204"/>
                </a:rPr>
                <a:t>REFERENCES</a:t>
              </a:r>
            </a:p>
            <a:p>
              <a:pPr lvl="0" algn="just">
                <a:lnSpc>
                  <a:spcPct val="120000"/>
                </a:lnSpc>
                <a:spcBef>
                  <a:spcPts val="1000"/>
                </a:spcBef>
              </a:pPr>
              <a:r>
                <a:rPr lang="en-US" sz="1600" dirty="0">
                  <a:solidFill>
                    <a:prstClr val="black"/>
                  </a:solidFill>
                  <a:latin typeface="Arial" panose="020B0604020202020204" pitchFamily="34" charset="0"/>
                  <a:cs typeface="Arial" panose="020B0604020202020204" pitchFamily="34" charset="0"/>
                </a:rPr>
                <a:t>Chen, C.L., Lin, Y.C., Chen, W.H., Chao, C.F. and </a:t>
              </a:r>
              <a:r>
                <a:rPr lang="en-US" sz="1600" dirty="0" err="1">
                  <a:solidFill>
                    <a:prstClr val="black"/>
                  </a:solidFill>
                  <a:latin typeface="Arial" panose="020B0604020202020204" pitchFamily="34" charset="0"/>
                  <a:cs typeface="Arial" panose="020B0604020202020204" pitchFamily="34" charset="0"/>
                </a:rPr>
                <a:t>Pandia</a:t>
              </a:r>
              <a:r>
                <a:rPr lang="en-US" sz="1600" dirty="0">
                  <a:solidFill>
                    <a:prstClr val="black"/>
                  </a:solidFill>
                  <a:latin typeface="Arial" panose="020B0604020202020204" pitchFamily="34" charset="0"/>
                  <a:cs typeface="Arial" panose="020B0604020202020204" pitchFamily="34" charset="0"/>
                </a:rPr>
                <a:t>, H., 2021. Role of government to enhance digital transformation in small service business. </a:t>
              </a:r>
              <a:r>
                <a:rPr lang="en-US" sz="1600" i="1" dirty="0">
                  <a:solidFill>
                    <a:prstClr val="black"/>
                  </a:solidFill>
                  <a:latin typeface="Arial" panose="020B0604020202020204" pitchFamily="34" charset="0"/>
                  <a:cs typeface="Arial" panose="020B0604020202020204" pitchFamily="34" charset="0"/>
                </a:rPr>
                <a:t>Sustainability</a:t>
              </a:r>
              <a:r>
                <a:rPr lang="en-US" sz="1600" dirty="0">
                  <a:solidFill>
                    <a:prstClr val="black"/>
                  </a:solidFill>
                  <a:latin typeface="Arial" panose="020B0604020202020204" pitchFamily="34" charset="0"/>
                  <a:cs typeface="Arial" panose="020B0604020202020204" pitchFamily="34" charset="0"/>
                </a:rPr>
                <a:t>, </a:t>
              </a:r>
              <a:r>
                <a:rPr lang="en-US" sz="1600" i="1" dirty="0">
                  <a:solidFill>
                    <a:prstClr val="black"/>
                  </a:solidFill>
                  <a:latin typeface="Arial" panose="020B0604020202020204" pitchFamily="34" charset="0"/>
                  <a:cs typeface="Arial" panose="020B0604020202020204" pitchFamily="34" charset="0"/>
                </a:rPr>
                <a:t>13</a:t>
              </a:r>
              <a:r>
                <a:rPr lang="en-US" sz="1600" dirty="0">
                  <a:solidFill>
                    <a:prstClr val="black"/>
                  </a:solidFill>
                  <a:latin typeface="Arial" panose="020B0604020202020204" pitchFamily="34" charset="0"/>
                  <a:cs typeface="Arial" panose="020B0604020202020204" pitchFamily="34" charset="0"/>
                </a:rPr>
                <a:t>(3), p.1028.</a:t>
              </a:r>
            </a:p>
            <a:p>
              <a:pPr lvl="0" algn="just">
                <a:lnSpc>
                  <a:spcPct val="120000"/>
                </a:lnSpc>
                <a:spcBef>
                  <a:spcPts val="1000"/>
                </a:spcBef>
              </a:pPr>
              <a:r>
                <a:rPr lang="en-US" sz="1600" dirty="0" err="1">
                  <a:solidFill>
                    <a:prstClr val="black"/>
                  </a:solidFill>
                  <a:latin typeface="Arial" panose="020B0604020202020204" pitchFamily="34" charset="0"/>
                  <a:cs typeface="Arial" panose="020B0604020202020204" pitchFamily="34" charset="0"/>
                </a:rPr>
                <a:t>Darvishmotevali</a:t>
              </a:r>
              <a:r>
                <a:rPr lang="en-US" sz="1600" dirty="0">
                  <a:solidFill>
                    <a:prstClr val="black"/>
                  </a:solidFill>
                  <a:latin typeface="Arial" panose="020B0604020202020204" pitchFamily="34" charset="0"/>
                  <a:cs typeface="Arial" panose="020B0604020202020204" pitchFamily="34" charset="0"/>
                </a:rPr>
                <a:t>, M., </a:t>
              </a:r>
              <a:r>
                <a:rPr lang="en-US" sz="1600" dirty="0" err="1">
                  <a:solidFill>
                    <a:prstClr val="black"/>
                  </a:solidFill>
                  <a:latin typeface="Arial" panose="020B0604020202020204" pitchFamily="34" charset="0"/>
                  <a:cs typeface="Arial" panose="020B0604020202020204" pitchFamily="34" charset="0"/>
                </a:rPr>
                <a:t>Altinay</a:t>
              </a:r>
              <a:r>
                <a:rPr lang="en-US" sz="1600" dirty="0">
                  <a:solidFill>
                    <a:prstClr val="black"/>
                  </a:solidFill>
                  <a:latin typeface="Arial" panose="020B0604020202020204" pitchFamily="34" charset="0"/>
                  <a:cs typeface="Arial" panose="020B0604020202020204" pitchFamily="34" charset="0"/>
                </a:rPr>
                <a:t>, L. and </a:t>
              </a:r>
              <a:r>
                <a:rPr lang="en-US" sz="1600" dirty="0" err="1">
                  <a:solidFill>
                    <a:prstClr val="black"/>
                  </a:solidFill>
                  <a:latin typeface="Arial" panose="020B0604020202020204" pitchFamily="34" charset="0"/>
                  <a:cs typeface="Arial" panose="020B0604020202020204" pitchFamily="34" charset="0"/>
                </a:rPr>
                <a:t>Köseoglu</a:t>
              </a:r>
              <a:r>
                <a:rPr lang="en-US" sz="1600" dirty="0">
                  <a:solidFill>
                    <a:prstClr val="black"/>
                  </a:solidFill>
                  <a:latin typeface="Arial" panose="020B0604020202020204" pitchFamily="34" charset="0"/>
                  <a:cs typeface="Arial" panose="020B0604020202020204" pitchFamily="34" charset="0"/>
                </a:rPr>
                <a:t>, M.A., 2020. The link between environmental uncertainty, organizational agility, and organizational creativity in the hotel industry. </a:t>
              </a:r>
              <a:r>
                <a:rPr lang="en-US" sz="1600" i="1" dirty="0">
                  <a:solidFill>
                    <a:prstClr val="black"/>
                  </a:solidFill>
                  <a:latin typeface="Arial" panose="020B0604020202020204" pitchFamily="34" charset="0"/>
                  <a:cs typeface="Arial" panose="020B0604020202020204" pitchFamily="34" charset="0"/>
                </a:rPr>
                <a:t>International journal of hospitality management</a:t>
              </a:r>
              <a:r>
                <a:rPr lang="en-US" sz="1600" dirty="0">
                  <a:solidFill>
                    <a:prstClr val="black"/>
                  </a:solidFill>
                  <a:latin typeface="Arial" panose="020B0604020202020204" pitchFamily="34" charset="0"/>
                  <a:cs typeface="Arial" panose="020B0604020202020204" pitchFamily="34" charset="0"/>
                </a:rPr>
                <a:t>, </a:t>
              </a:r>
              <a:r>
                <a:rPr lang="en-US" sz="1600" i="1" dirty="0">
                  <a:solidFill>
                    <a:prstClr val="black"/>
                  </a:solidFill>
                  <a:latin typeface="Arial" panose="020B0604020202020204" pitchFamily="34" charset="0"/>
                  <a:cs typeface="Arial" panose="020B0604020202020204" pitchFamily="34" charset="0"/>
                </a:rPr>
                <a:t>87</a:t>
              </a:r>
              <a:r>
                <a:rPr lang="en-US" sz="1600" dirty="0">
                  <a:solidFill>
                    <a:prstClr val="black"/>
                  </a:solidFill>
                  <a:latin typeface="Arial" panose="020B0604020202020204" pitchFamily="34" charset="0"/>
                  <a:cs typeface="Arial" panose="020B0604020202020204" pitchFamily="34" charset="0"/>
                </a:rPr>
                <a:t>, p.102499.</a:t>
              </a:r>
            </a:p>
            <a:p>
              <a:pPr lvl="0" algn="just">
                <a:lnSpc>
                  <a:spcPct val="120000"/>
                </a:lnSpc>
                <a:spcBef>
                  <a:spcPts val="1000"/>
                </a:spcBef>
              </a:pPr>
              <a:r>
                <a:rPr lang="en-US" sz="1600" dirty="0">
                  <a:solidFill>
                    <a:prstClr val="black"/>
                  </a:solidFill>
                  <a:latin typeface="Arial" panose="020B0604020202020204" pitchFamily="34" charset="0"/>
                  <a:cs typeface="Arial" panose="020B0604020202020204" pitchFamily="34" charset="0"/>
                </a:rPr>
                <a:t>Naqshbandi, M.M., </a:t>
              </a:r>
              <a:r>
                <a:rPr lang="en-US" sz="1600" dirty="0" err="1">
                  <a:solidFill>
                    <a:prstClr val="black"/>
                  </a:solidFill>
                  <a:latin typeface="Arial" panose="020B0604020202020204" pitchFamily="34" charset="0"/>
                  <a:cs typeface="Arial" panose="020B0604020202020204" pitchFamily="34" charset="0"/>
                </a:rPr>
                <a:t>Meeran</a:t>
              </a:r>
              <a:r>
                <a:rPr lang="en-US" sz="1600" dirty="0">
                  <a:solidFill>
                    <a:prstClr val="black"/>
                  </a:solidFill>
                  <a:latin typeface="Arial" panose="020B0604020202020204" pitchFamily="34" charset="0"/>
                  <a:cs typeface="Arial" panose="020B0604020202020204" pitchFamily="34" charset="0"/>
                </a:rPr>
                <a:t>, S. and Wilkinson, A., 2023. On the soft side of open innovation: the role of human resource practices, organizational learning culture and knowledge sharing. </a:t>
              </a:r>
              <a:r>
                <a:rPr lang="en-US" sz="1600" i="1" dirty="0">
                  <a:solidFill>
                    <a:prstClr val="black"/>
                  </a:solidFill>
                  <a:latin typeface="Arial" panose="020B0604020202020204" pitchFamily="34" charset="0"/>
                  <a:cs typeface="Arial" panose="020B0604020202020204" pitchFamily="34" charset="0"/>
                </a:rPr>
                <a:t>R&amp;D Management</a:t>
              </a:r>
              <a:r>
                <a:rPr lang="en-US" sz="1600" dirty="0">
                  <a:solidFill>
                    <a:prstClr val="black"/>
                  </a:solidFill>
                  <a:latin typeface="Arial" panose="020B0604020202020204" pitchFamily="34" charset="0"/>
                  <a:cs typeface="Arial" panose="020B0604020202020204" pitchFamily="34" charset="0"/>
                </a:rPr>
                <a:t>, </a:t>
              </a:r>
              <a:r>
                <a:rPr lang="en-US" sz="1600" i="1" dirty="0">
                  <a:solidFill>
                    <a:prstClr val="black"/>
                  </a:solidFill>
                  <a:latin typeface="Arial" panose="020B0604020202020204" pitchFamily="34" charset="0"/>
                  <a:cs typeface="Arial" panose="020B0604020202020204" pitchFamily="34" charset="0"/>
                </a:rPr>
                <a:t>53</a:t>
              </a:r>
              <a:r>
                <a:rPr lang="en-US" sz="1600" dirty="0">
                  <a:solidFill>
                    <a:prstClr val="black"/>
                  </a:solidFill>
                  <a:latin typeface="Arial" panose="020B0604020202020204" pitchFamily="34" charset="0"/>
                  <a:cs typeface="Arial" panose="020B0604020202020204" pitchFamily="34" charset="0"/>
                </a:rPr>
                <a:t>(2), pp.279-297.</a:t>
              </a:r>
            </a:p>
            <a:p>
              <a:pPr lvl="0" algn="just">
                <a:lnSpc>
                  <a:spcPct val="120000"/>
                </a:lnSpc>
                <a:spcBef>
                  <a:spcPts val="1000"/>
                </a:spcBef>
              </a:pPr>
              <a:r>
                <a:rPr lang="en-US" sz="1600" dirty="0">
                  <a:solidFill>
                    <a:prstClr val="black"/>
                  </a:solidFill>
                  <a:latin typeface="Arial" panose="020B0604020202020204" pitchFamily="34" charset="0"/>
                  <a:cs typeface="Arial" panose="020B0604020202020204" pitchFamily="34" charset="0"/>
                </a:rPr>
                <a:t>Olamide, E., </a:t>
              </a:r>
              <a:r>
                <a:rPr lang="en-US" sz="1600" dirty="0" err="1">
                  <a:solidFill>
                    <a:prstClr val="black"/>
                  </a:solidFill>
                  <a:latin typeface="Arial" panose="020B0604020202020204" pitchFamily="34" charset="0"/>
                  <a:cs typeface="Arial" panose="020B0604020202020204" pitchFamily="34" charset="0"/>
                </a:rPr>
                <a:t>Ogujiuba</a:t>
              </a:r>
              <a:r>
                <a:rPr lang="en-US" sz="1600" dirty="0">
                  <a:solidFill>
                    <a:prstClr val="black"/>
                  </a:solidFill>
                  <a:latin typeface="Arial" panose="020B0604020202020204" pitchFamily="34" charset="0"/>
                  <a:cs typeface="Arial" panose="020B0604020202020204" pitchFamily="34" charset="0"/>
                </a:rPr>
                <a:t>, K. and </a:t>
              </a:r>
              <a:r>
                <a:rPr lang="en-US" sz="1600" dirty="0" err="1">
                  <a:solidFill>
                    <a:prstClr val="black"/>
                  </a:solidFill>
                  <a:latin typeface="Arial" panose="020B0604020202020204" pitchFamily="34" charset="0"/>
                  <a:cs typeface="Arial" panose="020B0604020202020204" pitchFamily="34" charset="0"/>
                </a:rPr>
                <a:t>Maredza</a:t>
              </a:r>
              <a:r>
                <a:rPr lang="en-US" sz="1600" dirty="0">
                  <a:solidFill>
                    <a:prstClr val="black"/>
                  </a:solidFill>
                  <a:latin typeface="Arial" panose="020B0604020202020204" pitchFamily="34" charset="0"/>
                  <a:cs typeface="Arial" panose="020B0604020202020204" pitchFamily="34" charset="0"/>
                </a:rPr>
                <a:t>, A., 2022. Exchange rate volatility, inflation and economic growth in developing countries: Panel data approach for SADC. </a:t>
              </a:r>
              <a:r>
                <a:rPr lang="en-US" sz="1600" i="1" dirty="0">
                  <a:solidFill>
                    <a:prstClr val="black"/>
                  </a:solidFill>
                  <a:latin typeface="Arial" panose="020B0604020202020204" pitchFamily="34" charset="0"/>
                  <a:cs typeface="Arial" panose="020B0604020202020204" pitchFamily="34" charset="0"/>
                </a:rPr>
                <a:t>Economies</a:t>
              </a:r>
              <a:r>
                <a:rPr lang="en-US" sz="1600" dirty="0">
                  <a:solidFill>
                    <a:prstClr val="black"/>
                  </a:solidFill>
                  <a:latin typeface="Arial" panose="020B0604020202020204" pitchFamily="34" charset="0"/>
                  <a:cs typeface="Arial" panose="020B0604020202020204" pitchFamily="34" charset="0"/>
                </a:rPr>
                <a:t>, </a:t>
              </a:r>
              <a:r>
                <a:rPr lang="en-US" sz="1600" i="1" dirty="0">
                  <a:solidFill>
                    <a:prstClr val="black"/>
                  </a:solidFill>
                  <a:latin typeface="Arial" panose="020B0604020202020204" pitchFamily="34" charset="0"/>
                  <a:cs typeface="Arial" panose="020B0604020202020204" pitchFamily="34" charset="0"/>
                </a:rPr>
                <a:t>10</a:t>
              </a:r>
              <a:r>
                <a:rPr lang="en-US" sz="1600" dirty="0">
                  <a:solidFill>
                    <a:prstClr val="black"/>
                  </a:solidFill>
                  <a:latin typeface="Arial" panose="020B0604020202020204" pitchFamily="34" charset="0"/>
                  <a:cs typeface="Arial" panose="020B0604020202020204" pitchFamily="34" charset="0"/>
                </a:rPr>
                <a:t>(3), p.67.</a:t>
              </a:r>
            </a:p>
            <a:p>
              <a:pPr lvl="0" algn="just">
                <a:lnSpc>
                  <a:spcPct val="120000"/>
                </a:lnSpc>
                <a:spcBef>
                  <a:spcPts val="1000"/>
                </a:spcBef>
              </a:pPr>
              <a:r>
                <a:rPr lang="en-US" sz="1600" dirty="0" err="1">
                  <a:solidFill>
                    <a:prstClr val="black"/>
                  </a:solidFill>
                  <a:latin typeface="Arial" panose="020B0604020202020204" pitchFamily="34" charset="0"/>
                  <a:cs typeface="Arial" panose="020B0604020202020204" pitchFamily="34" charset="0"/>
                </a:rPr>
                <a:t>Assaad</a:t>
              </a:r>
              <a:r>
                <a:rPr lang="en-US" sz="1600" dirty="0">
                  <a:solidFill>
                    <a:prstClr val="black"/>
                  </a:solidFill>
                  <a:latin typeface="Arial" panose="020B0604020202020204" pitchFamily="34" charset="0"/>
                  <a:cs typeface="Arial" panose="020B0604020202020204" pitchFamily="34" charset="0"/>
                </a:rPr>
                <a:t>, R. and El-</a:t>
              </a:r>
              <a:r>
                <a:rPr lang="en-US" sz="1600" dirty="0" err="1">
                  <a:solidFill>
                    <a:prstClr val="black"/>
                  </a:solidFill>
                  <a:latin typeface="Arial" panose="020B0604020202020204" pitchFamily="34" charset="0"/>
                  <a:cs typeface="Arial" panose="020B0604020202020204" pitchFamily="34" charset="0"/>
                </a:rPr>
                <a:t>Adaway</a:t>
              </a:r>
              <a:r>
                <a:rPr lang="en-US" sz="1600" dirty="0">
                  <a:solidFill>
                    <a:prstClr val="black"/>
                  </a:solidFill>
                  <a:latin typeface="Arial" panose="020B0604020202020204" pitchFamily="34" charset="0"/>
                  <a:cs typeface="Arial" panose="020B0604020202020204" pitchFamily="34" charset="0"/>
                </a:rPr>
                <a:t>, I.H., 2021. Guidelines for responding to COVID-19 pandemic: Best practices, impacts, and future research directions. </a:t>
              </a:r>
              <a:r>
                <a:rPr lang="en-US" sz="1600" i="1" dirty="0">
                  <a:solidFill>
                    <a:prstClr val="black"/>
                  </a:solidFill>
                  <a:latin typeface="Arial" panose="020B0604020202020204" pitchFamily="34" charset="0"/>
                  <a:cs typeface="Arial" panose="020B0604020202020204" pitchFamily="34" charset="0"/>
                </a:rPr>
                <a:t>Journal of management in engineering</a:t>
              </a:r>
              <a:r>
                <a:rPr lang="en-US" sz="1600" dirty="0">
                  <a:solidFill>
                    <a:prstClr val="black"/>
                  </a:solidFill>
                  <a:latin typeface="Arial" panose="020B0604020202020204" pitchFamily="34" charset="0"/>
                  <a:cs typeface="Arial" panose="020B0604020202020204" pitchFamily="34" charset="0"/>
                </a:rPr>
                <a:t>, </a:t>
              </a:r>
              <a:r>
                <a:rPr lang="en-US" sz="1600" i="1" dirty="0">
                  <a:solidFill>
                    <a:prstClr val="black"/>
                  </a:solidFill>
                  <a:latin typeface="Arial" panose="020B0604020202020204" pitchFamily="34" charset="0"/>
                  <a:cs typeface="Arial" panose="020B0604020202020204" pitchFamily="34" charset="0"/>
                </a:rPr>
                <a:t>37</a:t>
              </a:r>
              <a:r>
                <a:rPr lang="en-US" sz="1600" dirty="0">
                  <a:solidFill>
                    <a:prstClr val="black"/>
                  </a:solidFill>
                  <a:latin typeface="Arial" panose="020B0604020202020204" pitchFamily="34" charset="0"/>
                  <a:cs typeface="Arial" panose="020B0604020202020204" pitchFamily="34" charset="0"/>
                </a:rPr>
                <a:t>(3), p.06021001.</a:t>
              </a:r>
            </a:p>
            <a:p>
              <a:pPr lvl="0" algn="just">
                <a:lnSpc>
                  <a:spcPct val="120000"/>
                </a:lnSpc>
                <a:spcBef>
                  <a:spcPts val="1000"/>
                </a:spcBef>
              </a:pPr>
              <a:r>
                <a:rPr lang="en-US" sz="1600" dirty="0">
                  <a:solidFill>
                    <a:prstClr val="black"/>
                  </a:solidFill>
                  <a:latin typeface="Arial" panose="020B0604020202020204" pitchFamily="34" charset="0"/>
                  <a:cs typeface="Arial" panose="020B0604020202020204" pitchFamily="34" charset="0"/>
                </a:rPr>
                <a:t>Hegde, S., Kumar, G., Engle, C. and van </a:t>
              </a:r>
              <a:r>
                <a:rPr lang="en-US" sz="1600" dirty="0" err="1">
                  <a:solidFill>
                    <a:prstClr val="black"/>
                  </a:solidFill>
                  <a:latin typeface="Arial" panose="020B0604020202020204" pitchFamily="34" charset="0"/>
                  <a:cs typeface="Arial" panose="020B0604020202020204" pitchFamily="34" charset="0"/>
                </a:rPr>
                <a:t>Senten</a:t>
              </a:r>
              <a:r>
                <a:rPr lang="en-US" sz="1600" dirty="0">
                  <a:solidFill>
                    <a:prstClr val="black"/>
                  </a:solidFill>
                  <a:latin typeface="Arial" panose="020B0604020202020204" pitchFamily="34" charset="0"/>
                  <a:cs typeface="Arial" panose="020B0604020202020204" pitchFamily="34" charset="0"/>
                </a:rPr>
                <a:t>, J., 2023. Cost of regulations on US catfish farms. </a:t>
              </a:r>
              <a:r>
                <a:rPr lang="en-US" sz="1600" i="1" dirty="0">
                  <a:solidFill>
                    <a:prstClr val="black"/>
                  </a:solidFill>
                  <a:latin typeface="Arial" panose="020B0604020202020204" pitchFamily="34" charset="0"/>
                  <a:cs typeface="Arial" panose="020B0604020202020204" pitchFamily="34" charset="0"/>
                </a:rPr>
                <a:t>Journal of the World Aquaculture Society</a:t>
              </a:r>
              <a:r>
                <a:rPr lang="en-US" sz="1600" dirty="0">
                  <a:solidFill>
                    <a:prstClr val="black"/>
                  </a:solidFill>
                  <a:latin typeface="Arial" panose="020B0604020202020204" pitchFamily="34" charset="0"/>
                  <a:cs typeface="Arial" panose="020B0604020202020204" pitchFamily="34" charset="0"/>
                </a:rPr>
                <a:t>, </a:t>
              </a:r>
              <a:r>
                <a:rPr lang="en-US" sz="1600" i="1" dirty="0">
                  <a:solidFill>
                    <a:prstClr val="black"/>
                  </a:solidFill>
                  <a:latin typeface="Arial" panose="020B0604020202020204" pitchFamily="34" charset="0"/>
                  <a:cs typeface="Arial" panose="020B0604020202020204" pitchFamily="34" charset="0"/>
                </a:rPr>
                <a:t>54</a:t>
              </a:r>
              <a:r>
                <a:rPr lang="en-US" sz="1600" dirty="0">
                  <a:solidFill>
                    <a:prstClr val="black"/>
                  </a:solidFill>
                  <a:latin typeface="Arial" panose="020B0604020202020204" pitchFamily="34" charset="0"/>
                  <a:cs typeface="Arial" panose="020B0604020202020204" pitchFamily="34" charset="0"/>
                </a:rPr>
                <a:t>(1), pp.32-53.</a:t>
              </a:r>
            </a:p>
            <a:p>
              <a:pPr algn="just" defTabSz="685800"/>
              <a:endParaRPr lang="en-US" sz="1200" dirty="0">
                <a:solidFill>
                  <a:prstClr val="black">
                    <a:lumMod val="75000"/>
                    <a:lumOff val="25000"/>
                  </a:prstClr>
                </a:solidFill>
                <a:latin typeface="Calibri" panose="020F0502020204030204"/>
              </a:endParaRPr>
            </a:p>
            <a:p>
              <a:pPr algn="ctr" defTabSz="685800"/>
              <a:endParaRPr lang="en-US" sz="2100" dirty="0">
                <a:solidFill>
                  <a:prstClr val="black">
                    <a:lumMod val="75000"/>
                    <a:lumOff val="25000"/>
                  </a:prstClr>
                </a:solidFill>
                <a:latin typeface="Calibri" panose="020F0502020204030204"/>
              </a:endParaRPr>
            </a:p>
          </p:txBody>
        </p:sp>
      </p:grpSp>
    </p:spTree>
    <p:extLst>
      <p:ext uri="{BB962C8B-B14F-4D97-AF65-F5344CB8AC3E}">
        <p14:creationId xmlns:p14="http://schemas.microsoft.com/office/powerpoint/2010/main" val="2409716403"/>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F2B8B4F-FB7D-5725-F30E-021D08E012A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2862"/>
            <a:ext cx="12192000" cy="6900862"/>
          </a:xfrm>
          <a:prstGeom prst="rect">
            <a:avLst/>
          </a:prstGeom>
        </p:spPr>
      </p:pic>
      <p:sp>
        <p:nvSpPr>
          <p:cNvPr id="2" name="Rectangle 1">
            <a:extLst>
              <a:ext uri="{FF2B5EF4-FFF2-40B4-BE49-F238E27FC236}">
                <a16:creationId xmlns:a16="http://schemas.microsoft.com/office/drawing/2014/main" id="{59846953-1E2D-6471-DB5B-68A01F0E54BA}"/>
              </a:ext>
            </a:extLst>
          </p:cNvPr>
          <p:cNvSpPr/>
          <p:nvPr/>
        </p:nvSpPr>
        <p:spPr>
          <a:xfrm>
            <a:off x="0" y="-42862"/>
            <a:ext cx="12192000" cy="6900862"/>
          </a:xfrm>
          <a:prstGeom prst="rect">
            <a:avLst/>
          </a:prstGeom>
          <a:gradFill flip="none" rotWithShape="1">
            <a:gsLst>
              <a:gs pos="49000">
                <a:schemeClr val="accent1">
                  <a:alpha val="85000"/>
                </a:schemeClr>
              </a:gs>
              <a:gs pos="100000">
                <a:schemeClr val="accent1">
                  <a:lumMod val="20000"/>
                  <a:lumOff val="80000"/>
                  <a:alpha val="85000"/>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grpSp>
        <p:nvGrpSpPr>
          <p:cNvPr id="6" name="Group 5">
            <a:extLst>
              <a:ext uri="{FF2B5EF4-FFF2-40B4-BE49-F238E27FC236}">
                <a16:creationId xmlns:a16="http://schemas.microsoft.com/office/drawing/2014/main" id="{FE87DB38-CC12-E6BF-C6A1-C2D5FB1CA219}"/>
              </a:ext>
            </a:extLst>
          </p:cNvPr>
          <p:cNvGrpSpPr/>
          <p:nvPr/>
        </p:nvGrpSpPr>
        <p:grpSpPr>
          <a:xfrm>
            <a:off x="0" y="-42862"/>
            <a:ext cx="12192000" cy="6900861"/>
            <a:chOff x="153386" y="2528888"/>
            <a:chExt cx="4878772" cy="2314575"/>
          </a:xfrm>
        </p:grpSpPr>
        <p:sp>
          <p:nvSpPr>
            <p:cNvPr id="4" name="Rectangle: Diagonal Corners Snipped 3">
              <a:extLst>
                <a:ext uri="{FF2B5EF4-FFF2-40B4-BE49-F238E27FC236}">
                  <a16:creationId xmlns:a16="http://schemas.microsoft.com/office/drawing/2014/main" id="{43A33D77-A198-93D8-FBD7-5FA3D6CF0897}"/>
                </a:ext>
              </a:extLst>
            </p:cNvPr>
            <p:cNvSpPr/>
            <p:nvPr/>
          </p:nvSpPr>
          <p:spPr>
            <a:xfrm>
              <a:off x="153386" y="2528888"/>
              <a:ext cx="4878772" cy="2314575"/>
            </a:xfrm>
            <a:prstGeom prst="snip2Diag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5" name="TextBox 4">
              <a:extLst>
                <a:ext uri="{FF2B5EF4-FFF2-40B4-BE49-F238E27FC236}">
                  <a16:creationId xmlns:a16="http://schemas.microsoft.com/office/drawing/2014/main" id="{2F747CD1-2A7E-BA7C-0EAD-59B6DD49B795}"/>
                </a:ext>
              </a:extLst>
            </p:cNvPr>
            <p:cNvSpPr txBox="1"/>
            <p:nvPr/>
          </p:nvSpPr>
          <p:spPr>
            <a:xfrm>
              <a:off x="306772" y="2860686"/>
              <a:ext cx="4572000" cy="1650983"/>
            </a:xfrm>
            <a:prstGeom prst="rect">
              <a:avLst/>
            </a:prstGeom>
            <a:noFill/>
          </p:spPr>
          <p:txBody>
            <a:bodyPr wrap="square" anchor="ctr">
              <a:spAutoFit/>
            </a:bodyPr>
            <a:lstStyle/>
            <a:p>
              <a:pPr algn="just" defTabSz="685800"/>
              <a:r>
                <a:rPr lang="en-US" sz="2800" b="1" dirty="0">
                  <a:solidFill>
                    <a:prstClr val="black">
                      <a:lumMod val="75000"/>
                      <a:lumOff val="25000"/>
                    </a:prstClr>
                  </a:solidFill>
                  <a:latin typeface="Calibri" panose="020F0502020204030204"/>
                </a:rPr>
                <a:t>REFERENCES</a:t>
              </a:r>
            </a:p>
            <a:p>
              <a:pPr lvl="0" algn="just">
                <a:lnSpc>
                  <a:spcPct val="120000"/>
                </a:lnSpc>
                <a:spcBef>
                  <a:spcPts val="1000"/>
                </a:spcBef>
              </a:pPr>
              <a:r>
                <a:rPr lang="en-US" sz="1600" dirty="0">
                  <a:solidFill>
                    <a:prstClr val="black"/>
                  </a:solidFill>
                  <a:latin typeface="Arial" panose="020B0604020202020204" pitchFamily="34" charset="0"/>
                  <a:cs typeface="Arial" panose="020B0604020202020204" pitchFamily="34" charset="0"/>
                </a:rPr>
                <a:t>Shevchenko, T., </a:t>
              </a:r>
              <a:r>
                <a:rPr lang="en-US" sz="1600" dirty="0" err="1">
                  <a:solidFill>
                    <a:prstClr val="black"/>
                  </a:solidFill>
                  <a:latin typeface="Arial" panose="020B0604020202020204" pitchFamily="34" charset="0"/>
                  <a:cs typeface="Arial" panose="020B0604020202020204" pitchFamily="34" charset="0"/>
                </a:rPr>
                <a:t>Saidani</a:t>
              </a:r>
              <a:r>
                <a:rPr lang="en-US" sz="1600" dirty="0">
                  <a:solidFill>
                    <a:prstClr val="black"/>
                  </a:solidFill>
                  <a:latin typeface="Arial" panose="020B0604020202020204" pitchFamily="34" charset="0"/>
                  <a:cs typeface="Arial" panose="020B0604020202020204" pitchFamily="34" charset="0"/>
                </a:rPr>
                <a:t>, M., </a:t>
              </a:r>
              <a:r>
                <a:rPr lang="en-US" sz="1600" dirty="0" err="1">
                  <a:solidFill>
                    <a:prstClr val="black"/>
                  </a:solidFill>
                  <a:latin typeface="Arial" panose="020B0604020202020204" pitchFamily="34" charset="0"/>
                  <a:cs typeface="Arial" panose="020B0604020202020204" pitchFamily="34" charset="0"/>
                </a:rPr>
                <a:t>Ranjbari</a:t>
              </a:r>
              <a:r>
                <a:rPr lang="en-US" sz="1600" dirty="0">
                  <a:solidFill>
                    <a:prstClr val="black"/>
                  </a:solidFill>
                  <a:latin typeface="Arial" panose="020B0604020202020204" pitchFamily="34" charset="0"/>
                  <a:cs typeface="Arial" panose="020B0604020202020204" pitchFamily="34" charset="0"/>
                </a:rPr>
                <a:t>, M., </a:t>
              </a:r>
              <a:r>
                <a:rPr lang="en-US" sz="1600" dirty="0" err="1">
                  <a:solidFill>
                    <a:prstClr val="black"/>
                  </a:solidFill>
                  <a:latin typeface="Arial" panose="020B0604020202020204" pitchFamily="34" charset="0"/>
                  <a:cs typeface="Arial" panose="020B0604020202020204" pitchFamily="34" charset="0"/>
                </a:rPr>
                <a:t>Kronenberg</a:t>
              </a:r>
              <a:r>
                <a:rPr lang="en-US" sz="1600" dirty="0">
                  <a:solidFill>
                    <a:prstClr val="black"/>
                  </a:solidFill>
                  <a:latin typeface="Arial" panose="020B0604020202020204" pitchFamily="34" charset="0"/>
                  <a:cs typeface="Arial" panose="020B0604020202020204" pitchFamily="34" charset="0"/>
                </a:rPr>
                <a:t>, J., </a:t>
              </a:r>
              <a:r>
                <a:rPr lang="en-US" sz="1600" dirty="0" err="1">
                  <a:solidFill>
                    <a:prstClr val="black"/>
                  </a:solidFill>
                  <a:latin typeface="Arial" panose="020B0604020202020204" pitchFamily="34" charset="0"/>
                  <a:cs typeface="Arial" panose="020B0604020202020204" pitchFamily="34" charset="0"/>
                </a:rPr>
                <a:t>Danko</a:t>
              </a:r>
              <a:r>
                <a:rPr lang="en-US" sz="1600" dirty="0">
                  <a:solidFill>
                    <a:prstClr val="black"/>
                  </a:solidFill>
                  <a:latin typeface="Arial" panose="020B0604020202020204" pitchFamily="34" charset="0"/>
                  <a:cs typeface="Arial" panose="020B0604020202020204" pitchFamily="34" charset="0"/>
                </a:rPr>
                <a:t>, Y. and </a:t>
              </a:r>
              <a:r>
                <a:rPr lang="en-US" sz="1600" dirty="0" err="1">
                  <a:solidFill>
                    <a:prstClr val="black"/>
                  </a:solidFill>
                  <a:latin typeface="Arial" panose="020B0604020202020204" pitchFamily="34" charset="0"/>
                  <a:cs typeface="Arial" panose="020B0604020202020204" pitchFamily="34" charset="0"/>
                </a:rPr>
                <a:t>Laitala</a:t>
              </a:r>
              <a:r>
                <a:rPr lang="en-US" sz="1600" dirty="0">
                  <a:solidFill>
                    <a:prstClr val="black"/>
                  </a:solidFill>
                  <a:latin typeface="Arial" panose="020B0604020202020204" pitchFamily="34" charset="0"/>
                  <a:cs typeface="Arial" panose="020B0604020202020204" pitchFamily="34" charset="0"/>
                </a:rPr>
                <a:t>, K., 2023. Consumer behavior in the circular economy: Developing a product-centric framework. Journal of Cleaner Production, 384, p.135568.</a:t>
              </a:r>
            </a:p>
            <a:p>
              <a:pPr lvl="0" algn="just">
                <a:lnSpc>
                  <a:spcPct val="120000"/>
                </a:lnSpc>
                <a:spcBef>
                  <a:spcPts val="1000"/>
                </a:spcBef>
              </a:pPr>
              <a:r>
                <a:rPr lang="en-US" sz="1600" dirty="0">
                  <a:solidFill>
                    <a:prstClr val="black"/>
                  </a:solidFill>
                  <a:latin typeface="Arial" panose="020B0604020202020204" pitchFamily="34" charset="0"/>
                  <a:cs typeface="Arial" panose="020B0604020202020204" pitchFamily="34" charset="0"/>
                </a:rPr>
                <a:t>Kondo, K. and Vicente, Â.J.B., 2023. The Coordination Imperative: A Comprehensive Approach to Align Customer Demand and Inventory Management for Superior Customer Experience in Retail (Doctoral dissertation, Massachusetts Institute of Technology).</a:t>
              </a:r>
            </a:p>
            <a:p>
              <a:pPr lvl="0" algn="just">
                <a:lnSpc>
                  <a:spcPct val="120000"/>
                </a:lnSpc>
                <a:spcBef>
                  <a:spcPts val="1000"/>
                </a:spcBef>
              </a:pPr>
              <a:r>
                <a:rPr lang="en-US" sz="1600" dirty="0" err="1">
                  <a:solidFill>
                    <a:prstClr val="black"/>
                  </a:solidFill>
                  <a:latin typeface="Arial" panose="020B0604020202020204" pitchFamily="34" charset="0"/>
                  <a:cs typeface="Arial" panose="020B0604020202020204" pitchFamily="34" charset="0"/>
                </a:rPr>
                <a:t>Ogbumgbada</a:t>
              </a:r>
              <a:r>
                <a:rPr lang="en-US" sz="1600" dirty="0">
                  <a:solidFill>
                    <a:prstClr val="black"/>
                  </a:solidFill>
                  <a:latin typeface="Arial" panose="020B0604020202020204" pitchFamily="34" charset="0"/>
                  <a:cs typeface="Arial" panose="020B0604020202020204" pitchFamily="34" charset="0"/>
                </a:rPr>
                <a:t>, O.V. and Nwachukwu, I., 2024. Intrapreneurship Autonomy and Organizational Adaptability. GPH-International Journal of Business Management, 7(02), pp.11-28.</a:t>
              </a:r>
            </a:p>
            <a:p>
              <a:pPr lvl="0" algn="just">
                <a:lnSpc>
                  <a:spcPct val="120000"/>
                </a:lnSpc>
                <a:spcBef>
                  <a:spcPts val="1000"/>
                </a:spcBef>
              </a:pPr>
              <a:r>
                <a:rPr lang="en-US" sz="1600" dirty="0" err="1">
                  <a:solidFill>
                    <a:prstClr val="black"/>
                  </a:solidFill>
                  <a:latin typeface="Arial" panose="020B0604020202020204" pitchFamily="34" charset="0"/>
                  <a:cs typeface="Arial" panose="020B0604020202020204" pitchFamily="34" charset="0"/>
                </a:rPr>
                <a:t>Arif</a:t>
              </a:r>
              <a:r>
                <a:rPr lang="en-US" sz="1600" dirty="0">
                  <a:solidFill>
                    <a:prstClr val="black"/>
                  </a:solidFill>
                  <a:latin typeface="Arial" panose="020B0604020202020204" pitchFamily="34" charset="0"/>
                  <a:cs typeface="Arial" panose="020B0604020202020204" pitchFamily="34" charset="0"/>
                </a:rPr>
                <a:t>, M., Shah, A. and Khan, S., 2023. Embracing the Future: Evaluating the Strategic Impact of Digital Supply Chain Integration on Business Performance. Journal of Asian Development Studies, 12(3).</a:t>
              </a:r>
            </a:p>
            <a:p>
              <a:pPr lvl="0" algn="just">
                <a:lnSpc>
                  <a:spcPct val="120000"/>
                </a:lnSpc>
                <a:spcBef>
                  <a:spcPts val="1000"/>
                </a:spcBef>
              </a:pPr>
              <a:r>
                <a:rPr lang="en-US" sz="1600" dirty="0" err="1">
                  <a:solidFill>
                    <a:prstClr val="black"/>
                  </a:solidFill>
                  <a:latin typeface="Arial" panose="020B0604020202020204" pitchFamily="34" charset="0"/>
                  <a:cs typeface="Arial" panose="020B0604020202020204" pitchFamily="34" charset="0"/>
                </a:rPr>
                <a:t>Kunduru</a:t>
              </a:r>
              <a:r>
                <a:rPr lang="en-US" sz="1600" dirty="0">
                  <a:solidFill>
                    <a:prstClr val="black"/>
                  </a:solidFill>
                  <a:latin typeface="Arial" panose="020B0604020202020204" pitchFamily="34" charset="0"/>
                  <a:cs typeface="Arial" panose="020B0604020202020204" pitchFamily="34" charset="0"/>
                </a:rPr>
                <a:t>, A.R., 2023. Industry best practices on implementing oracle cloud ERP security. International Journal of Computer Trends and Technology, 71(6), pp.1-8.</a:t>
              </a:r>
            </a:p>
            <a:p>
              <a:pPr algn="just" defTabSz="685800"/>
              <a:endParaRPr lang="en-US" sz="1200" dirty="0">
                <a:solidFill>
                  <a:prstClr val="black">
                    <a:lumMod val="75000"/>
                    <a:lumOff val="25000"/>
                  </a:prstClr>
                </a:solidFill>
                <a:latin typeface="Calibri" panose="020F0502020204030204"/>
              </a:endParaRPr>
            </a:p>
            <a:p>
              <a:pPr algn="ctr" defTabSz="685800"/>
              <a:endParaRPr lang="en-US" sz="2100" dirty="0">
                <a:solidFill>
                  <a:prstClr val="black">
                    <a:lumMod val="75000"/>
                    <a:lumOff val="25000"/>
                  </a:prstClr>
                </a:solidFill>
                <a:latin typeface="Calibri" panose="020F0502020204030204"/>
              </a:endParaRPr>
            </a:p>
          </p:txBody>
        </p:sp>
      </p:grpSp>
    </p:spTree>
    <p:extLst>
      <p:ext uri="{BB962C8B-B14F-4D97-AF65-F5344CB8AC3E}">
        <p14:creationId xmlns:p14="http://schemas.microsoft.com/office/powerpoint/2010/main" val="3296081116"/>
      </p:ext>
    </p:extLst>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NET" val="4.0.30319.42000"/>
  <p:tag name="AS_OS" val="Microsoft Windows NT 10.0.14393.0"/>
  <p:tag name="AS_RELEASE_DATE" val="2019.12.14"/>
  <p:tag name="AS_TITLE" val="Aspose.Slides for .NET 4.0 Client Profile"/>
  <p:tag name="AS_VERSION" val="19.12"/>
</p:tagLst>
</file>

<file path=ppt/theme/theme1.xml><?xml version="1.0" encoding="utf-8"?>
<a:theme xmlns:a="http://schemas.openxmlformats.org/drawingml/2006/main" name="Office Theme">
  <a:themeElements>
    <a:clrScheme name="Custom 396">
      <a:dk1>
        <a:sysClr val="windowText" lastClr="000000"/>
      </a:dk1>
      <a:lt1>
        <a:sysClr val="window" lastClr="FFFFFF"/>
      </a:lt1>
      <a:dk2>
        <a:srgbClr val="44546A"/>
      </a:dk2>
      <a:lt2>
        <a:srgbClr val="E7E6E6"/>
      </a:lt2>
      <a:accent1>
        <a:srgbClr val="008697"/>
      </a:accent1>
      <a:accent2>
        <a:srgbClr val="FFC000"/>
      </a:accent2>
      <a:accent3>
        <a:srgbClr val="7DCFB6"/>
      </a:accent3>
      <a:accent4>
        <a:srgbClr val="00B2CA"/>
      </a:accent4>
      <a:accent5>
        <a:srgbClr val="1D4E89"/>
      </a:accent5>
      <a:accent6>
        <a:srgbClr val="70AD47"/>
      </a:accent6>
      <a:hlink>
        <a:srgbClr val="0563C1"/>
      </a:hlink>
      <a:folHlink>
        <a:srgbClr val="954F72"/>
      </a:folHlink>
    </a:clrScheme>
    <a:fontScheme name="Office">
      <a:majorFont>
        <a:latin typeface="Calibri Light" panose="020F0302020204030204"/>
        <a:ea typeface="Arial"/>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Arial"/>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1894</Words>
  <Application>Microsoft Office PowerPoint</Application>
  <PresentationFormat>Widescreen</PresentationFormat>
  <Paragraphs>80</Paragraphs>
  <Slides>13</Slides>
  <Notes>4</Notes>
  <HiddenSlides>0</HiddenSlides>
  <MMClips>0</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13</vt:i4>
      </vt:variant>
    </vt:vector>
  </HeadingPairs>
  <TitlesOfParts>
    <vt:vector size="28" baseType="lpstr">
      <vt:lpstr>맑은 고딕</vt:lpstr>
      <vt:lpstr>Adobe Fangsong Std R</vt:lpstr>
      <vt:lpstr>Arial</vt:lpstr>
      <vt:lpstr>Arial Black</vt:lpstr>
      <vt:lpstr>Calibri</vt:lpstr>
      <vt:lpstr>Calibri Light</vt:lpstr>
      <vt:lpstr>Cambria</vt:lpstr>
      <vt:lpstr>Georgia</vt:lpstr>
      <vt:lpstr>Georgia Pro Light</vt:lpstr>
      <vt:lpstr>Mongolian Baiti</vt:lpstr>
      <vt:lpstr>Montserrat</vt:lpstr>
      <vt:lpstr>Roboto Bk</vt:lpstr>
      <vt:lpstr>Söhne</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2024-06-03T12:10:25Z</dcterms:created>
  <dcterms:modified xsi:type="dcterms:W3CDTF">2024-06-03T12:11:10Z</dcterms:modified>
</cp:coreProperties>
</file>