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79" r:id="rId3"/>
  </p:sldMasterIdLst>
  <p:notesMasterIdLst>
    <p:notesMasterId r:id="rId23"/>
  </p:notesMasterIdLst>
  <p:sldIdLst>
    <p:sldId id="272" r:id="rId4"/>
    <p:sldId id="290" r:id="rId5"/>
    <p:sldId id="274" r:id="rId6"/>
    <p:sldId id="278" r:id="rId7"/>
    <p:sldId id="280" r:id="rId8"/>
    <p:sldId id="282" r:id="rId9"/>
    <p:sldId id="284" r:id="rId10"/>
    <p:sldId id="261" r:id="rId11"/>
    <p:sldId id="289" r:id="rId12"/>
    <p:sldId id="288" r:id="rId13"/>
    <p:sldId id="287" r:id="rId14"/>
    <p:sldId id="256" r:id="rId15"/>
    <p:sldId id="257" r:id="rId16"/>
    <p:sldId id="258" r:id="rId17"/>
    <p:sldId id="259" r:id="rId18"/>
    <p:sldId id="260" r:id="rId19"/>
    <p:sldId id="264" r:id="rId20"/>
    <p:sldId id="269" r:id="rId21"/>
    <p:sldId id="285" r:id="rId22"/>
  </p:sldIdLst>
  <p:sldSz cx="12192000" cy="6858000"/>
  <p:notesSz cx="9144000" cy="6858000"/>
  <p:embeddedFontLst>
    <p:embeddedFont>
      <p:font typeface="Helvetica World" panose="020B0604020202020204" charset="-128"/>
      <p:regular r:id="rId24"/>
    </p:embeddedFont>
    <p:embeddedFont>
      <p:font typeface="Helvetica World Bold" panose="020B0604020202020204" charset="-128"/>
      <p:regular r:id="rId25"/>
    </p:embeddedFont>
    <p:embeddedFont>
      <p:font typeface="Arvo" panose="020B0604020202020204" charset="0"/>
      <p:regular r:id="rId26"/>
    </p:embeddedFont>
    <p:embeddedFont>
      <p:font typeface="Century Gothic" panose="020B0502020202020204" pitchFamily="34" charset="0"/>
      <p:regular r:id="rId27"/>
      <p:bold r:id="rId28"/>
      <p:italic r:id="rId29"/>
      <p:boldItalic r:id="rId30"/>
    </p:embeddedFont>
    <p:embeddedFont>
      <p:font typeface="Georgia Pro Condensed" panose="020B0604020202020204" charset="0"/>
      <p:regular r:id="rId31"/>
    </p:embeddedFont>
    <p:embeddedFont>
      <p:font typeface="Gill Sans Nova" panose="020F0502020204030204" pitchFamily="34" charset="0"/>
      <p:regular r:id="rId32"/>
      <p:bold r:id="rId33"/>
      <p:italic r:id="rId34"/>
      <p:boldItalic r:id="rId35"/>
    </p:embeddedFont>
    <p:embeddedFont>
      <p:font typeface="Gill Sans Nova Light" panose="020F0502020204030204" pitchFamily="34" charset="0"/>
      <p:regular r:id="rId36"/>
      <p:italic r:id="rId37"/>
    </p:embeddedFont>
    <p:embeddedFont>
      <p:font typeface="Palatino Linotype" panose="02040502050505030304" pitchFamily="18" charset="0"/>
      <p:regular r:id="rId38"/>
      <p:bold r:id="rId39"/>
      <p:italic r:id="rId40"/>
      <p:boldItalic r:id="rId41"/>
    </p:embeddedFont>
    <p:embeddedFont>
      <p:font typeface="Sagona Book" panose="020F0502020204030204" pitchFamily="18" charset="0"/>
      <p:regular r:id="rId42"/>
      <p:bold r:id="rId43"/>
      <p:italic r:id="rId44"/>
      <p:boldItalic r:id="rId45"/>
    </p:embeddedFont>
    <p:embeddedFont>
      <p:font typeface="Times New Roman MT" panose="020B0604020202020204" charset="0"/>
      <p:regular r:id="rId46"/>
    </p:embeddedFont>
  </p:embeddedFontLst>
  <p:defaultTextStyle>
    <a:defPPr>
      <a:defRPr lang="en-US"/>
    </a:defPPr>
    <a:lvl1pPr marL="0" algn="l" defTabSz="553869" rtl="0" eaLnBrk="1" latinLnBrk="0" hangingPunct="1">
      <a:defRPr sz="1090" kern="1200">
        <a:solidFill>
          <a:schemeClr val="tx1"/>
        </a:solidFill>
        <a:latin typeface="+mn-lt"/>
        <a:ea typeface="+mn-ea"/>
        <a:cs typeface="+mn-cs"/>
      </a:defRPr>
    </a:lvl1pPr>
    <a:lvl2pPr marL="276935" algn="l" defTabSz="553869" rtl="0" eaLnBrk="1" latinLnBrk="0" hangingPunct="1">
      <a:defRPr sz="1090" kern="1200">
        <a:solidFill>
          <a:schemeClr val="tx1"/>
        </a:solidFill>
        <a:latin typeface="+mn-lt"/>
        <a:ea typeface="+mn-ea"/>
        <a:cs typeface="+mn-cs"/>
      </a:defRPr>
    </a:lvl2pPr>
    <a:lvl3pPr marL="553869" algn="l" defTabSz="553869" rtl="0" eaLnBrk="1" latinLnBrk="0" hangingPunct="1">
      <a:defRPr sz="1090" kern="1200">
        <a:solidFill>
          <a:schemeClr val="tx1"/>
        </a:solidFill>
        <a:latin typeface="+mn-lt"/>
        <a:ea typeface="+mn-ea"/>
        <a:cs typeface="+mn-cs"/>
      </a:defRPr>
    </a:lvl3pPr>
    <a:lvl4pPr marL="830803" algn="l" defTabSz="553869" rtl="0" eaLnBrk="1" latinLnBrk="0" hangingPunct="1">
      <a:defRPr sz="1090" kern="1200">
        <a:solidFill>
          <a:schemeClr val="tx1"/>
        </a:solidFill>
        <a:latin typeface="+mn-lt"/>
        <a:ea typeface="+mn-ea"/>
        <a:cs typeface="+mn-cs"/>
      </a:defRPr>
    </a:lvl4pPr>
    <a:lvl5pPr marL="1107739" algn="l" defTabSz="553869" rtl="0" eaLnBrk="1" latinLnBrk="0" hangingPunct="1">
      <a:defRPr sz="1090" kern="1200">
        <a:solidFill>
          <a:schemeClr val="tx1"/>
        </a:solidFill>
        <a:latin typeface="+mn-lt"/>
        <a:ea typeface="+mn-ea"/>
        <a:cs typeface="+mn-cs"/>
      </a:defRPr>
    </a:lvl5pPr>
    <a:lvl6pPr marL="1384673" algn="l" defTabSz="553869" rtl="0" eaLnBrk="1" latinLnBrk="0" hangingPunct="1">
      <a:defRPr sz="1090" kern="1200">
        <a:solidFill>
          <a:schemeClr val="tx1"/>
        </a:solidFill>
        <a:latin typeface="+mn-lt"/>
        <a:ea typeface="+mn-ea"/>
        <a:cs typeface="+mn-cs"/>
      </a:defRPr>
    </a:lvl6pPr>
    <a:lvl7pPr marL="1661608" algn="l" defTabSz="553869" rtl="0" eaLnBrk="1" latinLnBrk="0" hangingPunct="1">
      <a:defRPr sz="1090" kern="1200">
        <a:solidFill>
          <a:schemeClr val="tx1"/>
        </a:solidFill>
        <a:latin typeface="+mn-lt"/>
        <a:ea typeface="+mn-ea"/>
        <a:cs typeface="+mn-cs"/>
      </a:defRPr>
    </a:lvl7pPr>
    <a:lvl8pPr marL="1938542" algn="l" defTabSz="553869" rtl="0" eaLnBrk="1" latinLnBrk="0" hangingPunct="1">
      <a:defRPr sz="1090" kern="1200">
        <a:solidFill>
          <a:schemeClr val="tx1"/>
        </a:solidFill>
        <a:latin typeface="+mn-lt"/>
        <a:ea typeface="+mn-ea"/>
        <a:cs typeface="+mn-cs"/>
      </a:defRPr>
    </a:lvl8pPr>
    <a:lvl9pPr marL="2215477" algn="l" defTabSz="553869" rtl="0" eaLnBrk="1" latinLnBrk="0" hangingPunct="1">
      <a:defRPr sz="109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440" userDrawn="1">
          <p15:clr>
            <a:srgbClr val="A4A3A4"/>
          </p15:clr>
        </p15:guide>
        <p15:guide id="2" pos="19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4622" autoAdjust="0"/>
  </p:normalViewPr>
  <p:slideViewPr>
    <p:cSldViewPr>
      <p:cViewPr varScale="1">
        <p:scale>
          <a:sx n="96" d="100"/>
          <a:sy n="96" d="100"/>
        </p:scale>
        <p:origin x="88" y="48"/>
      </p:cViewPr>
      <p:guideLst>
        <p:guide orient="horz" pos="1440"/>
        <p:guide pos="192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font" Target="fonts/font3.fntdata"/><Relationship Id="rId39" Type="http://schemas.openxmlformats.org/officeDocument/2006/relationships/font" Target="fonts/font16.fntdata"/><Relationship Id="rId21" Type="http://schemas.openxmlformats.org/officeDocument/2006/relationships/slide" Target="slides/slide18.xml"/><Relationship Id="rId34" Type="http://schemas.openxmlformats.org/officeDocument/2006/relationships/font" Target="fonts/font11.fntdata"/><Relationship Id="rId42" Type="http://schemas.openxmlformats.org/officeDocument/2006/relationships/font" Target="fonts/font19.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font" Target="fonts/font6.fntdata"/><Relationship Id="rId11" Type="http://schemas.openxmlformats.org/officeDocument/2006/relationships/slide" Target="slides/slide8.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font" Target="fonts/font14.fntdata"/><Relationship Id="rId40" Type="http://schemas.openxmlformats.org/officeDocument/2006/relationships/font" Target="fonts/font17.fntdata"/><Relationship Id="rId45" Type="http://schemas.openxmlformats.org/officeDocument/2006/relationships/font" Target="fonts/font22.fntdata"/><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font" Target="fonts/font13.fntdata"/><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font" Target="fonts/font8.fntdata"/><Relationship Id="rId44" Type="http://schemas.openxmlformats.org/officeDocument/2006/relationships/font" Target="fonts/font21.fnt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font" Target="fonts/font12.fntdata"/><Relationship Id="rId43" Type="http://schemas.openxmlformats.org/officeDocument/2006/relationships/font" Target="fonts/font20.fntdata"/><Relationship Id="rId48"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font" Target="fonts/font15.fntdata"/><Relationship Id="rId46" Type="http://schemas.openxmlformats.org/officeDocument/2006/relationships/font" Target="fonts/font23.fntdata"/><Relationship Id="rId20" Type="http://schemas.openxmlformats.org/officeDocument/2006/relationships/slide" Target="slides/slide17.xml"/><Relationship Id="rId41" Type="http://schemas.openxmlformats.org/officeDocument/2006/relationships/font" Target="fonts/font18.fntdata"/><Relationship Id="rId1" Type="http://schemas.openxmlformats.org/officeDocument/2006/relationships/slideMaster" Target="slideMasters/slideMaster1.xml"/><Relationship Id="rId6"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2A0665F7-73FB-451B-A7CE-00AB7B84276A}" type="datetimeFigureOut">
              <a:rPr lang="en-GB" smtClean="0"/>
              <a:t>15/04/2026</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A686B51A-4CB7-4D15-86E5-570389E8F441}" type="slidenum">
              <a:rPr lang="en-GB" smtClean="0"/>
              <a:t>‹#›</a:t>
            </a:fld>
            <a:endParaRPr lang="en-GB"/>
          </a:p>
        </p:txBody>
      </p:sp>
    </p:spTree>
    <p:extLst>
      <p:ext uri="{BB962C8B-B14F-4D97-AF65-F5344CB8AC3E}">
        <p14:creationId xmlns:p14="http://schemas.microsoft.com/office/powerpoint/2010/main" val="1901391032"/>
      </p:ext>
    </p:extLst>
  </p:cSld>
  <p:clrMap bg1="lt1" tx1="dk1" bg2="lt2" tx2="dk2" accent1="accent1" accent2="accent2" accent3="accent3" accent4="accent4" accent5="accent5" accent6="accent6" hlink="hlink" folHlink="folHlink"/>
  <p:notesStyle>
    <a:lvl1pPr marL="0" algn="l" defTabSz="553869" rtl="0" eaLnBrk="1" latinLnBrk="0" hangingPunct="1">
      <a:defRPr sz="727" kern="1200">
        <a:solidFill>
          <a:schemeClr val="tx1"/>
        </a:solidFill>
        <a:latin typeface="+mn-lt"/>
        <a:ea typeface="+mn-ea"/>
        <a:cs typeface="+mn-cs"/>
      </a:defRPr>
    </a:lvl1pPr>
    <a:lvl2pPr marL="276935" algn="l" defTabSz="553869" rtl="0" eaLnBrk="1" latinLnBrk="0" hangingPunct="1">
      <a:defRPr sz="727" kern="1200">
        <a:solidFill>
          <a:schemeClr val="tx1"/>
        </a:solidFill>
        <a:latin typeface="+mn-lt"/>
        <a:ea typeface="+mn-ea"/>
        <a:cs typeface="+mn-cs"/>
      </a:defRPr>
    </a:lvl2pPr>
    <a:lvl3pPr marL="553869" algn="l" defTabSz="553869" rtl="0" eaLnBrk="1" latinLnBrk="0" hangingPunct="1">
      <a:defRPr sz="727" kern="1200">
        <a:solidFill>
          <a:schemeClr val="tx1"/>
        </a:solidFill>
        <a:latin typeface="+mn-lt"/>
        <a:ea typeface="+mn-ea"/>
        <a:cs typeface="+mn-cs"/>
      </a:defRPr>
    </a:lvl3pPr>
    <a:lvl4pPr marL="830803" algn="l" defTabSz="553869" rtl="0" eaLnBrk="1" latinLnBrk="0" hangingPunct="1">
      <a:defRPr sz="727" kern="1200">
        <a:solidFill>
          <a:schemeClr val="tx1"/>
        </a:solidFill>
        <a:latin typeface="+mn-lt"/>
        <a:ea typeface="+mn-ea"/>
        <a:cs typeface="+mn-cs"/>
      </a:defRPr>
    </a:lvl4pPr>
    <a:lvl5pPr marL="1107739" algn="l" defTabSz="553869" rtl="0" eaLnBrk="1" latinLnBrk="0" hangingPunct="1">
      <a:defRPr sz="727" kern="1200">
        <a:solidFill>
          <a:schemeClr val="tx1"/>
        </a:solidFill>
        <a:latin typeface="+mn-lt"/>
        <a:ea typeface="+mn-ea"/>
        <a:cs typeface="+mn-cs"/>
      </a:defRPr>
    </a:lvl5pPr>
    <a:lvl6pPr marL="1384673" algn="l" defTabSz="553869" rtl="0" eaLnBrk="1" latinLnBrk="0" hangingPunct="1">
      <a:defRPr sz="727" kern="1200">
        <a:solidFill>
          <a:schemeClr val="tx1"/>
        </a:solidFill>
        <a:latin typeface="+mn-lt"/>
        <a:ea typeface="+mn-ea"/>
        <a:cs typeface="+mn-cs"/>
      </a:defRPr>
    </a:lvl6pPr>
    <a:lvl7pPr marL="1661608" algn="l" defTabSz="553869" rtl="0" eaLnBrk="1" latinLnBrk="0" hangingPunct="1">
      <a:defRPr sz="727" kern="1200">
        <a:solidFill>
          <a:schemeClr val="tx1"/>
        </a:solidFill>
        <a:latin typeface="+mn-lt"/>
        <a:ea typeface="+mn-ea"/>
        <a:cs typeface="+mn-cs"/>
      </a:defRPr>
    </a:lvl7pPr>
    <a:lvl8pPr marL="1938542" algn="l" defTabSz="553869" rtl="0" eaLnBrk="1" latinLnBrk="0" hangingPunct="1">
      <a:defRPr sz="727" kern="1200">
        <a:solidFill>
          <a:schemeClr val="tx1"/>
        </a:solidFill>
        <a:latin typeface="+mn-lt"/>
        <a:ea typeface="+mn-ea"/>
        <a:cs typeface="+mn-cs"/>
      </a:defRPr>
    </a:lvl8pPr>
    <a:lvl9pPr marL="2215477" algn="l" defTabSz="553869" rtl="0" eaLnBrk="1" latinLnBrk="0" hangingPunct="1">
      <a:defRPr sz="72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68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127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r>
              <a:rPr lang="en-US" b="1" dirty="0"/>
              <a:t>Previous Campaigns on Smoking</a:t>
            </a:r>
            <a:r>
              <a:rPr lang="en-US" b="1" baseline="0" dirty="0"/>
              <a:t> and Alcohol Consumption Ban</a:t>
            </a:r>
            <a:endParaRPr lang="en-US" b="1" dirty="0"/>
          </a:p>
          <a:p>
            <a:endParaRPr lang="en-US" b="1" dirty="0"/>
          </a:p>
          <a:p>
            <a:r>
              <a:rPr lang="en-US" b="1" dirty="0"/>
              <a:t>Smoking indoor ban</a:t>
            </a:r>
          </a:p>
          <a:p>
            <a:pPr marL="171450" indent="-171450">
              <a:buFont typeface="Wingdings" pitchFamily="2" charset="2"/>
              <a:buChar char="Ø"/>
            </a:pPr>
            <a:r>
              <a:rPr lang="en-US" dirty="0"/>
              <a:t>On the 1st July 2007, it became illegal to smoke in enclosed public places and workplaces in England, including work vehicles, hire cars and public transport (Smokefree</a:t>
            </a:r>
            <a:r>
              <a:rPr lang="en-US" baseline="0" dirty="0"/>
              <a:t> Action, N.D)</a:t>
            </a:r>
            <a:r>
              <a:rPr lang="en-US" dirty="0"/>
              <a:t>. The legislation resulted in 1200 fewer emergency admissions to hospital for heart attacks in the following year.</a:t>
            </a:r>
          </a:p>
          <a:p>
            <a:pPr marL="171450" indent="-171450">
              <a:buFont typeface="Arial" pitchFamily="34" charset="0"/>
              <a:buChar char="•"/>
            </a:pPr>
            <a:endParaRPr lang="en-US" dirty="0"/>
          </a:p>
          <a:p>
            <a:r>
              <a:rPr lang="en-US" b="1" dirty="0"/>
              <a:t>Point</a:t>
            </a:r>
            <a:r>
              <a:rPr lang="en-US" b="1" baseline="0" dirty="0"/>
              <a:t> of Sale Display Campaign</a:t>
            </a:r>
          </a:p>
          <a:p>
            <a:pPr marL="171450" indent="-171450">
              <a:buFont typeface="Wingdings" pitchFamily="2" charset="2"/>
              <a:buChar char="Ø"/>
            </a:pPr>
            <a:r>
              <a:rPr lang="en-US" dirty="0"/>
              <a:t>The Health Act 2009 was introduced following a widespread consultation on the future of tobacco control that received over 100,000 (mostly positive) responses. </a:t>
            </a:r>
          </a:p>
          <a:p>
            <a:pPr marL="171450" indent="-171450">
              <a:buFont typeface="Wingdings" pitchFamily="2" charset="2"/>
              <a:buChar char="Ø"/>
            </a:pPr>
            <a:r>
              <a:rPr lang="en-US" dirty="0"/>
              <a:t>The Act included measures prohibiting the display of tobacco products at the point of sale in England, Wales and Northern Ireland. </a:t>
            </a:r>
          </a:p>
          <a:p>
            <a:pPr marL="171450" indent="-171450">
              <a:buFont typeface="Wingdings" pitchFamily="2" charset="2"/>
              <a:buChar char="Ø"/>
            </a:pPr>
            <a:r>
              <a:rPr lang="en-US" dirty="0"/>
              <a:t>The Coalition Government formed in 2010 confirmed that it would implement the legislation in England from April 2012 in large stores and April 2015 in all other stores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FDDEADD-9AAB-49C9-89D4-5E40C9A6C78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4090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5"/>
            <a:ext cx="5181600" cy="980016"/>
          </a:xfrm>
        </p:spPr>
        <p:txBody>
          <a:bodyPr/>
          <a:lstStyle/>
          <a:p>
            <a:r>
              <a:rPr lang="en-US"/>
              <a:t>Click to edit Master title style</a:t>
            </a:r>
          </a:p>
        </p:txBody>
      </p:sp>
      <p:sp>
        <p:nvSpPr>
          <p:cNvPr id="3" name="Subtitle 2"/>
          <p:cNvSpPr>
            <a:spLocks noGrp="1"/>
          </p:cNvSpPr>
          <p:nvPr>
            <p:ph type="subTitle" idx="1"/>
          </p:nvPr>
        </p:nvSpPr>
        <p:spPr>
          <a:xfrm>
            <a:off x="914400" y="2590801"/>
            <a:ext cx="4267200" cy="1168400"/>
          </a:xfrm>
        </p:spPr>
        <p:txBody>
          <a:bodyPr/>
          <a:lstStyle>
            <a:lvl1pPr marL="0" indent="0" algn="ctr">
              <a:buNone/>
              <a:defRPr>
                <a:solidFill>
                  <a:schemeClr val="tx1">
                    <a:tint val="75000"/>
                  </a:schemeClr>
                </a:solidFill>
              </a:defRPr>
            </a:lvl1pPr>
            <a:lvl2pPr marL="217086" indent="0" algn="ctr">
              <a:buNone/>
              <a:defRPr>
                <a:solidFill>
                  <a:schemeClr val="tx1">
                    <a:tint val="75000"/>
                  </a:schemeClr>
                </a:solidFill>
              </a:defRPr>
            </a:lvl2pPr>
            <a:lvl3pPr marL="434173" indent="0" algn="ctr">
              <a:buNone/>
              <a:defRPr>
                <a:solidFill>
                  <a:schemeClr val="tx1">
                    <a:tint val="75000"/>
                  </a:schemeClr>
                </a:solidFill>
              </a:defRPr>
            </a:lvl3pPr>
            <a:lvl4pPr marL="651259" indent="0" algn="ctr">
              <a:buNone/>
              <a:defRPr>
                <a:solidFill>
                  <a:schemeClr val="tx1">
                    <a:tint val="75000"/>
                  </a:schemeClr>
                </a:solidFill>
              </a:defRPr>
            </a:lvl4pPr>
            <a:lvl5pPr marL="868347" indent="0" algn="ctr">
              <a:buNone/>
              <a:defRPr>
                <a:solidFill>
                  <a:schemeClr val="tx1">
                    <a:tint val="75000"/>
                  </a:schemeClr>
                </a:solidFill>
              </a:defRPr>
            </a:lvl5pPr>
            <a:lvl6pPr marL="1085433" indent="0" algn="ctr">
              <a:buNone/>
              <a:defRPr>
                <a:solidFill>
                  <a:schemeClr val="tx1">
                    <a:tint val="75000"/>
                  </a:schemeClr>
                </a:solidFill>
              </a:defRPr>
            </a:lvl6pPr>
            <a:lvl7pPr marL="1302520" indent="0" algn="ctr">
              <a:buNone/>
              <a:defRPr>
                <a:solidFill>
                  <a:schemeClr val="tx1">
                    <a:tint val="75000"/>
                  </a:schemeClr>
                </a:solidFill>
              </a:defRPr>
            </a:lvl7pPr>
            <a:lvl8pPr marL="1519606" indent="0" algn="ctr">
              <a:buNone/>
              <a:defRPr>
                <a:solidFill>
                  <a:schemeClr val="tx1">
                    <a:tint val="75000"/>
                  </a:schemeClr>
                </a:solidFill>
              </a:defRPr>
            </a:lvl8pPr>
            <a:lvl9pPr marL="1736693"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3" y="2937934"/>
            <a:ext cx="5181600" cy="908050"/>
          </a:xfrm>
        </p:spPr>
        <p:txBody>
          <a:bodyPr anchor="t"/>
          <a:lstStyle>
            <a:lvl1pPr algn="l">
              <a:defRPr sz="1899" b="1" cap="all"/>
            </a:lvl1pPr>
          </a:lstStyle>
          <a:p>
            <a:r>
              <a:rPr lang="en-US"/>
              <a:t>Click to edit Master title style</a:t>
            </a:r>
          </a:p>
        </p:txBody>
      </p:sp>
      <p:sp>
        <p:nvSpPr>
          <p:cNvPr id="3" name="Text Placeholder 2"/>
          <p:cNvSpPr>
            <a:spLocks noGrp="1"/>
          </p:cNvSpPr>
          <p:nvPr>
            <p:ph type="body" idx="1"/>
          </p:nvPr>
        </p:nvSpPr>
        <p:spPr>
          <a:xfrm>
            <a:off x="481543" y="1937809"/>
            <a:ext cx="5181600" cy="1000124"/>
          </a:xfrm>
        </p:spPr>
        <p:txBody>
          <a:bodyPr anchor="b"/>
          <a:lstStyle>
            <a:lvl1pPr marL="0" indent="0">
              <a:buNone/>
              <a:defRPr sz="950">
                <a:solidFill>
                  <a:schemeClr val="tx1">
                    <a:tint val="75000"/>
                  </a:schemeClr>
                </a:solidFill>
              </a:defRPr>
            </a:lvl1pPr>
            <a:lvl2pPr marL="217086" indent="0">
              <a:buNone/>
              <a:defRPr sz="855">
                <a:solidFill>
                  <a:schemeClr val="tx1">
                    <a:tint val="75000"/>
                  </a:schemeClr>
                </a:solidFill>
              </a:defRPr>
            </a:lvl2pPr>
            <a:lvl3pPr marL="434173" indent="0">
              <a:buNone/>
              <a:defRPr sz="759">
                <a:solidFill>
                  <a:schemeClr val="tx1">
                    <a:tint val="75000"/>
                  </a:schemeClr>
                </a:solidFill>
              </a:defRPr>
            </a:lvl3pPr>
            <a:lvl4pPr marL="651259" indent="0">
              <a:buNone/>
              <a:defRPr sz="665">
                <a:solidFill>
                  <a:schemeClr val="tx1">
                    <a:tint val="75000"/>
                  </a:schemeClr>
                </a:solidFill>
              </a:defRPr>
            </a:lvl4pPr>
            <a:lvl5pPr marL="868347" indent="0">
              <a:buNone/>
              <a:defRPr sz="665">
                <a:solidFill>
                  <a:schemeClr val="tx1">
                    <a:tint val="75000"/>
                  </a:schemeClr>
                </a:solidFill>
              </a:defRPr>
            </a:lvl5pPr>
            <a:lvl6pPr marL="1085433" indent="0">
              <a:buNone/>
              <a:defRPr sz="665">
                <a:solidFill>
                  <a:schemeClr val="tx1">
                    <a:tint val="75000"/>
                  </a:schemeClr>
                </a:solidFill>
              </a:defRPr>
            </a:lvl6pPr>
            <a:lvl7pPr marL="1302520" indent="0">
              <a:buNone/>
              <a:defRPr sz="665">
                <a:solidFill>
                  <a:schemeClr val="tx1">
                    <a:tint val="75000"/>
                  </a:schemeClr>
                </a:solidFill>
              </a:defRPr>
            </a:lvl7pPr>
            <a:lvl8pPr marL="1519606" indent="0">
              <a:buNone/>
              <a:defRPr sz="665">
                <a:solidFill>
                  <a:schemeClr val="tx1">
                    <a:tint val="75000"/>
                  </a:schemeClr>
                </a:solidFill>
              </a:defRPr>
            </a:lvl8pPr>
            <a:lvl9pPr marL="1736693" indent="0">
              <a:buNone/>
              <a:defRPr sz="6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1" y="1066801"/>
            <a:ext cx="2692400" cy="3017309"/>
          </a:xfrm>
        </p:spPr>
        <p:txBody>
          <a:bodyPr/>
          <a:lstStyle>
            <a:lvl1pPr>
              <a:defRPr sz="1329"/>
            </a:lvl1pPr>
            <a:lvl2pPr>
              <a:defRPr sz="1139"/>
            </a:lvl2pPr>
            <a:lvl3pPr>
              <a:defRPr sz="950"/>
            </a:lvl3pPr>
            <a:lvl4pPr>
              <a:defRPr sz="855"/>
            </a:lvl4pPr>
            <a:lvl5pPr>
              <a:defRPr sz="855"/>
            </a:lvl5pPr>
            <a:lvl6pPr>
              <a:defRPr sz="855"/>
            </a:lvl6pPr>
            <a:lvl7pPr>
              <a:defRPr sz="855"/>
            </a:lvl7pPr>
            <a:lvl8pPr>
              <a:defRPr sz="855"/>
            </a:lvl8pPr>
            <a:lvl9pPr>
              <a:defRPr sz="8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1"/>
            <a:ext cx="2692400" cy="3017309"/>
          </a:xfrm>
        </p:spPr>
        <p:txBody>
          <a:bodyPr/>
          <a:lstStyle>
            <a:lvl1pPr>
              <a:defRPr sz="1329"/>
            </a:lvl1pPr>
            <a:lvl2pPr>
              <a:defRPr sz="1139"/>
            </a:lvl2pPr>
            <a:lvl3pPr>
              <a:defRPr sz="950"/>
            </a:lvl3pPr>
            <a:lvl4pPr>
              <a:defRPr sz="855"/>
            </a:lvl4pPr>
            <a:lvl5pPr>
              <a:defRPr sz="855"/>
            </a:lvl5pPr>
            <a:lvl6pPr>
              <a:defRPr sz="855"/>
            </a:lvl6pPr>
            <a:lvl7pPr>
              <a:defRPr sz="855"/>
            </a:lvl7pPr>
            <a:lvl8pPr>
              <a:defRPr sz="855"/>
            </a:lvl8pPr>
            <a:lvl9pPr>
              <a:defRPr sz="85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139" b="1"/>
            </a:lvl1pPr>
            <a:lvl2pPr marL="217086" indent="0">
              <a:buNone/>
              <a:defRPr sz="950" b="1"/>
            </a:lvl2pPr>
            <a:lvl3pPr marL="434173" indent="0">
              <a:buNone/>
              <a:defRPr sz="855" b="1"/>
            </a:lvl3pPr>
            <a:lvl4pPr marL="651259" indent="0">
              <a:buNone/>
              <a:defRPr sz="759" b="1"/>
            </a:lvl4pPr>
            <a:lvl5pPr marL="868347" indent="0">
              <a:buNone/>
              <a:defRPr sz="759" b="1"/>
            </a:lvl5pPr>
            <a:lvl6pPr marL="1085433" indent="0">
              <a:buNone/>
              <a:defRPr sz="759" b="1"/>
            </a:lvl6pPr>
            <a:lvl7pPr marL="1302520" indent="0">
              <a:buNone/>
              <a:defRPr sz="759" b="1"/>
            </a:lvl7pPr>
            <a:lvl8pPr marL="1519606" indent="0">
              <a:buNone/>
              <a:defRPr sz="759" b="1"/>
            </a:lvl8pPr>
            <a:lvl9pPr marL="1736693" indent="0">
              <a:buNone/>
              <a:defRPr sz="759" b="1"/>
            </a:lvl9pPr>
          </a:lstStyle>
          <a:p>
            <a:pPr lvl="0"/>
            <a:r>
              <a:rPr lang="en-US"/>
              <a:t>Click to edit Master text styles</a:t>
            </a:r>
          </a:p>
        </p:txBody>
      </p:sp>
      <p:sp>
        <p:nvSpPr>
          <p:cNvPr id="4" name="Content Placeholder 3"/>
          <p:cNvSpPr>
            <a:spLocks noGrp="1"/>
          </p:cNvSpPr>
          <p:nvPr>
            <p:ph sz="half" idx="2"/>
          </p:nvPr>
        </p:nvSpPr>
        <p:spPr>
          <a:xfrm>
            <a:off x="304800" y="1449918"/>
            <a:ext cx="2693459" cy="2634192"/>
          </a:xfrm>
        </p:spPr>
        <p:txBody>
          <a:bodyPr/>
          <a:lstStyle>
            <a:lvl1pPr>
              <a:defRPr sz="1139"/>
            </a:lvl1pPr>
            <a:lvl2pPr>
              <a:defRPr sz="950"/>
            </a:lvl2pPr>
            <a:lvl3pPr>
              <a:defRPr sz="855"/>
            </a:lvl3pPr>
            <a:lvl4pPr>
              <a:defRPr sz="759"/>
            </a:lvl4pPr>
            <a:lvl5pPr>
              <a:defRPr sz="759"/>
            </a:lvl5pPr>
            <a:lvl6pPr>
              <a:defRPr sz="759"/>
            </a:lvl6pPr>
            <a:lvl7pPr>
              <a:defRPr sz="759"/>
            </a:lvl7pPr>
            <a:lvl8pPr>
              <a:defRPr sz="759"/>
            </a:lvl8pPr>
            <a:lvl9pPr>
              <a:defRPr sz="7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6" cy="426508"/>
          </a:xfrm>
        </p:spPr>
        <p:txBody>
          <a:bodyPr anchor="b"/>
          <a:lstStyle>
            <a:lvl1pPr marL="0" indent="0">
              <a:buNone/>
              <a:defRPr sz="1139" b="1"/>
            </a:lvl1pPr>
            <a:lvl2pPr marL="217086" indent="0">
              <a:buNone/>
              <a:defRPr sz="950" b="1"/>
            </a:lvl2pPr>
            <a:lvl3pPr marL="434173" indent="0">
              <a:buNone/>
              <a:defRPr sz="855" b="1"/>
            </a:lvl3pPr>
            <a:lvl4pPr marL="651259" indent="0">
              <a:buNone/>
              <a:defRPr sz="759" b="1"/>
            </a:lvl4pPr>
            <a:lvl5pPr marL="868347" indent="0">
              <a:buNone/>
              <a:defRPr sz="759" b="1"/>
            </a:lvl5pPr>
            <a:lvl6pPr marL="1085433" indent="0">
              <a:buNone/>
              <a:defRPr sz="759" b="1"/>
            </a:lvl6pPr>
            <a:lvl7pPr marL="1302520" indent="0">
              <a:buNone/>
              <a:defRPr sz="759" b="1"/>
            </a:lvl7pPr>
            <a:lvl8pPr marL="1519606" indent="0">
              <a:buNone/>
              <a:defRPr sz="759" b="1"/>
            </a:lvl8pPr>
            <a:lvl9pPr marL="1736693" indent="0">
              <a:buNone/>
              <a:defRPr sz="759" b="1"/>
            </a:lvl9pPr>
          </a:lstStyle>
          <a:p>
            <a:pPr lvl="0"/>
            <a:r>
              <a:rPr lang="en-US"/>
              <a:t>Click to edit Master text styles</a:t>
            </a:r>
          </a:p>
        </p:txBody>
      </p:sp>
      <p:sp>
        <p:nvSpPr>
          <p:cNvPr id="6" name="Content Placeholder 5"/>
          <p:cNvSpPr>
            <a:spLocks noGrp="1"/>
          </p:cNvSpPr>
          <p:nvPr>
            <p:ph sz="quarter" idx="4"/>
          </p:nvPr>
        </p:nvSpPr>
        <p:spPr>
          <a:xfrm>
            <a:off x="3096684" y="1449918"/>
            <a:ext cx="2694516" cy="2634192"/>
          </a:xfrm>
        </p:spPr>
        <p:txBody>
          <a:bodyPr/>
          <a:lstStyle>
            <a:lvl1pPr>
              <a:defRPr sz="1139"/>
            </a:lvl1pPr>
            <a:lvl2pPr>
              <a:defRPr sz="950"/>
            </a:lvl2pPr>
            <a:lvl3pPr>
              <a:defRPr sz="855"/>
            </a:lvl3pPr>
            <a:lvl4pPr>
              <a:defRPr sz="759"/>
            </a:lvl4pPr>
            <a:lvl5pPr>
              <a:defRPr sz="759"/>
            </a:lvl5pPr>
            <a:lvl6pPr>
              <a:defRPr sz="759"/>
            </a:lvl6pPr>
            <a:lvl7pPr>
              <a:defRPr sz="759"/>
            </a:lvl7pPr>
            <a:lvl8pPr>
              <a:defRPr sz="759"/>
            </a:lvl8pPr>
            <a:lvl9pPr>
              <a:defRPr sz="7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4"/>
            <a:ext cx="2005542" cy="774700"/>
          </a:xfrm>
        </p:spPr>
        <p:txBody>
          <a:bodyPr anchor="b"/>
          <a:lstStyle>
            <a:lvl1pPr algn="l">
              <a:defRPr sz="950" b="1"/>
            </a:lvl1pPr>
          </a:lstStyle>
          <a:p>
            <a:r>
              <a:rPr lang="en-US"/>
              <a:t>Click to edit Master title style</a:t>
            </a:r>
          </a:p>
        </p:txBody>
      </p:sp>
      <p:sp>
        <p:nvSpPr>
          <p:cNvPr id="3" name="Content Placeholder 2"/>
          <p:cNvSpPr>
            <a:spLocks noGrp="1"/>
          </p:cNvSpPr>
          <p:nvPr>
            <p:ph idx="1"/>
          </p:nvPr>
        </p:nvSpPr>
        <p:spPr>
          <a:xfrm>
            <a:off x="2383367" y="182035"/>
            <a:ext cx="3407833" cy="3902075"/>
          </a:xfrm>
        </p:spPr>
        <p:txBody>
          <a:bodyPr/>
          <a:lstStyle>
            <a:lvl1pPr>
              <a:defRPr sz="1519"/>
            </a:lvl1pPr>
            <a:lvl2pPr>
              <a:defRPr sz="1329"/>
            </a:lvl2pPr>
            <a:lvl3pPr>
              <a:defRPr sz="1139"/>
            </a:lvl3pPr>
            <a:lvl4pPr>
              <a:defRPr sz="950"/>
            </a:lvl4pPr>
            <a:lvl5pPr>
              <a:defRPr sz="950"/>
            </a:lvl5pPr>
            <a:lvl6pPr>
              <a:defRPr sz="950"/>
            </a:lvl6pPr>
            <a:lvl7pPr>
              <a:defRPr sz="950"/>
            </a:lvl7pPr>
            <a:lvl8pPr>
              <a:defRPr sz="950"/>
            </a:lvl8pPr>
            <a:lvl9pPr>
              <a:defRPr sz="9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6"/>
          </a:xfrm>
        </p:spPr>
        <p:txBody>
          <a:bodyPr/>
          <a:lstStyle>
            <a:lvl1pPr marL="0" indent="0">
              <a:buNone/>
              <a:defRPr sz="665"/>
            </a:lvl1pPr>
            <a:lvl2pPr marL="217086" indent="0">
              <a:buNone/>
              <a:defRPr sz="570"/>
            </a:lvl2pPr>
            <a:lvl3pPr marL="434173" indent="0">
              <a:buNone/>
              <a:defRPr sz="475"/>
            </a:lvl3pPr>
            <a:lvl4pPr marL="651259" indent="0">
              <a:buNone/>
              <a:defRPr sz="427"/>
            </a:lvl4pPr>
            <a:lvl5pPr marL="868347" indent="0">
              <a:buNone/>
              <a:defRPr sz="427"/>
            </a:lvl5pPr>
            <a:lvl6pPr marL="1085433" indent="0">
              <a:buNone/>
              <a:defRPr sz="427"/>
            </a:lvl6pPr>
            <a:lvl7pPr marL="1302520" indent="0">
              <a:buNone/>
              <a:defRPr sz="427"/>
            </a:lvl7pPr>
            <a:lvl8pPr marL="1519606" indent="0">
              <a:buNone/>
              <a:defRPr sz="427"/>
            </a:lvl8pPr>
            <a:lvl9pPr marL="1736693" indent="0">
              <a:buNone/>
              <a:defRPr sz="42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950" b="1"/>
            </a:lvl1pPr>
          </a:lstStyle>
          <a:p>
            <a:r>
              <a:rPr lang="en-US"/>
              <a:t>Click to edit Master title style</a:t>
            </a:r>
          </a:p>
        </p:txBody>
      </p:sp>
      <p:sp>
        <p:nvSpPr>
          <p:cNvPr id="3" name="Picture Placeholder 2"/>
          <p:cNvSpPr>
            <a:spLocks noGrp="1"/>
          </p:cNvSpPr>
          <p:nvPr>
            <p:ph type="pic" idx="1"/>
          </p:nvPr>
        </p:nvSpPr>
        <p:spPr>
          <a:xfrm>
            <a:off x="1194859" y="408516"/>
            <a:ext cx="3657600" cy="2743200"/>
          </a:xfrm>
        </p:spPr>
        <p:txBody>
          <a:bodyPr/>
          <a:lstStyle>
            <a:lvl1pPr marL="0" indent="0">
              <a:buNone/>
              <a:defRPr sz="1519"/>
            </a:lvl1pPr>
            <a:lvl2pPr marL="217086" indent="0">
              <a:buNone/>
              <a:defRPr sz="1329"/>
            </a:lvl2pPr>
            <a:lvl3pPr marL="434173" indent="0">
              <a:buNone/>
              <a:defRPr sz="1139"/>
            </a:lvl3pPr>
            <a:lvl4pPr marL="651259" indent="0">
              <a:buNone/>
              <a:defRPr sz="950"/>
            </a:lvl4pPr>
            <a:lvl5pPr marL="868347" indent="0">
              <a:buNone/>
              <a:defRPr sz="950"/>
            </a:lvl5pPr>
            <a:lvl6pPr marL="1085433" indent="0">
              <a:buNone/>
              <a:defRPr sz="950"/>
            </a:lvl6pPr>
            <a:lvl7pPr marL="1302520" indent="0">
              <a:buNone/>
              <a:defRPr sz="950"/>
            </a:lvl7pPr>
            <a:lvl8pPr marL="1519606" indent="0">
              <a:buNone/>
              <a:defRPr sz="950"/>
            </a:lvl8pPr>
            <a:lvl9pPr marL="1736693" indent="0">
              <a:buNone/>
              <a:defRPr sz="950"/>
            </a:lvl9pPr>
          </a:lstStyle>
          <a:p>
            <a:endParaRPr lang="en-US"/>
          </a:p>
        </p:txBody>
      </p:sp>
      <p:sp>
        <p:nvSpPr>
          <p:cNvPr id="4" name="Text Placeholder 3"/>
          <p:cNvSpPr>
            <a:spLocks noGrp="1"/>
          </p:cNvSpPr>
          <p:nvPr>
            <p:ph type="body" sz="half" idx="2"/>
          </p:nvPr>
        </p:nvSpPr>
        <p:spPr>
          <a:xfrm>
            <a:off x="1194859" y="3578226"/>
            <a:ext cx="3657600" cy="536575"/>
          </a:xfrm>
        </p:spPr>
        <p:txBody>
          <a:bodyPr/>
          <a:lstStyle>
            <a:lvl1pPr marL="0" indent="0">
              <a:buNone/>
              <a:defRPr sz="665"/>
            </a:lvl1pPr>
            <a:lvl2pPr marL="217086" indent="0">
              <a:buNone/>
              <a:defRPr sz="570"/>
            </a:lvl2pPr>
            <a:lvl3pPr marL="434173" indent="0">
              <a:buNone/>
              <a:defRPr sz="475"/>
            </a:lvl3pPr>
            <a:lvl4pPr marL="651259" indent="0">
              <a:buNone/>
              <a:defRPr sz="427"/>
            </a:lvl4pPr>
            <a:lvl5pPr marL="868347" indent="0">
              <a:buNone/>
              <a:defRPr sz="427"/>
            </a:lvl5pPr>
            <a:lvl6pPr marL="1085433" indent="0">
              <a:buNone/>
              <a:defRPr sz="427"/>
            </a:lvl6pPr>
            <a:lvl7pPr marL="1302520" indent="0">
              <a:buNone/>
              <a:defRPr sz="427"/>
            </a:lvl7pPr>
            <a:lvl8pPr marL="1519606" indent="0">
              <a:buNone/>
              <a:defRPr sz="427"/>
            </a:lvl8pPr>
            <a:lvl9pPr marL="1736693" indent="0">
              <a:buNone/>
              <a:defRPr sz="42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3"/>
            <a:ext cx="1371600" cy="390101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3"/>
            <a:ext cx="4013200" cy="39010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8" y="1841812"/>
            <a:ext cx="4748735" cy="5016188"/>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40" y="2334665"/>
            <a:ext cx="2225674"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2"/>
            <a:ext cx="5880650"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1" y="1122363"/>
            <a:ext cx="9144000" cy="2387600"/>
          </a:xfrm>
        </p:spPr>
        <p:txBody>
          <a:bodyPr rtlCol="0" anchor="b"/>
          <a:lstStyle>
            <a:lvl1pPr algn="ctr">
              <a:defRPr lang="en-GB" sz="4274"/>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1" y="3602040"/>
            <a:ext cx="9144000" cy="1655762"/>
          </a:xfrm>
        </p:spPr>
        <p:txBody>
          <a:bodyPr rtlCol="0"/>
          <a:lstStyle>
            <a:lvl1pPr marL="0" indent="0" algn="ctr">
              <a:buNone/>
              <a:defRPr lang="en-GB" sz="1709">
                <a:solidFill>
                  <a:schemeClr val="tx2"/>
                </a:solidFill>
              </a:defRPr>
            </a:lvl1pPr>
            <a:lvl2pPr marL="325630" indent="0" algn="ctr">
              <a:buNone/>
              <a:defRPr lang="en-GB" sz="1424"/>
            </a:lvl2pPr>
            <a:lvl3pPr marL="651259" indent="0" algn="ctr">
              <a:buNone/>
              <a:defRPr lang="en-GB" sz="1282"/>
            </a:lvl3pPr>
            <a:lvl4pPr marL="976890" indent="0" algn="ctr">
              <a:buNone/>
              <a:defRPr lang="en-GB" sz="1139"/>
            </a:lvl4pPr>
            <a:lvl5pPr marL="1302520" indent="0" algn="ctr">
              <a:buNone/>
              <a:defRPr lang="en-GB" sz="1139"/>
            </a:lvl5pPr>
            <a:lvl6pPr marL="1628150" indent="0" algn="ctr">
              <a:buNone/>
              <a:defRPr lang="en-GB" sz="1139"/>
            </a:lvl6pPr>
            <a:lvl7pPr marL="1953780" indent="0" algn="ctr">
              <a:buNone/>
              <a:defRPr lang="en-GB" sz="1139"/>
            </a:lvl7pPr>
            <a:lvl8pPr marL="2279409" indent="0" algn="ctr">
              <a:buNone/>
              <a:defRPr lang="en-GB" sz="1139"/>
            </a:lvl8pPr>
            <a:lvl9pPr marL="2605039" indent="0" algn="ctr">
              <a:buNone/>
              <a:defRPr lang="en-GB" sz="1139"/>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2"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3101994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2"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5" y="2788522"/>
            <a:ext cx="6229530" cy="1325564"/>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3"/>
            <a:ext cx="4133088" cy="4351338"/>
          </a:xfrm>
        </p:spPr>
        <p:txBody>
          <a:bodyPr rtlCol="0"/>
          <a:lstStyle>
            <a:lvl1pPr marL="0" indent="0" algn="r">
              <a:buNone/>
              <a:defRPr lang="en-GB" sz="1709" cap="all" baseline="0"/>
            </a:lvl1pPr>
            <a:lvl2pPr marL="325630" indent="0" algn="r">
              <a:buNone/>
              <a:defRPr lang="en-GB" sz="1282">
                <a:latin typeface="+mj-lt"/>
              </a:defRPr>
            </a:lvl2pPr>
            <a:lvl3pPr marL="651259" indent="0" algn="r">
              <a:buNone/>
              <a:defRPr lang="en-GB"/>
            </a:lvl3pPr>
            <a:lvl4pPr marL="976890" indent="0" algn="r">
              <a:buNone/>
              <a:defRPr lang="en-GB"/>
            </a:lvl4pPr>
            <a:lvl5pPr marL="130252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1" y="180446"/>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4"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3" y="3988559"/>
            <a:ext cx="2469462" cy="2893554"/>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1189149291"/>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2" y="704089"/>
            <a:ext cx="6502620" cy="676656"/>
          </a:xfrm>
        </p:spPr>
        <p:txBody>
          <a:bodyPr rtlCol="0" anchor="b"/>
          <a:lstStyle>
            <a:lvl1pPr>
              <a:defRPr lang="en-GB" sz="3419"/>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3" y="1947672"/>
            <a:ext cx="4572000" cy="4070729"/>
          </a:xfrm>
        </p:spPr>
        <p:txBody>
          <a:bodyPr rtlCol="0">
            <a:normAutofit/>
          </a:bodyPr>
          <a:lstStyle>
            <a:lvl1pPr marL="0" indent="0">
              <a:lnSpc>
                <a:spcPct val="100000"/>
              </a:lnSpc>
              <a:spcBef>
                <a:spcPts val="0"/>
              </a:spcBef>
              <a:buNone/>
              <a:defRPr lang="en-GB" sz="1282"/>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9" y="1316483"/>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3" y="2"/>
            <a:ext cx="5113310"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1" y="1"/>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2279"/>
            </a:lvl1pPr>
            <a:lvl2pPr marL="325630" indent="0">
              <a:buNone/>
              <a:defRPr lang="en-GB" sz="1994"/>
            </a:lvl2pPr>
            <a:lvl3pPr marL="651259" indent="0">
              <a:buNone/>
              <a:defRPr lang="en-GB" sz="1709"/>
            </a:lvl3pPr>
            <a:lvl4pPr marL="976890" indent="0">
              <a:buNone/>
              <a:defRPr lang="en-GB" sz="1424"/>
            </a:lvl4pPr>
            <a:lvl5pPr marL="1302520" indent="0">
              <a:buNone/>
              <a:defRPr lang="en-GB" sz="1424"/>
            </a:lvl5pPr>
            <a:lvl6pPr marL="1628150" indent="0">
              <a:buNone/>
              <a:defRPr lang="en-GB" sz="1424"/>
            </a:lvl6pPr>
            <a:lvl7pPr marL="1953780" indent="0">
              <a:buNone/>
              <a:defRPr lang="en-GB" sz="1424"/>
            </a:lvl7pPr>
            <a:lvl8pPr marL="2279409" indent="0">
              <a:buNone/>
              <a:defRPr lang="en-GB" sz="1424"/>
            </a:lvl8pPr>
            <a:lvl9pPr marL="2605039" indent="0">
              <a:buNone/>
              <a:defRPr lang="en-GB" sz="1424"/>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219075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3" y="1454555"/>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1" y="3078481"/>
            <a:ext cx="4840641" cy="1773556"/>
          </a:xfrm>
        </p:spPr>
        <p:txBody>
          <a:bodyPr rtlCol="0" anchor="b"/>
          <a:lstStyle>
            <a:lvl1pPr>
              <a:defRPr lang="en-GB" sz="4274">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1" y="4852036"/>
            <a:ext cx="4840641" cy="551411"/>
          </a:xfrm>
        </p:spPr>
        <p:txBody>
          <a:bodyPr rtlCol="0"/>
          <a:lstStyle>
            <a:lvl1pPr marL="0" indent="0">
              <a:buNone/>
              <a:defRPr lang="en-GB" sz="1709">
                <a:solidFill>
                  <a:schemeClr val="accent1"/>
                </a:solidFill>
              </a:defRPr>
            </a:lvl1pPr>
            <a:lvl2pPr marL="325630" indent="0">
              <a:buNone/>
              <a:defRPr lang="en-GB" sz="1424">
                <a:solidFill>
                  <a:schemeClr val="tx1">
                    <a:tint val="75000"/>
                  </a:schemeClr>
                </a:solidFill>
              </a:defRPr>
            </a:lvl2pPr>
            <a:lvl3pPr marL="651259" indent="0">
              <a:buNone/>
              <a:defRPr lang="en-GB" sz="1282">
                <a:solidFill>
                  <a:schemeClr val="tx1">
                    <a:tint val="75000"/>
                  </a:schemeClr>
                </a:solidFill>
              </a:defRPr>
            </a:lvl3pPr>
            <a:lvl4pPr marL="976890" indent="0">
              <a:buNone/>
              <a:defRPr lang="en-GB" sz="1139">
                <a:solidFill>
                  <a:schemeClr val="tx1">
                    <a:tint val="75000"/>
                  </a:schemeClr>
                </a:solidFill>
              </a:defRPr>
            </a:lvl4pPr>
            <a:lvl5pPr marL="1302520" indent="0">
              <a:buNone/>
              <a:defRPr lang="en-GB" sz="1139">
                <a:solidFill>
                  <a:schemeClr val="tx1">
                    <a:tint val="75000"/>
                  </a:schemeClr>
                </a:solidFill>
              </a:defRPr>
            </a:lvl5pPr>
            <a:lvl6pPr marL="1628150" indent="0">
              <a:buNone/>
              <a:defRPr lang="en-GB" sz="1139">
                <a:solidFill>
                  <a:schemeClr val="tx1">
                    <a:tint val="75000"/>
                  </a:schemeClr>
                </a:solidFill>
              </a:defRPr>
            </a:lvl6pPr>
            <a:lvl7pPr marL="1953780" indent="0">
              <a:buNone/>
              <a:defRPr lang="en-GB" sz="1139">
                <a:solidFill>
                  <a:schemeClr val="tx1">
                    <a:tint val="75000"/>
                  </a:schemeClr>
                </a:solidFill>
              </a:defRPr>
            </a:lvl7pPr>
            <a:lvl8pPr marL="2279409" indent="0">
              <a:buNone/>
              <a:defRPr lang="en-GB" sz="1139">
                <a:solidFill>
                  <a:schemeClr val="tx1">
                    <a:tint val="75000"/>
                  </a:schemeClr>
                </a:solidFill>
              </a:defRPr>
            </a:lvl8pPr>
            <a:lvl9pPr marL="2605039" indent="0">
              <a:buNone/>
              <a:defRPr lang="en-GB" sz="1139">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2" y="2"/>
            <a:ext cx="5306848" cy="4114704"/>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3"/>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8"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50" y="3200882"/>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2880296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8" y="1"/>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80"/>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3" y="1901953"/>
            <a:ext cx="9363455"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1946437195"/>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3" y="1901953"/>
            <a:ext cx="9363455"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2" y="0"/>
            <a:ext cx="7591190"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1" y="-30588"/>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4079711083"/>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1" y="1"/>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3"/>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3433616435"/>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2" y="2"/>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90" y="1618813"/>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a:alphaModFix/>
            <a:extLst>
              <a:ext uri="{96DAC541-7B7A-43D3-8B79-37D633B846F1}">
                <asvg:svgBlip xmlns:asvg="http://schemas.microsoft.com/office/drawing/2016/SVG/main" r:embed="rId2"/>
              </a:ext>
            </a:extLst>
          </a:blip>
          <a:stretch>
            <a:fillRect/>
          </a:stretch>
        </p:blipFill>
        <p:spPr>
          <a:xfrm>
            <a:off x="1411583" y="447750"/>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9" y="2740026"/>
            <a:ext cx="5688011" cy="2028826"/>
          </a:xfrm>
        </p:spPr>
        <p:txBody>
          <a:bodyPr rtlCol="0">
            <a:normAutofit/>
          </a:bodyPr>
          <a:lstStyle>
            <a:lvl1pPr marL="0" indent="0" algn="ctr">
              <a:lnSpc>
                <a:spcPct val="100000"/>
              </a:lnSpc>
              <a:spcBef>
                <a:spcPts val="0"/>
              </a:spcBef>
              <a:buNone/>
              <a:defRPr lang="en-GB" sz="1709"/>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1709"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1" y="4"/>
            <a:ext cx="2476444"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4" y="592991"/>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832680927"/>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8"/>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5"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4"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3"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3" y="1691641"/>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0"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5"/>
            <a:ext cx="2423160" cy="365760"/>
          </a:xfrm>
        </p:spPr>
        <p:txBody>
          <a:bodyPr rtlCol="0" anchor="b">
            <a:noAutofit/>
          </a:bodyPr>
          <a:lstStyle>
            <a:lvl1pPr marL="0" indent="0" algn="ctr">
              <a:lnSpc>
                <a:spcPct val="100000"/>
              </a:lnSpc>
              <a:spcBef>
                <a:spcPts val="0"/>
              </a:spcBef>
              <a:buNone/>
              <a:defRPr lang="en-GB" sz="1282"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0"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9"/>
            <a:ext cx="2423160" cy="365760"/>
          </a:xfrm>
        </p:spPr>
        <p:txBody>
          <a:bodyPr rtlCol="0" anchor="t">
            <a:noAutofit/>
          </a:bodyPr>
          <a:lstStyle>
            <a:lvl1pPr marL="0" indent="0" algn="ctr">
              <a:lnSpc>
                <a:spcPct val="100000"/>
              </a:lnSpc>
              <a:spcBef>
                <a:spcPts val="0"/>
              </a:spcBef>
              <a:buNone/>
              <a:defRPr lang="en-GB" sz="1282"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2" y="2"/>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1150325200"/>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1" y="-24129"/>
            <a:ext cx="5371059"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9"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5"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70"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3" y="3392425"/>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70"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3" y="3584449"/>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9"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5"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282">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70"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3" y="6062473"/>
            <a:ext cx="2423160" cy="310896"/>
          </a:xfrm>
        </p:spPr>
        <p:txBody>
          <a:bodyPr rtlCol="0" anchor="b">
            <a:noAutofit/>
          </a:bodyPr>
          <a:lstStyle>
            <a:lvl1pPr marL="0" indent="0" algn="ctr">
              <a:lnSpc>
                <a:spcPct val="100000"/>
              </a:lnSpc>
              <a:spcBef>
                <a:spcPts val="0"/>
              </a:spcBef>
              <a:buNone/>
              <a:defRPr lang="en-GB" sz="997"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70"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3" y="6254497"/>
            <a:ext cx="2423160" cy="310896"/>
          </a:xfrm>
        </p:spPr>
        <p:txBody>
          <a:bodyPr rtlCol="0" anchor="t">
            <a:noAutofit/>
          </a:bodyPr>
          <a:lstStyle>
            <a:lvl1pPr marL="0" indent="0" algn="ctr">
              <a:lnSpc>
                <a:spcPct val="100000"/>
              </a:lnSpc>
              <a:spcBef>
                <a:spcPts val="0"/>
              </a:spcBef>
              <a:buNone/>
              <a:defRPr lang="en-GB" sz="997" cap="none" baseline="0"/>
            </a:lvl1pPr>
          </a:lstStyle>
          <a:p>
            <a:pPr lvl="0" rtl="0"/>
            <a:r>
              <a:rPr lang="en-GB"/>
              <a:t>click to edit master text styles</a:t>
            </a:r>
          </a:p>
        </p:txBody>
      </p:sp>
    </p:spTree>
    <p:extLst>
      <p:ext uri="{BB962C8B-B14F-4D97-AF65-F5344CB8AC3E}">
        <p14:creationId xmlns:p14="http://schemas.microsoft.com/office/powerpoint/2010/main" val="3614002002"/>
      </p:ext>
    </p:extLst>
  </p:cSld>
  <p:clrMapOvr>
    <a:masterClrMapping/>
  </p:clrMapOvr>
  <p:extLst>
    <p:ext uri="{DCECCB84-F9BA-43D5-87BE-67443E8EF086}">
      <p15:sldGuideLst xmlns:p15="http://schemas.microsoft.com/office/powerpoint/2012/main">
        <p15:guide id="1" orient="horz" pos="2656" userDrawn="1">
          <p15:clr>
            <a:srgbClr val="FBAE40"/>
          </p15:clr>
        </p15:guide>
        <p15:guide id="2" pos="4848" userDrawn="1">
          <p15:clr>
            <a:srgbClr val="FBAE40"/>
          </p15:clr>
        </p15:guide>
        <p15:guide id="3" pos="272" userDrawn="1">
          <p15:clr>
            <a:srgbClr val="FBAE40"/>
          </p15:clr>
        </p15:guide>
        <p15:guide id="4" orient="horz" pos="336"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200" y="2771729"/>
            <a:ext cx="2140237" cy="47290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1" y="4196052"/>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8"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9" y="5351806"/>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3"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1"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2" y="2722254"/>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8" y="419870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8" y="4301906"/>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1424" cap="all" baseline="0">
                <a:latin typeface="Gill Sans Nova" panose="020B0602020104020203" pitchFamily="34" charset="0"/>
              </a:defRPr>
            </a:lvl1pPr>
            <a:lvl2pPr marL="0" indent="0" algn="ctr">
              <a:lnSpc>
                <a:spcPct val="100000"/>
              </a:lnSpc>
              <a:spcBef>
                <a:spcPts val="0"/>
              </a:spcBef>
              <a:buNone/>
              <a:defRPr lang="en-GB" sz="1282"/>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9"/>
            <a:ext cx="10515600" cy="676656"/>
          </a:xfrm>
        </p:spPr>
        <p:txBody>
          <a:bodyPr rtlCol="0"/>
          <a:lstStyle>
            <a:lvl1pPr>
              <a:defRPr lang="en-GB" sz="3419"/>
            </a:lvl1pPr>
          </a:lstStyle>
          <a:p>
            <a:pPr rtl="0"/>
            <a:r>
              <a:rPr lang="en-GB"/>
              <a:t>click to edit master title style	</a:t>
            </a:r>
          </a:p>
        </p:txBody>
      </p:sp>
    </p:spTree>
    <p:extLst>
      <p:ext uri="{BB962C8B-B14F-4D97-AF65-F5344CB8AC3E}">
        <p14:creationId xmlns:p14="http://schemas.microsoft.com/office/powerpoint/2010/main" val="24938886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5" y="1496372"/>
            <a:ext cx="11454248"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6" y="0"/>
            <a:ext cx="3772548"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7"/>
            <a:ext cx="6464808" cy="402336"/>
          </a:xfrm>
        </p:spPr>
        <p:txBody>
          <a:bodyPr rtlCol="0" anchor="b">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7"/>
            <a:ext cx="6464808" cy="402336"/>
          </a:xfrm>
        </p:spPr>
        <p:txBody>
          <a:bodyPr rtlCol="0" anchor="b">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9"/>
            <a:ext cx="10515600" cy="676656"/>
          </a:xfrm>
        </p:spPr>
        <p:txBody>
          <a:bodyPr rtlCol="0"/>
          <a:lstStyle>
            <a:lvl1pPr>
              <a:defRPr lang="en-GB" sz="3419">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211689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9" y="4724606"/>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7"/>
            <a:ext cx="3529585"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6"/>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1" y="1911097"/>
            <a:ext cx="3529585"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3" y="2505076"/>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9"/>
            <a:ext cx="10515600" cy="676656"/>
          </a:xfrm>
        </p:spPr>
        <p:txBody>
          <a:bodyPr rtlCol="0"/>
          <a:lstStyle>
            <a:lvl1pPr>
              <a:defRPr lang="en-GB" sz="3419">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7"/>
            <a:ext cx="2944368" cy="402336"/>
          </a:xfrm>
        </p:spPr>
        <p:txBody>
          <a:bodyPr rtlCol="0" anchor="ctr">
            <a:normAutofit/>
          </a:bodyPr>
          <a:lstStyle>
            <a:lvl1pPr marL="0" indent="0">
              <a:buNone/>
              <a:defRPr lang="en-GB" sz="1424" b="0" cap="all" baseline="0">
                <a:solidFill>
                  <a:schemeClr val="accent1"/>
                </a:solidFill>
                <a:latin typeface="Gill Sans Nova" panose="020B0602020104020203" pitchFamily="34" charset="0"/>
              </a:defRPr>
            </a:lvl1pPr>
            <a:lvl2pPr marL="325630" indent="0">
              <a:buNone/>
              <a:defRPr lang="en-GB" sz="1424" b="1"/>
            </a:lvl2pPr>
            <a:lvl3pPr marL="651259" indent="0">
              <a:buNone/>
              <a:defRPr lang="en-GB" sz="1282" b="1"/>
            </a:lvl3pPr>
            <a:lvl4pPr marL="976890" indent="0">
              <a:buNone/>
              <a:defRPr lang="en-GB" sz="1139" b="1"/>
            </a:lvl4pPr>
            <a:lvl5pPr marL="1302520" indent="0">
              <a:buNone/>
              <a:defRPr lang="en-GB" sz="1139" b="1"/>
            </a:lvl5pPr>
            <a:lvl6pPr marL="1628150" indent="0">
              <a:buNone/>
              <a:defRPr lang="en-GB" sz="1139" b="1"/>
            </a:lvl6pPr>
            <a:lvl7pPr marL="1953780" indent="0">
              <a:buNone/>
              <a:defRPr lang="en-GB" sz="1139" b="1"/>
            </a:lvl7pPr>
            <a:lvl8pPr marL="2279409" indent="0">
              <a:buNone/>
              <a:defRPr lang="en-GB" sz="1139" b="1"/>
            </a:lvl8pPr>
            <a:lvl9pPr marL="2605039" indent="0">
              <a:buNone/>
              <a:defRPr lang="en-GB" sz="1139"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9"/>
          </a:xfrm>
        </p:spPr>
        <p:txBody>
          <a:bodyPr rtlCol="0">
            <a:normAutofit/>
          </a:bodyPr>
          <a:lstStyle>
            <a:lvl1pPr marL="201890" indent="-201890">
              <a:lnSpc>
                <a:spcPct val="100000"/>
              </a:lnSpc>
              <a:spcBef>
                <a:spcPts val="0"/>
              </a:spcBef>
              <a:buFont typeface="Courier New" panose="02070309020205020404" pitchFamily="49" charset="0"/>
              <a:buChar char="o"/>
              <a:defRPr lang="en-GB" sz="1282">
                <a:solidFill>
                  <a:schemeClr val="accent1"/>
                </a:solidFill>
              </a:defRPr>
            </a:lvl1pPr>
            <a:lvl2pPr>
              <a:lnSpc>
                <a:spcPct val="100000"/>
              </a:lnSpc>
              <a:spcBef>
                <a:spcPts val="0"/>
              </a:spcBef>
              <a:defRPr lang="en-GB" sz="1139">
                <a:solidFill>
                  <a:schemeClr val="accent1"/>
                </a:solidFill>
              </a:defRPr>
            </a:lvl2pPr>
            <a:lvl3pPr>
              <a:lnSpc>
                <a:spcPct val="100000"/>
              </a:lnSpc>
              <a:spcBef>
                <a:spcPts val="0"/>
              </a:spcBef>
              <a:defRPr lang="en-GB" sz="997">
                <a:solidFill>
                  <a:schemeClr val="accent1"/>
                </a:solidFill>
              </a:defRPr>
            </a:lvl3pPr>
            <a:lvl4pPr>
              <a:lnSpc>
                <a:spcPct val="100000"/>
              </a:lnSpc>
              <a:spcBef>
                <a:spcPts val="0"/>
              </a:spcBef>
              <a:defRPr lang="en-GB" sz="855">
                <a:solidFill>
                  <a:schemeClr val="accent1"/>
                </a:solidFill>
              </a:defRPr>
            </a:lvl4pPr>
            <a:lvl5pPr>
              <a:lnSpc>
                <a:spcPct val="100000"/>
              </a:lnSpc>
              <a:spcBef>
                <a:spcPts val="0"/>
              </a:spcBef>
              <a:defRPr lang="en-GB" sz="855">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28905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6" y="2"/>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3" y="1947672"/>
            <a:ext cx="4572000" cy="4070729"/>
          </a:xfrm>
        </p:spPr>
        <p:txBody>
          <a:bodyPr rtlCol="0">
            <a:normAutofit/>
          </a:bodyPr>
          <a:lstStyle>
            <a:lvl1pPr marL="0" indent="0">
              <a:lnSpc>
                <a:spcPct val="100000"/>
              </a:lnSpc>
              <a:spcBef>
                <a:spcPts val="0"/>
              </a:spcBef>
              <a:buNone/>
              <a:defRPr lang="en-GB" sz="1282"/>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5" y="640337"/>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1"/>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2279"/>
            </a:lvl1pPr>
            <a:lvl2pPr marL="325630" indent="0">
              <a:buNone/>
              <a:defRPr lang="en-GB" sz="1994"/>
            </a:lvl2pPr>
            <a:lvl3pPr marL="651259" indent="0">
              <a:buNone/>
              <a:defRPr lang="en-GB" sz="1709"/>
            </a:lvl3pPr>
            <a:lvl4pPr marL="976890" indent="0">
              <a:buNone/>
              <a:defRPr lang="en-GB" sz="1424"/>
            </a:lvl4pPr>
            <a:lvl5pPr marL="1302520" indent="0">
              <a:buNone/>
              <a:defRPr lang="en-GB" sz="1424"/>
            </a:lvl5pPr>
            <a:lvl6pPr marL="1628150" indent="0">
              <a:buNone/>
              <a:defRPr lang="en-GB" sz="1424"/>
            </a:lvl6pPr>
            <a:lvl7pPr marL="1953780" indent="0">
              <a:buNone/>
              <a:defRPr lang="en-GB" sz="1424"/>
            </a:lvl7pPr>
            <a:lvl8pPr marL="2279409" indent="0">
              <a:buNone/>
              <a:defRPr lang="en-GB" sz="1424"/>
            </a:lvl8pPr>
            <a:lvl9pPr marL="2605039" indent="0">
              <a:buNone/>
              <a:defRPr lang="en-GB" sz="1424"/>
            </a:lvl9pPr>
          </a:lstStyle>
          <a:p>
            <a:pPr rtl="0"/>
            <a:r>
              <a:rPr lang="en-US"/>
              <a:t>Click icon to add picture</a:t>
            </a:r>
            <a:endParaRPr lang="en-GB" dirty="0"/>
          </a:p>
        </p:txBody>
      </p:sp>
    </p:spTree>
    <p:extLst>
      <p:ext uri="{BB962C8B-B14F-4D97-AF65-F5344CB8AC3E}">
        <p14:creationId xmlns:p14="http://schemas.microsoft.com/office/powerpoint/2010/main" val="24510287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1" y="2090207"/>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sz="1282"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1" y="1170432"/>
            <a:ext cx="9144000" cy="2387600"/>
          </a:xfrm>
        </p:spPr>
        <p:txBody>
          <a:bodyPr rtlCol="0" anchor="b"/>
          <a:lstStyle>
            <a:lvl1pPr algn="ctr">
              <a:defRPr lang="en-GB" sz="4274"/>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1" y="3602040"/>
            <a:ext cx="9144000" cy="1655762"/>
          </a:xfrm>
        </p:spPr>
        <p:txBody>
          <a:bodyPr rtlCol="0"/>
          <a:lstStyle>
            <a:lvl1pPr marL="0" indent="0" algn="ctr">
              <a:buNone/>
              <a:defRPr lang="en-GB" sz="1709">
                <a:solidFill>
                  <a:schemeClr val="tx2"/>
                </a:solidFill>
              </a:defRPr>
            </a:lvl1pPr>
            <a:lvl2pPr marL="325630" indent="0" algn="ctr">
              <a:buNone/>
              <a:defRPr lang="en-GB" sz="1424"/>
            </a:lvl2pPr>
            <a:lvl3pPr marL="651259" indent="0" algn="ctr">
              <a:buNone/>
              <a:defRPr lang="en-GB" sz="1282"/>
            </a:lvl3pPr>
            <a:lvl4pPr marL="976890" indent="0" algn="ctr">
              <a:buNone/>
              <a:defRPr lang="en-GB" sz="1139"/>
            </a:lvl4pPr>
            <a:lvl5pPr marL="1302520" indent="0" algn="ctr">
              <a:buNone/>
              <a:defRPr lang="en-GB" sz="1139"/>
            </a:lvl5pPr>
            <a:lvl6pPr marL="1628150" indent="0" algn="ctr">
              <a:buNone/>
              <a:defRPr lang="en-GB" sz="1139"/>
            </a:lvl6pPr>
            <a:lvl7pPr marL="1953780" indent="0" algn="ctr">
              <a:buNone/>
              <a:defRPr lang="en-GB" sz="1139"/>
            </a:lvl7pPr>
            <a:lvl8pPr marL="2279409" indent="0" algn="ctr">
              <a:buNone/>
              <a:defRPr lang="en-GB" sz="1139"/>
            </a:lvl8pPr>
            <a:lvl9pPr marL="2605039" indent="0" algn="ctr">
              <a:buNone/>
              <a:defRPr lang="en-GB" sz="1139"/>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7" y="3"/>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3" y="0"/>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8" y="1187802"/>
            <a:ext cx="1678580"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Tree>
    <p:extLst>
      <p:ext uri="{BB962C8B-B14F-4D97-AF65-F5344CB8AC3E}">
        <p14:creationId xmlns:p14="http://schemas.microsoft.com/office/powerpoint/2010/main" val="32672699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1" y="1825627"/>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7"/>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Tree>
    <p:extLst>
      <p:ext uri="{BB962C8B-B14F-4D97-AF65-F5344CB8AC3E}">
        <p14:creationId xmlns:p14="http://schemas.microsoft.com/office/powerpoint/2010/main" val="205142561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9"/>
            <a:ext cx="9144000" cy="676656"/>
          </a:xfrm>
        </p:spPr>
        <p:txBody>
          <a:bodyPr rtlCol="0" anchor="b"/>
          <a:lstStyle>
            <a:lvl1pPr>
              <a:defRPr lang="en-GB" sz="3419"/>
            </a:lvl1pPr>
          </a:lstStyle>
          <a:p>
            <a:pPr rtl="0"/>
            <a:r>
              <a:rPr lang="en-GB"/>
              <a:t>click to edit master title style</a:t>
            </a:r>
          </a:p>
        </p:txBody>
      </p:sp>
    </p:spTree>
    <p:extLst>
      <p:ext uri="{BB962C8B-B14F-4D97-AF65-F5344CB8AC3E}">
        <p14:creationId xmlns:p14="http://schemas.microsoft.com/office/powerpoint/2010/main" val="8123622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3" y="2"/>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7" y="2461368"/>
            <a:ext cx="3027836" cy="4339046"/>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65121" tIns="32560" rIns="65121" bIns="32560" numCol="1" spcCol="0" rtlCol="0" fromWordArt="0" anchor="ctr" anchorCtr="0" forceAA="0" compatLnSpc="1">
            <a:prstTxWarp prst="textNoShape">
              <a:avLst/>
            </a:prstTxWarp>
            <a:noAutofit/>
          </a:bodyPr>
          <a:lstStyle>
            <a:defPPr>
              <a:defRPr lang="en-GB"/>
            </a:defPPr>
          </a:lstStyle>
          <a:p>
            <a:pPr lvl="0" rtl="0"/>
            <a:endParaRPr lang="en-GB" sz="1282"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9" y="457201"/>
            <a:ext cx="3932237" cy="1600200"/>
          </a:xfrm>
        </p:spPr>
        <p:txBody>
          <a:bodyPr rtlCol="0" anchor="b"/>
          <a:lstStyle>
            <a:lvl1pPr>
              <a:defRPr lang="en-GB" sz="2279"/>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9" y="987426"/>
            <a:ext cx="6172200" cy="4873626"/>
          </a:xfrm>
        </p:spPr>
        <p:txBody>
          <a:bodyPr rtlCol="0"/>
          <a:lstStyle>
            <a:lvl1pPr>
              <a:defRPr lang="en-GB" sz="2279"/>
            </a:lvl1pPr>
            <a:lvl2pPr>
              <a:defRPr lang="en-GB" sz="1994"/>
            </a:lvl2pPr>
            <a:lvl3pPr>
              <a:defRPr lang="en-GB" sz="1709"/>
            </a:lvl3pPr>
            <a:lvl4pPr>
              <a:defRPr lang="en-GB" sz="1424"/>
            </a:lvl4pPr>
            <a:lvl5pPr>
              <a:defRPr lang="en-GB" sz="1424"/>
            </a:lvl5pPr>
            <a:lvl6pPr>
              <a:defRPr lang="en-GB" sz="1424"/>
            </a:lvl6pPr>
            <a:lvl7pPr>
              <a:defRPr lang="en-GB" sz="1424"/>
            </a:lvl7pPr>
            <a:lvl8pPr>
              <a:defRPr lang="en-GB" sz="1424"/>
            </a:lvl8pPr>
            <a:lvl9pPr>
              <a:defRPr lang="en-GB" sz="1424"/>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9" y="2057400"/>
            <a:ext cx="3932237" cy="3811588"/>
          </a:xfrm>
        </p:spPr>
        <p:txBody>
          <a:bodyPr rtlCol="0"/>
          <a:lstStyle>
            <a:lvl1pPr marL="0" indent="0">
              <a:buNone/>
              <a:defRPr lang="en-GB" sz="1139"/>
            </a:lvl1pPr>
            <a:lvl2pPr marL="325630" indent="0">
              <a:buNone/>
              <a:defRPr lang="en-GB" sz="997"/>
            </a:lvl2pPr>
            <a:lvl3pPr marL="651259" indent="0">
              <a:buNone/>
              <a:defRPr lang="en-GB" sz="855"/>
            </a:lvl3pPr>
            <a:lvl4pPr marL="976890" indent="0">
              <a:buNone/>
              <a:defRPr lang="en-GB" sz="712"/>
            </a:lvl4pPr>
            <a:lvl5pPr marL="1302520" indent="0">
              <a:buNone/>
              <a:defRPr lang="en-GB" sz="712"/>
            </a:lvl5pPr>
            <a:lvl6pPr marL="1628150" indent="0">
              <a:buNone/>
              <a:defRPr lang="en-GB" sz="712"/>
            </a:lvl6pPr>
            <a:lvl7pPr marL="1953780" indent="0">
              <a:buNone/>
              <a:defRPr lang="en-GB" sz="712"/>
            </a:lvl7pPr>
            <a:lvl8pPr marL="2279409" indent="0">
              <a:buNone/>
              <a:defRPr lang="en-GB" sz="712"/>
            </a:lvl8pPr>
            <a:lvl9pPr marL="2605039" indent="0">
              <a:buNone/>
              <a:defRPr lang="en-GB" sz="712"/>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5026497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609601"/>
            <a:ext cx="10363201" cy="4267200"/>
          </a:xfrm>
        </p:spPr>
        <p:txBody>
          <a:bodyPr anchor="b">
            <a:noAutofit/>
          </a:bodyPr>
          <a:lstStyle>
            <a:lvl1pPr>
              <a:lnSpc>
                <a:spcPct val="100000"/>
              </a:lnSpc>
              <a:defRPr sz="4159"/>
            </a:lvl1pPr>
          </a:lstStyle>
          <a:p>
            <a:r>
              <a:rPr lang="en-US"/>
              <a:t>Click to edit Master title style</a:t>
            </a:r>
            <a:endParaRPr lang="en-US" dirty="0"/>
          </a:p>
        </p:txBody>
      </p:sp>
      <p:sp>
        <p:nvSpPr>
          <p:cNvPr id="3" name="Subtitle 2"/>
          <p:cNvSpPr>
            <a:spLocks noGrp="1"/>
          </p:cNvSpPr>
          <p:nvPr>
            <p:ph type="subTitle" idx="1"/>
          </p:nvPr>
        </p:nvSpPr>
        <p:spPr>
          <a:xfrm>
            <a:off x="1828801" y="4953001"/>
            <a:ext cx="8534400" cy="1219200"/>
          </a:xfrm>
        </p:spPr>
        <p:txBody>
          <a:bodyPr>
            <a:normAutofit/>
          </a:bodyPr>
          <a:lstStyle>
            <a:lvl1pPr marL="0" indent="0" algn="ctr">
              <a:buNone/>
              <a:defRPr sz="1256">
                <a:solidFill>
                  <a:schemeClr val="tx1">
                    <a:tint val="75000"/>
                  </a:schemeClr>
                </a:solidFill>
              </a:defRPr>
            </a:lvl1pPr>
            <a:lvl2pPr marL="238233" indent="0" algn="ctr">
              <a:buNone/>
              <a:defRPr>
                <a:solidFill>
                  <a:schemeClr val="tx1">
                    <a:tint val="75000"/>
                  </a:schemeClr>
                </a:solidFill>
              </a:defRPr>
            </a:lvl2pPr>
            <a:lvl3pPr marL="476467" indent="0" algn="ctr">
              <a:buNone/>
              <a:defRPr>
                <a:solidFill>
                  <a:schemeClr val="tx1">
                    <a:tint val="75000"/>
                  </a:schemeClr>
                </a:solidFill>
              </a:defRPr>
            </a:lvl3pPr>
            <a:lvl4pPr marL="714700" indent="0" algn="ctr">
              <a:buNone/>
              <a:defRPr>
                <a:solidFill>
                  <a:schemeClr val="tx1">
                    <a:tint val="75000"/>
                  </a:schemeClr>
                </a:solidFill>
              </a:defRPr>
            </a:lvl4pPr>
            <a:lvl5pPr marL="952934" indent="0" algn="ctr">
              <a:buNone/>
              <a:defRPr>
                <a:solidFill>
                  <a:schemeClr val="tx1">
                    <a:tint val="75000"/>
                  </a:schemeClr>
                </a:solidFill>
              </a:defRPr>
            </a:lvl5pPr>
            <a:lvl6pPr marL="1191167" indent="0" algn="ctr">
              <a:buNone/>
              <a:defRPr>
                <a:solidFill>
                  <a:schemeClr val="tx1">
                    <a:tint val="75000"/>
                  </a:schemeClr>
                </a:solidFill>
              </a:defRPr>
            </a:lvl6pPr>
            <a:lvl7pPr marL="1429401" indent="0" algn="ctr">
              <a:buNone/>
              <a:defRPr>
                <a:solidFill>
                  <a:schemeClr val="tx1">
                    <a:tint val="75000"/>
                  </a:schemeClr>
                </a:solidFill>
              </a:defRPr>
            </a:lvl7pPr>
            <a:lvl8pPr marL="1667635" indent="0" algn="ctr">
              <a:buNone/>
              <a:defRPr>
                <a:solidFill>
                  <a:schemeClr val="tx1">
                    <a:tint val="75000"/>
                  </a:schemeClr>
                </a:solidFill>
              </a:defRPr>
            </a:lvl8pPr>
            <a:lvl9pPr marL="1905868"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4/15/2026</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extLst>
      <p:ext uri="{BB962C8B-B14F-4D97-AF65-F5344CB8AC3E}">
        <p14:creationId xmlns:p14="http://schemas.microsoft.com/office/powerpoint/2010/main" val="32787854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321870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5" y="1371602"/>
            <a:ext cx="10363201" cy="2505075"/>
          </a:xfrm>
        </p:spPr>
        <p:txBody>
          <a:bodyPr anchor="b"/>
          <a:lstStyle>
            <a:lvl1pPr algn="ctr" defTabSz="476467" rtl="0" eaLnBrk="1" latinLnBrk="0" hangingPunct="1">
              <a:lnSpc>
                <a:spcPct val="100000"/>
              </a:lnSpc>
              <a:spcBef>
                <a:spcPct val="0"/>
              </a:spcBef>
              <a:buNone/>
              <a:defRPr lang="en-US" sz="2491"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963085" y="4068764"/>
            <a:ext cx="10363201" cy="1131886"/>
          </a:xfrm>
        </p:spPr>
        <p:txBody>
          <a:bodyPr anchor="t"/>
          <a:lstStyle>
            <a:lvl1pPr marL="0" indent="0" algn="ctr">
              <a:buNone/>
              <a:defRPr sz="1051">
                <a:solidFill>
                  <a:schemeClr val="tx1">
                    <a:tint val="75000"/>
                  </a:schemeClr>
                </a:solidFill>
              </a:defRPr>
            </a:lvl1pPr>
            <a:lvl2pPr marL="238233" indent="0">
              <a:buNone/>
              <a:defRPr sz="936">
                <a:solidFill>
                  <a:schemeClr val="tx1">
                    <a:tint val="75000"/>
                  </a:schemeClr>
                </a:solidFill>
              </a:defRPr>
            </a:lvl2pPr>
            <a:lvl3pPr marL="476467" indent="0">
              <a:buNone/>
              <a:defRPr sz="823">
                <a:solidFill>
                  <a:schemeClr val="tx1">
                    <a:tint val="75000"/>
                  </a:schemeClr>
                </a:solidFill>
              </a:defRPr>
            </a:lvl3pPr>
            <a:lvl4pPr marL="714700" indent="0">
              <a:buNone/>
              <a:defRPr sz="731">
                <a:solidFill>
                  <a:schemeClr val="tx1">
                    <a:tint val="75000"/>
                  </a:schemeClr>
                </a:solidFill>
              </a:defRPr>
            </a:lvl4pPr>
            <a:lvl5pPr marL="952934" indent="0">
              <a:buNone/>
              <a:defRPr sz="731">
                <a:solidFill>
                  <a:schemeClr val="tx1">
                    <a:tint val="75000"/>
                  </a:schemeClr>
                </a:solidFill>
              </a:defRPr>
            </a:lvl5pPr>
            <a:lvl6pPr marL="1191167" indent="0">
              <a:buNone/>
              <a:defRPr sz="731">
                <a:solidFill>
                  <a:schemeClr val="tx1">
                    <a:tint val="75000"/>
                  </a:schemeClr>
                </a:solidFill>
              </a:defRPr>
            </a:lvl6pPr>
            <a:lvl7pPr marL="1429401" indent="0">
              <a:buNone/>
              <a:defRPr sz="731">
                <a:solidFill>
                  <a:schemeClr val="tx1">
                    <a:tint val="75000"/>
                  </a:schemeClr>
                </a:solidFill>
              </a:defRPr>
            </a:lvl7pPr>
            <a:lvl8pPr marL="1667635" indent="0">
              <a:buNone/>
              <a:defRPr sz="731">
                <a:solidFill>
                  <a:schemeClr val="tx1">
                    <a:tint val="75000"/>
                  </a:schemeClr>
                </a:solidFill>
              </a:defRPr>
            </a:lvl8pPr>
            <a:lvl9pPr marL="1905868" indent="0">
              <a:buNone/>
              <a:defRPr sz="731">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7" name="Oval 6"/>
          <p:cNvSpPr/>
          <p:nvPr/>
        </p:nvSpPr>
        <p:spPr>
          <a:xfrm>
            <a:off x="5994401"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
        <p:nvSpPr>
          <p:cNvPr id="8" name="Oval 7"/>
          <p:cNvSpPr/>
          <p:nvPr/>
        </p:nvSpPr>
        <p:spPr>
          <a:xfrm>
            <a:off x="6261100"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
        <p:nvSpPr>
          <p:cNvPr id="9" name="Oval 8"/>
          <p:cNvSpPr/>
          <p:nvPr/>
        </p:nvSpPr>
        <p:spPr>
          <a:xfrm>
            <a:off x="5728972" y="3924300"/>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Tree>
    <p:extLst>
      <p:ext uri="{BB962C8B-B14F-4D97-AF65-F5344CB8AC3E}">
        <p14:creationId xmlns:p14="http://schemas.microsoft.com/office/powerpoint/2010/main" val="42333889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6197601" y="1600201"/>
            <a:ext cx="5384800" cy="4525963"/>
          </a:xfrm>
        </p:spPr>
        <p:txBody>
          <a:bodyPr/>
          <a:lstStyle>
            <a:lvl1pPr>
              <a:defRPr sz="1256"/>
            </a:lvl1pPr>
            <a:lvl2pPr>
              <a:defRPr sz="823"/>
            </a:lvl2pPr>
            <a:lvl3pPr>
              <a:defRPr sz="823"/>
            </a:lvl3pPr>
            <a:lvl4pPr>
              <a:defRPr sz="823"/>
            </a:lvl4pPr>
            <a:lvl5pPr>
              <a:defRPr sz="823"/>
            </a:lvl5pPr>
            <a:lvl6pPr>
              <a:defRPr sz="823"/>
            </a:lvl6pPr>
            <a:lvl7pPr>
              <a:defRPr sz="823"/>
            </a:lvl7pPr>
            <a:lvl8pPr>
              <a:defRPr sz="823"/>
            </a:lvl8pPr>
            <a:lvl9pPr>
              <a:defRPr sz="82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487681" y="1600200"/>
            <a:ext cx="5388864"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96192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2" y="1600200"/>
            <a:ext cx="5386917" cy="609600"/>
          </a:xfrm>
        </p:spPr>
        <p:txBody>
          <a:bodyPr anchor="b">
            <a:noAutofit/>
          </a:bodyPr>
          <a:lstStyle>
            <a:lvl1pPr marL="0" indent="0" algn="ctr">
              <a:buNone/>
              <a:defRPr sz="1256" b="0"/>
            </a:lvl1pPr>
            <a:lvl2pPr marL="238233" indent="0">
              <a:buNone/>
              <a:defRPr sz="1051" b="1"/>
            </a:lvl2pPr>
            <a:lvl3pPr marL="476467" indent="0">
              <a:buNone/>
              <a:defRPr sz="936" b="1"/>
            </a:lvl3pPr>
            <a:lvl4pPr marL="714700" indent="0">
              <a:buNone/>
              <a:defRPr sz="823" b="1"/>
            </a:lvl4pPr>
            <a:lvl5pPr marL="952934" indent="0">
              <a:buNone/>
              <a:defRPr sz="823" b="1"/>
            </a:lvl5pPr>
            <a:lvl6pPr marL="1191167" indent="0">
              <a:buNone/>
              <a:defRPr sz="823" b="1"/>
            </a:lvl6pPr>
            <a:lvl7pPr marL="1429401" indent="0">
              <a:buNone/>
              <a:defRPr sz="823" b="1"/>
            </a:lvl7pPr>
            <a:lvl8pPr marL="1667635" indent="0">
              <a:buNone/>
              <a:defRPr sz="823" b="1"/>
            </a:lvl8pPr>
            <a:lvl9pPr marL="1905868" indent="0">
              <a:buNone/>
              <a:defRPr sz="823" b="1"/>
            </a:lvl9pPr>
          </a:lstStyle>
          <a:p>
            <a:pPr lvl="0"/>
            <a:r>
              <a:rPr lang="en-US"/>
              <a:t>Click to edit Master text styles</a:t>
            </a:r>
          </a:p>
        </p:txBody>
      </p:sp>
      <p:sp>
        <p:nvSpPr>
          <p:cNvPr id="5" name="Text Placeholder 4"/>
          <p:cNvSpPr>
            <a:spLocks noGrp="1"/>
          </p:cNvSpPr>
          <p:nvPr>
            <p:ph type="body" sz="quarter" idx="3"/>
          </p:nvPr>
        </p:nvSpPr>
        <p:spPr>
          <a:xfrm>
            <a:off x="6197602" y="1600200"/>
            <a:ext cx="5389033" cy="609600"/>
          </a:xfrm>
        </p:spPr>
        <p:txBody>
          <a:bodyPr anchor="b">
            <a:noAutofit/>
          </a:bodyPr>
          <a:lstStyle>
            <a:lvl1pPr marL="0" indent="0" algn="ctr">
              <a:buNone/>
              <a:defRPr sz="1256" b="0"/>
            </a:lvl1pPr>
            <a:lvl2pPr marL="238233" indent="0">
              <a:buNone/>
              <a:defRPr sz="1051" b="1"/>
            </a:lvl2pPr>
            <a:lvl3pPr marL="476467" indent="0">
              <a:buNone/>
              <a:defRPr sz="936" b="1"/>
            </a:lvl3pPr>
            <a:lvl4pPr marL="714700" indent="0">
              <a:buNone/>
              <a:defRPr sz="823" b="1"/>
            </a:lvl4pPr>
            <a:lvl5pPr marL="952934" indent="0">
              <a:buNone/>
              <a:defRPr sz="823" b="1"/>
            </a:lvl5pPr>
            <a:lvl6pPr marL="1191167" indent="0">
              <a:buNone/>
              <a:defRPr sz="823" b="1"/>
            </a:lvl6pPr>
            <a:lvl7pPr marL="1429401" indent="0">
              <a:buNone/>
              <a:defRPr sz="823" b="1"/>
            </a:lvl7pPr>
            <a:lvl8pPr marL="1667635" indent="0">
              <a:buNone/>
              <a:defRPr sz="823" b="1"/>
            </a:lvl8pPr>
            <a:lvl9pPr marL="1905868" indent="0">
              <a:buNone/>
              <a:defRPr sz="823" b="1"/>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4/15/2026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13"/>
          </p:nvPr>
        </p:nvSpPr>
        <p:spPr>
          <a:xfrm>
            <a:off x="609601" y="2212850"/>
            <a:ext cx="5388864"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230113" y="2212849"/>
            <a:ext cx="5388864"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810637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4/15/2026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699293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311092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76117" y="266701"/>
            <a:ext cx="4011084" cy="2095500"/>
          </a:xfrm>
        </p:spPr>
        <p:txBody>
          <a:bodyPr anchor="b"/>
          <a:lstStyle>
            <a:lvl1pPr algn="ctr">
              <a:lnSpc>
                <a:spcPct val="100000"/>
              </a:lnSpc>
              <a:defRPr sz="1463"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958851" y="273051"/>
            <a:ext cx="6661150" cy="5853113"/>
          </a:xfrm>
        </p:spPr>
        <p:txBody>
          <a:bodyPr/>
          <a:lstStyle>
            <a:lvl1pPr>
              <a:defRPr sz="1668"/>
            </a:lvl1pPr>
            <a:lvl2pPr>
              <a:defRPr sz="1463"/>
            </a:lvl2pPr>
            <a:lvl3pPr>
              <a:defRPr sz="1256"/>
            </a:lvl3pPr>
            <a:lvl4pPr>
              <a:defRPr sz="1051"/>
            </a:lvl4pPr>
            <a:lvl5pPr>
              <a:defRPr sz="1051"/>
            </a:lvl5pPr>
            <a:lvl6pPr>
              <a:defRPr sz="1051"/>
            </a:lvl6pPr>
            <a:lvl7pPr>
              <a:defRPr sz="1051"/>
            </a:lvl7pPr>
            <a:lvl8pPr>
              <a:defRPr sz="1051"/>
            </a:lvl8pPr>
            <a:lvl9pPr>
              <a:defRPr sz="105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6117" y="2438401"/>
            <a:ext cx="4011084" cy="3687763"/>
          </a:xfrm>
        </p:spPr>
        <p:txBody>
          <a:bodyPr>
            <a:normAutofit/>
          </a:bodyPr>
          <a:lstStyle>
            <a:lvl1pPr marL="0" indent="0" algn="ctr">
              <a:lnSpc>
                <a:spcPct val="125000"/>
              </a:lnSpc>
              <a:buNone/>
              <a:defRPr sz="823"/>
            </a:lvl1pPr>
            <a:lvl2pPr marL="238233" indent="0">
              <a:buNone/>
              <a:defRPr sz="617"/>
            </a:lvl2pPr>
            <a:lvl3pPr marL="476467" indent="0">
              <a:buNone/>
              <a:defRPr sz="526"/>
            </a:lvl3pPr>
            <a:lvl4pPr marL="714700" indent="0">
              <a:buNone/>
              <a:defRPr sz="480"/>
            </a:lvl4pPr>
            <a:lvl5pPr marL="952934" indent="0">
              <a:buNone/>
              <a:defRPr sz="480"/>
            </a:lvl5pPr>
            <a:lvl6pPr marL="1191167" indent="0">
              <a:buNone/>
              <a:defRPr sz="480"/>
            </a:lvl6pPr>
            <a:lvl7pPr marL="1429401" indent="0">
              <a:buNone/>
              <a:defRPr sz="480"/>
            </a:lvl7pPr>
            <a:lvl8pPr marL="1667635" indent="0">
              <a:buNone/>
              <a:defRPr sz="480"/>
            </a:lvl8pPr>
            <a:lvl9pPr marL="1905868" indent="0">
              <a:buNone/>
              <a:defRPr sz="48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376460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9435" y="228601"/>
            <a:ext cx="7615766" cy="895350"/>
          </a:xfrm>
        </p:spPr>
        <p:txBody>
          <a:bodyPr anchor="b"/>
          <a:lstStyle>
            <a:lvl1pPr algn="ctr">
              <a:lnSpc>
                <a:spcPct val="100000"/>
              </a:lnSpc>
              <a:defRPr sz="1463" b="0"/>
            </a:lvl1pPr>
          </a:lstStyle>
          <a:p>
            <a:r>
              <a:rPr lang="en-US"/>
              <a:t>Click to edit Master title style</a:t>
            </a:r>
            <a:endParaRPr lang="en-US" dirty="0"/>
          </a:p>
        </p:txBody>
      </p:sp>
      <p:sp>
        <p:nvSpPr>
          <p:cNvPr id="3" name="Picture Placeholder 2"/>
          <p:cNvSpPr>
            <a:spLocks noGrp="1"/>
          </p:cNvSpPr>
          <p:nvPr>
            <p:ph type="pic" idx="1"/>
          </p:nvPr>
        </p:nvSpPr>
        <p:spPr>
          <a:xfrm>
            <a:off x="2010836" y="1143000"/>
            <a:ext cx="8072965"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1668"/>
            </a:lvl1pPr>
            <a:lvl2pPr marL="238233" indent="0">
              <a:buNone/>
              <a:defRPr sz="1463"/>
            </a:lvl2pPr>
            <a:lvl3pPr marL="476467" indent="0">
              <a:buNone/>
              <a:defRPr sz="1256"/>
            </a:lvl3pPr>
            <a:lvl4pPr marL="714700" indent="0">
              <a:buNone/>
              <a:defRPr sz="1051"/>
            </a:lvl4pPr>
            <a:lvl5pPr marL="952934" indent="0">
              <a:buNone/>
              <a:defRPr sz="1051"/>
            </a:lvl5pPr>
            <a:lvl6pPr marL="1191167" indent="0">
              <a:buNone/>
              <a:defRPr sz="1051"/>
            </a:lvl6pPr>
            <a:lvl7pPr marL="1429401" indent="0">
              <a:buNone/>
              <a:defRPr sz="1051"/>
            </a:lvl7pPr>
            <a:lvl8pPr marL="1667635" indent="0">
              <a:buNone/>
              <a:defRPr sz="1051"/>
            </a:lvl8pPr>
            <a:lvl9pPr marL="1905868" indent="0">
              <a:buNone/>
              <a:defRPr sz="1051"/>
            </a:lvl9pPr>
          </a:lstStyle>
          <a:p>
            <a:r>
              <a:rPr lang="en-US"/>
              <a:t>Click icon to add picture</a:t>
            </a:r>
            <a:endParaRPr lang="en-US" dirty="0"/>
          </a:p>
        </p:txBody>
      </p:sp>
      <p:sp>
        <p:nvSpPr>
          <p:cNvPr id="4" name="Text Placeholder 3"/>
          <p:cNvSpPr>
            <a:spLocks noGrp="1"/>
          </p:cNvSpPr>
          <p:nvPr>
            <p:ph type="body" sz="half" idx="2"/>
          </p:nvPr>
        </p:nvSpPr>
        <p:spPr>
          <a:xfrm>
            <a:off x="2239435" y="5810251"/>
            <a:ext cx="7615766" cy="533400"/>
          </a:xfrm>
        </p:spPr>
        <p:txBody>
          <a:bodyPr>
            <a:normAutofit/>
          </a:bodyPr>
          <a:lstStyle>
            <a:lvl1pPr marL="0" indent="0" algn="ctr">
              <a:buNone/>
              <a:defRPr sz="823"/>
            </a:lvl1pPr>
            <a:lvl2pPr marL="238233" indent="0">
              <a:buNone/>
              <a:defRPr sz="617"/>
            </a:lvl2pPr>
            <a:lvl3pPr marL="476467" indent="0">
              <a:buNone/>
              <a:defRPr sz="526"/>
            </a:lvl3pPr>
            <a:lvl4pPr marL="714700" indent="0">
              <a:buNone/>
              <a:defRPr sz="480"/>
            </a:lvl4pPr>
            <a:lvl5pPr marL="952934" indent="0">
              <a:buNone/>
              <a:defRPr sz="480"/>
            </a:lvl5pPr>
            <a:lvl6pPr marL="1191167" indent="0">
              <a:buNone/>
              <a:defRPr sz="480"/>
            </a:lvl6pPr>
            <a:lvl7pPr marL="1429401" indent="0">
              <a:buNone/>
              <a:defRPr sz="480"/>
            </a:lvl7pPr>
            <a:lvl8pPr marL="1667635" indent="0">
              <a:buNone/>
              <a:defRPr sz="480"/>
            </a:lvl8pPr>
            <a:lvl9pPr marL="1905868" indent="0">
              <a:buNone/>
              <a:defRPr sz="48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216141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937246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2" y="274640"/>
            <a:ext cx="27432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052896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4.jpe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1"/>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570">
                <a:solidFill>
                  <a:schemeClr val="tx1">
                    <a:tint val="75000"/>
                  </a:schemeClr>
                </a:solidFill>
              </a:defRPr>
            </a:lvl1pPr>
          </a:lstStyle>
          <a:p>
            <a:fld id="{1D8BD707-D9CF-40AE-B4C6-C98DA3205C09}" type="datetimeFigureOut">
              <a:rPr lang="en-US" smtClean="0"/>
              <a:pPr/>
              <a:t>4/15/2026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57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1" y="4237567"/>
            <a:ext cx="1422400" cy="243417"/>
          </a:xfrm>
          <a:prstGeom prst="rect">
            <a:avLst/>
          </a:prstGeom>
        </p:spPr>
        <p:txBody>
          <a:bodyPr vert="horz" lIns="91440" tIns="45720" rIns="91440" bIns="45720" rtlCol="0" anchor="ctr"/>
          <a:lstStyle>
            <a:lvl1pPr algn="r">
              <a:defRPr sz="57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34173" rtl="0" eaLnBrk="1" latinLnBrk="0" hangingPunct="1">
        <a:spcBef>
          <a:spcPct val="0"/>
        </a:spcBef>
        <a:buNone/>
        <a:defRPr sz="2089" kern="1200">
          <a:solidFill>
            <a:schemeClr val="tx1"/>
          </a:solidFill>
          <a:latin typeface="+mj-lt"/>
          <a:ea typeface="+mj-ea"/>
          <a:cs typeface="+mj-cs"/>
        </a:defRPr>
      </a:lvl1pPr>
    </p:titleStyle>
    <p:bodyStyle>
      <a:lvl1pPr marL="162815" indent="-162815" algn="l" defTabSz="434173" rtl="0" eaLnBrk="1" latinLnBrk="0" hangingPunct="1">
        <a:spcBef>
          <a:spcPct val="20000"/>
        </a:spcBef>
        <a:buFont typeface="Arial" pitchFamily="34" charset="0"/>
        <a:buChar char="•"/>
        <a:defRPr sz="1519" kern="1200">
          <a:solidFill>
            <a:schemeClr val="tx1"/>
          </a:solidFill>
          <a:latin typeface="+mn-lt"/>
          <a:ea typeface="+mn-ea"/>
          <a:cs typeface="+mn-cs"/>
        </a:defRPr>
      </a:lvl1pPr>
      <a:lvl2pPr marL="352766" indent="-135679" algn="l" defTabSz="434173" rtl="0" eaLnBrk="1" latinLnBrk="0" hangingPunct="1">
        <a:spcBef>
          <a:spcPct val="20000"/>
        </a:spcBef>
        <a:buFont typeface="Arial" pitchFamily="34" charset="0"/>
        <a:buChar char="–"/>
        <a:defRPr sz="1329" kern="1200">
          <a:solidFill>
            <a:schemeClr val="tx1"/>
          </a:solidFill>
          <a:latin typeface="+mn-lt"/>
          <a:ea typeface="+mn-ea"/>
          <a:cs typeface="+mn-cs"/>
        </a:defRPr>
      </a:lvl2pPr>
      <a:lvl3pPr marL="542717" indent="-108544" algn="l" defTabSz="434173" rtl="0" eaLnBrk="1" latinLnBrk="0" hangingPunct="1">
        <a:spcBef>
          <a:spcPct val="20000"/>
        </a:spcBef>
        <a:buFont typeface="Arial" pitchFamily="34" charset="0"/>
        <a:buChar char="•"/>
        <a:defRPr sz="1139" kern="1200">
          <a:solidFill>
            <a:schemeClr val="tx1"/>
          </a:solidFill>
          <a:latin typeface="+mn-lt"/>
          <a:ea typeface="+mn-ea"/>
          <a:cs typeface="+mn-cs"/>
        </a:defRPr>
      </a:lvl3pPr>
      <a:lvl4pPr marL="759803"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4pPr>
      <a:lvl5pPr marL="976890"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5pPr>
      <a:lvl6pPr marL="1193976"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6pPr>
      <a:lvl7pPr marL="1411063"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7pPr>
      <a:lvl8pPr marL="1628150"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8pPr>
      <a:lvl9pPr marL="1845236" indent="-108544" algn="l" defTabSz="434173" rtl="0" eaLnBrk="1" latinLnBrk="0" hangingPunct="1">
        <a:spcBef>
          <a:spcPct val="20000"/>
        </a:spcBef>
        <a:buFont typeface="Arial" pitchFamily="34" charset="0"/>
        <a:buChar char="•"/>
        <a:defRPr sz="950" kern="1200">
          <a:solidFill>
            <a:schemeClr val="tx1"/>
          </a:solidFill>
          <a:latin typeface="+mn-lt"/>
          <a:ea typeface="+mn-ea"/>
          <a:cs typeface="+mn-cs"/>
        </a:defRPr>
      </a:lvl9pPr>
    </p:bodyStyle>
    <p:otherStyle>
      <a:defPPr>
        <a:defRPr lang="en-US"/>
      </a:defPPr>
      <a:lvl1pPr marL="0" algn="l" defTabSz="434173" rtl="0" eaLnBrk="1" latinLnBrk="0" hangingPunct="1">
        <a:defRPr sz="855" kern="1200">
          <a:solidFill>
            <a:schemeClr val="tx1"/>
          </a:solidFill>
          <a:latin typeface="+mn-lt"/>
          <a:ea typeface="+mn-ea"/>
          <a:cs typeface="+mn-cs"/>
        </a:defRPr>
      </a:lvl1pPr>
      <a:lvl2pPr marL="217086" algn="l" defTabSz="434173" rtl="0" eaLnBrk="1" latinLnBrk="0" hangingPunct="1">
        <a:defRPr sz="855" kern="1200">
          <a:solidFill>
            <a:schemeClr val="tx1"/>
          </a:solidFill>
          <a:latin typeface="+mn-lt"/>
          <a:ea typeface="+mn-ea"/>
          <a:cs typeface="+mn-cs"/>
        </a:defRPr>
      </a:lvl2pPr>
      <a:lvl3pPr marL="434173" algn="l" defTabSz="434173" rtl="0" eaLnBrk="1" latinLnBrk="0" hangingPunct="1">
        <a:defRPr sz="855" kern="1200">
          <a:solidFill>
            <a:schemeClr val="tx1"/>
          </a:solidFill>
          <a:latin typeface="+mn-lt"/>
          <a:ea typeface="+mn-ea"/>
          <a:cs typeface="+mn-cs"/>
        </a:defRPr>
      </a:lvl3pPr>
      <a:lvl4pPr marL="651259" algn="l" defTabSz="434173" rtl="0" eaLnBrk="1" latinLnBrk="0" hangingPunct="1">
        <a:defRPr sz="855" kern="1200">
          <a:solidFill>
            <a:schemeClr val="tx1"/>
          </a:solidFill>
          <a:latin typeface="+mn-lt"/>
          <a:ea typeface="+mn-ea"/>
          <a:cs typeface="+mn-cs"/>
        </a:defRPr>
      </a:lvl4pPr>
      <a:lvl5pPr marL="868347" algn="l" defTabSz="434173" rtl="0" eaLnBrk="1" latinLnBrk="0" hangingPunct="1">
        <a:defRPr sz="855" kern="1200">
          <a:solidFill>
            <a:schemeClr val="tx1"/>
          </a:solidFill>
          <a:latin typeface="+mn-lt"/>
          <a:ea typeface="+mn-ea"/>
          <a:cs typeface="+mn-cs"/>
        </a:defRPr>
      </a:lvl5pPr>
      <a:lvl6pPr marL="1085433" algn="l" defTabSz="434173" rtl="0" eaLnBrk="1" latinLnBrk="0" hangingPunct="1">
        <a:defRPr sz="855" kern="1200">
          <a:solidFill>
            <a:schemeClr val="tx1"/>
          </a:solidFill>
          <a:latin typeface="+mn-lt"/>
          <a:ea typeface="+mn-ea"/>
          <a:cs typeface="+mn-cs"/>
        </a:defRPr>
      </a:lvl6pPr>
      <a:lvl7pPr marL="1302520" algn="l" defTabSz="434173" rtl="0" eaLnBrk="1" latinLnBrk="0" hangingPunct="1">
        <a:defRPr sz="855" kern="1200">
          <a:solidFill>
            <a:schemeClr val="tx1"/>
          </a:solidFill>
          <a:latin typeface="+mn-lt"/>
          <a:ea typeface="+mn-ea"/>
          <a:cs typeface="+mn-cs"/>
        </a:defRPr>
      </a:lvl7pPr>
      <a:lvl8pPr marL="1519606" algn="l" defTabSz="434173" rtl="0" eaLnBrk="1" latinLnBrk="0" hangingPunct="1">
        <a:defRPr sz="855" kern="1200">
          <a:solidFill>
            <a:schemeClr val="tx1"/>
          </a:solidFill>
          <a:latin typeface="+mn-lt"/>
          <a:ea typeface="+mn-ea"/>
          <a:cs typeface="+mn-cs"/>
        </a:defRPr>
      </a:lvl8pPr>
      <a:lvl9pPr marL="1736693" algn="l" defTabSz="434173" rtl="0" eaLnBrk="1" latinLnBrk="0" hangingPunct="1">
        <a:defRPr sz="855"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7"/>
            <a:ext cx="10515600" cy="1325564"/>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7"/>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9"/>
            <a:ext cx="987552" cy="310896"/>
          </a:xfrm>
          <a:prstGeom prst="rect">
            <a:avLst/>
          </a:prstGeom>
        </p:spPr>
        <p:txBody>
          <a:bodyPr vert="horz" lIns="91440" tIns="45720" rIns="91440" bIns="45720" rtlCol="0" anchor="ctr"/>
          <a:lstStyle>
            <a:lvl1pPr algn="l">
              <a:defRPr lang="en-GB" sz="997">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7" y="6464809"/>
            <a:ext cx="3438144" cy="310896"/>
          </a:xfrm>
          <a:prstGeom prst="rect">
            <a:avLst/>
          </a:prstGeom>
        </p:spPr>
        <p:txBody>
          <a:bodyPr vert="horz" lIns="91440" tIns="45720" rIns="91440" bIns="45720" rtlCol="0" anchor="ctr"/>
          <a:lstStyle>
            <a:lvl1pPr algn="ctr">
              <a:defRPr lang="en-GB" sz="997">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9"/>
            <a:ext cx="987552" cy="310896"/>
          </a:xfrm>
          <a:prstGeom prst="rect">
            <a:avLst/>
          </a:prstGeom>
        </p:spPr>
        <p:txBody>
          <a:bodyPr vert="horz" lIns="91440" tIns="45720" rIns="91440" bIns="45720" rtlCol="0" anchor="ctr"/>
          <a:lstStyle>
            <a:lvl1pPr algn="r">
              <a:defRPr lang="en-GB" sz="997">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795874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hdr="0"/>
  <p:txStyles>
    <p:titleStyle>
      <a:lvl1pPr algn="l" defTabSz="651259" rtl="0" eaLnBrk="1" latinLnBrk="0" hangingPunct="1">
        <a:lnSpc>
          <a:spcPct val="90000"/>
        </a:lnSpc>
        <a:spcBef>
          <a:spcPct val="0"/>
        </a:spcBef>
        <a:buNone/>
        <a:defRPr lang="en-GB" sz="4274" kern="1200">
          <a:solidFill>
            <a:schemeClr val="tx1"/>
          </a:solidFill>
          <a:latin typeface="+mj-lt"/>
          <a:ea typeface="+mj-ea"/>
          <a:cs typeface="+mj-cs"/>
        </a:defRPr>
      </a:lvl1pPr>
    </p:titleStyle>
    <p:bodyStyle>
      <a:lvl1pPr marL="162815" indent="-162815" algn="l" defTabSz="651259" rtl="0" eaLnBrk="1" latinLnBrk="0" hangingPunct="1">
        <a:lnSpc>
          <a:spcPct val="90000"/>
        </a:lnSpc>
        <a:spcBef>
          <a:spcPts val="712"/>
        </a:spcBef>
        <a:buFont typeface="Arial" panose="020B0604020202020204" pitchFamily="34" charset="0"/>
        <a:buChar char="•"/>
        <a:defRPr lang="en-GB" sz="1994" kern="1200">
          <a:solidFill>
            <a:schemeClr val="tx1"/>
          </a:solidFill>
          <a:latin typeface="+mn-lt"/>
          <a:ea typeface="+mn-ea"/>
          <a:cs typeface="+mn-cs"/>
        </a:defRPr>
      </a:lvl1pPr>
      <a:lvl2pPr marL="488445" indent="-162815" algn="l" defTabSz="651259" rtl="0" eaLnBrk="1" latinLnBrk="0" hangingPunct="1">
        <a:lnSpc>
          <a:spcPct val="90000"/>
        </a:lnSpc>
        <a:spcBef>
          <a:spcPts val="356"/>
        </a:spcBef>
        <a:buFont typeface="Arial" panose="020B0604020202020204" pitchFamily="34" charset="0"/>
        <a:buChar char="•"/>
        <a:defRPr lang="en-GB" sz="1709" kern="1200">
          <a:solidFill>
            <a:schemeClr val="tx1"/>
          </a:solidFill>
          <a:latin typeface="+mn-lt"/>
          <a:ea typeface="+mn-ea"/>
          <a:cs typeface="+mn-cs"/>
        </a:defRPr>
      </a:lvl2pPr>
      <a:lvl3pPr marL="814075" indent="-162815" algn="l" defTabSz="651259" rtl="0" eaLnBrk="1" latinLnBrk="0" hangingPunct="1">
        <a:lnSpc>
          <a:spcPct val="90000"/>
        </a:lnSpc>
        <a:spcBef>
          <a:spcPts val="356"/>
        </a:spcBef>
        <a:buFont typeface="Arial" panose="020B0604020202020204" pitchFamily="34" charset="0"/>
        <a:buChar char="•"/>
        <a:defRPr lang="en-GB" sz="1424" kern="1200">
          <a:solidFill>
            <a:schemeClr val="tx1"/>
          </a:solidFill>
          <a:latin typeface="+mn-lt"/>
          <a:ea typeface="+mn-ea"/>
          <a:cs typeface="+mn-cs"/>
        </a:defRPr>
      </a:lvl3pPr>
      <a:lvl4pPr marL="113970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4pPr>
      <a:lvl5pPr marL="146533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5pPr>
      <a:lvl6pPr marL="179096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6pPr>
      <a:lvl7pPr marL="2116594"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7pPr>
      <a:lvl8pPr marL="244222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8pPr>
      <a:lvl9pPr marL="2767855" indent="-162815" algn="l" defTabSz="651259" rtl="0" eaLnBrk="1" latinLnBrk="0" hangingPunct="1">
        <a:lnSpc>
          <a:spcPct val="90000"/>
        </a:lnSpc>
        <a:spcBef>
          <a:spcPts val="356"/>
        </a:spcBef>
        <a:buFont typeface="Arial" panose="020B0604020202020204" pitchFamily="34" charset="0"/>
        <a:buChar char="•"/>
        <a:defRPr lang="en-GB" sz="1282" kern="1200">
          <a:solidFill>
            <a:schemeClr val="tx1"/>
          </a:solidFill>
          <a:latin typeface="+mn-lt"/>
          <a:ea typeface="+mn-ea"/>
          <a:cs typeface="+mn-cs"/>
        </a:defRPr>
      </a:lvl9pPr>
    </p:bodyStyle>
    <p:otherStyle>
      <a:defPPr>
        <a:defRPr lang="en-GB"/>
      </a:defPPr>
      <a:lvl1pPr marL="0" algn="l" defTabSz="651259" rtl="0" eaLnBrk="1" latinLnBrk="0" hangingPunct="1">
        <a:defRPr lang="en-GB" sz="1282" kern="1200">
          <a:solidFill>
            <a:schemeClr val="tx1"/>
          </a:solidFill>
          <a:latin typeface="+mn-lt"/>
          <a:ea typeface="+mn-ea"/>
          <a:cs typeface="+mn-cs"/>
        </a:defRPr>
      </a:lvl1pPr>
      <a:lvl2pPr marL="325630" algn="l" defTabSz="651259" rtl="0" eaLnBrk="1" latinLnBrk="0" hangingPunct="1">
        <a:defRPr lang="en-GB" sz="1282" kern="1200">
          <a:solidFill>
            <a:schemeClr val="tx1"/>
          </a:solidFill>
          <a:latin typeface="+mn-lt"/>
          <a:ea typeface="+mn-ea"/>
          <a:cs typeface="+mn-cs"/>
        </a:defRPr>
      </a:lvl2pPr>
      <a:lvl3pPr marL="651259" algn="l" defTabSz="651259" rtl="0" eaLnBrk="1" latinLnBrk="0" hangingPunct="1">
        <a:defRPr lang="en-GB" sz="1282" kern="1200">
          <a:solidFill>
            <a:schemeClr val="tx1"/>
          </a:solidFill>
          <a:latin typeface="+mn-lt"/>
          <a:ea typeface="+mn-ea"/>
          <a:cs typeface="+mn-cs"/>
        </a:defRPr>
      </a:lvl3pPr>
      <a:lvl4pPr marL="976890" algn="l" defTabSz="651259" rtl="0" eaLnBrk="1" latinLnBrk="0" hangingPunct="1">
        <a:defRPr lang="en-GB" sz="1282" kern="1200">
          <a:solidFill>
            <a:schemeClr val="tx1"/>
          </a:solidFill>
          <a:latin typeface="+mn-lt"/>
          <a:ea typeface="+mn-ea"/>
          <a:cs typeface="+mn-cs"/>
        </a:defRPr>
      </a:lvl4pPr>
      <a:lvl5pPr marL="1302520" algn="l" defTabSz="651259" rtl="0" eaLnBrk="1" latinLnBrk="0" hangingPunct="1">
        <a:defRPr lang="en-GB" sz="1282" kern="1200">
          <a:solidFill>
            <a:schemeClr val="tx1"/>
          </a:solidFill>
          <a:latin typeface="+mn-lt"/>
          <a:ea typeface="+mn-ea"/>
          <a:cs typeface="+mn-cs"/>
        </a:defRPr>
      </a:lvl5pPr>
      <a:lvl6pPr marL="1628150" algn="l" defTabSz="651259" rtl="0" eaLnBrk="1" latinLnBrk="0" hangingPunct="1">
        <a:defRPr lang="en-GB" sz="1282" kern="1200">
          <a:solidFill>
            <a:schemeClr val="tx1"/>
          </a:solidFill>
          <a:latin typeface="+mn-lt"/>
          <a:ea typeface="+mn-ea"/>
          <a:cs typeface="+mn-cs"/>
        </a:defRPr>
      </a:lvl6pPr>
      <a:lvl7pPr marL="1953780" algn="l" defTabSz="651259" rtl="0" eaLnBrk="1" latinLnBrk="0" hangingPunct="1">
        <a:defRPr lang="en-GB" sz="1282" kern="1200">
          <a:solidFill>
            <a:schemeClr val="tx1"/>
          </a:solidFill>
          <a:latin typeface="+mn-lt"/>
          <a:ea typeface="+mn-ea"/>
          <a:cs typeface="+mn-cs"/>
        </a:defRPr>
      </a:lvl7pPr>
      <a:lvl8pPr marL="2279409" algn="l" defTabSz="651259" rtl="0" eaLnBrk="1" latinLnBrk="0" hangingPunct="1">
        <a:defRPr lang="en-GB" sz="1282" kern="1200">
          <a:solidFill>
            <a:schemeClr val="tx1"/>
          </a:solidFill>
          <a:latin typeface="+mn-lt"/>
          <a:ea typeface="+mn-ea"/>
          <a:cs typeface="+mn-cs"/>
        </a:defRPr>
      </a:lvl8pPr>
      <a:lvl9pPr marL="2605039" algn="l" defTabSz="651259" rtl="0" eaLnBrk="1" latinLnBrk="0" hangingPunct="1">
        <a:defRPr lang="en-GB" sz="1282"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1" y="1"/>
            <a:ext cx="10972800" cy="1600200"/>
          </a:xfrm>
          <a:prstGeom prst="rect">
            <a:avLst/>
          </a:prstGeom>
        </p:spPr>
        <p:txBody>
          <a:bodyPr vert="horz" lIns="208492" tIns="104246" rIns="208492" bIns="104246"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609601" y="1600201"/>
            <a:ext cx="10972800" cy="4525963"/>
          </a:xfrm>
          <a:prstGeom prst="rect">
            <a:avLst/>
          </a:prstGeom>
        </p:spPr>
        <p:txBody>
          <a:bodyPr vert="horz" lIns="208492" tIns="104246" rIns="208492" bIns="10424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484465" y="6356352"/>
            <a:ext cx="2781300" cy="365125"/>
          </a:xfrm>
          <a:prstGeom prst="rect">
            <a:avLst/>
          </a:prstGeom>
        </p:spPr>
        <p:txBody>
          <a:bodyPr vert="horz" lIns="208492" tIns="104246" rIns="104246" bIns="104246" rtlCol="0" anchor="ctr"/>
          <a:lstStyle>
            <a:lvl1pPr algn="r">
              <a:defRPr sz="617">
                <a:solidFill>
                  <a:schemeClr val="tx1">
                    <a:lumMod val="65000"/>
                    <a:lumOff val="35000"/>
                  </a:schemeClr>
                </a:solidFill>
                <a:latin typeface="Century Gothic" pitchFamily="34" charset="0"/>
              </a:defRPr>
            </a:lvl1pPr>
          </a:lstStyle>
          <a:p>
            <a:fld id="{1D8BD707-D9CF-40AE-B4C6-C98DA3205C09}" type="datetimeFigureOut">
              <a:rPr lang="en-US" smtClean="0"/>
              <a:pPr/>
              <a:t>4/15/2026</a:t>
            </a:fld>
            <a:endParaRPr lang="en-US"/>
          </a:p>
        </p:txBody>
      </p:sp>
      <p:sp>
        <p:nvSpPr>
          <p:cNvPr id="5" name="Footer Placeholder 4"/>
          <p:cNvSpPr>
            <a:spLocks noGrp="1"/>
          </p:cNvSpPr>
          <p:nvPr>
            <p:ph type="ftr" sz="quarter" idx="3"/>
          </p:nvPr>
        </p:nvSpPr>
        <p:spPr>
          <a:xfrm>
            <a:off x="878888" y="6356352"/>
            <a:ext cx="3797300" cy="365125"/>
          </a:xfrm>
          <a:prstGeom prst="rect">
            <a:avLst/>
          </a:prstGeom>
        </p:spPr>
        <p:txBody>
          <a:bodyPr vert="horz" lIns="104246" tIns="104246" rIns="208492" bIns="104246" rtlCol="0" anchor="ctr"/>
          <a:lstStyle>
            <a:lvl1pPr algn="l">
              <a:defRPr sz="617">
                <a:solidFill>
                  <a:schemeClr val="tx1">
                    <a:lumMod val="65000"/>
                    <a:lumOff val="35000"/>
                  </a:schemeClr>
                </a:solidFill>
                <a:latin typeface="Century Gothic" pitchFamily="34" charset="0"/>
              </a:defRPr>
            </a:lvl1pPr>
          </a:lstStyle>
          <a:p>
            <a:endParaRPr lang="en-US"/>
          </a:p>
        </p:txBody>
      </p:sp>
      <p:sp>
        <p:nvSpPr>
          <p:cNvPr id="6" name="Slide Number Placeholder 5"/>
          <p:cNvSpPr>
            <a:spLocks noGrp="1"/>
          </p:cNvSpPr>
          <p:nvPr>
            <p:ph type="sldNum" sz="quarter" idx="4"/>
          </p:nvPr>
        </p:nvSpPr>
        <p:spPr>
          <a:xfrm>
            <a:off x="11391039" y="6356352"/>
            <a:ext cx="749300" cy="365125"/>
          </a:xfrm>
          <a:prstGeom prst="rect">
            <a:avLst/>
          </a:prstGeom>
        </p:spPr>
        <p:txBody>
          <a:bodyPr vert="horz" lIns="62548" tIns="104246" rIns="104246" bIns="104246" rtlCol="0" anchor="ctr"/>
          <a:lstStyle>
            <a:lvl1pPr algn="l">
              <a:defRPr sz="617">
                <a:solidFill>
                  <a:schemeClr val="tx1">
                    <a:lumMod val="65000"/>
                    <a:lumOff val="35000"/>
                  </a:schemeClr>
                </a:solidFill>
                <a:latin typeface="Century Gothic" pitchFamily="34" charset="0"/>
              </a:defRPr>
            </a:lvl1pPr>
          </a:lstStyle>
          <a:p>
            <a:fld id="{B6F15528-21DE-4FAA-801E-634DDDAF4B2B}" type="slidenum">
              <a:rPr lang="en-US" smtClean="0"/>
              <a:pPr/>
              <a:t>‹#›</a:t>
            </a:fld>
            <a:endParaRPr lang="en-US"/>
          </a:p>
        </p:txBody>
      </p:sp>
      <p:sp>
        <p:nvSpPr>
          <p:cNvPr id="7" name="Oval 6"/>
          <p:cNvSpPr/>
          <p:nvPr/>
        </p:nvSpPr>
        <p:spPr>
          <a:xfrm>
            <a:off x="11277015" y="6499385"/>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marL="0" algn="ctr" defTabSz="476467" rtl="0" eaLnBrk="1" latinLnBrk="0" hangingPunct="1"/>
            <a:endParaRPr lang="en-US" sz="936" kern="1200">
              <a:solidFill>
                <a:schemeClr val="lt1"/>
              </a:solidFill>
              <a:latin typeface="+mn-lt"/>
              <a:ea typeface="+mn-ea"/>
              <a:cs typeface="+mn-cs"/>
            </a:endParaRPr>
          </a:p>
        </p:txBody>
      </p:sp>
      <p:sp>
        <p:nvSpPr>
          <p:cNvPr id="8" name="Oval 7"/>
          <p:cNvSpPr/>
          <p:nvPr/>
        </p:nvSpPr>
        <p:spPr>
          <a:xfrm>
            <a:off x="758826" y="6499385"/>
            <a:ext cx="113030"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lIns="47641" tIns="23821" rIns="47641" bIns="23821" rtlCol="0" anchor="ctr"/>
          <a:lstStyle/>
          <a:p>
            <a:pPr algn="ctr"/>
            <a:endParaRPr lang="en-US" sz="411"/>
          </a:p>
        </p:txBody>
      </p:sp>
    </p:spTree>
    <p:extLst>
      <p:ext uri="{BB962C8B-B14F-4D97-AF65-F5344CB8AC3E}">
        <p14:creationId xmlns:p14="http://schemas.microsoft.com/office/powerpoint/2010/main" val="299003440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xStyles>
    <p:titleStyle>
      <a:lvl1pPr algn="ctr" defTabSz="476467" rtl="0" eaLnBrk="1" latinLnBrk="0" hangingPunct="1">
        <a:lnSpc>
          <a:spcPts val="3022"/>
        </a:lnSpc>
        <a:spcBef>
          <a:spcPct val="0"/>
        </a:spcBef>
        <a:buNone/>
        <a:defRPr sz="2811"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178675" indent="-178675" algn="l" defTabSz="476467" rtl="0" eaLnBrk="1" latinLnBrk="0" hangingPunct="1">
        <a:spcBef>
          <a:spcPct val="20000"/>
        </a:spcBef>
        <a:buFont typeface="Arial" pitchFamily="34" charset="0"/>
        <a:buChar char="•"/>
        <a:defRPr sz="1256" kern="1200">
          <a:solidFill>
            <a:schemeClr val="tx1">
              <a:lumMod val="50000"/>
              <a:lumOff val="50000"/>
            </a:schemeClr>
          </a:solidFill>
          <a:latin typeface="+mj-lt"/>
          <a:ea typeface="+mn-ea"/>
          <a:cs typeface="+mn-cs"/>
        </a:defRPr>
      </a:lvl1pPr>
      <a:lvl2pPr marL="387129" indent="-14889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2pPr>
      <a:lvl3pPr marL="595584"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3pPr>
      <a:lvl4pPr marL="833817"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4pPr>
      <a:lvl5pPr marL="1072051"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5pPr>
      <a:lvl6pPr marL="1310283"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6pPr>
      <a:lvl7pPr marL="1548517"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7pPr>
      <a:lvl8pPr marL="1786751" indent="-119117" algn="l" defTabSz="476467" rtl="0" eaLnBrk="1" latinLnBrk="0" hangingPunct="1">
        <a:spcBef>
          <a:spcPct val="20000"/>
        </a:spcBef>
        <a:buFont typeface="Courier New" pitchFamily="49" charset="0"/>
        <a:buChar char="o"/>
        <a:defRPr sz="823" kern="1200">
          <a:solidFill>
            <a:schemeClr val="tx1">
              <a:lumMod val="50000"/>
              <a:lumOff val="50000"/>
            </a:schemeClr>
          </a:solidFill>
          <a:latin typeface="+mj-lt"/>
          <a:ea typeface="+mn-ea"/>
          <a:cs typeface="+mn-cs"/>
        </a:defRPr>
      </a:lvl8pPr>
      <a:lvl9pPr marL="2024985" indent="-119117" algn="l" defTabSz="476467" rtl="0" eaLnBrk="1" latinLnBrk="0" hangingPunct="1">
        <a:spcBef>
          <a:spcPct val="20000"/>
        </a:spcBef>
        <a:buFont typeface="Arial" pitchFamily="34" charset="0"/>
        <a:buChar char="•"/>
        <a:defRPr sz="823" kern="1200">
          <a:solidFill>
            <a:schemeClr val="tx1">
              <a:lumMod val="50000"/>
              <a:lumOff val="50000"/>
            </a:schemeClr>
          </a:solidFill>
          <a:latin typeface="+mj-lt"/>
          <a:ea typeface="+mn-ea"/>
          <a:cs typeface="+mn-cs"/>
        </a:defRPr>
      </a:lvl9pPr>
    </p:bodyStyle>
    <p:otherStyle>
      <a:defPPr>
        <a:defRPr lang="en-US"/>
      </a:defPPr>
      <a:lvl1pPr marL="0" algn="l" defTabSz="476467" rtl="0" eaLnBrk="1" latinLnBrk="0" hangingPunct="1">
        <a:defRPr sz="936" kern="1200">
          <a:solidFill>
            <a:schemeClr val="tx1"/>
          </a:solidFill>
          <a:latin typeface="+mn-lt"/>
          <a:ea typeface="+mn-ea"/>
          <a:cs typeface="+mn-cs"/>
        </a:defRPr>
      </a:lvl1pPr>
      <a:lvl2pPr marL="238233" algn="l" defTabSz="476467" rtl="0" eaLnBrk="1" latinLnBrk="0" hangingPunct="1">
        <a:defRPr sz="936" kern="1200">
          <a:solidFill>
            <a:schemeClr val="tx1"/>
          </a:solidFill>
          <a:latin typeface="+mn-lt"/>
          <a:ea typeface="+mn-ea"/>
          <a:cs typeface="+mn-cs"/>
        </a:defRPr>
      </a:lvl2pPr>
      <a:lvl3pPr marL="476467" algn="l" defTabSz="476467" rtl="0" eaLnBrk="1" latinLnBrk="0" hangingPunct="1">
        <a:defRPr sz="936" kern="1200">
          <a:solidFill>
            <a:schemeClr val="tx1"/>
          </a:solidFill>
          <a:latin typeface="+mn-lt"/>
          <a:ea typeface="+mn-ea"/>
          <a:cs typeface="+mn-cs"/>
        </a:defRPr>
      </a:lvl3pPr>
      <a:lvl4pPr marL="714700" algn="l" defTabSz="476467" rtl="0" eaLnBrk="1" latinLnBrk="0" hangingPunct="1">
        <a:defRPr sz="936" kern="1200">
          <a:solidFill>
            <a:schemeClr val="tx1"/>
          </a:solidFill>
          <a:latin typeface="+mn-lt"/>
          <a:ea typeface="+mn-ea"/>
          <a:cs typeface="+mn-cs"/>
        </a:defRPr>
      </a:lvl4pPr>
      <a:lvl5pPr marL="952934" algn="l" defTabSz="476467" rtl="0" eaLnBrk="1" latinLnBrk="0" hangingPunct="1">
        <a:defRPr sz="936" kern="1200">
          <a:solidFill>
            <a:schemeClr val="tx1"/>
          </a:solidFill>
          <a:latin typeface="+mn-lt"/>
          <a:ea typeface="+mn-ea"/>
          <a:cs typeface="+mn-cs"/>
        </a:defRPr>
      </a:lvl5pPr>
      <a:lvl6pPr marL="1191167" algn="l" defTabSz="476467" rtl="0" eaLnBrk="1" latinLnBrk="0" hangingPunct="1">
        <a:defRPr sz="936" kern="1200">
          <a:solidFill>
            <a:schemeClr val="tx1"/>
          </a:solidFill>
          <a:latin typeface="+mn-lt"/>
          <a:ea typeface="+mn-ea"/>
          <a:cs typeface="+mn-cs"/>
        </a:defRPr>
      </a:lvl6pPr>
      <a:lvl7pPr marL="1429401" algn="l" defTabSz="476467" rtl="0" eaLnBrk="1" latinLnBrk="0" hangingPunct="1">
        <a:defRPr sz="936" kern="1200">
          <a:solidFill>
            <a:schemeClr val="tx1"/>
          </a:solidFill>
          <a:latin typeface="+mn-lt"/>
          <a:ea typeface="+mn-ea"/>
          <a:cs typeface="+mn-cs"/>
        </a:defRPr>
      </a:lvl7pPr>
      <a:lvl8pPr marL="1667635" algn="l" defTabSz="476467" rtl="0" eaLnBrk="1" latinLnBrk="0" hangingPunct="1">
        <a:defRPr sz="936" kern="1200">
          <a:solidFill>
            <a:schemeClr val="tx1"/>
          </a:solidFill>
          <a:latin typeface="+mn-lt"/>
          <a:ea typeface="+mn-ea"/>
          <a:cs typeface="+mn-cs"/>
        </a:defRPr>
      </a:lvl8pPr>
      <a:lvl9pPr marL="1905868" algn="l" defTabSz="476467" rtl="0" eaLnBrk="1" latinLnBrk="0" hangingPunct="1">
        <a:defRPr sz="93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36.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36.xml"/><Relationship Id="rId5" Type="http://schemas.openxmlformats.org/officeDocument/2006/relationships/image" Target="../media/image19.png"/><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36.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gov.uk/government/publications/" TargetMode="External"/><Relationship Id="rId3" Type="http://schemas.openxmlformats.org/officeDocument/2006/relationships/hyperlink" Target="https://www.cancerresearchuk.org/" TargetMode="External"/><Relationship Id="rId7" Type="http://schemas.openxmlformats.org/officeDocument/2006/relationships/hyperlink" Target="https://digital.nhs.uk/data-and-information/publications/statistical/statistics-on-smoking/statistics-on-smoking-england-2018/content" TargetMode="External"/><Relationship Id="rId2" Type="http://schemas.openxmlformats.org/officeDocument/2006/relationships/hyperlink" Target="https://www.cdc.gov/tobacco/about/benefits-of-quitting.html"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owards-a-smoke-free-generation-tobacco-control-plan-for-england" TargetMode="External"/><Relationship Id="rId5" Type="http://schemas.openxmlformats.org/officeDocument/2006/relationships/hyperlink" Target="https://www.ons.gov.uk/" TargetMode="External"/><Relationship Id="rId4" Type="http://schemas.openxmlformats.org/officeDocument/2006/relationships/hyperlink" Target="https://www.nhs.uk/" TargetMode="External"/><Relationship Id="rId9" Type="http://schemas.openxmlformats.org/officeDocument/2006/relationships/hyperlink" Target="https://fingertips.phe.org.uk/profile/tobacco-contr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AF7EA89F-C67C-6C23-EEB1-C22D0C1CFF0E}"/>
              </a:ext>
            </a:extLst>
          </p:cNvPr>
          <p:cNvSpPr>
            <a:spLocks noChangeArrowheads="1"/>
          </p:cNvSpPr>
          <p:nvPr/>
        </p:nvSpPr>
        <p:spPr bwMode="auto">
          <a:xfrm>
            <a:off x="3821952" y="1018258"/>
            <a:ext cx="6615414" cy="2630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5121" tIns="32560" rIns="65121" bIns="32560" numCol="1" anchor="ctr" anchorCtr="0" compatLnSpc="1">
            <a:prstTxWarp prst="textNoShape">
              <a:avLst/>
            </a:prstTxWarp>
            <a:spAutoFit/>
          </a:bodyPr>
          <a:lstStyle/>
          <a:p>
            <a:pPr defTabSz="651259"/>
            <a:endParaRPr lang="en-GB" sz="1282">
              <a:solidFill>
                <a:srgbClr val="543E34"/>
              </a:solidFill>
              <a:latin typeface="Gill Sans Nova Light"/>
            </a:endParaRPr>
          </a:p>
        </p:txBody>
      </p:sp>
      <p:sp>
        <p:nvSpPr>
          <p:cNvPr id="8" name="Subtitle 7">
            <a:extLst>
              <a:ext uri="{FF2B5EF4-FFF2-40B4-BE49-F238E27FC236}">
                <a16:creationId xmlns:a16="http://schemas.microsoft.com/office/drawing/2014/main" id="{CA0C50E7-8220-8E44-7068-8B4C78FFF703}"/>
              </a:ext>
            </a:extLst>
          </p:cNvPr>
          <p:cNvSpPr>
            <a:spLocks noGrp="1"/>
          </p:cNvSpPr>
          <p:nvPr>
            <p:ph type="subTitle" idx="1"/>
          </p:nvPr>
        </p:nvSpPr>
        <p:spPr>
          <a:xfrm>
            <a:off x="2839977" y="3343956"/>
            <a:ext cx="6512047" cy="2415289"/>
          </a:xfrm>
        </p:spPr>
        <p:txBody>
          <a:bodyPr>
            <a:normAutofit fontScale="77500" lnSpcReduction="20000"/>
          </a:bodyPr>
          <a:lstStyle/>
          <a:p>
            <a:pPr>
              <a:lnSpc>
                <a:spcPct val="120000"/>
              </a:lnSpc>
              <a:spcAft>
                <a:spcPts val="784"/>
              </a:spcAft>
              <a:tabLst>
                <a:tab pos="2957805" algn="l"/>
              </a:tabLst>
            </a:pP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Student</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Josephine</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Osei</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Amoah, </a:t>
            </a:r>
            <a:r>
              <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rPr>
              <a:t>Sona Jandi Sila, Ikechukwu </a:t>
            </a:r>
            <a:r>
              <a:rPr lang="en-GB" sz="1282" b="1" kern="100" dirty="0" err="1">
                <a:solidFill>
                  <a:srgbClr val="000000"/>
                </a:solidFill>
                <a:latin typeface="Arial" panose="020B0604020202020204" pitchFamily="34" charset="0"/>
                <a:ea typeface="Aptos" panose="020B0004020202020204" pitchFamily="34" charset="0"/>
                <a:cs typeface="Arial" panose="020B0604020202020204" pitchFamily="34" charset="0"/>
              </a:rPr>
              <a:t>Nzediegwu</a:t>
            </a: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20000"/>
              </a:lnSpc>
              <a:spcAft>
                <a:spcPts val="784"/>
              </a:spcAft>
              <a:tabLst>
                <a:tab pos="2957805" algn="l"/>
              </a:tabLst>
            </a:pP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Student</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ID:</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2233505, 2216032, 2226941</a:t>
            </a: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20000"/>
              </a:lnSpc>
              <a:spcAft>
                <a:spcPts val="784"/>
              </a:spcAft>
              <a:tabLst>
                <a:tab pos="2957805" algn="l"/>
              </a:tabLst>
            </a:pP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Module</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nl-NL"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a:t>
            </a:r>
            <a:r>
              <a:rPr lang="nl-NL"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Social Epidemiology and Public Health Development </a:t>
            </a: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a:lnSpc>
                <a:spcPct val="120000"/>
              </a:lnSpc>
              <a:spcAft>
                <a:spcPts val="784"/>
              </a:spcAft>
              <a:tabLst>
                <a:tab pos="2957805" algn="l"/>
              </a:tabLst>
            </a:pP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Module</a:t>
            </a:r>
            <a:r>
              <a:rPr lang="en-US"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code:</a:t>
            </a:r>
            <a:r>
              <a:rPr lang="en-US"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(LCHS7000_LON)</a:t>
            </a: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Lecturer</a:t>
            </a:r>
            <a:r>
              <a:rPr lang="en-US" sz="1282" b="1" kern="0" cap="small" dirty="0">
                <a:solidFill>
                  <a:srgbClr val="000000"/>
                </a:solidFill>
                <a:latin typeface="Arial" panose="020B0604020202020204" pitchFamily="34" charset="0"/>
                <a:ea typeface="Century Schoolbook" panose="02040604050505020304" pitchFamily="18" charset="0"/>
                <a:cs typeface="Arial" panose="020B0604020202020204" pitchFamily="34" charset="0"/>
              </a:rPr>
              <a:t> </a:t>
            </a: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name: </a:t>
            </a:r>
            <a:r>
              <a:rPr lang="en-US" sz="1282" b="1" kern="0" dirty="0" err="1">
                <a:solidFill>
                  <a:srgbClr val="000000"/>
                </a:solidFill>
                <a:latin typeface="Arial" panose="020B0604020202020204" pitchFamily="34" charset="0"/>
                <a:ea typeface="Century Schoolbook" panose="02040604050505020304" pitchFamily="18" charset="0"/>
                <a:cs typeface="Arial" panose="020B0604020202020204" pitchFamily="34" charset="0"/>
              </a:rPr>
              <a:t>Itse</a:t>
            </a:r>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 Olaoye </a:t>
            </a:r>
          </a:p>
          <a:p>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Brian Mashumba I</a:t>
            </a:r>
          </a:p>
          <a:p>
            <a:r>
              <a:rPr lang="en-US" sz="1282" b="1" kern="0" dirty="0">
                <a:solidFill>
                  <a:srgbClr val="000000"/>
                </a:solidFill>
                <a:latin typeface="Arial" panose="020B0604020202020204" pitchFamily="34" charset="0"/>
                <a:ea typeface="Century Schoolbook" panose="02040604050505020304" pitchFamily="18" charset="0"/>
                <a:cs typeface="Arial" panose="020B0604020202020204" pitchFamily="34" charset="0"/>
              </a:rPr>
              <a:t>Institution Name: University of Wales Trinity Saint David</a:t>
            </a:r>
          </a:p>
          <a:p>
            <a:r>
              <a:rPr lang="en-US" sz="1329" b="1" dirty="0">
                <a:latin typeface="Arial" panose="020B0604020202020204" pitchFamily="34" charset="0"/>
                <a:cs typeface="Arial" panose="020B0604020202020204" pitchFamily="34" charset="0"/>
              </a:rPr>
              <a:t> </a:t>
            </a:r>
          </a:p>
          <a:p>
            <a:r>
              <a:rPr lang="en-US" sz="1329" b="1" dirty="0">
                <a:latin typeface="Arial" panose="020B0604020202020204" pitchFamily="34" charset="0"/>
                <a:cs typeface="Arial" panose="020B0604020202020204" pitchFamily="34" charset="0"/>
              </a:rPr>
              <a:t>	</a:t>
            </a:r>
          </a:p>
          <a:p>
            <a:pPr>
              <a:lnSpc>
                <a:spcPct val="120000"/>
              </a:lnSpc>
              <a:spcAft>
                <a:spcPts val="784"/>
              </a:spcAft>
              <a:tabLst>
                <a:tab pos="2957805" algn="l"/>
              </a:tabLst>
            </a:pPr>
            <a:endParaRPr lang="en-GB" sz="1282" b="1" kern="100" dirty="0">
              <a:solidFill>
                <a:srgbClr val="000000"/>
              </a:solidFill>
              <a:latin typeface="Arial" panose="020B0604020202020204" pitchFamily="34" charset="0"/>
              <a:ea typeface="Aptos" panose="020B0004020202020204" pitchFamily="34" charset="0"/>
              <a:cs typeface="Arial" panose="020B0604020202020204" pitchFamily="34" charset="0"/>
            </a:endParaRPr>
          </a:p>
          <a:p>
            <a:endParaRPr lang="en-GB" dirty="0"/>
          </a:p>
        </p:txBody>
      </p:sp>
      <p:pic>
        <p:nvPicPr>
          <p:cNvPr id="1026" name="Picture 2" descr="UWTSD Named UK University of the Year ...">
            <a:extLst>
              <a:ext uri="{FF2B5EF4-FFF2-40B4-BE49-F238E27FC236}">
                <a16:creationId xmlns:a16="http://schemas.microsoft.com/office/drawing/2014/main" id="{39EB758A-7CAE-8589-6624-BE40B8ABCB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7881" y="1098756"/>
            <a:ext cx="2713353" cy="1932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3B869-3B7F-0297-8BB7-E3C17185B37E}"/>
              </a:ext>
            </a:extLst>
          </p:cNvPr>
          <p:cNvSpPr>
            <a:spLocks noGrp="1"/>
          </p:cNvSpPr>
          <p:nvPr>
            <p:ph type="title"/>
          </p:nvPr>
        </p:nvSpPr>
        <p:spPr>
          <a:xfrm>
            <a:off x="3505200" y="1133489"/>
            <a:ext cx="5498803" cy="390511"/>
          </a:xfrm>
        </p:spPr>
        <p:txBody>
          <a:bodyPr/>
          <a:lstStyle/>
          <a:p>
            <a:r>
              <a:rPr lang="en-GB" sz="1709" b="1" kern="2100" dirty="0">
                <a:solidFill>
                  <a:schemeClr val="accent6">
                    <a:lumMod val="10000"/>
                  </a:schemeClr>
                </a:solidFill>
                <a:latin typeface="Arial" panose="020B0604020202020204" pitchFamily="34" charset="0"/>
                <a:cs typeface="Arial" panose="020B0604020202020204" pitchFamily="34" charset="0"/>
              </a:rPr>
              <a:t>INTRODUTION</a:t>
            </a:r>
          </a:p>
        </p:txBody>
      </p:sp>
      <p:sp>
        <p:nvSpPr>
          <p:cNvPr id="3" name="Content Placeholder 2">
            <a:extLst>
              <a:ext uri="{FF2B5EF4-FFF2-40B4-BE49-F238E27FC236}">
                <a16:creationId xmlns:a16="http://schemas.microsoft.com/office/drawing/2014/main" id="{496D8DD7-FE74-51D0-D529-7BAE5D913BFD}"/>
              </a:ext>
            </a:extLst>
          </p:cNvPr>
          <p:cNvSpPr>
            <a:spLocks noGrp="1"/>
          </p:cNvSpPr>
          <p:nvPr>
            <p:ph idx="1"/>
          </p:nvPr>
        </p:nvSpPr>
        <p:spPr>
          <a:xfrm>
            <a:off x="3505201" y="1524000"/>
            <a:ext cx="4876799" cy="5334000"/>
          </a:xfrm>
        </p:spPr>
        <p:txBody>
          <a:bodyPr>
            <a:noAutofit/>
          </a:bodyPr>
          <a:lstStyle/>
          <a:p>
            <a:pPr algn="l">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Social Epidemiology</a:t>
            </a:r>
          </a:p>
          <a:p>
            <a:pPr algn="l">
              <a:buNone/>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gn="l">
              <a:lnSpc>
                <a:spcPct val="115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examines the impact of social determinants on health and disease.</a:t>
            </a:r>
            <a:r>
              <a:rPr lang="en-GB" sz="1200" dirty="0">
                <a:latin typeface="Arial" panose="020B0604020202020204" pitchFamily="34" charset="0"/>
                <a:cs typeface="Arial" panose="020B0604020202020204" pitchFamily="34" charset="0"/>
              </a:rPr>
              <a:t> (</a:t>
            </a:r>
            <a:r>
              <a:rPr lang="en-GB" sz="1200" cap="none" dirty="0">
                <a:latin typeface="Arial" panose="020B0604020202020204" pitchFamily="34" charset="0"/>
                <a:cs typeface="Arial" panose="020B0604020202020204" pitchFamily="34" charset="0"/>
              </a:rPr>
              <a:t>World Health Organization, 2023).</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15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concentrates on elements such as income, education, employment, and living conditions.</a:t>
            </a:r>
            <a:r>
              <a:rPr lang="en-GB" sz="1200" dirty="0"/>
              <a:t> (</a:t>
            </a:r>
            <a:r>
              <a:rPr lang="en-GB" sz="1200" cap="none" dirty="0" err="1">
                <a:latin typeface="Arial" panose="020B0604020202020204" pitchFamily="34" charset="0"/>
                <a:cs typeface="Arial" panose="020B0604020202020204" pitchFamily="34" charset="0"/>
              </a:rPr>
              <a:t>Centers</a:t>
            </a:r>
            <a:r>
              <a:rPr lang="en-GB" sz="1200" cap="none" dirty="0">
                <a:latin typeface="Arial" panose="020B0604020202020204" pitchFamily="34" charset="0"/>
                <a:cs typeface="Arial" panose="020B0604020202020204" pitchFamily="34" charset="0"/>
              </a:rPr>
              <a:t> for Disease Control and Prevention, 2022).</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15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aids in understanding health disparities across various populations.</a:t>
            </a:r>
            <a:r>
              <a:rPr lang="en-GB" sz="1200" dirty="0"/>
              <a:t> </a:t>
            </a:r>
            <a:r>
              <a:rPr lang="en-GB" sz="1200" cap="none" dirty="0">
                <a:latin typeface="Arial" panose="020B0604020202020204" pitchFamily="34" charset="0"/>
                <a:cs typeface="Arial" panose="020B0604020202020204" pitchFamily="34" charset="0"/>
              </a:rPr>
              <a:t>(WHO, 2023).</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algn="l">
              <a:lnSpc>
                <a:spcPct val="115000"/>
              </a:lnSpc>
              <a:buNone/>
            </a:pPr>
            <a:r>
              <a:rPr lang="en-GB" sz="1200" kern="100" cap="none" dirty="0">
                <a:effectLst/>
                <a:latin typeface="Arial" panose="020B0604020202020204" pitchFamily="34" charset="0"/>
                <a:ea typeface="Aptos" panose="020B0004020202020204" pitchFamily="34" charset="0"/>
                <a:cs typeface="Arial" panose="020B0604020202020204" pitchFamily="34" charset="0"/>
              </a:rPr>
              <a:t> </a:t>
            </a:r>
          </a:p>
          <a:p>
            <a:pPr algn="l">
              <a:buNone/>
            </a:pPr>
            <a:r>
              <a:rPr lang="en-GB" sz="1200" b="1" kern="100" cap="none" dirty="0">
                <a:effectLst/>
                <a:latin typeface="Arial" panose="020B0604020202020204" pitchFamily="34" charset="0"/>
                <a:ea typeface="Aptos" panose="020B0004020202020204" pitchFamily="34" charset="0"/>
                <a:cs typeface="Arial" panose="020B0604020202020204" pitchFamily="34" charset="0"/>
              </a:rPr>
              <a:t>public health development</a:t>
            </a:r>
          </a:p>
          <a:p>
            <a:pPr algn="l">
              <a:buNone/>
            </a:pPr>
            <a:r>
              <a:rPr lang="en-GB" sz="1200" kern="100" cap="none"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gn="l">
              <a:lnSpc>
                <a:spcPct val="150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involves the enhancement of health systems, policies, and programs.</a:t>
            </a:r>
            <a:r>
              <a:rPr lang="en-GB" sz="1200" cap="none" dirty="0">
                <a:latin typeface="Arial" panose="020B0604020202020204" pitchFamily="34" charset="0"/>
                <a:cs typeface="Arial" panose="020B0604020202020204" pitchFamily="34" charset="0"/>
              </a:rPr>
              <a:t> (National Health Service, 2022).</a:t>
            </a:r>
            <a:endParaRPr lang="en-GB" sz="1200" kern="100" cap="none"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gn="l">
              <a:lnSpc>
                <a:spcPct val="150000"/>
              </a:lnSpc>
              <a:buFont typeface="Wingdings" panose="05000000000000000000" pitchFamily="2" charset="2"/>
              <a:buChar char=""/>
            </a:pPr>
            <a:r>
              <a:rPr lang="en-GB" sz="1200" kern="100" cap="none" dirty="0">
                <a:effectLst/>
                <a:latin typeface="Arial" panose="020B0604020202020204" pitchFamily="34" charset="0"/>
                <a:ea typeface="Aptos" panose="020B0004020202020204" pitchFamily="34" charset="0"/>
                <a:cs typeface="Arial" panose="020B0604020202020204" pitchFamily="34" charset="0"/>
              </a:rPr>
              <a:t>seeks to avert diseases and encourage healthy living practices.</a:t>
            </a:r>
          </a:p>
          <a:p>
            <a:pPr marL="342900" lvl="0" indent="-342900" algn="l">
              <a:lnSpc>
                <a:spcPct val="150000"/>
              </a:lnSpc>
              <a:buFont typeface="Wingdings" panose="05000000000000000000" pitchFamily="2" charset="2"/>
              <a:buChar char=""/>
            </a:pPr>
            <a:r>
              <a:rPr lang="en-GB" sz="1200" cap="none" dirty="0">
                <a:effectLst/>
                <a:latin typeface="Arial" panose="020B0604020202020204" pitchFamily="34" charset="0"/>
                <a:ea typeface="Aptos" panose="020B0004020202020204" pitchFamily="34" charset="0"/>
                <a:cs typeface="Arial" panose="020B0604020202020204" pitchFamily="34" charset="0"/>
              </a:rPr>
              <a:t>strives to elevate the general health of communities and populations</a:t>
            </a:r>
            <a:r>
              <a:rPr lang="en-GB" sz="1200" dirty="0"/>
              <a:t>(WHO, 2023).</a:t>
            </a:r>
          </a:p>
          <a:p>
            <a:pPr marL="342900" lvl="0" indent="-342900" algn="l">
              <a:lnSpc>
                <a:spcPct val="150000"/>
              </a:lnSpc>
              <a:buFont typeface="Wingdings" panose="05000000000000000000" pitchFamily="2" charset="2"/>
              <a:buChar char=""/>
            </a:pPr>
            <a:r>
              <a:rPr lang="en-GB" sz="1200" cap="none" dirty="0">
                <a:latin typeface="Arial" panose="020B0604020202020204" pitchFamily="34" charset="0"/>
                <a:cs typeface="Arial" panose="020B0604020202020204" pitchFamily="34" charset="0"/>
              </a:rPr>
              <a:t>works to improve the overall health of communities and populations</a:t>
            </a:r>
            <a:r>
              <a:rPr lang="en-GB" sz="1200" dirty="0"/>
              <a:t> (CDC, 2022).</a:t>
            </a:r>
            <a:endParaRPr lang="en-GB" sz="1200" cap="none"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2D6E1E1F-13A5-8F7F-8F58-CA5D242F67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947" y="617495"/>
            <a:ext cx="3018368" cy="235430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ap reveals booze capital of the UK - where does your area rank on the list?">
            <a:extLst>
              <a:ext uri="{FF2B5EF4-FFF2-40B4-BE49-F238E27FC236}">
                <a16:creationId xmlns:a16="http://schemas.microsoft.com/office/drawing/2014/main" id="{C45E56C4-B656-C2FD-2E22-ADC373A57B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0947" y="3565410"/>
            <a:ext cx="3111311" cy="275918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01AE347-7D91-0813-3ED8-BD37D05D497E}"/>
              </a:ext>
            </a:extLst>
          </p:cNvPr>
          <p:cNvSpPr txBox="1"/>
          <p:nvPr/>
        </p:nvSpPr>
        <p:spPr>
          <a:xfrm>
            <a:off x="3041798" y="82363"/>
            <a:ext cx="6108404" cy="830997"/>
          </a:xfrm>
          <a:prstGeom prst="rect">
            <a:avLst/>
          </a:prstGeom>
          <a:noFill/>
        </p:spPr>
        <p:txBody>
          <a:bodyPr wrap="square">
            <a:spAutoFit/>
          </a:bodyPr>
          <a:lstStyle/>
          <a:p>
            <a:pPr algn="ctr"/>
            <a:r>
              <a:rPr lang="en-US" sz="2400" b="1" dirty="0">
                <a:solidFill>
                  <a:schemeClr val="tx1"/>
                </a:solidFill>
                <a:effectLst/>
                <a:latin typeface="Arial" panose="020B0604020202020204" pitchFamily="34" charset="0"/>
                <a:cs typeface="Arial" panose="020B0604020202020204" pitchFamily="34" charset="0"/>
              </a:rPr>
              <a:t>Smoking and Alcohol Consumption Campaign</a:t>
            </a:r>
            <a:endParaRPr lang="en-GB" sz="2400" dirty="0"/>
          </a:p>
        </p:txBody>
      </p:sp>
      <p:sp>
        <p:nvSpPr>
          <p:cNvPr id="7" name="TextBox 6">
            <a:extLst>
              <a:ext uri="{FF2B5EF4-FFF2-40B4-BE49-F238E27FC236}">
                <a16:creationId xmlns:a16="http://schemas.microsoft.com/office/drawing/2014/main" id="{76AB36F7-D8D1-EDBF-B0B5-F2BF59F468FF}"/>
              </a:ext>
            </a:extLst>
          </p:cNvPr>
          <p:cNvSpPr txBox="1"/>
          <p:nvPr/>
        </p:nvSpPr>
        <p:spPr>
          <a:xfrm>
            <a:off x="8382000" y="913360"/>
            <a:ext cx="3657599" cy="6059800"/>
          </a:xfrm>
          <a:prstGeom prst="rect">
            <a:avLst/>
          </a:prstGeom>
          <a:noFill/>
        </p:spPr>
        <p:txBody>
          <a:bodyPr wrap="square">
            <a:spAutoFit/>
          </a:bodyPr>
          <a:lstStyle/>
          <a:p>
            <a:pPr>
              <a:lnSpc>
                <a:spcPct val="150000"/>
              </a:lnSpc>
              <a:buNone/>
            </a:pPr>
            <a:r>
              <a:rPr lang="en-GB" sz="1200" b="1" kern="100" dirty="0">
                <a:effectLst/>
                <a:latin typeface="Arial" panose="020B0604020202020204" pitchFamily="34" charset="0"/>
                <a:ea typeface="Aptos" panose="020B0004020202020204" pitchFamily="34" charset="0"/>
                <a:cs typeface="Arial" panose="020B0604020202020204" pitchFamily="34" charset="0"/>
              </a:rPr>
              <a:t>Smoking</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Smoking refers to the process of inhaling smoke produced by burning tobacco, typically in the form of cigarettes.</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This practice can lead to severe health issues, including Lung Cancer, Chronic Obstructive Pulmonary Disease, and Heart Disease.</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It poses risks not only to the smoker but also to individuals who are exposed to second-hand smoke.</a:t>
            </a:r>
          </a:p>
          <a:p>
            <a:pPr>
              <a:lnSpc>
                <a:spcPct val="150000"/>
              </a:lnSpc>
            </a:pPr>
            <a:r>
              <a:rPr lang="en-GB" sz="1200" b="1" kern="100" dirty="0">
                <a:effectLst/>
                <a:latin typeface="Arial" panose="020B0604020202020204" pitchFamily="34" charset="0"/>
                <a:ea typeface="Aptos" panose="020B0004020202020204" pitchFamily="34" charset="0"/>
                <a:cs typeface="Arial" panose="020B0604020202020204" pitchFamily="34" charset="0"/>
              </a:rPr>
              <a:t> </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b="1" kern="100" dirty="0">
                <a:effectLst/>
                <a:latin typeface="Arial" panose="020B0604020202020204" pitchFamily="34" charset="0"/>
                <a:ea typeface="Aptos" panose="020B0004020202020204" pitchFamily="34" charset="0"/>
                <a:cs typeface="Arial" panose="020B0604020202020204" pitchFamily="34" charset="0"/>
              </a:rPr>
              <a:t>Alcohol</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Alcohol is a chemical compound present in beverages such as beer, wine, and spirits.</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Excessive consumption of alcohol can be detrimental to health, resulting in conditions like Liver Cirrhosis and Alcohol Use Disorder.</a:t>
            </a:r>
          </a:p>
          <a:p>
            <a:pPr marL="171450" indent="-171450">
              <a:lnSpc>
                <a:spcPct val="150000"/>
              </a:lnSpc>
              <a:buFont typeface="Wingdings" panose="05000000000000000000" pitchFamily="2" charset="2"/>
              <a:buChar char="Ø"/>
            </a:pPr>
            <a:r>
              <a:rPr lang="en-GB" sz="1200" kern="100" dirty="0">
                <a:effectLst/>
                <a:latin typeface="Arial" panose="020B0604020202020204" pitchFamily="34" charset="0"/>
                <a:ea typeface="Aptos" panose="020B0004020202020204" pitchFamily="34" charset="0"/>
                <a:cs typeface="Arial" panose="020B0604020202020204" pitchFamily="34" charset="0"/>
              </a:rPr>
              <a:t>High levels of alcohol intake can negatively impact physical health, mental well-being, and behaviour.</a:t>
            </a:r>
            <a:r>
              <a:rPr lang="en-GB" sz="2000" dirty="0"/>
              <a:t> </a:t>
            </a:r>
            <a:r>
              <a:rPr lang="en-GB" sz="1200" b="1" dirty="0">
                <a:latin typeface="Arial" panose="020B0604020202020204" pitchFamily="34" charset="0"/>
                <a:cs typeface="Arial" panose="020B0604020202020204" pitchFamily="34" charset="0"/>
              </a:rPr>
              <a:t>(World Health Organization, 2023).</a:t>
            </a: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200" kern="100" dirty="0">
                <a:effectLst/>
                <a:latin typeface="Arial" panose="020B0604020202020204" pitchFamily="34" charset="0"/>
                <a:ea typeface="Aptos" panose="020B00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E806659C-DE53-17ED-3123-17277772CA18}"/>
              </a:ext>
            </a:extLst>
          </p:cNvPr>
          <p:cNvSpPr txBox="1"/>
          <p:nvPr/>
        </p:nvSpPr>
        <p:spPr>
          <a:xfrm>
            <a:off x="358056" y="3036022"/>
            <a:ext cx="2683742" cy="276999"/>
          </a:xfrm>
          <a:prstGeom prst="rect">
            <a:avLst/>
          </a:prstGeom>
          <a:noFill/>
        </p:spPr>
        <p:txBody>
          <a:bodyPr wrap="square">
            <a:spAutoFit/>
          </a:bodyPr>
          <a:lstStyle/>
          <a:p>
            <a:r>
              <a:rPr lang="en-GB" dirty="0"/>
              <a:t>(</a:t>
            </a:r>
            <a:r>
              <a:rPr lang="en-GB" sz="1200" b="1" dirty="0">
                <a:latin typeface="Arial" panose="020B0604020202020204" pitchFamily="34" charset="0"/>
                <a:cs typeface="Arial" panose="020B0604020202020204" pitchFamily="34" charset="0"/>
              </a:rPr>
              <a:t>World Health Organization, 2023).</a:t>
            </a:r>
          </a:p>
        </p:txBody>
      </p:sp>
      <p:sp>
        <p:nvSpPr>
          <p:cNvPr id="11" name="TextBox 10">
            <a:extLst>
              <a:ext uri="{FF2B5EF4-FFF2-40B4-BE49-F238E27FC236}">
                <a16:creationId xmlns:a16="http://schemas.microsoft.com/office/drawing/2014/main" id="{A0DF8B95-7750-DAC7-8BAA-5D17FD373AFB}"/>
              </a:ext>
            </a:extLst>
          </p:cNvPr>
          <p:cNvSpPr txBox="1"/>
          <p:nvPr/>
        </p:nvSpPr>
        <p:spPr>
          <a:xfrm>
            <a:off x="358056" y="6478811"/>
            <a:ext cx="2961259" cy="27699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(Office for National Statistics, 2022).</a:t>
            </a:r>
          </a:p>
        </p:txBody>
      </p:sp>
    </p:spTree>
    <p:extLst>
      <p:ext uri="{BB962C8B-B14F-4D97-AF65-F5344CB8AC3E}">
        <p14:creationId xmlns:p14="http://schemas.microsoft.com/office/powerpoint/2010/main" val="739615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762000" y="152401"/>
            <a:ext cx="3962400" cy="380999"/>
          </a:xfrm>
        </p:spPr>
        <p:txBody>
          <a:bodyPr rtlCol="0"/>
          <a:lstStyle>
            <a:defPPr>
              <a:defRPr lang="en-GB"/>
            </a:defPPr>
          </a:lstStyle>
          <a:p>
            <a:pPr algn="ctr" rtl="0"/>
            <a:r>
              <a:rPr lang="en-GB" sz="1800" b="1" kern="1800" dirty="0">
                <a:solidFill>
                  <a:srgbClr val="543E34"/>
                </a:solidFill>
                <a:latin typeface="Arial" panose="020B0604020202020204" pitchFamily="34" charset="0"/>
                <a:ea typeface="Times New Roman" panose="02020603050405020304" pitchFamily="18" charset="0"/>
                <a:cs typeface="Arial" panose="020B0604020202020204" pitchFamily="34" charset="0"/>
              </a:rPr>
              <a:t>Rationale for the Campaign</a:t>
            </a:r>
            <a:endParaRPr lang="en-GB" sz="1800" dirty="0">
              <a:latin typeface="Arial" panose="020B0604020202020204" pitchFamily="34" charset="0"/>
              <a:cs typeface="Arial" panose="020B0604020202020204" pitchFamily="34" charset="0"/>
            </a:endParaRP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145312" y="457200"/>
            <a:ext cx="8541488" cy="5715000"/>
          </a:xfrm>
        </p:spPr>
        <p:txBody>
          <a:bodyPr rtlCol="0">
            <a:normAutofit fontScale="25000" lnSpcReduction="20000"/>
          </a:bodyPr>
          <a:lstStyle>
            <a:defPPr>
              <a:defRPr lang="en-GB"/>
            </a:defPPr>
          </a:lstStyle>
          <a:p>
            <a:pPr algn="ctr">
              <a:lnSpc>
                <a:spcPct val="107000"/>
              </a:lnSpc>
              <a:spcAft>
                <a:spcPts val="570"/>
              </a:spcAft>
            </a:pPr>
            <a:r>
              <a:rPr lang="en-GB" sz="1709" b="1" kern="1800" dirty="0">
                <a:latin typeface="Arial" panose="020B0604020202020204" pitchFamily="34" charset="0"/>
                <a:ea typeface="Times New Roman" panose="02020603050405020304" pitchFamily="18" charset="0"/>
                <a:cs typeface="Arial" panose="020B0604020202020204" pitchFamily="34" charset="0"/>
              </a:rPr>
              <a:t> </a:t>
            </a:r>
            <a:endParaRPr lang="en-GB" sz="2706" b="1" kern="18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buNone/>
            </a:pPr>
            <a:r>
              <a:rPr lang="en-GB" sz="4000" b="1" kern="100" dirty="0">
                <a:effectLst/>
                <a:latin typeface="Arial" panose="020B0604020202020204" pitchFamily="34" charset="0"/>
                <a:ea typeface="Aptos" panose="020B0004020202020204" pitchFamily="34" charset="0"/>
                <a:cs typeface="Times New Roman" panose="02020603050405020304" pitchFamily="18" charset="0"/>
              </a:rPr>
              <a:t>Smoking</a:t>
            </a:r>
            <a:endParaRPr lang="en-GB" sz="60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Smoking refers to the process of inhaling smoke produced by burning tobacco, typically in the form of cigarettes.</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This practice can lead to severe health issues, including Lung Cancer, Chronic Obstructive Pulmonary Disease, and Heart Disease.</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Times New Roman" panose="02020603050405020304" pitchFamily="18" charset="0"/>
              </a:rPr>
              <a:t>It poses risks not only to the smoker but also to individuals who are exposed to second-hand smoke.</a:t>
            </a:r>
            <a:r>
              <a:rPr lang="en-GB" sz="48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pPr marL="685800" indent="-685800">
              <a:lnSpc>
                <a:spcPct val="150000"/>
              </a:lnSpc>
              <a:buFont typeface="Wingdings" panose="05000000000000000000" pitchFamily="2" charset="2"/>
              <a:buChar char="Ø"/>
            </a:pPr>
            <a:r>
              <a:rPr lang="en-GB" sz="4800" b="1" kern="100" dirty="0">
                <a:effectLst/>
                <a:latin typeface="Arial" panose="020B0604020202020204" pitchFamily="34" charset="0"/>
                <a:ea typeface="Aptos" panose="020B0004020202020204" pitchFamily="34" charset="0"/>
                <a:cs typeface="Arial" panose="020B0604020202020204" pitchFamily="34" charset="0"/>
              </a:rPr>
              <a:t>Alcohol</a:t>
            </a: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Alcohol is a chemical compound present in beverages such as beer, wine, and spirits.</a:t>
            </a: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Excessive consumption of alcohol can be detrimental to health, resulting in conditions like Liver Cirrhosis and Alcohol Use Disorder.</a:t>
            </a:r>
          </a:p>
          <a:p>
            <a:pPr marL="685800" indent="-685800">
              <a:lnSpc>
                <a:spcPct val="150000"/>
              </a:lnSpc>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High levels of alcohol intake can negatively impact physical health, mental well-being, and behaviour.</a:t>
            </a:r>
          </a:p>
          <a:p>
            <a:pPr>
              <a:lnSpc>
                <a:spcPct val="150000"/>
              </a:lnSpc>
            </a:pPr>
            <a:r>
              <a:rPr lang="en-GB" sz="4800" kern="100" dirty="0">
                <a:effectLst/>
                <a:latin typeface="Arial" panose="020B0604020202020204" pitchFamily="34" charset="0"/>
                <a:ea typeface="Aptos" panose="020B0004020202020204" pitchFamily="34" charset="0"/>
                <a:cs typeface="Arial" panose="020B0604020202020204" pitchFamily="34" charset="0"/>
              </a:rPr>
              <a:t> </a:t>
            </a:r>
            <a:endParaRPr lang="en-GB" sz="4800" kern="100" dirty="0">
              <a:latin typeface="Arial" panose="020B0604020202020204" pitchFamily="34" charset="0"/>
              <a:ea typeface="Aptos" panose="020B0004020202020204" pitchFamily="34" charset="0"/>
              <a:cs typeface="Arial" panose="020B0604020202020204" pitchFamily="34" charset="0"/>
            </a:endParaRPr>
          </a:p>
          <a:p>
            <a:pPr marL="685800" indent="-685800">
              <a:lnSpc>
                <a:spcPct val="150000"/>
              </a:lnSpc>
              <a:buFont typeface="Wingdings" panose="05000000000000000000" pitchFamily="2" charset="2"/>
              <a:buChar char="Ø"/>
            </a:pPr>
            <a:r>
              <a:rPr lang="en-US" sz="4800" dirty="0">
                <a:latin typeface="Arial" panose="020B0604020202020204" pitchFamily="34" charset="0"/>
                <a:ea typeface="Century Schoolbook" panose="02040604050505020304" pitchFamily="18" charset="0"/>
                <a:cs typeface="Arial" panose="020B0604020202020204" pitchFamily="34" charset="0"/>
              </a:rPr>
              <a:t>Health promotion involves empowering individuals to enhance their control over and improve their health (World Health Organization, 1986).</a:t>
            </a:r>
            <a:endParaRPr lang="en-GB" sz="4800" dirty="0">
              <a:latin typeface="Arial" panose="020B0604020202020204" pitchFamily="34" charset="0"/>
              <a:ea typeface="Century Schoolbook" panose="02040604050505020304" pitchFamily="18" charset="0"/>
              <a:cs typeface="Arial" panose="020B0604020202020204" pitchFamily="34" charset="0"/>
            </a:endParaRPr>
          </a:p>
          <a:p>
            <a:pPr marL="244223" indent="-244223">
              <a:lnSpc>
                <a:spcPct val="170000"/>
              </a:lnSpc>
              <a:spcAft>
                <a:spcPts val="570"/>
              </a:spcAft>
              <a:buFont typeface="Wingdings" panose="05000000000000000000" pitchFamily="2" charset="2"/>
              <a:buChar char="Ø"/>
            </a:pPr>
            <a:r>
              <a:rPr lang="en-US" sz="4000" dirty="0">
                <a:latin typeface="Arial" panose="020B0604020202020204" pitchFamily="34" charset="0"/>
                <a:ea typeface="Century Schoolbook" panose="02040604050505020304" pitchFamily="18" charset="0"/>
                <a:cs typeface="Arial" panose="020B0604020202020204" pitchFamily="34" charset="0"/>
              </a:rPr>
              <a:t>Smoking and excessive alcohol consumption are avoidable risk factors that contribute to disease and premature mortality.</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a:lnSpc>
                <a:spcPct val="170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Individuals aged 18 to 25 are at a crucial developmental stage:</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marL="244223" indent="-244223">
              <a:lnSpc>
                <a:spcPct val="170000"/>
              </a:lnSpc>
              <a:spcAft>
                <a:spcPts val="784"/>
              </a:spcAft>
              <a:buFont typeface="Arial" panose="020B0604020202020204" pitchFamily="34" charset="0"/>
              <a:buChar char="•"/>
            </a:pPr>
            <a:r>
              <a:rPr lang="en-US" sz="4000" dirty="0">
                <a:latin typeface="Arial" panose="020B0604020202020204" pitchFamily="34" charset="0"/>
                <a:ea typeface="Century Schoolbook" panose="02040604050505020304" pitchFamily="18" charset="0"/>
                <a:cs typeface="Arial" panose="020B0604020202020204" pitchFamily="34" charset="0"/>
              </a:rPr>
              <a:t>Increased autonomy (through university, employment, and social interactions).</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marL="244223" indent="-244223">
              <a:lnSpc>
                <a:spcPct val="170000"/>
              </a:lnSpc>
              <a:spcAft>
                <a:spcPts val="784"/>
              </a:spcAft>
              <a:buFont typeface="Arial" panose="020B0604020202020204" pitchFamily="34" charset="0"/>
              <a:buChar char="•"/>
            </a:pPr>
            <a:r>
              <a:rPr lang="en-US" sz="4000" dirty="0">
                <a:latin typeface="Arial" panose="020B0604020202020204" pitchFamily="34" charset="0"/>
                <a:ea typeface="Century Schoolbook" panose="02040604050505020304" pitchFamily="18" charset="0"/>
                <a:cs typeface="Arial" panose="020B0604020202020204" pitchFamily="34" charset="0"/>
              </a:rPr>
              <a:t>Heightened susceptibility to peer pressure and the culture of social drinking.</a:t>
            </a:r>
          </a:p>
          <a:p>
            <a:pPr marL="244223" indent="-244223">
              <a:lnSpc>
                <a:spcPct val="170000"/>
              </a:lnSpc>
              <a:spcAft>
                <a:spcPts val="784"/>
              </a:spcAft>
              <a:buFont typeface="Arial" panose="020B0604020202020204" pitchFamily="34" charset="0"/>
              <a:buChar char="•"/>
            </a:pPr>
            <a:r>
              <a:rPr lang="en-US" sz="4000" dirty="0">
                <a:latin typeface="Arial" panose="020B0604020202020204" pitchFamily="34" charset="0"/>
                <a:ea typeface="Century Schoolbook" panose="02040604050505020304" pitchFamily="18" charset="0"/>
                <a:cs typeface="Arial" panose="020B0604020202020204" pitchFamily="34" charset="0"/>
              </a:rPr>
              <a:t>Behaviors established during this period frequently persist into later life.</a:t>
            </a:r>
            <a:endParaRPr lang="en-GB" sz="4000" dirty="0">
              <a:latin typeface="Arial" panose="020B0604020202020204" pitchFamily="34" charset="0"/>
              <a:ea typeface="Century Schoolbook" panose="02040604050505020304" pitchFamily="18" charset="0"/>
              <a:cs typeface="Arial" panose="020B0604020202020204" pitchFamily="34" charset="0"/>
            </a:endParaRPr>
          </a:p>
          <a:p>
            <a:pPr>
              <a:lnSpc>
                <a:spcPct val="170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Approximately 8.1% of individuals aged 18 to 24 smoke in the UK (Office for National Statistics, 2024).</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a:lnSpc>
                <a:spcPct val="170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In 2023, alcohol-related fatalities in the UK reached 10,473, </a:t>
            </a:r>
          </a:p>
          <a:p>
            <a:pPr>
              <a:lnSpc>
                <a:spcPct val="170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marking the highest figure recorded (Office for National Statistics, 2024a).</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a:buNone/>
            </a:pPr>
            <a:br>
              <a:rPr lang="en-US" sz="4000" dirty="0">
                <a:latin typeface="Arial" panose="020B0604020202020204" pitchFamily="34" charset="0"/>
                <a:ea typeface="Century Schoolbook" panose="02040604050505020304" pitchFamily="18" charset="0"/>
                <a:cs typeface="Arial" panose="020B0604020202020204" pitchFamily="34" charset="0"/>
              </a:rPr>
            </a:br>
            <a:endParaRPr lang="en-GB" sz="4000" dirty="0">
              <a:latin typeface="Arial" panose="020B0604020202020204" pitchFamily="34" charset="0"/>
              <a:cs typeface="Arial" panose="020B0604020202020204" pitchFamily="34" charset="0"/>
            </a:endParaRPr>
          </a:p>
          <a:p>
            <a:pPr>
              <a:lnSpc>
                <a:spcPct val="107000"/>
              </a:lnSpc>
              <a:spcAft>
                <a:spcPts val="784"/>
              </a:spcAft>
            </a:pPr>
            <a:r>
              <a:rPr lang="en-US" sz="4000" dirty="0">
                <a:latin typeface="Arial" panose="020B0604020202020204" pitchFamily="34" charset="0"/>
                <a:ea typeface="Century Schoolbook" panose="02040604050505020304" pitchFamily="18" charset="0"/>
                <a:cs typeface="Arial" panose="020B0604020202020204" pitchFamily="34" charset="0"/>
              </a:rPr>
              <a:t> </a:t>
            </a:r>
            <a:endParaRPr lang="en-GB" sz="4000" dirty="0">
              <a:latin typeface="Arial" panose="020B0604020202020204" pitchFamily="34" charset="0"/>
              <a:ea typeface="Times New Roman" panose="02020603050405020304" pitchFamily="18" charset="0"/>
              <a:cs typeface="Arial" panose="020B0604020202020204" pitchFamily="34" charset="0"/>
            </a:endParaRPr>
          </a:p>
          <a:p>
            <a:pPr rtl="0"/>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3</a:t>
            </a:fld>
            <a:endParaRPr lang="en-GB" dirty="0">
              <a:solidFill>
                <a:srgbClr val="543E34"/>
              </a:solidFill>
              <a:latin typeface="Gill Sans Nova Light"/>
            </a:endParaRPr>
          </a:p>
        </p:txBody>
      </p:sp>
      <p:pic>
        <p:nvPicPr>
          <p:cNvPr id="2" name="Picture 1">
            <a:extLst>
              <a:ext uri="{FF2B5EF4-FFF2-40B4-BE49-F238E27FC236}">
                <a16:creationId xmlns:a16="http://schemas.microsoft.com/office/drawing/2014/main" id="{F95D2585-8B41-2E45-E78D-E2DBD3CA13D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34400" y="90140"/>
            <a:ext cx="3512288" cy="2131851"/>
          </a:xfrm>
          <a:prstGeom prst="rect">
            <a:avLst/>
          </a:prstGeom>
          <a:noFill/>
          <a:ln>
            <a:noFill/>
          </a:ln>
        </p:spPr>
      </p:pic>
      <p:pic>
        <p:nvPicPr>
          <p:cNvPr id="16" name="Picture 15">
            <a:extLst>
              <a:ext uri="{FF2B5EF4-FFF2-40B4-BE49-F238E27FC236}">
                <a16:creationId xmlns:a16="http://schemas.microsoft.com/office/drawing/2014/main" id="{066DC317-BADB-B47D-9F88-52A9DCFF155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34400" y="2590800"/>
            <a:ext cx="3480816" cy="3200400"/>
          </a:xfrm>
          <a:prstGeom prst="rect">
            <a:avLst/>
          </a:prstGeom>
          <a:noFill/>
          <a:ln>
            <a:noFill/>
          </a:ln>
        </p:spPr>
      </p:pic>
      <p:sp>
        <p:nvSpPr>
          <p:cNvPr id="18" name="TextBox 17">
            <a:extLst>
              <a:ext uri="{FF2B5EF4-FFF2-40B4-BE49-F238E27FC236}">
                <a16:creationId xmlns:a16="http://schemas.microsoft.com/office/drawing/2014/main" id="{5C362097-6F58-53B5-5660-79003C723036}"/>
              </a:ext>
            </a:extLst>
          </p:cNvPr>
          <p:cNvSpPr txBox="1"/>
          <p:nvPr/>
        </p:nvSpPr>
        <p:spPr>
          <a:xfrm>
            <a:off x="8839200" y="5865274"/>
            <a:ext cx="3207488" cy="276999"/>
          </a:xfrm>
          <a:prstGeom prst="rect">
            <a:avLst/>
          </a:prstGeom>
          <a:noFill/>
        </p:spPr>
        <p:txBody>
          <a:bodyPr wrap="square">
            <a:spAutoFit/>
          </a:bodyPr>
          <a:lstStyle/>
          <a:p>
            <a:r>
              <a:rPr kumimoji="0" lang="en-US" sz="1200" b="1" i="0" u="none" strike="noStrike" kern="1200" cap="none" spc="0" normalizeH="0" baseline="0" noProof="0" dirty="0">
                <a:ln>
                  <a:noFill/>
                </a:ln>
                <a:solidFill>
                  <a:srgbClr val="543E34"/>
                </a:solidFill>
                <a:effectLst/>
                <a:uLnTx/>
                <a:uFillTx/>
                <a:latin typeface="Arial" panose="020B0604020202020204" pitchFamily="34" charset="0"/>
                <a:ea typeface="Century Schoolbook" panose="02040604050505020304" pitchFamily="18" charset="0"/>
                <a:cs typeface="Arial" panose="020B0604020202020204" pitchFamily="34" charset="0"/>
              </a:rPr>
              <a:t>(Office for National Statistics, 2024).</a:t>
            </a:r>
            <a:endParaRPr lang="en-GB" sz="1200" b="1" dirty="0"/>
          </a:p>
        </p:txBody>
      </p:sp>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22275" y="1447800"/>
            <a:ext cx="7772400" cy="6465332"/>
          </a:xfrm>
        </p:spPr>
        <p:txBody>
          <a:bodyPr rtlCol="0"/>
          <a:lstStyle>
            <a:defPPr>
              <a:defRPr lang="en-GB"/>
            </a:defPPr>
          </a:lstStyle>
          <a:p>
            <a:pPr>
              <a:lnSpc>
                <a:spcPct val="150000"/>
              </a:lnSpc>
            </a:pP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Smoking Guidelines</a:t>
            </a: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There is no safe level of smoking.</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The NHS advocates for complete cessation (NHS, 2023).</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Despite a decline in smoking rates, a notable minority of young adults continue to smoke (Office for National Statistics, 2024).</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Alcohol Guidelines</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t>
            </a:r>
            <a: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The UK Chief Medical Officers advise:</a:t>
            </a:r>
            <a:br>
              <a:rPr kumimoji="0" lang="en-GB" sz="12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No more than 14 units per week</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Distributing consumption over 3 or more days</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Incorporating several alcohol-free days each week (Department of Health and Social Care, 2016).</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 considerable number of young adults participate in binge drinking.</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Surpassing 14 units heightens long-term health risks (Department of Health and Social Care, 2016).</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 A segment of individuals aged 18–25 is not fully adhering to national guidelines, especially concerning alcohol intake.</a:t>
            </a: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br>
            <a:br>
              <a:rPr kumimoji="0" lang="en-GB" sz="1200" b="0" i="0" u="none" strike="noStrike" kern="100" cap="none" spc="0" normalizeH="0" baseline="0" noProof="0" dirty="0">
                <a:ln>
                  <a:noFill/>
                </a:ln>
                <a:solidFill>
                  <a:srgbClr val="FEF3ED"/>
                </a:solidFill>
                <a:effectLst/>
                <a:uLnTx/>
                <a:uFillTx/>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br>
              <a:rPr lang="en-GB" sz="1200" b="1"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lang="en-GB" sz="1200" kern="100" dirty="0">
                <a:solidFill>
                  <a:schemeClr val="tx1"/>
                </a:solidFill>
                <a:latin typeface="Arial" panose="020B0604020202020204" pitchFamily="34" charset="0"/>
                <a:ea typeface="Aptos" panose="020B0004020202020204" pitchFamily="34" charset="0"/>
                <a:cs typeface="Arial" panose="020B0604020202020204" pitchFamily="34" charset="0"/>
              </a:rPr>
              <a:t> </a:t>
            </a:r>
            <a:br>
              <a:rPr lang="en-GB" sz="1200" kern="100" dirty="0">
                <a:solidFill>
                  <a:schemeClr val="tx1"/>
                </a:solidFill>
                <a:latin typeface="Arial" panose="020B0604020202020204" pitchFamily="34" charset="0"/>
                <a:ea typeface="Aptos" panose="020B0004020202020204" pitchFamily="34" charset="0"/>
                <a:cs typeface="Arial" panose="020B0604020202020204" pitchFamily="34" charset="0"/>
              </a:rPr>
            </a:br>
            <a:r>
              <a:rPr lang="en-GB" sz="855" kern="100" dirty="0">
                <a:latin typeface="Arial" panose="020B0604020202020204" pitchFamily="34" charset="0"/>
                <a:ea typeface="Aptos" panose="020B0004020202020204" pitchFamily="34" charset="0"/>
                <a:cs typeface="Arial" panose="020B0604020202020204" pitchFamily="34" charset="0"/>
              </a:rPr>
              <a:t> </a:t>
            </a:r>
            <a:br>
              <a:rPr lang="en-GB" sz="855" kern="100" dirty="0">
                <a:latin typeface="Arial" panose="020B0604020202020204" pitchFamily="34" charset="0"/>
                <a:ea typeface="Aptos" panose="020B0004020202020204" pitchFamily="34" charset="0"/>
                <a:cs typeface="Arial" panose="020B0604020202020204" pitchFamily="34" charset="0"/>
              </a:rPr>
            </a:br>
            <a:endParaRPr lang="en-GB" sz="855" dirty="0">
              <a:latin typeface="Arial" panose="020B0604020202020204" pitchFamily="34" charset="0"/>
              <a:cs typeface="Arial" panose="020B0604020202020204" pitchFamily="34" charset="0"/>
            </a:endParaRPr>
          </a:p>
        </p:txBody>
      </p:sp>
      <p:pic>
        <p:nvPicPr>
          <p:cNvPr id="3076" name="Picture 4" descr="Health Matters: Identifying and offering brief advice to tobacco and alcohol  users – UK Health Security Agency">
            <a:extLst>
              <a:ext uri="{FF2B5EF4-FFF2-40B4-BE49-F238E27FC236}">
                <a16:creationId xmlns:a16="http://schemas.microsoft.com/office/drawing/2014/main" id="{997246B7-C779-BDC7-51CD-5A9B560861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83526" y="762000"/>
            <a:ext cx="3581400" cy="4114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AC0FCA8-37E3-762E-1B31-BCFA6EEB5265}"/>
              </a:ext>
            </a:extLst>
          </p:cNvPr>
          <p:cNvSpPr txBox="1"/>
          <p:nvPr/>
        </p:nvSpPr>
        <p:spPr>
          <a:xfrm>
            <a:off x="4495800" y="152400"/>
            <a:ext cx="2819400" cy="369332"/>
          </a:xfrm>
          <a:prstGeom prst="rect">
            <a:avLst/>
          </a:prstGeom>
          <a:noFill/>
        </p:spPr>
        <p:txBody>
          <a:bodyPr wrap="square">
            <a:spAutoFit/>
          </a:bodyPr>
          <a:lstStyle/>
          <a:p>
            <a:r>
              <a:rPr kumimoji="0" lang="en-GB" sz="1800" b="1" i="0" u="none" strike="noStrike" kern="100" cap="none" spc="0" normalizeH="0" baseline="0" noProof="0" dirty="0">
                <a:ln>
                  <a:noFill/>
                </a:ln>
                <a:solidFill>
                  <a:srgbClr val="543E34"/>
                </a:solidFill>
                <a:effectLst/>
                <a:uLnTx/>
                <a:uFillTx/>
                <a:latin typeface="Arial" panose="020B0604020202020204" pitchFamily="34" charset="0"/>
                <a:ea typeface="Aptos" panose="020B0004020202020204" pitchFamily="34" charset="0"/>
                <a:cs typeface="Arial" panose="020B0604020202020204" pitchFamily="34" charset="0"/>
              </a:rPr>
              <a:t>NATIONAL GUIDELINES</a:t>
            </a:r>
            <a:endParaRPr lang="en-GB" dirty="0"/>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5</a:t>
            </a:fld>
            <a:endParaRPr lang="en-GB" dirty="0">
              <a:solidFill>
                <a:srgbClr val="543E34"/>
              </a:solidFill>
              <a:latin typeface="Gill Sans Nova Light"/>
            </a:endParaRPr>
          </a:p>
        </p:txBody>
      </p:sp>
      <p:sp>
        <p:nvSpPr>
          <p:cNvPr id="3" name="Content Placeholder 2">
            <a:extLst>
              <a:ext uri="{FF2B5EF4-FFF2-40B4-BE49-F238E27FC236}">
                <a16:creationId xmlns:a16="http://schemas.microsoft.com/office/drawing/2014/main" id="{9F7CE32A-5A95-9BF5-4DE2-DBD4267A9D31}"/>
              </a:ext>
            </a:extLst>
          </p:cNvPr>
          <p:cNvSpPr>
            <a:spLocks noGrp="1"/>
          </p:cNvSpPr>
          <p:nvPr>
            <p:ph idx="1"/>
          </p:nvPr>
        </p:nvSpPr>
        <p:spPr>
          <a:xfrm>
            <a:off x="152399" y="990600"/>
            <a:ext cx="7391401" cy="5105400"/>
          </a:xfrm>
        </p:spPr>
        <p:txBody>
          <a:bodyPr>
            <a:normAutofit lnSpcReduction="10000"/>
          </a:bodyPr>
          <a:lstStyle/>
          <a:p>
            <a:pPr marL="0" indent="0" algn="ctr">
              <a:buNone/>
            </a:pPr>
            <a:r>
              <a:rPr lang="en-GB" sz="1800" b="1" dirty="0">
                <a:latin typeface="Arial" panose="020B0604020202020204" pitchFamily="34" charset="0"/>
                <a:cs typeface="Arial" panose="020B0604020202020204" pitchFamily="34" charset="0"/>
              </a:rPr>
              <a:t>Consequences of Unhealthy Habits: Immediate Effects (Everyday Life)</a:t>
            </a:r>
          </a:p>
          <a:p>
            <a:endParaRPr lang="en-GB" sz="1800" dirty="0">
              <a:latin typeface="Arial" panose="020B0604020202020204" pitchFamily="34" charset="0"/>
              <a:cs typeface="Arial" panose="020B0604020202020204" pitchFamily="34" charset="0"/>
            </a:endParaRPr>
          </a:p>
          <a:p>
            <a:pPr marL="0" indent="0">
              <a:buNone/>
            </a:pPr>
            <a:r>
              <a:rPr lang="en-GB" sz="1300" b="1" dirty="0">
                <a:latin typeface="Arial" panose="020B0604020202020204" pitchFamily="34" charset="0"/>
                <a:cs typeface="Arial" panose="020B0604020202020204" pitchFamily="34" charset="0"/>
              </a:rPr>
              <a:t>Smoking</a:t>
            </a:r>
          </a:p>
          <a:p>
            <a:endParaRPr lang="en-GB" sz="712" dirty="0">
              <a:latin typeface="Arial" panose="020B0604020202020204" pitchFamily="34" charset="0"/>
              <a:cs typeface="Arial" panose="020B0604020202020204" pitchFamily="34" charset="0"/>
            </a:endParaRP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Diminished physical fitness and shortness of breath. (COPD)</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Unpleasant breath and discoloured teeth.</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Increased expenses and financial pressure.</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Social disapproval.</a:t>
            </a:r>
          </a:p>
          <a:p>
            <a:pPr marL="0" indent="0">
              <a:lnSpc>
                <a:spcPct val="170000"/>
              </a:lnSpc>
              <a:buNone/>
            </a:pPr>
            <a:r>
              <a:rPr lang="en-GB" sz="1300" b="1" dirty="0">
                <a:latin typeface="Arial" panose="020B0604020202020204" pitchFamily="34" charset="0"/>
                <a:cs typeface="Arial" panose="020B0604020202020204" pitchFamily="34" charset="0"/>
              </a:rPr>
              <a:t>Alcohol</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Hangover effects and dehydration.</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Compromised decision-making leading to risky sexual activities or accidents.</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Decreased performance in academic or work settings.</a:t>
            </a:r>
          </a:p>
          <a:p>
            <a:pPr>
              <a:lnSpc>
                <a:spcPct val="17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Emotional fluctuations and disturbances in sleep patterns.</a:t>
            </a:r>
          </a:p>
        </p:txBody>
      </p:sp>
      <p:pic>
        <p:nvPicPr>
          <p:cNvPr id="2" name="Picture 1" descr="Did you know alcohol and smoking can seriously harm your body? 🚭🍺 Learn  the real risks and make informed choices for a healthier, happier you! 💪  Comment 'Survey' to assess your habits">
            <a:extLst>
              <a:ext uri="{FF2B5EF4-FFF2-40B4-BE49-F238E27FC236}">
                <a16:creationId xmlns:a16="http://schemas.microsoft.com/office/drawing/2014/main" id="{0D28AF8C-B331-46C8-88B5-5A0685CFFF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48600" y="1600200"/>
            <a:ext cx="3810000" cy="3886200"/>
          </a:xfrm>
          <a:prstGeom prst="rect">
            <a:avLst/>
          </a:prstGeom>
          <a:noFill/>
          <a:ln>
            <a:noFill/>
          </a:ln>
        </p:spPr>
      </p:pic>
      <p:sp>
        <p:nvSpPr>
          <p:cNvPr id="5" name="TextBox 4">
            <a:extLst>
              <a:ext uri="{FF2B5EF4-FFF2-40B4-BE49-F238E27FC236}">
                <a16:creationId xmlns:a16="http://schemas.microsoft.com/office/drawing/2014/main" id="{340E01CC-2A3C-202F-95D9-C26880A7C3D6}"/>
              </a:ext>
            </a:extLst>
          </p:cNvPr>
          <p:cNvSpPr txBox="1"/>
          <p:nvPr/>
        </p:nvSpPr>
        <p:spPr>
          <a:xfrm>
            <a:off x="7848600" y="5620940"/>
            <a:ext cx="2362200" cy="276999"/>
          </a:xfrm>
          <a:prstGeom prst="rect">
            <a:avLst/>
          </a:prstGeom>
          <a:noFill/>
        </p:spPr>
        <p:txBody>
          <a:bodyPr wrap="square">
            <a:spAutoFit/>
          </a:bodyPr>
          <a:lstStyle/>
          <a:p>
            <a:r>
              <a:rPr lang="en-GB" sz="1200" b="1" dirty="0">
                <a:latin typeface="Arial" panose="020B0604020202020204" pitchFamily="34" charset="0"/>
                <a:cs typeface="Arial" panose="020B0604020202020204" pitchFamily="34" charset="0"/>
              </a:rPr>
              <a:t>(Kirklees Observatory. n.d.)</a:t>
            </a:r>
          </a:p>
        </p:txBody>
      </p:sp>
    </p:spTree>
    <p:extLst>
      <p:ext uri="{BB962C8B-B14F-4D97-AF65-F5344CB8AC3E}">
        <p14:creationId xmlns:p14="http://schemas.microsoft.com/office/powerpoint/2010/main" val="16990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defTabSz="651259"/>
            <a:fld id="{58FB4751-880F-D840-AAA9-3A15815CC996}" type="slidenum">
              <a:rPr lang="en-GB">
                <a:solidFill>
                  <a:srgbClr val="543E34"/>
                </a:solidFill>
                <a:latin typeface="Gill Sans Nova Light"/>
              </a:rPr>
              <a:pPr defTabSz="651259"/>
              <a:t>6</a:t>
            </a:fld>
            <a:endParaRPr lang="en-GB" dirty="0">
              <a:solidFill>
                <a:srgbClr val="543E34"/>
              </a:solidFill>
              <a:latin typeface="Gill Sans Nova Light"/>
            </a:endParaRPr>
          </a:p>
        </p:txBody>
      </p:sp>
      <p:sp>
        <p:nvSpPr>
          <p:cNvPr id="5" name="Content Placeholder 4">
            <a:extLst>
              <a:ext uri="{FF2B5EF4-FFF2-40B4-BE49-F238E27FC236}">
                <a16:creationId xmlns:a16="http://schemas.microsoft.com/office/drawing/2014/main" id="{18A2E19B-CD00-7B40-38CC-6B6B8CFC9E79}"/>
              </a:ext>
            </a:extLst>
          </p:cNvPr>
          <p:cNvSpPr>
            <a:spLocks noGrp="1"/>
          </p:cNvSpPr>
          <p:nvPr>
            <p:ph idx="1"/>
          </p:nvPr>
        </p:nvSpPr>
        <p:spPr>
          <a:xfrm>
            <a:off x="152400" y="228600"/>
            <a:ext cx="11506200" cy="6019799"/>
          </a:xfrm>
        </p:spPr>
        <p:txBody>
          <a:bodyPr>
            <a:noAutofit/>
          </a:bodyPr>
          <a:lstStyle/>
          <a:p>
            <a:pPr algn="ctr">
              <a:buNone/>
            </a:pPr>
            <a:r>
              <a:rPr lang="en-GB" sz="1800" b="1" kern="100" dirty="0">
                <a:latin typeface="Arial" panose="020B0604020202020204" pitchFamily="34" charset="0"/>
                <a:ea typeface="Aptos" panose="020B0004020202020204" pitchFamily="34" charset="0"/>
                <a:cs typeface="Arial" panose="020B0604020202020204" pitchFamily="34" charset="0"/>
              </a:rPr>
              <a:t>Long-Term Consequences (Future Health)</a:t>
            </a:r>
            <a:endParaRPr lang="en-GB" sz="1800" kern="100" dirty="0">
              <a:latin typeface="Arial" panose="020B0604020202020204" pitchFamily="34" charset="0"/>
              <a:ea typeface="Aptos" panose="020B0004020202020204" pitchFamily="34" charset="0"/>
              <a:cs typeface="Arial" panose="020B0604020202020204" pitchFamily="34" charset="0"/>
            </a:endParaRPr>
          </a:p>
          <a:p>
            <a:pPr algn="ctr">
              <a:buNone/>
            </a:pPr>
            <a:r>
              <a:rPr lang="en-GB" sz="1800" b="1" kern="100" dirty="0">
                <a:latin typeface="Arial" panose="020B0604020202020204" pitchFamily="34" charset="0"/>
                <a:ea typeface="Aptos" panose="020B0004020202020204" pitchFamily="34" charset="0"/>
                <a:cs typeface="Arial" panose="020B0604020202020204" pitchFamily="34" charset="0"/>
              </a:rPr>
              <a:t>Smoking</a:t>
            </a:r>
            <a:endParaRPr lang="en-GB" sz="1800" kern="100" dirty="0">
              <a:latin typeface="Arial" panose="020B0604020202020204" pitchFamily="34" charset="0"/>
              <a:ea typeface="Aptos" panose="020B0004020202020204" pitchFamily="34" charset="0"/>
              <a:cs typeface="Arial" panose="020B0604020202020204" pitchFamily="34" charset="0"/>
            </a:endParaRP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a:p>
            <a:pPr marL="0" indent="0">
              <a:lnSpc>
                <a:spcPct val="150000"/>
              </a:lnSpc>
              <a:buNone/>
            </a:pPr>
            <a:r>
              <a:rPr lang="en-GB" sz="1200" b="1" kern="100" dirty="0">
                <a:latin typeface="Arial" panose="020B0604020202020204" pitchFamily="34" charset="0"/>
                <a:ea typeface="Aptos" panose="020B0004020202020204" pitchFamily="34" charset="0"/>
                <a:cs typeface="Arial" panose="020B0604020202020204" pitchFamily="34" charset="0"/>
              </a:rPr>
              <a:t>Increased risk of: </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Lung cancer, Heart disease, Stroke, Chronic respiratory disease</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If current trends persist, smoking is anticipated to result in 300,000 cancer cases by 2029 (Cancer Research UK, 2024).</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Alcohol, Increased risk of: Liver disease, Certain cancers, Cardiovascular disease, Alcohol dependency</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Exceeding recommended drinking guidelines may decrease life expectancy by 1–2 years (Public Health England, 2016).</a:t>
            </a:r>
          </a:p>
          <a:p>
            <a:pPr marL="0" indent="0">
              <a:lnSpc>
                <a:spcPct val="150000"/>
              </a:lnSpc>
              <a:buNone/>
            </a:pPr>
            <a:r>
              <a:rPr lang="en-GB" sz="1200" b="1" kern="100" dirty="0">
                <a:latin typeface="Arial" panose="020B0604020202020204" pitchFamily="34" charset="0"/>
                <a:ea typeface="Aptos" panose="020B0004020202020204" pitchFamily="34" charset="0"/>
                <a:cs typeface="Arial" panose="020B0604020202020204" pitchFamily="34" charset="0"/>
              </a:rPr>
              <a:t>  Campaign Aims</a:t>
            </a:r>
          </a:p>
          <a:p>
            <a:pPr marL="228600" indent="-228600">
              <a:lnSpc>
                <a:spcPct val="150000"/>
              </a:lnSpc>
              <a:buFont typeface="+mj-lt"/>
              <a:buAutoNum type="arabicPeriod"/>
            </a:pPr>
            <a:r>
              <a:rPr lang="en-GB" sz="1200" kern="100" dirty="0">
                <a:latin typeface="Arial" panose="020B0604020202020204" pitchFamily="34" charset="0"/>
                <a:ea typeface="Aptos" panose="020B0004020202020204" pitchFamily="34" charset="0"/>
                <a:cs typeface="Arial" panose="020B0604020202020204" pitchFamily="34" charset="0"/>
              </a:rPr>
              <a:t>Increase Awareness</a:t>
            </a:r>
          </a:p>
          <a:p>
            <a:pPr marL="228600" indent="-228600">
              <a:lnSpc>
                <a:spcPct val="150000"/>
              </a:lnSpc>
              <a:buFont typeface="+mj-lt"/>
              <a:buAutoNum type="arabicPeriod"/>
            </a:pPr>
            <a:r>
              <a:rPr lang="en-GB" sz="1200" kern="100" dirty="0">
                <a:latin typeface="Arial" panose="020B0604020202020204" pitchFamily="34" charset="0"/>
                <a:ea typeface="Aptos" panose="020B0004020202020204" pitchFamily="34" charset="0"/>
                <a:cs typeface="Arial" panose="020B0604020202020204" pitchFamily="34" charset="0"/>
              </a:rPr>
              <a:t>Get more people to reduce the habit of smoking and drinking</a:t>
            </a:r>
          </a:p>
          <a:p>
            <a:pPr marL="228600" indent="-228600">
              <a:lnSpc>
                <a:spcPct val="150000"/>
              </a:lnSpc>
              <a:buFont typeface="+mj-lt"/>
              <a:buAutoNum type="arabicPeriod"/>
            </a:pPr>
            <a:r>
              <a:rPr lang="en-GB" sz="1200" kern="100" dirty="0">
                <a:latin typeface="Arial" panose="020B0604020202020204" pitchFamily="34" charset="0"/>
                <a:ea typeface="Aptos" panose="020B0004020202020204" pitchFamily="34" charset="0"/>
                <a:cs typeface="Arial" panose="020B0604020202020204" pitchFamily="34" charset="0"/>
              </a:rPr>
              <a:t>To live a healthy life</a:t>
            </a:r>
          </a:p>
          <a:p>
            <a:pPr marL="0" indent="0">
              <a:lnSpc>
                <a:spcPct val="150000"/>
              </a:lnSpc>
              <a:buNone/>
            </a:pPr>
            <a:endParaRPr lang="en-GB" sz="1200" b="1" kern="100" dirty="0">
              <a:latin typeface="Arial" panose="020B0604020202020204" pitchFamily="34" charset="0"/>
              <a:ea typeface="Aptos" panose="020B0004020202020204" pitchFamily="34" charset="0"/>
              <a:cs typeface="Arial" panose="020B0604020202020204" pitchFamily="34" charset="0"/>
            </a:endParaRP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Within 6 months, 75% of participants will accurately recognize: The 14-unit alcohol guideline.</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 At least 3 health risks are associated with smoking.</a:t>
            </a:r>
          </a:p>
          <a:p>
            <a:pPr>
              <a:lnSpc>
                <a:spcPct val="150000"/>
              </a:lnSpc>
              <a:buFont typeface="Wingdings" panose="05000000000000000000" pitchFamily="2" charset="2"/>
              <a:buChar char="Ø"/>
            </a:pPr>
            <a:r>
              <a:rPr lang="en-GB" sz="1200" kern="100" dirty="0">
                <a:latin typeface="Arial" panose="020B0604020202020204" pitchFamily="34" charset="0"/>
                <a:ea typeface="Aptos" panose="020B0004020202020204" pitchFamily="34" charset="0"/>
                <a:cs typeface="Arial" panose="020B0604020202020204" pitchFamily="34" charset="0"/>
              </a:rPr>
              <a:t>This will be assessed through pre- and post-campaign surveys.</a:t>
            </a:r>
          </a:p>
          <a:p>
            <a:pPr marL="0" indent="0">
              <a:buNone/>
            </a:pPr>
            <a:r>
              <a:rPr lang="en-GB" sz="1200" b="1" kern="100" dirty="0">
                <a:solidFill>
                  <a:srgbClr val="543E34"/>
                </a:solidFill>
                <a:latin typeface="Arial" panose="020B0604020202020204" pitchFamily="34" charset="0"/>
                <a:ea typeface="Aptos" panose="020B0004020202020204" pitchFamily="34" charset="0"/>
                <a:cs typeface="Arial" panose="020B0604020202020204" pitchFamily="34" charset="0"/>
              </a:rPr>
              <a:t>                                                                                                                                                            (Public Health England, 2016)</a:t>
            </a:r>
            <a:endParaRPr lang="en-GB" sz="1200" kern="100" dirty="0">
              <a:latin typeface="Arial" panose="020B0604020202020204" pitchFamily="34" charset="0"/>
              <a:ea typeface="Aptos" panose="020B0004020202020204" pitchFamily="34" charset="0"/>
              <a:cs typeface="Arial" panose="020B0604020202020204" pitchFamily="34" charset="0"/>
            </a:endParaRP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a:p>
            <a:pPr>
              <a:buNone/>
            </a:pPr>
            <a:r>
              <a:rPr lang="en-GB" sz="1200" kern="100" dirty="0">
                <a:latin typeface="Arial" panose="020B0604020202020204" pitchFamily="34" charset="0"/>
                <a:ea typeface="Aptos" panose="020B0004020202020204" pitchFamily="34" charset="0"/>
                <a:cs typeface="Arial" panose="020B0604020202020204" pitchFamily="34" charset="0"/>
              </a:rPr>
              <a:t> </a:t>
            </a:r>
          </a:p>
        </p:txBody>
      </p:sp>
      <p:pic>
        <p:nvPicPr>
          <p:cNvPr id="2" name="Picture 1" descr="Health Matters: tobacco and alcohol CQUIN - GOV.UK">
            <a:extLst>
              <a:ext uri="{FF2B5EF4-FFF2-40B4-BE49-F238E27FC236}">
                <a16:creationId xmlns:a16="http://schemas.microsoft.com/office/drawing/2014/main" id="{2ED52D0F-23B6-F5AE-2F03-88B7816106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2971800"/>
            <a:ext cx="5181600" cy="2819400"/>
          </a:xfrm>
          <a:prstGeom prst="rect">
            <a:avLst/>
          </a:prstGeom>
          <a:noFill/>
          <a:ln>
            <a:noFill/>
          </a:ln>
        </p:spPr>
      </p:pic>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1754B5-4D7C-3078-6FD0-C129E0165506}"/>
              </a:ext>
            </a:extLst>
          </p:cNvPr>
          <p:cNvSpPr>
            <a:spLocks noGrp="1"/>
          </p:cNvSpPr>
          <p:nvPr>
            <p:ph idx="1"/>
          </p:nvPr>
        </p:nvSpPr>
        <p:spPr>
          <a:xfrm>
            <a:off x="228600" y="228600"/>
            <a:ext cx="11582400" cy="5791200"/>
          </a:xfrm>
        </p:spPr>
        <p:txBody>
          <a:bodyPr>
            <a:normAutofit fontScale="25000" lnSpcReduction="20000"/>
          </a:bodyPr>
          <a:lstStyle/>
          <a:p>
            <a:pPr algn="ctr">
              <a:lnSpc>
                <a:spcPct val="107000"/>
              </a:lnSpc>
              <a:spcAft>
                <a:spcPts val="570"/>
              </a:spcAft>
              <a:buNone/>
            </a:pPr>
            <a:r>
              <a:rPr lang="en-GB" sz="7200" b="1" kern="100" dirty="0">
                <a:latin typeface="Arial" panose="020B0604020202020204" pitchFamily="34" charset="0"/>
                <a:ea typeface="Aptos" panose="020B0004020202020204" pitchFamily="34" charset="0"/>
                <a:cs typeface="Arial" panose="020B0604020202020204" pitchFamily="34" charset="0"/>
              </a:rPr>
              <a:t> Mitigate Risky Behaviours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Arial" panose="020B0604020202020204" pitchFamily="34" charset="0"/>
              </a:rPr>
              <a:t> </a:t>
            </a:r>
            <a:r>
              <a:rPr lang="en-GB" sz="4800" b="1" kern="100" dirty="0">
                <a:latin typeface="Arial" panose="020B0604020202020204" pitchFamily="34" charset="0"/>
                <a:ea typeface="Aptos" panose="020B0004020202020204" pitchFamily="34" charset="0"/>
                <a:cs typeface="Arial" panose="020B0604020202020204" pitchFamily="34" charset="0"/>
              </a:rPr>
              <a:t>Within a year:</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Attain a 20% decrease in self-reported smoking prevalence.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Achieve a 20% reduction in alcohol consumption exceeding 14 units per week.</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Assessed through confidential surveys.</a:t>
            </a:r>
          </a:p>
          <a:p>
            <a:pPr marL="0" indent="0">
              <a:lnSpc>
                <a:spcPct val="107000"/>
              </a:lnSpc>
              <a:spcAft>
                <a:spcPts val="570"/>
              </a:spcAft>
              <a:buNone/>
            </a:pPr>
            <a:r>
              <a:rPr lang="en-GB" sz="4800" b="1" kern="100" dirty="0">
                <a:latin typeface="Arial" panose="020B0604020202020204" pitchFamily="34" charset="0"/>
                <a:ea typeface="Aptos" panose="020B0004020202020204" pitchFamily="34" charset="0"/>
                <a:cs typeface="Arial" panose="020B0604020202020204" pitchFamily="34" charset="0"/>
              </a:rPr>
              <a:t> Advantages:</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Decreased short-term negative effects (injuries, diminished performance).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Lowered risk of chronic diseases over time.</a:t>
            </a:r>
          </a:p>
          <a:p>
            <a:pPr>
              <a:lnSpc>
                <a:spcPct val="107000"/>
              </a:lnSpc>
              <a:spcAft>
                <a:spcPts val="570"/>
              </a:spcAft>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Reduced strain on healthcare resources.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 Enhance Engagement with Support Services</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 </a:t>
            </a:r>
          </a:p>
          <a:p>
            <a:pPr marL="0" indent="0">
              <a:buNone/>
            </a:pPr>
            <a:r>
              <a:rPr lang="en-GB" sz="4800" b="1" kern="100" dirty="0">
                <a:latin typeface="Arial" panose="020B0604020202020204" pitchFamily="34" charset="0"/>
                <a:ea typeface="Aptos" panose="020B0004020202020204" pitchFamily="34" charset="0"/>
                <a:cs typeface="Arial" panose="020B0604020202020204" pitchFamily="34" charset="0"/>
              </a:rPr>
              <a:t>Achieve a 30% rise in referrals to:</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NHS Stop Smoking Services.</a:t>
            </a:r>
          </a:p>
          <a:p>
            <a:pPr marL="0" indent="0">
              <a:buNone/>
            </a:pPr>
            <a:endParaRPr lang="en-GB" sz="4800" kern="100" dirty="0">
              <a:latin typeface="Arial" panose="020B06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Local alcohol brief intervention programs.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Evaluated using service statistics.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Advantages:</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Increased cessation rates.</a:t>
            </a:r>
            <a:r>
              <a:rPr lang="en-GB" sz="4400" dirty="0"/>
              <a:t>                                                                                                                 </a:t>
            </a:r>
            <a:r>
              <a:rPr lang="en-GB" sz="4400" b="1" dirty="0">
                <a:latin typeface="Arial" panose="020B0604020202020204" pitchFamily="34" charset="0"/>
                <a:cs typeface="Arial" panose="020B0604020202020204" pitchFamily="34" charset="0"/>
              </a:rPr>
              <a:t>(NHS Kirklees, Kirklees Council &amp; West Yorkshire Police, 2009)</a:t>
            </a:r>
            <a:endParaRPr lang="en-GB" sz="4800" b="1" kern="100" dirty="0">
              <a:latin typeface="Arial" panose="020B0604020202020204" pitchFamily="34" charset="0"/>
              <a:ea typeface="Aptos" panose="020B0004020202020204" pitchFamily="34" charset="0"/>
              <a:cs typeface="Arial" panose="020B0604020202020204" pitchFamily="34" charset="0"/>
            </a:endParaRP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Proactive intervention averts dependency.</a:t>
            </a:r>
          </a:p>
          <a:p>
            <a:pPr>
              <a:buFont typeface="Wingdings" panose="05000000000000000000" pitchFamily="2" charset="2"/>
              <a:buChar char="Ø"/>
            </a:pPr>
            <a:r>
              <a:rPr lang="en-GB" sz="4800" kern="100" dirty="0">
                <a:latin typeface="Arial" panose="020B0604020202020204" pitchFamily="34" charset="0"/>
                <a:ea typeface="Aptos" panose="020B0004020202020204" pitchFamily="34" charset="0"/>
                <a:cs typeface="Arial" panose="020B0604020202020204" pitchFamily="34" charset="0"/>
              </a:rPr>
              <a:t>Long-term financial savings for local health services.</a:t>
            </a:r>
          </a:p>
          <a:p>
            <a:pPr marL="0" indent="0">
              <a:buNone/>
            </a:pPr>
            <a:r>
              <a:rPr lang="en-GB" sz="4800" kern="100" dirty="0">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570"/>
              </a:spcAft>
              <a:buNone/>
            </a:pPr>
            <a:r>
              <a:rPr lang="en-GB" sz="2659" kern="100" dirty="0">
                <a:latin typeface="Arial" panose="020B0604020202020204" pitchFamily="34" charset="0"/>
                <a:ea typeface="Aptos" panose="020B0004020202020204" pitchFamily="34" charset="0"/>
                <a:cs typeface="Times New Roman" panose="02020603050405020304" pitchFamily="18" charset="0"/>
              </a:rPr>
              <a:t> </a:t>
            </a:r>
            <a:endParaRPr lang="en-GB" sz="2659"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570"/>
              </a:spcAft>
              <a:buNone/>
            </a:pPr>
            <a:r>
              <a:rPr lang="en-GB" sz="748" kern="100" dirty="0">
                <a:latin typeface="Arial" panose="020B0604020202020204" pitchFamily="34" charset="0"/>
                <a:ea typeface="Aptos" panose="020B0004020202020204" pitchFamily="34" charset="0"/>
                <a:cs typeface="Times New Roman" panose="02020603050405020304" pitchFamily="18" charset="0"/>
              </a:rPr>
              <a:t> </a:t>
            </a:r>
            <a:endParaRPr lang="en-GB" sz="712" kern="100" dirty="0">
              <a:latin typeface="Aptos" panose="020B0004020202020204" pitchFamily="34" charset="0"/>
              <a:ea typeface="Aptos" panose="020B0004020202020204" pitchFamily="34" charset="0"/>
              <a:cs typeface="Times New Roman" panose="02020603050405020304" pitchFamily="18" charset="0"/>
            </a:endParaRPr>
          </a:p>
          <a:p>
            <a:endParaRPr lang="en-GB" sz="57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EBAF8B1B-8799-2705-132A-FA14A8CC8687}"/>
              </a:ext>
            </a:extLst>
          </p:cNvPr>
          <p:cNvSpPr>
            <a:spLocks noGrp="1"/>
          </p:cNvSpPr>
          <p:nvPr>
            <p:ph type="sldNum" sz="quarter" idx="12"/>
          </p:nvPr>
        </p:nvSpPr>
        <p:spPr/>
        <p:txBody>
          <a:bodyPr/>
          <a:lstStyle/>
          <a:p>
            <a:pPr defTabSz="651259"/>
            <a:fld id="{58FB4751-880F-D840-AAA9-3A15815CC996}" type="slidenum">
              <a:rPr lang="en-GB">
                <a:solidFill>
                  <a:srgbClr val="543E34"/>
                </a:solidFill>
                <a:latin typeface="Gill Sans Nova Light"/>
              </a:rPr>
              <a:pPr defTabSz="651259"/>
              <a:t>7</a:t>
            </a:fld>
            <a:endParaRPr lang="en-GB" dirty="0">
              <a:solidFill>
                <a:srgbClr val="543E34"/>
              </a:solidFill>
              <a:latin typeface="Gill Sans Nova Light"/>
            </a:endParaRPr>
          </a:p>
        </p:txBody>
      </p:sp>
      <p:pic>
        <p:nvPicPr>
          <p:cNvPr id="2" name="Picture 1" descr="Data Observatory for Kirklees – JSA Home – Health and Wellbeing Behaviours  – Tobacco, alcohol, drug misuse">
            <a:extLst>
              <a:ext uri="{FF2B5EF4-FFF2-40B4-BE49-F238E27FC236}">
                <a16:creationId xmlns:a16="http://schemas.microsoft.com/office/drawing/2014/main" id="{776F370B-1E31-3FEA-0E78-EE05BAC4F31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762000"/>
            <a:ext cx="5257800" cy="3962400"/>
          </a:xfrm>
          <a:prstGeom prst="rect">
            <a:avLst/>
          </a:prstGeom>
          <a:noFill/>
          <a:ln>
            <a:noFill/>
          </a:ln>
        </p:spPr>
      </p:pic>
    </p:spTree>
    <p:extLst>
      <p:ext uri="{BB962C8B-B14F-4D97-AF65-F5344CB8AC3E}">
        <p14:creationId xmlns:p14="http://schemas.microsoft.com/office/powerpoint/2010/main" val="607624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Punched Tape 1"/>
          <p:cNvSpPr/>
          <p:nvPr/>
        </p:nvSpPr>
        <p:spPr>
          <a:xfrm>
            <a:off x="4029552" y="52986"/>
            <a:ext cx="4038599" cy="838199"/>
          </a:xfrm>
          <a:prstGeom prst="flowChartPunchedTap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800" dirty="0">
                <a:solidFill>
                  <a:prstClr val="white"/>
                </a:solidFill>
                <a:latin typeface="Arial" panose="020B0604020202020204" pitchFamily="34" charset="0"/>
                <a:cs typeface="Arial" panose="020B0604020202020204" pitchFamily="34" charset="0"/>
              </a:rPr>
              <a:t>RESOURCES</a:t>
            </a:r>
            <a:endParaRPr lang="en-GB" sz="1800" dirty="0">
              <a:solidFill>
                <a:prstClr val="white"/>
              </a:solidFill>
              <a:latin typeface="Arial" panose="020B0604020202020204" pitchFamily="34" charset="0"/>
              <a:cs typeface="Arial" panose="020B0604020202020204" pitchFamily="34" charset="0"/>
            </a:endParaRPr>
          </a:p>
        </p:txBody>
      </p:sp>
      <p:sp>
        <p:nvSpPr>
          <p:cNvPr id="3" name="TextBox 2"/>
          <p:cNvSpPr txBox="1"/>
          <p:nvPr/>
        </p:nvSpPr>
        <p:spPr>
          <a:xfrm>
            <a:off x="4876800" y="951428"/>
            <a:ext cx="6677446" cy="1569660"/>
          </a:xfrm>
          <a:prstGeom prst="rect">
            <a:avLst/>
          </a:prstGeom>
          <a:noFill/>
        </p:spPr>
        <p:txBody>
          <a:bodyPr wrap="square" rtlCol="0">
            <a:spAutoFit/>
          </a:bodyPr>
          <a:lstStyle/>
          <a:p>
            <a:pPr algn="ctr" defTabSz="208968"/>
            <a:r>
              <a:rPr lang="en-US" sz="1200" b="1" dirty="0">
                <a:solidFill>
                  <a:prstClr val="black"/>
                </a:solidFill>
                <a:latin typeface="Arial" panose="020B0604020202020204" pitchFamily="34" charset="0"/>
                <a:cs typeface="Arial" panose="020B0604020202020204" pitchFamily="34" charset="0"/>
              </a:rPr>
              <a:t>PEOPLE</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People play a crucial point in the campaign. The campaign will incorporate people from all genders, starting from the age of 18-25 years since smoking and alcohol consumption start early. </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The group will also include professionals such as counselors who provide counsel to those seeking to quit, experts on diseases such as cancer who will talk on the harmful effects of smoking and excessive consumption of alcohol and recovering addicts who will give testimonials.</a:t>
            </a:r>
            <a:endParaRPr lang="en-GB" sz="1200" dirty="0">
              <a:solidFill>
                <a:prstClr val="black"/>
              </a:solidFill>
              <a:latin typeface="Arial" panose="020B0604020202020204" pitchFamily="34" charset="0"/>
              <a:cs typeface="Arial" panose="020B0604020202020204" pitchFamily="34" charset="0"/>
            </a:endParaRP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0600" y="891185"/>
            <a:ext cx="3038952" cy="24219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3925" y="2582587"/>
            <a:ext cx="4907342" cy="16619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56440" y="3544860"/>
            <a:ext cx="3150358" cy="1384995"/>
          </a:xfrm>
          <a:prstGeom prst="rect">
            <a:avLst/>
          </a:prstGeom>
          <a:noFill/>
        </p:spPr>
        <p:txBody>
          <a:bodyPr wrap="square" rtlCol="0">
            <a:spAutoFit/>
          </a:bodyPr>
          <a:lstStyle/>
          <a:p>
            <a:pPr algn="ctr" defTabSz="208968"/>
            <a:r>
              <a:rPr lang="en-US" sz="1200" b="1" dirty="0">
                <a:solidFill>
                  <a:prstClr val="black"/>
                </a:solidFill>
                <a:latin typeface="Arial" panose="020B0604020202020204" pitchFamily="34" charset="0"/>
                <a:cs typeface="Arial" panose="020B0604020202020204" pitchFamily="34" charset="0"/>
              </a:rPr>
              <a:t>FUNDING</a:t>
            </a:r>
          </a:p>
          <a:p>
            <a:pPr marL="104484" indent="-104484"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Funding from the collaborators, political parties, and private institutions help drive the objectives of the campaign. </a:t>
            </a:r>
          </a:p>
          <a:p>
            <a:pPr marL="104484" indent="-104484"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The campaign will also include onsite donations for those willing to help in the cause.</a:t>
            </a:r>
            <a:endParaRPr lang="en-GB" sz="1200" dirty="0">
              <a:solidFill>
                <a:prstClr val="black"/>
              </a:solidFill>
              <a:latin typeface="Arial" panose="020B0604020202020204" pitchFamily="34" charset="0"/>
              <a:cs typeface="Arial" panose="020B0604020202020204" pitchFamily="34" charset="0"/>
            </a:endParaRPr>
          </a:p>
        </p:txBody>
      </p:sp>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06798" y="3544860"/>
            <a:ext cx="2528024" cy="27797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357178" y="4404068"/>
            <a:ext cx="5149022" cy="1109663"/>
          </a:xfrm>
          <a:prstGeom prst="rect">
            <a:avLst/>
          </a:prstGeom>
          <a:noFill/>
        </p:spPr>
        <p:txBody>
          <a:bodyPr wrap="square" rtlCol="0">
            <a:spAutoFit/>
          </a:bodyPr>
          <a:lstStyle/>
          <a:p>
            <a:pPr algn="ctr" defTabSz="208968"/>
            <a:r>
              <a:rPr lang="en-US" sz="1400" b="1" dirty="0">
                <a:solidFill>
                  <a:prstClr val="black"/>
                </a:solidFill>
                <a:latin typeface="Arial" panose="020B0604020202020204" pitchFamily="34" charset="0"/>
                <a:cs typeface="Arial" panose="020B0604020202020204" pitchFamily="34" charset="0"/>
              </a:rPr>
              <a:t>COMMUNICATION TOOLS</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To facilitate the transmission of information related to the campaign to the public.</a:t>
            </a:r>
          </a:p>
          <a:p>
            <a:pPr marL="78363" indent="-78363" defTabSz="208968">
              <a:buFont typeface="Wingdings" pitchFamily="2" charset="2"/>
              <a:buChar char="v"/>
            </a:pPr>
            <a:r>
              <a:rPr lang="en-US" sz="1200" dirty="0">
                <a:solidFill>
                  <a:prstClr val="black"/>
                </a:solidFill>
                <a:latin typeface="Arial" panose="020B0604020202020204" pitchFamily="34" charset="0"/>
                <a:cs typeface="Arial" panose="020B0604020202020204" pitchFamily="34" charset="0"/>
              </a:rPr>
              <a:t>Various communication tools will be utilized. These include pamphlets and brochures to digital platforms.</a:t>
            </a:r>
          </a:p>
          <a:p>
            <a:pPr defTabSz="208968"/>
            <a:endParaRPr lang="en-GB" sz="411" b="1" dirty="0">
              <a:solidFill>
                <a:prstClr val="black"/>
              </a:solidFill>
              <a:latin typeface="Palatino Linotype"/>
            </a:endParaRPr>
          </a:p>
        </p:txBody>
      </p:sp>
    </p:spTree>
    <p:extLst>
      <p:ext uri="{BB962C8B-B14F-4D97-AF65-F5344CB8AC3E}">
        <p14:creationId xmlns:p14="http://schemas.microsoft.com/office/powerpoint/2010/main" val="1363452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1689836" y="76200"/>
            <a:ext cx="8301223" cy="461758"/>
            <a:chOff x="-450042" y="-834883"/>
            <a:chExt cx="1375622" cy="362105"/>
          </a:xfrm>
        </p:grpSpPr>
        <p:sp>
          <p:nvSpPr>
            <p:cNvPr id="7" name="Freeform 7"/>
            <p:cNvSpPr/>
            <p:nvPr/>
          </p:nvSpPr>
          <p:spPr>
            <a:xfrm>
              <a:off x="-450042" y="-834883"/>
              <a:ext cx="1375622" cy="362105"/>
            </a:xfrm>
            <a:custGeom>
              <a:avLst/>
              <a:gdLst/>
              <a:ahLst/>
              <a:cxnLst/>
              <a:rect l="l" t="t" r="r" b="b"/>
              <a:pathLst>
                <a:path w="1375622" h="248876">
                  <a:moveTo>
                    <a:pt x="1296204" y="0"/>
                  </a:moveTo>
                  <a:lnTo>
                    <a:pt x="79418" y="0"/>
                  </a:lnTo>
                  <a:cubicBezTo>
                    <a:pt x="79418" y="43699"/>
                    <a:pt x="44079" y="79418"/>
                    <a:pt x="0" y="79418"/>
                  </a:cubicBezTo>
                  <a:lnTo>
                    <a:pt x="0" y="169458"/>
                  </a:lnTo>
                  <a:cubicBezTo>
                    <a:pt x="43699" y="169458"/>
                    <a:pt x="79418" y="204797"/>
                    <a:pt x="79418" y="248876"/>
                  </a:cubicBezTo>
                  <a:lnTo>
                    <a:pt x="1296204" y="248876"/>
                  </a:lnTo>
                  <a:cubicBezTo>
                    <a:pt x="1296204" y="205176"/>
                    <a:pt x="1331543" y="169458"/>
                    <a:pt x="1375622" y="169458"/>
                  </a:cubicBezTo>
                  <a:lnTo>
                    <a:pt x="1375622" y="79418"/>
                  </a:lnTo>
                  <a:cubicBezTo>
                    <a:pt x="1331923" y="79418"/>
                    <a:pt x="1296204" y="44079"/>
                    <a:pt x="1296204" y="0"/>
                  </a:cubicBezTo>
                  <a:close/>
                </a:path>
              </a:pathLst>
            </a:custGeom>
            <a:solidFill>
              <a:srgbClr val="5170FF"/>
            </a:solidFill>
          </p:spPr>
          <p:txBody>
            <a:bodyPr/>
            <a:lstStyle/>
            <a:p>
              <a:pPr defTabSz="208968"/>
              <a:endParaRPr lang="en-GB" sz="411" dirty="0">
                <a:solidFill>
                  <a:prstClr val="black"/>
                </a:solidFill>
                <a:latin typeface="Palatino Linotype"/>
              </a:endParaRPr>
            </a:p>
          </p:txBody>
        </p:sp>
        <p:sp>
          <p:nvSpPr>
            <p:cNvPr id="8" name="TextBox 8"/>
            <p:cNvSpPr txBox="1"/>
            <p:nvPr/>
          </p:nvSpPr>
          <p:spPr>
            <a:xfrm>
              <a:off x="-373843" y="-685462"/>
              <a:ext cx="1299422" cy="182201"/>
            </a:xfrm>
            <a:prstGeom prst="rect">
              <a:avLst/>
            </a:prstGeom>
          </p:spPr>
          <p:txBody>
            <a:bodyPr lIns="11608" tIns="11608" rIns="11608" bIns="11608" rtlCol="0" anchor="ctr"/>
            <a:lstStyle/>
            <a:p>
              <a:pPr algn="ctr" defTabSz="208968">
                <a:lnSpc>
                  <a:spcPts val="696"/>
                </a:lnSpc>
              </a:pPr>
              <a:r>
                <a:rPr lang="en-US" sz="1800" b="1" spc="103" dirty="0">
                  <a:solidFill>
                    <a:srgbClr val="000000"/>
                  </a:solidFill>
                  <a:latin typeface="Arial" panose="020B0604020202020204" pitchFamily="34" charset="0"/>
                  <a:ea typeface="Lato Bold"/>
                  <a:cs typeface="Arial" panose="020B0604020202020204" pitchFamily="34" charset="0"/>
                  <a:sym typeface="Lato Bold"/>
                </a:rPr>
                <a:t>LOCAL AND INTERNATIONAL PARTNERS </a:t>
              </a:r>
            </a:p>
          </p:txBody>
        </p:sp>
      </p:grpSp>
      <p:sp>
        <p:nvSpPr>
          <p:cNvPr id="11" name="TextBox 10"/>
          <p:cNvSpPr txBox="1"/>
          <p:nvPr/>
        </p:nvSpPr>
        <p:spPr>
          <a:xfrm>
            <a:off x="1224522" y="3163303"/>
            <a:ext cx="8915400" cy="1200329"/>
          </a:xfrm>
          <a:prstGeom prst="rect">
            <a:avLst/>
          </a:prstGeom>
          <a:noFill/>
        </p:spPr>
        <p:txBody>
          <a:bodyPr wrap="square" rtlCol="0">
            <a:spAutoFit/>
          </a:bodyPr>
          <a:lstStyle/>
          <a:p>
            <a:pPr defTabSz="208968"/>
            <a:r>
              <a:rPr lang="en-US" sz="1200" dirty="0">
                <a:solidFill>
                  <a:prstClr val="black"/>
                </a:solidFill>
                <a:latin typeface="Arial" panose="020B0604020202020204" pitchFamily="34" charset="0"/>
                <a:cs typeface="Arial" panose="020B0604020202020204" pitchFamily="34" charset="0"/>
              </a:rPr>
              <a:t>The above partners form part of the local and international partners in the fight against excessive smoking and alcohol consumption.</a:t>
            </a:r>
          </a:p>
          <a:p>
            <a:pPr defTabSz="208968"/>
            <a:r>
              <a:rPr lang="en-US" sz="1200" dirty="0">
                <a:solidFill>
                  <a:prstClr val="black"/>
                </a:solidFill>
                <a:latin typeface="Arial" panose="020B0604020202020204" pitchFamily="34" charset="0"/>
                <a:cs typeface="Arial" panose="020B0604020202020204" pitchFamily="34" charset="0"/>
              </a:rPr>
              <a:t>Some of their contributions include:</a:t>
            </a:r>
          </a:p>
          <a:p>
            <a:pPr marL="78363" indent="-78363" defTabSz="208968">
              <a:buFont typeface="Arial" pitchFamily="34" charset="0"/>
              <a:buChar char="•"/>
            </a:pPr>
            <a:r>
              <a:rPr lang="en-US" sz="1200" dirty="0" err="1">
                <a:solidFill>
                  <a:prstClr val="black"/>
                </a:solidFill>
                <a:latin typeface="Arial" panose="020B0604020202020204" pitchFamily="34" charset="0"/>
                <a:cs typeface="Arial" panose="020B0604020202020204" pitchFamily="34" charset="0"/>
              </a:rPr>
              <a:t>Smokefree</a:t>
            </a:r>
            <a:r>
              <a:rPr lang="en-US" sz="1200" dirty="0">
                <a:solidFill>
                  <a:prstClr val="black"/>
                </a:solidFill>
                <a:latin typeface="Arial" panose="020B0604020202020204" pitchFamily="34" charset="0"/>
                <a:cs typeface="Arial" panose="020B0604020202020204" pitchFamily="34" charset="0"/>
              </a:rPr>
              <a:t> laws have been extremely successful and popular, including among smokers. </a:t>
            </a:r>
          </a:p>
          <a:p>
            <a:pPr marL="78363" indent="-78363" defTabSz="208968">
              <a:buFont typeface="Arial" pitchFamily="34" charset="0"/>
              <a:buChar char="•"/>
            </a:pPr>
            <a:r>
              <a:rPr lang="en-US" sz="1200" dirty="0">
                <a:solidFill>
                  <a:prstClr val="black"/>
                </a:solidFill>
                <a:latin typeface="Arial" panose="020B0604020202020204" pitchFamily="34" charset="0"/>
                <a:cs typeface="Arial" panose="020B0604020202020204" pitchFamily="34" charset="0"/>
              </a:rPr>
              <a:t>A YouGov survey commissioned by ASH in 2014 found that 82% of adults in Great Britain support smokefree laws. This includes 54% of smokers (Smokefree Action, </a:t>
            </a:r>
            <a:r>
              <a:rPr lang="en-US" sz="1200" dirty="0" err="1">
                <a:solidFill>
                  <a:prstClr val="black"/>
                </a:solidFill>
                <a:latin typeface="Arial" panose="020B0604020202020204" pitchFamily="34" charset="0"/>
                <a:cs typeface="Arial" panose="020B0604020202020204" pitchFamily="34" charset="0"/>
              </a:rPr>
              <a:t>N.d</a:t>
            </a:r>
            <a:r>
              <a:rPr lang="en-US" sz="1200" dirty="0">
                <a:solidFill>
                  <a:prstClr val="black"/>
                </a:solidFill>
                <a:latin typeface="Arial" panose="020B0604020202020204" pitchFamily="34" charset="0"/>
                <a:cs typeface="Arial" panose="020B0604020202020204" pitchFamily="34" charset="0"/>
              </a:rPr>
              <a:t>). Only 8% of adults oppose the laws.</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8600" y="1566222"/>
            <a:ext cx="2895600" cy="1558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Rectangle 16"/>
          <p:cNvSpPr/>
          <p:nvPr/>
        </p:nvSpPr>
        <p:spPr>
          <a:xfrm>
            <a:off x="4191000" y="685800"/>
            <a:ext cx="2514600" cy="68579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200" b="1" dirty="0">
                <a:solidFill>
                  <a:prstClr val="white"/>
                </a:solidFill>
                <a:latin typeface="Arial" panose="020B0604020202020204" pitchFamily="34" charset="0"/>
                <a:cs typeface="Arial" panose="020B0604020202020204" pitchFamily="34" charset="0"/>
              </a:rPr>
              <a:t>Collaborators</a:t>
            </a:r>
            <a:endParaRPr lang="en-GB" sz="1200" b="1" dirty="0">
              <a:solidFill>
                <a:prstClr val="white"/>
              </a:solidFill>
              <a:latin typeface="Arial" panose="020B0604020202020204" pitchFamily="34" charset="0"/>
              <a:cs typeface="Arial" panose="020B0604020202020204" pitchFamily="34" charset="0"/>
            </a:endParaRPr>
          </a:p>
        </p:txBody>
      </p:sp>
      <p:pic>
        <p:nvPicPr>
          <p:cNvPr id="205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67599" y="887639"/>
            <a:ext cx="2895600" cy="2007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199" y="1043602"/>
            <a:ext cx="2514599" cy="1758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3124200" y="4724400"/>
            <a:ext cx="5181600" cy="1754326"/>
          </a:xfrm>
          <a:prstGeom prst="rect">
            <a:avLst/>
          </a:prstGeom>
          <a:noFill/>
        </p:spPr>
        <p:txBody>
          <a:bodyPr wrap="square" rtlCol="0">
            <a:spAutoFit/>
          </a:bodyPr>
          <a:lstStyle/>
          <a:p>
            <a:pPr algn="ctr" defTabSz="208968"/>
            <a:r>
              <a:rPr lang="en-US" sz="1200" b="1" dirty="0">
                <a:solidFill>
                  <a:srgbClr val="C00000"/>
                </a:solidFill>
                <a:latin typeface="Arial" panose="020B0604020202020204" pitchFamily="34" charset="0"/>
                <a:cs typeface="Arial" panose="020B0604020202020204" pitchFamily="34" charset="0"/>
              </a:rPr>
              <a:t>Objective of the Campaign</a:t>
            </a:r>
          </a:p>
          <a:p>
            <a:pPr defTabSz="208968"/>
            <a:r>
              <a:rPr lang="en-US" sz="1200" dirty="0">
                <a:solidFill>
                  <a:prstClr val="black"/>
                </a:solidFill>
                <a:latin typeface="Arial" panose="020B0604020202020204" pitchFamily="34" charset="0"/>
                <a:cs typeface="Arial" panose="020B0604020202020204" pitchFamily="34" charset="0"/>
              </a:rPr>
              <a:t>Their objective is to reduce the harm caused by smoking and alcohol consumption in society.  For example, some of their campaigns, such as the indoor ban on smoking is to prevent second-hand smoking effects which affect non-smokers. While the display at the point of sale is to educate the public on the harm smoking does it also deters the sale of alcohol to the young. </a:t>
            </a:r>
          </a:p>
          <a:p>
            <a:pPr defTabSz="208968"/>
            <a:r>
              <a:rPr lang="en-US" sz="1200" dirty="0">
                <a:solidFill>
                  <a:prstClr val="black"/>
                </a:solidFill>
                <a:latin typeface="Arial" panose="020B0604020202020204" pitchFamily="34" charset="0"/>
                <a:cs typeface="Arial" panose="020B0604020202020204" pitchFamily="34" charset="0"/>
              </a:rPr>
              <a:t>This campaign can also be incorporated in future anti-smoking and alcohol consumption</a:t>
            </a:r>
            <a:endParaRPr lang="en-GB" sz="1200" dirty="0">
              <a:solidFill>
                <a:prstClr val="black"/>
              </a:solidFill>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85800" y="410099"/>
            <a:ext cx="9906000" cy="6371701"/>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16819" t="-2485" r="-110931" b="-3729"/>
            </a:stretch>
          </a:blipFill>
        </p:spPr>
        <p:txBody>
          <a:bodyPr/>
          <a:lstStyle/>
          <a:p>
            <a:pPr defTabSz="208968"/>
            <a:endParaRPr lang="en-GB" sz="411">
              <a:solidFill>
                <a:prstClr val="black"/>
              </a:solidFill>
              <a:latin typeface="Palatino Linotype"/>
            </a:endParaRPr>
          </a:p>
        </p:txBody>
      </p:sp>
      <p:grpSp>
        <p:nvGrpSpPr>
          <p:cNvPr id="3" name="Group 3"/>
          <p:cNvGrpSpPr/>
          <p:nvPr/>
        </p:nvGrpSpPr>
        <p:grpSpPr>
          <a:xfrm>
            <a:off x="4992019" y="1728655"/>
            <a:ext cx="2234209" cy="1322391"/>
            <a:chOff x="0" y="0"/>
            <a:chExt cx="4398444" cy="2603366"/>
          </a:xfrm>
        </p:grpSpPr>
        <p:sp>
          <p:nvSpPr>
            <p:cNvPr id="4" name="Freeform 4"/>
            <p:cNvSpPr/>
            <p:nvPr/>
          </p:nvSpPr>
          <p:spPr>
            <a:xfrm>
              <a:off x="0" y="0"/>
              <a:ext cx="4398444" cy="2603366"/>
            </a:xfrm>
            <a:custGeom>
              <a:avLst/>
              <a:gdLst/>
              <a:ahLst/>
              <a:cxnLst/>
              <a:rect l="l" t="t" r="r" b="b"/>
              <a:pathLst>
                <a:path w="4398444" h="2603366">
                  <a:moveTo>
                    <a:pt x="4398444" y="279400"/>
                  </a:moveTo>
                  <a:lnTo>
                    <a:pt x="4398444" y="0"/>
                  </a:lnTo>
                  <a:lnTo>
                    <a:pt x="0" y="0"/>
                  </a:lnTo>
                  <a:lnTo>
                    <a:pt x="0" y="2603366"/>
                  </a:lnTo>
                  <a:lnTo>
                    <a:pt x="4398444" y="2603366"/>
                  </a:lnTo>
                  <a:lnTo>
                    <a:pt x="4398444" y="279400"/>
                  </a:lnTo>
                  <a:close/>
                  <a:moveTo>
                    <a:pt x="4319704" y="279400"/>
                  </a:moveTo>
                  <a:lnTo>
                    <a:pt x="4319704" y="2524626"/>
                  </a:lnTo>
                  <a:lnTo>
                    <a:pt x="78740" y="2524626"/>
                  </a:lnTo>
                  <a:lnTo>
                    <a:pt x="78740" y="78740"/>
                  </a:lnTo>
                  <a:lnTo>
                    <a:pt x="4319705" y="78740"/>
                  </a:lnTo>
                  <a:lnTo>
                    <a:pt x="4319705" y="279400"/>
                  </a:lnTo>
                  <a:close/>
                </a:path>
              </a:pathLst>
            </a:custGeom>
            <a:solidFill>
              <a:srgbClr val="D62B31"/>
            </a:solidFill>
          </p:spPr>
          <p:txBody>
            <a:bodyPr/>
            <a:lstStyle/>
            <a:p>
              <a:pPr defTabSz="208968"/>
              <a:endParaRPr lang="en-GB" sz="411">
                <a:solidFill>
                  <a:prstClr val="black"/>
                </a:solidFill>
                <a:latin typeface="Palatino Linotype"/>
              </a:endParaRPr>
            </a:p>
          </p:txBody>
        </p:sp>
      </p:grpSp>
      <p:sp>
        <p:nvSpPr>
          <p:cNvPr id="11" name="Freeform 11"/>
          <p:cNvSpPr/>
          <p:nvPr/>
        </p:nvSpPr>
        <p:spPr>
          <a:xfrm>
            <a:off x="1981199" y="878568"/>
            <a:ext cx="3105181" cy="1762713"/>
          </a:xfrm>
          <a:custGeom>
            <a:avLst/>
            <a:gdLst/>
            <a:ahLst/>
            <a:cxnLst/>
            <a:rect l="l" t="t" r="r" b="b"/>
            <a:pathLst>
              <a:path w="6416645" h="4002002">
                <a:moveTo>
                  <a:pt x="0" y="0"/>
                </a:moveTo>
                <a:lnTo>
                  <a:pt x="6416645" y="0"/>
                </a:lnTo>
                <a:lnTo>
                  <a:pt x="6416645" y="4002002"/>
                </a:lnTo>
                <a:lnTo>
                  <a:pt x="0" y="4002002"/>
                </a:lnTo>
                <a:lnTo>
                  <a:pt x="0" y="0"/>
                </a:lnTo>
                <a:close/>
              </a:path>
            </a:pathLst>
          </a:custGeom>
          <a:blipFill>
            <a:blip r:embed="rId3"/>
            <a:stretch>
              <a:fillRect t="-11068"/>
            </a:stretch>
          </a:blipFill>
        </p:spPr>
        <p:txBody>
          <a:bodyPr/>
          <a:lstStyle/>
          <a:p>
            <a:pPr defTabSz="208968"/>
            <a:endParaRPr lang="en-GB" sz="411">
              <a:solidFill>
                <a:prstClr val="black"/>
              </a:solidFill>
              <a:latin typeface="Palatino Linotype"/>
            </a:endParaRPr>
          </a:p>
        </p:txBody>
      </p:sp>
      <p:sp>
        <p:nvSpPr>
          <p:cNvPr id="12" name="Freeform 12"/>
          <p:cNvSpPr/>
          <p:nvPr/>
        </p:nvSpPr>
        <p:spPr>
          <a:xfrm>
            <a:off x="7177344" y="787995"/>
            <a:ext cx="3033457" cy="2556213"/>
          </a:xfrm>
          <a:custGeom>
            <a:avLst/>
            <a:gdLst/>
            <a:ahLst/>
            <a:cxnLst/>
            <a:rect l="l" t="t" r="r" b="b"/>
            <a:pathLst>
              <a:path w="6780434" h="4002002">
                <a:moveTo>
                  <a:pt x="0" y="0"/>
                </a:moveTo>
                <a:lnTo>
                  <a:pt x="6780434" y="0"/>
                </a:lnTo>
                <a:lnTo>
                  <a:pt x="6780434" y="4002002"/>
                </a:lnTo>
                <a:lnTo>
                  <a:pt x="0" y="4002002"/>
                </a:lnTo>
                <a:lnTo>
                  <a:pt x="0" y="0"/>
                </a:lnTo>
                <a:close/>
              </a:path>
            </a:pathLst>
          </a:custGeom>
          <a:blipFill>
            <a:blip r:embed="rId4"/>
            <a:stretch>
              <a:fillRect l="-31376" t="-61801" r="-4666"/>
            </a:stretch>
          </a:blipFill>
        </p:spPr>
        <p:txBody>
          <a:bodyPr/>
          <a:lstStyle/>
          <a:p>
            <a:pPr defTabSz="208968"/>
            <a:endParaRPr lang="en-GB" sz="411">
              <a:solidFill>
                <a:prstClr val="black"/>
              </a:solidFill>
              <a:latin typeface="Palatino Linotype"/>
            </a:endParaRPr>
          </a:p>
        </p:txBody>
      </p:sp>
      <p:grpSp>
        <p:nvGrpSpPr>
          <p:cNvPr id="5" name="Group 5"/>
          <p:cNvGrpSpPr/>
          <p:nvPr/>
        </p:nvGrpSpPr>
        <p:grpSpPr>
          <a:xfrm>
            <a:off x="3200401" y="1748454"/>
            <a:ext cx="5146601" cy="1741596"/>
            <a:chOff x="-7080061" y="1151594"/>
            <a:chExt cx="30084892" cy="10162375"/>
          </a:xfrm>
        </p:grpSpPr>
        <p:sp>
          <p:nvSpPr>
            <p:cNvPr id="6" name="TextBox 6"/>
            <p:cNvSpPr txBox="1"/>
            <p:nvPr/>
          </p:nvSpPr>
          <p:spPr>
            <a:xfrm>
              <a:off x="3944593" y="1151594"/>
              <a:ext cx="11671301" cy="5687033"/>
            </a:xfrm>
            <a:prstGeom prst="rect">
              <a:avLst/>
            </a:prstGeom>
          </p:spPr>
          <p:txBody>
            <a:bodyPr lIns="0" tIns="0" rIns="0" bIns="0" rtlCol="0" anchor="t">
              <a:spAutoFit/>
            </a:bodyPr>
            <a:lstStyle/>
            <a:p>
              <a:pPr algn="ctr" defTabSz="208968">
                <a:lnSpc>
                  <a:spcPts val="3848"/>
                </a:lnSpc>
              </a:pPr>
              <a:r>
                <a:rPr lang="en-US" sz="3630" spc="72" dirty="0">
                  <a:solidFill>
                    <a:srgbClr val="FFFFFF"/>
                  </a:solidFill>
                  <a:latin typeface="Arvo"/>
                  <a:ea typeface="Arvo"/>
                  <a:cs typeface="Arvo"/>
                  <a:sym typeface="Arvo"/>
                </a:rPr>
                <a:t>It's time</a:t>
              </a:r>
            </a:p>
            <a:p>
              <a:pPr algn="ctr" defTabSz="208968">
                <a:lnSpc>
                  <a:spcPts val="3848"/>
                </a:lnSpc>
              </a:pPr>
              <a:r>
                <a:rPr lang="en-US" sz="3630" spc="72" dirty="0">
                  <a:solidFill>
                    <a:srgbClr val="FFFFFF"/>
                  </a:solidFill>
                  <a:latin typeface="Arvo"/>
                  <a:ea typeface="Arvo"/>
                  <a:cs typeface="Arvo"/>
                  <a:sym typeface="Arvo"/>
                </a:rPr>
                <a:t>to quit</a:t>
              </a:r>
            </a:p>
          </p:txBody>
        </p:sp>
        <p:sp>
          <p:nvSpPr>
            <p:cNvPr id="7" name="TextBox 7"/>
            <p:cNvSpPr txBox="1"/>
            <p:nvPr/>
          </p:nvSpPr>
          <p:spPr>
            <a:xfrm>
              <a:off x="0" y="7692453"/>
              <a:ext cx="18440400" cy="1224955"/>
            </a:xfrm>
            <a:prstGeom prst="rect">
              <a:avLst/>
            </a:prstGeom>
          </p:spPr>
          <p:txBody>
            <a:bodyPr lIns="0" tIns="0" rIns="0" bIns="0" rtlCol="0" anchor="t">
              <a:spAutoFit/>
            </a:bodyPr>
            <a:lstStyle/>
            <a:p>
              <a:pPr algn="ctr" defTabSz="208968">
                <a:lnSpc>
                  <a:spcPts val="1764"/>
                </a:lnSpc>
              </a:pPr>
              <a:r>
                <a:rPr lang="en-US" sz="1260" dirty="0">
                  <a:solidFill>
                    <a:srgbClr val="FFFFFF"/>
                  </a:solidFill>
                  <a:latin typeface="Arvo"/>
                  <a:ea typeface="Arvo"/>
                  <a:cs typeface="Arvo"/>
                  <a:sym typeface="Arvo"/>
                </a:rPr>
                <a:t>It's now or never</a:t>
              </a:r>
            </a:p>
          </p:txBody>
        </p:sp>
        <p:sp>
          <p:nvSpPr>
            <p:cNvPr id="8" name="TextBox 8"/>
            <p:cNvSpPr txBox="1"/>
            <p:nvPr/>
          </p:nvSpPr>
          <p:spPr>
            <a:xfrm>
              <a:off x="-7080061" y="9368403"/>
              <a:ext cx="30084892" cy="1945566"/>
            </a:xfrm>
            <a:prstGeom prst="rect">
              <a:avLst/>
            </a:prstGeom>
          </p:spPr>
          <p:txBody>
            <a:bodyPr wrap="square" lIns="0" tIns="0" rIns="0" bIns="0" rtlCol="0" anchor="t">
              <a:spAutoFit/>
            </a:bodyPr>
            <a:lstStyle/>
            <a:p>
              <a:pPr algn="ctr" defTabSz="208968">
                <a:lnSpc>
                  <a:spcPts val="1289"/>
                </a:lnSpc>
              </a:pPr>
              <a:r>
                <a:rPr lang="en-US" sz="1200" spc="8" dirty="0">
                  <a:solidFill>
                    <a:srgbClr val="FFFFFF"/>
                  </a:solidFill>
                  <a:latin typeface="Arial" panose="020B0604020202020204" pitchFamily="34" charset="0"/>
                  <a:ea typeface="Montserrat Light"/>
                  <a:cs typeface="Arial" panose="020B0604020202020204" pitchFamily="34" charset="0"/>
                  <a:sym typeface="Montserrat Light"/>
                </a:rPr>
                <a:t>Join hundreds and protect your health, strengthen your relationships, and reclaim your future by quitting tobacco and alcohol </a:t>
              </a:r>
            </a:p>
          </p:txBody>
        </p:sp>
      </p:grpSp>
      <p:grpSp>
        <p:nvGrpSpPr>
          <p:cNvPr id="9" name="Group 9"/>
          <p:cNvGrpSpPr/>
          <p:nvPr/>
        </p:nvGrpSpPr>
        <p:grpSpPr>
          <a:xfrm>
            <a:off x="5886797" y="3270540"/>
            <a:ext cx="355953" cy="28476"/>
            <a:chOff x="0" y="0"/>
            <a:chExt cx="7937500" cy="635000"/>
          </a:xfrm>
        </p:grpSpPr>
        <p:sp>
          <p:nvSpPr>
            <p:cNvPr id="10" name="Freeform 10"/>
            <p:cNvSpPr/>
            <p:nvPr/>
          </p:nvSpPr>
          <p:spPr>
            <a:xfrm>
              <a:off x="0" y="0"/>
              <a:ext cx="7937500" cy="635000"/>
            </a:xfrm>
            <a:custGeom>
              <a:avLst/>
              <a:gdLst/>
              <a:ahLst/>
              <a:cxnLst/>
              <a:rect l="l" t="t" r="r" b="b"/>
              <a:pathLst>
                <a:path w="7937500" h="635000">
                  <a:moveTo>
                    <a:pt x="0" y="0"/>
                  </a:moveTo>
                  <a:lnTo>
                    <a:pt x="7937500" y="0"/>
                  </a:lnTo>
                  <a:lnTo>
                    <a:pt x="7937500" y="635000"/>
                  </a:lnTo>
                  <a:lnTo>
                    <a:pt x="0" y="635000"/>
                  </a:lnTo>
                  <a:close/>
                </a:path>
              </a:pathLst>
            </a:custGeom>
            <a:solidFill>
              <a:srgbClr val="D62B31"/>
            </a:solidFill>
          </p:spPr>
          <p:txBody>
            <a:bodyPr/>
            <a:lstStyle/>
            <a:p>
              <a:pPr defTabSz="208968"/>
              <a:endParaRPr lang="en-GB" sz="411">
                <a:solidFill>
                  <a:prstClr val="black"/>
                </a:solidFill>
                <a:latin typeface="Palatino Linotype"/>
              </a:endParaRPr>
            </a:p>
          </p:txBody>
        </p:sp>
      </p:grpSp>
      <p:sp>
        <p:nvSpPr>
          <p:cNvPr id="13" name="TextBox 13"/>
          <p:cNvSpPr txBox="1"/>
          <p:nvPr/>
        </p:nvSpPr>
        <p:spPr>
          <a:xfrm>
            <a:off x="3200401" y="367331"/>
            <a:ext cx="4622278" cy="344325"/>
          </a:xfrm>
          <a:prstGeom prst="rect">
            <a:avLst/>
          </a:prstGeom>
        </p:spPr>
        <p:txBody>
          <a:bodyPr wrap="square" lIns="0" tIns="0" rIns="0" bIns="0" rtlCol="0" anchor="t">
            <a:spAutoFit/>
          </a:bodyPr>
          <a:lstStyle/>
          <a:p>
            <a:pPr algn="ctr" defTabSz="208968">
              <a:lnSpc>
                <a:spcPts val="1289"/>
              </a:lnSpc>
            </a:pPr>
            <a:r>
              <a:rPr lang="en-US" sz="1800" spc="8" dirty="0">
                <a:solidFill>
                  <a:srgbClr val="FFFFFF"/>
                </a:solidFill>
                <a:latin typeface="Arial" panose="020B0604020202020204" pitchFamily="34" charset="0"/>
                <a:ea typeface="Montserrat Light"/>
                <a:cs typeface="Arial" panose="020B0604020202020204" pitchFamily="34" charset="0"/>
                <a:sym typeface="Montserrat Light"/>
              </a:rPr>
              <a:t>No to Alcohol and Smoke Consumption Campaign</a:t>
            </a:r>
          </a:p>
        </p:txBody>
      </p:sp>
      <p:sp>
        <p:nvSpPr>
          <p:cNvPr id="17" name="Vertical Scroll 16"/>
          <p:cNvSpPr/>
          <p:nvPr/>
        </p:nvSpPr>
        <p:spPr>
          <a:xfrm>
            <a:off x="914400" y="3566389"/>
            <a:ext cx="4972397" cy="3063011"/>
          </a:xfrm>
          <a:prstGeom prst="verticalScroll">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08968"/>
            <a:r>
              <a:rPr lang="en-US" sz="1200" b="1" i="1" dirty="0">
                <a:solidFill>
                  <a:srgbClr val="09090B"/>
                </a:solidFill>
                <a:latin typeface="Arial" panose="020B0604020202020204" pitchFamily="34" charset="0"/>
                <a:cs typeface="Arial" panose="020B0604020202020204" pitchFamily="34" charset="0"/>
              </a:rPr>
              <a:t>Main Activities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Free Quit Workshops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1-on-1 Coaching</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Medical Support</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Community Challenges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Family Workshops</a:t>
            </a:r>
          </a:p>
          <a:p>
            <a:pPr marL="78363" indent="-78363" defTabSz="208968">
              <a:buFont typeface="Wingdings" pitchFamily="2" charset="2"/>
              <a:buChar char="ü"/>
            </a:pPr>
            <a:r>
              <a:rPr lang="en-US" sz="1200" dirty="0">
                <a:solidFill>
                  <a:srgbClr val="09090B"/>
                </a:solidFill>
                <a:latin typeface="Arial" panose="020B0604020202020204" pitchFamily="34" charset="0"/>
                <a:cs typeface="Arial" panose="020B0604020202020204" pitchFamily="34" charset="0"/>
              </a:rPr>
              <a:t>Awareness Events like Street booths, free health screenings (BP, lung check), testimonies from ex-smokers/drinkers.</a:t>
            </a:r>
          </a:p>
        </p:txBody>
      </p:sp>
      <p:sp>
        <p:nvSpPr>
          <p:cNvPr id="15" name="Rectangle 2"/>
          <p:cNvSpPr>
            <a:spLocks noChangeArrowheads="1"/>
          </p:cNvSpPr>
          <p:nvPr/>
        </p:nvSpPr>
        <p:spPr bwMode="auto">
          <a:xfrm>
            <a:off x="4369321" y="944823"/>
            <a:ext cx="42261" cy="84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20894" tIns="10447" rIns="20894" bIns="10447" numCol="1" anchor="ctr" anchorCtr="0" compatLnSpc="1">
            <a:prstTxWarp prst="textNoShape">
              <a:avLst/>
            </a:prstTxWarp>
            <a:spAutoFit/>
          </a:bodyPr>
          <a:lstStyle/>
          <a:p>
            <a:pPr defTabSz="208968" fontAlgn="base">
              <a:spcBef>
                <a:spcPct val="0"/>
              </a:spcBef>
              <a:spcAft>
                <a:spcPct val="0"/>
              </a:spcAft>
            </a:pPr>
            <a:endParaRPr lang="en-US" sz="411">
              <a:solidFill>
                <a:prstClr val="black"/>
              </a:solidFill>
              <a:latin typeface="Arial" pitchFamily="34" charset="0"/>
              <a:cs typeface="Arial" pitchFamily="34" charset="0"/>
            </a:endParaRPr>
          </a:p>
        </p:txBody>
      </p:sp>
      <p:sp>
        <p:nvSpPr>
          <p:cNvPr id="19" name="Left Brace 18"/>
          <p:cNvSpPr/>
          <p:nvPr/>
        </p:nvSpPr>
        <p:spPr>
          <a:xfrm>
            <a:off x="6057824" y="3873003"/>
            <a:ext cx="200237" cy="1297186"/>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08968"/>
            <a:endParaRPr lang="en-GB" sz="411">
              <a:solidFill>
                <a:prstClr val="black"/>
              </a:solidFill>
              <a:latin typeface="Palatino Linotype"/>
            </a:endParaRPr>
          </a:p>
        </p:txBody>
      </p:sp>
      <p:sp>
        <p:nvSpPr>
          <p:cNvPr id="20" name="Right Brace 19"/>
          <p:cNvSpPr/>
          <p:nvPr/>
        </p:nvSpPr>
        <p:spPr>
          <a:xfrm>
            <a:off x="7488952" y="3866818"/>
            <a:ext cx="34998" cy="1303372"/>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defTabSz="208968"/>
            <a:endParaRPr lang="en-GB" sz="411">
              <a:solidFill>
                <a:prstClr val="black"/>
              </a:solidFill>
              <a:latin typeface="Palatino Linotype"/>
            </a:endParaRPr>
          </a:p>
        </p:txBody>
      </p:sp>
      <p:sp>
        <p:nvSpPr>
          <p:cNvPr id="22" name="TextBox 21"/>
          <p:cNvSpPr txBox="1"/>
          <p:nvPr/>
        </p:nvSpPr>
        <p:spPr>
          <a:xfrm flipH="1">
            <a:off x="5886797" y="3566389"/>
            <a:ext cx="3703836" cy="2556213"/>
          </a:xfrm>
          <a:prstGeom prst="rect">
            <a:avLst/>
          </a:prstGeom>
          <a:solidFill>
            <a:schemeClr val="tx2">
              <a:lumMod val="75000"/>
            </a:schemeClr>
          </a:solidFill>
        </p:spPr>
        <p:txBody>
          <a:bodyPr wrap="square" rtlCol="0">
            <a:spAutoFit/>
          </a:bodyPr>
          <a:lstStyle/>
          <a:p>
            <a:pPr algn="ctr" defTabSz="208968"/>
            <a:r>
              <a:rPr lang="en-US" sz="1200" b="1" i="1" dirty="0">
                <a:solidFill>
                  <a:prstClr val="white"/>
                </a:solidFill>
                <a:latin typeface="Arial" panose="020B0604020202020204" pitchFamily="34" charset="0"/>
                <a:cs typeface="Arial" panose="020B0604020202020204" pitchFamily="34" charset="0"/>
              </a:rPr>
              <a:t>Benefits</a:t>
            </a:r>
            <a:r>
              <a:rPr lang="en-US" sz="1200" b="1" i="1" dirty="0">
                <a:solidFill>
                  <a:prstClr val="black"/>
                </a:solidFill>
                <a:latin typeface="Arial" panose="020B0604020202020204" pitchFamily="34" charset="0"/>
                <a:cs typeface="Arial" panose="020B0604020202020204" pitchFamily="34" charset="0"/>
              </a:rPr>
              <a:t> </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Health: Lower risk of cancer, heart disease, stroke, and liver damage.</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Mental Well‑being: Reduced anxiety and improved sleep and mood.</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Financial: Save hundreds–thousands yearly by quitting.</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Social: Stronger family bonds and improved social confidence.</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Productivity: Better focus, energy, and performance at work or school.</a:t>
            </a:r>
          </a:p>
          <a:p>
            <a:pPr defTabSz="208968">
              <a:buFont typeface="Arial"/>
              <a:buChar char="•"/>
            </a:pPr>
            <a:r>
              <a:rPr lang="en-US" sz="1200" dirty="0">
                <a:solidFill>
                  <a:prstClr val="white"/>
                </a:solidFill>
                <a:latin typeface="Arial" panose="020B0604020202020204" pitchFamily="34" charset="0"/>
                <a:cs typeface="Arial" panose="020B0604020202020204" pitchFamily="34" charset="0"/>
              </a:rPr>
              <a:t>Longevity: Greater life expectancy and higher quality of life.</a:t>
            </a:r>
          </a:p>
          <a:p>
            <a:pPr defTabSz="208968"/>
            <a:endParaRPr lang="en-GB" sz="411" dirty="0">
              <a:solidFill>
                <a:prstClr val="black"/>
              </a:solidFill>
              <a:latin typeface="Palatino Linotype"/>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602777" y="1407272"/>
            <a:ext cx="5105400" cy="449739"/>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a:extLst>
                <a:ext uri="{96DAC541-7B7A-43D3-8B79-37D633B846F1}">
                  <asvg:svgBlip xmlns:asvg="http://schemas.microsoft.com/office/drawing/2016/SVG/main" r:embed="rId2"/>
                </a:ext>
              </a:extLst>
            </a:blip>
            <a:stretch>
              <a:fillRect t="-208333" b="-208333"/>
            </a:stretch>
          </a:blipFill>
        </p:spPr>
        <p:txBody>
          <a:bodyPr/>
          <a:lstStyle/>
          <a:p>
            <a:pPr defTabSz="208968"/>
            <a:endParaRPr lang="en-GB" sz="411" dirty="0">
              <a:solidFill>
                <a:prstClr val="black"/>
              </a:solidFill>
              <a:latin typeface="Palatino Linotype"/>
            </a:endParaRPr>
          </a:p>
        </p:txBody>
      </p:sp>
      <p:sp>
        <p:nvSpPr>
          <p:cNvPr id="5" name="Freeform 5"/>
          <p:cNvSpPr/>
          <p:nvPr/>
        </p:nvSpPr>
        <p:spPr>
          <a:xfrm>
            <a:off x="6483824" y="1407272"/>
            <a:ext cx="3491546" cy="449740"/>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a:extLst>
                <a:ext uri="{96DAC541-7B7A-43D3-8B79-37D633B846F1}">
                  <asvg:svgBlip xmlns:asvg="http://schemas.microsoft.com/office/drawing/2016/SVG/main" r:embed="rId2"/>
                </a:ext>
              </a:extLst>
            </a:blip>
            <a:stretch>
              <a:fillRect t="-208333" b="-208333"/>
            </a:stretch>
          </a:blipFill>
        </p:spPr>
        <p:txBody>
          <a:bodyPr/>
          <a:lstStyle/>
          <a:p>
            <a:pPr defTabSz="208968"/>
            <a:endParaRPr lang="en-GB" sz="411">
              <a:solidFill>
                <a:prstClr val="black"/>
              </a:solidFill>
              <a:latin typeface="Palatino Linotype"/>
            </a:endParaRPr>
          </a:p>
        </p:txBody>
      </p:sp>
      <p:sp>
        <p:nvSpPr>
          <p:cNvPr id="6" name="Freeform 6"/>
          <p:cNvSpPr/>
          <p:nvPr/>
        </p:nvSpPr>
        <p:spPr>
          <a:xfrm>
            <a:off x="3917477" y="4039911"/>
            <a:ext cx="3581400" cy="560072"/>
          </a:xfrm>
          <a:custGeom>
            <a:avLst/>
            <a:gdLst/>
            <a:ahLst/>
            <a:cxnLst/>
            <a:rect l="l" t="t" r="r" b="b"/>
            <a:pathLst>
              <a:path w="5075300" h="982315">
                <a:moveTo>
                  <a:pt x="0" y="0"/>
                </a:moveTo>
                <a:lnTo>
                  <a:pt x="5075300" y="0"/>
                </a:lnTo>
                <a:lnTo>
                  <a:pt x="5075300" y="982315"/>
                </a:lnTo>
                <a:lnTo>
                  <a:pt x="0" y="982315"/>
                </a:lnTo>
                <a:lnTo>
                  <a:pt x="0" y="0"/>
                </a:lnTo>
                <a:close/>
              </a:path>
            </a:pathLst>
          </a:custGeom>
          <a:blipFill>
            <a:blip>
              <a:extLst>
                <a:ext uri="{96DAC541-7B7A-43D3-8B79-37D633B846F1}">
                  <asvg:svgBlip xmlns:asvg="http://schemas.microsoft.com/office/drawing/2016/SVG/main" r:embed="rId2"/>
                </a:ext>
              </a:extLst>
            </a:blip>
            <a:stretch>
              <a:fillRect t="-208333" b="-208333"/>
            </a:stretch>
          </a:blipFill>
        </p:spPr>
        <p:txBody>
          <a:bodyPr/>
          <a:lstStyle/>
          <a:p>
            <a:pPr defTabSz="208968"/>
            <a:endParaRPr lang="en-GB" sz="411">
              <a:solidFill>
                <a:prstClr val="black"/>
              </a:solidFill>
              <a:latin typeface="Palatino Linotype"/>
            </a:endParaRPr>
          </a:p>
        </p:txBody>
      </p:sp>
      <p:sp>
        <p:nvSpPr>
          <p:cNvPr id="7" name="TextBox 7"/>
          <p:cNvSpPr txBox="1"/>
          <p:nvPr/>
        </p:nvSpPr>
        <p:spPr>
          <a:xfrm>
            <a:off x="3747454" y="560463"/>
            <a:ext cx="3491546" cy="129523"/>
          </a:xfrm>
          <a:prstGeom prst="rect">
            <a:avLst/>
          </a:prstGeom>
        </p:spPr>
        <p:txBody>
          <a:bodyPr wrap="square" lIns="0" tIns="0" rIns="0" bIns="0" rtlCol="0" anchor="t">
            <a:spAutoFit/>
          </a:bodyPr>
          <a:lstStyle/>
          <a:p>
            <a:pPr algn="ctr" defTabSz="208968">
              <a:lnSpc>
                <a:spcPts val="834"/>
              </a:lnSpc>
            </a:pPr>
            <a:r>
              <a:rPr lang="en-US" sz="1800" b="1" spc="291" dirty="0">
                <a:solidFill>
                  <a:srgbClr val="FFFFFF"/>
                </a:solidFill>
                <a:latin typeface="Arial" panose="020B0604020202020204" pitchFamily="34" charset="0"/>
                <a:ea typeface="Lato Bold"/>
                <a:cs typeface="Arial" panose="020B0604020202020204" pitchFamily="34" charset="0"/>
                <a:sym typeface="Lato Bold"/>
              </a:rPr>
              <a:t>TYPES OF EVALUATION</a:t>
            </a:r>
          </a:p>
        </p:txBody>
      </p:sp>
      <p:sp>
        <p:nvSpPr>
          <p:cNvPr id="8" name="TextBox 8"/>
          <p:cNvSpPr txBox="1"/>
          <p:nvPr/>
        </p:nvSpPr>
        <p:spPr>
          <a:xfrm>
            <a:off x="762000" y="1642751"/>
            <a:ext cx="4990376" cy="102400"/>
          </a:xfrm>
          <a:prstGeom prst="rect">
            <a:avLst/>
          </a:prstGeom>
        </p:spPr>
        <p:txBody>
          <a:bodyPr wrap="square" lIns="0" tIns="0" rIns="0" bIns="0" rtlCol="0" anchor="t">
            <a:spAutoFit/>
          </a:bodyPr>
          <a:lstStyle/>
          <a:p>
            <a:pPr algn="ctr" defTabSz="208968">
              <a:lnSpc>
                <a:spcPts val="696"/>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SUMMATIVE/OUTCOME EVALUATION</a:t>
            </a:r>
          </a:p>
        </p:txBody>
      </p:sp>
      <p:sp>
        <p:nvSpPr>
          <p:cNvPr id="9" name="TextBox 9"/>
          <p:cNvSpPr txBox="1"/>
          <p:nvPr/>
        </p:nvSpPr>
        <p:spPr>
          <a:xfrm>
            <a:off x="6483824" y="1580942"/>
            <a:ext cx="2202976" cy="192168"/>
          </a:xfrm>
          <a:prstGeom prst="rect">
            <a:avLst/>
          </a:prstGeom>
        </p:spPr>
        <p:txBody>
          <a:bodyPr wrap="square" lIns="0" tIns="0" rIns="0" bIns="0" rtlCol="0" anchor="t">
            <a:spAutoFit/>
          </a:bodyPr>
          <a:lstStyle/>
          <a:p>
            <a:pPr algn="ctr" defTabSz="208968">
              <a:lnSpc>
                <a:spcPts val="696"/>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                                  IMPACT EVALUATION</a:t>
            </a:r>
          </a:p>
        </p:txBody>
      </p:sp>
      <p:sp>
        <p:nvSpPr>
          <p:cNvPr id="10" name="TextBox 10"/>
          <p:cNvSpPr txBox="1"/>
          <p:nvPr/>
        </p:nvSpPr>
        <p:spPr>
          <a:xfrm>
            <a:off x="4191000" y="4080161"/>
            <a:ext cx="2819399" cy="519822"/>
          </a:xfrm>
          <a:prstGeom prst="rect">
            <a:avLst/>
          </a:prstGeom>
        </p:spPr>
        <p:txBody>
          <a:bodyPr wrap="square" lIns="0" tIns="0" rIns="0" bIns="0" rtlCol="0" anchor="t">
            <a:spAutoFit/>
          </a:bodyPr>
          <a:lstStyle/>
          <a:p>
            <a:pPr algn="ctr" defTabSz="208968">
              <a:lnSpc>
                <a:spcPct val="150000"/>
              </a:lnSpc>
            </a:pPr>
            <a:r>
              <a:rPr lang="en-US" sz="1200" b="1" spc="103" dirty="0">
                <a:solidFill>
                  <a:srgbClr val="000000"/>
                </a:solidFill>
                <a:latin typeface="Arial" panose="020B0604020202020204" pitchFamily="34" charset="0"/>
                <a:ea typeface="Lato Bold"/>
                <a:cs typeface="Arial" panose="020B0604020202020204" pitchFamily="34" charset="0"/>
                <a:sym typeface="Lato Bold"/>
              </a:rPr>
              <a:t>COST-EFFECTIVENESS EVALUATION</a:t>
            </a:r>
          </a:p>
        </p:txBody>
      </p:sp>
      <p:sp>
        <p:nvSpPr>
          <p:cNvPr id="11" name="TextBox 11"/>
          <p:cNvSpPr txBox="1"/>
          <p:nvPr/>
        </p:nvSpPr>
        <p:spPr>
          <a:xfrm>
            <a:off x="239632" y="2155219"/>
            <a:ext cx="5253595" cy="1904817"/>
          </a:xfrm>
          <a:prstGeom prst="rect">
            <a:avLst/>
          </a:prstGeom>
        </p:spPr>
        <p:txBody>
          <a:bodyPr wrap="square" lIns="0" tIns="0" rIns="0" bIns="0" rtlCol="0" anchor="t">
            <a:spAutoFit/>
          </a:bodyPr>
          <a:lstStyle/>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This form of evaluation focuses on the research of how a social marketing campaign attained the set objective (Andrade et al., 2018).</a:t>
            </a:r>
          </a:p>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They include:</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Process evaluation: Used to check if the target has been reached by the information</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Outcome evaluation: Used to determine if the target audience have reacted favorably to the campaign.</a:t>
            </a:r>
          </a:p>
        </p:txBody>
      </p:sp>
      <p:sp>
        <p:nvSpPr>
          <p:cNvPr id="12" name="TextBox 12"/>
          <p:cNvSpPr txBox="1"/>
          <p:nvPr/>
        </p:nvSpPr>
        <p:spPr>
          <a:xfrm>
            <a:off x="6096000" y="2175345"/>
            <a:ext cx="5181600" cy="1350819"/>
          </a:xfrm>
          <a:prstGeom prst="rect">
            <a:avLst/>
          </a:prstGeom>
        </p:spPr>
        <p:txBody>
          <a:bodyPr wrap="square" lIns="0" tIns="0" rIns="0" bIns="0" rtlCol="0" anchor="t">
            <a:spAutoFit/>
          </a:bodyPr>
          <a:lstStyle/>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Mass media health campaigns are effective in delivering the message of the avoidance of smoking and alcohol consumption. </a:t>
            </a:r>
          </a:p>
          <a:p>
            <a:pPr defTabSz="208968">
              <a:lnSpc>
                <a:spcPct val="150000"/>
              </a:lnSpc>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Studies indicate that individuals recall the campaign changing their attitude and beliefs, though evidence is limited on whether its effectiveness is guaranteed (Young et al., 2018)</a:t>
            </a:r>
          </a:p>
        </p:txBody>
      </p:sp>
      <p:sp>
        <p:nvSpPr>
          <p:cNvPr id="13" name="TextBox 13"/>
          <p:cNvSpPr txBox="1"/>
          <p:nvPr/>
        </p:nvSpPr>
        <p:spPr>
          <a:xfrm>
            <a:off x="457200" y="4855727"/>
            <a:ext cx="10058400" cy="1752659"/>
          </a:xfrm>
          <a:prstGeom prst="rect">
            <a:avLst/>
          </a:prstGeom>
        </p:spPr>
        <p:txBody>
          <a:bodyPr wrap="square" lIns="0" tIns="0" rIns="0" bIns="0" rtlCol="0" anchor="t">
            <a:spAutoFit/>
          </a:bodyPr>
          <a:lstStyle/>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Evidence determines that prevention of smoking and alcohol consumption is better if efforts are undertaken early, as long-term consequences will be averted.</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A 2013/2014 study in Europe indicated that 12% of young adults smoke daily, and though one out of three will quit, half of the remaining will die from tobacco-related illness (Perelman et al., 2018).</a:t>
            </a:r>
          </a:p>
          <a:p>
            <a:pPr marL="103612" lvl="1" indent="-51806" defTabSz="208968">
              <a:lnSpc>
                <a:spcPct val="150000"/>
              </a:lnSpc>
              <a:buFont typeface="Arial"/>
              <a:buChar char="•"/>
            </a:pP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Additionally, a recent study determined that increases in costs of €7.4 and €1,327 per QALY gained (ICUR) for men and women, respectively, from a healthcare perspective, are significantly far from the published cost-effectiveness threshold (</a:t>
            </a:r>
            <a:r>
              <a:rPr lang="en-US" sz="1200" spc="5" dirty="0" err="1">
                <a:solidFill>
                  <a:prstClr val="black"/>
                </a:solidFill>
                <a:latin typeface="Arial" panose="020B0604020202020204" pitchFamily="34" charset="0"/>
                <a:ea typeface="Times New Roman MT"/>
                <a:cs typeface="Arial" panose="020B0604020202020204" pitchFamily="34" charset="0"/>
                <a:sym typeface="Times New Roman MT"/>
              </a:rPr>
              <a:t>Cobos</a:t>
            </a:r>
            <a:r>
              <a:rPr lang="en-US" sz="1200" spc="5" dirty="0">
                <a:solidFill>
                  <a:prstClr val="black"/>
                </a:solidFill>
                <a:latin typeface="Arial" panose="020B0604020202020204" pitchFamily="34" charset="0"/>
                <a:ea typeface="Times New Roman MT"/>
                <a:cs typeface="Arial" panose="020B0604020202020204" pitchFamily="34" charset="0"/>
                <a:sym typeface="Times New Roman MT"/>
              </a:rPr>
              <a:t>-Campos et al., 2021).</a:t>
            </a:r>
          </a:p>
          <a:p>
            <a:pPr defTabSz="208968">
              <a:lnSpc>
                <a:spcPts val="744"/>
              </a:lnSpc>
            </a:pPr>
            <a:endParaRPr lang="en-US" sz="800" b="1" spc="5" dirty="0">
              <a:solidFill>
                <a:prstClr val="black"/>
              </a:solidFill>
              <a:latin typeface="Times New Roman MT"/>
              <a:ea typeface="Times New Roman MT"/>
              <a:cs typeface="Times New Roman MT"/>
              <a:sym typeface="Times New Roman M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1676400" y="983967"/>
            <a:ext cx="5318172" cy="4890066"/>
            <a:chOff x="-4137" y="0"/>
            <a:chExt cx="963348" cy="885799"/>
          </a:xfrm>
        </p:grpSpPr>
        <p:sp>
          <p:nvSpPr>
            <p:cNvPr id="3" name="Freeform 3"/>
            <p:cNvSpPr/>
            <p:nvPr/>
          </p:nvSpPr>
          <p:spPr>
            <a:xfrm>
              <a:off x="-4137" y="0"/>
              <a:ext cx="963348" cy="885799"/>
            </a:xfrm>
            <a:custGeom>
              <a:avLst/>
              <a:gdLst/>
              <a:ahLst/>
              <a:cxnLst/>
              <a:rect l="l" t="t" r="r" b="b"/>
              <a:pathLst>
                <a:path w="963348" h="885799">
                  <a:moveTo>
                    <a:pt x="0" y="0"/>
                  </a:moveTo>
                  <a:lnTo>
                    <a:pt x="963348" y="0"/>
                  </a:lnTo>
                  <a:lnTo>
                    <a:pt x="963348" y="885799"/>
                  </a:lnTo>
                  <a:lnTo>
                    <a:pt x="0" y="885799"/>
                  </a:lnTo>
                  <a:close/>
                </a:path>
              </a:pathLst>
            </a:custGeom>
            <a:solidFill>
              <a:srgbClr val="16A085"/>
            </a:solidFill>
          </p:spPr>
          <p:txBody>
            <a:bodyPr/>
            <a:lstStyle/>
            <a:p>
              <a:endParaRPr lang="en-GB" sz="954" dirty="0"/>
            </a:p>
          </p:txBody>
        </p:sp>
      </p:grpSp>
      <p:grpSp>
        <p:nvGrpSpPr>
          <p:cNvPr id="4" name="Group 4"/>
          <p:cNvGrpSpPr/>
          <p:nvPr/>
        </p:nvGrpSpPr>
        <p:grpSpPr>
          <a:xfrm>
            <a:off x="7389366" y="1303540"/>
            <a:ext cx="2731442" cy="4250920"/>
            <a:chOff x="0" y="0"/>
            <a:chExt cx="814724" cy="1267949"/>
          </a:xfrm>
        </p:grpSpPr>
        <p:sp>
          <p:nvSpPr>
            <p:cNvPr id="5" name="Freeform 5"/>
            <p:cNvSpPr/>
            <p:nvPr/>
          </p:nvSpPr>
          <p:spPr>
            <a:xfrm>
              <a:off x="0" y="0"/>
              <a:ext cx="814724" cy="1267949"/>
            </a:xfrm>
            <a:custGeom>
              <a:avLst/>
              <a:gdLst/>
              <a:ahLst/>
              <a:cxnLst/>
              <a:rect l="l" t="t" r="r" b="b"/>
              <a:pathLst>
                <a:path w="814724" h="1267949">
                  <a:moveTo>
                    <a:pt x="26914" y="0"/>
                  </a:moveTo>
                  <a:lnTo>
                    <a:pt x="787810" y="0"/>
                  </a:lnTo>
                  <a:cubicBezTo>
                    <a:pt x="802675" y="0"/>
                    <a:pt x="814724" y="12050"/>
                    <a:pt x="814724" y="26914"/>
                  </a:cubicBezTo>
                  <a:lnTo>
                    <a:pt x="814724" y="1241035"/>
                  </a:lnTo>
                  <a:cubicBezTo>
                    <a:pt x="814724" y="1255899"/>
                    <a:pt x="802675" y="1267949"/>
                    <a:pt x="787810" y="1267949"/>
                  </a:cubicBezTo>
                  <a:lnTo>
                    <a:pt x="26914" y="1267949"/>
                  </a:lnTo>
                  <a:cubicBezTo>
                    <a:pt x="12050" y="1267949"/>
                    <a:pt x="0" y="1255899"/>
                    <a:pt x="0" y="1241035"/>
                  </a:cubicBezTo>
                  <a:lnTo>
                    <a:pt x="0" y="26914"/>
                  </a:lnTo>
                  <a:cubicBezTo>
                    <a:pt x="0" y="12050"/>
                    <a:pt x="12050" y="0"/>
                    <a:pt x="26914" y="0"/>
                  </a:cubicBezTo>
                  <a:close/>
                </a:path>
              </a:pathLst>
            </a:custGeom>
            <a:blipFill>
              <a:blip r:embed="rId2"/>
              <a:stretch>
                <a:fillRect t="-199" b="-199"/>
              </a:stretch>
            </a:blipFill>
          </p:spPr>
          <p:txBody>
            <a:bodyPr/>
            <a:lstStyle/>
            <a:p>
              <a:endParaRPr lang="en-GB" sz="1200">
                <a:latin typeface="Arial" panose="020B0604020202020204" pitchFamily="34" charset="0"/>
                <a:cs typeface="Arial" panose="020B0604020202020204" pitchFamily="34" charset="0"/>
              </a:endParaRPr>
            </a:p>
          </p:txBody>
        </p:sp>
      </p:grpSp>
      <p:sp>
        <p:nvSpPr>
          <p:cNvPr id="6" name="TextBox 6"/>
          <p:cNvSpPr txBox="1"/>
          <p:nvPr/>
        </p:nvSpPr>
        <p:spPr>
          <a:xfrm>
            <a:off x="1752600" y="4876800"/>
            <a:ext cx="3588185" cy="279307"/>
          </a:xfrm>
          <a:prstGeom prst="rect">
            <a:avLst/>
          </a:prstGeom>
        </p:spPr>
        <p:txBody>
          <a:bodyPr wrap="square" lIns="0" tIns="0" rIns="0" bIns="0" rtlCol="0" anchor="t">
            <a:spAutoFit/>
          </a:bodyPr>
          <a:lstStyle/>
          <a:p>
            <a:pPr>
              <a:lnSpc>
                <a:spcPts val="2346"/>
              </a:lnSpc>
            </a:pPr>
            <a:r>
              <a:rPr lang="en-US" sz="1804" spc="-27" dirty="0">
                <a:solidFill>
                  <a:srgbClr val="2C3E50"/>
                </a:solidFill>
                <a:latin typeface="Helvetica World"/>
                <a:ea typeface="Helvetica World"/>
                <a:cs typeface="Helvetica World"/>
                <a:sym typeface="Helvetica World"/>
              </a:rPr>
              <a:t>Presented by: Ikechukwu Nzediegwu </a:t>
            </a:r>
          </a:p>
        </p:txBody>
      </p:sp>
      <p:sp>
        <p:nvSpPr>
          <p:cNvPr id="7" name="TextBox 7"/>
          <p:cNvSpPr txBox="1"/>
          <p:nvPr/>
        </p:nvSpPr>
        <p:spPr>
          <a:xfrm>
            <a:off x="2075291" y="1449923"/>
            <a:ext cx="4631214" cy="787973"/>
          </a:xfrm>
          <a:prstGeom prst="rect">
            <a:avLst/>
          </a:prstGeom>
        </p:spPr>
        <p:txBody>
          <a:bodyPr lIns="0" tIns="0" rIns="0" bIns="0" rtlCol="0" anchor="t">
            <a:spAutoFit/>
          </a:bodyPr>
          <a:lstStyle/>
          <a:p>
            <a:pPr>
              <a:lnSpc>
                <a:spcPts val="7102"/>
              </a:lnSpc>
            </a:pPr>
            <a:r>
              <a:rPr lang="en-US" sz="3600" spc="-249" dirty="0">
                <a:solidFill>
                  <a:srgbClr val="2C3E50"/>
                </a:solidFill>
                <a:latin typeface="Arial" panose="020B0604020202020204" pitchFamily="34" charset="0"/>
                <a:ea typeface="Georgia Pro Condensed"/>
                <a:cs typeface="Arial" panose="020B0604020202020204" pitchFamily="34" charset="0"/>
                <a:sym typeface="Georgia Pro Condensed"/>
              </a:rPr>
              <a:t>Benefits and Challenges</a:t>
            </a:r>
          </a:p>
        </p:txBody>
      </p:sp>
      <p:sp>
        <p:nvSpPr>
          <p:cNvPr id="8" name="Freeform 8"/>
          <p:cNvSpPr/>
          <p:nvPr/>
        </p:nvSpPr>
        <p:spPr>
          <a:xfrm rot="-3117037">
            <a:off x="6002822" y="4621923"/>
            <a:ext cx="1003016" cy="882655"/>
          </a:xfrm>
          <a:custGeom>
            <a:avLst/>
            <a:gdLst/>
            <a:ahLst/>
            <a:cxnLst/>
            <a:rect l="l" t="t" r="r" b="b"/>
            <a:pathLst>
              <a:path w="2112604" h="1859092">
                <a:moveTo>
                  <a:pt x="0" y="0"/>
                </a:moveTo>
                <a:lnTo>
                  <a:pt x="2112604" y="0"/>
                </a:lnTo>
                <a:lnTo>
                  <a:pt x="2112604" y="1859091"/>
                </a:lnTo>
                <a:lnTo>
                  <a:pt x="0" y="185909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954"/>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6168356" y="986983"/>
            <a:ext cx="4269009" cy="1591834"/>
            <a:chOff x="0" y="0"/>
            <a:chExt cx="2368158" cy="883042"/>
          </a:xfrm>
        </p:grpSpPr>
        <p:sp>
          <p:nvSpPr>
            <p:cNvPr id="3" name="Freeform 3"/>
            <p:cNvSpPr/>
            <p:nvPr/>
          </p:nvSpPr>
          <p:spPr>
            <a:xfrm>
              <a:off x="0" y="0"/>
              <a:ext cx="2368158" cy="883042"/>
            </a:xfrm>
            <a:custGeom>
              <a:avLst/>
              <a:gdLst/>
              <a:ahLst/>
              <a:cxnLst/>
              <a:rect l="l" t="t" r="r" b="b"/>
              <a:pathLst>
                <a:path w="2368158" h="883042">
                  <a:moveTo>
                    <a:pt x="0" y="0"/>
                  </a:moveTo>
                  <a:lnTo>
                    <a:pt x="2368158" y="0"/>
                  </a:lnTo>
                  <a:lnTo>
                    <a:pt x="2368158" y="883042"/>
                  </a:lnTo>
                  <a:lnTo>
                    <a:pt x="0" y="883042"/>
                  </a:lnTo>
                  <a:close/>
                </a:path>
              </a:pathLst>
            </a:custGeom>
            <a:solidFill>
              <a:srgbClr val="F7F9FA"/>
            </a:solidFill>
          </p:spPr>
          <p:txBody>
            <a:bodyPr/>
            <a:lstStyle/>
            <a:p>
              <a:endParaRPr lang="en-GB" sz="954"/>
            </a:p>
          </p:txBody>
        </p:sp>
        <p:sp>
          <p:nvSpPr>
            <p:cNvPr id="4" name="TextBox 4"/>
            <p:cNvSpPr txBox="1"/>
            <p:nvPr/>
          </p:nvSpPr>
          <p:spPr>
            <a:xfrm>
              <a:off x="0" y="-57150"/>
              <a:ext cx="2368158" cy="940192"/>
            </a:xfrm>
            <a:prstGeom prst="rect">
              <a:avLst/>
            </a:prstGeom>
          </p:spPr>
          <p:txBody>
            <a:bodyPr lIns="24119" tIns="24119" rIns="24119" bIns="24119" rtlCol="0" anchor="ctr"/>
            <a:lstStyle/>
            <a:p>
              <a:pPr algn="ctr">
                <a:lnSpc>
                  <a:spcPts val="1329"/>
                </a:lnSpc>
              </a:pPr>
              <a:endParaRPr sz="954"/>
            </a:p>
          </p:txBody>
        </p:sp>
      </p:grpSp>
      <p:grpSp>
        <p:nvGrpSpPr>
          <p:cNvPr id="5" name="Group 5"/>
          <p:cNvGrpSpPr/>
          <p:nvPr/>
        </p:nvGrpSpPr>
        <p:grpSpPr>
          <a:xfrm>
            <a:off x="6023645" y="986982"/>
            <a:ext cx="4413721" cy="4884036"/>
            <a:chOff x="0" y="0"/>
            <a:chExt cx="1220873" cy="1350966"/>
          </a:xfrm>
        </p:grpSpPr>
        <p:sp>
          <p:nvSpPr>
            <p:cNvPr id="6" name="Freeform 6"/>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1200">
                <a:latin typeface="Arial" panose="020B0604020202020204" pitchFamily="34" charset="0"/>
                <a:cs typeface="Arial" panose="020B0604020202020204" pitchFamily="34" charset="0"/>
              </a:endParaRPr>
            </a:p>
          </p:txBody>
        </p:sp>
      </p:grpSp>
      <p:sp>
        <p:nvSpPr>
          <p:cNvPr id="7" name="TextBox 7"/>
          <p:cNvSpPr txBox="1"/>
          <p:nvPr/>
        </p:nvSpPr>
        <p:spPr>
          <a:xfrm>
            <a:off x="2071193" y="1371375"/>
            <a:ext cx="3952451" cy="418063"/>
          </a:xfrm>
          <a:prstGeom prst="rect">
            <a:avLst/>
          </a:prstGeom>
        </p:spPr>
        <p:txBody>
          <a:bodyPr wrap="square" lIns="0" tIns="0" rIns="0" bIns="0" rtlCol="0" anchor="t">
            <a:spAutoFit/>
          </a:bodyPr>
          <a:lstStyle/>
          <a:p>
            <a:pPr>
              <a:lnSpc>
                <a:spcPts val="3799"/>
              </a:lnSpc>
              <a:spcBef>
                <a:spcPct val="0"/>
              </a:spcBef>
            </a:pPr>
            <a:r>
              <a:rPr lang="en-US" sz="1800" dirty="0">
                <a:solidFill>
                  <a:srgbClr val="2C3E50"/>
                </a:solidFill>
                <a:latin typeface="Arial" panose="020B0604020202020204" pitchFamily="34" charset="0"/>
                <a:ea typeface="Georgia Pro Condensed"/>
                <a:cs typeface="Arial" panose="020B0604020202020204" pitchFamily="34" charset="0"/>
                <a:sym typeface="Georgia Pro Condensed"/>
              </a:rPr>
              <a:t>Importance of Changing Behaviors</a:t>
            </a:r>
          </a:p>
        </p:txBody>
      </p:sp>
      <p:sp>
        <p:nvSpPr>
          <p:cNvPr id="8" name="TextBox 8"/>
          <p:cNvSpPr txBox="1"/>
          <p:nvPr/>
        </p:nvSpPr>
        <p:spPr>
          <a:xfrm>
            <a:off x="914400" y="3292281"/>
            <a:ext cx="4800600" cy="1362361"/>
          </a:xfrm>
          <a:prstGeom prst="rect">
            <a:avLst/>
          </a:prstGeom>
        </p:spPr>
        <p:txBody>
          <a:bodyPr wrap="square" lIns="0" tIns="0" rIns="0" bIns="0" rtlCol="0" anchor="t">
            <a:spAutoFit/>
          </a:bodyPr>
          <a:lstStyle/>
          <a:p>
            <a:pPr>
              <a:lnSpc>
                <a:spcPts val="1789"/>
              </a:lnSpc>
            </a:pP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Smoking and alcohol consumption significantly impact adult health and </a:t>
            </a: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well-being (CDC 2024)</a:t>
            </a: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Addressing these behaviors can lead to improved quality of life, enhanced social relationships, and reduced burden on the healthcare system </a:t>
            </a:r>
          </a:p>
          <a:p>
            <a:pPr>
              <a:lnSpc>
                <a:spcPts val="1789"/>
              </a:lnSpc>
            </a:pPr>
            <a:endPar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endParaRPr>
          </a:p>
          <a:p>
            <a:pPr>
              <a:lnSpc>
                <a:spcPts val="1789"/>
              </a:lnSpc>
            </a:pPr>
            <a:r>
              <a:rPr lang="en-US" sz="1200" spc="-19"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Quitting benefits both individuals and society in terms of health and costs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sp>
        <p:nvSpPr>
          <p:cNvPr id="2" name="TextBox 2"/>
          <p:cNvSpPr txBox="1"/>
          <p:nvPr/>
        </p:nvSpPr>
        <p:spPr>
          <a:xfrm>
            <a:off x="609600" y="2456105"/>
            <a:ext cx="3554493" cy="1945789"/>
          </a:xfrm>
          <a:prstGeom prst="rect">
            <a:avLst/>
          </a:prstGeom>
        </p:spPr>
        <p:txBody>
          <a:bodyPr wrap="square" lIns="0" tIns="0" rIns="0" bIns="0" rtlCol="0" anchor="t">
            <a:spAutoFit/>
          </a:bodyPr>
          <a:lstStyle/>
          <a:p>
            <a:pPr marL="128141" lvl="1">
              <a:lnSpc>
                <a:spcPts val="1661"/>
              </a:lnSpc>
            </a:pPr>
            <a:r>
              <a:rPr lang="en-US" sz="1200" spc="-18" dirty="0">
                <a:solidFill>
                  <a:srgbClr val="2C3E50"/>
                </a:solidFill>
                <a:latin typeface="Arial" panose="020B0604020202020204" pitchFamily="34" charset="0"/>
                <a:ea typeface="Helvetica World"/>
                <a:cs typeface="Arial" panose="020B0604020202020204" pitchFamily="34" charset="0"/>
                <a:sym typeface="Helvetica World"/>
              </a:rPr>
              <a:t>Quitting alcohol consumption and smoking leads to several benefits for the individual.</a:t>
            </a:r>
          </a:p>
          <a:p>
            <a:pPr marL="256282" lvl="1" indent="-128141">
              <a:lnSpc>
                <a:spcPts val="1661"/>
              </a:lnSpc>
              <a:buFont typeface="Arial"/>
              <a:buChar char="•"/>
            </a:pPr>
            <a:r>
              <a:rPr lang="en-US" sz="1200" spc="-18" dirty="0">
                <a:solidFill>
                  <a:srgbClr val="2C3E50"/>
                </a:solidFill>
                <a:latin typeface="Arial" panose="020B0604020202020204" pitchFamily="34" charset="0"/>
                <a:ea typeface="Helvetica World"/>
                <a:cs typeface="Arial" panose="020B0604020202020204" pitchFamily="34" charset="0"/>
                <a:sym typeface="Helvetica World"/>
              </a:rPr>
              <a:t>It Improves cardiovascular health leading to enhanced heart function and circulation (CDC, 2024).</a:t>
            </a:r>
          </a:p>
          <a:p>
            <a:pPr marL="256282" lvl="1" indent="-128141">
              <a:lnSpc>
                <a:spcPts val="1661"/>
              </a:lnSpc>
              <a:buFont typeface="Arial"/>
              <a:buChar char="•"/>
            </a:pPr>
            <a:r>
              <a:rPr lang="en-US" sz="1200" spc="-18" dirty="0">
                <a:solidFill>
                  <a:srgbClr val="2C3E50"/>
                </a:solidFill>
                <a:latin typeface="Arial" panose="020B0604020202020204" pitchFamily="34" charset="0"/>
                <a:ea typeface="Helvetica World"/>
                <a:cs typeface="Arial" panose="020B0604020202020204" pitchFamily="34" charset="0"/>
                <a:sym typeface="Helvetica World"/>
              </a:rPr>
              <a:t>It also leads to improved respiratory function leading to better lung capacity and health.</a:t>
            </a:r>
          </a:p>
          <a:p>
            <a:pPr marL="256282" lvl="1" indent="-128141">
              <a:lnSpc>
                <a:spcPts val="1661"/>
              </a:lnSpc>
              <a:buFont typeface="Arial"/>
              <a:buChar char="•"/>
            </a:pPr>
            <a:r>
              <a:rPr lang="en-US" sz="1200" spc="-18" dirty="0">
                <a:solidFill>
                  <a:srgbClr val="2C3E50"/>
                </a:solidFill>
                <a:latin typeface="Arial" panose="020B0604020202020204" pitchFamily="34" charset="0"/>
                <a:ea typeface="Helvetica World"/>
                <a:cs typeface="Arial" panose="020B0604020202020204" pitchFamily="34" charset="0"/>
                <a:sym typeface="Helvetica World"/>
              </a:rPr>
              <a:t>It also Increases energy and stamina improved daily physical performance and activity.</a:t>
            </a:r>
          </a:p>
        </p:txBody>
      </p:sp>
      <p:sp>
        <p:nvSpPr>
          <p:cNvPr id="3" name="TextBox 3"/>
          <p:cNvSpPr txBox="1"/>
          <p:nvPr/>
        </p:nvSpPr>
        <p:spPr>
          <a:xfrm>
            <a:off x="609600" y="1066800"/>
            <a:ext cx="4641191" cy="523861"/>
          </a:xfrm>
          <a:prstGeom prst="rect">
            <a:avLst/>
          </a:prstGeom>
        </p:spPr>
        <p:txBody>
          <a:bodyPr wrap="square" lIns="0" tIns="0" rIns="0" bIns="0" rtlCol="0" anchor="t">
            <a:spAutoFit/>
          </a:bodyPr>
          <a:lstStyle/>
          <a:p>
            <a:pPr>
              <a:lnSpc>
                <a:spcPts val="4938"/>
              </a:lnSpc>
            </a:pPr>
            <a:r>
              <a:rPr lang="en-US" sz="1800" spc="-114" dirty="0">
                <a:solidFill>
                  <a:srgbClr val="2C3E50"/>
                </a:solidFill>
                <a:latin typeface="Arial" panose="020B0604020202020204" pitchFamily="34" charset="0"/>
                <a:ea typeface="Georgia Pro Condensed"/>
                <a:cs typeface="Arial" panose="020B0604020202020204" pitchFamily="34" charset="0"/>
                <a:sym typeface="Georgia Pro Condensed"/>
              </a:rPr>
              <a:t>Physiological Benefits of Behavior Change</a:t>
            </a:r>
          </a:p>
        </p:txBody>
      </p:sp>
      <p:grpSp>
        <p:nvGrpSpPr>
          <p:cNvPr id="4" name="Group 4"/>
          <p:cNvGrpSpPr/>
          <p:nvPr/>
        </p:nvGrpSpPr>
        <p:grpSpPr>
          <a:xfrm>
            <a:off x="5250791" y="986982"/>
            <a:ext cx="5186575" cy="4884036"/>
            <a:chOff x="0" y="0"/>
            <a:chExt cx="1220873" cy="1350966"/>
          </a:xfrm>
        </p:grpSpPr>
        <p:sp>
          <p:nvSpPr>
            <p:cNvPr id="5" name="Freeform 5"/>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1200">
                <a:latin typeface="Arial" panose="020B0604020202020204" pitchFamily="34" charset="0"/>
                <a:cs typeface="Arial" panose="020B0604020202020204" pitchFamily="34" charset="0"/>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sp>
        <p:nvSpPr>
          <p:cNvPr id="2" name="TextBox 2"/>
          <p:cNvSpPr txBox="1"/>
          <p:nvPr/>
        </p:nvSpPr>
        <p:spPr>
          <a:xfrm>
            <a:off x="457201" y="2743200"/>
            <a:ext cx="4883584" cy="1724639"/>
          </a:xfrm>
          <a:prstGeom prst="rect">
            <a:avLst/>
          </a:prstGeom>
        </p:spPr>
        <p:txBody>
          <a:bodyPr wrap="square" lIns="0" tIns="0" rIns="0" bIns="0" rtlCol="0" anchor="t">
            <a:spAutoFit/>
          </a:bodyPr>
          <a:lstStyle/>
          <a:p>
            <a:pPr marL="256282" lvl="1" indent="-128141">
              <a:lnSpc>
                <a:spcPts val="1661"/>
              </a:lnSpc>
              <a:buFont typeface="Arial"/>
              <a:buChar char="•"/>
            </a:pPr>
            <a:r>
              <a:rPr lang="en-US" sz="1200" spc="-18" dirty="0">
                <a:latin typeface="Arial" panose="020B0604020202020204" pitchFamily="34" charset="0"/>
                <a:ea typeface="Helvetica World"/>
                <a:cs typeface="Arial" panose="020B0604020202020204" pitchFamily="34" charset="0"/>
                <a:sym typeface="Helvetica World"/>
              </a:rPr>
              <a:t>Quitting alcohol consumption and smoking also leads to sociological benefits </a:t>
            </a:r>
          </a:p>
          <a:p>
            <a:pPr marL="256282" lvl="1" indent="-128141">
              <a:lnSpc>
                <a:spcPts val="1661"/>
              </a:lnSpc>
              <a:buFont typeface="Arial"/>
              <a:buChar char="•"/>
            </a:pPr>
            <a:r>
              <a:rPr lang="en-US" sz="1200" spc="-18" dirty="0">
                <a:latin typeface="Arial" panose="020B0604020202020204" pitchFamily="34" charset="0"/>
                <a:ea typeface="Helvetica World"/>
                <a:cs typeface="Arial" panose="020B0604020202020204" pitchFamily="34" charset="0"/>
                <a:sym typeface="Helvetica World"/>
              </a:rPr>
              <a:t>It strengthens social relationships thereby reducing conflicts and stigma (</a:t>
            </a:r>
            <a:r>
              <a:rPr lang="en-US" sz="1200" dirty="0" err="1">
                <a:latin typeface="Arial" panose="020B0604020202020204" pitchFamily="34" charset="0"/>
                <a:ea typeface="Helvetica World" panose="020B0604020202020204" charset="-128"/>
                <a:cs typeface="Arial" panose="020B0604020202020204" pitchFamily="34" charset="0"/>
              </a:rPr>
              <a:t>Bobo</a:t>
            </a:r>
            <a:r>
              <a:rPr lang="en-US" sz="1200" dirty="0">
                <a:latin typeface="Arial" panose="020B0604020202020204" pitchFamily="34" charset="0"/>
                <a:ea typeface="Helvetica World" panose="020B0604020202020204" charset="-128"/>
                <a:cs typeface="Arial" panose="020B0604020202020204" pitchFamily="34" charset="0"/>
              </a:rPr>
              <a:t> and </a:t>
            </a:r>
            <a:r>
              <a:rPr lang="en-US" sz="1200" dirty="0" err="1">
                <a:latin typeface="Arial" panose="020B0604020202020204" pitchFamily="34" charset="0"/>
                <a:ea typeface="Helvetica World" panose="020B0604020202020204" charset="-128"/>
                <a:cs typeface="Arial" panose="020B0604020202020204" pitchFamily="34" charset="0"/>
              </a:rPr>
              <a:t>Husten</a:t>
            </a:r>
            <a:r>
              <a:rPr lang="en-US" sz="1200" dirty="0">
                <a:latin typeface="Arial" panose="020B0604020202020204" pitchFamily="34" charset="0"/>
                <a:ea typeface="Helvetica World" panose="020B0604020202020204" charset="-128"/>
                <a:cs typeface="Arial" panose="020B0604020202020204" pitchFamily="34" charset="0"/>
              </a:rPr>
              <a:t>, 2000)</a:t>
            </a:r>
            <a:r>
              <a:rPr lang="en-US" sz="1200" spc="-18" dirty="0">
                <a:latin typeface="Arial" panose="020B0604020202020204" pitchFamily="34" charset="0"/>
                <a:ea typeface="Helvetica World"/>
                <a:cs typeface="Arial" panose="020B0604020202020204" pitchFamily="34" charset="0"/>
                <a:sym typeface="Helvetica World"/>
              </a:rPr>
              <a:t>.</a:t>
            </a:r>
          </a:p>
          <a:p>
            <a:pPr marL="256282" lvl="1" indent="-128141">
              <a:lnSpc>
                <a:spcPts val="1661"/>
              </a:lnSpc>
              <a:buFont typeface="Arial"/>
              <a:buChar char="•"/>
            </a:pPr>
            <a:r>
              <a:rPr lang="en-US" sz="1200" spc="-18" dirty="0">
                <a:latin typeface="Arial" panose="020B0604020202020204" pitchFamily="34" charset="0"/>
                <a:ea typeface="Helvetica World"/>
                <a:cs typeface="Arial" panose="020B0604020202020204" pitchFamily="34" charset="0"/>
                <a:sym typeface="Helvetica World"/>
              </a:rPr>
              <a:t>It also leads to economic savings allowing individuals to invest in healthier choices.</a:t>
            </a:r>
          </a:p>
          <a:p>
            <a:pPr marL="256282" lvl="1" indent="-128141">
              <a:lnSpc>
                <a:spcPts val="1661"/>
              </a:lnSpc>
              <a:buFont typeface="Arial"/>
              <a:buChar char="•"/>
            </a:pPr>
            <a:r>
              <a:rPr lang="en-US" sz="1200" spc="-18" dirty="0">
                <a:latin typeface="Arial" panose="020B0604020202020204" pitchFamily="34" charset="0"/>
                <a:ea typeface="Helvetica World"/>
                <a:cs typeface="Arial" panose="020B0604020202020204" pitchFamily="34" charset="0"/>
                <a:sym typeface="Helvetica World"/>
              </a:rPr>
              <a:t>Quitting also creates positive role modeling which encourages family and community change.</a:t>
            </a:r>
          </a:p>
        </p:txBody>
      </p:sp>
      <p:sp>
        <p:nvSpPr>
          <p:cNvPr id="3" name="TextBox 3"/>
          <p:cNvSpPr txBox="1"/>
          <p:nvPr/>
        </p:nvSpPr>
        <p:spPr>
          <a:xfrm>
            <a:off x="927064" y="1262841"/>
            <a:ext cx="4413721" cy="523861"/>
          </a:xfrm>
          <a:prstGeom prst="rect">
            <a:avLst/>
          </a:prstGeom>
        </p:spPr>
        <p:txBody>
          <a:bodyPr wrap="square" lIns="0" tIns="0" rIns="0" bIns="0" rtlCol="0" anchor="t">
            <a:spAutoFit/>
          </a:bodyPr>
          <a:lstStyle/>
          <a:p>
            <a:pPr>
              <a:lnSpc>
                <a:spcPts val="4938"/>
              </a:lnSpc>
            </a:pPr>
            <a:r>
              <a:rPr lang="en-US" sz="1800" spc="-114" dirty="0">
                <a:solidFill>
                  <a:srgbClr val="2C3E50"/>
                </a:solidFill>
                <a:latin typeface="Arial" panose="020B0604020202020204" pitchFamily="34" charset="0"/>
                <a:ea typeface="Georgia Pro Condensed"/>
                <a:cs typeface="Arial" panose="020B0604020202020204" pitchFamily="34" charset="0"/>
                <a:sym typeface="Georgia Pro Condensed"/>
              </a:rPr>
              <a:t>Sociological Benefits of Behavior Change</a:t>
            </a:r>
          </a:p>
        </p:txBody>
      </p:sp>
      <p:grpSp>
        <p:nvGrpSpPr>
          <p:cNvPr id="4" name="Group 4"/>
          <p:cNvGrpSpPr/>
          <p:nvPr/>
        </p:nvGrpSpPr>
        <p:grpSpPr>
          <a:xfrm>
            <a:off x="6023645" y="986982"/>
            <a:ext cx="4413721" cy="4884036"/>
            <a:chOff x="0" y="0"/>
            <a:chExt cx="1220873" cy="1350966"/>
          </a:xfrm>
        </p:grpSpPr>
        <p:sp>
          <p:nvSpPr>
            <p:cNvPr id="5" name="Freeform 5"/>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1200">
                <a:latin typeface="Arial" panose="020B0604020202020204" pitchFamily="34" charset="0"/>
                <a:cs typeface="Arial" panose="020B0604020202020204" pitchFamily="34" charset="0"/>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2" name="Group 2"/>
          <p:cNvGrpSpPr/>
          <p:nvPr/>
        </p:nvGrpSpPr>
        <p:grpSpPr>
          <a:xfrm>
            <a:off x="6168356" y="986983"/>
            <a:ext cx="4269009" cy="1591834"/>
            <a:chOff x="0" y="0"/>
            <a:chExt cx="2368158" cy="883042"/>
          </a:xfrm>
        </p:grpSpPr>
        <p:sp>
          <p:nvSpPr>
            <p:cNvPr id="3" name="Freeform 3"/>
            <p:cNvSpPr/>
            <p:nvPr/>
          </p:nvSpPr>
          <p:spPr>
            <a:xfrm>
              <a:off x="0" y="0"/>
              <a:ext cx="2368158" cy="883042"/>
            </a:xfrm>
            <a:custGeom>
              <a:avLst/>
              <a:gdLst/>
              <a:ahLst/>
              <a:cxnLst/>
              <a:rect l="l" t="t" r="r" b="b"/>
              <a:pathLst>
                <a:path w="2368158" h="883042">
                  <a:moveTo>
                    <a:pt x="0" y="0"/>
                  </a:moveTo>
                  <a:lnTo>
                    <a:pt x="2368158" y="0"/>
                  </a:lnTo>
                  <a:lnTo>
                    <a:pt x="2368158" y="883042"/>
                  </a:lnTo>
                  <a:lnTo>
                    <a:pt x="0" y="883042"/>
                  </a:lnTo>
                  <a:close/>
                </a:path>
              </a:pathLst>
            </a:custGeom>
            <a:solidFill>
              <a:srgbClr val="F7F9FA"/>
            </a:solidFill>
          </p:spPr>
          <p:txBody>
            <a:bodyPr/>
            <a:lstStyle/>
            <a:p>
              <a:endParaRPr lang="en-GB" sz="954"/>
            </a:p>
          </p:txBody>
        </p:sp>
        <p:sp>
          <p:nvSpPr>
            <p:cNvPr id="4" name="TextBox 4"/>
            <p:cNvSpPr txBox="1"/>
            <p:nvPr/>
          </p:nvSpPr>
          <p:spPr>
            <a:xfrm>
              <a:off x="0" y="-57150"/>
              <a:ext cx="2368158" cy="940192"/>
            </a:xfrm>
            <a:prstGeom prst="rect">
              <a:avLst/>
            </a:prstGeom>
          </p:spPr>
          <p:txBody>
            <a:bodyPr lIns="24119" tIns="24119" rIns="24119" bIns="24119" rtlCol="0" anchor="ctr"/>
            <a:lstStyle/>
            <a:p>
              <a:pPr algn="ctr">
                <a:lnSpc>
                  <a:spcPts val="1329"/>
                </a:lnSpc>
              </a:pPr>
              <a:endParaRPr sz="954"/>
            </a:p>
          </p:txBody>
        </p:sp>
      </p:grpSp>
      <p:grpSp>
        <p:nvGrpSpPr>
          <p:cNvPr id="5" name="Group 5"/>
          <p:cNvGrpSpPr/>
          <p:nvPr/>
        </p:nvGrpSpPr>
        <p:grpSpPr>
          <a:xfrm>
            <a:off x="6023645" y="986982"/>
            <a:ext cx="4413721" cy="4884036"/>
            <a:chOff x="0" y="0"/>
            <a:chExt cx="1220873" cy="1350966"/>
          </a:xfrm>
        </p:grpSpPr>
        <p:sp>
          <p:nvSpPr>
            <p:cNvPr id="6" name="Freeform 6"/>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954"/>
            </a:p>
          </p:txBody>
        </p:sp>
      </p:grpSp>
      <p:sp>
        <p:nvSpPr>
          <p:cNvPr id="7" name="TextBox 7"/>
          <p:cNvSpPr txBox="1"/>
          <p:nvPr/>
        </p:nvSpPr>
        <p:spPr>
          <a:xfrm>
            <a:off x="381000" y="883960"/>
            <a:ext cx="4959785" cy="418063"/>
          </a:xfrm>
          <a:prstGeom prst="rect">
            <a:avLst/>
          </a:prstGeom>
        </p:spPr>
        <p:txBody>
          <a:bodyPr wrap="square" lIns="0" tIns="0" rIns="0" bIns="0" rtlCol="0" anchor="t">
            <a:spAutoFit/>
          </a:bodyPr>
          <a:lstStyle/>
          <a:p>
            <a:pPr>
              <a:lnSpc>
                <a:spcPts val="3799"/>
              </a:lnSpc>
              <a:spcBef>
                <a:spcPct val="0"/>
              </a:spcBef>
            </a:pPr>
            <a:r>
              <a:rPr lang="en-US" sz="1800" dirty="0">
                <a:solidFill>
                  <a:srgbClr val="2C3E50"/>
                </a:solidFill>
                <a:latin typeface="Arial" panose="020B0604020202020204" pitchFamily="34" charset="0"/>
                <a:ea typeface="Georgia Pro Condensed"/>
                <a:cs typeface="Arial" panose="020B0604020202020204" pitchFamily="34" charset="0"/>
                <a:sym typeface="Georgia Pro Condensed"/>
              </a:rPr>
              <a:t>Psychological Benefits of Behavior Change</a:t>
            </a:r>
          </a:p>
        </p:txBody>
      </p:sp>
      <p:sp>
        <p:nvSpPr>
          <p:cNvPr id="8" name="TextBox 8"/>
          <p:cNvSpPr txBox="1"/>
          <p:nvPr/>
        </p:nvSpPr>
        <p:spPr>
          <a:xfrm>
            <a:off x="533400" y="2362200"/>
            <a:ext cx="4413720" cy="1506631"/>
          </a:xfrm>
          <a:prstGeom prst="rect">
            <a:avLst/>
          </a:prstGeom>
        </p:spPr>
        <p:txBody>
          <a:bodyPr wrap="square" lIns="0" tIns="0" rIns="0" bIns="0" rtlCol="0" anchor="t">
            <a:spAutoFit/>
          </a:bodyPr>
          <a:lstStyle/>
          <a:p>
            <a:pPr marL="162815" indent="-162815">
              <a:lnSpc>
                <a:spcPts val="1661"/>
              </a:lnSpc>
              <a:buFont typeface="Arial" panose="020B0604020202020204" pitchFamily="34" charset="0"/>
              <a:buChar char="•"/>
            </a:pP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The psychological benefits of quitting alcohol consumption and smoking are also immense. </a:t>
            </a:r>
          </a:p>
          <a:p>
            <a:pPr marL="162815" indent="-162815">
              <a:lnSpc>
                <a:spcPts val="1661"/>
              </a:lnSpc>
              <a:buFont typeface="Arial" panose="020B0604020202020204" pitchFamily="34" charset="0"/>
              <a:buChar char="•"/>
            </a:pP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It leads to </a:t>
            </a:r>
            <a:r>
              <a:rPr lang="en-US" sz="1200" spc="-18" dirty="0">
                <a:latin typeface="Arial" panose="020B0604020202020204" pitchFamily="34" charset="0"/>
                <a:ea typeface="Helvetica World" panose="020B0604020202020204" charset="-128"/>
                <a:cs typeface="Arial" panose="020B0604020202020204" pitchFamily="34" charset="0"/>
                <a:sym typeface="Helvetica World Bold"/>
              </a:rPr>
              <a:t>significant improvements in mental health (</a:t>
            </a:r>
            <a:r>
              <a:rPr lang="en-US" sz="1200" dirty="0">
                <a:latin typeface="Arial" panose="020B0604020202020204" pitchFamily="34" charset="0"/>
                <a:ea typeface="Helvetica World" panose="020B0604020202020204" charset="-128"/>
                <a:cs typeface="Arial" panose="020B0604020202020204" pitchFamily="34" charset="0"/>
              </a:rPr>
              <a:t>Taylor et al., 2021)</a:t>
            </a: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 </a:t>
            </a:r>
          </a:p>
          <a:p>
            <a:pPr marL="162815" indent="-162815">
              <a:lnSpc>
                <a:spcPts val="1661"/>
              </a:lnSpc>
              <a:buFont typeface="Arial" panose="020B0604020202020204" pitchFamily="34" charset="0"/>
              <a:buChar char="•"/>
            </a:pP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It helps reduce anxiety and depression symptoms.</a:t>
            </a:r>
          </a:p>
          <a:p>
            <a:pPr marL="162815" indent="-162815">
              <a:lnSpc>
                <a:spcPts val="1661"/>
              </a:lnSpc>
              <a:buFont typeface="Arial" panose="020B0604020202020204" pitchFamily="34" charset="0"/>
              <a:buChar char="•"/>
            </a:pPr>
            <a:r>
              <a:rPr lang="en-US" sz="1200" spc="-18" dirty="0">
                <a:latin typeface="Arial" panose="020B0604020202020204" pitchFamily="34" charset="0"/>
                <a:ea typeface="Helvetica World" panose="020B0604020202020204" charset="-128"/>
                <a:cs typeface="Arial" panose="020B0604020202020204" pitchFamily="34" charset="0"/>
                <a:sym typeface="Helvetica World"/>
              </a:rPr>
              <a:t>Individuals also experience increased self-esteem, better cognitive function, and decreased dependency on substances.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7F9FA"/>
        </a:solidFill>
        <a:effectLst/>
      </p:bgPr>
    </p:bg>
    <p:spTree>
      <p:nvGrpSpPr>
        <p:cNvPr id="1" name=""/>
        <p:cNvGrpSpPr/>
        <p:nvPr/>
      </p:nvGrpSpPr>
      <p:grpSpPr>
        <a:xfrm>
          <a:off x="0" y="0"/>
          <a:ext cx="0" cy="0"/>
          <a:chOff x="0" y="0"/>
          <a:chExt cx="0" cy="0"/>
        </a:xfrm>
      </p:grpSpPr>
      <p:grpSp>
        <p:nvGrpSpPr>
          <p:cNvPr id="6" name="Group 6"/>
          <p:cNvGrpSpPr/>
          <p:nvPr/>
        </p:nvGrpSpPr>
        <p:grpSpPr>
          <a:xfrm>
            <a:off x="6711027" y="1325990"/>
            <a:ext cx="3409781" cy="1272576"/>
            <a:chOff x="-373743" y="37647"/>
            <a:chExt cx="11473543" cy="3573817"/>
          </a:xfrm>
        </p:grpSpPr>
        <p:sp>
          <p:nvSpPr>
            <p:cNvPr id="7" name="TextBox 7"/>
            <p:cNvSpPr txBox="1"/>
            <p:nvPr/>
          </p:nvSpPr>
          <p:spPr>
            <a:xfrm>
              <a:off x="-373743" y="37647"/>
              <a:ext cx="11099801" cy="1212596"/>
            </a:xfrm>
            <a:prstGeom prst="rect">
              <a:avLst/>
            </a:prstGeom>
          </p:spPr>
          <p:txBody>
            <a:bodyPr lIns="0" tIns="0" rIns="0" bIns="0" rtlCol="0" anchor="t">
              <a:spAutoFit/>
            </a:bodyPr>
            <a:lstStyle/>
            <a:p>
              <a:pPr>
                <a:lnSpc>
                  <a:spcPts val="4178"/>
                </a:lnSpc>
              </a:pPr>
              <a:endParaRPr lang="en-US" sz="954" spc="-114" dirty="0">
                <a:solidFill>
                  <a:srgbClr val="2C3E50"/>
                </a:solidFill>
                <a:latin typeface="Arial" panose="020B0604020202020204" pitchFamily="34" charset="0"/>
                <a:ea typeface="Georgia Pro Condensed"/>
                <a:cs typeface="Arial" panose="020B0604020202020204" pitchFamily="34" charset="0"/>
                <a:sym typeface="Georgia Pro Condensed"/>
              </a:endParaRPr>
            </a:p>
          </p:txBody>
        </p:sp>
        <p:sp>
          <p:nvSpPr>
            <p:cNvPr id="8" name="TextBox 8"/>
            <p:cNvSpPr txBox="1"/>
            <p:nvPr/>
          </p:nvSpPr>
          <p:spPr>
            <a:xfrm>
              <a:off x="-1" y="3107267"/>
              <a:ext cx="11099801" cy="504197"/>
            </a:xfrm>
            <a:prstGeom prst="rect">
              <a:avLst/>
            </a:prstGeom>
          </p:spPr>
          <p:txBody>
            <a:bodyPr lIns="0" tIns="0" rIns="0" bIns="0" rtlCol="0" anchor="t">
              <a:spAutoFit/>
            </a:bodyPr>
            <a:lstStyle/>
            <a:p>
              <a:pPr>
                <a:lnSpc>
                  <a:spcPts val="1424"/>
                </a:lnSpc>
                <a:spcBef>
                  <a:spcPct val="0"/>
                </a:spcBef>
              </a:pPr>
              <a:endParaRPr lang="en-US" sz="1187" b="1" spc="-18" dirty="0">
                <a:solidFill>
                  <a:srgbClr val="2980B9"/>
                </a:solidFill>
                <a:latin typeface="Helvetica World Bold"/>
                <a:ea typeface="Helvetica World Bold"/>
                <a:cs typeface="Helvetica World Bold"/>
                <a:sym typeface="Helvetica World Bold"/>
              </a:endParaRPr>
            </a:p>
          </p:txBody>
        </p:sp>
      </p:grpSp>
      <p:sp>
        <p:nvSpPr>
          <p:cNvPr id="3" name="TextBox 2">
            <a:extLst>
              <a:ext uri="{FF2B5EF4-FFF2-40B4-BE49-F238E27FC236}">
                <a16:creationId xmlns:a16="http://schemas.microsoft.com/office/drawing/2014/main" id="{26AD2CA6-BDAE-FF51-E7F2-52F3BCF35EEB}"/>
              </a:ext>
            </a:extLst>
          </p:cNvPr>
          <p:cNvSpPr txBox="1"/>
          <p:nvPr/>
        </p:nvSpPr>
        <p:spPr>
          <a:xfrm>
            <a:off x="2297306" y="1559926"/>
            <a:ext cx="1266231" cy="254813"/>
          </a:xfrm>
          <a:prstGeom prst="rect">
            <a:avLst/>
          </a:prstGeom>
          <a:noFill/>
        </p:spPr>
        <p:txBody>
          <a:bodyPr wrap="square">
            <a:spAutoFit/>
          </a:bodyPr>
          <a:lstStyle/>
          <a:p>
            <a:pPr>
              <a:lnSpc>
                <a:spcPts val="1424"/>
              </a:lnSpc>
              <a:spcBef>
                <a:spcPct val="0"/>
              </a:spcBef>
            </a:pPr>
            <a:r>
              <a:rPr lang="en-US" sz="954" spc="-18" dirty="0">
                <a:latin typeface="Arial" panose="020B0604020202020204" pitchFamily="34" charset="0"/>
                <a:ea typeface="Helvetica World Bold"/>
                <a:cs typeface="Arial" panose="020B0604020202020204" pitchFamily="34" charset="0"/>
                <a:sym typeface="Helvetica World Bold"/>
              </a:rPr>
              <a:t>Health Belief Model</a:t>
            </a:r>
          </a:p>
        </p:txBody>
      </p:sp>
      <p:pic>
        <p:nvPicPr>
          <p:cNvPr id="4" name="Picture 2" descr="Using the Health Belief Model to explore rural maternal utilisation of  skilled health personnel for childbirth delivery: a qualitative study in  three districts of the Eastern Region of Ghana | Published in">
            <a:extLst>
              <a:ext uri="{FF2B5EF4-FFF2-40B4-BE49-F238E27FC236}">
                <a16:creationId xmlns:a16="http://schemas.microsoft.com/office/drawing/2014/main" id="{0BE41FE0-67BE-55E5-4CF5-639B6CAC2F2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21823" y="1798405"/>
            <a:ext cx="4122789" cy="282447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C010C46-6F6C-A75B-966D-E89806193A21}"/>
              </a:ext>
            </a:extLst>
          </p:cNvPr>
          <p:cNvSpPr txBox="1"/>
          <p:nvPr/>
        </p:nvSpPr>
        <p:spPr>
          <a:xfrm>
            <a:off x="1826992" y="4668482"/>
            <a:ext cx="4341365" cy="250774"/>
          </a:xfrm>
          <a:prstGeom prst="rect">
            <a:avLst/>
          </a:prstGeom>
          <a:noFill/>
        </p:spPr>
        <p:txBody>
          <a:bodyPr wrap="square">
            <a:spAutoFit/>
          </a:bodyPr>
          <a:lstStyle/>
          <a:p>
            <a:pPr>
              <a:lnSpc>
                <a:spcPts val="1424"/>
              </a:lnSpc>
              <a:spcBef>
                <a:spcPct val="0"/>
              </a:spcBef>
            </a:pPr>
            <a:r>
              <a:rPr lang="en-US" sz="855" b="1" spc="-18" dirty="0">
                <a:latin typeface="Helvetica World Bold"/>
                <a:ea typeface="Helvetica World Bold"/>
                <a:cs typeface="Helvetica World Bold"/>
                <a:sym typeface="Helvetica World Bold"/>
              </a:rPr>
              <a:t>(Nelson et al., 2021)</a:t>
            </a:r>
          </a:p>
        </p:txBody>
      </p:sp>
      <p:sp>
        <p:nvSpPr>
          <p:cNvPr id="12" name="TextBox 11">
            <a:extLst>
              <a:ext uri="{FF2B5EF4-FFF2-40B4-BE49-F238E27FC236}">
                <a16:creationId xmlns:a16="http://schemas.microsoft.com/office/drawing/2014/main" id="{393D7986-17CB-AF0B-6268-5B0155763B92}"/>
              </a:ext>
            </a:extLst>
          </p:cNvPr>
          <p:cNvSpPr txBox="1"/>
          <p:nvPr/>
        </p:nvSpPr>
        <p:spPr>
          <a:xfrm>
            <a:off x="6420096" y="1060308"/>
            <a:ext cx="3589641" cy="531364"/>
          </a:xfrm>
          <a:prstGeom prst="rect">
            <a:avLst/>
          </a:prstGeom>
          <a:noFill/>
        </p:spPr>
        <p:txBody>
          <a:bodyPr wrap="square">
            <a:spAutoFit/>
          </a:bodyPr>
          <a:lstStyle/>
          <a:p>
            <a:pPr algn="ctr">
              <a:lnSpc>
                <a:spcPts val="4178"/>
              </a:lnSpc>
            </a:pPr>
            <a:r>
              <a:rPr lang="en-US" sz="1200" b="1" spc="-114" dirty="0">
                <a:solidFill>
                  <a:srgbClr val="2C3E50"/>
                </a:solidFill>
                <a:latin typeface="Arial" panose="020B0604020202020204" pitchFamily="34" charset="0"/>
                <a:ea typeface="Georgia Pro Condensed"/>
                <a:cs typeface="Arial" panose="020B0604020202020204" pitchFamily="34" charset="0"/>
                <a:sym typeface="Georgia Pro Condensed"/>
              </a:rPr>
              <a:t>Health Belief Model</a:t>
            </a:r>
          </a:p>
        </p:txBody>
      </p:sp>
      <p:sp>
        <p:nvSpPr>
          <p:cNvPr id="14" name="TextBox 13">
            <a:extLst>
              <a:ext uri="{FF2B5EF4-FFF2-40B4-BE49-F238E27FC236}">
                <a16:creationId xmlns:a16="http://schemas.microsoft.com/office/drawing/2014/main" id="{F790766F-BAF5-E764-05D7-EC16B2D1D3A1}"/>
              </a:ext>
            </a:extLst>
          </p:cNvPr>
          <p:cNvSpPr txBox="1"/>
          <p:nvPr/>
        </p:nvSpPr>
        <p:spPr>
          <a:xfrm>
            <a:off x="6208674" y="1823005"/>
            <a:ext cx="4161504" cy="5598136"/>
          </a:xfrm>
          <a:prstGeom prst="rect">
            <a:avLst/>
          </a:prstGeom>
          <a:noFill/>
        </p:spPr>
        <p:txBody>
          <a:bodyPr wrap="square">
            <a:spAutoFit/>
          </a:bodyPr>
          <a:lstStyle/>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Health Belief Model of behaviour change emphasizes the influence of factors such as p</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erceived susceptibility</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and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Bold"/>
              </a:rPr>
              <a:t>severity</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on behaviour change (</a:t>
            </a:r>
            <a:r>
              <a:rPr lang="en-US" sz="1200" spc="-18" dirty="0" err="1">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Alyafei</a:t>
            </a:r>
            <a:r>
              <a:rPr lang="en-US"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and Easton-Carr, 2024)</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 </a:t>
            </a:r>
          </a:p>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key components are:</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susceptibility-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smokers and alcohol consumers assessing their chances of getting ill from the behaviour</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severity-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understanding the extent of the condition or illness caused by alcohol consumption and smoking.</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Perceived benefits-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expected advantages of quitting smoking and alcohol consumption.</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Barriers to action-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peer influence, addiction, and considering the behaviour enjoyable</a:t>
            </a:r>
          </a:p>
          <a:p>
            <a:pPr marL="162815" indent="-162815" defTabSz="434173">
              <a:lnSpc>
                <a:spcPct val="150000"/>
              </a:lnSpc>
              <a:buFont typeface="Arial" panose="020B0604020202020204" pitchFamily="34" charset="0"/>
              <a:buChar char="•"/>
              <a:defRPr/>
            </a:pPr>
            <a:r>
              <a:rPr lang="en-GB" sz="1200" b="1"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Cues to action- </a:t>
            </a: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a close friend or family member recently suffering from a behaviour-related illness.</a:t>
            </a:r>
          </a:p>
          <a:p>
            <a:pPr defTabSz="434173">
              <a:lnSpc>
                <a:spcPct val="150000"/>
              </a:lnSpc>
              <a:defRPr/>
            </a:pPr>
            <a:r>
              <a:rPr lang="en-GB" sz="1200" spc="-18" dirty="0">
                <a:solidFill>
                  <a:srgbClr val="2C3E50"/>
                </a:solidFill>
                <a:latin typeface="Arial" panose="020B0604020202020204" pitchFamily="34" charset="0"/>
                <a:ea typeface="Helvetica World" panose="020B0604020202020204" charset="-128"/>
                <a:cs typeface="Arial" panose="020B0604020202020204" pitchFamily="34" charset="0"/>
                <a:sym typeface="Helvetica World"/>
              </a:rPr>
              <a:t>The model suggests that increasing awareness of the health risks and the benefits of quitting can drive individuals to healthier choices.</a:t>
            </a:r>
          </a:p>
        </p:txBody>
      </p:sp>
      <p:sp>
        <p:nvSpPr>
          <p:cNvPr id="2" name="Title 1">
            <a:extLst>
              <a:ext uri="{FF2B5EF4-FFF2-40B4-BE49-F238E27FC236}">
                <a16:creationId xmlns:a16="http://schemas.microsoft.com/office/drawing/2014/main" id="{31725580-2FE6-98E5-5F81-86010FC646A2}"/>
              </a:ext>
            </a:extLst>
          </p:cNvPr>
          <p:cNvSpPr>
            <a:spLocks noGrp="1"/>
          </p:cNvSpPr>
          <p:nvPr>
            <p:ph type="title"/>
          </p:nvPr>
        </p:nvSpPr>
        <p:spPr/>
        <p:txBody>
          <a:bodyPr/>
          <a:lstStyle/>
          <a:p>
            <a:r>
              <a:rPr lang="en-GB" dirty="0">
                <a:solidFill>
                  <a:schemeClr val="tx2"/>
                </a:solidFill>
              </a:rPr>
              <a:t>Health Behavioural Theory that explains barriers to changing behaviours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329" spc="-114" dirty="0">
                <a:solidFill>
                  <a:srgbClr val="2C3E50"/>
                </a:solidFill>
                <a:latin typeface="Georgia Pro Condensed"/>
                <a:ea typeface="Georgia Pro Condensed"/>
                <a:cs typeface="Georgia Pro Condensed"/>
                <a:sym typeface="Georgia Pro Condensed"/>
              </a:rPr>
              <a:t>Solutions for Behavior Change</a:t>
            </a:r>
            <a:br>
              <a:rPr lang="en-US" sz="1329" spc="-114" dirty="0">
                <a:solidFill>
                  <a:srgbClr val="2C3E50"/>
                </a:solidFill>
                <a:latin typeface="Georgia Pro Condensed"/>
                <a:ea typeface="Georgia Pro Condensed"/>
                <a:cs typeface="Georgia Pro Condensed"/>
                <a:sym typeface="Georgia Pro Condensed"/>
              </a:rPr>
            </a:br>
            <a:endParaRPr lang="en-US" sz="1329" b="1" dirty="0">
              <a:latin typeface="Helvetica World" panose="020B0604020202020204" charset="-128"/>
              <a:ea typeface="Helvetica World" panose="020B0604020202020204" charset="-128"/>
              <a:cs typeface="Helvetica World" panose="020B0604020202020204" charset="-128"/>
            </a:endParaRPr>
          </a:p>
        </p:txBody>
      </p:sp>
      <p:sp>
        <p:nvSpPr>
          <p:cNvPr id="3" name="Content Placeholder 2"/>
          <p:cNvSpPr>
            <a:spLocks noGrp="1"/>
          </p:cNvSpPr>
          <p:nvPr>
            <p:ph idx="1"/>
          </p:nvPr>
        </p:nvSpPr>
        <p:spPr>
          <a:xfrm>
            <a:off x="1971703" y="1746722"/>
            <a:ext cx="5245816" cy="3993905"/>
          </a:xfrm>
        </p:spPr>
        <p:txBody>
          <a:bodyPr>
            <a:normAutofit/>
          </a:bodyPr>
          <a:lstStyle/>
          <a:p>
            <a:pPr marL="0" indent="0">
              <a:lnSpc>
                <a:spcPct val="120000"/>
              </a:lnSpc>
              <a:buNone/>
            </a:pPr>
            <a:endParaRPr lang="en-US" sz="1139" dirty="0">
              <a:latin typeface="Helvetica World" panose="020B0604020202020204" charset="-128"/>
              <a:ea typeface="Helvetica World" panose="020B0604020202020204" charset="-128"/>
              <a:cs typeface="Helvetica World" panose="020B0604020202020204" charset="-128"/>
            </a:endParaRPr>
          </a:p>
          <a:p>
            <a:pPr marL="0" indent="0">
              <a:lnSpc>
                <a:spcPct val="120000"/>
              </a:lnSpc>
              <a:buNone/>
            </a:pPr>
            <a:br>
              <a:rPr lang="en-GB" sz="855" dirty="0">
                <a:solidFill>
                  <a:srgbClr val="543E34"/>
                </a:solidFill>
                <a:latin typeface="Arial" panose="020B0604020202020204" pitchFamily="34" charset="0"/>
                <a:ea typeface="+mj-ea"/>
                <a:cs typeface="Arial" panose="020B0604020202020204" pitchFamily="34" charset="0"/>
              </a:rPr>
            </a:br>
            <a:endParaRPr lang="en-US" sz="855" dirty="0">
              <a:latin typeface="Arial" panose="020B0604020202020204" pitchFamily="34" charset="0"/>
              <a:ea typeface="Helvetica World" panose="020B0604020202020204" charset="-128"/>
              <a:cs typeface="Arial" panose="020B0604020202020204" pitchFamily="34" charset="0"/>
            </a:endParaRPr>
          </a:p>
          <a:p>
            <a:pPr marL="0" indent="0">
              <a:lnSpc>
                <a:spcPct val="120000"/>
              </a:lnSpc>
              <a:buNone/>
            </a:pPr>
            <a:endParaRPr lang="en-US" sz="855" dirty="0">
              <a:latin typeface="Arial" panose="020B0604020202020204" pitchFamily="34" charset="0"/>
              <a:ea typeface="Helvetica World" panose="020B0604020202020204" charset="-128"/>
              <a:cs typeface="Arial" panose="020B0604020202020204" pitchFamily="34" charset="0"/>
            </a:endParaRPr>
          </a:p>
          <a:p>
            <a:pPr>
              <a:lnSpc>
                <a:spcPct val="120000"/>
              </a:lnSpc>
            </a:pPr>
            <a:endParaRPr lang="en-US" sz="1139" dirty="0">
              <a:latin typeface="Helvetica World" panose="020B0604020202020204" charset="-128"/>
              <a:ea typeface="Helvetica World" panose="020B0604020202020204" charset="-128"/>
              <a:cs typeface="Helvetica World" panose="020B0604020202020204" charset="-128"/>
            </a:endParaRPr>
          </a:p>
          <a:p>
            <a:pPr>
              <a:lnSpc>
                <a:spcPct val="120000"/>
              </a:lnSpc>
            </a:pPr>
            <a:endParaRPr lang="en-US" sz="1139" dirty="0">
              <a:latin typeface="Helvetica World" panose="020B0604020202020204" charset="-128"/>
              <a:ea typeface="Helvetica World" panose="020B0604020202020204" charset="-128"/>
              <a:cs typeface="Helvetica World" panose="020B0604020202020204" charset="-128"/>
            </a:endParaRPr>
          </a:p>
        </p:txBody>
      </p:sp>
      <p:sp>
        <p:nvSpPr>
          <p:cNvPr id="5" name="TextBox 4">
            <a:extLst>
              <a:ext uri="{FF2B5EF4-FFF2-40B4-BE49-F238E27FC236}">
                <a16:creationId xmlns:a16="http://schemas.microsoft.com/office/drawing/2014/main" id="{ED7072D6-D8F2-9B8C-5E7E-D9AD4D776D28}"/>
              </a:ext>
            </a:extLst>
          </p:cNvPr>
          <p:cNvSpPr txBox="1"/>
          <p:nvPr/>
        </p:nvSpPr>
        <p:spPr>
          <a:xfrm>
            <a:off x="1826992" y="2054235"/>
            <a:ext cx="4273029" cy="1602555"/>
          </a:xfrm>
          <a:prstGeom prst="rect">
            <a:avLst/>
          </a:prstGeom>
          <a:noFill/>
        </p:spPr>
        <p:txBody>
          <a:bodyPr wrap="square">
            <a:spAutoFit/>
          </a:bodyPr>
          <a:lstStyle/>
          <a:p>
            <a:pPr marL="256282" lvl="1" indent="-128141">
              <a:lnSpc>
                <a:spcPts val="1661"/>
              </a:lnSpc>
              <a:buFont typeface="Arial"/>
              <a:buChar char="•"/>
            </a:pPr>
            <a:r>
              <a:rPr lang="en-US" sz="1200" b="1" spc="-18" dirty="0">
                <a:solidFill>
                  <a:srgbClr val="2C3E50"/>
                </a:solidFill>
                <a:latin typeface="Helvetica World Bold"/>
                <a:ea typeface="Helvetica World Bold"/>
                <a:cs typeface="Helvetica World Bold"/>
                <a:sym typeface="Helvetica World Bold"/>
              </a:rPr>
              <a:t>Education and Awareness:</a:t>
            </a:r>
            <a:r>
              <a:rPr lang="en-US" sz="1200" spc="-18" dirty="0">
                <a:solidFill>
                  <a:srgbClr val="2C3E50"/>
                </a:solidFill>
                <a:latin typeface="Helvetica World"/>
                <a:ea typeface="Helvetica World"/>
                <a:cs typeface="Helvetica World"/>
                <a:sym typeface="Helvetica World"/>
              </a:rPr>
              <a:t> conduct workshops to teach about the dangers of smoking and prolonged alcohol use.</a:t>
            </a:r>
          </a:p>
          <a:p>
            <a:pPr marL="256282" lvl="1" indent="-128141">
              <a:lnSpc>
                <a:spcPts val="1661"/>
              </a:lnSpc>
              <a:buFont typeface="Arial"/>
              <a:buChar char="•"/>
            </a:pPr>
            <a:r>
              <a:rPr lang="en-US" sz="1200" b="1" spc="-18" dirty="0">
                <a:solidFill>
                  <a:srgbClr val="2C3E50"/>
                </a:solidFill>
                <a:latin typeface="Helvetica World Bold"/>
                <a:ea typeface="Helvetica World Bold"/>
                <a:cs typeface="Helvetica World Bold"/>
                <a:sym typeface="Helvetica World Bold"/>
              </a:rPr>
              <a:t>Support Systems:</a:t>
            </a:r>
            <a:r>
              <a:rPr lang="en-US" sz="1200" spc="-18" dirty="0">
                <a:solidFill>
                  <a:srgbClr val="2C3E50"/>
                </a:solidFill>
                <a:latin typeface="Helvetica World"/>
                <a:ea typeface="Helvetica World"/>
                <a:cs typeface="Helvetica World"/>
                <a:sym typeface="Helvetica World"/>
              </a:rPr>
              <a:t> Ensure easy access to counseling and peer support networks for individuals struggling with the behavior.</a:t>
            </a:r>
          </a:p>
          <a:p>
            <a:pPr marL="256282" lvl="1" indent="-128141">
              <a:lnSpc>
                <a:spcPts val="1661"/>
              </a:lnSpc>
              <a:buFont typeface="Arial"/>
              <a:buChar char="•"/>
            </a:pPr>
            <a:r>
              <a:rPr lang="en-US" sz="1200" b="1" spc="-18" dirty="0">
                <a:solidFill>
                  <a:srgbClr val="2C3E50"/>
                </a:solidFill>
                <a:latin typeface="Helvetica World Bold"/>
                <a:ea typeface="Helvetica World Bold"/>
                <a:cs typeface="Helvetica World Bold"/>
                <a:sym typeface="Helvetica World Bold"/>
              </a:rPr>
              <a:t>Behavioral Tools:</a:t>
            </a:r>
            <a:r>
              <a:rPr lang="en-US" sz="1200" spc="-18" dirty="0">
                <a:solidFill>
                  <a:srgbClr val="2C3E50"/>
                </a:solidFill>
                <a:latin typeface="Helvetica World"/>
                <a:ea typeface="Helvetica World"/>
                <a:cs typeface="Helvetica World"/>
                <a:sym typeface="Helvetica World"/>
              </a:rPr>
              <a:t> Mobile applications for setting goals and tracking progress</a:t>
            </a:r>
            <a:r>
              <a:rPr lang="en-US" sz="855" spc="-18" dirty="0">
                <a:solidFill>
                  <a:srgbClr val="2C3E50"/>
                </a:solidFill>
                <a:latin typeface="Helvetica World"/>
                <a:ea typeface="Helvetica World"/>
                <a:cs typeface="Helvetica World"/>
                <a:sym typeface="Helvetica World"/>
              </a:rPr>
              <a:t>.</a:t>
            </a:r>
          </a:p>
        </p:txBody>
      </p:sp>
      <p:grpSp>
        <p:nvGrpSpPr>
          <p:cNvPr id="6" name="Group 4">
            <a:extLst>
              <a:ext uri="{FF2B5EF4-FFF2-40B4-BE49-F238E27FC236}">
                <a16:creationId xmlns:a16="http://schemas.microsoft.com/office/drawing/2014/main" id="{20343635-4066-F536-BB31-D5F9B2C46690}"/>
              </a:ext>
            </a:extLst>
          </p:cNvPr>
          <p:cNvGrpSpPr/>
          <p:nvPr/>
        </p:nvGrpSpPr>
        <p:grpSpPr>
          <a:xfrm>
            <a:off x="6168357" y="1258318"/>
            <a:ext cx="4124296" cy="4413721"/>
            <a:chOff x="0" y="0"/>
            <a:chExt cx="1220873" cy="1350966"/>
          </a:xfrm>
        </p:grpSpPr>
        <p:sp>
          <p:nvSpPr>
            <p:cNvPr id="7" name="Freeform 5">
              <a:extLst>
                <a:ext uri="{FF2B5EF4-FFF2-40B4-BE49-F238E27FC236}">
                  <a16:creationId xmlns:a16="http://schemas.microsoft.com/office/drawing/2014/main" id="{E7E9A55F-E752-B9E0-187F-7AA73CBA0987}"/>
                </a:ext>
              </a:extLst>
            </p:cNvPr>
            <p:cNvSpPr/>
            <p:nvPr/>
          </p:nvSpPr>
          <p:spPr>
            <a:xfrm>
              <a:off x="0" y="0"/>
              <a:ext cx="1220873" cy="1350966"/>
            </a:xfrm>
            <a:custGeom>
              <a:avLst/>
              <a:gdLst/>
              <a:ahLst/>
              <a:cxnLst/>
              <a:rect l="l" t="t" r="r" b="b"/>
              <a:pathLst>
                <a:path w="1220873" h="1350966">
                  <a:moveTo>
                    <a:pt x="0" y="0"/>
                  </a:moveTo>
                  <a:lnTo>
                    <a:pt x="1220873" y="0"/>
                  </a:lnTo>
                  <a:lnTo>
                    <a:pt x="1220873" y="1350966"/>
                  </a:lnTo>
                  <a:lnTo>
                    <a:pt x="0" y="1350966"/>
                  </a:lnTo>
                  <a:close/>
                </a:path>
              </a:pathLst>
            </a:custGeom>
            <a:blipFill>
              <a:blip r:embed="rId2"/>
              <a:stretch>
                <a:fillRect l="-417" r="-417"/>
              </a:stretch>
            </a:blipFill>
          </p:spPr>
          <p:txBody>
            <a:bodyPr/>
            <a:lstStyle/>
            <a:p>
              <a:endParaRPr lang="en-GB" sz="954"/>
            </a:p>
          </p:txBody>
        </p:sp>
      </p:grpSp>
    </p:spTree>
    <p:extLst>
      <p:ext uri="{BB962C8B-B14F-4D97-AF65-F5344CB8AC3E}">
        <p14:creationId xmlns:p14="http://schemas.microsoft.com/office/powerpoint/2010/main" val="1875822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F300E-C594-C523-CD04-B64BED4F8CA7}"/>
              </a:ext>
            </a:extLst>
          </p:cNvPr>
          <p:cNvSpPr>
            <a:spLocks noGrp="1"/>
          </p:cNvSpPr>
          <p:nvPr>
            <p:ph type="title"/>
          </p:nvPr>
        </p:nvSpPr>
        <p:spPr>
          <a:xfrm>
            <a:off x="1971703" y="1117375"/>
            <a:ext cx="7814457" cy="542671"/>
          </a:xfrm>
        </p:spPr>
        <p:txBody>
          <a:bodyPr>
            <a:normAutofit/>
          </a:bodyPr>
          <a:lstStyle/>
          <a:p>
            <a:r>
              <a:rPr lang="en-GB" sz="1329"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B68738A-FD0F-77DB-8460-4CF029AC95E5}"/>
              </a:ext>
            </a:extLst>
          </p:cNvPr>
          <p:cNvSpPr>
            <a:spLocks noGrp="1"/>
          </p:cNvSpPr>
          <p:nvPr>
            <p:ph idx="1"/>
          </p:nvPr>
        </p:nvSpPr>
        <p:spPr>
          <a:xfrm>
            <a:off x="1971704" y="1746722"/>
            <a:ext cx="8031525" cy="3993905"/>
          </a:xfrm>
        </p:spPr>
        <p:txBody>
          <a:bodyPr>
            <a:normAutofit fontScale="25000" lnSpcReduction="20000"/>
          </a:bodyPr>
          <a:lstStyle/>
          <a:p>
            <a:pPr marL="0" indent="0">
              <a:lnSpc>
                <a:spcPct val="120000"/>
              </a:lnSpc>
              <a:buNone/>
              <a:defRPr/>
            </a:pPr>
            <a:r>
              <a:rPr lang="en-US" sz="665" dirty="0" err="1">
                <a:solidFill>
                  <a:prstClr val="black"/>
                </a:solidFill>
                <a:latin typeface="Arial" panose="020B0604020202020204" pitchFamily="34" charset="0"/>
                <a:ea typeface="Helvetica World" panose="020B0604020202020204" charset="-128"/>
                <a:cs typeface="Arial" panose="020B0604020202020204" pitchFamily="34" charset="0"/>
              </a:rPr>
              <a:t>Alyafei</a:t>
            </a:r>
            <a:r>
              <a:rPr lang="en-US" sz="665" dirty="0">
                <a:solidFill>
                  <a:prstClr val="black"/>
                </a:solidFill>
                <a:latin typeface="Arial" panose="020B0604020202020204" pitchFamily="34" charset="0"/>
                <a:ea typeface="Helvetica World" panose="020B0604020202020204" charset="-128"/>
                <a:cs typeface="Arial" panose="020B0604020202020204" pitchFamily="34" charset="0"/>
              </a:rPr>
              <a:t>, A. and Easton-Carr, R., 2024. The health belief model of behavior change. </a:t>
            </a:r>
            <a:r>
              <a:rPr lang="en-US" sz="665" i="1" dirty="0" err="1">
                <a:solidFill>
                  <a:prstClr val="black"/>
                </a:solidFill>
                <a:latin typeface="Arial" panose="020B0604020202020204" pitchFamily="34" charset="0"/>
                <a:ea typeface="Helvetica World" panose="020B0604020202020204" charset="-128"/>
                <a:cs typeface="Arial" panose="020B0604020202020204" pitchFamily="34" charset="0"/>
              </a:rPr>
              <a:t>StatPearls</a:t>
            </a:r>
            <a:r>
              <a:rPr lang="en-US" sz="665" dirty="0">
                <a:solidFill>
                  <a:prstClr val="black"/>
                </a:solidFill>
                <a:latin typeface="Arial" panose="020B0604020202020204" pitchFamily="34" charset="0"/>
                <a:ea typeface="Helvetica World" panose="020B0604020202020204" charset="-128"/>
                <a:cs typeface="Arial" panose="020B0604020202020204" pitchFamily="34" charset="0"/>
              </a:rPr>
              <a:t>.</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Brookes, E., 2023. The theory of Planned Behavior: behavioral intention.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Simply psychology</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Nelson, J. R., Gren, L. H., Dickerson, T. T., Benson, L. S.,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Manortey</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S. O.,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Ametepey</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R., ... &amp; Alder, S. C. 2021. Using the Health Belief Model to explore rural maternal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utilisation</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of skilled health personnel for childbirth delivery: a qualitative study in three districts of the Eastern Region of Ghana.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Journal of Global Health Reports</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5</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Taylor, G.M.,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Lindson</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N., Farley, A., Leinberger-Jabari, A., Sawyer, K.,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te</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Water Naudé, R.,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Theodoulou</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A., King, N., Burke, C. and Aveyard, P., 2021. Smoking cessation for improving mental health.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Cochrane Database of Systematic Reviews</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(3).</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Bobo, J.K. and </a:t>
            </a:r>
            <a:r>
              <a:rPr lang="en-US" sz="4400" dirty="0" err="1">
                <a:solidFill>
                  <a:prstClr val="black"/>
                </a:solidFill>
                <a:latin typeface="Arial" panose="020B0604020202020204" pitchFamily="34" charset="0"/>
                <a:ea typeface="Helvetica World" panose="020B0604020202020204" charset="-128"/>
                <a:cs typeface="Arial" panose="020B0604020202020204" pitchFamily="34" charset="0"/>
              </a:rPr>
              <a:t>Husten</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C., 2000. Sociocultural influences on smoking and drinking.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Alcohol Research &amp; Health</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 </a:t>
            </a:r>
            <a:r>
              <a:rPr lang="en-US" sz="4400" i="1" dirty="0">
                <a:solidFill>
                  <a:prstClr val="black"/>
                </a:solidFill>
                <a:latin typeface="Arial" panose="020B0604020202020204" pitchFamily="34" charset="0"/>
                <a:ea typeface="Helvetica World" panose="020B0604020202020204" charset="-128"/>
                <a:cs typeface="Arial" panose="020B0604020202020204" pitchFamily="34" charset="0"/>
              </a:rPr>
              <a:t>24</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(4), p.225.</a:t>
            </a:r>
          </a:p>
          <a:p>
            <a:pPr marL="0" indent="0">
              <a:lnSpc>
                <a:spcPct val="120000"/>
              </a:lnSpc>
              <a:buNone/>
              <a:defRPr/>
            </a:pPr>
            <a:r>
              <a:rPr lang="en-US" sz="4400" dirty="0">
                <a:solidFill>
                  <a:prstClr val="black"/>
                </a:solidFill>
                <a:latin typeface="Arial" panose="020B0604020202020204" pitchFamily="34" charset="0"/>
                <a:ea typeface="Helvetica World" panose="020B0604020202020204" charset="-128"/>
                <a:cs typeface="Arial" panose="020B0604020202020204" pitchFamily="34" charset="0"/>
              </a:rPr>
              <a:t>CDC. 2024. Benefits of quitting smoking. </a:t>
            </a:r>
            <a:r>
              <a:rPr lang="en-US" sz="4400" dirty="0">
                <a:solidFill>
                  <a:prstClr val="black"/>
                </a:solidFill>
                <a:latin typeface="Arial" panose="020B0604020202020204" pitchFamily="34" charset="0"/>
                <a:ea typeface="Helvetica World" panose="020B0604020202020204" charset="-128"/>
                <a:cs typeface="Arial" panose="020B0604020202020204" pitchFamily="34" charset="0"/>
                <a:hlinkClick r:id="rId2"/>
              </a:rPr>
              <a:t>https://www.cdc.gov/tobacco/about/benefits-of-quitting.html</a:t>
            </a:r>
            <a:endParaRPr lang="en-US" sz="4400" dirty="0">
              <a:solidFill>
                <a:prstClr val="black"/>
              </a:solidFill>
              <a:latin typeface="Arial" panose="020B0604020202020204" pitchFamily="34" charset="0"/>
              <a:ea typeface="Helvetica World" panose="020B0604020202020204" charset="-128"/>
              <a:cs typeface="Arial" panose="020B0604020202020204" pitchFamily="34" charset="0"/>
            </a:endParaRPr>
          </a:p>
          <a:p>
            <a:pPr marL="0" indent="0">
              <a:lnSpc>
                <a:spcPct val="120000"/>
              </a:lnSpc>
              <a:buNone/>
              <a:defRPr/>
            </a:pPr>
            <a:r>
              <a:rPr lang="en-GB" sz="4400" dirty="0">
                <a:solidFill>
                  <a:srgbClr val="543E34"/>
                </a:solidFill>
                <a:latin typeface="Arial" panose="020B0604020202020204" pitchFamily="34" charset="0"/>
                <a:cs typeface="Arial" panose="020B0604020202020204" pitchFamily="34" charset="0"/>
              </a:rPr>
              <a:t>Cancer Research UK (2024) </a:t>
            </a:r>
            <a:r>
              <a:rPr lang="en-GB" sz="4400" i="1" dirty="0">
                <a:solidFill>
                  <a:srgbClr val="543E34"/>
                </a:solidFill>
                <a:latin typeface="Arial" panose="020B0604020202020204" pitchFamily="34" charset="0"/>
                <a:cs typeface="Arial" panose="020B0604020202020204" pitchFamily="34" charset="0"/>
              </a:rPr>
              <a:t>Smoking could cause 300,000 cancer cases by 2029</a:t>
            </a:r>
            <a:r>
              <a:rPr lang="en-GB" sz="4400" dirty="0">
                <a:solidFill>
                  <a:srgbClr val="543E34"/>
                </a:solidFill>
                <a:latin typeface="Arial" panose="020B0604020202020204" pitchFamily="34" charset="0"/>
                <a:cs typeface="Arial" panose="020B0604020202020204" pitchFamily="34" charset="0"/>
              </a:rPr>
              <a:t>. Available at: </a:t>
            </a:r>
            <a:r>
              <a:rPr lang="en-GB" sz="4400" dirty="0">
                <a:solidFill>
                  <a:srgbClr val="543E34"/>
                </a:solidFill>
                <a:latin typeface="Arial" panose="020B0604020202020204" pitchFamily="34" charset="0"/>
                <a:cs typeface="Arial" panose="020B0604020202020204" pitchFamily="34" charset="0"/>
                <a:hlinkClick r:id="rId3"/>
              </a:rPr>
              <a:t>https://www.cancerresearchuk.org</a:t>
            </a:r>
            <a:r>
              <a:rPr lang="en-GB" sz="4400" dirty="0">
                <a:solidFill>
                  <a:srgbClr val="543E34"/>
                </a:solidFill>
                <a:latin typeface="Arial" panose="020B0604020202020204" pitchFamily="34" charset="0"/>
                <a:cs typeface="Arial" panose="020B0604020202020204" pitchFamily="34" charset="0"/>
              </a:rPr>
              <a:t> (Accessed: 20 February 2026).</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Department of Health and Social Care (2016) </a:t>
            </a:r>
            <a:r>
              <a:rPr lang="en-GB" sz="4400" i="1" dirty="0">
                <a:solidFill>
                  <a:srgbClr val="543E34"/>
                </a:solidFill>
                <a:latin typeface="Arial" panose="020B0604020202020204" pitchFamily="34" charset="0"/>
                <a:cs typeface="Arial" panose="020B0604020202020204" pitchFamily="34" charset="0"/>
              </a:rPr>
              <a:t>UK Chief Medical Officers’ low risk drinking guidelines</a:t>
            </a:r>
            <a:r>
              <a:rPr lang="en-GB" sz="4400" dirty="0">
                <a:solidFill>
                  <a:srgbClr val="543E34"/>
                </a:solidFill>
                <a:latin typeface="Arial" panose="020B0604020202020204" pitchFamily="34" charset="0"/>
                <a:cs typeface="Arial" panose="020B0604020202020204" pitchFamily="34" charset="0"/>
              </a:rPr>
              <a:t>. London: DHSC.</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NHS (2023) </a:t>
            </a:r>
            <a:r>
              <a:rPr lang="en-GB" sz="4400" i="1" dirty="0">
                <a:solidFill>
                  <a:srgbClr val="543E34"/>
                </a:solidFill>
                <a:latin typeface="Arial" panose="020B0604020202020204" pitchFamily="34" charset="0"/>
                <a:cs typeface="Arial" panose="020B0604020202020204" pitchFamily="34" charset="0"/>
              </a:rPr>
              <a:t>Stop smoking</a:t>
            </a:r>
            <a:r>
              <a:rPr lang="en-GB" sz="4400" dirty="0">
                <a:solidFill>
                  <a:srgbClr val="543E34"/>
                </a:solidFill>
                <a:latin typeface="Arial" panose="020B0604020202020204" pitchFamily="34" charset="0"/>
                <a:cs typeface="Arial" panose="020B0604020202020204" pitchFamily="34" charset="0"/>
              </a:rPr>
              <a:t>. Available at: </a:t>
            </a:r>
            <a:r>
              <a:rPr lang="en-GB" sz="4400" dirty="0">
                <a:solidFill>
                  <a:srgbClr val="543E34"/>
                </a:solidFill>
                <a:latin typeface="Arial" panose="020B0604020202020204" pitchFamily="34" charset="0"/>
                <a:cs typeface="Arial" panose="020B0604020202020204" pitchFamily="34" charset="0"/>
                <a:hlinkClick r:id="rId4"/>
              </a:rPr>
              <a:t>https://www.nhs.uk</a:t>
            </a:r>
            <a:r>
              <a:rPr lang="en-GB" sz="4400" dirty="0">
                <a:solidFill>
                  <a:srgbClr val="543E34"/>
                </a:solidFill>
                <a:latin typeface="Arial" panose="020B0604020202020204" pitchFamily="34" charset="0"/>
                <a:cs typeface="Arial" panose="020B0604020202020204" pitchFamily="34" charset="0"/>
              </a:rPr>
              <a:t> (Accessed: 18 February 2026).</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Office for National Statistics (2024) </a:t>
            </a:r>
            <a:r>
              <a:rPr lang="en-GB" sz="4400" i="1" dirty="0">
                <a:solidFill>
                  <a:srgbClr val="543E34"/>
                </a:solidFill>
                <a:latin typeface="Arial" panose="020B0604020202020204" pitchFamily="34" charset="0"/>
                <a:cs typeface="Arial" panose="020B0604020202020204" pitchFamily="34" charset="0"/>
              </a:rPr>
              <a:t>Adult smoking habits in the UK</a:t>
            </a:r>
            <a:r>
              <a:rPr lang="en-GB" sz="4400" dirty="0">
                <a:solidFill>
                  <a:srgbClr val="543E34"/>
                </a:solidFill>
                <a:latin typeface="Arial" panose="020B0604020202020204" pitchFamily="34" charset="0"/>
                <a:cs typeface="Arial" panose="020B0604020202020204" pitchFamily="34" charset="0"/>
              </a:rPr>
              <a:t>. Available at: </a:t>
            </a:r>
            <a:r>
              <a:rPr lang="en-GB" sz="4400" dirty="0">
                <a:solidFill>
                  <a:srgbClr val="543E34"/>
                </a:solidFill>
                <a:latin typeface="Arial" panose="020B0604020202020204" pitchFamily="34" charset="0"/>
                <a:cs typeface="Arial" panose="020B0604020202020204" pitchFamily="34" charset="0"/>
                <a:hlinkClick r:id="rId5"/>
              </a:rPr>
              <a:t>https://www.ons.gov.uk</a:t>
            </a:r>
            <a:r>
              <a:rPr lang="en-GB" sz="4400" dirty="0">
                <a:solidFill>
                  <a:srgbClr val="543E34"/>
                </a:solidFill>
                <a:latin typeface="Arial" panose="020B0604020202020204" pitchFamily="34" charset="0"/>
                <a:cs typeface="Arial" panose="020B0604020202020204" pitchFamily="34" charset="0"/>
              </a:rPr>
              <a:t> (Accessed: 3 March 2026).</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Office for National Statistics (2024a) </a:t>
            </a:r>
            <a:r>
              <a:rPr lang="en-GB" sz="4400" i="1" dirty="0">
                <a:solidFill>
                  <a:srgbClr val="543E34"/>
                </a:solidFill>
                <a:latin typeface="Arial" panose="020B0604020202020204" pitchFamily="34" charset="0"/>
                <a:cs typeface="Arial" panose="020B0604020202020204" pitchFamily="34" charset="0"/>
              </a:rPr>
              <a:t>Alcohol-specific deaths in the UK: 2023 registrations</a:t>
            </a:r>
            <a:r>
              <a:rPr lang="en-GB" sz="4400" dirty="0">
                <a:solidFill>
                  <a:srgbClr val="543E34"/>
                </a:solidFill>
                <a:latin typeface="Arial" panose="020B0604020202020204" pitchFamily="34" charset="0"/>
                <a:cs typeface="Arial" panose="020B0604020202020204" pitchFamily="34" charset="0"/>
              </a:rPr>
              <a:t>. Available at: </a:t>
            </a:r>
            <a:r>
              <a:rPr lang="en-GB" sz="4400" dirty="0">
                <a:solidFill>
                  <a:srgbClr val="543E34"/>
                </a:solidFill>
                <a:latin typeface="Arial" panose="020B0604020202020204" pitchFamily="34" charset="0"/>
                <a:cs typeface="Arial" panose="020B0604020202020204" pitchFamily="34" charset="0"/>
                <a:hlinkClick r:id="rId5"/>
              </a:rPr>
              <a:t>https://www.ons.gov.uk</a:t>
            </a:r>
            <a:r>
              <a:rPr lang="en-GB" sz="4400" dirty="0">
                <a:solidFill>
                  <a:srgbClr val="543E34"/>
                </a:solidFill>
                <a:latin typeface="Arial" panose="020B0604020202020204" pitchFamily="34" charset="0"/>
                <a:cs typeface="Arial" panose="020B0604020202020204" pitchFamily="34" charset="0"/>
              </a:rPr>
              <a:t> (Accessed: 3 March 2026).</a:t>
            </a:r>
            <a:br>
              <a:rPr lang="en-GB" sz="4400" dirty="0">
                <a:solidFill>
                  <a:srgbClr val="543E34"/>
                </a:solidFill>
                <a:latin typeface="Arial" panose="020B0604020202020204" pitchFamily="34" charset="0"/>
                <a:cs typeface="Arial" panose="020B0604020202020204" pitchFamily="34" charset="0"/>
              </a:rPr>
            </a:br>
            <a:r>
              <a:rPr lang="en-GB" sz="4400" dirty="0">
                <a:solidFill>
                  <a:srgbClr val="543E34"/>
                </a:solidFill>
                <a:latin typeface="Arial" panose="020B0604020202020204" pitchFamily="34" charset="0"/>
                <a:cs typeface="Arial" panose="020B0604020202020204" pitchFamily="34" charset="0"/>
              </a:rPr>
              <a:t>World Health Organization (1986) </a:t>
            </a:r>
            <a:r>
              <a:rPr lang="en-GB" sz="4400" i="1" dirty="0">
                <a:solidFill>
                  <a:srgbClr val="543E34"/>
                </a:solidFill>
                <a:latin typeface="Arial" panose="020B0604020202020204" pitchFamily="34" charset="0"/>
                <a:cs typeface="Arial" panose="020B0604020202020204" pitchFamily="34" charset="0"/>
              </a:rPr>
              <a:t>Ottawa Charter for Health Promotion</a:t>
            </a:r>
            <a:r>
              <a:rPr lang="en-GB" sz="4400" dirty="0">
                <a:solidFill>
                  <a:srgbClr val="543E34"/>
                </a:solidFill>
                <a:latin typeface="Arial" panose="020B0604020202020204" pitchFamily="34" charset="0"/>
                <a:cs typeface="Arial" panose="020B0604020202020204" pitchFamily="34" charset="0"/>
              </a:rPr>
              <a:t>. Geneva: WHO.</a:t>
            </a:r>
          </a:p>
          <a:p>
            <a:pPr marL="0" indent="-217086" defTabSz="989958">
              <a:buNone/>
              <a:defRPr/>
            </a:pPr>
            <a:r>
              <a:rPr lang="en-US" sz="4400" dirty="0">
                <a:solidFill>
                  <a:prstClr val="black"/>
                </a:solidFill>
                <a:latin typeface="Arial" panose="020B0604020202020204" pitchFamily="34" charset="0"/>
                <a:cs typeface="Arial" panose="020B0604020202020204" pitchFamily="34" charset="0"/>
              </a:rPr>
              <a:t>Andrade, E. L., Evans, W. D., Barrett, N., Edberg, M., &amp; Cleary, S. (2018) ‘Design, 	implementation, and monitoring of the </a:t>
            </a:r>
            <a:r>
              <a:rPr lang="en-US" sz="4400" i="1" dirty="0" err="1">
                <a:solidFill>
                  <a:prstClr val="black"/>
                </a:solidFill>
                <a:latin typeface="Arial" panose="020B0604020202020204" pitchFamily="34" charset="0"/>
                <a:cs typeface="Arial" panose="020B0604020202020204" pitchFamily="34" charset="0"/>
              </a:rPr>
              <a:t>adelante</a:t>
            </a:r>
            <a:r>
              <a:rPr lang="en-US" sz="4400" dirty="0">
                <a:solidFill>
                  <a:prstClr val="black"/>
                </a:solidFill>
                <a:latin typeface="Arial" panose="020B0604020202020204" pitchFamily="34" charset="0"/>
                <a:cs typeface="Arial" panose="020B0604020202020204" pitchFamily="34" charset="0"/>
              </a:rPr>
              <a:t> community social 	marketing campaign’, </a:t>
            </a:r>
            <a:r>
              <a:rPr lang="en-US" sz="4400" i="1" dirty="0">
                <a:solidFill>
                  <a:prstClr val="black"/>
                </a:solidFill>
                <a:latin typeface="Arial" panose="020B0604020202020204" pitchFamily="34" charset="0"/>
                <a:cs typeface="Arial" panose="020B0604020202020204" pitchFamily="34" charset="0"/>
              </a:rPr>
              <a:t>Health Education Research</a:t>
            </a:r>
            <a:r>
              <a:rPr lang="en-US" sz="4400" dirty="0">
                <a:solidFill>
                  <a:prstClr val="black"/>
                </a:solidFill>
                <a:latin typeface="Arial" panose="020B0604020202020204" pitchFamily="34" charset="0"/>
                <a:cs typeface="Arial" panose="020B0604020202020204" pitchFamily="34" charset="0"/>
              </a:rPr>
              <a:t>. Available at: 	https://doi.org/10.1093/her/cyx076</a:t>
            </a:r>
            <a:endParaRPr lang="en-GB" sz="4400" dirty="0">
              <a:solidFill>
                <a:prstClr val="black"/>
              </a:solidFill>
              <a:latin typeface="Arial" panose="020B0604020202020204" pitchFamily="34" charset="0"/>
              <a:cs typeface="Arial" panose="020B0604020202020204" pitchFamily="34" charset="0"/>
            </a:endParaRPr>
          </a:p>
          <a:p>
            <a:pPr marL="0" indent="-217086" defTabSz="989958">
              <a:buNone/>
              <a:defRPr/>
            </a:pPr>
            <a:r>
              <a:rPr lang="en-US" sz="4400" dirty="0">
                <a:solidFill>
                  <a:prstClr val="black"/>
                </a:solidFill>
                <a:latin typeface="Arial" panose="020B0604020202020204" pitchFamily="34" charset="0"/>
                <a:cs typeface="Arial" panose="020B0604020202020204" pitchFamily="34" charset="0"/>
              </a:rPr>
              <a:t>Cobos-Campos, R., Mar, J., </a:t>
            </a:r>
            <a:r>
              <a:rPr lang="en-US" sz="4400" dirty="0" err="1">
                <a:solidFill>
                  <a:prstClr val="black"/>
                </a:solidFill>
                <a:latin typeface="Arial" panose="020B0604020202020204" pitchFamily="34" charset="0"/>
                <a:cs typeface="Arial" panose="020B0604020202020204" pitchFamily="34" charset="0"/>
              </a:rPr>
              <a:t>Apiñaniz</a:t>
            </a:r>
            <a:r>
              <a:rPr lang="en-US" sz="4400" dirty="0">
                <a:solidFill>
                  <a:prstClr val="black"/>
                </a:solidFill>
                <a:latin typeface="Arial" panose="020B0604020202020204" pitchFamily="34" charset="0"/>
                <a:cs typeface="Arial" panose="020B0604020202020204" pitchFamily="34" charset="0"/>
              </a:rPr>
              <a:t>, A., Lafuente, A.S., </a:t>
            </a:r>
            <a:r>
              <a:rPr lang="en-US" sz="4400" dirty="0" err="1">
                <a:solidFill>
                  <a:prstClr val="black"/>
                </a:solidFill>
                <a:latin typeface="Arial" panose="020B0604020202020204" pitchFamily="34" charset="0"/>
                <a:cs typeface="Arial" panose="020B0604020202020204" pitchFamily="34" charset="0"/>
              </a:rPr>
              <a:t>Parraza</a:t>
            </a:r>
            <a:r>
              <a:rPr lang="en-US" sz="4400" dirty="0">
                <a:solidFill>
                  <a:prstClr val="black"/>
                </a:solidFill>
                <a:latin typeface="Arial" panose="020B0604020202020204" pitchFamily="34" charset="0"/>
                <a:cs typeface="Arial" panose="020B0604020202020204" pitchFamily="34" charset="0"/>
              </a:rPr>
              <a:t>, N., Orive, G., &amp; </a:t>
            </a:r>
            <a:r>
              <a:rPr lang="en-US" sz="4400" dirty="0" err="1">
                <a:solidFill>
                  <a:prstClr val="black"/>
                </a:solidFill>
                <a:latin typeface="Arial" panose="020B0604020202020204" pitchFamily="34" charset="0"/>
                <a:cs typeface="Arial" panose="020B0604020202020204" pitchFamily="34" charset="0"/>
              </a:rPr>
              <a:t>Aizpuru</a:t>
            </a:r>
            <a:r>
              <a:rPr lang="en-US" sz="4400" dirty="0">
                <a:solidFill>
                  <a:prstClr val="black"/>
                </a:solidFill>
                <a:latin typeface="Arial" panose="020B0604020202020204" pitchFamily="34" charset="0"/>
                <a:cs typeface="Arial" panose="020B0604020202020204" pitchFamily="34" charset="0"/>
              </a:rPr>
              <a:t>, 	F.  (2021) ’Cost-effectiveness analysis of text messaging to support health 	advice for smoking cessation’, </a:t>
            </a:r>
            <a:r>
              <a:rPr lang="en-US" sz="4400" i="1" dirty="0">
                <a:solidFill>
                  <a:prstClr val="black"/>
                </a:solidFill>
                <a:latin typeface="Arial" panose="020B0604020202020204" pitchFamily="34" charset="0"/>
                <a:cs typeface="Arial" panose="020B0604020202020204" pitchFamily="34" charset="0"/>
              </a:rPr>
              <a:t>Cost Eff </a:t>
            </a:r>
            <a:r>
              <a:rPr lang="en-US" sz="4400" i="1" dirty="0" err="1">
                <a:solidFill>
                  <a:prstClr val="black"/>
                </a:solidFill>
                <a:latin typeface="Arial" panose="020B0604020202020204" pitchFamily="34" charset="0"/>
                <a:cs typeface="Arial" panose="020B0604020202020204" pitchFamily="34" charset="0"/>
              </a:rPr>
              <a:t>Resour</a:t>
            </a:r>
            <a:r>
              <a:rPr lang="en-US" sz="4400" i="1" dirty="0">
                <a:solidFill>
                  <a:prstClr val="black"/>
                </a:solidFill>
                <a:latin typeface="Arial" panose="020B0604020202020204" pitchFamily="34" charset="0"/>
                <a:cs typeface="Arial" panose="020B0604020202020204" pitchFamily="34" charset="0"/>
              </a:rPr>
              <a:t> </a:t>
            </a:r>
            <a:r>
              <a:rPr lang="en-US" sz="4400" i="1" dirty="0" err="1">
                <a:solidFill>
                  <a:prstClr val="black"/>
                </a:solidFill>
                <a:latin typeface="Arial" panose="020B0604020202020204" pitchFamily="34" charset="0"/>
                <a:cs typeface="Arial" panose="020B0604020202020204" pitchFamily="34" charset="0"/>
              </a:rPr>
              <a:t>Alloc</a:t>
            </a:r>
            <a:r>
              <a:rPr lang="en-US" sz="4400" dirty="0">
                <a:solidFill>
                  <a:prstClr val="black"/>
                </a:solidFill>
                <a:latin typeface="Arial" panose="020B0604020202020204" pitchFamily="34" charset="0"/>
                <a:cs typeface="Arial" panose="020B0604020202020204" pitchFamily="34" charset="0"/>
              </a:rPr>
              <a:t> 19, 9. 	Available at: https://doi.org/10.1186/s12962-021-00262-	y</a:t>
            </a:r>
          </a:p>
          <a:p>
            <a:pPr marL="0" indent="-217086" defTabSz="989958">
              <a:buNone/>
              <a:defRPr/>
            </a:pPr>
            <a:r>
              <a:rPr lang="en-US" sz="4400" dirty="0">
                <a:solidFill>
                  <a:prstClr val="black"/>
                </a:solidFill>
                <a:latin typeface="Arial" panose="020B0604020202020204" pitchFamily="34" charset="0"/>
                <a:cs typeface="Arial" panose="020B0604020202020204" pitchFamily="34" charset="0"/>
              </a:rPr>
              <a:t>Perelman, J., Leão, T., and Kunst, A. E. (2018) ‘Cost-effectiveness of tobacco control 	policies and  </a:t>
            </a:r>
            <a:r>
              <a:rPr lang="en-US" sz="4400" dirty="0" err="1">
                <a:solidFill>
                  <a:prstClr val="black"/>
                </a:solidFill>
                <a:latin typeface="Arial" panose="020B0604020202020204" pitchFamily="34" charset="0"/>
                <a:cs typeface="Arial" panose="020B0604020202020204" pitchFamily="34" charset="0"/>
              </a:rPr>
              <a:t>programmes</a:t>
            </a:r>
            <a:r>
              <a:rPr lang="en-US" sz="4400" dirty="0">
                <a:solidFill>
                  <a:prstClr val="black"/>
                </a:solidFill>
                <a:latin typeface="Arial" panose="020B0604020202020204" pitchFamily="34" charset="0"/>
                <a:cs typeface="Arial" panose="020B0604020202020204" pitchFamily="34" charset="0"/>
              </a:rPr>
              <a:t> targeting adolescents: a systematic review’, 	</a:t>
            </a:r>
            <a:r>
              <a:rPr lang="en-US" sz="4400" i="1" dirty="0">
                <a:solidFill>
                  <a:prstClr val="black"/>
                </a:solidFill>
                <a:latin typeface="Arial" panose="020B0604020202020204" pitchFamily="34" charset="0"/>
                <a:cs typeface="Arial" panose="020B0604020202020204" pitchFamily="34" charset="0"/>
              </a:rPr>
              <a:t>European Journal of  Public Health</a:t>
            </a:r>
            <a:r>
              <a:rPr lang="en-US" sz="4400" dirty="0">
                <a:solidFill>
                  <a:prstClr val="black"/>
                </a:solidFill>
                <a:latin typeface="Arial" panose="020B0604020202020204" pitchFamily="34" charset="0"/>
                <a:cs typeface="Arial" panose="020B0604020202020204" pitchFamily="34" charset="0"/>
              </a:rPr>
              <a:t>,  28,  1, pp.39–43. Available at: 	https://doi.org/10.1093/eurpub/ckx215</a:t>
            </a:r>
          </a:p>
          <a:p>
            <a:pPr marL="0" indent="-217086" defTabSz="989958">
              <a:buNone/>
              <a:defRPr/>
            </a:pPr>
            <a:r>
              <a:rPr lang="en-US" sz="4400" dirty="0">
                <a:solidFill>
                  <a:prstClr val="black"/>
                </a:solidFill>
                <a:latin typeface="Arial" panose="020B0604020202020204" pitchFamily="34" charset="0"/>
                <a:cs typeface="Arial" panose="020B0604020202020204" pitchFamily="34" charset="0"/>
              </a:rPr>
              <a:t>Smokefree Action. (</a:t>
            </a:r>
            <a:r>
              <a:rPr lang="en-US" sz="4400" dirty="0" err="1">
                <a:solidFill>
                  <a:prstClr val="black"/>
                </a:solidFill>
                <a:latin typeface="Arial" panose="020B0604020202020204" pitchFamily="34" charset="0"/>
                <a:cs typeface="Arial" panose="020B0604020202020204" pitchFamily="34" charset="0"/>
              </a:rPr>
              <a:t>N.d</a:t>
            </a:r>
            <a:r>
              <a:rPr lang="en-US" sz="4400" dirty="0">
                <a:solidFill>
                  <a:prstClr val="black"/>
                </a:solidFill>
                <a:latin typeface="Arial" panose="020B0604020202020204" pitchFamily="34" charset="0"/>
                <a:cs typeface="Arial" panose="020B0604020202020204" pitchFamily="34" charset="0"/>
              </a:rPr>
              <a:t>) ‘Previous campaigns’, Available at: 	https://www.smokefreeaction.org.uk/about/members</a:t>
            </a:r>
          </a:p>
          <a:p>
            <a:pPr marL="0" indent="-217086" defTabSz="989958">
              <a:buNone/>
              <a:defRPr/>
            </a:pPr>
            <a:r>
              <a:rPr lang="en-GB" sz="4400" dirty="0">
                <a:solidFill>
                  <a:prstClr val="black"/>
                </a:solidFill>
                <a:latin typeface="Arial" panose="020B0604020202020204" pitchFamily="34" charset="0"/>
                <a:cs typeface="Arial" panose="020B0604020202020204" pitchFamily="34" charset="0"/>
              </a:rPr>
              <a:t>Young, B., Lewis, S., </a:t>
            </a:r>
            <a:r>
              <a:rPr lang="en-GB" sz="4400" dirty="0" err="1">
                <a:solidFill>
                  <a:prstClr val="black"/>
                </a:solidFill>
                <a:latin typeface="Arial" panose="020B0604020202020204" pitchFamily="34" charset="0"/>
                <a:cs typeface="Arial" panose="020B0604020202020204" pitchFamily="34" charset="0"/>
              </a:rPr>
              <a:t>Katikireddi</a:t>
            </a:r>
            <a:r>
              <a:rPr lang="en-GB" sz="4400" dirty="0">
                <a:solidFill>
                  <a:prstClr val="black"/>
                </a:solidFill>
                <a:latin typeface="Arial" panose="020B0604020202020204" pitchFamily="34" charset="0"/>
                <a:cs typeface="Arial" panose="020B0604020202020204" pitchFamily="34" charset="0"/>
              </a:rPr>
              <a:t>, S. V., Bauld, L., Stead, M., Angus, K., Campbell, M., 	Hilton, S., Thomas, J. Hinds, K., </a:t>
            </a:r>
            <a:r>
              <a:rPr lang="en-GB" sz="4400" dirty="0" err="1">
                <a:solidFill>
                  <a:prstClr val="black"/>
                </a:solidFill>
                <a:latin typeface="Arial" panose="020B0604020202020204" pitchFamily="34" charset="0"/>
                <a:cs typeface="Arial" panose="020B0604020202020204" pitchFamily="34" charset="0"/>
              </a:rPr>
              <a:t>Ashie</a:t>
            </a:r>
            <a:r>
              <a:rPr lang="en-GB" sz="4400" dirty="0">
                <a:solidFill>
                  <a:prstClr val="black"/>
                </a:solidFill>
                <a:latin typeface="Arial" panose="020B0604020202020204" pitchFamily="34" charset="0"/>
                <a:cs typeface="Arial" panose="020B0604020202020204" pitchFamily="34" charset="0"/>
              </a:rPr>
              <a:t>, A., &amp;Tessa, L. (2018) 	‘Effectiveness of mass media campaigns to reduce alcohol consumption     	and harm: a systematic review’, </a:t>
            </a:r>
            <a:r>
              <a:rPr lang="en-GB" sz="4400" i="1" dirty="0">
                <a:solidFill>
                  <a:prstClr val="black"/>
                </a:solidFill>
                <a:latin typeface="Arial" panose="020B0604020202020204" pitchFamily="34" charset="0"/>
                <a:cs typeface="Arial" panose="020B0604020202020204" pitchFamily="34" charset="0"/>
              </a:rPr>
              <a:t>Alcohol and Alcoholism</a:t>
            </a:r>
            <a:r>
              <a:rPr lang="en-GB" sz="4400" dirty="0">
                <a:solidFill>
                  <a:prstClr val="black"/>
                </a:solidFill>
                <a:latin typeface="Arial" panose="020B0604020202020204" pitchFamily="34" charset="0"/>
                <a:cs typeface="Arial" panose="020B0604020202020204" pitchFamily="34" charset="0"/>
              </a:rPr>
              <a:t>, 53, 3, pp. 302-	316. Available at: https://doi.org/10.1093/alcalc/agx094</a:t>
            </a:r>
          </a:p>
          <a:p>
            <a:pPr>
              <a:buNone/>
            </a:pPr>
            <a:r>
              <a:rPr lang="en-GB" sz="4400" dirty="0"/>
              <a:t>Action on Smoking and Health (2018) </a:t>
            </a:r>
            <a:r>
              <a:rPr lang="en-GB" sz="4400" i="1" dirty="0"/>
              <a:t>Use of e‑cigarettes among young people in Great Britain</a:t>
            </a:r>
            <a:r>
              <a:rPr lang="en-GB" sz="4400" dirty="0"/>
              <a:t> [Online]. Available at: https://ash.org.uk/wp-content/uploads/2021/02/YouthEcig2020.pdf (Accessed: 7 March 2026).</a:t>
            </a:r>
          </a:p>
          <a:p>
            <a:pPr>
              <a:buNone/>
            </a:pPr>
            <a:r>
              <a:rPr lang="en-GB" sz="4400" dirty="0"/>
              <a:t>APHO (2005) </a:t>
            </a:r>
            <a:r>
              <a:rPr lang="en-GB" sz="4400" i="1" dirty="0"/>
              <a:t>Technical Briefing 1: Sources of Data on Lifestyle Risk Factors in Local Populations</a:t>
            </a:r>
            <a:r>
              <a:rPr lang="en-GB" sz="4400" dirty="0"/>
              <a:t>.</a:t>
            </a:r>
          </a:p>
          <a:p>
            <a:pPr>
              <a:buNone/>
            </a:pPr>
            <a:r>
              <a:rPr lang="en-GB" sz="4400" dirty="0"/>
              <a:t>Cairns, C. (2009) </a:t>
            </a:r>
            <a:r>
              <a:rPr lang="en-GB" sz="4400" i="1" dirty="0"/>
              <a:t>Hidden Harm: Safeguarding the Children of Substance Misusers in Kirklees: An Overview of Prevalence and Practice</a:t>
            </a:r>
            <a:r>
              <a:rPr lang="en-GB" sz="4400" dirty="0"/>
              <a:t>.</a:t>
            </a:r>
          </a:p>
          <a:p>
            <a:pPr>
              <a:buNone/>
            </a:pPr>
            <a:r>
              <a:rPr lang="en-GB" sz="4400" dirty="0"/>
              <a:t>Centre for Drug Misuse Research, University of Glasgow (2010) </a:t>
            </a:r>
            <a:r>
              <a:rPr lang="en-GB" sz="4400" i="1" dirty="0"/>
              <a:t>Estimates of the Prevalence of Opiate Use and/or Crack Cocaine Use in England 2008/9</a:t>
            </a:r>
            <a:r>
              <a:rPr lang="en-GB" sz="4400" dirty="0"/>
              <a:t> (Sweep 5 Report).</a:t>
            </a:r>
          </a:p>
          <a:p>
            <a:pPr>
              <a:buNone/>
            </a:pPr>
            <a:r>
              <a:rPr lang="en-GB" sz="4400" dirty="0"/>
              <a:t>Communities and Local Government (2009) </a:t>
            </a:r>
            <a:r>
              <a:rPr lang="en-GB" sz="4400" i="1" dirty="0"/>
              <a:t>The Place Survey, England 2008</a:t>
            </a:r>
            <a:r>
              <a:rPr lang="en-GB" sz="4400" dirty="0"/>
              <a:t>.</a:t>
            </a:r>
          </a:p>
          <a:p>
            <a:pPr>
              <a:buNone/>
            </a:pPr>
            <a:r>
              <a:rPr lang="en-GB" sz="4400" dirty="0"/>
              <a:t>Copello, A., Templeton, L. &amp; Powell, J. (2009) </a:t>
            </a:r>
            <a:r>
              <a:rPr lang="en-GB" sz="4400" i="1" dirty="0"/>
              <a:t>Adult Family Members and Carers of Dependent Drug Users: Prevalence, Social Cost, Resource Savings and Treatment Responses</a:t>
            </a:r>
            <a:r>
              <a:rPr lang="en-GB" sz="4400" dirty="0"/>
              <a:t>. London: UK Drug Policy Commission.</a:t>
            </a:r>
          </a:p>
          <a:p>
            <a:pPr>
              <a:buNone/>
            </a:pPr>
            <a:r>
              <a:rPr lang="en-GB" sz="4400" dirty="0"/>
              <a:t>Department of Health (2009) </a:t>
            </a:r>
            <a:r>
              <a:rPr lang="en-GB" sz="4400" i="1" dirty="0"/>
              <a:t>Signs for Improvement: Commissioning Interventions to Reduce Alcohol‑related Harm</a:t>
            </a:r>
            <a:r>
              <a:rPr lang="en-GB" sz="4400" dirty="0"/>
              <a:t>. London: DH Publications.</a:t>
            </a:r>
          </a:p>
          <a:p>
            <a:pPr>
              <a:buNone/>
            </a:pPr>
            <a:r>
              <a:rPr lang="en-GB" sz="4400" dirty="0"/>
              <a:t>Department of Health (2017) </a:t>
            </a:r>
            <a:r>
              <a:rPr lang="en-GB" sz="4400" i="1" dirty="0"/>
              <a:t>Towards a Smokefree Generation: A Tobacco Control Plan for England</a:t>
            </a:r>
            <a:r>
              <a:rPr lang="en-GB" sz="4400" dirty="0"/>
              <a:t> [Online]. Available at: </a:t>
            </a:r>
            <a:r>
              <a:rPr lang="en-GB" sz="4400" dirty="0">
                <a:hlinkClick r:id="rId6"/>
              </a:rPr>
              <a:t>https://www.gov.uk/government/publications/towards-a-smoke-free-generation-tobacco-control-plan-for-england</a:t>
            </a:r>
            <a:r>
              <a:rPr lang="en-GB" sz="4400" dirty="0"/>
              <a:t> (Accessed: 7 March 2026).</a:t>
            </a:r>
          </a:p>
          <a:p>
            <a:pPr>
              <a:buNone/>
            </a:pPr>
            <a:r>
              <a:rPr lang="en-GB" sz="4400" dirty="0"/>
              <a:t>Davies, S.C. (2012) </a:t>
            </a:r>
            <a:r>
              <a:rPr lang="en-GB" sz="4400" i="1" dirty="0"/>
              <a:t>Annual Report of the Chief Medical Officer, Volume One, On the State of the Public’s Health</a:t>
            </a:r>
            <a:r>
              <a:rPr lang="en-GB" sz="4400" dirty="0"/>
              <a:t>. London: Department of Health.</a:t>
            </a:r>
          </a:p>
          <a:p>
            <a:pPr>
              <a:buNone/>
            </a:pPr>
            <a:r>
              <a:rPr lang="en-GB" sz="4400" dirty="0"/>
              <a:t>Drinkaware (no date) </a:t>
            </a:r>
            <a:r>
              <a:rPr lang="en-GB" sz="4400" i="1" dirty="0"/>
              <a:t>Drinkaware</a:t>
            </a:r>
            <a:r>
              <a:rPr lang="en-GB" sz="4400" dirty="0"/>
              <a:t> [Online]. Available at: http://www.drinkaware.co.uk/ (Accessed: 7 March 2026).</a:t>
            </a:r>
          </a:p>
          <a:p>
            <a:pPr>
              <a:buNone/>
            </a:pPr>
            <a:r>
              <a:rPr lang="en-GB" sz="4400" dirty="0"/>
              <a:t>Health Protection Agency et al. (2009) </a:t>
            </a:r>
            <a:r>
              <a:rPr lang="en-GB" sz="4400" i="1" dirty="0"/>
              <a:t>Shooting Up: Infections Among Injecting Drug Users in the United Kingdom</a:t>
            </a:r>
            <a:r>
              <a:rPr lang="en-GB" sz="4400" dirty="0"/>
              <a:t>. London: Health Protection Agency.</a:t>
            </a:r>
          </a:p>
          <a:p>
            <a:pPr>
              <a:buNone/>
            </a:pPr>
            <a:r>
              <a:rPr lang="en-GB" sz="4400" dirty="0"/>
              <a:t>Home Office (2003) </a:t>
            </a:r>
            <a:r>
              <a:rPr lang="en-GB" sz="4400" i="1" dirty="0"/>
              <a:t>Hidden Harm – Responding to the Needs of Children of Problem Drug Users</a:t>
            </a:r>
            <a:r>
              <a:rPr lang="en-GB" sz="4400" dirty="0"/>
              <a:t>. London: Home Office.</a:t>
            </a:r>
          </a:p>
          <a:p>
            <a:pPr>
              <a:buNone/>
            </a:pPr>
            <a:r>
              <a:rPr lang="en-GB" sz="4400" dirty="0"/>
              <a:t>HM Government (2012) </a:t>
            </a:r>
            <a:r>
              <a:rPr lang="en-GB" sz="4400" i="1" dirty="0"/>
              <a:t>The Government’s Alcohol Strategy</a:t>
            </a:r>
            <a:r>
              <a:rPr lang="en-GB" sz="4400" dirty="0"/>
              <a:t>. London: The Stationery Office.</a:t>
            </a:r>
          </a:p>
          <a:p>
            <a:pPr>
              <a:buNone/>
            </a:pPr>
            <a:r>
              <a:rPr lang="en-GB" sz="4400" dirty="0"/>
              <a:t>Ipsos MORI (2012) </a:t>
            </a:r>
            <a:r>
              <a:rPr lang="en-GB" sz="4400" i="1" dirty="0"/>
              <a:t>Current Living in Kirklees Survey</a:t>
            </a:r>
            <a:r>
              <a:rPr lang="en-GB" sz="4400" dirty="0"/>
              <a:t>.</a:t>
            </a:r>
          </a:p>
          <a:p>
            <a:pPr>
              <a:buNone/>
            </a:pPr>
            <a:r>
              <a:rPr lang="en-GB" sz="4400" dirty="0"/>
              <a:t>Kirklees Council (2008) </a:t>
            </a:r>
            <a:r>
              <a:rPr lang="en-GB" sz="4400" i="1" dirty="0"/>
              <a:t>Smoking in Kirklees Report</a:t>
            </a:r>
            <a:r>
              <a:rPr lang="en-GB" sz="4400" dirty="0"/>
              <a:t>.</a:t>
            </a:r>
          </a:p>
          <a:p>
            <a:pPr>
              <a:buNone/>
            </a:pPr>
            <a:r>
              <a:rPr lang="en-GB" sz="4400" dirty="0"/>
              <a:t>Kirklees Council (2016) </a:t>
            </a:r>
            <a:r>
              <a:rPr lang="en-GB" sz="4400" i="1" dirty="0"/>
              <a:t>Current Living in Kirklees (</a:t>
            </a:r>
            <a:r>
              <a:rPr lang="en-GB" sz="4400" i="1" dirty="0" err="1"/>
              <a:t>CLiK</a:t>
            </a:r>
            <a:r>
              <a:rPr lang="en-GB" sz="4400" i="1" dirty="0"/>
              <a:t>) Survey 2016</a:t>
            </a:r>
            <a:r>
              <a:rPr lang="en-GB" sz="4400" dirty="0"/>
              <a:t> [Online].</a:t>
            </a:r>
          </a:p>
          <a:p>
            <a:pPr>
              <a:buNone/>
            </a:pPr>
            <a:r>
              <a:rPr lang="en-GB" sz="4400" dirty="0"/>
              <a:t>Kirklees Council (2017) </a:t>
            </a:r>
            <a:r>
              <a:rPr lang="en-GB" sz="4400" i="1" dirty="0"/>
              <a:t>Wellness Model Insight Generation, Final Report</a:t>
            </a:r>
            <a:r>
              <a:rPr lang="en-GB" sz="4400" dirty="0"/>
              <a:t>.</a:t>
            </a:r>
          </a:p>
          <a:p>
            <a:pPr>
              <a:buNone/>
            </a:pPr>
            <a:r>
              <a:rPr lang="en-GB" sz="4400" dirty="0"/>
              <a:t>Kirklees Council (2018) </a:t>
            </a:r>
            <a:r>
              <a:rPr lang="en-GB" sz="4400" i="1" dirty="0"/>
              <a:t>Kirklees Mental Health and Wellbeing Needs Assessment</a:t>
            </a:r>
            <a:r>
              <a:rPr lang="en-GB" sz="4400" dirty="0"/>
              <a:t> [Online]. Available at: https://www.kirklees.gov.uk/.../HNA-report.pdf (Accessed: 7 March 2026).</a:t>
            </a:r>
          </a:p>
          <a:p>
            <a:pPr>
              <a:buNone/>
            </a:pPr>
            <a:r>
              <a:rPr lang="en-GB" sz="4400" dirty="0"/>
              <a:t>Kirklees Young People’s Survey (2019).</a:t>
            </a:r>
          </a:p>
          <a:p>
            <a:pPr>
              <a:buNone/>
            </a:pPr>
            <a:r>
              <a:rPr lang="en-GB" sz="4400" dirty="0"/>
              <a:t>Local Government Association (2019) </a:t>
            </a:r>
            <a:r>
              <a:rPr lang="en-GB" sz="4400" i="1" dirty="0"/>
              <a:t>Illegal tobacco trade harming efforts to cut smoking, councils warn</a:t>
            </a:r>
            <a:r>
              <a:rPr lang="en-GB" sz="4400" dirty="0"/>
              <a:t> [Online]. Available at: https://www.wired-gov.net/</a:t>
            </a:r>
            <a:r>
              <a:rPr lang="en-GB" sz="4400" dirty="0" err="1"/>
              <a:t>wg</a:t>
            </a:r>
            <a:r>
              <a:rPr lang="en-GB" sz="4400" dirty="0"/>
              <a:t>/</a:t>
            </a:r>
            <a:r>
              <a:rPr lang="en-GB" sz="4400" dirty="0" err="1"/>
              <a:t>news.nsf</a:t>
            </a:r>
            <a:r>
              <a:rPr lang="en-GB" sz="4400" dirty="0"/>
              <a:t>/articles/... (Accessed: 7 March 2026).</a:t>
            </a:r>
          </a:p>
          <a:p>
            <a:pPr>
              <a:buNone/>
            </a:pPr>
            <a:r>
              <a:rPr lang="en-GB" sz="4400" dirty="0"/>
              <a:t>National Institute for Clinical Excellence (2015) </a:t>
            </a:r>
            <a:r>
              <a:rPr lang="en-GB" sz="4400" i="1" dirty="0"/>
              <a:t>Smoking: harm reduction Quality standard</a:t>
            </a:r>
            <a:r>
              <a:rPr lang="en-GB" sz="4400" dirty="0"/>
              <a:t> [Online]. Available at: https://www.nice.org.uk/guidance/qs92/chapter/introduction (Accessed: 7 March 2026).</a:t>
            </a:r>
          </a:p>
          <a:p>
            <a:pPr>
              <a:buNone/>
            </a:pPr>
            <a:r>
              <a:rPr lang="en-GB" sz="4400" dirty="0"/>
              <a:t>National Treatment Agency (2009) </a:t>
            </a:r>
            <a:r>
              <a:rPr lang="en-GB" sz="4400" i="1" dirty="0"/>
              <a:t>View It</a:t>
            </a:r>
            <a:r>
              <a:rPr lang="en-GB" sz="4400" dirty="0"/>
              <a:t>.</a:t>
            </a:r>
          </a:p>
          <a:p>
            <a:pPr>
              <a:buNone/>
            </a:pPr>
            <a:r>
              <a:rPr lang="en-GB" sz="4400" dirty="0"/>
              <a:t>NHS Digital (2017) </a:t>
            </a:r>
            <a:r>
              <a:rPr lang="en-GB" sz="4400" i="1" dirty="0"/>
              <a:t>Smoking, drinking and drug use among young people England: 2016</a:t>
            </a:r>
            <a:r>
              <a:rPr lang="en-GB" sz="4400" dirty="0"/>
              <a:t> [Online]. Available at: https://files.digital.nhs.uk/07/49FE46/sdd-2016-rep-cor.pdf (Accessed: 7 March 2026).</a:t>
            </a:r>
          </a:p>
          <a:p>
            <a:pPr>
              <a:buNone/>
            </a:pPr>
            <a:r>
              <a:rPr lang="en-GB" sz="4400" dirty="0"/>
              <a:t>NHS Digital (2018) </a:t>
            </a:r>
            <a:r>
              <a:rPr lang="en-GB" sz="4400" i="1" dirty="0"/>
              <a:t>GP Patient Survey 2018</a:t>
            </a:r>
            <a:r>
              <a:rPr lang="en-GB" sz="4400" dirty="0"/>
              <a:t>.</a:t>
            </a:r>
          </a:p>
          <a:p>
            <a:pPr>
              <a:buNone/>
            </a:pPr>
            <a:r>
              <a:rPr lang="en-GB" sz="4400" dirty="0"/>
              <a:t>NHS Digital (2018) </a:t>
            </a:r>
            <a:r>
              <a:rPr lang="en-GB" sz="4400" i="1" dirty="0"/>
              <a:t>Statistics on Smoking – England, 2018</a:t>
            </a:r>
            <a:r>
              <a:rPr lang="en-GB" sz="4400" dirty="0"/>
              <a:t> [Online]. Available at: </a:t>
            </a:r>
            <a:r>
              <a:rPr lang="en-GB" sz="4400" dirty="0">
                <a:hlinkClick r:id="rId7"/>
              </a:rPr>
              <a:t>https://digital.nhs.uk/data-and-information/publications/statistical/statistics-on-smoking/statistics-on-smoking-england-2018/content</a:t>
            </a:r>
            <a:r>
              <a:rPr lang="en-GB" sz="4400" dirty="0"/>
              <a:t> (Accessed: 7 March 2026).</a:t>
            </a:r>
          </a:p>
          <a:p>
            <a:pPr>
              <a:buNone/>
            </a:pPr>
            <a:r>
              <a:rPr lang="en-GB" sz="4400" dirty="0"/>
              <a:t>NHS Kirklees, Kirklees Council &amp; West Yorkshire Police (2009) </a:t>
            </a:r>
            <a:r>
              <a:rPr lang="en-GB" sz="4400" i="1" dirty="0"/>
              <a:t>Young People’s Survey</a:t>
            </a:r>
            <a:r>
              <a:rPr lang="en-GB" sz="4400" dirty="0"/>
              <a:t>.</a:t>
            </a:r>
          </a:p>
          <a:p>
            <a:pPr>
              <a:buNone/>
            </a:pPr>
            <a:r>
              <a:rPr lang="en-GB" sz="4400" dirty="0"/>
              <a:t>NHS Digital (2018) </a:t>
            </a:r>
            <a:r>
              <a:rPr lang="en-GB" sz="4400" i="1" dirty="0"/>
              <a:t>GP Patient Survey 2018</a:t>
            </a:r>
            <a:r>
              <a:rPr lang="en-GB" sz="4400" dirty="0"/>
              <a:t>.</a:t>
            </a:r>
          </a:p>
          <a:p>
            <a:pPr>
              <a:buNone/>
            </a:pPr>
            <a:r>
              <a:rPr lang="en-GB" sz="4400" dirty="0"/>
              <a:t>North West Public Health Observatory (no date) </a:t>
            </a:r>
            <a:r>
              <a:rPr lang="en-GB" sz="4400" i="1" dirty="0"/>
              <a:t>Local Area Profiles for England: Kirklees</a:t>
            </a:r>
            <a:r>
              <a:rPr lang="en-GB" sz="4400" dirty="0"/>
              <a:t>.</a:t>
            </a:r>
          </a:p>
          <a:p>
            <a:pPr>
              <a:buNone/>
            </a:pPr>
            <a:r>
              <a:rPr lang="en-GB" sz="4400" dirty="0"/>
              <a:t>Office for National Statistics (ONS) (2008) </a:t>
            </a:r>
            <a:r>
              <a:rPr lang="en-GB" sz="4400" i="1" dirty="0"/>
              <a:t>Affordability of Alcohol in the UK</a:t>
            </a:r>
            <a:r>
              <a:rPr lang="en-GB" sz="4400" dirty="0"/>
              <a:t>.</a:t>
            </a:r>
          </a:p>
          <a:p>
            <a:pPr>
              <a:buNone/>
            </a:pPr>
            <a:r>
              <a:rPr lang="en-GB" sz="4400" dirty="0"/>
              <a:t>Office for National Statistics (ONS) (2011) </a:t>
            </a:r>
            <a:r>
              <a:rPr lang="en-GB" sz="4400" i="1" dirty="0"/>
              <a:t>Smoking and Drinking Among Adults in 2009</a:t>
            </a:r>
            <a:r>
              <a:rPr lang="en-GB" sz="4400" dirty="0"/>
              <a:t>.</a:t>
            </a:r>
          </a:p>
          <a:p>
            <a:pPr>
              <a:buNone/>
            </a:pPr>
            <a:r>
              <a:rPr lang="en-GB" sz="4400" dirty="0"/>
              <a:t>Office for National Statistics (2018) </a:t>
            </a:r>
            <a:r>
              <a:rPr lang="en-GB" sz="4400" i="1" dirty="0"/>
              <a:t>Adult smoking habits in the UK: 2017</a:t>
            </a:r>
            <a:r>
              <a:rPr lang="en-GB" sz="4400" dirty="0"/>
              <a:t> [Online]. Available at: https://www.ons.gov.uk/...</a:t>
            </a:r>
            <a:r>
              <a:rPr lang="en-GB" sz="4400" dirty="0" err="1"/>
              <a:t>adultsmokinghabitsingreatbritain</a:t>
            </a:r>
            <a:r>
              <a:rPr lang="en-GB" sz="4400" dirty="0"/>
              <a:t>/2017 (Accessed: 7 March 2026).</a:t>
            </a:r>
          </a:p>
          <a:p>
            <a:pPr>
              <a:buNone/>
            </a:pPr>
            <a:r>
              <a:rPr lang="en-GB" sz="4400" dirty="0"/>
              <a:t>Orford, J. et al. (2005) </a:t>
            </a:r>
            <a:r>
              <a:rPr lang="en-GB" sz="4400" i="1" dirty="0"/>
              <a:t>Coping with Alcohol and Drug Problems: The Experiences of Family Members in Three Contrasting Cultures</a:t>
            </a:r>
            <a:r>
              <a:rPr lang="en-GB" sz="4400" dirty="0"/>
              <a:t>. London: Taylor &amp; Francis.</a:t>
            </a:r>
          </a:p>
          <a:p>
            <a:pPr>
              <a:buNone/>
            </a:pPr>
            <a:r>
              <a:rPr lang="en-GB" sz="4400" dirty="0"/>
              <a:t>Public Health (2015) </a:t>
            </a:r>
            <a:r>
              <a:rPr lang="en-GB" sz="4400" i="1" dirty="0"/>
              <a:t>Health matters: smoking and quitting in England</a:t>
            </a:r>
            <a:r>
              <a:rPr lang="en-GB" sz="4400" dirty="0"/>
              <a:t> [Online]. Available at: </a:t>
            </a:r>
            <a:r>
              <a:rPr lang="en-GB" sz="4400" dirty="0">
                <a:hlinkClick r:id="rId8"/>
              </a:rPr>
              <a:t>https://www.gov.uk/government/publications/</a:t>
            </a:r>
            <a:r>
              <a:rPr lang="en-GB" sz="4400" dirty="0"/>
              <a:t>... (Accessed: 7 March 2026).</a:t>
            </a:r>
          </a:p>
          <a:p>
            <a:pPr>
              <a:buNone/>
            </a:pPr>
            <a:r>
              <a:rPr lang="en-GB" sz="4400" dirty="0"/>
              <a:t>Public Health England (2015) </a:t>
            </a:r>
            <a:r>
              <a:rPr lang="en-GB" sz="4400" i="1" dirty="0"/>
              <a:t>Smoking cessation in secure mental health settings: Guidance for commissioners</a:t>
            </a:r>
            <a:r>
              <a:rPr lang="en-GB" sz="4400" dirty="0"/>
              <a:t> [Online].</a:t>
            </a:r>
          </a:p>
          <a:p>
            <a:pPr>
              <a:buNone/>
            </a:pPr>
            <a:r>
              <a:rPr lang="en-GB" sz="4400" dirty="0"/>
              <a:t>Public Health England (2015) </a:t>
            </a:r>
            <a:r>
              <a:rPr lang="en-GB" sz="4400" i="1" dirty="0"/>
              <a:t>E‑cigarettes: an evidence update</a:t>
            </a:r>
            <a:r>
              <a:rPr lang="en-GB" sz="4400" dirty="0"/>
              <a:t> [Online].</a:t>
            </a:r>
          </a:p>
          <a:p>
            <a:pPr>
              <a:buNone/>
            </a:pPr>
            <a:r>
              <a:rPr lang="en-GB" sz="4400" dirty="0"/>
              <a:t>Public Health England (2016) </a:t>
            </a:r>
            <a:r>
              <a:rPr lang="en-GB" sz="4400" i="1" dirty="0"/>
              <a:t>Smokefree mental health services in England: Implementation document</a:t>
            </a:r>
            <a:r>
              <a:rPr lang="en-GB" sz="4400" dirty="0"/>
              <a:t>.</a:t>
            </a:r>
          </a:p>
          <a:p>
            <a:pPr>
              <a:buNone/>
            </a:pPr>
            <a:r>
              <a:rPr lang="en-GB" sz="4400" dirty="0"/>
              <a:t>Public Health England (2018) </a:t>
            </a:r>
            <a:r>
              <a:rPr lang="en-GB" sz="4400" i="1" dirty="0"/>
              <a:t>Four in 10 smokers incorrectly think nicotine causes cancer</a:t>
            </a:r>
            <a:r>
              <a:rPr lang="en-GB" sz="4400" dirty="0"/>
              <a:t> [Online].</a:t>
            </a:r>
          </a:p>
          <a:p>
            <a:pPr>
              <a:buNone/>
            </a:pPr>
            <a:r>
              <a:rPr lang="en-GB" sz="4400" dirty="0"/>
              <a:t>Public Health England (2019) </a:t>
            </a:r>
            <a:r>
              <a:rPr lang="en-GB" sz="4400" i="1" dirty="0"/>
              <a:t>Vaping in England: Evidence update</a:t>
            </a:r>
            <a:r>
              <a:rPr lang="en-GB" sz="4400" dirty="0"/>
              <a:t> [Online].</a:t>
            </a:r>
          </a:p>
          <a:p>
            <a:pPr>
              <a:buNone/>
            </a:pPr>
            <a:r>
              <a:rPr lang="en-GB" sz="4400" dirty="0"/>
              <a:t>Public Health England </a:t>
            </a:r>
            <a:r>
              <a:rPr lang="en-GB" sz="4400" i="1" dirty="0"/>
              <a:t>Local Tobacco Control Profiles</a:t>
            </a:r>
            <a:r>
              <a:rPr lang="en-GB" sz="4400" dirty="0"/>
              <a:t> [Online]. Available at: </a:t>
            </a:r>
            <a:r>
              <a:rPr lang="en-GB" sz="4400" dirty="0">
                <a:hlinkClick r:id="rId9"/>
              </a:rPr>
              <a:t>https://fingertips.phe.org.uk/profile/tobacco-control</a:t>
            </a:r>
            <a:r>
              <a:rPr lang="en-GB" sz="4400" dirty="0"/>
              <a:t> (Accessed: 7 March 2026).</a:t>
            </a:r>
          </a:p>
          <a:p>
            <a:pPr>
              <a:buNone/>
            </a:pPr>
            <a:r>
              <a:rPr lang="en-GB" sz="4400" dirty="0"/>
              <a:t>Royal College of Physicians (2010) </a:t>
            </a:r>
            <a:r>
              <a:rPr lang="en-GB" sz="4400" i="1" dirty="0"/>
              <a:t>Passive Smoking and Children</a:t>
            </a:r>
            <a:r>
              <a:rPr lang="en-GB" sz="4400" dirty="0"/>
              <a:t> [Online]. Available at: https://shop.rcplondon.ac.uk/products/passive-smoking-and-children (Accessed: 7 March 2026).</a:t>
            </a:r>
          </a:p>
          <a:p>
            <a:pPr>
              <a:buNone/>
            </a:pPr>
            <a:r>
              <a:rPr lang="en-GB" sz="4400" dirty="0"/>
              <a:t>Smokefree Action Coalition (2017) </a:t>
            </a:r>
            <a:r>
              <a:rPr lang="en-GB" sz="4400" i="1" dirty="0"/>
              <a:t>Tackling half the difference: Reducing Health Inequalities</a:t>
            </a:r>
            <a:r>
              <a:rPr lang="en-GB" sz="4400" dirty="0"/>
              <a:t> [Online]. Available at: http://smokefreeaction.org.uk/.../BriefingInequalities.pdf (Accessed: 7 March 2026).</a:t>
            </a:r>
          </a:p>
          <a:p>
            <a:pPr>
              <a:buNone/>
            </a:pPr>
            <a:r>
              <a:rPr lang="en-GB" sz="4400" dirty="0"/>
              <a:t>Weaver et al. (2002) </a:t>
            </a:r>
            <a:r>
              <a:rPr lang="en-GB" sz="4400" i="1" dirty="0"/>
              <a:t>Co‑morbidity of Substance Misuse and Mental Illness Collaborative Study (COSMIC)</a:t>
            </a:r>
            <a:r>
              <a:rPr lang="en-GB" sz="4400" dirty="0"/>
              <a:t>. London: National Treatment Agency.</a:t>
            </a:r>
          </a:p>
          <a:p>
            <a:pPr>
              <a:buNone/>
            </a:pPr>
            <a:r>
              <a:rPr lang="en-GB" sz="4400" dirty="0"/>
              <a:t>World Health Organization (2001) </a:t>
            </a:r>
            <a:r>
              <a:rPr lang="en-GB" sz="4400" i="1" dirty="0"/>
              <a:t>WHO global report</a:t>
            </a:r>
            <a:r>
              <a:rPr lang="en-GB" sz="4400" dirty="0"/>
              <a:t>.</a:t>
            </a:r>
          </a:p>
          <a:p>
            <a:pPr>
              <a:buNone/>
            </a:pPr>
            <a:r>
              <a:rPr lang="en-GB" sz="4400" dirty="0"/>
              <a:t>World Health Organization (2009) </a:t>
            </a:r>
            <a:r>
              <a:rPr lang="en-GB" sz="4400" i="1" dirty="0"/>
              <a:t>Handbook for Action to Reduce Alcohol Related Harm</a:t>
            </a:r>
            <a:r>
              <a:rPr lang="en-GB" sz="4400" dirty="0"/>
              <a:t> [Online]. Available at: http://www.euro.who.int/... (Accessed: 7 March 2026).</a:t>
            </a:r>
          </a:p>
          <a:p>
            <a:pPr>
              <a:buNone/>
            </a:pPr>
            <a:r>
              <a:rPr lang="en-GB" sz="4400" dirty="0"/>
              <a:t>Your Place – Your Say Survey (2011).</a:t>
            </a:r>
          </a:p>
          <a:p>
            <a:pPr marL="0" indent="0">
              <a:lnSpc>
                <a:spcPct val="120000"/>
              </a:lnSpc>
              <a:buNone/>
              <a:defRPr/>
            </a:pPr>
            <a:endParaRPr lang="en-GB" dirty="0"/>
          </a:p>
        </p:txBody>
      </p:sp>
    </p:spTree>
    <p:extLst>
      <p:ext uri="{BB962C8B-B14F-4D97-AF65-F5344CB8AC3E}">
        <p14:creationId xmlns:p14="http://schemas.microsoft.com/office/powerpoint/2010/main" val="3882555628"/>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3.xml><?xml version="1.0" encoding="utf-8"?>
<a:theme xmlns:a="http://schemas.openxmlformats.org/drawingml/2006/main" name="Executiv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586</TotalTime>
  <Words>4322</Words>
  <Application>Microsoft Office PowerPoint</Application>
  <PresentationFormat>Widescreen</PresentationFormat>
  <Paragraphs>287</Paragraphs>
  <Slides>19</Slides>
  <Notes>6</Notes>
  <HiddenSlides>0</HiddenSlides>
  <MMClips>0</MMClips>
  <ScaleCrop>false</ScaleCrop>
  <HeadingPairs>
    <vt:vector size="6" baseType="variant">
      <vt:variant>
        <vt:lpstr>Fonts Used</vt:lpstr>
      </vt:variant>
      <vt:variant>
        <vt:i4>15</vt:i4>
      </vt:variant>
      <vt:variant>
        <vt:lpstr>Theme</vt:lpstr>
      </vt:variant>
      <vt:variant>
        <vt:i4>3</vt:i4>
      </vt:variant>
      <vt:variant>
        <vt:lpstr>Slide Titles</vt:lpstr>
      </vt:variant>
      <vt:variant>
        <vt:i4>19</vt:i4>
      </vt:variant>
    </vt:vector>
  </HeadingPairs>
  <TitlesOfParts>
    <vt:vector size="37" baseType="lpstr">
      <vt:lpstr>Gill Sans Nova</vt:lpstr>
      <vt:lpstr>Helvetica World Bold</vt:lpstr>
      <vt:lpstr>Times New Roman MT</vt:lpstr>
      <vt:lpstr>Sagona Book</vt:lpstr>
      <vt:lpstr>Gill Sans Nova Light</vt:lpstr>
      <vt:lpstr>Calibri</vt:lpstr>
      <vt:lpstr>Courier New</vt:lpstr>
      <vt:lpstr>Helvetica World</vt:lpstr>
      <vt:lpstr>Aptos</vt:lpstr>
      <vt:lpstr>Georgia Pro Condensed</vt:lpstr>
      <vt:lpstr>Century Gothic</vt:lpstr>
      <vt:lpstr>Arvo</vt:lpstr>
      <vt:lpstr>Arial</vt:lpstr>
      <vt:lpstr>Palatino Linotype</vt:lpstr>
      <vt:lpstr>Wingdings</vt:lpstr>
      <vt:lpstr>Office Theme</vt:lpstr>
      <vt:lpstr>1_Office Theme</vt:lpstr>
      <vt:lpstr>Executive</vt:lpstr>
      <vt:lpstr>PowerPoint Presentation</vt:lpstr>
      <vt:lpstr>INTRODUTION</vt:lpstr>
      <vt:lpstr>Rationale for the Campaign</vt:lpstr>
      <vt:lpstr>  Smoking Guidelines   There is no safe level of smoking.  The NHS advocates for complete cessation (NHS, 2023).  Despite a decline in smoking rates, a notable minority of young adults continue to smoke (Office for National Statistics, 2024).  Alcohol Guidelines  The UK Chief Medical Officers advise:  No more than 14 units per week  Distributing consumption over 3 or more days  Incorporating several alcohol-free days each week (Department of Health and Social Care, 2016).  A considerable number of young adults participate in binge drinking.  Surpassing 14 units heightens long-term health risks (Department of Health and Social Care, 2016).   A segment of individuals aged 18–25 is not fully adhering to national guidelines, especially concerning alcohol intake.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Health Behavioural Theory that explains barriers to changing behaviours </vt:lpstr>
      <vt:lpstr>Solutions for Behavior Change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Benefits and Challenges</dc:title>
  <dc:creator>Josephne</dc:creator>
  <dc:description>Presentation - Benefits and Challenges</dc:description>
  <cp:lastModifiedBy>Bart Plange</cp:lastModifiedBy>
  <cp:revision>9</cp:revision>
  <dcterms:created xsi:type="dcterms:W3CDTF">2006-08-16T00:00:00Z</dcterms:created>
  <dcterms:modified xsi:type="dcterms:W3CDTF">2026-04-15T11:55:59Z</dcterms:modified>
  <dc:identifier>DAHC_Vq1Nhk</dc:identifier>
</cp:coreProperties>
</file>