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2" r:id="rId7"/>
    <p:sldId id="261" r:id="rId8"/>
    <p:sldId id="263" r:id="rId9"/>
    <p:sldId id="266" r:id="rId10"/>
    <p:sldId id="267" r:id="rId11"/>
  </p:sldIdLst>
  <p:sldSz cx="18288000" cy="10287000"/>
  <p:notesSz cx="6858000" cy="9144000"/>
  <p:embeddedFontLst>
    <p:embeddedFont>
      <p:font typeface="Literata" panose="020B0604020202020204" charset="0"/>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A79888-31C7-44E1-9F5F-B56C903CA07A}" v="16" dt="2024-02-28T21:08:13.0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632" autoAdjust="0"/>
    <p:restoredTop sz="84825" autoAdjust="0"/>
  </p:normalViewPr>
  <p:slideViewPr>
    <p:cSldViewPr>
      <p:cViewPr varScale="1">
        <p:scale>
          <a:sx n="31" d="100"/>
          <a:sy n="31" d="100"/>
        </p:scale>
        <p:origin x="37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D14784-8D42-46A7-9542-E9DBDEC50FFD}" type="datetimeFigureOut">
              <a:rPr lang="en-US" smtClean="0"/>
              <a:t>2/28/2024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40FC86-175D-4CAD-8909-B7D497D6C482}" type="slidenum">
              <a:rPr lang="en-US" smtClean="0"/>
              <a:t>‹#›</a:t>
            </a:fld>
            <a:endParaRPr lang="en-US"/>
          </a:p>
        </p:txBody>
      </p:sp>
    </p:spTree>
    <p:extLst>
      <p:ext uri="{BB962C8B-B14F-4D97-AF65-F5344CB8AC3E}">
        <p14:creationId xmlns:p14="http://schemas.microsoft.com/office/powerpoint/2010/main" val="3540734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40FC86-175D-4CAD-8909-B7D497D6C482}" type="slidenum">
              <a:rPr lang="en-US" smtClean="0"/>
              <a:t>1</a:t>
            </a:fld>
            <a:endParaRPr lang="en-US"/>
          </a:p>
        </p:txBody>
      </p:sp>
    </p:spTree>
    <p:extLst>
      <p:ext uri="{BB962C8B-B14F-4D97-AF65-F5344CB8AC3E}">
        <p14:creationId xmlns:p14="http://schemas.microsoft.com/office/powerpoint/2010/main" val="2823060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40FC86-175D-4CAD-8909-B7D497D6C482}" type="slidenum">
              <a:rPr lang="en-US" smtClean="0"/>
              <a:t>2</a:t>
            </a:fld>
            <a:endParaRPr lang="en-US"/>
          </a:p>
        </p:txBody>
      </p:sp>
    </p:spTree>
    <p:extLst>
      <p:ext uri="{BB962C8B-B14F-4D97-AF65-F5344CB8AC3E}">
        <p14:creationId xmlns:p14="http://schemas.microsoft.com/office/powerpoint/2010/main" val="1062297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40FC86-175D-4CAD-8909-B7D497D6C482}" type="slidenum">
              <a:rPr lang="en-US" smtClean="0"/>
              <a:t>3</a:t>
            </a:fld>
            <a:endParaRPr lang="en-US"/>
          </a:p>
        </p:txBody>
      </p:sp>
    </p:spTree>
    <p:extLst>
      <p:ext uri="{BB962C8B-B14F-4D97-AF65-F5344CB8AC3E}">
        <p14:creationId xmlns:p14="http://schemas.microsoft.com/office/powerpoint/2010/main" val="1882650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800"/>
              </a:spcBef>
              <a:spcAft>
                <a:spcPts val="600"/>
              </a:spcAft>
            </a:pPr>
            <a:endParaRPr lang="en-US" dirty="0"/>
          </a:p>
        </p:txBody>
      </p:sp>
      <p:sp>
        <p:nvSpPr>
          <p:cNvPr id="4" name="Slide Number Placeholder 3"/>
          <p:cNvSpPr>
            <a:spLocks noGrp="1"/>
          </p:cNvSpPr>
          <p:nvPr>
            <p:ph type="sldNum" sz="quarter" idx="5"/>
          </p:nvPr>
        </p:nvSpPr>
        <p:spPr/>
        <p:txBody>
          <a:bodyPr/>
          <a:lstStyle/>
          <a:p>
            <a:fld id="{3A40FC86-175D-4CAD-8909-B7D497D6C482}" type="slidenum">
              <a:rPr lang="en-US" smtClean="0"/>
              <a:t>4</a:t>
            </a:fld>
            <a:endParaRPr lang="en-US" dirty="0"/>
          </a:p>
        </p:txBody>
      </p:sp>
    </p:spTree>
    <p:extLst>
      <p:ext uri="{BB962C8B-B14F-4D97-AF65-F5344CB8AC3E}">
        <p14:creationId xmlns:p14="http://schemas.microsoft.com/office/powerpoint/2010/main" val="16462264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40FC86-175D-4CAD-8909-B7D497D6C482}" type="slidenum">
              <a:rPr lang="en-US" smtClean="0"/>
              <a:t>5</a:t>
            </a:fld>
            <a:endParaRPr lang="en-US" dirty="0"/>
          </a:p>
        </p:txBody>
      </p:sp>
    </p:spTree>
    <p:extLst>
      <p:ext uri="{BB962C8B-B14F-4D97-AF65-F5344CB8AC3E}">
        <p14:creationId xmlns:p14="http://schemas.microsoft.com/office/powerpoint/2010/main" val="2976881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40FC86-175D-4CAD-8909-B7D497D6C482}" type="slidenum">
              <a:rPr lang="en-US" smtClean="0"/>
              <a:t>6</a:t>
            </a:fld>
            <a:endParaRPr lang="en-US" dirty="0"/>
          </a:p>
        </p:txBody>
      </p:sp>
    </p:spTree>
    <p:extLst>
      <p:ext uri="{BB962C8B-B14F-4D97-AF65-F5344CB8AC3E}">
        <p14:creationId xmlns:p14="http://schemas.microsoft.com/office/powerpoint/2010/main" val="26004151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40FC86-175D-4CAD-8909-B7D497D6C482}" type="slidenum">
              <a:rPr lang="en-US" smtClean="0"/>
              <a:t>7</a:t>
            </a:fld>
            <a:endParaRPr lang="en-US" dirty="0"/>
          </a:p>
        </p:txBody>
      </p:sp>
    </p:spTree>
    <p:extLst>
      <p:ext uri="{BB962C8B-B14F-4D97-AF65-F5344CB8AC3E}">
        <p14:creationId xmlns:p14="http://schemas.microsoft.com/office/powerpoint/2010/main" val="7083032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40FC86-175D-4CAD-8909-B7D497D6C482}" type="slidenum">
              <a:rPr lang="en-US" smtClean="0"/>
              <a:t>8</a:t>
            </a:fld>
            <a:endParaRPr lang="en-US"/>
          </a:p>
        </p:txBody>
      </p:sp>
    </p:spTree>
    <p:extLst>
      <p:ext uri="{BB962C8B-B14F-4D97-AF65-F5344CB8AC3E}">
        <p14:creationId xmlns:p14="http://schemas.microsoft.com/office/powerpoint/2010/main" val="7985622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3A40FC86-175D-4CAD-8909-B7D497D6C482}" type="slidenum">
              <a:rPr lang="en-US" smtClean="0"/>
              <a:t>9</a:t>
            </a:fld>
            <a:endParaRPr lang="en-US"/>
          </a:p>
        </p:txBody>
      </p:sp>
    </p:spTree>
    <p:extLst>
      <p:ext uri="{BB962C8B-B14F-4D97-AF65-F5344CB8AC3E}">
        <p14:creationId xmlns:p14="http://schemas.microsoft.com/office/powerpoint/2010/main" val="25302521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40FC86-175D-4CAD-8909-B7D497D6C482}" type="slidenum">
              <a:rPr lang="en-US" smtClean="0"/>
              <a:t>10</a:t>
            </a:fld>
            <a:endParaRPr lang="en-US"/>
          </a:p>
        </p:txBody>
      </p:sp>
    </p:spTree>
    <p:extLst>
      <p:ext uri="{BB962C8B-B14F-4D97-AF65-F5344CB8AC3E}">
        <p14:creationId xmlns:p14="http://schemas.microsoft.com/office/powerpoint/2010/main" val="37920675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pexels.com/photo/hotel-swimming-pool-palms-vacation-6534" TargetMode="External"/><Relationship Id="rId5" Type="http://schemas.openxmlformats.org/officeDocument/2006/relationships/image" Target="../media/image9.jpg"/><Relationship Id="rId4" Type="http://schemas.openxmlformats.org/officeDocument/2006/relationships/image" Target="../media/image8.sv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9.svg"/></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slides/_rels/slide9.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4.png"/><Relationship Id="rId7"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35.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C6AD"/>
        </a:solidFill>
        <a:effectLst/>
      </p:bgPr>
    </p:bg>
    <p:spTree>
      <p:nvGrpSpPr>
        <p:cNvPr id="1" name=""/>
        <p:cNvGrpSpPr/>
        <p:nvPr/>
      </p:nvGrpSpPr>
      <p:grpSpPr>
        <a:xfrm>
          <a:off x="0" y="0"/>
          <a:ext cx="0" cy="0"/>
          <a:chOff x="0" y="0"/>
          <a:chExt cx="0" cy="0"/>
        </a:xfrm>
      </p:grpSpPr>
      <p:sp>
        <p:nvSpPr>
          <p:cNvPr id="2" name="Freeform 2"/>
          <p:cNvSpPr/>
          <p:nvPr/>
        </p:nvSpPr>
        <p:spPr>
          <a:xfrm>
            <a:off x="11105594" y="519705"/>
            <a:ext cx="7386513" cy="9247591"/>
          </a:xfrm>
          <a:custGeom>
            <a:avLst/>
            <a:gdLst/>
            <a:ahLst/>
            <a:cxnLst/>
            <a:rect l="l" t="t" r="r" b="b"/>
            <a:pathLst>
              <a:path w="7386513" h="9247591">
                <a:moveTo>
                  <a:pt x="0" y="0"/>
                </a:moveTo>
                <a:lnTo>
                  <a:pt x="7386513" y="0"/>
                </a:lnTo>
                <a:lnTo>
                  <a:pt x="7386513" y="9247590"/>
                </a:lnTo>
                <a:lnTo>
                  <a:pt x="0" y="92475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grpSp>
        <p:nvGrpSpPr>
          <p:cNvPr id="3" name="Group 3"/>
          <p:cNvGrpSpPr/>
          <p:nvPr/>
        </p:nvGrpSpPr>
        <p:grpSpPr>
          <a:xfrm>
            <a:off x="8956199" y="2131919"/>
            <a:ext cx="8303101" cy="6023161"/>
            <a:chOff x="0" y="0"/>
            <a:chExt cx="2186825" cy="1586347"/>
          </a:xfrm>
        </p:grpSpPr>
        <p:sp>
          <p:nvSpPr>
            <p:cNvPr id="4" name="Freeform 4"/>
            <p:cNvSpPr/>
            <p:nvPr/>
          </p:nvSpPr>
          <p:spPr>
            <a:xfrm>
              <a:off x="0" y="0"/>
              <a:ext cx="2186825" cy="1586347"/>
            </a:xfrm>
            <a:custGeom>
              <a:avLst/>
              <a:gdLst/>
              <a:ahLst/>
              <a:cxnLst/>
              <a:rect l="l" t="t" r="r" b="b"/>
              <a:pathLst>
                <a:path w="2186825" h="1586347">
                  <a:moveTo>
                    <a:pt x="32634" y="0"/>
                  </a:moveTo>
                  <a:lnTo>
                    <a:pt x="2154190" y="0"/>
                  </a:lnTo>
                  <a:cubicBezTo>
                    <a:pt x="2162846" y="0"/>
                    <a:pt x="2171146" y="3438"/>
                    <a:pt x="2177267" y="9558"/>
                  </a:cubicBezTo>
                  <a:cubicBezTo>
                    <a:pt x="2183386" y="15679"/>
                    <a:pt x="2186825" y="23979"/>
                    <a:pt x="2186825" y="32634"/>
                  </a:cubicBezTo>
                  <a:lnTo>
                    <a:pt x="2186825" y="1553713"/>
                  </a:lnTo>
                  <a:cubicBezTo>
                    <a:pt x="2186825" y="1562368"/>
                    <a:pt x="2183386" y="1570668"/>
                    <a:pt x="2177267" y="1576789"/>
                  </a:cubicBezTo>
                  <a:cubicBezTo>
                    <a:pt x="2171146" y="1582909"/>
                    <a:pt x="2162846" y="1586347"/>
                    <a:pt x="2154190" y="1586347"/>
                  </a:cubicBezTo>
                  <a:lnTo>
                    <a:pt x="32634" y="1586347"/>
                  </a:lnTo>
                  <a:cubicBezTo>
                    <a:pt x="14611" y="1586347"/>
                    <a:pt x="0" y="1571736"/>
                    <a:pt x="0" y="1553713"/>
                  </a:cubicBezTo>
                  <a:lnTo>
                    <a:pt x="0" y="32634"/>
                  </a:lnTo>
                  <a:cubicBezTo>
                    <a:pt x="0" y="14611"/>
                    <a:pt x="14611" y="0"/>
                    <a:pt x="32634" y="0"/>
                  </a:cubicBezTo>
                  <a:close/>
                </a:path>
              </a:pathLst>
            </a:custGeom>
            <a:solidFill>
              <a:srgbClr val="FFFFFF"/>
            </a:solidFill>
            <a:ln w="38100" cap="rnd">
              <a:solidFill>
                <a:srgbClr val="01012C"/>
              </a:solidFill>
              <a:prstDash val="solid"/>
              <a:round/>
            </a:ln>
          </p:spPr>
          <p:txBody>
            <a:bodyPr/>
            <a:lstStyle/>
            <a:p>
              <a:endParaRPr lang="en-GB" dirty="0"/>
            </a:p>
          </p:txBody>
        </p:sp>
        <p:sp>
          <p:nvSpPr>
            <p:cNvPr id="5" name="TextBox 5"/>
            <p:cNvSpPr txBox="1"/>
            <p:nvPr/>
          </p:nvSpPr>
          <p:spPr>
            <a:xfrm>
              <a:off x="0" y="-38100"/>
              <a:ext cx="2186825" cy="1624447"/>
            </a:xfrm>
            <a:prstGeom prst="rect">
              <a:avLst/>
            </a:prstGeom>
          </p:spPr>
          <p:txBody>
            <a:bodyPr lIns="50800" tIns="50800" rIns="50800" bIns="50800" rtlCol="0" anchor="ctr"/>
            <a:lstStyle/>
            <a:p>
              <a:pPr algn="ctr">
                <a:lnSpc>
                  <a:spcPts val="2659"/>
                </a:lnSpc>
                <a:spcBef>
                  <a:spcPct val="0"/>
                </a:spcBef>
              </a:pPr>
              <a:endParaRPr dirty="0"/>
            </a:p>
          </p:txBody>
        </p:sp>
      </p:grpSp>
      <p:sp>
        <p:nvSpPr>
          <p:cNvPr id="6" name="Freeform 6"/>
          <p:cNvSpPr/>
          <p:nvPr/>
        </p:nvSpPr>
        <p:spPr>
          <a:xfrm>
            <a:off x="673898" y="1817077"/>
            <a:ext cx="7662637" cy="6185838"/>
          </a:xfrm>
          <a:custGeom>
            <a:avLst/>
            <a:gdLst/>
            <a:ahLst/>
            <a:cxnLst/>
            <a:rect l="l" t="t" r="r" b="b"/>
            <a:pathLst>
              <a:path w="7662637" h="6185838">
                <a:moveTo>
                  <a:pt x="0" y="0"/>
                </a:moveTo>
                <a:lnTo>
                  <a:pt x="7662638" y="0"/>
                </a:lnTo>
                <a:lnTo>
                  <a:pt x="7662638" y="6185838"/>
                </a:lnTo>
                <a:lnTo>
                  <a:pt x="0" y="618583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sp>
        <p:nvSpPr>
          <p:cNvPr id="7" name="Freeform 7"/>
          <p:cNvSpPr/>
          <p:nvPr/>
        </p:nvSpPr>
        <p:spPr>
          <a:xfrm rot="685974">
            <a:off x="6802944" y="654517"/>
            <a:ext cx="1506327" cy="1459521"/>
          </a:xfrm>
          <a:custGeom>
            <a:avLst/>
            <a:gdLst/>
            <a:ahLst/>
            <a:cxnLst/>
            <a:rect l="l" t="t" r="r" b="b"/>
            <a:pathLst>
              <a:path w="1506327" h="1459521">
                <a:moveTo>
                  <a:pt x="0" y="0"/>
                </a:moveTo>
                <a:lnTo>
                  <a:pt x="1506328" y="0"/>
                </a:lnTo>
                <a:lnTo>
                  <a:pt x="1506328" y="1459520"/>
                </a:lnTo>
                <a:lnTo>
                  <a:pt x="0" y="1459520"/>
                </a:lnTo>
                <a:lnTo>
                  <a:pt x="0" y="0"/>
                </a:lnTo>
                <a:close/>
              </a:path>
            </a:pathLst>
          </a:custGeom>
          <a:blipFill>
            <a:blip r:embed="rId7">
              <a:extLst>
                <a:ext uri="{96DAC541-7B7A-43D3-8B79-37D633B846F1}">
                  <asvg:svgBlip xmlns:asvg="http://schemas.microsoft.com/office/drawing/2016/SVG/main" r:embed="rId8"/>
                </a:ext>
              </a:extLst>
            </a:blip>
            <a:stretch>
              <a:fillRect l="-393321" r="-400912" b="-535969"/>
            </a:stretch>
          </a:blipFill>
        </p:spPr>
        <p:txBody>
          <a:bodyPr/>
          <a:lstStyle/>
          <a:p>
            <a:endParaRPr lang="en-GB" dirty="0"/>
          </a:p>
        </p:txBody>
      </p:sp>
      <p:sp>
        <p:nvSpPr>
          <p:cNvPr id="8" name="Freeform 8"/>
          <p:cNvSpPr/>
          <p:nvPr/>
        </p:nvSpPr>
        <p:spPr>
          <a:xfrm rot="-706029">
            <a:off x="521832" y="7025315"/>
            <a:ext cx="1506327" cy="1459521"/>
          </a:xfrm>
          <a:custGeom>
            <a:avLst/>
            <a:gdLst/>
            <a:ahLst/>
            <a:cxnLst/>
            <a:rect l="l" t="t" r="r" b="b"/>
            <a:pathLst>
              <a:path w="1506327" h="1459521">
                <a:moveTo>
                  <a:pt x="0" y="0"/>
                </a:moveTo>
                <a:lnTo>
                  <a:pt x="1506328" y="0"/>
                </a:lnTo>
                <a:lnTo>
                  <a:pt x="1506328" y="1459521"/>
                </a:lnTo>
                <a:lnTo>
                  <a:pt x="0" y="1459521"/>
                </a:lnTo>
                <a:lnTo>
                  <a:pt x="0" y="0"/>
                </a:lnTo>
                <a:close/>
              </a:path>
            </a:pathLst>
          </a:custGeom>
          <a:blipFill>
            <a:blip r:embed="rId7">
              <a:extLst>
                <a:ext uri="{96DAC541-7B7A-43D3-8B79-37D633B846F1}">
                  <asvg:svgBlip xmlns:asvg="http://schemas.microsoft.com/office/drawing/2016/SVG/main" r:embed="rId8"/>
                </a:ext>
              </a:extLst>
            </a:blip>
            <a:stretch>
              <a:fillRect l="-393321" r="-400912" b="-535969"/>
            </a:stretch>
          </a:blipFill>
        </p:spPr>
        <p:txBody>
          <a:bodyPr/>
          <a:lstStyle/>
          <a:p>
            <a:endParaRPr lang="en-GB" dirty="0"/>
          </a:p>
        </p:txBody>
      </p:sp>
      <p:grpSp>
        <p:nvGrpSpPr>
          <p:cNvPr id="9" name="Group 9"/>
          <p:cNvGrpSpPr/>
          <p:nvPr/>
        </p:nvGrpSpPr>
        <p:grpSpPr>
          <a:xfrm>
            <a:off x="11534048" y="7552598"/>
            <a:ext cx="3147403" cy="900633"/>
            <a:chOff x="0" y="0"/>
            <a:chExt cx="883555" cy="252830"/>
          </a:xfrm>
        </p:grpSpPr>
        <p:sp>
          <p:nvSpPr>
            <p:cNvPr id="10" name="Freeform 10"/>
            <p:cNvSpPr/>
            <p:nvPr/>
          </p:nvSpPr>
          <p:spPr>
            <a:xfrm>
              <a:off x="0" y="0"/>
              <a:ext cx="883555" cy="252830"/>
            </a:xfrm>
            <a:custGeom>
              <a:avLst/>
              <a:gdLst/>
              <a:ahLst/>
              <a:cxnLst/>
              <a:rect l="l" t="t" r="r" b="b"/>
              <a:pathLst>
                <a:path w="883555" h="252830">
                  <a:moveTo>
                    <a:pt x="126415" y="0"/>
                  </a:moveTo>
                  <a:lnTo>
                    <a:pt x="757140" y="0"/>
                  </a:lnTo>
                  <a:cubicBezTo>
                    <a:pt x="790667" y="0"/>
                    <a:pt x="822821" y="13319"/>
                    <a:pt x="846529" y="37026"/>
                  </a:cubicBezTo>
                  <a:cubicBezTo>
                    <a:pt x="870236" y="60734"/>
                    <a:pt x="883555" y="92888"/>
                    <a:pt x="883555" y="126415"/>
                  </a:cubicBezTo>
                  <a:lnTo>
                    <a:pt x="883555" y="126415"/>
                  </a:lnTo>
                  <a:cubicBezTo>
                    <a:pt x="883555" y="196232"/>
                    <a:pt x="826957" y="252830"/>
                    <a:pt x="757140" y="252830"/>
                  </a:cubicBezTo>
                  <a:lnTo>
                    <a:pt x="126415" y="252830"/>
                  </a:lnTo>
                  <a:cubicBezTo>
                    <a:pt x="56598" y="252830"/>
                    <a:pt x="0" y="196232"/>
                    <a:pt x="0" y="126415"/>
                  </a:cubicBezTo>
                  <a:lnTo>
                    <a:pt x="0" y="126415"/>
                  </a:lnTo>
                  <a:cubicBezTo>
                    <a:pt x="0" y="56598"/>
                    <a:pt x="56598" y="0"/>
                    <a:pt x="126415" y="0"/>
                  </a:cubicBezTo>
                  <a:close/>
                </a:path>
              </a:pathLst>
            </a:custGeom>
            <a:solidFill>
              <a:srgbClr val="FDBE11"/>
            </a:solidFill>
            <a:ln w="38100" cap="rnd">
              <a:solidFill>
                <a:srgbClr val="01012C"/>
              </a:solidFill>
              <a:prstDash val="solid"/>
              <a:round/>
            </a:ln>
          </p:spPr>
          <p:txBody>
            <a:bodyPr/>
            <a:lstStyle/>
            <a:p>
              <a:endParaRPr lang="en-GB" dirty="0"/>
            </a:p>
          </p:txBody>
        </p:sp>
        <p:sp>
          <p:nvSpPr>
            <p:cNvPr id="11" name="TextBox 11"/>
            <p:cNvSpPr txBox="1"/>
            <p:nvPr/>
          </p:nvSpPr>
          <p:spPr>
            <a:xfrm>
              <a:off x="0" y="-38100"/>
              <a:ext cx="883555" cy="290930"/>
            </a:xfrm>
            <a:prstGeom prst="rect">
              <a:avLst/>
            </a:prstGeom>
          </p:spPr>
          <p:txBody>
            <a:bodyPr lIns="50800" tIns="50800" rIns="50800" bIns="50800" rtlCol="0" anchor="ctr"/>
            <a:lstStyle/>
            <a:p>
              <a:pPr algn="ctr">
                <a:lnSpc>
                  <a:spcPts val="2659"/>
                </a:lnSpc>
                <a:spcBef>
                  <a:spcPct val="0"/>
                </a:spcBef>
              </a:pPr>
              <a:endParaRPr dirty="0"/>
            </a:p>
          </p:txBody>
        </p:sp>
      </p:grpSp>
      <p:sp>
        <p:nvSpPr>
          <p:cNvPr id="12" name="TextBox 12"/>
          <p:cNvSpPr txBox="1"/>
          <p:nvPr/>
        </p:nvSpPr>
        <p:spPr>
          <a:xfrm>
            <a:off x="9202499" y="3876660"/>
            <a:ext cx="7810500" cy="2364173"/>
          </a:xfrm>
          <a:prstGeom prst="rect">
            <a:avLst/>
          </a:prstGeom>
        </p:spPr>
        <p:txBody>
          <a:bodyPr wrap="square" lIns="0" tIns="0" rIns="0" bIns="0" rtlCol="0" anchor="t">
            <a:spAutoFit/>
          </a:bodyPr>
          <a:lstStyle/>
          <a:p>
            <a:pPr algn="ctr">
              <a:lnSpc>
                <a:spcPct val="150000"/>
              </a:lnSpc>
            </a:pPr>
            <a:r>
              <a:rPr lang="en-US" sz="5400" dirty="0">
                <a:solidFill>
                  <a:srgbClr val="01012C"/>
                </a:solidFill>
              </a:rPr>
              <a:t>Module: </a:t>
            </a:r>
          </a:p>
          <a:p>
            <a:pPr algn="ctr">
              <a:lnSpc>
                <a:spcPct val="150000"/>
              </a:lnSpc>
            </a:pPr>
            <a:r>
              <a:rPr lang="en-US" sz="5400" dirty="0">
                <a:solidFill>
                  <a:srgbClr val="01012C"/>
                </a:solidFill>
              </a:rPr>
              <a:t>Operating Hotel Facilities</a:t>
            </a:r>
          </a:p>
        </p:txBody>
      </p:sp>
      <p:sp>
        <p:nvSpPr>
          <p:cNvPr id="13" name="TextBox 13"/>
          <p:cNvSpPr txBox="1"/>
          <p:nvPr/>
        </p:nvSpPr>
        <p:spPr>
          <a:xfrm>
            <a:off x="9297207" y="2900439"/>
            <a:ext cx="7621084" cy="714298"/>
          </a:xfrm>
          <a:prstGeom prst="rect">
            <a:avLst/>
          </a:prstGeom>
        </p:spPr>
        <p:txBody>
          <a:bodyPr lIns="0" tIns="0" rIns="0" bIns="0" rtlCol="0" anchor="t">
            <a:spAutoFit/>
          </a:bodyPr>
          <a:lstStyle/>
          <a:p>
            <a:pPr algn="ctr">
              <a:lnSpc>
                <a:spcPts val="6299"/>
              </a:lnSpc>
              <a:spcBef>
                <a:spcPct val="0"/>
              </a:spcBef>
            </a:pPr>
            <a:r>
              <a:rPr lang="en-US" sz="3200" dirty="0">
                <a:solidFill>
                  <a:srgbClr val="01012C"/>
                </a:solidFill>
              </a:rPr>
              <a:t>BA International Hotel Management</a:t>
            </a:r>
          </a:p>
        </p:txBody>
      </p:sp>
      <p:sp>
        <p:nvSpPr>
          <p:cNvPr id="15" name="TextBox 15"/>
          <p:cNvSpPr txBox="1"/>
          <p:nvPr/>
        </p:nvSpPr>
        <p:spPr>
          <a:xfrm>
            <a:off x="11941241" y="7695258"/>
            <a:ext cx="2333018" cy="548639"/>
          </a:xfrm>
          <a:prstGeom prst="rect">
            <a:avLst/>
          </a:prstGeom>
        </p:spPr>
        <p:txBody>
          <a:bodyPr lIns="0" tIns="0" rIns="0" bIns="0" rtlCol="0" anchor="t">
            <a:spAutoFit/>
          </a:bodyPr>
          <a:lstStyle/>
          <a:p>
            <a:pPr algn="ctr">
              <a:lnSpc>
                <a:spcPts val="4465"/>
              </a:lnSpc>
              <a:spcBef>
                <a:spcPct val="0"/>
              </a:spcBef>
            </a:pPr>
            <a:r>
              <a:rPr lang="en-US" sz="3189" dirty="0">
                <a:solidFill>
                  <a:srgbClr val="01012C"/>
                </a:solidFill>
              </a:rPr>
              <a:t>Student ID: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C6AD"/>
        </a:solidFill>
        <a:effectLst/>
      </p:bgPr>
    </p:bg>
    <p:spTree>
      <p:nvGrpSpPr>
        <p:cNvPr id="1" name=""/>
        <p:cNvGrpSpPr/>
        <p:nvPr/>
      </p:nvGrpSpPr>
      <p:grpSpPr>
        <a:xfrm>
          <a:off x="0" y="0"/>
          <a:ext cx="0" cy="0"/>
          <a:chOff x="0" y="0"/>
          <a:chExt cx="0" cy="0"/>
        </a:xfrm>
      </p:grpSpPr>
      <p:grpSp>
        <p:nvGrpSpPr>
          <p:cNvPr id="2" name="Group 2"/>
          <p:cNvGrpSpPr/>
          <p:nvPr/>
        </p:nvGrpSpPr>
        <p:grpSpPr>
          <a:xfrm>
            <a:off x="-799374" y="9183781"/>
            <a:ext cx="20561308" cy="2781300"/>
            <a:chOff x="0" y="0"/>
            <a:chExt cx="5415324" cy="732523"/>
          </a:xfrm>
        </p:grpSpPr>
        <p:sp>
          <p:nvSpPr>
            <p:cNvPr id="3" name="Freeform 3"/>
            <p:cNvSpPr/>
            <p:nvPr/>
          </p:nvSpPr>
          <p:spPr>
            <a:xfrm>
              <a:off x="0" y="0"/>
              <a:ext cx="5415324" cy="732523"/>
            </a:xfrm>
            <a:custGeom>
              <a:avLst/>
              <a:gdLst/>
              <a:ahLst/>
              <a:cxnLst/>
              <a:rect l="l" t="t" r="r" b="b"/>
              <a:pathLst>
                <a:path w="5415324" h="732523">
                  <a:moveTo>
                    <a:pt x="0" y="0"/>
                  </a:moveTo>
                  <a:lnTo>
                    <a:pt x="5415324" y="0"/>
                  </a:lnTo>
                  <a:lnTo>
                    <a:pt x="5415324" y="732523"/>
                  </a:lnTo>
                  <a:lnTo>
                    <a:pt x="0" y="732523"/>
                  </a:lnTo>
                  <a:close/>
                </a:path>
              </a:pathLst>
            </a:custGeom>
            <a:solidFill>
              <a:srgbClr val="0067EB"/>
            </a:solidFill>
          </p:spPr>
          <p:txBody>
            <a:bodyPr/>
            <a:lstStyle/>
            <a:p>
              <a:endParaRPr lang="en-GB" dirty="0"/>
            </a:p>
          </p:txBody>
        </p:sp>
        <p:sp>
          <p:nvSpPr>
            <p:cNvPr id="4" name="TextBox 4"/>
            <p:cNvSpPr txBox="1"/>
            <p:nvPr/>
          </p:nvSpPr>
          <p:spPr>
            <a:xfrm>
              <a:off x="0" y="-38100"/>
              <a:ext cx="5415324" cy="770623"/>
            </a:xfrm>
            <a:prstGeom prst="rect">
              <a:avLst/>
            </a:prstGeom>
          </p:spPr>
          <p:txBody>
            <a:bodyPr lIns="50800" tIns="50800" rIns="50800" bIns="50800" rtlCol="0" anchor="ctr"/>
            <a:lstStyle/>
            <a:p>
              <a:pPr algn="ctr">
                <a:lnSpc>
                  <a:spcPts val="2659"/>
                </a:lnSpc>
              </a:pPr>
              <a:endParaRPr dirty="0"/>
            </a:p>
          </p:txBody>
        </p:sp>
      </p:grpSp>
      <p:sp>
        <p:nvSpPr>
          <p:cNvPr id="5" name="Freeform 5"/>
          <p:cNvSpPr/>
          <p:nvPr/>
        </p:nvSpPr>
        <p:spPr>
          <a:xfrm flipV="1">
            <a:off x="-357967" y="362894"/>
            <a:ext cx="5983087" cy="2340883"/>
          </a:xfrm>
          <a:custGeom>
            <a:avLst/>
            <a:gdLst/>
            <a:ahLst/>
            <a:cxnLst/>
            <a:rect l="l" t="t" r="r" b="b"/>
            <a:pathLst>
              <a:path w="5983087" h="2340883">
                <a:moveTo>
                  <a:pt x="0" y="2340883"/>
                </a:moveTo>
                <a:lnTo>
                  <a:pt x="5983087" y="2340883"/>
                </a:lnTo>
                <a:lnTo>
                  <a:pt x="5983087" y="0"/>
                </a:lnTo>
                <a:lnTo>
                  <a:pt x="0" y="0"/>
                </a:lnTo>
                <a:lnTo>
                  <a:pt x="0" y="2340883"/>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grpSp>
        <p:nvGrpSpPr>
          <p:cNvPr id="6" name="Group 6"/>
          <p:cNvGrpSpPr/>
          <p:nvPr/>
        </p:nvGrpSpPr>
        <p:grpSpPr>
          <a:xfrm>
            <a:off x="6776214" y="2131919"/>
            <a:ext cx="9746823" cy="6023161"/>
            <a:chOff x="0" y="0"/>
            <a:chExt cx="2567065" cy="1586347"/>
          </a:xfrm>
        </p:grpSpPr>
        <p:sp>
          <p:nvSpPr>
            <p:cNvPr id="7" name="Freeform 7"/>
            <p:cNvSpPr/>
            <p:nvPr/>
          </p:nvSpPr>
          <p:spPr>
            <a:xfrm>
              <a:off x="0" y="0"/>
              <a:ext cx="2567065" cy="1586347"/>
            </a:xfrm>
            <a:custGeom>
              <a:avLst/>
              <a:gdLst/>
              <a:ahLst/>
              <a:cxnLst/>
              <a:rect l="l" t="t" r="r" b="b"/>
              <a:pathLst>
                <a:path w="2567065" h="1586347">
                  <a:moveTo>
                    <a:pt x="27801" y="0"/>
                  </a:moveTo>
                  <a:lnTo>
                    <a:pt x="2539264" y="0"/>
                  </a:lnTo>
                  <a:cubicBezTo>
                    <a:pt x="2554618" y="0"/>
                    <a:pt x="2567065" y="12447"/>
                    <a:pt x="2567065" y="27801"/>
                  </a:cubicBezTo>
                  <a:lnTo>
                    <a:pt x="2567065" y="1558546"/>
                  </a:lnTo>
                  <a:cubicBezTo>
                    <a:pt x="2567065" y="1573900"/>
                    <a:pt x="2554618" y="1586347"/>
                    <a:pt x="2539264" y="1586347"/>
                  </a:cubicBezTo>
                  <a:lnTo>
                    <a:pt x="27801" y="1586347"/>
                  </a:lnTo>
                  <a:cubicBezTo>
                    <a:pt x="12447" y="1586347"/>
                    <a:pt x="0" y="1573900"/>
                    <a:pt x="0" y="1558546"/>
                  </a:cubicBezTo>
                  <a:lnTo>
                    <a:pt x="0" y="27801"/>
                  </a:lnTo>
                  <a:cubicBezTo>
                    <a:pt x="0" y="12447"/>
                    <a:pt x="12447" y="0"/>
                    <a:pt x="27801" y="0"/>
                  </a:cubicBezTo>
                  <a:close/>
                </a:path>
              </a:pathLst>
            </a:custGeom>
            <a:solidFill>
              <a:srgbClr val="FFFFFF"/>
            </a:solidFill>
            <a:ln w="38100" cap="rnd">
              <a:solidFill>
                <a:srgbClr val="01012C"/>
              </a:solidFill>
              <a:prstDash val="solid"/>
              <a:round/>
            </a:ln>
          </p:spPr>
          <p:txBody>
            <a:bodyPr/>
            <a:lstStyle/>
            <a:p>
              <a:endParaRPr lang="en-GB" dirty="0"/>
            </a:p>
          </p:txBody>
        </p:sp>
        <p:sp>
          <p:nvSpPr>
            <p:cNvPr id="8" name="TextBox 8"/>
            <p:cNvSpPr txBox="1"/>
            <p:nvPr/>
          </p:nvSpPr>
          <p:spPr>
            <a:xfrm>
              <a:off x="0" y="-38100"/>
              <a:ext cx="2567065" cy="1624447"/>
            </a:xfrm>
            <a:prstGeom prst="rect">
              <a:avLst/>
            </a:prstGeom>
          </p:spPr>
          <p:txBody>
            <a:bodyPr lIns="50800" tIns="50800" rIns="50800" bIns="50800" rtlCol="0" anchor="ctr"/>
            <a:lstStyle/>
            <a:p>
              <a:pPr algn="ctr">
                <a:lnSpc>
                  <a:spcPts val="2659"/>
                </a:lnSpc>
                <a:spcBef>
                  <a:spcPct val="0"/>
                </a:spcBef>
              </a:pPr>
              <a:endParaRPr dirty="0"/>
            </a:p>
          </p:txBody>
        </p:sp>
      </p:grpSp>
      <p:grpSp>
        <p:nvGrpSpPr>
          <p:cNvPr id="9" name="Group 9"/>
          <p:cNvGrpSpPr/>
          <p:nvPr/>
        </p:nvGrpSpPr>
        <p:grpSpPr>
          <a:xfrm>
            <a:off x="1601418" y="6289579"/>
            <a:ext cx="5685091" cy="1578643"/>
            <a:chOff x="0" y="0"/>
            <a:chExt cx="1497308" cy="415774"/>
          </a:xfrm>
        </p:grpSpPr>
        <p:sp>
          <p:nvSpPr>
            <p:cNvPr id="10" name="Freeform 10"/>
            <p:cNvSpPr/>
            <p:nvPr/>
          </p:nvSpPr>
          <p:spPr>
            <a:xfrm>
              <a:off x="0" y="0"/>
              <a:ext cx="1497308" cy="415774"/>
            </a:xfrm>
            <a:custGeom>
              <a:avLst/>
              <a:gdLst/>
              <a:ahLst/>
              <a:cxnLst/>
              <a:rect l="l" t="t" r="r" b="b"/>
              <a:pathLst>
                <a:path w="1497308" h="415774">
                  <a:moveTo>
                    <a:pt x="47663" y="0"/>
                  </a:moveTo>
                  <a:lnTo>
                    <a:pt x="1449645" y="0"/>
                  </a:lnTo>
                  <a:cubicBezTo>
                    <a:pt x="1475969" y="0"/>
                    <a:pt x="1497308" y="21339"/>
                    <a:pt x="1497308" y="47663"/>
                  </a:cubicBezTo>
                  <a:lnTo>
                    <a:pt x="1497308" y="368112"/>
                  </a:lnTo>
                  <a:cubicBezTo>
                    <a:pt x="1497308" y="380753"/>
                    <a:pt x="1492286" y="392876"/>
                    <a:pt x="1483348" y="401814"/>
                  </a:cubicBezTo>
                  <a:cubicBezTo>
                    <a:pt x="1474409" y="410753"/>
                    <a:pt x="1462286" y="415774"/>
                    <a:pt x="1449645" y="415774"/>
                  </a:cubicBezTo>
                  <a:lnTo>
                    <a:pt x="47663" y="415774"/>
                  </a:lnTo>
                  <a:cubicBezTo>
                    <a:pt x="35022" y="415774"/>
                    <a:pt x="22899" y="410753"/>
                    <a:pt x="13960" y="401814"/>
                  </a:cubicBezTo>
                  <a:cubicBezTo>
                    <a:pt x="5022" y="392876"/>
                    <a:pt x="0" y="380753"/>
                    <a:pt x="0" y="368112"/>
                  </a:cubicBezTo>
                  <a:lnTo>
                    <a:pt x="0" y="47663"/>
                  </a:lnTo>
                  <a:cubicBezTo>
                    <a:pt x="0" y="35022"/>
                    <a:pt x="5022" y="22899"/>
                    <a:pt x="13960" y="13960"/>
                  </a:cubicBezTo>
                  <a:cubicBezTo>
                    <a:pt x="22899" y="5022"/>
                    <a:pt x="35022" y="0"/>
                    <a:pt x="47663" y="0"/>
                  </a:cubicBezTo>
                  <a:close/>
                </a:path>
              </a:pathLst>
            </a:custGeom>
            <a:solidFill>
              <a:srgbClr val="FDBE11"/>
            </a:solidFill>
            <a:ln w="38100" cap="rnd">
              <a:solidFill>
                <a:srgbClr val="01012C"/>
              </a:solidFill>
              <a:prstDash val="solid"/>
              <a:round/>
            </a:ln>
          </p:spPr>
          <p:txBody>
            <a:bodyPr/>
            <a:lstStyle/>
            <a:p>
              <a:endParaRPr lang="en-GB" dirty="0"/>
            </a:p>
          </p:txBody>
        </p:sp>
        <p:sp>
          <p:nvSpPr>
            <p:cNvPr id="11" name="TextBox 11"/>
            <p:cNvSpPr txBox="1"/>
            <p:nvPr/>
          </p:nvSpPr>
          <p:spPr>
            <a:xfrm>
              <a:off x="0" y="-38100"/>
              <a:ext cx="1497308" cy="453874"/>
            </a:xfrm>
            <a:prstGeom prst="rect">
              <a:avLst/>
            </a:prstGeom>
          </p:spPr>
          <p:txBody>
            <a:bodyPr lIns="50800" tIns="50800" rIns="50800" bIns="50800" rtlCol="0" anchor="ctr"/>
            <a:lstStyle/>
            <a:p>
              <a:pPr algn="ctr">
                <a:lnSpc>
                  <a:spcPts val="2659"/>
                </a:lnSpc>
                <a:spcBef>
                  <a:spcPct val="0"/>
                </a:spcBef>
              </a:pPr>
              <a:endParaRPr dirty="0"/>
            </a:p>
          </p:txBody>
        </p:sp>
      </p:grpSp>
      <p:sp>
        <p:nvSpPr>
          <p:cNvPr id="15" name="TextBox 15"/>
          <p:cNvSpPr txBox="1"/>
          <p:nvPr/>
        </p:nvSpPr>
        <p:spPr>
          <a:xfrm>
            <a:off x="7797717" y="2846652"/>
            <a:ext cx="7929983" cy="920750"/>
          </a:xfrm>
          <a:prstGeom prst="rect">
            <a:avLst/>
          </a:prstGeom>
        </p:spPr>
        <p:txBody>
          <a:bodyPr lIns="0" tIns="0" rIns="0" bIns="0" rtlCol="0" anchor="t">
            <a:spAutoFit/>
          </a:bodyPr>
          <a:lstStyle/>
          <a:p>
            <a:pPr>
              <a:lnSpc>
                <a:spcPts val="6999"/>
              </a:lnSpc>
            </a:pPr>
            <a:r>
              <a:rPr lang="en-US" sz="6999" dirty="0">
                <a:solidFill>
                  <a:srgbClr val="01012C"/>
                </a:solidFill>
              </a:rPr>
              <a:t>Introduction</a:t>
            </a:r>
          </a:p>
        </p:txBody>
      </p:sp>
      <p:sp>
        <p:nvSpPr>
          <p:cNvPr id="16" name="TextBox 16"/>
          <p:cNvSpPr txBox="1"/>
          <p:nvPr/>
        </p:nvSpPr>
        <p:spPr>
          <a:xfrm>
            <a:off x="7732465" y="4076700"/>
            <a:ext cx="7929983" cy="2357633"/>
          </a:xfrm>
          <a:prstGeom prst="rect">
            <a:avLst/>
          </a:prstGeom>
        </p:spPr>
        <p:txBody>
          <a:bodyPr wrap="square" lIns="0" tIns="0" rIns="0" bIns="0" rtlCol="0" anchor="t">
            <a:spAutoFit/>
          </a:bodyPr>
          <a:lstStyle/>
          <a:p>
            <a:pPr algn="just">
              <a:lnSpc>
                <a:spcPts val="3147"/>
              </a:lnSpc>
              <a:spcBef>
                <a:spcPct val="0"/>
              </a:spcBef>
            </a:pPr>
            <a:r>
              <a:rPr lang="en-US" sz="2247" dirty="0">
                <a:solidFill>
                  <a:srgbClr val="01012C"/>
                </a:solidFill>
                <a:latin typeface="Literata"/>
              </a:rPr>
              <a:t>Ensuring security and protection during the cleansing process is their primary emphasis nowadays. Keeping the workplace secure along clean is essential for both the wellness along the </a:t>
            </a:r>
            <a:r>
              <a:rPr lang="en-US" sz="2247" dirty="0">
                <a:solidFill>
                  <a:srgbClr val="01012C"/>
                </a:solidFill>
              </a:rPr>
              <a:t>happiness</a:t>
            </a:r>
            <a:r>
              <a:rPr lang="en-US" sz="2247" dirty="0">
                <a:solidFill>
                  <a:srgbClr val="01012C"/>
                </a:solidFill>
                <a:latin typeface="Literata"/>
              </a:rPr>
              <a:t> of our customers, as we probably are acquainted with (Raghubalan and Raghubalan, 2016). </a:t>
            </a:r>
          </a:p>
        </p:txBody>
      </p:sp>
      <p:sp>
        <p:nvSpPr>
          <p:cNvPr id="18" name="TextBox 18"/>
          <p:cNvSpPr txBox="1"/>
          <p:nvPr/>
        </p:nvSpPr>
        <p:spPr>
          <a:xfrm>
            <a:off x="2306554" y="6355943"/>
            <a:ext cx="4274817" cy="1301254"/>
          </a:xfrm>
          <a:prstGeom prst="rect">
            <a:avLst/>
          </a:prstGeom>
        </p:spPr>
        <p:txBody>
          <a:bodyPr lIns="0" tIns="0" rIns="0" bIns="0" rtlCol="0" anchor="t">
            <a:spAutoFit/>
          </a:bodyPr>
          <a:lstStyle/>
          <a:p>
            <a:pPr algn="ctr">
              <a:lnSpc>
                <a:spcPts val="5390"/>
              </a:lnSpc>
              <a:spcBef>
                <a:spcPct val="0"/>
              </a:spcBef>
            </a:pPr>
            <a:r>
              <a:rPr lang="en-US" sz="2800" b="1" dirty="0">
                <a:solidFill>
                  <a:srgbClr val="01012C"/>
                </a:solidFill>
              </a:rPr>
              <a:t>Premier Inn Southampton Airport</a:t>
            </a:r>
          </a:p>
        </p:txBody>
      </p:sp>
      <p:pic>
        <p:nvPicPr>
          <p:cNvPr id="21" name="Picture 20">
            <a:extLst>
              <a:ext uri="{FF2B5EF4-FFF2-40B4-BE49-F238E27FC236}">
                <a16:creationId xmlns:a16="http://schemas.microsoft.com/office/drawing/2014/main" id="{E8C922FC-4926-FAAE-334D-C4FADFABBD6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667542" y="2865351"/>
            <a:ext cx="4913830" cy="327956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Freeform 2"/>
          <p:cNvSpPr/>
          <p:nvPr/>
        </p:nvSpPr>
        <p:spPr>
          <a:xfrm>
            <a:off x="-269534" y="519705"/>
            <a:ext cx="7386513" cy="9247591"/>
          </a:xfrm>
          <a:custGeom>
            <a:avLst/>
            <a:gdLst/>
            <a:ahLst/>
            <a:cxnLst/>
            <a:rect l="l" t="t" r="r" b="b"/>
            <a:pathLst>
              <a:path w="7386513" h="9247591">
                <a:moveTo>
                  <a:pt x="0" y="0"/>
                </a:moveTo>
                <a:lnTo>
                  <a:pt x="7386513" y="0"/>
                </a:lnTo>
                <a:lnTo>
                  <a:pt x="7386513" y="9247590"/>
                </a:lnTo>
                <a:lnTo>
                  <a:pt x="0" y="92475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14407923" y="-736827"/>
            <a:ext cx="11760654" cy="1176065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C6AD"/>
            </a:solidFill>
          </p:spPr>
          <p:txBody>
            <a:bodyPr/>
            <a:lstStyle/>
            <a:p>
              <a:endParaRPr lang="en-GB"/>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028700" y="2131919"/>
            <a:ext cx="16230600" cy="6023161"/>
            <a:chOff x="0" y="0"/>
            <a:chExt cx="4274726" cy="1586347"/>
          </a:xfrm>
        </p:grpSpPr>
        <p:sp>
          <p:nvSpPr>
            <p:cNvPr id="7" name="Freeform 7"/>
            <p:cNvSpPr/>
            <p:nvPr/>
          </p:nvSpPr>
          <p:spPr>
            <a:xfrm>
              <a:off x="0" y="0"/>
              <a:ext cx="4274726" cy="1586347"/>
            </a:xfrm>
            <a:custGeom>
              <a:avLst/>
              <a:gdLst/>
              <a:ahLst/>
              <a:cxnLst/>
              <a:rect l="l" t="t" r="r" b="b"/>
              <a:pathLst>
                <a:path w="4274726" h="1586347">
                  <a:moveTo>
                    <a:pt x="16695" y="0"/>
                  </a:moveTo>
                  <a:lnTo>
                    <a:pt x="4258031" y="0"/>
                  </a:lnTo>
                  <a:cubicBezTo>
                    <a:pt x="4267252" y="0"/>
                    <a:pt x="4274726" y="7475"/>
                    <a:pt x="4274726" y="16695"/>
                  </a:cubicBezTo>
                  <a:lnTo>
                    <a:pt x="4274726" y="1569652"/>
                  </a:lnTo>
                  <a:cubicBezTo>
                    <a:pt x="4274726" y="1574080"/>
                    <a:pt x="4272967" y="1578326"/>
                    <a:pt x="4269836" y="1581457"/>
                  </a:cubicBezTo>
                  <a:cubicBezTo>
                    <a:pt x="4266705" y="1584588"/>
                    <a:pt x="4262459" y="1586347"/>
                    <a:pt x="4258031" y="1586347"/>
                  </a:cubicBezTo>
                  <a:lnTo>
                    <a:pt x="16695" y="1586347"/>
                  </a:lnTo>
                  <a:cubicBezTo>
                    <a:pt x="12267" y="1586347"/>
                    <a:pt x="8021" y="1584588"/>
                    <a:pt x="4890" y="1581457"/>
                  </a:cubicBezTo>
                  <a:cubicBezTo>
                    <a:pt x="1759" y="1578326"/>
                    <a:pt x="0" y="1574080"/>
                    <a:pt x="0" y="1569652"/>
                  </a:cubicBezTo>
                  <a:lnTo>
                    <a:pt x="0" y="16695"/>
                  </a:lnTo>
                  <a:cubicBezTo>
                    <a:pt x="0" y="12267"/>
                    <a:pt x="1759" y="8021"/>
                    <a:pt x="4890" y="4890"/>
                  </a:cubicBezTo>
                  <a:cubicBezTo>
                    <a:pt x="8021" y="1759"/>
                    <a:pt x="12267" y="0"/>
                    <a:pt x="16695" y="0"/>
                  </a:cubicBezTo>
                  <a:close/>
                </a:path>
              </a:pathLst>
            </a:custGeom>
            <a:solidFill>
              <a:srgbClr val="FFFFFF"/>
            </a:solidFill>
            <a:ln w="38100" cap="rnd">
              <a:solidFill>
                <a:srgbClr val="01012C"/>
              </a:solidFill>
              <a:prstDash val="solid"/>
              <a:round/>
            </a:ln>
          </p:spPr>
          <p:txBody>
            <a:bodyPr/>
            <a:lstStyle/>
            <a:p>
              <a:endParaRPr lang="en-GB"/>
            </a:p>
          </p:txBody>
        </p:sp>
        <p:sp>
          <p:nvSpPr>
            <p:cNvPr id="8" name="TextBox 8"/>
            <p:cNvSpPr txBox="1"/>
            <p:nvPr/>
          </p:nvSpPr>
          <p:spPr>
            <a:xfrm>
              <a:off x="0" y="-38100"/>
              <a:ext cx="4274726" cy="1624447"/>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2078464" y="5009183"/>
            <a:ext cx="9229232" cy="1767792"/>
          </a:xfrm>
          <a:prstGeom prst="rect">
            <a:avLst/>
          </a:prstGeom>
        </p:spPr>
        <p:txBody>
          <a:bodyPr wrap="square" lIns="0" tIns="0" rIns="0" bIns="0" rtlCol="0" anchor="t">
            <a:spAutoFit/>
          </a:bodyPr>
          <a:lstStyle/>
          <a:p>
            <a:pPr algn="just">
              <a:lnSpc>
                <a:spcPts val="3500"/>
              </a:lnSpc>
              <a:spcBef>
                <a:spcPct val="0"/>
              </a:spcBef>
            </a:pPr>
            <a:r>
              <a:rPr lang="en-US" sz="2500" dirty="0">
                <a:solidFill>
                  <a:srgbClr val="01012C"/>
                </a:solidFill>
              </a:rPr>
              <a:t>Having an appropriate alongside secure atmosphere also boosts teamwork, and efficiency, alongside the happiness of attendees. The well-being of everyone involved must always come first (</a:t>
            </a:r>
            <a:r>
              <a:rPr lang="en-US" sz="2400" dirty="0">
                <a:effectLst/>
                <a:ea typeface="Times New Roman" panose="02020603050405020304" pitchFamily="18" charset="0"/>
              </a:rPr>
              <a:t>Casado, 2012; </a:t>
            </a:r>
            <a:r>
              <a:rPr lang="en-US" sz="2500" dirty="0">
                <a:solidFill>
                  <a:srgbClr val="01012C"/>
                </a:solidFill>
              </a:rPr>
              <a:t>Wood, 2013).</a:t>
            </a:r>
          </a:p>
        </p:txBody>
      </p:sp>
      <p:sp>
        <p:nvSpPr>
          <p:cNvPr id="10" name="TextBox 10"/>
          <p:cNvSpPr txBox="1"/>
          <p:nvPr/>
        </p:nvSpPr>
        <p:spPr>
          <a:xfrm>
            <a:off x="2078464" y="3001342"/>
            <a:ext cx="7675136" cy="1326773"/>
          </a:xfrm>
          <a:prstGeom prst="rect">
            <a:avLst/>
          </a:prstGeom>
        </p:spPr>
        <p:txBody>
          <a:bodyPr wrap="square" lIns="0" tIns="0" rIns="0" bIns="0" rtlCol="0" anchor="t">
            <a:spAutoFit/>
          </a:bodyPr>
          <a:lstStyle/>
          <a:p>
            <a:pPr>
              <a:lnSpc>
                <a:spcPts val="12599"/>
              </a:lnSpc>
              <a:spcBef>
                <a:spcPct val="0"/>
              </a:spcBef>
            </a:pPr>
            <a:r>
              <a:rPr lang="en-US" sz="3600" b="1" dirty="0">
                <a:solidFill>
                  <a:srgbClr val="01012C"/>
                </a:solidFill>
                <a:latin typeface="+mj-lt"/>
              </a:rPr>
              <a:t>Importance of Health and Safety</a:t>
            </a:r>
          </a:p>
        </p:txBody>
      </p:sp>
      <p:sp>
        <p:nvSpPr>
          <p:cNvPr id="11" name="Freeform 11"/>
          <p:cNvSpPr/>
          <p:nvPr/>
        </p:nvSpPr>
        <p:spPr>
          <a:xfrm>
            <a:off x="12410258" y="3421876"/>
            <a:ext cx="3995330" cy="3443248"/>
          </a:xfrm>
          <a:custGeom>
            <a:avLst/>
            <a:gdLst/>
            <a:ahLst/>
            <a:cxnLst/>
            <a:rect l="l" t="t" r="r" b="b"/>
            <a:pathLst>
              <a:path w="3995330" h="3443248">
                <a:moveTo>
                  <a:pt x="0" y="0"/>
                </a:moveTo>
                <a:lnTo>
                  <a:pt x="3995330" y="0"/>
                </a:lnTo>
                <a:lnTo>
                  <a:pt x="3995330" y="3443248"/>
                </a:lnTo>
                <a:lnTo>
                  <a:pt x="0" y="344324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C6AD"/>
        </a:solidFill>
        <a:effectLst/>
      </p:bgPr>
    </p:bg>
    <p:spTree>
      <p:nvGrpSpPr>
        <p:cNvPr id="1" name=""/>
        <p:cNvGrpSpPr/>
        <p:nvPr/>
      </p:nvGrpSpPr>
      <p:grpSpPr>
        <a:xfrm>
          <a:off x="0" y="0"/>
          <a:ext cx="0" cy="0"/>
          <a:chOff x="0" y="0"/>
          <a:chExt cx="0" cy="0"/>
        </a:xfrm>
      </p:grpSpPr>
      <p:sp>
        <p:nvSpPr>
          <p:cNvPr id="2" name="Freeform 2"/>
          <p:cNvSpPr/>
          <p:nvPr/>
        </p:nvSpPr>
        <p:spPr>
          <a:xfrm>
            <a:off x="897406" y="1475291"/>
            <a:ext cx="7444704" cy="7336417"/>
          </a:xfrm>
          <a:custGeom>
            <a:avLst/>
            <a:gdLst/>
            <a:ahLst/>
            <a:cxnLst/>
            <a:rect l="l" t="t" r="r" b="b"/>
            <a:pathLst>
              <a:path w="7444704" h="7336417">
                <a:moveTo>
                  <a:pt x="0" y="0"/>
                </a:moveTo>
                <a:lnTo>
                  <a:pt x="7444704" y="0"/>
                </a:lnTo>
                <a:lnTo>
                  <a:pt x="7444704" y="7336418"/>
                </a:lnTo>
                <a:lnTo>
                  <a:pt x="0" y="733641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sp>
        <p:nvSpPr>
          <p:cNvPr id="3" name="Freeform 3"/>
          <p:cNvSpPr/>
          <p:nvPr/>
        </p:nvSpPr>
        <p:spPr>
          <a:xfrm>
            <a:off x="10987523" y="1028700"/>
            <a:ext cx="8961452" cy="8229600"/>
          </a:xfrm>
          <a:custGeom>
            <a:avLst/>
            <a:gdLst/>
            <a:ahLst/>
            <a:cxnLst/>
            <a:rect l="l" t="t" r="r" b="b"/>
            <a:pathLst>
              <a:path w="8961452" h="8229600">
                <a:moveTo>
                  <a:pt x="0" y="0"/>
                </a:moveTo>
                <a:lnTo>
                  <a:pt x="8961452" y="0"/>
                </a:lnTo>
                <a:lnTo>
                  <a:pt x="8961452" y="8229600"/>
                </a:lnTo>
                <a:lnTo>
                  <a:pt x="0" y="82296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grpSp>
        <p:nvGrpSpPr>
          <p:cNvPr id="4" name="Group 4"/>
          <p:cNvGrpSpPr/>
          <p:nvPr/>
        </p:nvGrpSpPr>
        <p:grpSpPr>
          <a:xfrm>
            <a:off x="8956199" y="2131919"/>
            <a:ext cx="8303101" cy="6023161"/>
            <a:chOff x="0" y="0"/>
            <a:chExt cx="2186825" cy="1586347"/>
          </a:xfrm>
        </p:grpSpPr>
        <p:sp>
          <p:nvSpPr>
            <p:cNvPr id="5" name="Freeform 5"/>
            <p:cNvSpPr/>
            <p:nvPr/>
          </p:nvSpPr>
          <p:spPr>
            <a:xfrm>
              <a:off x="0" y="0"/>
              <a:ext cx="2186825" cy="1586347"/>
            </a:xfrm>
            <a:custGeom>
              <a:avLst/>
              <a:gdLst/>
              <a:ahLst/>
              <a:cxnLst/>
              <a:rect l="l" t="t" r="r" b="b"/>
              <a:pathLst>
                <a:path w="2186825" h="1586347">
                  <a:moveTo>
                    <a:pt x="32634" y="0"/>
                  </a:moveTo>
                  <a:lnTo>
                    <a:pt x="2154190" y="0"/>
                  </a:lnTo>
                  <a:cubicBezTo>
                    <a:pt x="2162846" y="0"/>
                    <a:pt x="2171146" y="3438"/>
                    <a:pt x="2177267" y="9558"/>
                  </a:cubicBezTo>
                  <a:cubicBezTo>
                    <a:pt x="2183386" y="15679"/>
                    <a:pt x="2186825" y="23979"/>
                    <a:pt x="2186825" y="32634"/>
                  </a:cubicBezTo>
                  <a:lnTo>
                    <a:pt x="2186825" y="1553713"/>
                  </a:lnTo>
                  <a:cubicBezTo>
                    <a:pt x="2186825" y="1562368"/>
                    <a:pt x="2183386" y="1570668"/>
                    <a:pt x="2177267" y="1576789"/>
                  </a:cubicBezTo>
                  <a:cubicBezTo>
                    <a:pt x="2171146" y="1582909"/>
                    <a:pt x="2162846" y="1586347"/>
                    <a:pt x="2154190" y="1586347"/>
                  </a:cubicBezTo>
                  <a:lnTo>
                    <a:pt x="32634" y="1586347"/>
                  </a:lnTo>
                  <a:cubicBezTo>
                    <a:pt x="14611" y="1586347"/>
                    <a:pt x="0" y="1571736"/>
                    <a:pt x="0" y="1553713"/>
                  </a:cubicBezTo>
                  <a:lnTo>
                    <a:pt x="0" y="32634"/>
                  </a:lnTo>
                  <a:cubicBezTo>
                    <a:pt x="0" y="14611"/>
                    <a:pt x="14611" y="0"/>
                    <a:pt x="32634" y="0"/>
                  </a:cubicBezTo>
                  <a:close/>
                </a:path>
              </a:pathLst>
            </a:custGeom>
            <a:solidFill>
              <a:srgbClr val="FFFFFF"/>
            </a:solidFill>
            <a:ln w="38100" cap="rnd">
              <a:solidFill>
                <a:srgbClr val="01012C"/>
              </a:solidFill>
              <a:prstDash val="solid"/>
              <a:round/>
            </a:ln>
          </p:spPr>
          <p:txBody>
            <a:bodyPr/>
            <a:lstStyle/>
            <a:p>
              <a:endParaRPr lang="en-GB" dirty="0"/>
            </a:p>
          </p:txBody>
        </p:sp>
        <p:sp>
          <p:nvSpPr>
            <p:cNvPr id="6" name="TextBox 6"/>
            <p:cNvSpPr txBox="1"/>
            <p:nvPr/>
          </p:nvSpPr>
          <p:spPr>
            <a:xfrm>
              <a:off x="0" y="-38100"/>
              <a:ext cx="2186825" cy="1624447"/>
            </a:xfrm>
            <a:prstGeom prst="rect">
              <a:avLst/>
            </a:prstGeom>
          </p:spPr>
          <p:txBody>
            <a:bodyPr lIns="50800" tIns="50800" rIns="50800" bIns="50800" rtlCol="0" anchor="ctr"/>
            <a:lstStyle/>
            <a:p>
              <a:pPr algn="ctr">
                <a:lnSpc>
                  <a:spcPts val="2659"/>
                </a:lnSpc>
                <a:spcBef>
                  <a:spcPct val="0"/>
                </a:spcBef>
              </a:pPr>
              <a:endParaRPr dirty="0"/>
            </a:p>
          </p:txBody>
        </p:sp>
      </p:grpSp>
      <p:sp>
        <p:nvSpPr>
          <p:cNvPr id="7" name="TextBox 7"/>
          <p:cNvSpPr txBox="1"/>
          <p:nvPr/>
        </p:nvSpPr>
        <p:spPr>
          <a:xfrm>
            <a:off x="9144000" y="2686050"/>
            <a:ext cx="7927499" cy="4743450"/>
          </a:xfrm>
          <a:prstGeom prst="rect">
            <a:avLst/>
          </a:prstGeom>
        </p:spPr>
        <p:txBody>
          <a:bodyPr lIns="0" tIns="0" rIns="0" bIns="0" rtlCol="0" anchor="t">
            <a:spAutoFit/>
          </a:bodyPr>
          <a:lstStyle/>
          <a:p>
            <a:pPr algn="ctr">
              <a:lnSpc>
                <a:spcPts val="12599"/>
              </a:lnSpc>
              <a:spcBef>
                <a:spcPct val="0"/>
              </a:spcBef>
            </a:pPr>
            <a:r>
              <a:rPr lang="en-US" sz="8000" b="1" dirty="0">
                <a:solidFill>
                  <a:srgbClr val="01012C"/>
                </a:solidFill>
              </a:rPr>
              <a:t>Overview of Health and Safety Guide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C6AD"/>
        </a:solidFill>
        <a:effectLst/>
      </p:bgPr>
    </p:bg>
    <p:spTree>
      <p:nvGrpSpPr>
        <p:cNvPr id="1" name=""/>
        <p:cNvGrpSpPr/>
        <p:nvPr/>
      </p:nvGrpSpPr>
      <p:grpSpPr>
        <a:xfrm>
          <a:off x="0" y="0"/>
          <a:ext cx="0" cy="0"/>
          <a:chOff x="0" y="0"/>
          <a:chExt cx="0" cy="0"/>
        </a:xfrm>
      </p:grpSpPr>
      <p:grpSp>
        <p:nvGrpSpPr>
          <p:cNvPr id="2" name="Group 2"/>
          <p:cNvGrpSpPr/>
          <p:nvPr/>
        </p:nvGrpSpPr>
        <p:grpSpPr>
          <a:xfrm>
            <a:off x="6150387" y="2375507"/>
            <a:ext cx="5209249" cy="6120793"/>
            <a:chOff x="0" y="0"/>
            <a:chExt cx="1403010" cy="1777818"/>
          </a:xfrm>
        </p:grpSpPr>
        <p:sp>
          <p:nvSpPr>
            <p:cNvPr id="3" name="Freeform 3"/>
            <p:cNvSpPr/>
            <p:nvPr/>
          </p:nvSpPr>
          <p:spPr>
            <a:xfrm>
              <a:off x="0" y="0"/>
              <a:ext cx="1403010" cy="1777818"/>
            </a:xfrm>
            <a:custGeom>
              <a:avLst/>
              <a:gdLst/>
              <a:ahLst/>
              <a:cxnLst/>
              <a:rect l="l" t="t" r="r" b="b"/>
              <a:pathLst>
                <a:path w="1403010" h="1777818">
                  <a:moveTo>
                    <a:pt x="54217" y="0"/>
                  </a:moveTo>
                  <a:lnTo>
                    <a:pt x="1348793" y="0"/>
                  </a:lnTo>
                  <a:cubicBezTo>
                    <a:pt x="1363172" y="0"/>
                    <a:pt x="1376962" y="5712"/>
                    <a:pt x="1387130" y="15880"/>
                  </a:cubicBezTo>
                  <a:cubicBezTo>
                    <a:pt x="1397298" y="26048"/>
                    <a:pt x="1403010" y="39838"/>
                    <a:pt x="1403010" y="54217"/>
                  </a:cubicBezTo>
                  <a:lnTo>
                    <a:pt x="1403010" y="1723601"/>
                  </a:lnTo>
                  <a:cubicBezTo>
                    <a:pt x="1403010" y="1737980"/>
                    <a:pt x="1397298" y="1751770"/>
                    <a:pt x="1387130" y="1761938"/>
                  </a:cubicBezTo>
                  <a:cubicBezTo>
                    <a:pt x="1376962" y="1772106"/>
                    <a:pt x="1363172" y="1777818"/>
                    <a:pt x="1348793" y="1777818"/>
                  </a:cubicBezTo>
                  <a:lnTo>
                    <a:pt x="54217" y="1777818"/>
                  </a:lnTo>
                  <a:cubicBezTo>
                    <a:pt x="24274" y="1777818"/>
                    <a:pt x="0" y="1753544"/>
                    <a:pt x="0" y="1723601"/>
                  </a:cubicBezTo>
                  <a:lnTo>
                    <a:pt x="0" y="54217"/>
                  </a:lnTo>
                  <a:cubicBezTo>
                    <a:pt x="0" y="39838"/>
                    <a:pt x="5712" y="26048"/>
                    <a:pt x="15880" y="15880"/>
                  </a:cubicBezTo>
                  <a:cubicBezTo>
                    <a:pt x="26048" y="5712"/>
                    <a:pt x="39838" y="0"/>
                    <a:pt x="54217" y="0"/>
                  </a:cubicBezTo>
                  <a:close/>
                </a:path>
              </a:pathLst>
            </a:custGeom>
            <a:solidFill>
              <a:srgbClr val="FFFFFF"/>
            </a:solidFill>
            <a:ln w="38100" cap="rnd">
              <a:solidFill>
                <a:srgbClr val="01012C"/>
              </a:solidFill>
              <a:prstDash val="solid"/>
              <a:round/>
            </a:ln>
          </p:spPr>
          <p:txBody>
            <a:bodyPr/>
            <a:lstStyle/>
            <a:p>
              <a:endParaRPr lang="en-GB" dirty="0"/>
            </a:p>
          </p:txBody>
        </p:sp>
        <p:sp>
          <p:nvSpPr>
            <p:cNvPr id="4" name="TextBox 4"/>
            <p:cNvSpPr txBox="1"/>
            <p:nvPr/>
          </p:nvSpPr>
          <p:spPr>
            <a:xfrm>
              <a:off x="0" y="-38100"/>
              <a:ext cx="1403010" cy="1815918"/>
            </a:xfrm>
            <a:prstGeom prst="rect">
              <a:avLst/>
            </a:prstGeom>
          </p:spPr>
          <p:txBody>
            <a:bodyPr lIns="50800" tIns="50800" rIns="50800" bIns="50800" rtlCol="0" anchor="ctr"/>
            <a:lstStyle/>
            <a:p>
              <a:pPr algn="ctr">
                <a:lnSpc>
                  <a:spcPts val="2659"/>
                </a:lnSpc>
                <a:spcBef>
                  <a:spcPct val="0"/>
                </a:spcBef>
              </a:pPr>
              <a:endParaRPr dirty="0"/>
            </a:p>
          </p:txBody>
        </p:sp>
      </p:grpSp>
      <p:grpSp>
        <p:nvGrpSpPr>
          <p:cNvPr id="5" name="Group 5"/>
          <p:cNvGrpSpPr/>
          <p:nvPr/>
        </p:nvGrpSpPr>
        <p:grpSpPr>
          <a:xfrm>
            <a:off x="6779940" y="1925190"/>
            <a:ext cx="3607495" cy="870461"/>
            <a:chOff x="0" y="0"/>
            <a:chExt cx="1049548" cy="252830"/>
          </a:xfrm>
        </p:grpSpPr>
        <p:sp>
          <p:nvSpPr>
            <p:cNvPr id="6" name="Freeform 6"/>
            <p:cNvSpPr/>
            <p:nvPr/>
          </p:nvSpPr>
          <p:spPr>
            <a:xfrm>
              <a:off x="0" y="0"/>
              <a:ext cx="1049548" cy="252830"/>
            </a:xfrm>
            <a:custGeom>
              <a:avLst/>
              <a:gdLst/>
              <a:ahLst/>
              <a:cxnLst/>
              <a:rect l="l" t="t" r="r" b="b"/>
              <a:pathLst>
                <a:path w="1049548" h="252830">
                  <a:moveTo>
                    <a:pt x="126415" y="0"/>
                  </a:moveTo>
                  <a:lnTo>
                    <a:pt x="923132" y="0"/>
                  </a:lnTo>
                  <a:cubicBezTo>
                    <a:pt x="956660" y="0"/>
                    <a:pt x="988814" y="13319"/>
                    <a:pt x="1012521" y="37026"/>
                  </a:cubicBezTo>
                  <a:cubicBezTo>
                    <a:pt x="1036229" y="60734"/>
                    <a:pt x="1049548" y="92888"/>
                    <a:pt x="1049548" y="126415"/>
                  </a:cubicBezTo>
                  <a:lnTo>
                    <a:pt x="1049548" y="126415"/>
                  </a:lnTo>
                  <a:cubicBezTo>
                    <a:pt x="1049548" y="196232"/>
                    <a:pt x="992950" y="252830"/>
                    <a:pt x="923132" y="252830"/>
                  </a:cubicBezTo>
                  <a:lnTo>
                    <a:pt x="126415" y="252830"/>
                  </a:lnTo>
                  <a:cubicBezTo>
                    <a:pt x="56598" y="252830"/>
                    <a:pt x="0" y="196232"/>
                    <a:pt x="0" y="126415"/>
                  </a:cubicBezTo>
                  <a:lnTo>
                    <a:pt x="0" y="126415"/>
                  </a:lnTo>
                  <a:cubicBezTo>
                    <a:pt x="0" y="56598"/>
                    <a:pt x="56598" y="0"/>
                    <a:pt x="126415" y="0"/>
                  </a:cubicBezTo>
                  <a:close/>
                </a:path>
              </a:pathLst>
            </a:custGeom>
            <a:solidFill>
              <a:srgbClr val="FDBE11"/>
            </a:solidFill>
            <a:ln w="38100" cap="rnd">
              <a:solidFill>
                <a:srgbClr val="01012C"/>
              </a:solidFill>
              <a:prstDash val="solid"/>
              <a:round/>
            </a:ln>
          </p:spPr>
          <p:txBody>
            <a:bodyPr/>
            <a:lstStyle/>
            <a:p>
              <a:endParaRPr lang="en-GB" dirty="0"/>
            </a:p>
          </p:txBody>
        </p:sp>
        <p:sp>
          <p:nvSpPr>
            <p:cNvPr id="7" name="TextBox 7"/>
            <p:cNvSpPr txBox="1"/>
            <p:nvPr/>
          </p:nvSpPr>
          <p:spPr>
            <a:xfrm>
              <a:off x="0" y="-38100"/>
              <a:ext cx="1049548" cy="290930"/>
            </a:xfrm>
            <a:prstGeom prst="rect">
              <a:avLst/>
            </a:prstGeom>
          </p:spPr>
          <p:txBody>
            <a:bodyPr lIns="50800" tIns="50800" rIns="50800" bIns="50800" rtlCol="0" anchor="ctr"/>
            <a:lstStyle/>
            <a:p>
              <a:pPr algn="ctr">
                <a:lnSpc>
                  <a:spcPts val="2659"/>
                </a:lnSpc>
                <a:spcBef>
                  <a:spcPct val="0"/>
                </a:spcBef>
              </a:pPr>
              <a:endParaRPr dirty="0"/>
            </a:p>
          </p:txBody>
        </p:sp>
      </p:grpSp>
      <p:grpSp>
        <p:nvGrpSpPr>
          <p:cNvPr id="8" name="Group 8"/>
          <p:cNvGrpSpPr/>
          <p:nvPr/>
        </p:nvGrpSpPr>
        <p:grpSpPr>
          <a:xfrm>
            <a:off x="532008" y="2375507"/>
            <a:ext cx="5209249" cy="6120793"/>
            <a:chOff x="0" y="0"/>
            <a:chExt cx="1403010" cy="1777818"/>
          </a:xfrm>
        </p:grpSpPr>
        <p:sp>
          <p:nvSpPr>
            <p:cNvPr id="9" name="Freeform 9"/>
            <p:cNvSpPr/>
            <p:nvPr/>
          </p:nvSpPr>
          <p:spPr>
            <a:xfrm>
              <a:off x="0" y="0"/>
              <a:ext cx="1403010" cy="1777818"/>
            </a:xfrm>
            <a:custGeom>
              <a:avLst/>
              <a:gdLst/>
              <a:ahLst/>
              <a:cxnLst/>
              <a:rect l="l" t="t" r="r" b="b"/>
              <a:pathLst>
                <a:path w="1403010" h="1777818">
                  <a:moveTo>
                    <a:pt x="54217" y="0"/>
                  </a:moveTo>
                  <a:lnTo>
                    <a:pt x="1348793" y="0"/>
                  </a:lnTo>
                  <a:cubicBezTo>
                    <a:pt x="1363172" y="0"/>
                    <a:pt x="1376962" y="5712"/>
                    <a:pt x="1387130" y="15880"/>
                  </a:cubicBezTo>
                  <a:cubicBezTo>
                    <a:pt x="1397298" y="26048"/>
                    <a:pt x="1403010" y="39838"/>
                    <a:pt x="1403010" y="54217"/>
                  </a:cubicBezTo>
                  <a:lnTo>
                    <a:pt x="1403010" y="1723601"/>
                  </a:lnTo>
                  <a:cubicBezTo>
                    <a:pt x="1403010" y="1737980"/>
                    <a:pt x="1397298" y="1751770"/>
                    <a:pt x="1387130" y="1761938"/>
                  </a:cubicBezTo>
                  <a:cubicBezTo>
                    <a:pt x="1376962" y="1772106"/>
                    <a:pt x="1363172" y="1777818"/>
                    <a:pt x="1348793" y="1777818"/>
                  </a:cubicBezTo>
                  <a:lnTo>
                    <a:pt x="54217" y="1777818"/>
                  </a:lnTo>
                  <a:cubicBezTo>
                    <a:pt x="24274" y="1777818"/>
                    <a:pt x="0" y="1753544"/>
                    <a:pt x="0" y="1723601"/>
                  </a:cubicBezTo>
                  <a:lnTo>
                    <a:pt x="0" y="54217"/>
                  </a:lnTo>
                  <a:cubicBezTo>
                    <a:pt x="0" y="39838"/>
                    <a:pt x="5712" y="26048"/>
                    <a:pt x="15880" y="15880"/>
                  </a:cubicBezTo>
                  <a:cubicBezTo>
                    <a:pt x="26048" y="5712"/>
                    <a:pt x="39838" y="0"/>
                    <a:pt x="54217" y="0"/>
                  </a:cubicBezTo>
                  <a:close/>
                </a:path>
              </a:pathLst>
            </a:custGeom>
            <a:solidFill>
              <a:srgbClr val="FFFFFF"/>
            </a:solidFill>
            <a:ln w="38100" cap="rnd">
              <a:solidFill>
                <a:srgbClr val="01012C"/>
              </a:solidFill>
              <a:prstDash val="solid"/>
              <a:round/>
            </a:ln>
          </p:spPr>
          <p:txBody>
            <a:bodyPr/>
            <a:lstStyle/>
            <a:p>
              <a:endParaRPr lang="en-GB" dirty="0"/>
            </a:p>
          </p:txBody>
        </p:sp>
        <p:sp>
          <p:nvSpPr>
            <p:cNvPr id="10" name="TextBox 10"/>
            <p:cNvSpPr txBox="1"/>
            <p:nvPr/>
          </p:nvSpPr>
          <p:spPr>
            <a:xfrm>
              <a:off x="0" y="-38100"/>
              <a:ext cx="1403010" cy="1815918"/>
            </a:xfrm>
            <a:prstGeom prst="rect">
              <a:avLst/>
            </a:prstGeom>
          </p:spPr>
          <p:txBody>
            <a:bodyPr lIns="50800" tIns="50800" rIns="50800" bIns="50800" rtlCol="0" anchor="ctr"/>
            <a:lstStyle/>
            <a:p>
              <a:pPr algn="ctr">
                <a:lnSpc>
                  <a:spcPts val="2659"/>
                </a:lnSpc>
                <a:spcBef>
                  <a:spcPct val="0"/>
                </a:spcBef>
              </a:pPr>
              <a:endParaRPr dirty="0"/>
            </a:p>
          </p:txBody>
        </p:sp>
      </p:grpSp>
      <p:grpSp>
        <p:nvGrpSpPr>
          <p:cNvPr id="11" name="Group 11"/>
          <p:cNvGrpSpPr/>
          <p:nvPr/>
        </p:nvGrpSpPr>
        <p:grpSpPr>
          <a:xfrm>
            <a:off x="1161562" y="1925190"/>
            <a:ext cx="3607495" cy="870461"/>
            <a:chOff x="0" y="0"/>
            <a:chExt cx="1049548" cy="252830"/>
          </a:xfrm>
        </p:grpSpPr>
        <p:sp>
          <p:nvSpPr>
            <p:cNvPr id="12" name="Freeform 12"/>
            <p:cNvSpPr/>
            <p:nvPr/>
          </p:nvSpPr>
          <p:spPr>
            <a:xfrm>
              <a:off x="0" y="0"/>
              <a:ext cx="1049548" cy="252830"/>
            </a:xfrm>
            <a:custGeom>
              <a:avLst/>
              <a:gdLst/>
              <a:ahLst/>
              <a:cxnLst/>
              <a:rect l="l" t="t" r="r" b="b"/>
              <a:pathLst>
                <a:path w="1049548" h="252830">
                  <a:moveTo>
                    <a:pt x="126415" y="0"/>
                  </a:moveTo>
                  <a:lnTo>
                    <a:pt x="923132" y="0"/>
                  </a:lnTo>
                  <a:cubicBezTo>
                    <a:pt x="956660" y="0"/>
                    <a:pt x="988814" y="13319"/>
                    <a:pt x="1012521" y="37026"/>
                  </a:cubicBezTo>
                  <a:cubicBezTo>
                    <a:pt x="1036229" y="60734"/>
                    <a:pt x="1049548" y="92888"/>
                    <a:pt x="1049548" y="126415"/>
                  </a:cubicBezTo>
                  <a:lnTo>
                    <a:pt x="1049548" y="126415"/>
                  </a:lnTo>
                  <a:cubicBezTo>
                    <a:pt x="1049548" y="196232"/>
                    <a:pt x="992950" y="252830"/>
                    <a:pt x="923132" y="252830"/>
                  </a:cubicBezTo>
                  <a:lnTo>
                    <a:pt x="126415" y="252830"/>
                  </a:lnTo>
                  <a:cubicBezTo>
                    <a:pt x="56598" y="252830"/>
                    <a:pt x="0" y="196232"/>
                    <a:pt x="0" y="126415"/>
                  </a:cubicBezTo>
                  <a:lnTo>
                    <a:pt x="0" y="126415"/>
                  </a:lnTo>
                  <a:cubicBezTo>
                    <a:pt x="0" y="56598"/>
                    <a:pt x="56598" y="0"/>
                    <a:pt x="126415" y="0"/>
                  </a:cubicBezTo>
                  <a:close/>
                </a:path>
              </a:pathLst>
            </a:custGeom>
            <a:solidFill>
              <a:srgbClr val="FDBE11"/>
            </a:solidFill>
            <a:ln w="38100" cap="rnd">
              <a:solidFill>
                <a:srgbClr val="01012C"/>
              </a:solidFill>
              <a:prstDash val="solid"/>
              <a:round/>
            </a:ln>
          </p:spPr>
          <p:txBody>
            <a:bodyPr/>
            <a:lstStyle/>
            <a:p>
              <a:endParaRPr lang="en-GB" dirty="0"/>
            </a:p>
          </p:txBody>
        </p:sp>
        <p:sp>
          <p:nvSpPr>
            <p:cNvPr id="13" name="TextBox 13"/>
            <p:cNvSpPr txBox="1"/>
            <p:nvPr/>
          </p:nvSpPr>
          <p:spPr>
            <a:xfrm>
              <a:off x="0" y="-38100"/>
              <a:ext cx="1049548" cy="290930"/>
            </a:xfrm>
            <a:prstGeom prst="rect">
              <a:avLst/>
            </a:prstGeom>
          </p:spPr>
          <p:txBody>
            <a:bodyPr lIns="50800" tIns="50800" rIns="50800" bIns="50800" rtlCol="0" anchor="ctr"/>
            <a:lstStyle/>
            <a:p>
              <a:pPr algn="ctr">
                <a:lnSpc>
                  <a:spcPts val="2659"/>
                </a:lnSpc>
                <a:spcBef>
                  <a:spcPct val="0"/>
                </a:spcBef>
              </a:pPr>
              <a:endParaRPr dirty="0"/>
            </a:p>
          </p:txBody>
        </p:sp>
      </p:grpSp>
      <p:grpSp>
        <p:nvGrpSpPr>
          <p:cNvPr id="14" name="Group 14"/>
          <p:cNvGrpSpPr/>
          <p:nvPr/>
        </p:nvGrpSpPr>
        <p:grpSpPr>
          <a:xfrm>
            <a:off x="14411311" y="-704469"/>
            <a:ext cx="11760654" cy="11760654"/>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E11"/>
            </a:solidFill>
          </p:spPr>
          <p:txBody>
            <a:bodyPr/>
            <a:lstStyle/>
            <a:p>
              <a:endParaRPr lang="en-GB" dirty="0"/>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dirty="0"/>
            </a:p>
          </p:txBody>
        </p:sp>
      </p:grpSp>
      <p:sp>
        <p:nvSpPr>
          <p:cNvPr id="23" name="Freeform 23"/>
          <p:cNvSpPr/>
          <p:nvPr/>
        </p:nvSpPr>
        <p:spPr>
          <a:xfrm>
            <a:off x="2041455" y="3075402"/>
            <a:ext cx="1909467" cy="1832638"/>
          </a:xfrm>
          <a:custGeom>
            <a:avLst/>
            <a:gdLst/>
            <a:ahLst/>
            <a:cxnLst/>
            <a:rect l="l" t="t" r="r" b="b"/>
            <a:pathLst>
              <a:path w="1978916" h="1896161">
                <a:moveTo>
                  <a:pt x="0" y="0"/>
                </a:moveTo>
                <a:lnTo>
                  <a:pt x="1978916" y="0"/>
                </a:lnTo>
                <a:lnTo>
                  <a:pt x="1978916" y="1896161"/>
                </a:lnTo>
                <a:lnTo>
                  <a:pt x="0" y="18961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sp>
        <p:nvSpPr>
          <p:cNvPr id="24" name="Freeform 24"/>
          <p:cNvSpPr/>
          <p:nvPr/>
        </p:nvSpPr>
        <p:spPr>
          <a:xfrm>
            <a:off x="7412833" y="3075402"/>
            <a:ext cx="2318638" cy="1832638"/>
          </a:xfrm>
          <a:custGeom>
            <a:avLst/>
            <a:gdLst/>
            <a:ahLst/>
            <a:cxnLst/>
            <a:rect l="l" t="t" r="r" b="b"/>
            <a:pathLst>
              <a:path w="2402969" h="1896161">
                <a:moveTo>
                  <a:pt x="0" y="0"/>
                </a:moveTo>
                <a:lnTo>
                  <a:pt x="2402969" y="0"/>
                </a:lnTo>
                <a:lnTo>
                  <a:pt x="2402969" y="1896161"/>
                </a:lnTo>
                <a:lnTo>
                  <a:pt x="0" y="189616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sp>
        <p:nvSpPr>
          <p:cNvPr id="26" name="TextBox 26"/>
          <p:cNvSpPr txBox="1"/>
          <p:nvPr/>
        </p:nvSpPr>
        <p:spPr>
          <a:xfrm>
            <a:off x="7482783" y="2067850"/>
            <a:ext cx="2251142" cy="540789"/>
          </a:xfrm>
          <a:prstGeom prst="rect">
            <a:avLst/>
          </a:prstGeom>
        </p:spPr>
        <p:txBody>
          <a:bodyPr wrap="square" lIns="0" tIns="0" rIns="0" bIns="0" rtlCol="0" anchor="t">
            <a:spAutoFit/>
          </a:bodyPr>
          <a:lstStyle/>
          <a:p>
            <a:pPr algn="ctr">
              <a:lnSpc>
                <a:spcPts val="4465"/>
              </a:lnSpc>
              <a:spcBef>
                <a:spcPct val="0"/>
              </a:spcBef>
            </a:pPr>
            <a:r>
              <a:rPr lang="en-US" sz="3189" dirty="0">
                <a:solidFill>
                  <a:srgbClr val="01012C"/>
                </a:solidFill>
              </a:rPr>
              <a:t>Procedures</a:t>
            </a:r>
          </a:p>
        </p:txBody>
      </p:sp>
      <p:sp>
        <p:nvSpPr>
          <p:cNvPr id="27" name="TextBox 27"/>
          <p:cNvSpPr txBox="1"/>
          <p:nvPr/>
        </p:nvSpPr>
        <p:spPr>
          <a:xfrm>
            <a:off x="6553201" y="5143500"/>
            <a:ext cx="4433736" cy="470322"/>
          </a:xfrm>
          <a:prstGeom prst="rect">
            <a:avLst/>
          </a:prstGeom>
        </p:spPr>
        <p:txBody>
          <a:bodyPr wrap="square" lIns="0" tIns="0" rIns="0" bIns="0" rtlCol="0" anchor="t">
            <a:spAutoFit/>
          </a:bodyPr>
          <a:lstStyle/>
          <a:p>
            <a:pPr algn="ctr">
              <a:lnSpc>
                <a:spcPts val="3940"/>
              </a:lnSpc>
            </a:pPr>
            <a:r>
              <a:rPr lang="en-US" sz="2814" dirty="0">
                <a:solidFill>
                  <a:srgbClr val="01012C"/>
                </a:solidFill>
              </a:rPr>
              <a:t>Secure in Effective Manner</a:t>
            </a:r>
          </a:p>
        </p:txBody>
      </p:sp>
      <p:sp>
        <p:nvSpPr>
          <p:cNvPr id="28" name="TextBox 28"/>
          <p:cNvSpPr txBox="1"/>
          <p:nvPr/>
        </p:nvSpPr>
        <p:spPr>
          <a:xfrm>
            <a:off x="6351795" y="6252197"/>
            <a:ext cx="4433736" cy="1984902"/>
          </a:xfrm>
          <a:prstGeom prst="rect">
            <a:avLst/>
          </a:prstGeom>
        </p:spPr>
        <p:txBody>
          <a:bodyPr wrap="square" lIns="0" tIns="0" rIns="0" bIns="0" rtlCol="0" anchor="t">
            <a:spAutoFit/>
          </a:bodyPr>
          <a:lstStyle/>
          <a:p>
            <a:pPr algn="ctr">
              <a:lnSpc>
                <a:spcPts val="2626"/>
              </a:lnSpc>
              <a:spcBef>
                <a:spcPct val="0"/>
              </a:spcBef>
            </a:pPr>
            <a:r>
              <a:rPr lang="en-US" sz="2000" dirty="0">
                <a:solidFill>
                  <a:srgbClr val="01012C"/>
                </a:solidFill>
              </a:rPr>
              <a:t>Here have been the fundamentals of disinfecting an environment in a secure along effective manner. Getting ready, checking the environment, maintenance, disposing of, alongside checking again (</a:t>
            </a:r>
            <a:r>
              <a:rPr lang="en-GB" sz="2000" dirty="0"/>
              <a:t>Shin and Kang, 2020)</a:t>
            </a:r>
            <a:r>
              <a:rPr lang="en-US" sz="2000" dirty="0">
                <a:solidFill>
                  <a:srgbClr val="01012C"/>
                </a:solidFill>
              </a:rPr>
              <a:t>.</a:t>
            </a:r>
          </a:p>
        </p:txBody>
      </p:sp>
      <p:sp>
        <p:nvSpPr>
          <p:cNvPr id="29" name="TextBox 29"/>
          <p:cNvSpPr txBox="1"/>
          <p:nvPr/>
        </p:nvSpPr>
        <p:spPr>
          <a:xfrm>
            <a:off x="1784527" y="2067851"/>
            <a:ext cx="2500943" cy="540789"/>
          </a:xfrm>
          <a:prstGeom prst="rect">
            <a:avLst/>
          </a:prstGeom>
        </p:spPr>
        <p:txBody>
          <a:bodyPr wrap="square" lIns="0" tIns="0" rIns="0" bIns="0" rtlCol="0" anchor="t">
            <a:spAutoFit/>
          </a:bodyPr>
          <a:lstStyle/>
          <a:p>
            <a:pPr algn="ctr">
              <a:lnSpc>
                <a:spcPts val="4465"/>
              </a:lnSpc>
              <a:spcBef>
                <a:spcPct val="0"/>
              </a:spcBef>
            </a:pPr>
            <a:r>
              <a:rPr lang="en-US" sz="3189" dirty="0">
                <a:solidFill>
                  <a:srgbClr val="01012C"/>
                </a:solidFill>
              </a:rPr>
              <a:t>Precautions</a:t>
            </a:r>
          </a:p>
        </p:txBody>
      </p:sp>
      <p:sp>
        <p:nvSpPr>
          <p:cNvPr id="30" name="TextBox 30"/>
          <p:cNvSpPr txBox="1"/>
          <p:nvPr/>
        </p:nvSpPr>
        <p:spPr>
          <a:xfrm>
            <a:off x="532009" y="5286159"/>
            <a:ext cx="4822412" cy="470322"/>
          </a:xfrm>
          <a:prstGeom prst="rect">
            <a:avLst/>
          </a:prstGeom>
        </p:spPr>
        <p:txBody>
          <a:bodyPr wrap="square" lIns="0" tIns="0" rIns="0" bIns="0" rtlCol="0" anchor="t">
            <a:spAutoFit/>
          </a:bodyPr>
          <a:lstStyle/>
          <a:p>
            <a:pPr algn="ctr">
              <a:lnSpc>
                <a:spcPts val="3940"/>
              </a:lnSpc>
            </a:pPr>
            <a:r>
              <a:rPr lang="en-US" sz="2814" dirty="0">
                <a:solidFill>
                  <a:srgbClr val="01012C"/>
                </a:solidFill>
              </a:rPr>
              <a:t>Hazardous security</a:t>
            </a:r>
          </a:p>
        </p:txBody>
      </p:sp>
      <p:sp>
        <p:nvSpPr>
          <p:cNvPr id="31" name="TextBox 31"/>
          <p:cNvSpPr txBox="1"/>
          <p:nvPr/>
        </p:nvSpPr>
        <p:spPr>
          <a:xfrm>
            <a:off x="733417" y="6252197"/>
            <a:ext cx="4433736" cy="1984902"/>
          </a:xfrm>
          <a:prstGeom prst="rect">
            <a:avLst/>
          </a:prstGeom>
        </p:spPr>
        <p:txBody>
          <a:bodyPr wrap="square" lIns="0" tIns="0" rIns="0" bIns="0" rtlCol="0" anchor="t">
            <a:spAutoFit/>
          </a:bodyPr>
          <a:lstStyle/>
          <a:p>
            <a:pPr algn="ctr">
              <a:lnSpc>
                <a:spcPts val="2626"/>
              </a:lnSpc>
              <a:spcBef>
                <a:spcPct val="0"/>
              </a:spcBef>
            </a:pPr>
            <a:r>
              <a:rPr lang="en-US" sz="2000" dirty="0">
                <a:solidFill>
                  <a:srgbClr val="01012C"/>
                </a:solidFill>
              </a:rPr>
              <a:t>Those constitute the steps that are undertaken to make certain nobody gets hurt. Hazardous security, and correct loading procedures, while preventing slips and falls are a few instances (</a:t>
            </a:r>
            <a:r>
              <a:rPr lang="en-GB" sz="2000" dirty="0" err="1"/>
              <a:t>Pabilando</a:t>
            </a:r>
            <a:r>
              <a:rPr lang="en-GB" sz="2000" dirty="0"/>
              <a:t> et al., 2022)</a:t>
            </a:r>
            <a:r>
              <a:rPr lang="en-US" sz="2000" dirty="0">
                <a:solidFill>
                  <a:srgbClr val="01012C"/>
                </a:solidFill>
              </a:rPr>
              <a:t>.</a:t>
            </a:r>
          </a:p>
        </p:txBody>
      </p:sp>
      <p:grpSp>
        <p:nvGrpSpPr>
          <p:cNvPr id="17" name="Group 17">
            <a:extLst>
              <a:ext uri="{FF2B5EF4-FFF2-40B4-BE49-F238E27FC236}">
                <a16:creationId xmlns:a16="http://schemas.microsoft.com/office/drawing/2014/main" id="{AED3AB95-8602-3CF4-B91D-1ACC3284C0CC}"/>
              </a:ext>
            </a:extLst>
          </p:cNvPr>
          <p:cNvGrpSpPr/>
          <p:nvPr/>
        </p:nvGrpSpPr>
        <p:grpSpPr>
          <a:xfrm>
            <a:off x="11818284" y="2221149"/>
            <a:ext cx="5736299" cy="6332952"/>
            <a:chOff x="0" y="0"/>
            <a:chExt cx="1403010" cy="1777818"/>
          </a:xfrm>
        </p:grpSpPr>
        <p:sp>
          <p:nvSpPr>
            <p:cNvPr id="18" name="Freeform 18">
              <a:extLst>
                <a:ext uri="{FF2B5EF4-FFF2-40B4-BE49-F238E27FC236}">
                  <a16:creationId xmlns:a16="http://schemas.microsoft.com/office/drawing/2014/main" id="{DCD94206-C9CC-C593-1584-DF96A9A775CD}"/>
                </a:ext>
              </a:extLst>
            </p:cNvPr>
            <p:cNvSpPr/>
            <p:nvPr/>
          </p:nvSpPr>
          <p:spPr>
            <a:xfrm>
              <a:off x="0" y="0"/>
              <a:ext cx="1403010" cy="1777818"/>
            </a:xfrm>
            <a:custGeom>
              <a:avLst/>
              <a:gdLst/>
              <a:ahLst/>
              <a:cxnLst/>
              <a:rect l="l" t="t" r="r" b="b"/>
              <a:pathLst>
                <a:path w="1403010" h="1777818">
                  <a:moveTo>
                    <a:pt x="54217" y="0"/>
                  </a:moveTo>
                  <a:lnTo>
                    <a:pt x="1348793" y="0"/>
                  </a:lnTo>
                  <a:cubicBezTo>
                    <a:pt x="1363172" y="0"/>
                    <a:pt x="1376962" y="5712"/>
                    <a:pt x="1387130" y="15880"/>
                  </a:cubicBezTo>
                  <a:cubicBezTo>
                    <a:pt x="1397298" y="26048"/>
                    <a:pt x="1403010" y="39838"/>
                    <a:pt x="1403010" y="54217"/>
                  </a:cubicBezTo>
                  <a:lnTo>
                    <a:pt x="1403010" y="1723601"/>
                  </a:lnTo>
                  <a:cubicBezTo>
                    <a:pt x="1403010" y="1737980"/>
                    <a:pt x="1397298" y="1751770"/>
                    <a:pt x="1387130" y="1761938"/>
                  </a:cubicBezTo>
                  <a:cubicBezTo>
                    <a:pt x="1376962" y="1772106"/>
                    <a:pt x="1363172" y="1777818"/>
                    <a:pt x="1348793" y="1777818"/>
                  </a:cubicBezTo>
                  <a:lnTo>
                    <a:pt x="54217" y="1777818"/>
                  </a:lnTo>
                  <a:cubicBezTo>
                    <a:pt x="24274" y="1777818"/>
                    <a:pt x="0" y="1753544"/>
                    <a:pt x="0" y="1723601"/>
                  </a:cubicBezTo>
                  <a:lnTo>
                    <a:pt x="0" y="54217"/>
                  </a:lnTo>
                  <a:cubicBezTo>
                    <a:pt x="0" y="39838"/>
                    <a:pt x="5712" y="26048"/>
                    <a:pt x="15880" y="15880"/>
                  </a:cubicBezTo>
                  <a:cubicBezTo>
                    <a:pt x="26048" y="5712"/>
                    <a:pt x="39838" y="0"/>
                    <a:pt x="54217" y="0"/>
                  </a:cubicBezTo>
                  <a:close/>
                </a:path>
              </a:pathLst>
            </a:custGeom>
            <a:solidFill>
              <a:srgbClr val="FFFFFF"/>
            </a:solidFill>
            <a:ln w="38100" cap="rnd">
              <a:solidFill>
                <a:srgbClr val="01012C"/>
              </a:solidFill>
              <a:prstDash val="solid"/>
              <a:round/>
            </a:ln>
          </p:spPr>
          <p:txBody>
            <a:bodyPr/>
            <a:lstStyle/>
            <a:p>
              <a:endParaRPr lang="en-GB" dirty="0"/>
            </a:p>
          </p:txBody>
        </p:sp>
        <p:sp>
          <p:nvSpPr>
            <p:cNvPr id="19" name="TextBox 19">
              <a:extLst>
                <a:ext uri="{FF2B5EF4-FFF2-40B4-BE49-F238E27FC236}">
                  <a16:creationId xmlns:a16="http://schemas.microsoft.com/office/drawing/2014/main" id="{83F28FAE-17B4-BE61-0A1A-5E60BB479DF9}"/>
                </a:ext>
              </a:extLst>
            </p:cNvPr>
            <p:cNvSpPr txBox="1"/>
            <p:nvPr/>
          </p:nvSpPr>
          <p:spPr>
            <a:xfrm>
              <a:off x="0" y="-38100"/>
              <a:ext cx="1403010" cy="1815918"/>
            </a:xfrm>
            <a:prstGeom prst="rect">
              <a:avLst/>
            </a:prstGeom>
          </p:spPr>
          <p:txBody>
            <a:bodyPr lIns="50800" tIns="50800" rIns="50800" bIns="50800" rtlCol="0" anchor="ctr"/>
            <a:lstStyle/>
            <a:p>
              <a:pPr algn="ctr">
                <a:lnSpc>
                  <a:spcPts val="2659"/>
                </a:lnSpc>
                <a:spcBef>
                  <a:spcPct val="0"/>
                </a:spcBef>
              </a:pPr>
              <a:endParaRPr dirty="0"/>
            </a:p>
          </p:txBody>
        </p:sp>
      </p:grpSp>
      <p:grpSp>
        <p:nvGrpSpPr>
          <p:cNvPr id="20" name="Group 20">
            <a:extLst>
              <a:ext uri="{FF2B5EF4-FFF2-40B4-BE49-F238E27FC236}">
                <a16:creationId xmlns:a16="http://schemas.microsoft.com/office/drawing/2014/main" id="{9C82894D-B5B1-661E-0D1F-083BA5060F0F}"/>
              </a:ext>
            </a:extLst>
          </p:cNvPr>
          <p:cNvGrpSpPr/>
          <p:nvPr/>
        </p:nvGrpSpPr>
        <p:grpSpPr>
          <a:xfrm>
            <a:off x="13308400" y="1834550"/>
            <a:ext cx="2843619" cy="900633"/>
            <a:chOff x="0" y="0"/>
            <a:chExt cx="1049548" cy="252830"/>
          </a:xfrm>
        </p:grpSpPr>
        <p:sp>
          <p:nvSpPr>
            <p:cNvPr id="21" name="Freeform 21">
              <a:extLst>
                <a:ext uri="{FF2B5EF4-FFF2-40B4-BE49-F238E27FC236}">
                  <a16:creationId xmlns:a16="http://schemas.microsoft.com/office/drawing/2014/main" id="{6D3599C6-CDDA-A775-81A5-BE70498516A5}"/>
                </a:ext>
              </a:extLst>
            </p:cNvPr>
            <p:cNvSpPr/>
            <p:nvPr/>
          </p:nvSpPr>
          <p:spPr>
            <a:xfrm>
              <a:off x="0" y="0"/>
              <a:ext cx="1049548" cy="252830"/>
            </a:xfrm>
            <a:custGeom>
              <a:avLst/>
              <a:gdLst/>
              <a:ahLst/>
              <a:cxnLst/>
              <a:rect l="l" t="t" r="r" b="b"/>
              <a:pathLst>
                <a:path w="1049548" h="252830">
                  <a:moveTo>
                    <a:pt x="126415" y="0"/>
                  </a:moveTo>
                  <a:lnTo>
                    <a:pt x="923132" y="0"/>
                  </a:lnTo>
                  <a:cubicBezTo>
                    <a:pt x="956660" y="0"/>
                    <a:pt x="988814" y="13319"/>
                    <a:pt x="1012521" y="37026"/>
                  </a:cubicBezTo>
                  <a:cubicBezTo>
                    <a:pt x="1036229" y="60734"/>
                    <a:pt x="1049548" y="92888"/>
                    <a:pt x="1049548" y="126415"/>
                  </a:cubicBezTo>
                  <a:lnTo>
                    <a:pt x="1049548" y="126415"/>
                  </a:lnTo>
                  <a:cubicBezTo>
                    <a:pt x="1049548" y="196232"/>
                    <a:pt x="992950" y="252830"/>
                    <a:pt x="923132" y="252830"/>
                  </a:cubicBezTo>
                  <a:lnTo>
                    <a:pt x="126415" y="252830"/>
                  </a:lnTo>
                  <a:cubicBezTo>
                    <a:pt x="56598" y="252830"/>
                    <a:pt x="0" y="196232"/>
                    <a:pt x="0" y="126415"/>
                  </a:cubicBezTo>
                  <a:lnTo>
                    <a:pt x="0" y="126415"/>
                  </a:lnTo>
                  <a:cubicBezTo>
                    <a:pt x="0" y="56598"/>
                    <a:pt x="56598" y="0"/>
                    <a:pt x="126415" y="0"/>
                  </a:cubicBezTo>
                  <a:close/>
                </a:path>
              </a:pathLst>
            </a:custGeom>
            <a:solidFill>
              <a:srgbClr val="FDBE11"/>
            </a:solidFill>
            <a:ln w="38100" cap="rnd">
              <a:solidFill>
                <a:srgbClr val="01012C"/>
              </a:solidFill>
              <a:prstDash val="solid"/>
              <a:round/>
            </a:ln>
          </p:spPr>
          <p:txBody>
            <a:bodyPr/>
            <a:lstStyle/>
            <a:p>
              <a:endParaRPr lang="en-GB" dirty="0"/>
            </a:p>
          </p:txBody>
        </p:sp>
        <p:sp>
          <p:nvSpPr>
            <p:cNvPr id="22" name="TextBox 22">
              <a:extLst>
                <a:ext uri="{FF2B5EF4-FFF2-40B4-BE49-F238E27FC236}">
                  <a16:creationId xmlns:a16="http://schemas.microsoft.com/office/drawing/2014/main" id="{7A021788-6A38-0FE5-6F82-91D7A19CED79}"/>
                </a:ext>
              </a:extLst>
            </p:cNvPr>
            <p:cNvSpPr txBox="1"/>
            <p:nvPr/>
          </p:nvSpPr>
          <p:spPr>
            <a:xfrm>
              <a:off x="0" y="-38100"/>
              <a:ext cx="1049548" cy="290930"/>
            </a:xfrm>
            <a:prstGeom prst="rect">
              <a:avLst/>
            </a:prstGeom>
          </p:spPr>
          <p:txBody>
            <a:bodyPr lIns="50800" tIns="50800" rIns="50800" bIns="50800" rtlCol="0" anchor="ctr"/>
            <a:lstStyle/>
            <a:p>
              <a:pPr algn="ctr">
                <a:lnSpc>
                  <a:spcPts val="2659"/>
                </a:lnSpc>
                <a:spcBef>
                  <a:spcPct val="0"/>
                </a:spcBef>
              </a:pPr>
              <a:endParaRPr dirty="0"/>
            </a:p>
          </p:txBody>
        </p:sp>
      </p:grpSp>
      <p:sp>
        <p:nvSpPr>
          <p:cNvPr id="25" name="Freeform 25">
            <a:extLst>
              <a:ext uri="{FF2B5EF4-FFF2-40B4-BE49-F238E27FC236}">
                <a16:creationId xmlns:a16="http://schemas.microsoft.com/office/drawing/2014/main" id="{32CB2D16-A515-98FB-9829-B8DD37C5DA6D}"/>
              </a:ext>
            </a:extLst>
          </p:cNvPr>
          <p:cNvSpPr/>
          <p:nvPr/>
        </p:nvSpPr>
        <p:spPr>
          <a:xfrm>
            <a:off x="13138404" y="2946105"/>
            <a:ext cx="2843619" cy="1896161"/>
          </a:xfrm>
          <a:custGeom>
            <a:avLst/>
            <a:gdLst/>
            <a:ahLst/>
            <a:cxnLst/>
            <a:rect l="l" t="t" r="r" b="b"/>
            <a:pathLst>
              <a:path w="2381024" h="1896161">
                <a:moveTo>
                  <a:pt x="0" y="0"/>
                </a:moveTo>
                <a:lnTo>
                  <a:pt x="2381024" y="0"/>
                </a:lnTo>
                <a:lnTo>
                  <a:pt x="2381024" y="1896161"/>
                </a:lnTo>
                <a:lnTo>
                  <a:pt x="0" y="18961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dirty="0"/>
          </a:p>
        </p:txBody>
      </p:sp>
      <p:sp>
        <p:nvSpPr>
          <p:cNvPr id="32" name="TextBox 32">
            <a:extLst>
              <a:ext uri="{FF2B5EF4-FFF2-40B4-BE49-F238E27FC236}">
                <a16:creationId xmlns:a16="http://schemas.microsoft.com/office/drawing/2014/main" id="{7BAE1CF6-45FC-F7A0-6F35-E27EEB20D8BA}"/>
              </a:ext>
            </a:extLst>
          </p:cNvPr>
          <p:cNvSpPr txBox="1"/>
          <p:nvPr/>
        </p:nvSpPr>
        <p:spPr>
          <a:xfrm>
            <a:off x="13723547" y="2012687"/>
            <a:ext cx="2074912" cy="540789"/>
          </a:xfrm>
          <a:prstGeom prst="rect">
            <a:avLst/>
          </a:prstGeom>
        </p:spPr>
        <p:txBody>
          <a:bodyPr wrap="square" lIns="0" tIns="0" rIns="0" bIns="0" rtlCol="0" anchor="t">
            <a:spAutoFit/>
          </a:bodyPr>
          <a:lstStyle/>
          <a:p>
            <a:pPr algn="ctr">
              <a:lnSpc>
                <a:spcPts val="4465"/>
              </a:lnSpc>
              <a:spcBef>
                <a:spcPct val="0"/>
              </a:spcBef>
            </a:pPr>
            <a:r>
              <a:rPr lang="en-US" sz="3189" dirty="0">
                <a:solidFill>
                  <a:srgbClr val="01012C"/>
                </a:solidFill>
              </a:rPr>
              <a:t>Equipment</a:t>
            </a:r>
          </a:p>
        </p:txBody>
      </p:sp>
      <p:sp>
        <p:nvSpPr>
          <p:cNvPr id="33" name="TextBox 33">
            <a:extLst>
              <a:ext uri="{FF2B5EF4-FFF2-40B4-BE49-F238E27FC236}">
                <a16:creationId xmlns:a16="http://schemas.microsoft.com/office/drawing/2014/main" id="{D7903C33-2902-9998-9941-473D3038BBC3}"/>
              </a:ext>
            </a:extLst>
          </p:cNvPr>
          <p:cNvSpPr txBox="1"/>
          <p:nvPr/>
        </p:nvSpPr>
        <p:spPr>
          <a:xfrm>
            <a:off x="12297346" y="5175858"/>
            <a:ext cx="4778174" cy="500137"/>
          </a:xfrm>
          <a:prstGeom prst="rect">
            <a:avLst/>
          </a:prstGeom>
        </p:spPr>
        <p:txBody>
          <a:bodyPr wrap="square" lIns="0" tIns="0" rIns="0" bIns="0" rtlCol="0" anchor="t">
            <a:spAutoFit/>
          </a:bodyPr>
          <a:lstStyle/>
          <a:p>
            <a:pPr algn="ctr">
              <a:lnSpc>
                <a:spcPts val="3940"/>
              </a:lnSpc>
            </a:pPr>
            <a:r>
              <a:rPr lang="en-US" sz="3600" dirty="0">
                <a:solidFill>
                  <a:srgbClr val="01012C"/>
                </a:solidFill>
              </a:rPr>
              <a:t>Safety gear</a:t>
            </a:r>
          </a:p>
        </p:txBody>
      </p:sp>
      <p:sp>
        <p:nvSpPr>
          <p:cNvPr id="34" name="TextBox 34">
            <a:extLst>
              <a:ext uri="{FF2B5EF4-FFF2-40B4-BE49-F238E27FC236}">
                <a16:creationId xmlns:a16="http://schemas.microsoft.com/office/drawing/2014/main" id="{2F7EE76F-F510-8843-86D4-85A52C4B7887}"/>
              </a:ext>
            </a:extLst>
          </p:cNvPr>
          <p:cNvSpPr txBox="1"/>
          <p:nvPr/>
        </p:nvSpPr>
        <p:spPr>
          <a:xfrm>
            <a:off x="12462199" y="6097838"/>
            <a:ext cx="4236611" cy="1984902"/>
          </a:xfrm>
          <a:prstGeom prst="rect">
            <a:avLst/>
          </a:prstGeom>
        </p:spPr>
        <p:txBody>
          <a:bodyPr wrap="square" lIns="0" tIns="0" rIns="0" bIns="0" rtlCol="0" anchor="t">
            <a:spAutoFit/>
          </a:bodyPr>
          <a:lstStyle/>
          <a:p>
            <a:pPr algn="ctr">
              <a:lnSpc>
                <a:spcPts val="2626"/>
              </a:lnSpc>
              <a:spcBef>
                <a:spcPct val="0"/>
              </a:spcBef>
            </a:pPr>
            <a:r>
              <a:rPr lang="en-US" sz="2000" dirty="0">
                <a:solidFill>
                  <a:srgbClr val="01012C"/>
                </a:solidFill>
              </a:rPr>
              <a:t>To carry out our duties in a secure manner, employees rely on certain resources alongside instruments (</a:t>
            </a:r>
            <a:r>
              <a:rPr lang="en-GB" sz="2000" dirty="0" err="1"/>
              <a:t>Elshaer</a:t>
            </a:r>
            <a:r>
              <a:rPr lang="en-GB" sz="2000" dirty="0"/>
              <a:t> et al.</a:t>
            </a:r>
            <a:r>
              <a:rPr lang="en-US" sz="2000" dirty="0">
                <a:solidFill>
                  <a:srgbClr val="01012C"/>
                </a:solidFill>
              </a:rPr>
              <a:t>, 2022). Safety gear, housekeeping materials, ladders, and carts are just a few instances.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BC36"/>
        </a:solidFill>
        <a:effectLst/>
      </p:bgPr>
    </p:bg>
    <p:spTree>
      <p:nvGrpSpPr>
        <p:cNvPr id="1" name=""/>
        <p:cNvGrpSpPr/>
        <p:nvPr/>
      </p:nvGrpSpPr>
      <p:grpSpPr>
        <a:xfrm>
          <a:off x="0" y="0"/>
          <a:ext cx="0" cy="0"/>
          <a:chOff x="0" y="0"/>
          <a:chExt cx="0" cy="0"/>
        </a:xfrm>
      </p:grpSpPr>
      <p:grpSp>
        <p:nvGrpSpPr>
          <p:cNvPr id="2" name="Group 2"/>
          <p:cNvGrpSpPr/>
          <p:nvPr/>
        </p:nvGrpSpPr>
        <p:grpSpPr>
          <a:xfrm>
            <a:off x="1028700" y="3261040"/>
            <a:ext cx="7844585" cy="4215237"/>
            <a:chOff x="0" y="0"/>
            <a:chExt cx="2202171" cy="1183322"/>
          </a:xfrm>
        </p:grpSpPr>
        <p:sp>
          <p:nvSpPr>
            <p:cNvPr id="3" name="Freeform 3"/>
            <p:cNvSpPr/>
            <p:nvPr/>
          </p:nvSpPr>
          <p:spPr>
            <a:xfrm>
              <a:off x="0" y="0"/>
              <a:ext cx="2202171" cy="1183322"/>
            </a:xfrm>
            <a:custGeom>
              <a:avLst/>
              <a:gdLst/>
              <a:ahLst/>
              <a:cxnLst/>
              <a:rect l="l" t="t" r="r" b="b"/>
              <a:pathLst>
                <a:path w="2202171" h="1183322">
                  <a:moveTo>
                    <a:pt x="34542" y="0"/>
                  </a:moveTo>
                  <a:lnTo>
                    <a:pt x="2167629" y="0"/>
                  </a:lnTo>
                  <a:cubicBezTo>
                    <a:pt x="2186706" y="0"/>
                    <a:pt x="2202171" y="15465"/>
                    <a:pt x="2202171" y="34542"/>
                  </a:cubicBezTo>
                  <a:lnTo>
                    <a:pt x="2202171" y="1148780"/>
                  </a:lnTo>
                  <a:cubicBezTo>
                    <a:pt x="2202171" y="1167857"/>
                    <a:pt x="2186706" y="1183322"/>
                    <a:pt x="2167629" y="1183322"/>
                  </a:cubicBezTo>
                  <a:lnTo>
                    <a:pt x="34542" y="1183322"/>
                  </a:lnTo>
                  <a:cubicBezTo>
                    <a:pt x="15465" y="1183322"/>
                    <a:pt x="0" y="1167857"/>
                    <a:pt x="0" y="1148780"/>
                  </a:cubicBezTo>
                  <a:lnTo>
                    <a:pt x="0" y="34542"/>
                  </a:lnTo>
                  <a:cubicBezTo>
                    <a:pt x="0" y="15465"/>
                    <a:pt x="15465" y="0"/>
                    <a:pt x="34542" y="0"/>
                  </a:cubicBezTo>
                  <a:close/>
                </a:path>
              </a:pathLst>
            </a:custGeom>
            <a:solidFill>
              <a:srgbClr val="FFFFFF"/>
            </a:solidFill>
            <a:ln w="38100" cap="rnd">
              <a:solidFill>
                <a:srgbClr val="01012C"/>
              </a:solidFill>
              <a:prstDash val="solid"/>
              <a:round/>
            </a:ln>
          </p:spPr>
          <p:txBody>
            <a:bodyPr/>
            <a:lstStyle/>
            <a:p>
              <a:endParaRPr lang="en-GB" dirty="0"/>
            </a:p>
          </p:txBody>
        </p:sp>
        <p:sp>
          <p:nvSpPr>
            <p:cNvPr id="4" name="TextBox 4"/>
            <p:cNvSpPr txBox="1"/>
            <p:nvPr/>
          </p:nvSpPr>
          <p:spPr>
            <a:xfrm>
              <a:off x="0" y="-38100"/>
              <a:ext cx="2202171" cy="1221422"/>
            </a:xfrm>
            <a:prstGeom prst="rect">
              <a:avLst/>
            </a:prstGeom>
          </p:spPr>
          <p:txBody>
            <a:bodyPr lIns="50800" tIns="50800" rIns="50800" bIns="50800" rtlCol="0" anchor="ctr"/>
            <a:lstStyle/>
            <a:p>
              <a:pPr algn="ctr">
                <a:lnSpc>
                  <a:spcPts val="2659"/>
                </a:lnSpc>
                <a:spcBef>
                  <a:spcPct val="0"/>
                </a:spcBef>
              </a:pPr>
              <a:endParaRPr dirty="0"/>
            </a:p>
          </p:txBody>
        </p:sp>
      </p:grpSp>
      <p:grpSp>
        <p:nvGrpSpPr>
          <p:cNvPr id="5" name="Group 5"/>
          <p:cNvGrpSpPr/>
          <p:nvPr/>
        </p:nvGrpSpPr>
        <p:grpSpPr>
          <a:xfrm>
            <a:off x="1537053" y="2810723"/>
            <a:ext cx="3738703" cy="900633"/>
            <a:chOff x="0" y="0"/>
            <a:chExt cx="1049548" cy="252830"/>
          </a:xfrm>
        </p:grpSpPr>
        <p:sp>
          <p:nvSpPr>
            <p:cNvPr id="6" name="Freeform 6"/>
            <p:cNvSpPr/>
            <p:nvPr/>
          </p:nvSpPr>
          <p:spPr>
            <a:xfrm>
              <a:off x="0" y="0"/>
              <a:ext cx="1049548" cy="252830"/>
            </a:xfrm>
            <a:custGeom>
              <a:avLst/>
              <a:gdLst/>
              <a:ahLst/>
              <a:cxnLst/>
              <a:rect l="l" t="t" r="r" b="b"/>
              <a:pathLst>
                <a:path w="1049548" h="252830">
                  <a:moveTo>
                    <a:pt x="126415" y="0"/>
                  </a:moveTo>
                  <a:lnTo>
                    <a:pt x="923132" y="0"/>
                  </a:lnTo>
                  <a:cubicBezTo>
                    <a:pt x="956660" y="0"/>
                    <a:pt x="988814" y="13319"/>
                    <a:pt x="1012521" y="37026"/>
                  </a:cubicBezTo>
                  <a:cubicBezTo>
                    <a:pt x="1036229" y="60734"/>
                    <a:pt x="1049548" y="92888"/>
                    <a:pt x="1049548" y="126415"/>
                  </a:cubicBezTo>
                  <a:lnTo>
                    <a:pt x="1049548" y="126415"/>
                  </a:lnTo>
                  <a:cubicBezTo>
                    <a:pt x="1049548" y="196232"/>
                    <a:pt x="992950" y="252830"/>
                    <a:pt x="923132" y="252830"/>
                  </a:cubicBezTo>
                  <a:lnTo>
                    <a:pt x="126415" y="252830"/>
                  </a:lnTo>
                  <a:cubicBezTo>
                    <a:pt x="56598" y="252830"/>
                    <a:pt x="0" y="196232"/>
                    <a:pt x="0" y="126415"/>
                  </a:cubicBezTo>
                  <a:lnTo>
                    <a:pt x="0" y="126415"/>
                  </a:lnTo>
                  <a:cubicBezTo>
                    <a:pt x="0" y="56598"/>
                    <a:pt x="56598" y="0"/>
                    <a:pt x="126415" y="0"/>
                  </a:cubicBezTo>
                  <a:close/>
                </a:path>
              </a:pathLst>
            </a:custGeom>
            <a:solidFill>
              <a:srgbClr val="00C6AD"/>
            </a:solidFill>
            <a:ln w="38100" cap="rnd">
              <a:solidFill>
                <a:srgbClr val="01012C"/>
              </a:solidFill>
              <a:prstDash val="solid"/>
              <a:round/>
            </a:ln>
          </p:spPr>
          <p:txBody>
            <a:bodyPr/>
            <a:lstStyle/>
            <a:p>
              <a:endParaRPr lang="en-GB" dirty="0"/>
            </a:p>
          </p:txBody>
        </p:sp>
        <p:sp>
          <p:nvSpPr>
            <p:cNvPr id="7" name="TextBox 7"/>
            <p:cNvSpPr txBox="1"/>
            <p:nvPr/>
          </p:nvSpPr>
          <p:spPr>
            <a:xfrm>
              <a:off x="0" y="-38100"/>
              <a:ext cx="1049548" cy="290930"/>
            </a:xfrm>
            <a:prstGeom prst="rect">
              <a:avLst/>
            </a:prstGeom>
          </p:spPr>
          <p:txBody>
            <a:bodyPr lIns="50800" tIns="50800" rIns="50800" bIns="50800" rtlCol="0" anchor="ctr"/>
            <a:lstStyle/>
            <a:p>
              <a:pPr algn="ctr">
                <a:lnSpc>
                  <a:spcPts val="2659"/>
                </a:lnSpc>
                <a:spcBef>
                  <a:spcPct val="0"/>
                </a:spcBef>
              </a:pPr>
              <a:endParaRPr dirty="0"/>
            </a:p>
          </p:txBody>
        </p:sp>
      </p:grpSp>
      <p:sp>
        <p:nvSpPr>
          <p:cNvPr id="8" name="TextBox 8"/>
          <p:cNvSpPr txBox="1"/>
          <p:nvPr/>
        </p:nvSpPr>
        <p:spPr>
          <a:xfrm>
            <a:off x="2239896" y="2953383"/>
            <a:ext cx="2333018" cy="514051"/>
          </a:xfrm>
          <a:prstGeom prst="rect">
            <a:avLst/>
          </a:prstGeom>
        </p:spPr>
        <p:txBody>
          <a:bodyPr lIns="0" tIns="0" rIns="0" bIns="0" rtlCol="0" anchor="t">
            <a:spAutoFit/>
          </a:bodyPr>
          <a:lstStyle/>
          <a:p>
            <a:pPr algn="ctr">
              <a:lnSpc>
                <a:spcPts val="4465"/>
              </a:lnSpc>
              <a:spcBef>
                <a:spcPct val="0"/>
              </a:spcBef>
            </a:pPr>
            <a:r>
              <a:rPr lang="en-US" sz="2400" b="1" dirty="0">
                <a:solidFill>
                  <a:srgbClr val="01012C"/>
                </a:solidFill>
              </a:rPr>
              <a:t>Hazard Mitigation</a:t>
            </a:r>
          </a:p>
        </p:txBody>
      </p:sp>
      <p:sp>
        <p:nvSpPr>
          <p:cNvPr id="10" name="TextBox 10"/>
          <p:cNvSpPr txBox="1"/>
          <p:nvPr/>
        </p:nvSpPr>
        <p:spPr>
          <a:xfrm>
            <a:off x="1537052" y="4463964"/>
            <a:ext cx="5320947" cy="1984902"/>
          </a:xfrm>
          <a:prstGeom prst="rect">
            <a:avLst/>
          </a:prstGeom>
        </p:spPr>
        <p:txBody>
          <a:bodyPr wrap="square" lIns="0" tIns="0" rIns="0" bIns="0" rtlCol="0" anchor="t">
            <a:spAutoFit/>
          </a:bodyPr>
          <a:lstStyle/>
          <a:p>
            <a:pPr algn="ctr">
              <a:lnSpc>
                <a:spcPts val="2626"/>
              </a:lnSpc>
              <a:spcBef>
                <a:spcPct val="0"/>
              </a:spcBef>
            </a:pPr>
            <a:r>
              <a:rPr lang="en-US" sz="1876" dirty="0">
                <a:solidFill>
                  <a:srgbClr val="01012C"/>
                </a:solidFill>
              </a:rPr>
              <a:t>To find alongside eliminate risks associated with sanitizing individual rooms, it requires some realistic considerations (</a:t>
            </a:r>
            <a:r>
              <a:rPr lang="en-GB" sz="2000" dirty="0" err="1"/>
              <a:t>Rosemberg</a:t>
            </a:r>
            <a:r>
              <a:rPr lang="en-US" sz="1876" dirty="0">
                <a:solidFill>
                  <a:srgbClr val="01012C"/>
                </a:solidFill>
              </a:rPr>
              <a:t>, 2020). Hazards such as chemical exposure, tripping, and difficult lifting, alongside blunt objects are demonstrations (</a:t>
            </a:r>
            <a:r>
              <a:rPr lang="en-US" sz="2000" dirty="0" err="1">
                <a:effectLst/>
                <a:ea typeface="Times New Roman" panose="02020603050405020304" pitchFamily="18" charset="0"/>
              </a:rPr>
              <a:t>Tesone</a:t>
            </a:r>
            <a:r>
              <a:rPr lang="en-US" sz="2000" dirty="0">
                <a:effectLst/>
                <a:ea typeface="Times New Roman" panose="02020603050405020304" pitchFamily="18" charset="0"/>
              </a:rPr>
              <a:t>, 2010)</a:t>
            </a:r>
            <a:r>
              <a:rPr lang="en-US" sz="1876" dirty="0">
                <a:solidFill>
                  <a:srgbClr val="01012C"/>
                </a:solidFill>
              </a:rPr>
              <a:t>.</a:t>
            </a:r>
          </a:p>
        </p:txBody>
      </p:sp>
      <p:sp>
        <p:nvSpPr>
          <p:cNvPr id="11" name="Freeform 11"/>
          <p:cNvSpPr/>
          <p:nvPr/>
        </p:nvSpPr>
        <p:spPr>
          <a:xfrm>
            <a:off x="7395132" y="1094119"/>
            <a:ext cx="9594657" cy="8164181"/>
          </a:xfrm>
          <a:custGeom>
            <a:avLst/>
            <a:gdLst/>
            <a:ahLst/>
            <a:cxnLst/>
            <a:rect l="l" t="t" r="r" b="b"/>
            <a:pathLst>
              <a:path w="9594657" h="8164181">
                <a:moveTo>
                  <a:pt x="0" y="0"/>
                </a:moveTo>
                <a:lnTo>
                  <a:pt x="9594658" y="0"/>
                </a:lnTo>
                <a:lnTo>
                  <a:pt x="9594658" y="8164181"/>
                </a:lnTo>
                <a:lnTo>
                  <a:pt x="0" y="816418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sp>
        <p:nvSpPr>
          <p:cNvPr id="12" name="Freeform 12"/>
          <p:cNvSpPr/>
          <p:nvPr/>
        </p:nvSpPr>
        <p:spPr>
          <a:xfrm>
            <a:off x="330927" y="465243"/>
            <a:ext cx="1545113" cy="3090226"/>
          </a:xfrm>
          <a:custGeom>
            <a:avLst/>
            <a:gdLst/>
            <a:ahLst/>
            <a:cxnLst/>
            <a:rect l="l" t="t" r="r" b="b"/>
            <a:pathLst>
              <a:path w="1545113" h="3090226">
                <a:moveTo>
                  <a:pt x="0" y="0"/>
                </a:moveTo>
                <a:lnTo>
                  <a:pt x="1545113" y="0"/>
                </a:lnTo>
                <a:lnTo>
                  <a:pt x="1545113" y="3090226"/>
                </a:lnTo>
                <a:lnTo>
                  <a:pt x="0" y="30902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BC36"/>
        </a:solidFill>
        <a:effectLst/>
      </p:bgPr>
    </p:bg>
    <p:spTree>
      <p:nvGrpSpPr>
        <p:cNvPr id="1" name=""/>
        <p:cNvGrpSpPr/>
        <p:nvPr/>
      </p:nvGrpSpPr>
      <p:grpSpPr>
        <a:xfrm>
          <a:off x="0" y="0"/>
          <a:ext cx="0" cy="0"/>
          <a:chOff x="0" y="0"/>
          <a:chExt cx="0" cy="0"/>
        </a:xfrm>
      </p:grpSpPr>
      <p:grpSp>
        <p:nvGrpSpPr>
          <p:cNvPr id="2" name="Group 2"/>
          <p:cNvGrpSpPr/>
          <p:nvPr/>
        </p:nvGrpSpPr>
        <p:grpSpPr>
          <a:xfrm>
            <a:off x="8153400" y="4229100"/>
            <a:ext cx="4276608" cy="2875590"/>
            <a:chOff x="0" y="0"/>
            <a:chExt cx="1200551" cy="807250"/>
          </a:xfrm>
        </p:grpSpPr>
        <p:sp>
          <p:nvSpPr>
            <p:cNvPr id="3" name="Freeform 3"/>
            <p:cNvSpPr/>
            <p:nvPr/>
          </p:nvSpPr>
          <p:spPr>
            <a:xfrm>
              <a:off x="0" y="0"/>
              <a:ext cx="1200551" cy="807250"/>
            </a:xfrm>
            <a:custGeom>
              <a:avLst/>
              <a:gdLst/>
              <a:ahLst/>
              <a:cxnLst/>
              <a:rect l="l" t="t" r="r" b="b"/>
              <a:pathLst>
                <a:path w="1200551" h="807250">
                  <a:moveTo>
                    <a:pt x="63360" y="0"/>
                  </a:moveTo>
                  <a:lnTo>
                    <a:pt x="1137191" y="0"/>
                  </a:lnTo>
                  <a:cubicBezTo>
                    <a:pt x="1172184" y="0"/>
                    <a:pt x="1200551" y="28367"/>
                    <a:pt x="1200551" y="63360"/>
                  </a:cubicBezTo>
                  <a:lnTo>
                    <a:pt x="1200551" y="743890"/>
                  </a:lnTo>
                  <a:cubicBezTo>
                    <a:pt x="1200551" y="778882"/>
                    <a:pt x="1172184" y="807250"/>
                    <a:pt x="1137191" y="807250"/>
                  </a:cubicBezTo>
                  <a:lnTo>
                    <a:pt x="63360" y="807250"/>
                  </a:lnTo>
                  <a:cubicBezTo>
                    <a:pt x="46556" y="807250"/>
                    <a:pt x="30440" y="800574"/>
                    <a:pt x="18558" y="788692"/>
                  </a:cubicBezTo>
                  <a:cubicBezTo>
                    <a:pt x="6675" y="776810"/>
                    <a:pt x="0" y="760694"/>
                    <a:pt x="0" y="743890"/>
                  </a:cubicBezTo>
                  <a:lnTo>
                    <a:pt x="0" y="63360"/>
                  </a:lnTo>
                  <a:cubicBezTo>
                    <a:pt x="0" y="28367"/>
                    <a:pt x="28367" y="0"/>
                    <a:pt x="63360" y="0"/>
                  </a:cubicBezTo>
                  <a:close/>
                </a:path>
              </a:pathLst>
            </a:custGeom>
            <a:solidFill>
              <a:srgbClr val="FFFFFF"/>
            </a:solidFill>
            <a:ln w="38100" cap="rnd">
              <a:solidFill>
                <a:srgbClr val="01012C"/>
              </a:solidFill>
              <a:prstDash val="solid"/>
              <a:round/>
            </a:ln>
          </p:spPr>
          <p:txBody>
            <a:bodyPr/>
            <a:lstStyle/>
            <a:p>
              <a:endParaRPr lang="en-GB" sz="2000" dirty="0"/>
            </a:p>
          </p:txBody>
        </p:sp>
        <p:sp>
          <p:nvSpPr>
            <p:cNvPr id="4" name="TextBox 4"/>
            <p:cNvSpPr txBox="1"/>
            <p:nvPr/>
          </p:nvSpPr>
          <p:spPr>
            <a:xfrm>
              <a:off x="0" y="-38100"/>
              <a:ext cx="1200551" cy="845350"/>
            </a:xfrm>
            <a:prstGeom prst="rect">
              <a:avLst/>
            </a:prstGeom>
          </p:spPr>
          <p:txBody>
            <a:bodyPr lIns="50800" tIns="50800" rIns="50800" bIns="50800" rtlCol="0" anchor="ctr"/>
            <a:lstStyle/>
            <a:p>
              <a:pPr algn="ctr">
                <a:lnSpc>
                  <a:spcPts val="2659"/>
                </a:lnSpc>
                <a:spcBef>
                  <a:spcPct val="0"/>
                </a:spcBef>
              </a:pPr>
              <a:endParaRPr sz="2000" dirty="0">
                <a:latin typeface="+mj-lt"/>
              </a:endParaRPr>
            </a:p>
          </p:txBody>
        </p:sp>
      </p:grpSp>
      <p:grpSp>
        <p:nvGrpSpPr>
          <p:cNvPr id="5" name="Group 5"/>
          <p:cNvGrpSpPr/>
          <p:nvPr/>
        </p:nvGrpSpPr>
        <p:grpSpPr>
          <a:xfrm>
            <a:off x="8718003" y="3643063"/>
            <a:ext cx="3147403" cy="1036353"/>
            <a:chOff x="0" y="-38100"/>
            <a:chExt cx="883555" cy="290930"/>
          </a:xfrm>
        </p:grpSpPr>
        <p:sp>
          <p:nvSpPr>
            <p:cNvPr id="6" name="Freeform 6"/>
            <p:cNvSpPr/>
            <p:nvPr/>
          </p:nvSpPr>
          <p:spPr>
            <a:xfrm>
              <a:off x="0" y="0"/>
              <a:ext cx="883555" cy="252830"/>
            </a:xfrm>
            <a:custGeom>
              <a:avLst/>
              <a:gdLst/>
              <a:ahLst/>
              <a:cxnLst/>
              <a:rect l="l" t="t" r="r" b="b"/>
              <a:pathLst>
                <a:path w="883555" h="252830">
                  <a:moveTo>
                    <a:pt x="126415" y="0"/>
                  </a:moveTo>
                  <a:lnTo>
                    <a:pt x="757140" y="0"/>
                  </a:lnTo>
                  <a:cubicBezTo>
                    <a:pt x="790667" y="0"/>
                    <a:pt x="822821" y="13319"/>
                    <a:pt x="846529" y="37026"/>
                  </a:cubicBezTo>
                  <a:cubicBezTo>
                    <a:pt x="870236" y="60734"/>
                    <a:pt x="883555" y="92888"/>
                    <a:pt x="883555" y="126415"/>
                  </a:cubicBezTo>
                  <a:lnTo>
                    <a:pt x="883555" y="126415"/>
                  </a:lnTo>
                  <a:cubicBezTo>
                    <a:pt x="883555" y="196232"/>
                    <a:pt x="826957" y="252830"/>
                    <a:pt x="757140" y="252830"/>
                  </a:cubicBezTo>
                  <a:lnTo>
                    <a:pt x="126415" y="252830"/>
                  </a:lnTo>
                  <a:cubicBezTo>
                    <a:pt x="56598" y="252830"/>
                    <a:pt x="0" y="196232"/>
                    <a:pt x="0" y="126415"/>
                  </a:cubicBezTo>
                  <a:lnTo>
                    <a:pt x="0" y="126415"/>
                  </a:lnTo>
                  <a:cubicBezTo>
                    <a:pt x="0" y="56598"/>
                    <a:pt x="56598" y="0"/>
                    <a:pt x="126415" y="0"/>
                  </a:cubicBezTo>
                  <a:close/>
                </a:path>
              </a:pathLst>
            </a:custGeom>
            <a:solidFill>
              <a:srgbClr val="0067EB"/>
            </a:solidFill>
            <a:ln w="38100" cap="rnd">
              <a:solidFill>
                <a:srgbClr val="01012C"/>
              </a:solidFill>
              <a:prstDash val="solid"/>
              <a:round/>
            </a:ln>
          </p:spPr>
          <p:txBody>
            <a:bodyPr/>
            <a:lstStyle/>
            <a:p>
              <a:endParaRPr lang="en-US" sz="2000" dirty="0">
                <a:latin typeface="+mj-lt"/>
              </a:endParaRPr>
            </a:p>
          </p:txBody>
        </p:sp>
        <p:sp>
          <p:nvSpPr>
            <p:cNvPr id="7" name="TextBox 7"/>
            <p:cNvSpPr txBox="1"/>
            <p:nvPr/>
          </p:nvSpPr>
          <p:spPr>
            <a:xfrm>
              <a:off x="0" y="-38100"/>
              <a:ext cx="883555" cy="290930"/>
            </a:xfrm>
            <a:prstGeom prst="rect">
              <a:avLst/>
            </a:prstGeom>
          </p:spPr>
          <p:txBody>
            <a:bodyPr lIns="50800" tIns="50800" rIns="50800" bIns="50800" rtlCol="0" anchor="ctr"/>
            <a:lstStyle/>
            <a:p>
              <a:pPr algn="ctr">
                <a:lnSpc>
                  <a:spcPts val="2659"/>
                </a:lnSpc>
                <a:spcBef>
                  <a:spcPct val="0"/>
                </a:spcBef>
              </a:pPr>
              <a:endParaRPr sz="2000" dirty="0">
                <a:latin typeface="+mj-lt"/>
              </a:endParaRPr>
            </a:p>
          </p:txBody>
        </p:sp>
      </p:grpSp>
      <p:sp>
        <p:nvSpPr>
          <p:cNvPr id="8" name="Freeform 8"/>
          <p:cNvSpPr/>
          <p:nvPr/>
        </p:nvSpPr>
        <p:spPr>
          <a:xfrm>
            <a:off x="1021989" y="2186131"/>
            <a:ext cx="6826844" cy="6814431"/>
          </a:xfrm>
          <a:custGeom>
            <a:avLst/>
            <a:gdLst/>
            <a:ahLst/>
            <a:cxnLst/>
            <a:rect l="l" t="t" r="r" b="b"/>
            <a:pathLst>
              <a:path w="6826844" h="6814431">
                <a:moveTo>
                  <a:pt x="0" y="0"/>
                </a:moveTo>
                <a:lnTo>
                  <a:pt x="6826844" y="0"/>
                </a:lnTo>
                <a:lnTo>
                  <a:pt x="6826844" y="6814431"/>
                </a:lnTo>
                <a:lnTo>
                  <a:pt x="0" y="68144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2000" dirty="0"/>
          </a:p>
        </p:txBody>
      </p:sp>
      <p:grpSp>
        <p:nvGrpSpPr>
          <p:cNvPr id="9" name="Group 9"/>
          <p:cNvGrpSpPr/>
          <p:nvPr/>
        </p:nvGrpSpPr>
        <p:grpSpPr>
          <a:xfrm>
            <a:off x="12858634" y="4229100"/>
            <a:ext cx="4276608" cy="2875590"/>
            <a:chOff x="0" y="0"/>
            <a:chExt cx="1200551" cy="807250"/>
          </a:xfrm>
        </p:grpSpPr>
        <p:sp>
          <p:nvSpPr>
            <p:cNvPr id="10" name="Freeform 10"/>
            <p:cNvSpPr/>
            <p:nvPr/>
          </p:nvSpPr>
          <p:spPr>
            <a:xfrm>
              <a:off x="0" y="0"/>
              <a:ext cx="1200551" cy="807250"/>
            </a:xfrm>
            <a:custGeom>
              <a:avLst/>
              <a:gdLst/>
              <a:ahLst/>
              <a:cxnLst/>
              <a:rect l="l" t="t" r="r" b="b"/>
              <a:pathLst>
                <a:path w="1200551" h="807250">
                  <a:moveTo>
                    <a:pt x="63360" y="0"/>
                  </a:moveTo>
                  <a:lnTo>
                    <a:pt x="1137191" y="0"/>
                  </a:lnTo>
                  <a:cubicBezTo>
                    <a:pt x="1172184" y="0"/>
                    <a:pt x="1200551" y="28367"/>
                    <a:pt x="1200551" y="63360"/>
                  </a:cubicBezTo>
                  <a:lnTo>
                    <a:pt x="1200551" y="743890"/>
                  </a:lnTo>
                  <a:cubicBezTo>
                    <a:pt x="1200551" y="778882"/>
                    <a:pt x="1172184" y="807250"/>
                    <a:pt x="1137191" y="807250"/>
                  </a:cubicBezTo>
                  <a:lnTo>
                    <a:pt x="63360" y="807250"/>
                  </a:lnTo>
                  <a:cubicBezTo>
                    <a:pt x="46556" y="807250"/>
                    <a:pt x="30440" y="800574"/>
                    <a:pt x="18558" y="788692"/>
                  </a:cubicBezTo>
                  <a:cubicBezTo>
                    <a:pt x="6675" y="776810"/>
                    <a:pt x="0" y="760694"/>
                    <a:pt x="0" y="743890"/>
                  </a:cubicBezTo>
                  <a:lnTo>
                    <a:pt x="0" y="63360"/>
                  </a:lnTo>
                  <a:cubicBezTo>
                    <a:pt x="0" y="28367"/>
                    <a:pt x="28367" y="0"/>
                    <a:pt x="63360" y="0"/>
                  </a:cubicBezTo>
                  <a:close/>
                </a:path>
              </a:pathLst>
            </a:custGeom>
            <a:solidFill>
              <a:srgbClr val="FFFFFF"/>
            </a:solidFill>
            <a:ln w="38100" cap="rnd">
              <a:solidFill>
                <a:srgbClr val="01012C"/>
              </a:solidFill>
              <a:prstDash val="solid"/>
              <a:round/>
            </a:ln>
          </p:spPr>
          <p:txBody>
            <a:bodyPr/>
            <a:lstStyle/>
            <a:p>
              <a:endParaRPr lang="en-GB" sz="2000" dirty="0"/>
            </a:p>
          </p:txBody>
        </p:sp>
        <p:sp>
          <p:nvSpPr>
            <p:cNvPr id="11" name="TextBox 11"/>
            <p:cNvSpPr txBox="1"/>
            <p:nvPr/>
          </p:nvSpPr>
          <p:spPr>
            <a:xfrm>
              <a:off x="0" y="-38100"/>
              <a:ext cx="1200551" cy="845350"/>
            </a:xfrm>
            <a:prstGeom prst="rect">
              <a:avLst/>
            </a:prstGeom>
          </p:spPr>
          <p:txBody>
            <a:bodyPr lIns="50800" tIns="50800" rIns="50800" bIns="50800" rtlCol="0" anchor="ctr"/>
            <a:lstStyle/>
            <a:p>
              <a:pPr algn="ctr">
                <a:lnSpc>
                  <a:spcPts val="2659"/>
                </a:lnSpc>
                <a:spcBef>
                  <a:spcPct val="0"/>
                </a:spcBef>
              </a:pPr>
              <a:endParaRPr sz="2000" dirty="0">
                <a:latin typeface="+mj-lt"/>
              </a:endParaRPr>
            </a:p>
          </p:txBody>
        </p:sp>
      </p:grpSp>
      <p:grpSp>
        <p:nvGrpSpPr>
          <p:cNvPr id="12" name="Group 12"/>
          <p:cNvGrpSpPr/>
          <p:nvPr/>
        </p:nvGrpSpPr>
        <p:grpSpPr>
          <a:xfrm>
            <a:off x="13423236" y="3778783"/>
            <a:ext cx="3147403" cy="900633"/>
            <a:chOff x="0" y="0"/>
            <a:chExt cx="883555" cy="252830"/>
          </a:xfrm>
        </p:grpSpPr>
        <p:sp>
          <p:nvSpPr>
            <p:cNvPr id="13" name="Freeform 13"/>
            <p:cNvSpPr/>
            <p:nvPr/>
          </p:nvSpPr>
          <p:spPr>
            <a:xfrm>
              <a:off x="0" y="0"/>
              <a:ext cx="883555" cy="252830"/>
            </a:xfrm>
            <a:custGeom>
              <a:avLst/>
              <a:gdLst/>
              <a:ahLst/>
              <a:cxnLst/>
              <a:rect l="l" t="t" r="r" b="b"/>
              <a:pathLst>
                <a:path w="883555" h="252830">
                  <a:moveTo>
                    <a:pt x="126415" y="0"/>
                  </a:moveTo>
                  <a:lnTo>
                    <a:pt x="757140" y="0"/>
                  </a:lnTo>
                  <a:cubicBezTo>
                    <a:pt x="790667" y="0"/>
                    <a:pt x="822821" y="13319"/>
                    <a:pt x="846529" y="37026"/>
                  </a:cubicBezTo>
                  <a:cubicBezTo>
                    <a:pt x="870236" y="60734"/>
                    <a:pt x="883555" y="92888"/>
                    <a:pt x="883555" y="126415"/>
                  </a:cubicBezTo>
                  <a:lnTo>
                    <a:pt x="883555" y="126415"/>
                  </a:lnTo>
                  <a:cubicBezTo>
                    <a:pt x="883555" y="196232"/>
                    <a:pt x="826957" y="252830"/>
                    <a:pt x="757140" y="252830"/>
                  </a:cubicBezTo>
                  <a:lnTo>
                    <a:pt x="126415" y="252830"/>
                  </a:lnTo>
                  <a:cubicBezTo>
                    <a:pt x="56598" y="252830"/>
                    <a:pt x="0" y="196232"/>
                    <a:pt x="0" y="126415"/>
                  </a:cubicBezTo>
                  <a:lnTo>
                    <a:pt x="0" y="126415"/>
                  </a:lnTo>
                  <a:cubicBezTo>
                    <a:pt x="0" y="56598"/>
                    <a:pt x="56598" y="0"/>
                    <a:pt x="126415" y="0"/>
                  </a:cubicBezTo>
                  <a:close/>
                </a:path>
              </a:pathLst>
            </a:custGeom>
            <a:solidFill>
              <a:srgbClr val="0067EB"/>
            </a:solidFill>
            <a:ln w="38100" cap="rnd">
              <a:solidFill>
                <a:srgbClr val="01012C"/>
              </a:solidFill>
              <a:prstDash val="solid"/>
              <a:round/>
            </a:ln>
          </p:spPr>
          <p:txBody>
            <a:bodyPr/>
            <a:lstStyle/>
            <a:p>
              <a:endParaRPr lang="en-GB" sz="2000" dirty="0"/>
            </a:p>
          </p:txBody>
        </p:sp>
        <p:sp>
          <p:nvSpPr>
            <p:cNvPr id="14" name="TextBox 14"/>
            <p:cNvSpPr txBox="1"/>
            <p:nvPr/>
          </p:nvSpPr>
          <p:spPr>
            <a:xfrm>
              <a:off x="0" y="-38100"/>
              <a:ext cx="883555" cy="290930"/>
            </a:xfrm>
            <a:prstGeom prst="rect">
              <a:avLst/>
            </a:prstGeom>
          </p:spPr>
          <p:txBody>
            <a:bodyPr lIns="50800" tIns="50800" rIns="50800" bIns="50800" rtlCol="0" anchor="ctr"/>
            <a:lstStyle/>
            <a:p>
              <a:pPr algn="ctr">
                <a:lnSpc>
                  <a:spcPts val="2659"/>
                </a:lnSpc>
                <a:spcBef>
                  <a:spcPct val="0"/>
                </a:spcBef>
              </a:pPr>
              <a:endParaRPr sz="2000" dirty="0">
                <a:latin typeface="+mj-lt"/>
              </a:endParaRPr>
            </a:p>
          </p:txBody>
        </p:sp>
      </p:grpSp>
      <p:sp>
        <p:nvSpPr>
          <p:cNvPr id="27" name="TextBox 27"/>
          <p:cNvSpPr txBox="1"/>
          <p:nvPr/>
        </p:nvSpPr>
        <p:spPr>
          <a:xfrm>
            <a:off x="9090283" y="3846974"/>
            <a:ext cx="2333018" cy="738664"/>
          </a:xfrm>
          <a:prstGeom prst="rect">
            <a:avLst/>
          </a:prstGeom>
        </p:spPr>
        <p:txBody>
          <a:bodyPr lIns="0" tIns="0" rIns="0" bIns="0" rtlCol="0" anchor="t">
            <a:spAutoFit/>
          </a:bodyPr>
          <a:lstStyle/>
          <a:p>
            <a:pPr algn="ctr">
              <a:spcBef>
                <a:spcPct val="0"/>
              </a:spcBef>
            </a:pPr>
            <a:r>
              <a:rPr lang="en-US" sz="2400" b="1" dirty="0">
                <a:solidFill>
                  <a:srgbClr val="FFFFFF"/>
                </a:solidFill>
                <a:latin typeface="+mj-lt"/>
              </a:rPr>
              <a:t>Engaging Conversation</a:t>
            </a:r>
          </a:p>
        </p:txBody>
      </p:sp>
      <p:sp>
        <p:nvSpPr>
          <p:cNvPr id="28" name="TextBox 28"/>
          <p:cNvSpPr txBox="1"/>
          <p:nvPr/>
        </p:nvSpPr>
        <p:spPr>
          <a:xfrm>
            <a:off x="8718003" y="4928744"/>
            <a:ext cx="3147403" cy="1619033"/>
          </a:xfrm>
          <a:prstGeom prst="rect">
            <a:avLst/>
          </a:prstGeom>
        </p:spPr>
        <p:txBody>
          <a:bodyPr wrap="square" lIns="0" tIns="0" rIns="0" bIns="0" rtlCol="0" anchor="t">
            <a:spAutoFit/>
          </a:bodyPr>
          <a:lstStyle/>
          <a:p>
            <a:pPr algn="ctr">
              <a:lnSpc>
                <a:spcPct val="150000"/>
              </a:lnSpc>
              <a:spcBef>
                <a:spcPct val="0"/>
              </a:spcBef>
            </a:pPr>
            <a:r>
              <a:rPr lang="en-US" dirty="0">
                <a:solidFill>
                  <a:srgbClr val="01012C"/>
                </a:solidFill>
                <a:latin typeface="+mj-lt"/>
              </a:rPr>
              <a:t>First, we'll go over a couple of the most typical dangers and threats that housekeepers face (</a:t>
            </a:r>
            <a:r>
              <a:rPr lang="en-GB" sz="1800" dirty="0"/>
              <a:t>Acharya et al., 2022</a:t>
            </a:r>
            <a:r>
              <a:rPr lang="en-US" dirty="0">
                <a:solidFill>
                  <a:srgbClr val="01012C"/>
                </a:solidFill>
                <a:latin typeface="+mj-lt"/>
              </a:rPr>
              <a:t>). </a:t>
            </a:r>
          </a:p>
        </p:txBody>
      </p:sp>
      <p:sp>
        <p:nvSpPr>
          <p:cNvPr id="29" name="TextBox 29"/>
          <p:cNvSpPr txBox="1"/>
          <p:nvPr/>
        </p:nvSpPr>
        <p:spPr>
          <a:xfrm>
            <a:off x="13918017" y="3846974"/>
            <a:ext cx="2333018" cy="738664"/>
          </a:xfrm>
          <a:prstGeom prst="rect">
            <a:avLst/>
          </a:prstGeom>
        </p:spPr>
        <p:txBody>
          <a:bodyPr lIns="0" tIns="0" rIns="0" bIns="0" rtlCol="0" anchor="t">
            <a:spAutoFit/>
          </a:bodyPr>
          <a:lstStyle/>
          <a:p>
            <a:pPr algn="ctr">
              <a:spcBef>
                <a:spcPct val="0"/>
              </a:spcBef>
            </a:pPr>
            <a:r>
              <a:rPr lang="en-US" sz="2400" b="1" dirty="0">
                <a:solidFill>
                  <a:srgbClr val="FFFFFF"/>
                </a:solidFill>
                <a:latin typeface="+mj-lt"/>
              </a:rPr>
              <a:t>Safety Procedure Review</a:t>
            </a:r>
          </a:p>
        </p:txBody>
      </p:sp>
      <p:sp>
        <p:nvSpPr>
          <p:cNvPr id="30" name="TextBox 30"/>
          <p:cNvSpPr txBox="1"/>
          <p:nvPr/>
        </p:nvSpPr>
        <p:spPr>
          <a:xfrm>
            <a:off x="13234482" y="4851472"/>
            <a:ext cx="3700087" cy="2034531"/>
          </a:xfrm>
          <a:prstGeom prst="rect">
            <a:avLst/>
          </a:prstGeom>
        </p:spPr>
        <p:txBody>
          <a:bodyPr wrap="square" lIns="0" tIns="0" rIns="0" bIns="0" rtlCol="0" anchor="t">
            <a:spAutoFit/>
          </a:bodyPr>
          <a:lstStyle/>
          <a:p>
            <a:pPr algn="ctr">
              <a:lnSpc>
                <a:spcPct val="150000"/>
              </a:lnSpc>
              <a:spcBef>
                <a:spcPct val="0"/>
              </a:spcBef>
            </a:pPr>
            <a:r>
              <a:rPr lang="en-US" dirty="0">
                <a:solidFill>
                  <a:srgbClr val="01012C"/>
                </a:solidFill>
                <a:latin typeface="+mj-lt"/>
              </a:rPr>
              <a:t>Begin to go over the safety measures included in the manual and figure out the correct way to include those as parts of our routines (</a:t>
            </a:r>
            <a:r>
              <a:rPr lang="en-US" sz="1800" dirty="0" err="1">
                <a:effectLst/>
                <a:ea typeface="Times New Roman" panose="02020603050405020304" pitchFamily="18" charset="0"/>
              </a:rPr>
              <a:t>Vallen</a:t>
            </a:r>
            <a:r>
              <a:rPr lang="en-US" sz="1800" dirty="0">
                <a:effectLst/>
                <a:ea typeface="Times New Roman" panose="02020603050405020304" pitchFamily="18" charset="0"/>
              </a:rPr>
              <a:t> and </a:t>
            </a:r>
            <a:r>
              <a:rPr lang="en-US" sz="1800" dirty="0" err="1">
                <a:effectLst/>
                <a:ea typeface="Times New Roman" panose="02020603050405020304" pitchFamily="18" charset="0"/>
              </a:rPr>
              <a:t>Vallen</a:t>
            </a:r>
            <a:r>
              <a:rPr lang="en-US" dirty="0">
                <a:solidFill>
                  <a:srgbClr val="01012C"/>
                </a:solidFill>
                <a:latin typeface="+mj-lt"/>
              </a:rPr>
              <a:t>, 2012).</a:t>
            </a:r>
          </a:p>
        </p:txBody>
      </p:sp>
      <p:sp>
        <p:nvSpPr>
          <p:cNvPr id="35" name="Freeform 35"/>
          <p:cNvSpPr/>
          <p:nvPr/>
        </p:nvSpPr>
        <p:spPr>
          <a:xfrm>
            <a:off x="330927" y="465243"/>
            <a:ext cx="1545113" cy="3090226"/>
          </a:xfrm>
          <a:custGeom>
            <a:avLst/>
            <a:gdLst/>
            <a:ahLst/>
            <a:cxnLst/>
            <a:rect l="l" t="t" r="r" b="b"/>
            <a:pathLst>
              <a:path w="1545113" h="3090226">
                <a:moveTo>
                  <a:pt x="0" y="0"/>
                </a:moveTo>
                <a:lnTo>
                  <a:pt x="1545113" y="0"/>
                </a:lnTo>
                <a:lnTo>
                  <a:pt x="1545113" y="3090226"/>
                </a:lnTo>
                <a:lnTo>
                  <a:pt x="0" y="30902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TextBox 2"/>
          <p:cNvSpPr txBox="1"/>
          <p:nvPr/>
        </p:nvSpPr>
        <p:spPr>
          <a:xfrm>
            <a:off x="1028701" y="1368537"/>
            <a:ext cx="8877300" cy="1348061"/>
          </a:xfrm>
          <a:prstGeom prst="rect">
            <a:avLst/>
          </a:prstGeom>
        </p:spPr>
        <p:txBody>
          <a:bodyPr wrap="square" lIns="0" tIns="0" rIns="0" bIns="0" rtlCol="0" anchor="t">
            <a:spAutoFit/>
          </a:bodyPr>
          <a:lstStyle/>
          <a:p>
            <a:pPr>
              <a:lnSpc>
                <a:spcPts val="11200"/>
              </a:lnSpc>
            </a:pPr>
            <a:r>
              <a:rPr lang="en-US" sz="8000" dirty="0">
                <a:solidFill>
                  <a:srgbClr val="01012C"/>
                </a:solidFill>
                <a:latin typeface="+mj-lt"/>
              </a:rPr>
              <a:t>Training Session</a:t>
            </a:r>
          </a:p>
        </p:txBody>
      </p:sp>
      <p:sp>
        <p:nvSpPr>
          <p:cNvPr id="3" name="Freeform 3"/>
          <p:cNvSpPr/>
          <p:nvPr/>
        </p:nvSpPr>
        <p:spPr>
          <a:xfrm>
            <a:off x="1028700" y="4776005"/>
            <a:ext cx="7598494" cy="4144633"/>
          </a:xfrm>
          <a:custGeom>
            <a:avLst/>
            <a:gdLst/>
            <a:ahLst/>
            <a:cxnLst/>
            <a:rect l="l" t="t" r="r" b="b"/>
            <a:pathLst>
              <a:path w="7598494" h="4144633">
                <a:moveTo>
                  <a:pt x="0" y="0"/>
                </a:moveTo>
                <a:lnTo>
                  <a:pt x="7598494" y="0"/>
                </a:lnTo>
                <a:lnTo>
                  <a:pt x="7598494" y="4144633"/>
                </a:lnTo>
                <a:lnTo>
                  <a:pt x="0" y="414463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dirty="0"/>
          </a:p>
        </p:txBody>
      </p:sp>
      <p:grpSp>
        <p:nvGrpSpPr>
          <p:cNvPr id="4" name="Group 4"/>
          <p:cNvGrpSpPr/>
          <p:nvPr/>
        </p:nvGrpSpPr>
        <p:grpSpPr>
          <a:xfrm>
            <a:off x="11378973" y="-736827"/>
            <a:ext cx="11760654" cy="11760654"/>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C6AD"/>
            </a:solidFill>
          </p:spPr>
          <p:txBody>
            <a:bodyPr/>
            <a:lstStyle/>
            <a:p>
              <a:endParaRPr lang="en-GB" dirty="0"/>
            </a:p>
          </p:txBody>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dirty="0"/>
            </a:p>
          </p:txBody>
        </p:sp>
      </p:grpSp>
      <p:sp>
        <p:nvSpPr>
          <p:cNvPr id="7" name="Freeform 7"/>
          <p:cNvSpPr/>
          <p:nvPr/>
        </p:nvSpPr>
        <p:spPr>
          <a:xfrm>
            <a:off x="10300898" y="2978780"/>
            <a:ext cx="6002533" cy="990418"/>
          </a:xfrm>
          <a:custGeom>
            <a:avLst/>
            <a:gdLst/>
            <a:ahLst/>
            <a:cxnLst/>
            <a:rect l="l" t="t" r="r" b="b"/>
            <a:pathLst>
              <a:path w="6002533" h="990418">
                <a:moveTo>
                  <a:pt x="0" y="0"/>
                </a:moveTo>
                <a:lnTo>
                  <a:pt x="6002534" y="0"/>
                </a:lnTo>
                <a:lnTo>
                  <a:pt x="6002534" y="990418"/>
                </a:lnTo>
                <a:lnTo>
                  <a:pt x="0" y="9904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sp>
        <p:nvSpPr>
          <p:cNvPr id="8" name="TextBox 8"/>
          <p:cNvSpPr txBox="1"/>
          <p:nvPr/>
        </p:nvSpPr>
        <p:spPr>
          <a:xfrm>
            <a:off x="10485128" y="3231543"/>
            <a:ext cx="4959589" cy="372794"/>
          </a:xfrm>
          <a:prstGeom prst="rect">
            <a:avLst/>
          </a:prstGeom>
        </p:spPr>
        <p:txBody>
          <a:bodyPr lIns="0" tIns="0" rIns="0" bIns="0" rtlCol="0" anchor="t">
            <a:spAutoFit/>
          </a:bodyPr>
          <a:lstStyle/>
          <a:p>
            <a:pPr algn="ctr">
              <a:lnSpc>
                <a:spcPts val="3086"/>
              </a:lnSpc>
              <a:spcBef>
                <a:spcPct val="0"/>
              </a:spcBef>
            </a:pPr>
            <a:r>
              <a:rPr lang="en-US" sz="2204" dirty="0">
                <a:solidFill>
                  <a:srgbClr val="01012C"/>
                </a:solidFill>
                <a:latin typeface="+mj-lt"/>
              </a:rPr>
              <a:t>Process Explanation</a:t>
            </a:r>
          </a:p>
        </p:txBody>
      </p:sp>
      <p:sp>
        <p:nvSpPr>
          <p:cNvPr id="9" name="Freeform 9"/>
          <p:cNvSpPr/>
          <p:nvPr/>
        </p:nvSpPr>
        <p:spPr>
          <a:xfrm>
            <a:off x="10300898" y="4702603"/>
            <a:ext cx="6002533" cy="990418"/>
          </a:xfrm>
          <a:custGeom>
            <a:avLst/>
            <a:gdLst/>
            <a:ahLst/>
            <a:cxnLst/>
            <a:rect l="l" t="t" r="r" b="b"/>
            <a:pathLst>
              <a:path w="6002533" h="990418">
                <a:moveTo>
                  <a:pt x="0" y="0"/>
                </a:moveTo>
                <a:lnTo>
                  <a:pt x="6002534" y="0"/>
                </a:lnTo>
                <a:lnTo>
                  <a:pt x="6002534" y="990418"/>
                </a:lnTo>
                <a:lnTo>
                  <a:pt x="0" y="9904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sp>
        <p:nvSpPr>
          <p:cNvPr id="10" name="Freeform 10"/>
          <p:cNvSpPr/>
          <p:nvPr/>
        </p:nvSpPr>
        <p:spPr>
          <a:xfrm>
            <a:off x="10300898" y="6428011"/>
            <a:ext cx="6002533" cy="990418"/>
          </a:xfrm>
          <a:custGeom>
            <a:avLst/>
            <a:gdLst/>
            <a:ahLst/>
            <a:cxnLst/>
            <a:rect l="l" t="t" r="r" b="b"/>
            <a:pathLst>
              <a:path w="6002533" h="990418">
                <a:moveTo>
                  <a:pt x="0" y="0"/>
                </a:moveTo>
                <a:lnTo>
                  <a:pt x="6002534" y="0"/>
                </a:lnTo>
                <a:lnTo>
                  <a:pt x="6002534" y="990418"/>
                </a:lnTo>
                <a:lnTo>
                  <a:pt x="0" y="9904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dirty="0"/>
          </a:p>
        </p:txBody>
      </p:sp>
      <p:sp>
        <p:nvSpPr>
          <p:cNvPr id="12" name="TextBox 12"/>
          <p:cNvSpPr txBox="1"/>
          <p:nvPr/>
        </p:nvSpPr>
        <p:spPr>
          <a:xfrm>
            <a:off x="10485127" y="4956951"/>
            <a:ext cx="4959589" cy="372794"/>
          </a:xfrm>
          <a:prstGeom prst="rect">
            <a:avLst/>
          </a:prstGeom>
        </p:spPr>
        <p:txBody>
          <a:bodyPr lIns="0" tIns="0" rIns="0" bIns="0" rtlCol="0" anchor="t">
            <a:spAutoFit/>
          </a:bodyPr>
          <a:lstStyle/>
          <a:p>
            <a:pPr algn="ctr">
              <a:lnSpc>
                <a:spcPts val="3086"/>
              </a:lnSpc>
              <a:spcBef>
                <a:spcPct val="0"/>
              </a:spcBef>
            </a:pPr>
            <a:r>
              <a:rPr lang="en-US" sz="2204" dirty="0">
                <a:solidFill>
                  <a:srgbClr val="01012C"/>
                </a:solidFill>
                <a:latin typeface="+mj-lt"/>
              </a:rPr>
              <a:t>Equipment Summary</a:t>
            </a:r>
          </a:p>
        </p:txBody>
      </p:sp>
      <p:sp>
        <p:nvSpPr>
          <p:cNvPr id="13" name="TextBox 13"/>
          <p:cNvSpPr txBox="1"/>
          <p:nvPr/>
        </p:nvSpPr>
        <p:spPr>
          <a:xfrm>
            <a:off x="10513430" y="6664071"/>
            <a:ext cx="4959589" cy="372794"/>
          </a:xfrm>
          <a:prstGeom prst="rect">
            <a:avLst/>
          </a:prstGeom>
        </p:spPr>
        <p:txBody>
          <a:bodyPr lIns="0" tIns="0" rIns="0" bIns="0" rtlCol="0" anchor="t">
            <a:spAutoFit/>
          </a:bodyPr>
          <a:lstStyle/>
          <a:p>
            <a:pPr algn="ctr">
              <a:lnSpc>
                <a:spcPts val="3086"/>
              </a:lnSpc>
              <a:spcBef>
                <a:spcPct val="0"/>
              </a:spcBef>
            </a:pPr>
            <a:r>
              <a:rPr lang="en-US" sz="2204" dirty="0">
                <a:solidFill>
                  <a:srgbClr val="01012C"/>
                </a:solidFill>
                <a:latin typeface="+mj-lt"/>
              </a:rPr>
              <a:t>Scenario-Based Learning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C6AD"/>
        </a:solidFill>
        <a:effectLst/>
      </p:bgPr>
    </p:bg>
    <p:spTree>
      <p:nvGrpSpPr>
        <p:cNvPr id="1" name=""/>
        <p:cNvGrpSpPr/>
        <p:nvPr/>
      </p:nvGrpSpPr>
      <p:grpSpPr>
        <a:xfrm>
          <a:off x="0" y="0"/>
          <a:ext cx="0" cy="0"/>
          <a:chOff x="0" y="0"/>
          <a:chExt cx="0" cy="0"/>
        </a:xfrm>
      </p:grpSpPr>
      <p:grpSp>
        <p:nvGrpSpPr>
          <p:cNvPr id="2" name="Group 2"/>
          <p:cNvGrpSpPr/>
          <p:nvPr/>
        </p:nvGrpSpPr>
        <p:grpSpPr>
          <a:xfrm>
            <a:off x="6857987" y="1973613"/>
            <a:ext cx="9746823" cy="6023161"/>
            <a:chOff x="0" y="0"/>
            <a:chExt cx="2567065" cy="1586347"/>
          </a:xfrm>
        </p:grpSpPr>
        <p:sp>
          <p:nvSpPr>
            <p:cNvPr id="3" name="Freeform 3"/>
            <p:cNvSpPr/>
            <p:nvPr/>
          </p:nvSpPr>
          <p:spPr>
            <a:xfrm>
              <a:off x="0" y="0"/>
              <a:ext cx="2567065" cy="1586347"/>
            </a:xfrm>
            <a:custGeom>
              <a:avLst/>
              <a:gdLst/>
              <a:ahLst/>
              <a:cxnLst/>
              <a:rect l="l" t="t" r="r" b="b"/>
              <a:pathLst>
                <a:path w="2567065" h="1586347">
                  <a:moveTo>
                    <a:pt x="27801" y="0"/>
                  </a:moveTo>
                  <a:lnTo>
                    <a:pt x="2539264" y="0"/>
                  </a:lnTo>
                  <a:cubicBezTo>
                    <a:pt x="2554618" y="0"/>
                    <a:pt x="2567065" y="12447"/>
                    <a:pt x="2567065" y="27801"/>
                  </a:cubicBezTo>
                  <a:lnTo>
                    <a:pt x="2567065" y="1558546"/>
                  </a:lnTo>
                  <a:cubicBezTo>
                    <a:pt x="2567065" y="1573900"/>
                    <a:pt x="2554618" y="1586347"/>
                    <a:pt x="2539264" y="1586347"/>
                  </a:cubicBezTo>
                  <a:lnTo>
                    <a:pt x="27801" y="1586347"/>
                  </a:lnTo>
                  <a:cubicBezTo>
                    <a:pt x="12447" y="1586347"/>
                    <a:pt x="0" y="1573900"/>
                    <a:pt x="0" y="1558546"/>
                  </a:cubicBezTo>
                  <a:lnTo>
                    <a:pt x="0" y="27801"/>
                  </a:lnTo>
                  <a:cubicBezTo>
                    <a:pt x="0" y="12447"/>
                    <a:pt x="12447" y="0"/>
                    <a:pt x="27801" y="0"/>
                  </a:cubicBezTo>
                  <a:close/>
                </a:path>
              </a:pathLst>
            </a:custGeom>
            <a:solidFill>
              <a:srgbClr val="FFFFFF"/>
            </a:solidFill>
            <a:ln w="38100" cap="rnd">
              <a:solidFill>
                <a:srgbClr val="01012C"/>
              </a:solidFill>
              <a:prstDash val="solid"/>
              <a:round/>
            </a:ln>
          </p:spPr>
          <p:txBody>
            <a:bodyPr/>
            <a:lstStyle/>
            <a:p>
              <a:endParaRPr lang="en-GB"/>
            </a:p>
          </p:txBody>
        </p:sp>
        <p:sp>
          <p:nvSpPr>
            <p:cNvPr id="4" name="TextBox 4"/>
            <p:cNvSpPr txBox="1"/>
            <p:nvPr/>
          </p:nvSpPr>
          <p:spPr>
            <a:xfrm>
              <a:off x="0" y="-38100"/>
              <a:ext cx="2567065" cy="1624447"/>
            </a:xfrm>
            <a:prstGeom prst="rect">
              <a:avLst/>
            </a:prstGeom>
          </p:spPr>
          <p:txBody>
            <a:bodyPr lIns="50800" tIns="50800" rIns="50800" bIns="50800" rtlCol="0" anchor="ctr"/>
            <a:lstStyle/>
            <a:p>
              <a:pPr algn="ctr">
                <a:lnSpc>
                  <a:spcPts val="2659"/>
                </a:lnSpc>
                <a:spcBef>
                  <a:spcPct val="0"/>
                </a:spcBef>
              </a:pPr>
              <a:endParaRPr>
                <a:latin typeface="+mj-lt"/>
              </a:endParaRPr>
            </a:p>
          </p:txBody>
        </p:sp>
      </p:grpSp>
      <p:grpSp>
        <p:nvGrpSpPr>
          <p:cNvPr id="5" name="Group 5"/>
          <p:cNvGrpSpPr/>
          <p:nvPr/>
        </p:nvGrpSpPr>
        <p:grpSpPr>
          <a:xfrm>
            <a:off x="4267200" y="661142"/>
            <a:ext cx="5685091" cy="1578643"/>
            <a:chOff x="0" y="0"/>
            <a:chExt cx="1497308" cy="415774"/>
          </a:xfrm>
        </p:grpSpPr>
        <p:sp>
          <p:nvSpPr>
            <p:cNvPr id="6" name="Freeform 6"/>
            <p:cNvSpPr/>
            <p:nvPr/>
          </p:nvSpPr>
          <p:spPr>
            <a:xfrm>
              <a:off x="0" y="0"/>
              <a:ext cx="1497308" cy="415774"/>
            </a:xfrm>
            <a:custGeom>
              <a:avLst/>
              <a:gdLst/>
              <a:ahLst/>
              <a:cxnLst/>
              <a:rect l="l" t="t" r="r" b="b"/>
              <a:pathLst>
                <a:path w="1497308" h="415774">
                  <a:moveTo>
                    <a:pt x="47663" y="0"/>
                  </a:moveTo>
                  <a:lnTo>
                    <a:pt x="1449645" y="0"/>
                  </a:lnTo>
                  <a:cubicBezTo>
                    <a:pt x="1475969" y="0"/>
                    <a:pt x="1497308" y="21339"/>
                    <a:pt x="1497308" y="47663"/>
                  </a:cubicBezTo>
                  <a:lnTo>
                    <a:pt x="1497308" y="368112"/>
                  </a:lnTo>
                  <a:cubicBezTo>
                    <a:pt x="1497308" y="380753"/>
                    <a:pt x="1492286" y="392876"/>
                    <a:pt x="1483348" y="401814"/>
                  </a:cubicBezTo>
                  <a:cubicBezTo>
                    <a:pt x="1474409" y="410753"/>
                    <a:pt x="1462286" y="415774"/>
                    <a:pt x="1449645" y="415774"/>
                  </a:cubicBezTo>
                  <a:lnTo>
                    <a:pt x="47663" y="415774"/>
                  </a:lnTo>
                  <a:cubicBezTo>
                    <a:pt x="35022" y="415774"/>
                    <a:pt x="22899" y="410753"/>
                    <a:pt x="13960" y="401814"/>
                  </a:cubicBezTo>
                  <a:cubicBezTo>
                    <a:pt x="5022" y="392876"/>
                    <a:pt x="0" y="380753"/>
                    <a:pt x="0" y="368112"/>
                  </a:cubicBezTo>
                  <a:lnTo>
                    <a:pt x="0" y="47663"/>
                  </a:lnTo>
                  <a:cubicBezTo>
                    <a:pt x="0" y="35022"/>
                    <a:pt x="5022" y="22899"/>
                    <a:pt x="13960" y="13960"/>
                  </a:cubicBezTo>
                  <a:cubicBezTo>
                    <a:pt x="22899" y="5022"/>
                    <a:pt x="35022" y="0"/>
                    <a:pt x="47663" y="0"/>
                  </a:cubicBezTo>
                  <a:close/>
                </a:path>
              </a:pathLst>
            </a:custGeom>
            <a:solidFill>
              <a:srgbClr val="FDBE11"/>
            </a:solidFill>
            <a:ln w="38100" cap="rnd">
              <a:solidFill>
                <a:srgbClr val="01012C"/>
              </a:solidFill>
              <a:prstDash val="solid"/>
              <a:round/>
            </a:ln>
          </p:spPr>
          <p:txBody>
            <a:bodyPr/>
            <a:lstStyle/>
            <a:p>
              <a:endParaRPr lang="en-GB"/>
            </a:p>
          </p:txBody>
        </p:sp>
        <p:sp>
          <p:nvSpPr>
            <p:cNvPr id="7" name="TextBox 7"/>
            <p:cNvSpPr txBox="1"/>
            <p:nvPr/>
          </p:nvSpPr>
          <p:spPr>
            <a:xfrm>
              <a:off x="0" y="-38100"/>
              <a:ext cx="1497308" cy="453874"/>
            </a:xfrm>
            <a:prstGeom prst="rect">
              <a:avLst/>
            </a:prstGeom>
          </p:spPr>
          <p:txBody>
            <a:bodyPr lIns="50800" tIns="50800" rIns="50800" bIns="50800" rtlCol="0" anchor="ctr"/>
            <a:lstStyle/>
            <a:p>
              <a:pPr algn="ctr">
                <a:lnSpc>
                  <a:spcPts val="2659"/>
                </a:lnSpc>
                <a:spcBef>
                  <a:spcPct val="0"/>
                </a:spcBef>
              </a:pPr>
              <a:endParaRPr>
                <a:latin typeface="+mj-lt"/>
              </a:endParaRPr>
            </a:p>
          </p:txBody>
        </p:sp>
      </p:grpSp>
      <p:sp>
        <p:nvSpPr>
          <p:cNvPr id="11" name="Freeform 11"/>
          <p:cNvSpPr/>
          <p:nvPr/>
        </p:nvSpPr>
        <p:spPr>
          <a:xfrm>
            <a:off x="13688189" y="1502602"/>
            <a:ext cx="2164727" cy="1561310"/>
          </a:xfrm>
          <a:custGeom>
            <a:avLst/>
            <a:gdLst/>
            <a:ahLst/>
            <a:cxnLst/>
            <a:rect l="l" t="t" r="r" b="b"/>
            <a:pathLst>
              <a:path w="2164727" h="1561310">
                <a:moveTo>
                  <a:pt x="0" y="0"/>
                </a:moveTo>
                <a:lnTo>
                  <a:pt x="2164727" y="0"/>
                </a:lnTo>
                <a:lnTo>
                  <a:pt x="2164727" y="1561309"/>
                </a:lnTo>
                <a:lnTo>
                  <a:pt x="0" y="156130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TextBox 12"/>
          <p:cNvSpPr txBox="1"/>
          <p:nvPr/>
        </p:nvSpPr>
        <p:spPr>
          <a:xfrm>
            <a:off x="7261159" y="3327844"/>
            <a:ext cx="8940478" cy="2712730"/>
          </a:xfrm>
          <a:prstGeom prst="rect">
            <a:avLst/>
          </a:prstGeom>
        </p:spPr>
        <p:txBody>
          <a:bodyPr lIns="0" tIns="0" rIns="0" bIns="0" rtlCol="0" anchor="t">
            <a:spAutoFit/>
          </a:bodyPr>
          <a:lstStyle/>
          <a:p>
            <a:pPr algn="ctr">
              <a:lnSpc>
                <a:spcPct val="150000"/>
              </a:lnSpc>
            </a:pPr>
            <a:r>
              <a:rPr lang="en-US" sz="2400" dirty="0">
                <a:solidFill>
                  <a:srgbClr val="01012C"/>
                </a:solidFill>
                <a:latin typeface="+mj-lt"/>
              </a:rPr>
              <a:t>Finally, both the sake of everyone's wellness alongside their customers' happiness, we must make wellness alongside security their top priority on the premises. We can make sure that everything is comfortable by following the rules in healthcare including the security manual while also taking pleasure in regular instruction including reinforcing.</a:t>
            </a:r>
          </a:p>
        </p:txBody>
      </p:sp>
      <p:sp>
        <p:nvSpPr>
          <p:cNvPr id="13" name="TextBox 13"/>
          <p:cNvSpPr txBox="1"/>
          <p:nvPr/>
        </p:nvSpPr>
        <p:spPr>
          <a:xfrm>
            <a:off x="5123750" y="1180028"/>
            <a:ext cx="4274817" cy="668324"/>
          </a:xfrm>
          <a:prstGeom prst="rect">
            <a:avLst/>
          </a:prstGeom>
        </p:spPr>
        <p:txBody>
          <a:bodyPr lIns="0" tIns="0" rIns="0" bIns="0" rtlCol="0" anchor="t">
            <a:spAutoFit/>
          </a:bodyPr>
          <a:lstStyle/>
          <a:p>
            <a:pPr algn="ctr">
              <a:lnSpc>
                <a:spcPts val="5390"/>
              </a:lnSpc>
              <a:spcBef>
                <a:spcPct val="0"/>
              </a:spcBef>
            </a:pPr>
            <a:r>
              <a:rPr lang="en-US" sz="4400" b="1" dirty="0">
                <a:solidFill>
                  <a:srgbClr val="01012C"/>
                </a:solidFill>
                <a:latin typeface="+mj-lt"/>
              </a:rPr>
              <a:t>Conclusion</a:t>
            </a:r>
          </a:p>
        </p:txBody>
      </p:sp>
      <p:sp>
        <p:nvSpPr>
          <p:cNvPr id="15" name="Freeform 15"/>
          <p:cNvSpPr/>
          <p:nvPr/>
        </p:nvSpPr>
        <p:spPr>
          <a:xfrm>
            <a:off x="330927" y="465243"/>
            <a:ext cx="1545113" cy="3090226"/>
          </a:xfrm>
          <a:custGeom>
            <a:avLst/>
            <a:gdLst/>
            <a:ahLst/>
            <a:cxnLst/>
            <a:rect l="l" t="t" r="r" b="b"/>
            <a:pathLst>
              <a:path w="1545113" h="3090226">
                <a:moveTo>
                  <a:pt x="0" y="0"/>
                </a:moveTo>
                <a:lnTo>
                  <a:pt x="1545113" y="0"/>
                </a:lnTo>
                <a:lnTo>
                  <a:pt x="1545113" y="3090226"/>
                </a:lnTo>
                <a:lnTo>
                  <a:pt x="0" y="30902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6" name="Group 16"/>
          <p:cNvGrpSpPr/>
          <p:nvPr/>
        </p:nvGrpSpPr>
        <p:grpSpPr>
          <a:xfrm>
            <a:off x="-799374" y="9183781"/>
            <a:ext cx="20561308" cy="2781300"/>
            <a:chOff x="0" y="0"/>
            <a:chExt cx="5415324" cy="732523"/>
          </a:xfrm>
        </p:grpSpPr>
        <p:sp>
          <p:nvSpPr>
            <p:cNvPr id="17" name="Freeform 17"/>
            <p:cNvSpPr/>
            <p:nvPr/>
          </p:nvSpPr>
          <p:spPr>
            <a:xfrm>
              <a:off x="0" y="0"/>
              <a:ext cx="5415324" cy="732523"/>
            </a:xfrm>
            <a:custGeom>
              <a:avLst/>
              <a:gdLst/>
              <a:ahLst/>
              <a:cxnLst/>
              <a:rect l="l" t="t" r="r" b="b"/>
              <a:pathLst>
                <a:path w="5415324" h="732523">
                  <a:moveTo>
                    <a:pt x="0" y="0"/>
                  </a:moveTo>
                  <a:lnTo>
                    <a:pt x="5415324" y="0"/>
                  </a:lnTo>
                  <a:lnTo>
                    <a:pt x="5415324" y="732523"/>
                  </a:lnTo>
                  <a:lnTo>
                    <a:pt x="0" y="732523"/>
                  </a:lnTo>
                  <a:close/>
                </a:path>
              </a:pathLst>
            </a:custGeom>
            <a:solidFill>
              <a:srgbClr val="0067EB"/>
            </a:solidFill>
          </p:spPr>
          <p:txBody>
            <a:bodyPr/>
            <a:lstStyle/>
            <a:p>
              <a:endParaRPr lang="en-GB"/>
            </a:p>
          </p:txBody>
        </p:sp>
        <p:sp>
          <p:nvSpPr>
            <p:cNvPr id="18" name="TextBox 18"/>
            <p:cNvSpPr txBox="1"/>
            <p:nvPr/>
          </p:nvSpPr>
          <p:spPr>
            <a:xfrm>
              <a:off x="0" y="-38100"/>
              <a:ext cx="5415324" cy="770623"/>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a:off x="15508240" y="8555909"/>
            <a:ext cx="4253695" cy="1256612"/>
          </a:xfrm>
          <a:custGeom>
            <a:avLst/>
            <a:gdLst/>
            <a:ahLst/>
            <a:cxnLst/>
            <a:rect l="l" t="t" r="r" b="b"/>
            <a:pathLst>
              <a:path w="4253695" h="1256612">
                <a:moveTo>
                  <a:pt x="0" y="0"/>
                </a:moveTo>
                <a:lnTo>
                  <a:pt x="4253695" y="0"/>
                </a:lnTo>
                <a:lnTo>
                  <a:pt x="4253695" y="1256612"/>
                </a:lnTo>
                <a:lnTo>
                  <a:pt x="0" y="125661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Tree>
    <p:extLst>
      <p:ext uri="{BB962C8B-B14F-4D97-AF65-F5344CB8AC3E}">
        <p14:creationId xmlns:p14="http://schemas.microsoft.com/office/powerpoint/2010/main" val="984562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5">
            <a:extLst>
              <a:ext uri="{FF2B5EF4-FFF2-40B4-BE49-F238E27FC236}">
                <a16:creationId xmlns:a16="http://schemas.microsoft.com/office/drawing/2014/main" id="{61AE774E-7C1D-D5AB-4BD8-1BC197412E6B}"/>
              </a:ext>
            </a:extLst>
          </p:cNvPr>
          <p:cNvGrpSpPr/>
          <p:nvPr/>
        </p:nvGrpSpPr>
        <p:grpSpPr>
          <a:xfrm>
            <a:off x="685800" y="419100"/>
            <a:ext cx="5685091" cy="1578643"/>
            <a:chOff x="0" y="0"/>
            <a:chExt cx="1497308" cy="415774"/>
          </a:xfrm>
        </p:grpSpPr>
        <p:sp>
          <p:nvSpPr>
            <p:cNvPr id="3" name="Freeform 6">
              <a:extLst>
                <a:ext uri="{FF2B5EF4-FFF2-40B4-BE49-F238E27FC236}">
                  <a16:creationId xmlns:a16="http://schemas.microsoft.com/office/drawing/2014/main" id="{886AF68D-62FD-7195-1FE6-CFACA73D3FD9}"/>
                </a:ext>
              </a:extLst>
            </p:cNvPr>
            <p:cNvSpPr/>
            <p:nvPr/>
          </p:nvSpPr>
          <p:spPr>
            <a:xfrm>
              <a:off x="0" y="0"/>
              <a:ext cx="1497308" cy="415774"/>
            </a:xfrm>
            <a:custGeom>
              <a:avLst/>
              <a:gdLst/>
              <a:ahLst/>
              <a:cxnLst/>
              <a:rect l="l" t="t" r="r" b="b"/>
              <a:pathLst>
                <a:path w="1497308" h="415774">
                  <a:moveTo>
                    <a:pt x="47663" y="0"/>
                  </a:moveTo>
                  <a:lnTo>
                    <a:pt x="1449645" y="0"/>
                  </a:lnTo>
                  <a:cubicBezTo>
                    <a:pt x="1475969" y="0"/>
                    <a:pt x="1497308" y="21339"/>
                    <a:pt x="1497308" y="47663"/>
                  </a:cubicBezTo>
                  <a:lnTo>
                    <a:pt x="1497308" y="368112"/>
                  </a:lnTo>
                  <a:cubicBezTo>
                    <a:pt x="1497308" y="380753"/>
                    <a:pt x="1492286" y="392876"/>
                    <a:pt x="1483348" y="401814"/>
                  </a:cubicBezTo>
                  <a:cubicBezTo>
                    <a:pt x="1474409" y="410753"/>
                    <a:pt x="1462286" y="415774"/>
                    <a:pt x="1449645" y="415774"/>
                  </a:cubicBezTo>
                  <a:lnTo>
                    <a:pt x="47663" y="415774"/>
                  </a:lnTo>
                  <a:cubicBezTo>
                    <a:pt x="35022" y="415774"/>
                    <a:pt x="22899" y="410753"/>
                    <a:pt x="13960" y="401814"/>
                  </a:cubicBezTo>
                  <a:cubicBezTo>
                    <a:pt x="5022" y="392876"/>
                    <a:pt x="0" y="380753"/>
                    <a:pt x="0" y="368112"/>
                  </a:cubicBezTo>
                  <a:lnTo>
                    <a:pt x="0" y="47663"/>
                  </a:lnTo>
                  <a:cubicBezTo>
                    <a:pt x="0" y="35022"/>
                    <a:pt x="5022" y="22899"/>
                    <a:pt x="13960" y="13960"/>
                  </a:cubicBezTo>
                  <a:cubicBezTo>
                    <a:pt x="22899" y="5022"/>
                    <a:pt x="35022" y="0"/>
                    <a:pt x="47663" y="0"/>
                  </a:cubicBezTo>
                  <a:close/>
                </a:path>
              </a:pathLst>
            </a:custGeom>
            <a:solidFill>
              <a:srgbClr val="FDBE11"/>
            </a:solidFill>
            <a:ln w="38100" cap="rnd">
              <a:solidFill>
                <a:srgbClr val="01012C"/>
              </a:solidFill>
              <a:prstDash val="solid"/>
              <a:round/>
            </a:ln>
          </p:spPr>
          <p:txBody>
            <a:bodyPr/>
            <a:lstStyle/>
            <a:p>
              <a:endParaRPr lang="en-GB"/>
            </a:p>
          </p:txBody>
        </p:sp>
        <p:sp>
          <p:nvSpPr>
            <p:cNvPr id="4" name="TextBox 7">
              <a:extLst>
                <a:ext uri="{FF2B5EF4-FFF2-40B4-BE49-F238E27FC236}">
                  <a16:creationId xmlns:a16="http://schemas.microsoft.com/office/drawing/2014/main" id="{62762615-DAC0-D0BF-3629-8F72958BF4A8}"/>
                </a:ext>
              </a:extLst>
            </p:cNvPr>
            <p:cNvSpPr txBox="1"/>
            <p:nvPr/>
          </p:nvSpPr>
          <p:spPr>
            <a:xfrm>
              <a:off x="0" y="-38100"/>
              <a:ext cx="1497308" cy="453874"/>
            </a:xfrm>
            <a:prstGeom prst="rect">
              <a:avLst/>
            </a:prstGeom>
          </p:spPr>
          <p:txBody>
            <a:bodyPr lIns="50800" tIns="50800" rIns="50800" bIns="50800" rtlCol="0" anchor="ctr"/>
            <a:lstStyle/>
            <a:p>
              <a:pPr algn="ctr">
                <a:lnSpc>
                  <a:spcPts val="2659"/>
                </a:lnSpc>
                <a:spcBef>
                  <a:spcPct val="0"/>
                </a:spcBef>
              </a:pPr>
              <a:endParaRPr>
                <a:latin typeface="+mj-lt"/>
              </a:endParaRPr>
            </a:p>
          </p:txBody>
        </p:sp>
      </p:grpSp>
      <p:sp>
        <p:nvSpPr>
          <p:cNvPr id="5" name="TextBox 13">
            <a:extLst>
              <a:ext uri="{FF2B5EF4-FFF2-40B4-BE49-F238E27FC236}">
                <a16:creationId xmlns:a16="http://schemas.microsoft.com/office/drawing/2014/main" id="{8240BFB7-D5A8-8518-AB98-8E412F19B6F8}"/>
              </a:ext>
            </a:extLst>
          </p:cNvPr>
          <p:cNvSpPr txBox="1"/>
          <p:nvPr/>
        </p:nvSpPr>
        <p:spPr>
          <a:xfrm>
            <a:off x="1542350" y="937986"/>
            <a:ext cx="4274817" cy="668324"/>
          </a:xfrm>
          <a:prstGeom prst="rect">
            <a:avLst/>
          </a:prstGeom>
        </p:spPr>
        <p:txBody>
          <a:bodyPr lIns="0" tIns="0" rIns="0" bIns="0" rtlCol="0" anchor="t">
            <a:spAutoFit/>
          </a:bodyPr>
          <a:lstStyle/>
          <a:p>
            <a:pPr algn="ctr">
              <a:lnSpc>
                <a:spcPts val="5390"/>
              </a:lnSpc>
              <a:spcBef>
                <a:spcPct val="0"/>
              </a:spcBef>
            </a:pPr>
            <a:r>
              <a:rPr lang="en-US" sz="4400" b="1" dirty="0">
                <a:solidFill>
                  <a:srgbClr val="01012C"/>
                </a:solidFill>
                <a:latin typeface="+mj-lt"/>
              </a:rPr>
              <a:t>Reference</a:t>
            </a:r>
          </a:p>
        </p:txBody>
      </p:sp>
      <p:sp>
        <p:nvSpPr>
          <p:cNvPr id="6" name="TextBox 5">
            <a:extLst>
              <a:ext uri="{FF2B5EF4-FFF2-40B4-BE49-F238E27FC236}">
                <a16:creationId xmlns:a16="http://schemas.microsoft.com/office/drawing/2014/main" id="{8DD06FA9-F221-4540-69FE-23C2DC116E31}"/>
              </a:ext>
            </a:extLst>
          </p:cNvPr>
          <p:cNvSpPr txBox="1"/>
          <p:nvPr/>
        </p:nvSpPr>
        <p:spPr>
          <a:xfrm>
            <a:off x="914400" y="2400300"/>
            <a:ext cx="16459200" cy="6740307"/>
          </a:xfrm>
          <a:prstGeom prst="rect">
            <a:avLst/>
          </a:prstGeom>
          <a:noFill/>
        </p:spPr>
        <p:txBody>
          <a:bodyPr wrap="square" rtlCol="0">
            <a:spAutoFit/>
          </a:bodyPr>
          <a:lstStyle/>
          <a:p>
            <a:pPr marL="342900" lvl="0" indent="-342900" algn="just">
              <a:buFont typeface="+mj-lt"/>
              <a:buAutoNum type="arabicPeriod"/>
              <a:tabLst>
                <a:tab pos="457200" algn="l"/>
              </a:tabLst>
            </a:pPr>
            <a:r>
              <a:rPr lang="en-GB" sz="2400" dirty="0">
                <a:effectLst/>
                <a:latin typeface="Arial" panose="020B0604020202020204" pitchFamily="34" charset="0"/>
                <a:ea typeface="Times New Roman" panose="02020603050405020304" pitchFamily="18" charset="0"/>
              </a:rPr>
              <a:t>Acharya, M.P., Mahapatra, S.S. and RDM, H. (2022) EXAMINING CLEANING STANDARDS OF HOTELS'GUESTROOMS DURING COVID-19 PANDEMIC. </a:t>
            </a:r>
            <a:r>
              <a:rPr lang="en-GB" sz="2400" i="1" dirty="0">
                <a:effectLst/>
                <a:latin typeface="Arial" panose="020B0604020202020204" pitchFamily="34" charset="0"/>
                <a:ea typeface="Times New Roman" panose="02020603050405020304" pitchFamily="18" charset="0"/>
              </a:rPr>
              <a:t>Ann. For. Res</a:t>
            </a:r>
            <a:r>
              <a:rPr lang="en-GB" sz="2400" dirty="0">
                <a:effectLst/>
                <a:latin typeface="Arial" panose="020B0604020202020204" pitchFamily="34" charset="0"/>
                <a:ea typeface="Times New Roman" panose="02020603050405020304" pitchFamily="18" charset="0"/>
              </a:rPr>
              <a:t>, </a:t>
            </a:r>
            <a:r>
              <a:rPr lang="en-GB" sz="2400" i="1" dirty="0">
                <a:effectLst/>
                <a:latin typeface="Arial" panose="020B0604020202020204" pitchFamily="34" charset="0"/>
                <a:ea typeface="Times New Roman" panose="02020603050405020304" pitchFamily="18" charset="0"/>
              </a:rPr>
              <a:t>65</a:t>
            </a:r>
            <a:r>
              <a:rPr lang="en-GB" sz="2400" dirty="0">
                <a:effectLst/>
                <a:latin typeface="Arial" panose="020B0604020202020204" pitchFamily="34" charset="0"/>
                <a:ea typeface="Times New Roman" panose="02020603050405020304" pitchFamily="18" charset="0"/>
              </a:rPr>
              <a:t>(1), pp.1724-1734.</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US" sz="2400" dirty="0">
                <a:effectLst/>
                <a:latin typeface="Arial" panose="020B0604020202020204" pitchFamily="34" charset="0"/>
                <a:ea typeface="Times New Roman" panose="02020603050405020304" pitchFamily="18" charset="0"/>
              </a:rPr>
              <a:t>Casado, M. (2012) </a:t>
            </a:r>
            <a:r>
              <a:rPr lang="en-US" sz="2400" i="1" dirty="0">
                <a:effectLst/>
                <a:latin typeface="Arial" panose="020B0604020202020204" pitchFamily="34" charset="0"/>
                <a:ea typeface="Times New Roman" panose="02020603050405020304" pitchFamily="18" charset="0"/>
              </a:rPr>
              <a:t>Housekeeping Management.</a:t>
            </a:r>
            <a:r>
              <a:rPr lang="en-US" sz="2400" dirty="0">
                <a:effectLst/>
                <a:latin typeface="Arial" panose="020B0604020202020204" pitchFamily="34" charset="0"/>
                <a:ea typeface="Times New Roman" panose="02020603050405020304" pitchFamily="18" charset="0"/>
              </a:rPr>
              <a:t> London: Wiley. </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GB" sz="2400" dirty="0" err="1">
                <a:effectLst/>
                <a:latin typeface="Arial" panose="020B0604020202020204" pitchFamily="34" charset="0"/>
                <a:ea typeface="Times New Roman" panose="02020603050405020304" pitchFamily="18" charset="0"/>
              </a:rPr>
              <a:t>Elshaer</a:t>
            </a:r>
            <a:r>
              <a:rPr lang="en-GB" sz="2400" dirty="0">
                <a:effectLst/>
                <a:latin typeface="Arial" panose="020B0604020202020204" pitchFamily="34" charset="0"/>
                <a:ea typeface="Times New Roman" panose="02020603050405020304" pitchFamily="18" charset="0"/>
              </a:rPr>
              <a:t>, A.M., </a:t>
            </a:r>
            <a:r>
              <a:rPr lang="en-GB" sz="2400" dirty="0" err="1">
                <a:effectLst/>
                <a:latin typeface="Arial" panose="020B0604020202020204" pitchFamily="34" charset="0"/>
                <a:ea typeface="Times New Roman" panose="02020603050405020304" pitchFamily="18" charset="0"/>
              </a:rPr>
              <a:t>Elfiky</a:t>
            </a:r>
            <a:r>
              <a:rPr lang="en-GB" sz="2400" dirty="0">
                <a:effectLst/>
                <a:latin typeface="Arial" panose="020B0604020202020204" pitchFamily="34" charset="0"/>
                <a:ea typeface="Times New Roman" panose="02020603050405020304" pitchFamily="18" charset="0"/>
              </a:rPr>
              <a:t>, A. and </a:t>
            </a:r>
            <a:r>
              <a:rPr lang="en-GB" sz="2400" dirty="0" err="1">
                <a:effectLst/>
                <a:latin typeface="Arial" panose="020B0604020202020204" pitchFamily="34" charset="0"/>
                <a:ea typeface="Times New Roman" panose="02020603050405020304" pitchFamily="18" charset="0"/>
              </a:rPr>
              <a:t>Abdelaal</a:t>
            </a:r>
            <a:r>
              <a:rPr lang="en-GB" sz="2400" dirty="0">
                <a:effectLst/>
                <a:latin typeface="Arial" panose="020B0604020202020204" pitchFamily="34" charset="0"/>
                <a:ea typeface="Times New Roman" panose="02020603050405020304" pitchFamily="18" charset="0"/>
              </a:rPr>
              <a:t>, E. (2022) COVID-19 Safety Measures’ Commitment in the Egyptian Hotel Industry: An Exploratory Mixed-Method Study. </a:t>
            </a:r>
            <a:r>
              <a:rPr lang="en-GB" sz="2400" i="1" dirty="0">
                <a:effectLst/>
                <a:latin typeface="Arial" panose="020B0604020202020204" pitchFamily="34" charset="0"/>
                <a:ea typeface="Times New Roman" panose="02020603050405020304" pitchFamily="18" charset="0"/>
              </a:rPr>
              <a:t>Journal of the Faculty of Tourism and Hotels-University of Sadat City</a:t>
            </a:r>
            <a:r>
              <a:rPr lang="en-GB" sz="2400" dirty="0">
                <a:effectLst/>
                <a:latin typeface="Arial" panose="020B0604020202020204" pitchFamily="34" charset="0"/>
                <a:ea typeface="Times New Roman" panose="02020603050405020304" pitchFamily="18" charset="0"/>
              </a:rPr>
              <a:t>, </a:t>
            </a:r>
            <a:r>
              <a:rPr lang="en-GB" sz="2400" i="1" dirty="0">
                <a:effectLst/>
                <a:latin typeface="Arial" panose="020B0604020202020204" pitchFamily="34" charset="0"/>
                <a:ea typeface="Times New Roman" panose="02020603050405020304" pitchFamily="18" charset="0"/>
              </a:rPr>
              <a:t>6</a:t>
            </a:r>
            <a:r>
              <a:rPr lang="en-GB" sz="2400" dirty="0">
                <a:effectLst/>
                <a:latin typeface="Arial" panose="020B0604020202020204" pitchFamily="34" charset="0"/>
                <a:ea typeface="Times New Roman" panose="02020603050405020304" pitchFamily="18" charset="0"/>
              </a:rPr>
              <a:t>(1/2).</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GB" sz="2400" dirty="0" err="1">
                <a:effectLst/>
                <a:latin typeface="Arial" panose="020B0604020202020204" pitchFamily="34" charset="0"/>
                <a:ea typeface="Times New Roman" panose="02020603050405020304" pitchFamily="18" charset="0"/>
              </a:rPr>
              <a:t>Pabilando</a:t>
            </a:r>
            <a:r>
              <a:rPr lang="en-GB" sz="2400" dirty="0">
                <a:effectLst/>
                <a:latin typeface="Arial" panose="020B0604020202020204" pitchFamily="34" charset="0"/>
                <a:ea typeface="Times New Roman" panose="02020603050405020304" pitchFamily="18" charset="0"/>
              </a:rPr>
              <a:t>, R.S., </a:t>
            </a:r>
            <a:r>
              <a:rPr lang="en-GB" sz="2400" dirty="0" err="1">
                <a:effectLst/>
                <a:latin typeface="Arial" panose="020B0604020202020204" pitchFamily="34" charset="0"/>
                <a:ea typeface="Times New Roman" panose="02020603050405020304" pitchFamily="18" charset="0"/>
              </a:rPr>
              <a:t>Barahan</a:t>
            </a:r>
            <a:r>
              <a:rPr lang="en-GB" sz="2400" dirty="0">
                <a:effectLst/>
                <a:latin typeface="Arial" panose="020B0604020202020204" pitchFamily="34" charset="0"/>
                <a:ea typeface="Times New Roman" panose="02020603050405020304" pitchFamily="18" charset="0"/>
              </a:rPr>
              <a:t>, C.F. and </a:t>
            </a:r>
            <a:r>
              <a:rPr lang="en-GB" sz="2400" dirty="0" err="1">
                <a:effectLst/>
                <a:latin typeface="Arial" panose="020B0604020202020204" pitchFamily="34" charset="0"/>
                <a:ea typeface="Times New Roman" panose="02020603050405020304" pitchFamily="18" charset="0"/>
              </a:rPr>
              <a:t>Mangco</a:t>
            </a:r>
            <a:r>
              <a:rPr lang="en-GB" sz="2400" dirty="0">
                <a:effectLst/>
                <a:latin typeface="Arial" panose="020B0604020202020204" pitchFamily="34" charset="0"/>
                <a:ea typeface="Times New Roman" panose="02020603050405020304" pitchFamily="18" charset="0"/>
              </a:rPr>
              <a:t>, C.M.A. (2022) Safety Practices of Hotel Accommodation Amid the Pandemic in Naval, Biliran. </a:t>
            </a:r>
            <a:r>
              <a:rPr lang="en-GB" sz="2400" i="1" dirty="0" err="1">
                <a:effectLst/>
                <a:latin typeface="Arial" panose="020B0604020202020204" pitchFamily="34" charset="0"/>
                <a:ea typeface="Times New Roman" panose="02020603050405020304" pitchFamily="18" charset="0"/>
              </a:rPr>
              <a:t>OPSearch</a:t>
            </a:r>
            <a:r>
              <a:rPr lang="en-GB" sz="2400" i="1" dirty="0">
                <a:effectLst/>
                <a:latin typeface="Arial" panose="020B0604020202020204" pitchFamily="34" charset="0"/>
                <a:ea typeface="Times New Roman" panose="02020603050405020304" pitchFamily="18" charset="0"/>
              </a:rPr>
              <a:t>: American Journal of Open Research</a:t>
            </a:r>
            <a:r>
              <a:rPr lang="en-GB" sz="2400" dirty="0">
                <a:effectLst/>
                <a:latin typeface="Arial" panose="020B0604020202020204" pitchFamily="34" charset="0"/>
                <a:ea typeface="Times New Roman" panose="02020603050405020304" pitchFamily="18" charset="0"/>
              </a:rPr>
              <a:t>, </a:t>
            </a:r>
            <a:r>
              <a:rPr lang="en-GB" sz="2400" i="1" dirty="0">
                <a:effectLst/>
                <a:latin typeface="Arial" panose="020B0604020202020204" pitchFamily="34" charset="0"/>
                <a:ea typeface="Times New Roman" panose="02020603050405020304" pitchFamily="18" charset="0"/>
              </a:rPr>
              <a:t>1</a:t>
            </a:r>
            <a:r>
              <a:rPr lang="en-GB" sz="2400" dirty="0">
                <a:effectLst/>
                <a:latin typeface="Arial" panose="020B0604020202020204" pitchFamily="34" charset="0"/>
                <a:ea typeface="Times New Roman" panose="02020603050405020304" pitchFamily="18" charset="0"/>
              </a:rPr>
              <a:t>(2), pp.15-29.</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US" sz="2400" dirty="0">
                <a:effectLst/>
                <a:latin typeface="Arial" panose="020B0604020202020204" pitchFamily="34" charset="0"/>
                <a:ea typeface="Times New Roman" panose="02020603050405020304" pitchFamily="18" charset="0"/>
              </a:rPr>
              <a:t>Raghubalan, G. and Raghubalan, S. (2016) </a:t>
            </a:r>
            <a:r>
              <a:rPr lang="en-US" sz="2400" i="1" dirty="0">
                <a:effectLst/>
                <a:latin typeface="Arial" panose="020B0604020202020204" pitchFamily="34" charset="0"/>
                <a:ea typeface="Times New Roman" panose="02020603050405020304" pitchFamily="18" charset="0"/>
              </a:rPr>
              <a:t>Hotel Housekeeping - Operations And Management. </a:t>
            </a:r>
            <a:r>
              <a:rPr lang="en-US" sz="2400" dirty="0">
                <a:effectLst/>
                <a:latin typeface="Arial" panose="020B0604020202020204" pitchFamily="34" charset="0"/>
                <a:ea typeface="Times New Roman" panose="02020603050405020304" pitchFamily="18" charset="0"/>
              </a:rPr>
              <a:t>3rd ed. India: Oxford University Press. </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GB" sz="2400" dirty="0" err="1">
                <a:effectLst/>
                <a:latin typeface="Arial" panose="020B0604020202020204" pitchFamily="34" charset="0"/>
                <a:ea typeface="Times New Roman" panose="02020603050405020304" pitchFamily="18" charset="0"/>
              </a:rPr>
              <a:t>Rosemberg</a:t>
            </a:r>
            <a:r>
              <a:rPr lang="en-GB" sz="2400" dirty="0">
                <a:effectLst/>
                <a:latin typeface="Arial" panose="020B0604020202020204" pitchFamily="34" charset="0"/>
                <a:ea typeface="Times New Roman" panose="02020603050405020304" pitchFamily="18" charset="0"/>
              </a:rPr>
              <a:t>, M.A.S. (2020) Health and safety considerations for hotel cleaners during Covid-19. </a:t>
            </a:r>
            <a:r>
              <a:rPr lang="en-GB" sz="2400" i="1" dirty="0">
                <a:effectLst/>
                <a:latin typeface="Arial" panose="020B0604020202020204" pitchFamily="34" charset="0"/>
                <a:ea typeface="Times New Roman" panose="02020603050405020304" pitchFamily="18" charset="0"/>
              </a:rPr>
              <a:t>Occupational Medicine</a:t>
            </a:r>
            <a:r>
              <a:rPr lang="en-GB" sz="2400" dirty="0">
                <a:effectLst/>
                <a:latin typeface="Arial" panose="020B0604020202020204" pitchFamily="34" charset="0"/>
                <a:ea typeface="Times New Roman" panose="02020603050405020304" pitchFamily="18" charset="0"/>
              </a:rPr>
              <a:t>, </a:t>
            </a:r>
            <a:r>
              <a:rPr lang="en-GB" sz="2400" i="1" dirty="0">
                <a:effectLst/>
                <a:latin typeface="Arial" panose="020B0604020202020204" pitchFamily="34" charset="0"/>
                <a:ea typeface="Times New Roman" panose="02020603050405020304" pitchFamily="18" charset="0"/>
              </a:rPr>
              <a:t>70</a:t>
            </a:r>
            <a:r>
              <a:rPr lang="en-GB" sz="2400" dirty="0">
                <a:effectLst/>
                <a:latin typeface="Arial" panose="020B0604020202020204" pitchFamily="34" charset="0"/>
                <a:ea typeface="Times New Roman" panose="02020603050405020304" pitchFamily="18" charset="0"/>
              </a:rPr>
              <a:t>(5), pp.382-383.</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GB" sz="2400" dirty="0">
                <a:effectLst/>
                <a:latin typeface="Arial" panose="020B0604020202020204" pitchFamily="34" charset="0"/>
                <a:ea typeface="Times New Roman" panose="02020603050405020304" pitchFamily="18" charset="0"/>
              </a:rPr>
              <a:t>Shin, H. and Kang, J. (2020) Reducing perceived health risk to attract hotel customers in the COVID-19 pandemic era: Focused on technology innovation for social distancing and cleanliness. </a:t>
            </a:r>
            <a:r>
              <a:rPr lang="en-GB" sz="2400" i="1" dirty="0">
                <a:effectLst/>
                <a:latin typeface="Arial" panose="020B0604020202020204" pitchFamily="34" charset="0"/>
                <a:ea typeface="Times New Roman" panose="02020603050405020304" pitchFamily="18" charset="0"/>
              </a:rPr>
              <a:t>International Journal of Hospitality Management</a:t>
            </a:r>
            <a:r>
              <a:rPr lang="en-GB" sz="2400" dirty="0">
                <a:effectLst/>
                <a:latin typeface="Arial" panose="020B0604020202020204" pitchFamily="34" charset="0"/>
                <a:ea typeface="Times New Roman" panose="02020603050405020304" pitchFamily="18" charset="0"/>
              </a:rPr>
              <a:t>, </a:t>
            </a:r>
            <a:r>
              <a:rPr lang="en-GB" sz="2400" i="1" dirty="0">
                <a:effectLst/>
                <a:latin typeface="Arial" panose="020B0604020202020204" pitchFamily="34" charset="0"/>
                <a:ea typeface="Times New Roman" panose="02020603050405020304" pitchFamily="18" charset="0"/>
              </a:rPr>
              <a:t>91</a:t>
            </a:r>
            <a:r>
              <a:rPr lang="en-GB" sz="2400" dirty="0">
                <a:effectLst/>
                <a:latin typeface="Arial" panose="020B0604020202020204" pitchFamily="34" charset="0"/>
                <a:ea typeface="Times New Roman" panose="02020603050405020304" pitchFamily="18" charset="0"/>
              </a:rPr>
              <a:t>, p.102664.</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US" sz="2400" dirty="0" err="1">
                <a:effectLst/>
                <a:latin typeface="Arial" panose="020B0604020202020204" pitchFamily="34" charset="0"/>
                <a:ea typeface="Times New Roman" panose="02020603050405020304" pitchFamily="18" charset="0"/>
              </a:rPr>
              <a:t>Tesone</a:t>
            </a:r>
            <a:r>
              <a:rPr lang="en-US" sz="2400" dirty="0">
                <a:effectLst/>
                <a:latin typeface="Arial" panose="020B0604020202020204" pitchFamily="34" charset="0"/>
                <a:ea typeface="Times New Roman" panose="02020603050405020304" pitchFamily="18" charset="0"/>
              </a:rPr>
              <a:t>, D. (2010) </a:t>
            </a:r>
            <a:r>
              <a:rPr lang="en-US" sz="2400" i="1" dirty="0">
                <a:effectLst/>
                <a:latin typeface="Arial" panose="020B0604020202020204" pitchFamily="34" charset="0"/>
                <a:ea typeface="Times New Roman" panose="02020603050405020304" pitchFamily="18" charset="0"/>
              </a:rPr>
              <a:t>Principles Of Management For The Hospitality Industry</a:t>
            </a:r>
            <a:r>
              <a:rPr lang="en-US" sz="2400" dirty="0">
                <a:effectLst/>
                <a:latin typeface="Arial" panose="020B0604020202020204" pitchFamily="34" charset="0"/>
                <a:ea typeface="Times New Roman" panose="02020603050405020304" pitchFamily="18" charset="0"/>
              </a:rPr>
              <a:t>. 1st ed. London: Routledge. </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US" sz="2400" dirty="0" err="1">
                <a:effectLst/>
                <a:latin typeface="Arial" panose="020B0604020202020204" pitchFamily="34" charset="0"/>
                <a:ea typeface="Times New Roman" panose="02020603050405020304" pitchFamily="18" charset="0"/>
              </a:rPr>
              <a:t>Vallen</a:t>
            </a:r>
            <a:r>
              <a:rPr lang="en-US" sz="2400" dirty="0">
                <a:effectLst/>
                <a:latin typeface="Arial" panose="020B0604020202020204" pitchFamily="34" charset="0"/>
                <a:ea typeface="Times New Roman" panose="02020603050405020304" pitchFamily="18" charset="0"/>
              </a:rPr>
              <a:t>, G. &amp; </a:t>
            </a:r>
            <a:r>
              <a:rPr lang="en-US" sz="2400" dirty="0" err="1">
                <a:effectLst/>
                <a:latin typeface="Arial" panose="020B0604020202020204" pitchFamily="34" charset="0"/>
                <a:ea typeface="Times New Roman" panose="02020603050405020304" pitchFamily="18" charset="0"/>
              </a:rPr>
              <a:t>Vallen</a:t>
            </a:r>
            <a:r>
              <a:rPr lang="en-US" sz="2400" dirty="0">
                <a:effectLst/>
                <a:latin typeface="Arial" panose="020B0604020202020204" pitchFamily="34" charset="0"/>
                <a:ea typeface="Times New Roman" panose="02020603050405020304" pitchFamily="18" charset="0"/>
              </a:rPr>
              <a:t>, J. (2012) </a:t>
            </a:r>
            <a:r>
              <a:rPr lang="en-US" sz="2400" i="1" dirty="0">
                <a:effectLst/>
                <a:latin typeface="Arial" panose="020B0604020202020204" pitchFamily="34" charset="0"/>
                <a:ea typeface="Times New Roman" panose="02020603050405020304" pitchFamily="18" charset="0"/>
              </a:rPr>
              <a:t>Managing Hotel Operations.</a:t>
            </a:r>
            <a:r>
              <a:rPr lang="en-US" sz="2400" dirty="0">
                <a:effectLst/>
                <a:latin typeface="Arial" panose="020B0604020202020204" pitchFamily="34" charset="0"/>
                <a:ea typeface="Times New Roman" panose="02020603050405020304" pitchFamily="18" charset="0"/>
              </a:rPr>
              <a:t> London: Pearson. </a:t>
            </a:r>
            <a:endParaRPr lang="en-GB" sz="24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tabLst>
                <a:tab pos="457200" algn="l"/>
              </a:tabLst>
            </a:pPr>
            <a:r>
              <a:rPr lang="en-US" sz="2400" dirty="0">
                <a:effectLst/>
                <a:latin typeface="Arial" panose="020B0604020202020204" pitchFamily="34" charset="0"/>
                <a:ea typeface="Times New Roman" panose="02020603050405020304" pitchFamily="18" charset="0"/>
              </a:rPr>
              <a:t>Wood, R. (2013) </a:t>
            </a:r>
            <a:r>
              <a:rPr lang="en-US" sz="2400" i="1" dirty="0">
                <a:effectLst/>
                <a:latin typeface="Arial" panose="020B0604020202020204" pitchFamily="34" charset="0"/>
                <a:ea typeface="Times New Roman" panose="02020603050405020304" pitchFamily="18" charset="0"/>
              </a:rPr>
              <a:t>Key Concepts in Hospitality Management. </a:t>
            </a:r>
            <a:r>
              <a:rPr lang="en-US" sz="2400" dirty="0">
                <a:effectLst/>
                <a:latin typeface="Arial" panose="020B0604020202020204" pitchFamily="34" charset="0"/>
                <a:ea typeface="Times New Roman" panose="02020603050405020304" pitchFamily="18" charset="0"/>
              </a:rPr>
              <a:t>London: Sage. </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260294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741</Words>
  <Application>Microsoft Office PowerPoint</Application>
  <PresentationFormat>Custom</PresentationFormat>
  <Paragraphs>52</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Times New Roman</vt:lpstr>
      <vt:lpstr>Calibri</vt:lpstr>
      <vt:lpstr>Literata</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2024-02-18T19:14:22Z</dcterms:created>
  <dcterms:modified xsi:type="dcterms:W3CDTF">2024-02-28T21:08:22Z</dcterms:modified>
  <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2024-02-18T19:14:24Z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940884eb-df18-4bd2-b624-8cf1af887811</vt:lpwstr>
  </property>
  <property fmtid="{D5CDD505-2E9C-101B-9397-08002B2CF9AE}" pid="7" name="MSIP_Label_defa4170-0d19-0005-0004-bc88714345d2_ActionId">
    <vt:lpwstr>7fa24739-0edf-4bff-837a-d910a2edd0f2</vt:lpwstr>
  </property>
  <property fmtid="{D5CDD505-2E9C-101B-9397-08002B2CF9AE}" pid="8" name="MSIP_Label_defa4170-0d19-0005-0004-bc88714345d2_ContentBits">
    <vt:lpwstr>0</vt:lpwstr>
  </property>
</Properties>
</file>