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notesMasterIdLst>
    <p:notesMasterId r:id="rId51"/>
  </p:notesMasterIdLst>
  <p:sldIdLst>
    <p:sldId id="258" r:id="rId3"/>
    <p:sldId id="256" r:id="rId4"/>
    <p:sldId id="259" r:id="rId5"/>
    <p:sldId id="260" r:id="rId6"/>
    <p:sldId id="261" r:id="rId7"/>
    <p:sldId id="262" r:id="rId8"/>
    <p:sldId id="275" r:id="rId9"/>
    <p:sldId id="276" r:id="rId10"/>
    <p:sldId id="277" r:id="rId11"/>
    <p:sldId id="263" r:id="rId12"/>
    <p:sldId id="278" r:id="rId13"/>
    <p:sldId id="303" r:id="rId14"/>
    <p:sldId id="304" r:id="rId15"/>
    <p:sldId id="305" r:id="rId16"/>
    <p:sldId id="306" r:id="rId17"/>
    <p:sldId id="307" r:id="rId18"/>
    <p:sldId id="308" r:id="rId19"/>
    <p:sldId id="309" r:id="rId20"/>
    <p:sldId id="310" r:id="rId21"/>
    <p:sldId id="264" r:id="rId22"/>
    <p:sldId id="265" r:id="rId23"/>
    <p:sldId id="257" r:id="rId24"/>
    <p:sldId id="280" r:id="rId25"/>
    <p:sldId id="312" r:id="rId26"/>
    <p:sldId id="279" r:id="rId27"/>
    <p:sldId id="282" r:id="rId28"/>
    <p:sldId id="283" r:id="rId29"/>
    <p:sldId id="284" r:id="rId30"/>
    <p:sldId id="268" r:id="rId31"/>
    <p:sldId id="269" r:id="rId32"/>
    <p:sldId id="285" r:id="rId33"/>
    <p:sldId id="286" r:id="rId34"/>
    <p:sldId id="287" r:id="rId35"/>
    <p:sldId id="271" r:id="rId36"/>
    <p:sldId id="288" r:id="rId37"/>
    <p:sldId id="289" r:id="rId38"/>
    <p:sldId id="290" r:id="rId39"/>
    <p:sldId id="292" r:id="rId40"/>
    <p:sldId id="291" r:id="rId41"/>
    <p:sldId id="293" r:id="rId42"/>
    <p:sldId id="272" r:id="rId43"/>
    <p:sldId id="295" r:id="rId44"/>
    <p:sldId id="296" r:id="rId45"/>
    <p:sldId id="297" r:id="rId46"/>
    <p:sldId id="301" r:id="rId47"/>
    <p:sldId id="300" r:id="rId48"/>
    <p:sldId id="302" r:id="rId49"/>
    <p:sldId id="27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702128-604A-456C-9251-CC279A06924E}" v="1" dt="2025-02-12T11:02:35.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65" autoAdjust="0"/>
  </p:normalViewPr>
  <p:slideViewPr>
    <p:cSldViewPr>
      <p:cViewPr varScale="1">
        <p:scale>
          <a:sx n="81" d="100"/>
          <a:sy n="81" d="100"/>
        </p:scale>
        <p:origin x="704"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D7CD58-0142-46F9-84E6-6DF36DDA0703}" type="datetimeFigureOut">
              <a:rPr lang="en-GB" smtClean="0"/>
              <a:t>12/02/2025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1DB9B7-F5B1-4FE5-B7D0-4AB371AB2D76}" type="slidenum">
              <a:rPr lang="en-GB" smtClean="0"/>
              <a:t>‹#›</a:t>
            </a:fld>
            <a:endParaRPr lang="en-GB"/>
          </a:p>
        </p:txBody>
      </p:sp>
    </p:spTree>
    <p:extLst>
      <p:ext uri="{BB962C8B-B14F-4D97-AF65-F5344CB8AC3E}">
        <p14:creationId xmlns:p14="http://schemas.microsoft.com/office/powerpoint/2010/main" val="373644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ahoma" pitchFamily="34" charset="0"/>
                <a:ea typeface="Tahoma" pitchFamily="34" charset="0"/>
                <a:cs typeface="Tahoma" pitchFamily="34" charset="0"/>
              </a:rPr>
              <a:t>Martin et al (1986) - Identical twins share more attitudes than fraternal twins (e.g. death penalty, jazz music) even when raised in separate homes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ahoma" pitchFamily="34" charset="0"/>
                <a:ea typeface="Tahoma" pitchFamily="34" charset="0"/>
                <a:cs typeface="Tahoma" pitchFamily="34" charset="0"/>
              </a:rPr>
              <a:t>Olsen et al (2002) – </a:t>
            </a:r>
            <a:r>
              <a:rPr lang="en-GB" sz="1200" b="1" dirty="0">
                <a:latin typeface="Tahoma" pitchFamily="34" charset="0"/>
                <a:ea typeface="Tahoma" pitchFamily="34" charset="0"/>
                <a:cs typeface="Tahoma" pitchFamily="34" charset="0"/>
              </a:rPr>
              <a:t>Predisposition</a:t>
            </a:r>
            <a:r>
              <a:rPr lang="en-GB" sz="1200" dirty="0">
                <a:latin typeface="Tahoma" pitchFamily="34" charset="0"/>
                <a:ea typeface="Tahoma" pitchFamily="34" charset="0"/>
                <a:cs typeface="Tahoma" pitchFamily="34" charset="0"/>
              </a:rPr>
              <a:t> - attitudes not due to specific genes but to relationships with characteristics (e.g. temperament, personality) that are directly related to genes</a:t>
            </a:r>
          </a:p>
          <a:p>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			</a:t>
            </a:r>
          </a:p>
        </p:txBody>
      </p:sp>
      <p:sp>
        <p:nvSpPr>
          <p:cNvPr id="4" name="Slide Number Placeholder 3"/>
          <p:cNvSpPr>
            <a:spLocks noGrp="1"/>
          </p:cNvSpPr>
          <p:nvPr>
            <p:ph type="sldNum" sz="quarter" idx="10"/>
          </p:nvPr>
        </p:nvSpPr>
        <p:spPr/>
        <p:txBody>
          <a:bodyPr/>
          <a:lstStyle/>
          <a:p>
            <a:fld id="{FD1DB9B7-F5B1-4FE5-B7D0-4AB371AB2D76}" type="slidenum">
              <a:rPr lang="en-GB" smtClean="0"/>
              <a:t>4</a:t>
            </a:fld>
            <a:endParaRPr lang="en-GB"/>
          </a:p>
        </p:txBody>
      </p:sp>
    </p:spTree>
    <p:extLst>
      <p:ext uri="{BB962C8B-B14F-4D97-AF65-F5344CB8AC3E}">
        <p14:creationId xmlns:p14="http://schemas.microsoft.com/office/powerpoint/2010/main" val="109509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Classical conditioning</a:t>
            </a:r>
          </a:p>
          <a:p>
            <a:endParaRPr lang="en-GB" dirty="0"/>
          </a:p>
          <a:p>
            <a:r>
              <a:rPr lang="en-GB" dirty="0"/>
              <a:t>e.g. during childhood – experienced friendship and acceptance playing with friends in garden with rose bushes</a:t>
            </a:r>
          </a:p>
          <a:p>
            <a:r>
              <a:rPr lang="en-GB" dirty="0"/>
              <a:t>Sight/smell of roses now makes you feel carefree, reassurance, happiness…..</a:t>
            </a:r>
          </a:p>
          <a:p>
            <a:endParaRPr lang="en-GB" dirty="0"/>
          </a:p>
          <a:p>
            <a:endParaRPr lang="en-GB" dirty="0"/>
          </a:p>
          <a:p>
            <a:r>
              <a:rPr lang="en-GB" dirty="0"/>
              <a:t>Operant conditioning</a:t>
            </a:r>
          </a:p>
          <a:p>
            <a:endParaRPr lang="en-GB" dirty="0"/>
          </a:p>
          <a:p>
            <a:r>
              <a:rPr lang="en-GB" dirty="0"/>
              <a:t>    Behaviours - usually increase/decrease according to responses they elicit</a:t>
            </a:r>
          </a:p>
          <a:p>
            <a:endParaRPr lang="en-GB" dirty="0"/>
          </a:p>
          <a:p>
            <a:r>
              <a:rPr lang="en-GB" dirty="0"/>
              <a:t>    Attitudes can also be also shaped by responses from others</a:t>
            </a:r>
          </a:p>
          <a:p>
            <a:endParaRPr lang="en-GB" dirty="0"/>
          </a:p>
          <a:p>
            <a:r>
              <a:rPr lang="en-GB" dirty="0"/>
              <a:t>	    - child shown disapproval if plays with the ‘wrong kind’ of playmate</a:t>
            </a:r>
          </a:p>
          <a:p>
            <a:r>
              <a:rPr lang="en-GB" dirty="0"/>
              <a:t>                 - learns to view certain people with disapproval (racist, classist, sexist etc.)</a:t>
            </a:r>
          </a:p>
          <a:p>
            <a:endParaRPr lang="en-GB" dirty="0"/>
          </a:p>
          <a:p>
            <a:endParaRPr lang="en-GB" dirty="0"/>
          </a:p>
          <a:p>
            <a:r>
              <a:rPr lang="en-GB" dirty="0"/>
              <a:t>Attitudes – positive or negative affect through either type of conditioning</a:t>
            </a:r>
          </a:p>
          <a:p>
            <a:r>
              <a:rPr lang="en-GB" dirty="0"/>
              <a:t>    (e.g. Cacioppo et al, 192)</a:t>
            </a:r>
          </a:p>
          <a:p>
            <a:r>
              <a:rPr lang="en-GB" dirty="0"/>
              <a:t>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8</a:t>
            </a:fld>
            <a:endParaRPr lang="en-GB"/>
          </a:p>
        </p:txBody>
      </p:sp>
    </p:spTree>
    <p:extLst>
      <p:ext uri="{BB962C8B-B14F-4D97-AF65-F5344CB8AC3E}">
        <p14:creationId xmlns:p14="http://schemas.microsoft.com/office/powerpoint/2010/main" val="303337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ahoma" pitchFamily="34" charset="0"/>
                <a:ea typeface="Tahoma" pitchFamily="34" charset="0"/>
                <a:cs typeface="Tahoma" pitchFamily="34" charset="0"/>
              </a:rPr>
              <a:t>Explicit attitudes </a:t>
            </a:r>
          </a:p>
          <a:p>
            <a:pPr marL="0" indent="0">
              <a:buNone/>
            </a:pPr>
            <a:r>
              <a:rPr lang="en-GB" sz="1200" dirty="0">
                <a:latin typeface="Tahoma" pitchFamily="34" charset="0"/>
                <a:ea typeface="Tahoma" pitchFamily="34" charset="0"/>
                <a:cs typeface="Tahoma" pitchFamily="34" charset="0"/>
              </a:rPr>
              <a:t>		- consciously endorsed</a:t>
            </a:r>
          </a:p>
          <a:p>
            <a:pPr marL="0" indent="0">
              <a:buNone/>
            </a:pPr>
            <a:r>
              <a:rPr lang="en-GB" sz="1200" dirty="0">
                <a:latin typeface="Tahoma" pitchFamily="34" charset="0"/>
                <a:ea typeface="Tahoma" pitchFamily="34" charset="0"/>
                <a:cs typeface="Tahoma" pitchFamily="34" charset="0"/>
              </a:rPr>
              <a:t>		- easily reported</a:t>
            </a:r>
          </a:p>
          <a:p>
            <a:pPr marL="0" indent="0">
              <a:buNone/>
            </a:pPr>
            <a:endParaRPr lang="en-GB" sz="1200" dirty="0">
              <a:latin typeface="Tahoma" pitchFamily="34" charset="0"/>
              <a:ea typeface="Tahoma" pitchFamily="34" charset="0"/>
              <a:cs typeface="Tahoma" pitchFamily="34" charset="0"/>
            </a:endParaRPr>
          </a:p>
          <a:p>
            <a:r>
              <a:rPr lang="en-GB" sz="1200" dirty="0">
                <a:latin typeface="Tahoma" pitchFamily="34" charset="0"/>
                <a:ea typeface="Tahoma" pitchFamily="34" charset="0"/>
                <a:cs typeface="Tahoma" pitchFamily="34" charset="0"/>
              </a:rPr>
              <a:t>Implicit attitudes</a:t>
            </a:r>
          </a:p>
          <a:p>
            <a:pPr marL="0" indent="0">
              <a:buNone/>
            </a:pPr>
            <a:endParaRPr lang="en-GB" sz="800" dirty="0">
              <a:latin typeface="Tahoma" pitchFamily="34" charset="0"/>
              <a:ea typeface="Tahoma" pitchFamily="34" charset="0"/>
              <a:cs typeface="Tahoma" pitchFamily="34" charset="0"/>
            </a:endParaRPr>
          </a:p>
          <a:p>
            <a:pPr marL="0" indent="0">
              <a:buNone/>
            </a:pPr>
            <a:r>
              <a:rPr lang="en-GB" sz="800" dirty="0">
                <a:latin typeface="Tahoma" pitchFamily="34" charset="0"/>
                <a:ea typeface="Tahoma" pitchFamily="34" charset="0"/>
                <a:cs typeface="Tahoma" pitchFamily="34" charset="0"/>
              </a:rPr>
              <a:t>                     </a:t>
            </a:r>
            <a:r>
              <a:rPr lang="en-GB" sz="1200" dirty="0">
                <a:latin typeface="Tahoma" pitchFamily="34" charset="0"/>
                <a:ea typeface="Tahoma" pitchFamily="34" charset="0"/>
                <a:cs typeface="Tahoma" pitchFamily="34" charset="0"/>
              </a:rPr>
              <a:t>               - involuntary, uncontrollable</a:t>
            </a:r>
          </a:p>
          <a:p>
            <a:pPr marL="0" indent="0">
              <a:buNone/>
            </a:pPr>
            <a:r>
              <a:rPr lang="en-GB" sz="1200" dirty="0">
                <a:latin typeface="Tahoma" pitchFamily="34" charset="0"/>
                <a:ea typeface="Tahoma" pitchFamily="34" charset="0"/>
                <a:cs typeface="Tahoma" pitchFamily="34" charset="0"/>
              </a:rPr>
              <a:t>                          - sometimes unconscious</a:t>
            </a:r>
          </a:p>
          <a:p>
            <a:pPr marL="0" indent="0">
              <a:buNone/>
            </a:pPr>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e.g. Genuine beliefs regarding equality of all people</a:t>
            </a:r>
          </a:p>
          <a:p>
            <a:pPr marL="0" indent="0">
              <a:buNone/>
            </a:pPr>
            <a:r>
              <a:rPr lang="en-GB" sz="1200" dirty="0">
                <a:latin typeface="Tahoma" pitchFamily="34" charset="0"/>
                <a:ea typeface="Tahoma" pitchFamily="34" charset="0"/>
                <a:cs typeface="Tahoma" pitchFamily="34" charset="0"/>
              </a:rPr>
              <a:t>       Behaviours that support this (protests, petitions….)</a:t>
            </a:r>
          </a:p>
          <a:p>
            <a:pPr marL="0" indent="0">
              <a:buNone/>
            </a:pPr>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       But – negative ideas registered without full awareness (Devine, 1989a)</a:t>
            </a:r>
          </a:p>
          <a:p>
            <a:pPr marL="0" indent="0">
              <a:buNone/>
            </a:pPr>
            <a:r>
              <a:rPr lang="en-GB" sz="1200" dirty="0">
                <a:latin typeface="Tahoma" pitchFamily="34" charset="0"/>
                <a:ea typeface="Tahoma" pitchFamily="34" charset="0"/>
                <a:cs typeface="Tahoma" pitchFamily="34" charset="0"/>
              </a:rPr>
              <a:t>       When around certain groups of people – reserved behaviour, nervous</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10</a:t>
            </a:fld>
            <a:endParaRPr lang="en-GB"/>
          </a:p>
        </p:txBody>
      </p:sp>
    </p:spTree>
    <p:extLst>
      <p:ext uri="{BB962C8B-B14F-4D97-AF65-F5344CB8AC3E}">
        <p14:creationId xmlns:p14="http://schemas.microsoft.com/office/powerpoint/2010/main" val="3254669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Likert</a:t>
            </a:r>
          </a:p>
          <a:p>
            <a:r>
              <a:rPr lang="en-GB" dirty="0"/>
              <a:t>Both negative and positive statements included</a:t>
            </a:r>
          </a:p>
          <a:p>
            <a:r>
              <a:rPr lang="en-GB" dirty="0"/>
              <a:t>Coding – score</a:t>
            </a:r>
          </a:p>
          <a:p>
            <a:r>
              <a:rPr lang="en-GB" dirty="0"/>
              <a:t>Item three should</a:t>
            </a:r>
            <a:r>
              <a:rPr lang="en-GB" baseline="0" dirty="0"/>
              <a:t> be reverse coded, as it is a negative statement – if you strongly disagree with a negative statement then you are still expressing a highly positive attitude and should receive the highest score</a:t>
            </a:r>
          </a:p>
          <a:p>
            <a:endParaRPr lang="en-GB" baseline="0" dirty="0"/>
          </a:p>
          <a:p>
            <a:r>
              <a:rPr lang="en-GB" baseline="0" dirty="0"/>
              <a:t>To the extent that the items assess the same construct (i.e. the respondent’s attitude) correlations among responses to each item should be high</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13</a:t>
            </a:fld>
            <a:endParaRPr lang="en-GB"/>
          </a:p>
        </p:txBody>
      </p:sp>
    </p:spTree>
    <p:extLst>
      <p:ext uri="{BB962C8B-B14F-4D97-AF65-F5344CB8AC3E}">
        <p14:creationId xmlns:p14="http://schemas.microsoft.com/office/powerpoint/2010/main" val="402380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Semantic differential scales</a:t>
            </a:r>
          </a:p>
          <a:p>
            <a:r>
              <a:rPr lang="en-GB" dirty="0"/>
              <a:t>A large</a:t>
            </a:r>
            <a:r>
              <a:rPr lang="en-GB" baseline="0" dirty="0"/>
              <a:t> amount of research is aimed at testing whether people hold more positive attitudes towards some attitude objects (e.g. death penalty) than others (euthanasia)</a:t>
            </a:r>
          </a:p>
          <a:p>
            <a:endParaRPr lang="en-GB" baseline="0" dirty="0"/>
          </a:p>
          <a:p>
            <a:r>
              <a:rPr lang="en-GB" baseline="0" dirty="0"/>
              <a:t>To address questions concerning the attitudes that people hold about a variety of attitude objects, it was necessary to develop methodologies that would allow researchers to measure attitudes towards many attitude objects along a common scale</a:t>
            </a:r>
          </a:p>
          <a:p>
            <a:endParaRPr lang="en-GB" baseline="0" dirty="0"/>
          </a:p>
          <a:p>
            <a:r>
              <a:rPr lang="en-GB" baseline="0" dirty="0"/>
              <a:t>Among the efforts to develop such a technique, the method that’s been most influential has been is the semantic differential approach</a:t>
            </a:r>
          </a:p>
          <a:p>
            <a:endParaRPr lang="en-GB" baseline="0" dirty="0"/>
          </a:p>
          <a:p>
            <a:pPr lvl="1"/>
            <a:r>
              <a:rPr lang="en-GB" sz="1800" b="1" dirty="0">
                <a:solidFill>
                  <a:schemeClr val="tx1"/>
                </a:solidFill>
                <a:latin typeface="Tahoma" pitchFamily="34" charset="0"/>
                <a:ea typeface="Tahoma" pitchFamily="34" charset="0"/>
                <a:cs typeface="Tahoma" pitchFamily="34" charset="0"/>
              </a:rPr>
              <a:t>Semantic differential scales </a:t>
            </a:r>
            <a:r>
              <a:rPr lang="en-GB" sz="1800" dirty="0">
                <a:solidFill>
                  <a:schemeClr val="tx1"/>
                </a:solidFill>
                <a:latin typeface="Tahoma" pitchFamily="34" charset="0"/>
                <a:ea typeface="Tahoma" pitchFamily="34" charset="0"/>
                <a:cs typeface="Tahoma" pitchFamily="34" charset="0"/>
              </a:rPr>
              <a:t>(Osgood, </a:t>
            </a:r>
            <a:r>
              <a:rPr lang="en-GB" sz="1800" dirty="0" err="1">
                <a:solidFill>
                  <a:schemeClr val="tx1"/>
                </a:solidFill>
                <a:latin typeface="Tahoma" pitchFamily="34" charset="0"/>
                <a:ea typeface="Tahoma" pitchFamily="34" charset="0"/>
                <a:cs typeface="Tahoma" pitchFamily="34" charset="0"/>
              </a:rPr>
              <a:t>Suci</a:t>
            </a:r>
            <a:r>
              <a:rPr lang="en-GB" sz="1800" dirty="0">
                <a:solidFill>
                  <a:schemeClr val="tx1"/>
                </a:solidFill>
                <a:latin typeface="Tahoma" pitchFamily="34" charset="0"/>
                <a:ea typeface="Tahoma" pitchFamily="34" charset="0"/>
                <a:cs typeface="Tahoma" pitchFamily="34" charset="0"/>
              </a:rPr>
              <a:t> and </a:t>
            </a:r>
            <a:r>
              <a:rPr lang="en-GB" sz="1800" dirty="0" err="1">
                <a:solidFill>
                  <a:schemeClr val="tx1"/>
                </a:solidFill>
                <a:latin typeface="Tahoma" pitchFamily="34" charset="0"/>
                <a:ea typeface="Tahoma" pitchFamily="34" charset="0"/>
                <a:cs typeface="Tahoma" pitchFamily="34" charset="0"/>
              </a:rPr>
              <a:t>Tannenbaum</a:t>
            </a:r>
            <a:r>
              <a:rPr lang="en-GB" sz="1800" dirty="0">
                <a:solidFill>
                  <a:schemeClr val="tx1"/>
                </a:solidFill>
                <a:latin typeface="Tahoma" pitchFamily="34" charset="0"/>
                <a:ea typeface="Tahoma" pitchFamily="34" charset="0"/>
                <a:cs typeface="Tahoma" pitchFamily="34" charset="0"/>
              </a:rPr>
              <a:t>, 1957) </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274320" lvl="1" indent="0">
              <a:buNone/>
            </a:pPr>
            <a:r>
              <a:rPr lang="en-GB" sz="1800" dirty="0">
                <a:solidFill>
                  <a:schemeClr val="tx1"/>
                </a:solidFill>
                <a:latin typeface="Tahoma" pitchFamily="34" charset="0"/>
                <a:ea typeface="Tahoma" pitchFamily="34" charset="0"/>
                <a:cs typeface="Tahoma" pitchFamily="34" charset="0"/>
              </a:rPr>
              <a:t>                           Death Penalty</a:t>
            </a:r>
          </a:p>
          <a:p>
            <a:pPr marL="274320" lvl="1" indent="0">
              <a:buNone/>
            </a:pPr>
            <a:r>
              <a:rPr lang="en-GB" sz="1800" dirty="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a:solidFill>
                  <a:schemeClr val="tx1"/>
                </a:solidFill>
                <a:latin typeface="Tahoma" pitchFamily="34" charset="0"/>
                <a:ea typeface="Tahoma" pitchFamily="34" charset="0"/>
                <a:cs typeface="Tahoma" pitchFamily="34" charset="0"/>
              </a:rPr>
              <a:t>         Dislike I……I……I……I……I……I……I Like</a:t>
            </a:r>
          </a:p>
          <a:p>
            <a:endParaRPr lang="en-GB" dirty="0"/>
          </a:p>
          <a:p>
            <a:pPr lvl="1"/>
            <a:r>
              <a:rPr lang="en-GB" sz="1300" dirty="0">
                <a:latin typeface="Tahoma" pitchFamily="34" charset="0"/>
                <a:ea typeface="Tahoma" pitchFamily="34" charset="0"/>
                <a:cs typeface="Tahoma" pitchFamily="34" charset="0"/>
              </a:rPr>
              <a:t>Bipolar adjective scales – general evaluative terms (e.g. favourable-unfavourable</a:t>
            </a:r>
          </a:p>
          <a:p>
            <a:pPr lvl="1"/>
            <a:r>
              <a:rPr lang="en-GB" sz="1300" dirty="0">
                <a:latin typeface="Tahoma" pitchFamily="34" charset="0"/>
                <a:ea typeface="Tahoma" pitchFamily="34" charset="0"/>
                <a:cs typeface="Tahoma" pitchFamily="34" charset="0"/>
              </a:rPr>
              <a:t>Typically 5, 7 or 9 categories – middle category = neutral point</a:t>
            </a:r>
          </a:p>
          <a:p>
            <a:pPr lvl="1"/>
            <a:r>
              <a:rPr lang="en-GB" sz="1300" dirty="0">
                <a:latin typeface="Tahoma" pitchFamily="34" charset="0"/>
                <a:ea typeface="Tahoma" pitchFamily="34" charset="0"/>
                <a:cs typeface="Tahoma" pitchFamily="34" charset="0"/>
              </a:rPr>
              <a:t>Response that best represents their opinion</a:t>
            </a:r>
          </a:p>
          <a:p>
            <a:pPr lvl="1"/>
            <a:endParaRPr lang="en-GB" sz="1300" dirty="0">
              <a:latin typeface="Tahoma" pitchFamily="34" charset="0"/>
              <a:ea typeface="Tahoma" pitchFamily="34" charset="0"/>
              <a:cs typeface="Tahoma" pitchFamily="34" charset="0"/>
            </a:endParaRPr>
          </a:p>
          <a:p>
            <a:pPr lvl="1"/>
            <a:r>
              <a:rPr lang="en-GB" sz="1300" dirty="0">
                <a:latin typeface="Tahoma" pitchFamily="34" charset="0"/>
                <a:ea typeface="Tahoma" pitchFamily="34" charset="0"/>
                <a:cs typeface="Tahoma" pitchFamily="34" charset="0"/>
              </a:rPr>
              <a:t>Correlations among items should be positive (to the extent that they measure the same attitude)</a:t>
            </a:r>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14</a:t>
            </a:fld>
            <a:endParaRPr lang="en-GB"/>
          </a:p>
        </p:txBody>
      </p:sp>
    </p:spTree>
    <p:extLst>
      <p:ext uri="{BB962C8B-B14F-4D97-AF65-F5344CB8AC3E}">
        <p14:creationId xmlns:p14="http://schemas.microsoft.com/office/powerpoint/2010/main" val="348038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dirty="0"/>
              <a:t>Concerns include:</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Lack of awareness of attitude towards an object (Fazio et al, 1995; </a:t>
            </a:r>
            <a:r>
              <a:rPr lang="en-GB" dirty="0" err="1"/>
              <a:t>Greenwaldand</a:t>
            </a:r>
            <a:r>
              <a:rPr lang="en-GB" dirty="0"/>
              <a:t> Banaji, 1995)</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Subtle differences in the way in which items are presented can influence responses to direct measures of attitude (Haddock and Carrick, 1999; Schwartz, 1999)</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p>
          <a:p>
            <a:r>
              <a:rPr lang="en-GB" dirty="0"/>
              <a:t>But key criticism:</a:t>
            </a:r>
          </a:p>
          <a:p>
            <a:pPr marL="171450" indent="-171450">
              <a:buFont typeface="Arial" pitchFamily="34" charset="0"/>
              <a:buChar char="•"/>
            </a:pPr>
            <a:r>
              <a:rPr lang="en-GB" dirty="0"/>
              <a:t>They</a:t>
            </a:r>
            <a:r>
              <a:rPr lang="en-GB" baseline="0" dirty="0"/>
              <a:t> can be affected by the participant's motivation to give socially desirable responses – misrepresentation to give a favourably impression (</a:t>
            </a:r>
            <a:r>
              <a:rPr lang="en-GB" baseline="0" dirty="0" err="1"/>
              <a:t>Paulhus</a:t>
            </a:r>
            <a:r>
              <a:rPr lang="en-GB" baseline="0" dirty="0"/>
              <a:t> and John, 1998)</a:t>
            </a:r>
          </a:p>
          <a:p>
            <a:pPr marL="171450" indent="-171450">
              <a:buFont typeface="Arial" pitchFamily="34" charset="0"/>
              <a:buChar char="•"/>
            </a:pPr>
            <a:endParaRPr lang="en-GB" dirty="0"/>
          </a:p>
          <a:p>
            <a:pPr marL="171450" indent="-171450">
              <a:buFont typeface="Arial" pitchFamily="34" charset="0"/>
              <a:buChar char="•"/>
            </a:pPr>
            <a:r>
              <a:rPr lang="en-GB" dirty="0"/>
              <a:t>There is also the fact that it may be considered socially</a:t>
            </a:r>
            <a:r>
              <a:rPr lang="en-GB" baseline="0" dirty="0"/>
              <a:t> inappropriate to express certain negative or positive opinions (e.g. in some cultures people don’t express a prejudicial attitude towards ethnic minorities, or daren’t admit a positive attitude towards homosexual behaviour)</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15</a:t>
            </a:fld>
            <a:endParaRPr lang="en-GB"/>
          </a:p>
        </p:txBody>
      </p:sp>
    </p:spTree>
    <p:extLst>
      <p:ext uri="{BB962C8B-B14F-4D97-AF65-F5344CB8AC3E}">
        <p14:creationId xmlns:p14="http://schemas.microsoft.com/office/powerpoint/2010/main" val="1261983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attempt to minimize problems with direct measures of attitude</a:t>
            </a:r>
          </a:p>
          <a:p>
            <a:endParaRPr lang="en-GB" dirty="0"/>
          </a:p>
          <a:p>
            <a:r>
              <a:rPr lang="en-GB" dirty="0"/>
              <a:t>Two of the most common measures are:</a:t>
            </a:r>
          </a:p>
          <a:p>
            <a:endParaRPr lang="en-GB" dirty="0"/>
          </a:p>
          <a:p>
            <a:r>
              <a:rPr lang="en-GB" b="1" dirty="0"/>
              <a:t>Likert scale:</a:t>
            </a:r>
          </a:p>
          <a:p>
            <a:endParaRPr lang="en-GB" dirty="0"/>
          </a:p>
          <a:p>
            <a:r>
              <a:rPr lang="en-GB" b="1" dirty="0"/>
              <a:t>Evaluative priming:</a:t>
            </a:r>
          </a:p>
          <a:p>
            <a:r>
              <a:rPr lang="en-GB" dirty="0"/>
              <a:t>Fazio – Attitude: an association in memory between an attitude object and a summary evaluation – variations in strength</a:t>
            </a:r>
          </a:p>
          <a:p>
            <a:endParaRPr lang="en-GB" dirty="0"/>
          </a:p>
          <a:p>
            <a:r>
              <a:rPr lang="en-GB" dirty="0"/>
              <a:t>Association influences accessibility</a:t>
            </a:r>
          </a:p>
          <a:p>
            <a:r>
              <a:rPr lang="en-GB" dirty="0"/>
              <a:t>        e.g.</a:t>
            </a:r>
          </a:p>
          <a:p>
            <a:r>
              <a:rPr lang="en-GB" dirty="0"/>
              <a:t>HATE cauliflower  - immediate and strong reaction</a:t>
            </a:r>
          </a:p>
          <a:p>
            <a:r>
              <a:rPr lang="en-GB" dirty="0"/>
              <a:t>Real DISLIKE of broccoli – reaction less automatic</a:t>
            </a:r>
          </a:p>
          <a:p>
            <a:r>
              <a:rPr lang="en-GB" dirty="0"/>
              <a:t>Negative attitude towards cauliflower more accessible – association in memory between cauliflower and dislike is stronger </a:t>
            </a:r>
          </a:p>
          <a:p>
            <a:endParaRPr lang="en-GB" dirty="0"/>
          </a:p>
          <a:p>
            <a:r>
              <a:rPr lang="en-GB" dirty="0"/>
              <a:t>The strength of these associations</a:t>
            </a:r>
            <a:r>
              <a:rPr lang="en-GB" baseline="0" dirty="0"/>
              <a:t> should affect how quickly someone responds to an evaluative word after having been briefly presented with the attitude object</a:t>
            </a:r>
          </a:p>
          <a:p>
            <a:endParaRPr lang="en-GB" baseline="0" dirty="0"/>
          </a:p>
          <a:p>
            <a:r>
              <a:rPr lang="en-GB" baseline="0" dirty="0"/>
              <a:t>A typical method – that many of you are aware of – is computer tests</a:t>
            </a:r>
          </a:p>
          <a:p>
            <a:r>
              <a:rPr lang="en-GB" baseline="0" dirty="0"/>
              <a:t> - brief presentation on a computer screen – e.g. the word ‘cauliflower’ – then it’s replaced by an evaluative ADJECTIVE e.g. ‘disgusting’</a:t>
            </a:r>
          </a:p>
          <a:p>
            <a:r>
              <a:rPr lang="en-GB" baseline="0" dirty="0"/>
              <a:t> - the participant then as to indicate whether the ADJECTIVE is positive or negative/good or bad (NOT the object itself)</a:t>
            </a:r>
          </a:p>
          <a:p>
            <a:endParaRPr lang="en-GB" baseline="0" dirty="0"/>
          </a:p>
          <a:p>
            <a:r>
              <a:rPr lang="en-GB" baseline="0" dirty="0"/>
              <a:t>Of primary interest is speed of response</a:t>
            </a:r>
          </a:p>
          <a:p>
            <a:r>
              <a:rPr lang="en-GB" baseline="0" dirty="0"/>
              <a:t>Cauliflower should produce quicker responses to NEGATIVE adjectives and slower responses to POSITIVE adjectives</a:t>
            </a:r>
          </a:p>
          <a:p>
            <a:r>
              <a:rPr lang="en-GB" baseline="0" dirty="0"/>
              <a:t>And the difference should be more pronounced with cauliflower than broccoli</a:t>
            </a:r>
          </a:p>
          <a:p>
            <a:endParaRPr lang="en-GB" baseline="0" dirty="0"/>
          </a:p>
          <a:p>
            <a:r>
              <a:rPr lang="en-GB" baseline="0" dirty="0"/>
              <a:t>Fazio has used this method to study prejudice</a:t>
            </a:r>
          </a:p>
          <a:p>
            <a:endParaRPr lang="en-GB" baseline="0" dirty="0"/>
          </a:p>
          <a:p>
            <a:r>
              <a:rPr lang="en-GB" baseline="0" dirty="0"/>
              <a:t>He used photographs of either black or white people before showing them the adjectives</a:t>
            </a:r>
          </a:p>
          <a:p>
            <a:r>
              <a:rPr lang="en-GB" baseline="0" dirty="0"/>
              <a:t> - in the study a negative attitude towards black people was represented by the time it took white participants to categorise positive and negative adjectives after the presentation of images of black or white individuals.</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16</a:t>
            </a:fld>
            <a:endParaRPr lang="en-GB"/>
          </a:p>
        </p:txBody>
      </p:sp>
    </p:spTree>
    <p:extLst>
      <p:ext uri="{BB962C8B-B14F-4D97-AF65-F5344CB8AC3E}">
        <p14:creationId xmlns:p14="http://schemas.microsoft.com/office/powerpoint/2010/main" val="1401538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IAT</a:t>
            </a:r>
          </a:p>
          <a:p>
            <a:endParaRPr lang="en-GB" dirty="0"/>
          </a:p>
          <a:p>
            <a:r>
              <a:rPr lang="en-GB" dirty="0"/>
              <a:t>Block 1: Press S key on the keyboard when they see a white face and the K key when they see a black face</a:t>
            </a:r>
          </a:p>
          <a:p>
            <a:r>
              <a:rPr lang="en-GB" dirty="0"/>
              <a:t>They must do this as quickly as possible</a:t>
            </a:r>
          </a:p>
          <a:p>
            <a:r>
              <a:rPr lang="en-GB" dirty="0"/>
              <a:t>Usually between 20 – 40 trials within this and every other block</a:t>
            </a:r>
          </a:p>
          <a:p>
            <a:r>
              <a:rPr lang="en-GB" dirty="0"/>
              <a:t>Response times are usually in milliseconds e.g. 800 milliseconds</a:t>
            </a:r>
          </a:p>
          <a:p>
            <a:endParaRPr lang="en-GB" dirty="0"/>
          </a:p>
          <a:p>
            <a:r>
              <a:rPr lang="en-GB" dirty="0"/>
              <a:t>Block 2: S key when they see a positive adjective and the K key when they see a negative adjective</a:t>
            </a:r>
          </a:p>
          <a:p>
            <a:r>
              <a:rPr lang="en-GB" baseline="0" dirty="0"/>
              <a:t>            This block trains participants to link a category (e.g. a picture of a white face or a positive adjective with a response (pressing the S key)</a:t>
            </a:r>
          </a:p>
          <a:p>
            <a:endParaRPr lang="en-GB" baseline="0" dirty="0"/>
          </a:p>
          <a:p>
            <a:r>
              <a:rPr lang="en-GB" baseline="0" dirty="0"/>
              <a:t>Block 3: Participants are instructed that they will see faces or adjectives and that they are to press the S key when they see a white face OR a positive adjective and press the K key when they see a black face OR a negative adjective</a:t>
            </a:r>
          </a:p>
          <a:p>
            <a:endParaRPr lang="en-GB" baseline="0" dirty="0"/>
          </a:p>
          <a:p>
            <a:r>
              <a:rPr lang="en-GB" baseline="0" dirty="0"/>
              <a:t>Block 4: Is similar to block 2 but reverses the responses S key for negative adjectives and K key for positive adjectives</a:t>
            </a:r>
          </a:p>
          <a:p>
            <a:endParaRPr lang="en-GB" baseline="0" dirty="0"/>
          </a:p>
          <a:p>
            <a:r>
              <a:rPr lang="en-GB" baseline="0" dirty="0"/>
              <a:t>Block 5: Is similar to block 3 but this time participants are instructed to press the S key when they see either a white face or a NEGATIVE adjective and press the K key when they see either a black face or a POSITIVE adjective</a:t>
            </a:r>
          </a:p>
          <a:p>
            <a:endParaRPr lang="en-GB" baseline="0" dirty="0"/>
          </a:p>
          <a:p>
            <a:r>
              <a:rPr lang="en-GB" baseline="0" dirty="0"/>
              <a:t>The important blocks are 3 and 5 – they measure the strength of association between an attitude object (e.g. racial groups) and evaluations</a:t>
            </a:r>
          </a:p>
          <a:p>
            <a:endParaRPr lang="en-GB" baseline="0" dirty="0"/>
          </a:p>
          <a:p>
            <a:r>
              <a:rPr lang="en-GB" baseline="0" dirty="0"/>
              <a:t>HOW does this work?</a:t>
            </a:r>
          </a:p>
          <a:p>
            <a:endParaRPr lang="en-GB" baseline="0" dirty="0"/>
          </a:p>
          <a:p>
            <a:r>
              <a:rPr lang="en-GB" baseline="0" dirty="0"/>
              <a:t>If someone is prejudiced - Block 3 should be relatively simple and the response times should be relatively fast</a:t>
            </a:r>
          </a:p>
          <a:p>
            <a:r>
              <a:rPr lang="en-GB" baseline="0" dirty="0"/>
              <a:t>                                      Block 5 should be more difficult, thus the response times should be relatively slow</a:t>
            </a:r>
          </a:p>
          <a:p>
            <a:r>
              <a:rPr lang="en-GB" baseline="0" dirty="0"/>
              <a:t>   </a:t>
            </a:r>
          </a:p>
          <a:p>
            <a:r>
              <a:rPr lang="en-GB" baseline="0" dirty="0"/>
              <a:t>         </a:t>
            </a:r>
            <a:endParaRPr lang="en-GB" dirty="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17</a:t>
            </a:fld>
            <a:endParaRPr lang="en-GB"/>
          </a:p>
        </p:txBody>
      </p:sp>
    </p:spTree>
    <p:extLst>
      <p:ext uri="{BB962C8B-B14F-4D97-AF65-F5344CB8AC3E}">
        <p14:creationId xmlns:p14="http://schemas.microsoft.com/office/powerpoint/2010/main" val="4083324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Yale Attitude Change approach – to study the conditions under which people are most likely to change their</a:t>
            </a:r>
            <a:r>
              <a:rPr lang="en-GB" baseline="0" dirty="0"/>
              <a:t> attitudes in response to persuasive messages</a:t>
            </a:r>
          </a:p>
          <a:p>
            <a:endParaRPr lang="en-GB" baseline="0" dirty="0"/>
          </a:p>
          <a:p>
            <a:r>
              <a:rPr lang="en-GB" baseline="0" dirty="0"/>
              <a:t>Focus was Who said what to whom</a:t>
            </a:r>
            <a:endParaRPr lang="en-GB" dirty="0"/>
          </a:p>
          <a:p>
            <a:endParaRPr lang="en-GB" dirty="0"/>
          </a:p>
          <a:p>
            <a:r>
              <a:rPr lang="en-GB" dirty="0"/>
              <a:t>Problem with the model</a:t>
            </a:r>
          </a:p>
          <a:p>
            <a:endParaRPr lang="en-GB" dirty="0"/>
          </a:p>
          <a:p>
            <a:r>
              <a:rPr lang="en-GB" dirty="0"/>
              <a:t>Many</a:t>
            </a:r>
            <a:r>
              <a:rPr lang="en-GB" baseline="0" dirty="0"/>
              <a:t> aspects of persuasive communications were important – but not clear which were most important in comparison to others</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Should you focus on what the actual content should be? Or determining which information to emphasise? Or who should deliver the message?</a:t>
            </a:r>
            <a:endParaRPr lang="en-GB" dirty="0"/>
          </a:p>
          <a:p>
            <a:endParaRPr lang="en-GB" dirty="0"/>
          </a:p>
          <a:p>
            <a:endParaRPr lang="en-GB" dirty="0"/>
          </a:p>
          <a:p>
            <a:endParaRPr lang="en-GB" dirty="0"/>
          </a:p>
          <a:p>
            <a:endParaRPr lang="en-GB" dirty="0"/>
          </a:p>
          <a:p>
            <a:endParaRPr lang="en-GB" dirty="0"/>
          </a:p>
          <a:p>
            <a:endParaRPr lang="en-GB" dirty="0"/>
          </a:p>
          <a:p>
            <a:r>
              <a:rPr lang="en-GB" dirty="0"/>
              <a:t>Variety of sources</a:t>
            </a:r>
          </a:p>
          <a:p>
            <a:endParaRPr lang="en-GB" dirty="0"/>
          </a:p>
          <a:p>
            <a:endParaRPr lang="en-GB" dirty="0"/>
          </a:p>
          <a:p>
            <a:endParaRPr lang="en-GB" dirty="0"/>
          </a:p>
          <a:p>
            <a:endParaRPr lang="en-GB" dirty="0"/>
          </a:p>
          <a:p>
            <a:endParaRPr lang="en-GB" dirty="0"/>
          </a:p>
          <a:p>
            <a:r>
              <a:rPr lang="en-GB" dirty="0"/>
              <a:t>Values, basic moral beliefs rather than cold hard facts</a:t>
            </a:r>
          </a:p>
        </p:txBody>
      </p:sp>
      <p:sp>
        <p:nvSpPr>
          <p:cNvPr id="4" name="Slide Number Placeholder 3"/>
          <p:cNvSpPr>
            <a:spLocks noGrp="1"/>
          </p:cNvSpPr>
          <p:nvPr>
            <p:ph type="sldNum" sz="quarter" idx="10"/>
          </p:nvPr>
        </p:nvSpPr>
        <p:spPr/>
        <p:txBody>
          <a:bodyPr/>
          <a:lstStyle/>
          <a:p>
            <a:fld id="{FD1DB9B7-F5B1-4FE5-B7D0-4AB371AB2D76}" type="slidenum">
              <a:rPr lang="en-GB" smtClean="0"/>
              <a:t>22</a:t>
            </a:fld>
            <a:endParaRPr lang="en-GB"/>
          </a:p>
        </p:txBody>
      </p:sp>
    </p:spTree>
    <p:extLst>
      <p:ext uri="{BB962C8B-B14F-4D97-AF65-F5344CB8AC3E}">
        <p14:creationId xmlns:p14="http://schemas.microsoft.com/office/powerpoint/2010/main" val="718156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has helped in our understanding of attitudes, but from</a:t>
            </a:r>
            <a:r>
              <a:rPr lang="en-GB" baseline="0" dirty="0"/>
              <a:t> the high number of studies that stemmed from this a problem became apparent</a:t>
            </a:r>
          </a:p>
          <a:p>
            <a:endParaRPr lang="en-GB" baseline="0" dirty="0"/>
          </a:p>
          <a:p>
            <a:r>
              <a:rPr lang="en-GB" baseline="0" dirty="0"/>
              <a:t>Many aspects of persuasive communications were found to be important – but it was not clear if some were more important than others.</a:t>
            </a:r>
          </a:p>
          <a:p>
            <a:endParaRPr lang="en-GB" baseline="0" dirty="0"/>
          </a:p>
          <a:p>
            <a:r>
              <a:rPr lang="en-GB" baseline="0" dirty="0"/>
              <a:t>Which factor should be emphasised over the others?  Or does this vary with message and circumstance?</a:t>
            </a:r>
          </a:p>
          <a:p>
            <a:endParaRPr lang="en-GB" baseline="0" dirty="0"/>
          </a:p>
          <a:p>
            <a:r>
              <a:rPr lang="en-GB" baseline="0" dirty="0"/>
              <a:t>For example, we listen to a lot of political messages not only during elections, but whenever there is a serious issue that could affect us all to be considered.</a:t>
            </a:r>
          </a:p>
          <a:p>
            <a:endParaRPr lang="en-GB" baseline="0" dirty="0"/>
          </a:p>
          <a:p>
            <a:r>
              <a:rPr lang="en-GB" baseline="0" dirty="0"/>
              <a:t>There’s a lot of information in these messages – do we focus more on who is </a:t>
            </a:r>
            <a:r>
              <a:rPr lang="en-GB" u="sng" baseline="0" dirty="0">
                <a:solidFill>
                  <a:schemeClr val="tx1"/>
                </a:solidFill>
              </a:rPr>
              <a:t>delivering the message </a:t>
            </a:r>
            <a:r>
              <a:rPr lang="en-GB" baseline="0" dirty="0"/>
              <a:t>or on the </a:t>
            </a:r>
            <a:r>
              <a:rPr lang="en-GB" u="sng" baseline="0" dirty="0"/>
              <a:t>content</a:t>
            </a:r>
            <a:r>
              <a:rPr lang="en-GB" baseline="0" dirty="0"/>
              <a:t> of the message? </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23</a:t>
            </a:fld>
            <a:endParaRPr lang="en-GB"/>
          </a:p>
        </p:txBody>
      </p:sp>
    </p:spTree>
    <p:extLst>
      <p:ext uri="{BB962C8B-B14F-4D97-AF65-F5344CB8AC3E}">
        <p14:creationId xmlns:p14="http://schemas.microsoft.com/office/powerpoint/2010/main" val="4112820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want to persuade someone, when is it best to emphasise the content,</a:t>
            </a:r>
            <a:r>
              <a:rPr lang="en-GB" baseline="0" dirty="0"/>
              <a:t> </a:t>
            </a:r>
            <a:r>
              <a:rPr lang="en-GB" dirty="0"/>
              <a:t>such as the logic of your argument?  When should we instead stress other factors additional</a:t>
            </a:r>
            <a:r>
              <a:rPr lang="en-GB" baseline="0" dirty="0"/>
              <a:t> to the logic?  For example, how credible, knowledgeable or attractive the speaker is (remember last week we spoke of the more positive ways in which we judge and respond to attractive people)</a:t>
            </a:r>
            <a:endParaRPr lang="en-GB" dirty="0"/>
          </a:p>
          <a:p>
            <a:endParaRPr lang="en-GB" dirty="0"/>
          </a:p>
          <a:p>
            <a:r>
              <a:rPr lang="en-GB" dirty="0"/>
              <a:t>Petty and Cacioppo (1986) develop the Elaboration Likelihood Model - to explain </a:t>
            </a:r>
            <a:r>
              <a:rPr lang="en-GB" u="sng" dirty="0"/>
              <a:t>two ways</a:t>
            </a:r>
            <a:r>
              <a:rPr lang="en-GB" u="sng" baseline="0" dirty="0"/>
              <a:t> </a:t>
            </a:r>
            <a:r>
              <a:rPr lang="en-GB" baseline="0" dirty="0"/>
              <a:t>in which persuasive communication can cause </a:t>
            </a:r>
            <a:r>
              <a:rPr lang="en-GB" b="1" baseline="0" dirty="0"/>
              <a:t>attitude</a:t>
            </a:r>
            <a:r>
              <a:rPr lang="en-GB" baseline="0" dirty="0"/>
              <a:t> change</a:t>
            </a:r>
          </a:p>
          <a:p>
            <a:endParaRPr lang="en-GB" baseline="0" dirty="0"/>
          </a:p>
          <a:p>
            <a:r>
              <a:rPr lang="en-GB" baseline="0" dirty="0"/>
              <a:t>To specify when we will be influenced by the content of the message and when more superficial factors will be important to persuasion</a:t>
            </a:r>
          </a:p>
          <a:p>
            <a:endParaRPr lang="en-GB" baseline="0" dirty="0"/>
          </a:p>
          <a:p>
            <a:r>
              <a:rPr lang="en-GB" baseline="0" dirty="0"/>
              <a:t>CENTRAL</a:t>
            </a:r>
          </a:p>
          <a:p>
            <a:endParaRPr lang="en-GB" baseline="0" dirty="0"/>
          </a:p>
          <a:p>
            <a:r>
              <a:rPr lang="en-GB" baseline="0" dirty="0"/>
              <a:t>The theory underpinning this model states that under certain conditions we’ll be motivated to pay attention to the message – to the facts in the communication</a:t>
            </a:r>
          </a:p>
          <a:p>
            <a:endParaRPr lang="en-GB" baseline="0" dirty="0"/>
          </a:p>
          <a:p>
            <a:r>
              <a:rPr lang="en-GB" baseline="0" dirty="0"/>
              <a:t>When this occurs, we’ll be more persuaded when these facts – the arguments – are logically convincing</a:t>
            </a:r>
          </a:p>
          <a:p>
            <a:endParaRPr lang="en-GB" baseline="0" dirty="0"/>
          </a:p>
          <a:p>
            <a:r>
              <a:rPr lang="en-GB" baseline="0" dirty="0"/>
              <a:t>This is because we’re </a:t>
            </a:r>
            <a:r>
              <a:rPr lang="en-GB" u="sng" baseline="0" dirty="0"/>
              <a:t>likely</a:t>
            </a:r>
            <a:r>
              <a:rPr lang="en-GB" baseline="0" dirty="0"/>
              <a:t> to </a:t>
            </a:r>
            <a:r>
              <a:rPr lang="en-GB" u="sng" baseline="0" dirty="0"/>
              <a:t>elaborate</a:t>
            </a:r>
            <a:r>
              <a:rPr lang="en-GB" baseline="0" dirty="0"/>
              <a:t> on what we’re hearing, to carefully think about he content</a:t>
            </a:r>
          </a:p>
          <a:p>
            <a:endParaRPr lang="en-GB" baseline="0" dirty="0"/>
          </a:p>
          <a:p>
            <a:r>
              <a:rPr lang="en-GB" baseline="0" dirty="0"/>
              <a:t>So we process this content more thoroughly</a:t>
            </a:r>
          </a:p>
          <a:p>
            <a:endParaRPr lang="en-GB" baseline="0" dirty="0"/>
          </a:p>
          <a:p>
            <a:r>
              <a:rPr lang="en-GB" baseline="0" dirty="0"/>
              <a:t>Within the model this is known as the </a:t>
            </a:r>
            <a:r>
              <a:rPr lang="en-GB" u="sng" baseline="0" dirty="0"/>
              <a:t>central route to persuasion </a:t>
            </a:r>
            <a:r>
              <a:rPr lang="en-GB" baseline="0" dirty="0"/>
              <a:t>– and this is argued to occur when we have both the motivation and the ability to pay attention to the arguments in the communication</a:t>
            </a:r>
          </a:p>
          <a:p>
            <a:endParaRPr lang="en-GB" baseline="0" dirty="0"/>
          </a:p>
          <a:p>
            <a:endParaRPr lang="en-GB" baseline="0" dirty="0"/>
          </a:p>
          <a:p>
            <a:r>
              <a:rPr lang="en-GB" baseline="0" dirty="0"/>
              <a:t>PERIPHERAL</a:t>
            </a:r>
          </a:p>
          <a:p>
            <a:endParaRPr lang="en-GB" baseline="0" dirty="0"/>
          </a:p>
          <a:p>
            <a:r>
              <a:rPr lang="en-GB" baseline="0" dirty="0"/>
              <a:t>Under other condition, we are not motivated to listen to the content of the message.</a:t>
            </a:r>
          </a:p>
          <a:p>
            <a:endParaRPr lang="en-GB" baseline="0" dirty="0"/>
          </a:p>
          <a:p>
            <a:r>
              <a:rPr lang="en-GB" baseline="0" dirty="0"/>
              <a:t>WE notice surface characteristics of the message – how long it is and who is delivering it</a:t>
            </a:r>
          </a:p>
          <a:p>
            <a:endParaRPr lang="en-GB" baseline="0" dirty="0"/>
          </a:p>
          <a:p>
            <a:r>
              <a:rPr lang="en-GB" baseline="0" dirty="0"/>
              <a:t>The logic of the argument isn’t going to sway us because we’re not paying attention to what the person is saying</a:t>
            </a:r>
          </a:p>
          <a:p>
            <a:endParaRPr lang="en-GB" baseline="0" dirty="0"/>
          </a:p>
          <a:p>
            <a:r>
              <a:rPr lang="en-GB" baseline="0" dirty="0"/>
              <a:t>Instead, the fact that the person is described as an expert or is attractive make the message </a:t>
            </a:r>
            <a:r>
              <a:rPr lang="en-GB" u="sng" baseline="0" dirty="0"/>
              <a:t>seem</a:t>
            </a:r>
            <a:r>
              <a:rPr lang="en-GB" baseline="0" dirty="0"/>
              <a:t> reasonable</a:t>
            </a:r>
          </a:p>
          <a:p>
            <a:endParaRPr lang="en-GB" baseline="0" dirty="0"/>
          </a:p>
          <a:p>
            <a:r>
              <a:rPr lang="en-GB" baseline="0" dirty="0"/>
              <a:t>Petty and Cacioppo call this the p</a:t>
            </a:r>
            <a:r>
              <a:rPr lang="en-GB" u="sng" baseline="0" dirty="0"/>
              <a:t>eripheral route to persuasion </a:t>
            </a:r>
            <a:r>
              <a:rPr lang="en-GB" baseline="0" dirty="0"/>
              <a:t>– when people don’t pay attention to the arguments but are instead swayed by surface characteristics</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25</a:t>
            </a:fld>
            <a:endParaRPr lang="en-GB"/>
          </a:p>
        </p:txBody>
      </p:sp>
    </p:spTree>
    <p:extLst>
      <p:ext uri="{BB962C8B-B14F-4D97-AF65-F5344CB8AC3E}">
        <p14:creationId xmlns:p14="http://schemas.microsoft.com/office/powerpoint/2010/main" val="1656280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Personal relevance – e.g. should students loans be reduced? Should carers receive more benefits?</a:t>
            </a:r>
            <a:r>
              <a:rPr lang="en-GB" baseline="0" dirty="0"/>
              <a:t> </a:t>
            </a:r>
          </a:p>
          <a:p>
            <a:endParaRPr lang="en-GB" baseline="0" dirty="0"/>
          </a:p>
          <a:p>
            <a:r>
              <a:rPr lang="en-GB" baseline="0" dirty="0"/>
              <a:t>Higher the personal relevance the more willing to pay attention to content and arguments</a:t>
            </a:r>
          </a:p>
          <a:p>
            <a:endParaRPr lang="en-GB" baseline="0" dirty="0"/>
          </a:p>
          <a:p>
            <a:r>
              <a:rPr lang="en-GB" baseline="0" dirty="0"/>
              <a:t>New exam  - personally relevant (now) or not (ten years time)</a:t>
            </a:r>
          </a:p>
          <a:p>
            <a:endParaRPr lang="en-GB" baseline="0" dirty="0"/>
          </a:p>
          <a:p>
            <a:r>
              <a:rPr lang="en-GB" baseline="0" dirty="0"/>
              <a:t>There were two variables that could influence opinion – one linked to the central route and one to the peripheral route</a:t>
            </a:r>
          </a:p>
          <a:p>
            <a:endParaRPr lang="en-GB" baseline="0" dirty="0"/>
          </a:p>
          <a:p>
            <a:r>
              <a:rPr lang="en-GB" baseline="0" dirty="0"/>
              <a:t>Two types of argument –strong and persuasive (teaching has improved at schools that have introduced the exam) or weak and unpersuasive (the risk of failing the exam is a risk most students would welcome)</a:t>
            </a:r>
          </a:p>
          <a:p>
            <a:endParaRPr lang="en-GB" baseline="0" dirty="0"/>
          </a:p>
          <a:p>
            <a:r>
              <a:rPr lang="en-GB" baseline="0" dirty="0"/>
              <a:t>Two types of author – eminent professor at Princeton or high school student</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Found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those to whom it was personally relevant judged the quality of the speech, and they were more persuaded by the strong argument</a:t>
            </a:r>
            <a:endParaRPr lang="en-GB" dirty="0"/>
          </a:p>
          <a:p>
            <a:r>
              <a:rPr lang="en-GB" baseline="0" dirty="0"/>
              <a:t>Regardless of whether they were told it was presented by the professor or the student.  A good argument was a good argument</a:t>
            </a:r>
          </a:p>
          <a:p>
            <a:endParaRPr lang="en-GB" baseline="0" dirty="0"/>
          </a:p>
          <a:p>
            <a:r>
              <a:rPr lang="en-GB" baseline="0" dirty="0"/>
              <a:t>- The students to whom the message was of low relevance were much more swayed by the professor than the high school student</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26</a:t>
            </a:fld>
            <a:endParaRPr lang="en-GB"/>
          </a:p>
        </p:txBody>
      </p:sp>
    </p:spTree>
    <p:extLst>
      <p:ext uri="{BB962C8B-B14F-4D97-AF65-F5344CB8AC3E}">
        <p14:creationId xmlns:p14="http://schemas.microsoft.com/office/powerpoint/2010/main" val="274232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supports the rule that when message</a:t>
            </a:r>
            <a:r>
              <a:rPr lang="en-GB" baseline="0" dirty="0"/>
              <a:t> content is not personally relevant, we tend to take a mental short cut – in this case ‘prestigious speakers can be trusted’</a:t>
            </a:r>
          </a:p>
          <a:p>
            <a:endParaRPr lang="en-GB" baseline="0" dirty="0"/>
          </a:p>
          <a:p>
            <a:r>
              <a:rPr lang="en-GB" baseline="0" dirty="0"/>
              <a:t>However, there are personality differences – if our need for cognition (motivation to pay attention) is high then we will still listen (Cacioppo et al, 1996)</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27</a:t>
            </a:fld>
            <a:endParaRPr lang="en-GB"/>
          </a:p>
        </p:txBody>
      </p:sp>
    </p:spTree>
    <p:extLst>
      <p:ext uri="{BB962C8B-B14F-4D97-AF65-F5344CB8AC3E}">
        <p14:creationId xmlns:p14="http://schemas.microsoft.com/office/powerpoint/2010/main" val="66932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we have difficulty paying attention to arguments even when we want to – tiredness or a distraction like being too hot in a room might interfere</a:t>
            </a:r>
          </a:p>
          <a:p>
            <a:endParaRPr lang="en-GB" dirty="0"/>
          </a:p>
          <a:p>
            <a:r>
              <a:rPr lang="en-GB" dirty="0"/>
              <a:t>Or perhaps the issue is too difficult to get to grips with</a:t>
            </a:r>
          </a:p>
          <a:p>
            <a:endParaRPr lang="en-GB" dirty="0"/>
          </a:p>
          <a:p>
            <a:r>
              <a:rPr lang="en-GB" dirty="0"/>
              <a:t>Again,</a:t>
            </a:r>
            <a:r>
              <a:rPr lang="en-GB" baseline="0" dirty="0"/>
              <a:t> i</a:t>
            </a:r>
            <a:r>
              <a:rPr lang="en-GB" dirty="0"/>
              <a:t>n such</a:t>
            </a:r>
            <a:r>
              <a:rPr lang="en-GB" baseline="0" dirty="0"/>
              <a:t> cases we’re more likely to use peripheral cues – e.g. if a number of popular or trusted people support one side of the argument we’re more likely to be swayed in that direction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28</a:t>
            </a:fld>
            <a:endParaRPr lang="en-GB"/>
          </a:p>
        </p:txBody>
      </p:sp>
    </p:spTree>
    <p:extLst>
      <p:ext uri="{BB962C8B-B14F-4D97-AF65-F5344CB8AC3E}">
        <p14:creationId xmlns:p14="http://schemas.microsoft.com/office/powerpoint/2010/main" val="2468306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Gets attention – but what then?</a:t>
            </a:r>
          </a:p>
          <a:p>
            <a:endParaRPr lang="en-GB" dirty="0"/>
          </a:p>
          <a:p>
            <a:r>
              <a:rPr lang="en-GB" dirty="0"/>
              <a:t>Research</a:t>
            </a:r>
            <a:r>
              <a:rPr lang="en-GB" baseline="0" dirty="0"/>
              <a:t> has shown that when m</a:t>
            </a:r>
            <a:r>
              <a:rPr lang="en-GB" dirty="0"/>
              <a:t>oderate fear</a:t>
            </a:r>
            <a:r>
              <a:rPr lang="en-GB" baseline="0" dirty="0"/>
              <a:t> is created and people think that by listening to the message will teach them how to reduce their fear they will be motivated to analyse the message and change their attitudes via the central route</a:t>
            </a:r>
          </a:p>
          <a:p>
            <a:endParaRPr lang="en-GB" baseline="0" dirty="0"/>
          </a:p>
          <a:p>
            <a:r>
              <a:rPr lang="en-GB" baseline="0" dirty="0"/>
              <a:t>For example, giving people a message regarding the horrific outcomes for some smokers – then providing a pamphlet with instructions on how to quit smoking – has been found to be effective</a:t>
            </a:r>
          </a:p>
          <a:p>
            <a:endParaRPr lang="en-GB" baseline="0" dirty="0"/>
          </a:p>
          <a:p>
            <a:r>
              <a:rPr lang="en-GB" baseline="0" dirty="0"/>
              <a:t>This is because the first message scared them and the following message reassured them that there was a way to reduce this fear</a:t>
            </a:r>
          </a:p>
          <a:p>
            <a:endParaRPr lang="en-GB" baseline="0" dirty="0"/>
          </a:p>
          <a:p>
            <a:r>
              <a:rPr lang="en-GB" baseline="0" dirty="0"/>
              <a:t>One doesn’t work without the other </a:t>
            </a:r>
          </a:p>
          <a:p>
            <a:endParaRPr lang="en-GB" baseline="0" dirty="0"/>
          </a:p>
          <a:p>
            <a:r>
              <a:rPr lang="en-GB" baseline="0" dirty="0"/>
              <a:t>The pamphlet alone wouldn’t work because there was no initial fear created</a:t>
            </a:r>
          </a:p>
          <a:p>
            <a:r>
              <a:rPr lang="en-GB" baseline="0" dirty="0"/>
              <a:t>The film alone wouldn’t work because we tend to tune out messages that create fear with no information about how to reduce it</a:t>
            </a:r>
          </a:p>
          <a:p>
            <a:r>
              <a:rPr lang="en-GB" baseline="0" dirty="0" err="1"/>
              <a:t>Particulary</a:t>
            </a:r>
            <a:r>
              <a:rPr lang="en-GB" baseline="0" dirty="0"/>
              <a:t>, those that induce high levels of fear are defended against – we deny the importance of the message and become less able to think rationally about the issue (e.g. </a:t>
            </a:r>
            <a:r>
              <a:rPr lang="en-GB" baseline="0" dirty="0" err="1"/>
              <a:t>Liberman</a:t>
            </a:r>
            <a:r>
              <a:rPr lang="en-GB" baseline="0" dirty="0"/>
              <a:t> and </a:t>
            </a:r>
            <a:r>
              <a:rPr lang="en-GB" baseline="0" dirty="0" err="1"/>
              <a:t>Chaiken</a:t>
            </a:r>
            <a:r>
              <a:rPr lang="en-GB" baseline="0" dirty="0"/>
              <a:t>, 1992)</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29</a:t>
            </a:fld>
            <a:endParaRPr lang="en-GB"/>
          </a:p>
        </p:txBody>
      </p:sp>
    </p:spTree>
    <p:extLst>
      <p:ext uri="{BB962C8B-B14F-4D97-AF65-F5344CB8AC3E}">
        <p14:creationId xmlns:p14="http://schemas.microsoft.com/office/powerpoint/2010/main" val="3249996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30</a:t>
            </a:fld>
            <a:endParaRPr lang="en-GB"/>
          </a:p>
        </p:txBody>
      </p:sp>
    </p:spTree>
    <p:extLst>
      <p:ext uri="{BB962C8B-B14F-4D97-AF65-F5344CB8AC3E}">
        <p14:creationId xmlns:p14="http://schemas.microsoft.com/office/powerpoint/2010/main" val="2678944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method of resistance to persuasion is attitude inoculation</a:t>
            </a:r>
          </a:p>
          <a:p>
            <a:r>
              <a:rPr lang="en-GB" dirty="0"/>
              <a:t>(McGuire, 1964; Bernard, </a:t>
            </a:r>
            <a:r>
              <a:rPr lang="en-GB" dirty="0" err="1"/>
              <a:t>Maio</a:t>
            </a:r>
            <a:r>
              <a:rPr lang="en-GB" baseline="0" dirty="0"/>
              <a:t> and Olson, 2003)</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32</a:t>
            </a:fld>
            <a:endParaRPr lang="en-GB"/>
          </a:p>
        </p:txBody>
      </p:sp>
    </p:spTree>
    <p:extLst>
      <p:ext uri="{BB962C8B-B14F-4D97-AF65-F5344CB8AC3E}">
        <p14:creationId xmlns:p14="http://schemas.microsoft.com/office/powerpoint/2010/main" val="2316161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Spontaneous</a:t>
            </a:r>
          </a:p>
          <a:p>
            <a:endParaRPr lang="en-GB" dirty="0"/>
          </a:p>
          <a:p>
            <a:r>
              <a:rPr lang="en-GB" dirty="0"/>
              <a:t>If you’re stopped</a:t>
            </a:r>
            <a:r>
              <a:rPr lang="en-GB" baseline="0" dirty="0"/>
              <a:t> in the street and asked to sign a petition about animal rights, a proposed housing development or a local government decision – you’re not that likely to think about it for 10 minutes – you’re more likely to make a decision to sign or not on the spot</a:t>
            </a:r>
            <a:endParaRPr lang="en-GB" dirty="0"/>
          </a:p>
          <a:p>
            <a:endParaRPr lang="en-GB" dirty="0"/>
          </a:p>
          <a:p>
            <a:r>
              <a:rPr lang="en-GB" dirty="0"/>
              <a:t>Attitudes will predict </a:t>
            </a:r>
            <a:r>
              <a:rPr lang="en-GB" baseline="0" dirty="0"/>
              <a:t>spontaneous behaviours only when they’re highly accessible to people (e.g. Fazio and Ross-</a:t>
            </a:r>
            <a:r>
              <a:rPr lang="en-GB" baseline="0" dirty="0" err="1"/>
              <a:t>Ewoldsen</a:t>
            </a:r>
            <a:r>
              <a:rPr lang="en-GB" baseline="0" dirty="0"/>
              <a:t>, 2005)</a:t>
            </a:r>
          </a:p>
          <a:p>
            <a:endParaRPr lang="en-GB" baseline="0" dirty="0"/>
          </a:p>
          <a:p>
            <a:r>
              <a:rPr lang="en-GB" baseline="0" dirty="0"/>
              <a:t>Attitude accessibility refers to the strength of the association between an object and an evaluation of it</a:t>
            </a:r>
          </a:p>
          <a:p>
            <a:endParaRPr lang="en-GB" baseline="0" dirty="0"/>
          </a:p>
          <a:p>
            <a:r>
              <a:rPr lang="en-GB" baseline="0" dirty="0"/>
              <a:t>This is typically measured by the speed with which people can report how they feel about an issue or object (Fazio, 2000)</a:t>
            </a:r>
          </a:p>
          <a:p>
            <a:endParaRPr lang="en-GB" baseline="0" dirty="0"/>
          </a:p>
          <a:p>
            <a:r>
              <a:rPr lang="en-GB" baseline="0" dirty="0"/>
              <a:t>If accessibility is high, your attitude comes to mind whenever you see the attitude object</a:t>
            </a:r>
          </a:p>
          <a:p>
            <a:r>
              <a:rPr lang="en-GB" baseline="0" dirty="0"/>
              <a:t>If it low your attitude comes to mind more slowly</a:t>
            </a:r>
          </a:p>
          <a:p>
            <a:endParaRPr lang="en-GB" baseline="0" dirty="0"/>
          </a:p>
          <a:p>
            <a:r>
              <a:rPr lang="en-GB" baseline="0" dirty="0"/>
              <a:t>This is why highly accessible attitudes will be more likely to predict spontaneous behaviours – you’re more likely to have the attitude immediately to mind when asked to act, to do something</a:t>
            </a:r>
          </a:p>
          <a:p>
            <a:endParaRPr lang="en-GB" baseline="0" dirty="0"/>
          </a:p>
          <a:p>
            <a:r>
              <a:rPr lang="en-GB" b="1" baseline="0" dirty="0"/>
              <a:t>Deliberative</a:t>
            </a:r>
          </a:p>
          <a:p>
            <a:endParaRPr lang="en-GB" baseline="0" dirty="0"/>
          </a:p>
          <a:p>
            <a:r>
              <a:rPr lang="en-GB" dirty="0"/>
              <a:t>We often are quite deliberative in our decision making – career choices, holiday plans, what you’ll do next weekend</a:t>
            </a:r>
          </a:p>
          <a:p>
            <a:endParaRPr lang="en-GB" dirty="0"/>
          </a:p>
          <a:p>
            <a:r>
              <a:rPr lang="en-GB" dirty="0"/>
              <a:t>Even if an attitude isn’t easily brought to mind, we can ‘work out’ how we feel about something given the time to think about it</a:t>
            </a:r>
          </a:p>
          <a:p>
            <a:endParaRPr lang="en-GB" dirty="0"/>
          </a:p>
          <a:p>
            <a:r>
              <a:rPr lang="en-GB" dirty="0"/>
              <a:t>TPB – best known theory of how attitudes predict deliberative behaviours</a:t>
            </a:r>
          </a:p>
          <a:p>
            <a:endParaRPr lang="en-GB" dirty="0"/>
          </a:p>
          <a:p>
            <a:r>
              <a:rPr lang="en-GB" dirty="0"/>
              <a:t>According</a:t>
            </a:r>
            <a:r>
              <a:rPr lang="en-GB" baseline="0" dirty="0"/>
              <a:t> to this theory, when people have time to consider how they might behave, the best predictor of </a:t>
            </a:r>
            <a:r>
              <a:rPr lang="en-GB" baseline="0" dirty="0" err="1"/>
              <a:t>of</a:t>
            </a:r>
            <a:r>
              <a:rPr lang="en-GB" baseline="0" dirty="0"/>
              <a:t> their behaviour is their intention</a:t>
            </a:r>
          </a:p>
          <a:p>
            <a:endParaRPr lang="en-GB" baseline="0" dirty="0"/>
          </a:p>
          <a:p>
            <a:r>
              <a:rPr lang="en-GB" baseline="0" dirty="0"/>
              <a:t>And this is determined by three things</a:t>
            </a:r>
          </a:p>
          <a:p>
            <a:endParaRPr lang="en-GB" baseline="0" dirty="0"/>
          </a:p>
          <a:p>
            <a:pPr marL="228600" indent="-228600">
              <a:buAutoNum type="arabicPeriod"/>
            </a:pPr>
            <a:r>
              <a:rPr lang="en-GB" baseline="0" dirty="0"/>
              <a:t>Their attitudes toward the specific behaviour</a:t>
            </a:r>
          </a:p>
          <a:p>
            <a:pPr marL="228600" indent="-228600">
              <a:buAutoNum type="arabicPeriod"/>
            </a:pPr>
            <a:r>
              <a:rPr lang="en-GB" baseline="0" dirty="0"/>
              <a:t>Their subjective norms</a:t>
            </a:r>
          </a:p>
          <a:p>
            <a:pPr marL="228600" indent="-228600">
              <a:buAutoNum type="arabicPeriod"/>
            </a:pPr>
            <a:r>
              <a:rPr lang="en-GB" baseline="0" dirty="0"/>
              <a:t>Their perceived behavioural change</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35</a:t>
            </a:fld>
            <a:endParaRPr lang="en-GB"/>
          </a:p>
        </p:txBody>
      </p:sp>
    </p:spTree>
    <p:extLst>
      <p:ext uri="{BB962C8B-B14F-4D97-AF65-F5344CB8AC3E}">
        <p14:creationId xmlns:p14="http://schemas.microsoft.com/office/powerpoint/2010/main" val="2641971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Tahoma" pitchFamily="34" charset="0"/>
                <a:ea typeface="Tahoma" pitchFamily="34" charset="0"/>
                <a:cs typeface="Tahoma" pitchFamily="34" charset="0"/>
              </a:rPr>
              <a:t>Only specific attitudes towards a behaviour are expected to predict it</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Davidson and </a:t>
            </a:r>
            <a:r>
              <a:rPr lang="en-GB" sz="1800" dirty="0" err="1">
                <a:solidFill>
                  <a:schemeClr val="tx1"/>
                </a:solidFill>
                <a:latin typeface="Tahoma" pitchFamily="34" charset="0"/>
                <a:ea typeface="Tahoma" pitchFamily="34" charset="0"/>
                <a:cs typeface="Tahoma" pitchFamily="34" charset="0"/>
              </a:rPr>
              <a:t>Jaccard</a:t>
            </a:r>
            <a:r>
              <a:rPr lang="en-GB" sz="1800" dirty="0">
                <a:solidFill>
                  <a:schemeClr val="tx1"/>
                </a:solidFill>
                <a:latin typeface="Tahoma" pitchFamily="34" charset="0"/>
                <a:ea typeface="Tahoma" pitchFamily="34" charset="0"/>
                <a:cs typeface="Tahoma" pitchFamily="34" charset="0"/>
              </a:rPr>
              <a:t>, 1979) Birth control pills</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General attitudes (e.g. attitudes towards birth control)</a:t>
            </a:r>
          </a:p>
          <a:p>
            <a:pPr marL="274320" lvl="1" indent="0">
              <a:buNone/>
            </a:pPr>
            <a:r>
              <a:rPr lang="en-GB" sz="1800" dirty="0">
                <a:solidFill>
                  <a:schemeClr val="tx1"/>
                </a:solidFill>
                <a:latin typeface="Tahoma" pitchFamily="34" charset="0"/>
                <a:ea typeface="Tahoma" pitchFamily="34" charset="0"/>
                <a:cs typeface="Tahoma" pitchFamily="34" charset="0"/>
              </a:rPr>
              <a:t>Specific attitudes (e.g. using birth control pills over the next two years)</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General attitudes towards birth control did not predict use of birth control two years later – general attitudes did not take into account other factors (e.g. health risks, alternative forms of birth control</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But more specific questions elicited attitudes that appeared to predict later behaviour</a:t>
            </a:r>
          </a:p>
          <a:p>
            <a:endParaRPr lang="en-GB" dirty="0"/>
          </a:p>
          <a:p>
            <a:pPr marL="0" marR="0" lvl="1" indent="0" algn="l" defTabSz="914400" rtl="0" eaLnBrk="1" fontAlgn="auto" latinLnBrk="0" hangingPunct="1">
              <a:lnSpc>
                <a:spcPct val="100000"/>
              </a:lnSpc>
              <a:spcBef>
                <a:spcPts val="0"/>
              </a:spcBef>
              <a:spcAft>
                <a:spcPts val="0"/>
              </a:spcAft>
              <a:buClrTx/>
              <a:buSzTx/>
              <a:buFontTx/>
              <a:buNone/>
              <a:tabLst/>
              <a:defRPr/>
            </a:pPr>
            <a:r>
              <a:rPr lang="en-GB" sz="1800" dirty="0" err="1">
                <a:solidFill>
                  <a:schemeClr val="tx1"/>
                </a:solidFill>
                <a:latin typeface="Tahoma" pitchFamily="34" charset="0"/>
                <a:ea typeface="Tahoma" pitchFamily="34" charset="0"/>
                <a:cs typeface="Tahoma" pitchFamily="34" charset="0"/>
              </a:rPr>
              <a:t>LaPierre</a:t>
            </a:r>
            <a:r>
              <a:rPr lang="en-GB" sz="1800" dirty="0">
                <a:solidFill>
                  <a:schemeClr val="tx1"/>
                </a:solidFill>
                <a:latin typeface="Tahoma" pitchFamily="34" charset="0"/>
                <a:ea typeface="Tahoma" pitchFamily="34" charset="0"/>
                <a:cs typeface="Tahoma" pitchFamily="34" charset="0"/>
              </a:rPr>
              <a:t> study?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37</a:t>
            </a:fld>
            <a:endParaRPr lang="en-GB"/>
          </a:p>
        </p:txBody>
      </p:sp>
    </p:spTree>
    <p:extLst>
      <p:ext uri="{BB962C8B-B14F-4D97-AF65-F5344CB8AC3E}">
        <p14:creationId xmlns:p14="http://schemas.microsoft.com/office/powerpoint/2010/main" val="28344011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measuring attitudes towards the behaviour, we also need to measure people’s subjective norms – their beliefs about how people they care about will view the</a:t>
            </a:r>
            <a:r>
              <a:rPr lang="en-GB" baseline="0" dirty="0"/>
              <a:t> behaviour in question</a:t>
            </a:r>
          </a:p>
          <a:p>
            <a:endParaRPr lang="en-GB" baseline="0" dirty="0"/>
          </a:p>
          <a:p>
            <a:r>
              <a:rPr lang="en-GB" baseline="0" dirty="0"/>
              <a:t>Consider someone (Bob) who has been invited to go to football match </a:t>
            </a:r>
          </a:p>
          <a:p>
            <a:r>
              <a:rPr lang="en-GB" baseline="0" dirty="0"/>
              <a:t>We know Bob and we know he doesn’t like football</a:t>
            </a:r>
          </a:p>
          <a:p>
            <a:r>
              <a:rPr lang="en-GB" baseline="0" dirty="0"/>
              <a:t>So we’d probably be safe in our guess they he won’t go </a:t>
            </a:r>
          </a:p>
          <a:p>
            <a:endParaRPr lang="en-GB" baseline="0" dirty="0"/>
          </a:p>
          <a:p>
            <a:r>
              <a:rPr lang="en-GB" baseline="0" dirty="0"/>
              <a:t>But his best friend Dave really wants him to go and watch Dave’s favourite team</a:t>
            </a:r>
          </a:p>
          <a:p>
            <a:endParaRPr lang="en-GB" baseline="0" dirty="0"/>
          </a:p>
          <a:p>
            <a:r>
              <a:rPr lang="en-GB" baseline="0" dirty="0"/>
              <a:t>Well, knowing Bob’s subjective norm - his belief about how his close friend views the behaviour might make us make a different prediction – that he </a:t>
            </a:r>
            <a:r>
              <a:rPr lang="en-GB" b="1" baseline="0" dirty="0"/>
              <a:t>will</a:t>
            </a:r>
            <a:r>
              <a:rPr lang="en-GB" baseline="0" dirty="0"/>
              <a:t> go</a:t>
            </a:r>
          </a:p>
          <a:p>
            <a:endParaRPr lang="en-GB" baseline="0" dirty="0"/>
          </a:p>
          <a:p>
            <a:pPr marL="0" indent="0">
              <a:buNone/>
            </a:pPr>
            <a:r>
              <a:rPr lang="en-GB" sz="1200" dirty="0">
                <a:latin typeface="Tahoma" pitchFamily="34" charset="0"/>
                <a:ea typeface="Tahoma" pitchFamily="34" charset="0"/>
                <a:cs typeface="Tahoma" pitchFamily="34" charset="0"/>
              </a:rPr>
              <a:t>So the influence of people whose opinions we value impacts upon behaviour</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39</a:t>
            </a:fld>
            <a:endParaRPr lang="en-GB"/>
          </a:p>
        </p:txBody>
      </p:sp>
    </p:spTree>
    <p:extLst>
      <p:ext uri="{BB962C8B-B14F-4D97-AF65-F5344CB8AC3E}">
        <p14:creationId xmlns:p14="http://schemas.microsoft.com/office/powerpoint/2010/main" val="762340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42</a:t>
            </a:fld>
            <a:endParaRPr lang="en-GB"/>
          </a:p>
        </p:txBody>
      </p:sp>
    </p:spTree>
    <p:extLst>
      <p:ext uri="{BB962C8B-B14F-4D97-AF65-F5344CB8AC3E}">
        <p14:creationId xmlns:p14="http://schemas.microsoft.com/office/powerpoint/2010/main" val="14331773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measuring attitudes towards the behaviour, we also need to measure people’s subjective norms – their beliefs about how people they care about will view the</a:t>
            </a:r>
            <a:r>
              <a:rPr lang="en-GB" baseline="0" dirty="0"/>
              <a:t> behaviour in question</a:t>
            </a:r>
          </a:p>
          <a:p>
            <a:endParaRPr lang="en-GB" baseline="0" dirty="0"/>
          </a:p>
          <a:p>
            <a:r>
              <a:rPr lang="en-GB" baseline="0" dirty="0"/>
              <a:t>Consider someone (Bob) who has been invited to go to football match </a:t>
            </a:r>
          </a:p>
          <a:p>
            <a:r>
              <a:rPr lang="en-GB" baseline="0" dirty="0"/>
              <a:t>We know Bob and we know he doesn’t like football</a:t>
            </a:r>
          </a:p>
          <a:p>
            <a:r>
              <a:rPr lang="en-GB" baseline="0" dirty="0"/>
              <a:t>So we’d probably be safe in our guess they he won’t go </a:t>
            </a:r>
          </a:p>
          <a:p>
            <a:endParaRPr lang="en-GB" baseline="0" dirty="0"/>
          </a:p>
          <a:p>
            <a:r>
              <a:rPr lang="en-GB" baseline="0" dirty="0"/>
              <a:t>But his best friend Dave really wants him to go and watch Dave’s favourite team</a:t>
            </a:r>
          </a:p>
          <a:p>
            <a:endParaRPr lang="en-GB" baseline="0" dirty="0"/>
          </a:p>
          <a:p>
            <a:r>
              <a:rPr lang="en-GB" baseline="0" dirty="0"/>
              <a:t>Well, knowing Bob’s subjective norm - his belief about how his close friend views the behaviour might make us make a different prediction – that he </a:t>
            </a:r>
            <a:r>
              <a:rPr lang="en-GB" b="1" baseline="0" dirty="0"/>
              <a:t>will</a:t>
            </a:r>
            <a:r>
              <a:rPr lang="en-GB" baseline="0" dirty="0"/>
              <a:t> go</a:t>
            </a:r>
          </a:p>
          <a:p>
            <a:endParaRPr lang="en-GB" baseline="0" dirty="0"/>
          </a:p>
          <a:p>
            <a:pPr marL="0" indent="0">
              <a:buNone/>
            </a:pPr>
            <a:r>
              <a:rPr lang="en-GB" sz="1200" dirty="0">
                <a:latin typeface="Tahoma" pitchFamily="34" charset="0"/>
                <a:ea typeface="Tahoma" pitchFamily="34" charset="0"/>
                <a:cs typeface="Tahoma" pitchFamily="34" charset="0"/>
              </a:rPr>
              <a:t>So the influence of people whose opinions we value impacts upon behaviour</a:t>
            </a:r>
          </a:p>
        </p:txBody>
      </p:sp>
      <p:sp>
        <p:nvSpPr>
          <p:cNvPr id="4" name="Slide Number Placeholder 3"/>
          <p:cNvSpPr>
            <a:spLocks noGrp="1"/>
          </p:cNvSpPr>
          <p:nvPr>
            <p:ph type="sldNum" sz="quarter" idx="10"/>
          </p:nvPr>
        </p:nvSpPr>
        <p:spPr/>
        <p:txBody>
          <a:bodyPr/>
          <a:lstStyle/>
          <a:p>
            <a:fld id="{FD1DB9B7-F5B1-4FE5-B7D0-4AB371AB2D76}" type="slidenum">
              <a:rPr lang="en-GB" smtClean="0"/>
              <a:t>44</a:t>
            </a:fld>
            <a:endParaRPr lang="en-GB"/>
          </a:p>
        </p:txBody>
      </p:sp>
    </p:spTree>
    <p:extLst>
      <p:ext uri="{BB962C8B-B14F-4D97-AF65-F5344CB8AC3E}">
        <p14:creationId xmlns:p14="http://schemas.microsoft.com/office/powerpoint/2010/main" val="3508370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3282D58-27C6-4F85-BCB0-82603A2C1211}" type="datetimeFigureOut">
              <a:rPr lang="en-GB" smtClean="0"/>
              <a:t>12/02/2025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3282D58-27C6-4F85-BCB0-82603A2C1211}"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93270C8B-2BCE-409E-AE4D-95D01FEC393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3282D58-27C6-4F85-BCB0-82603A2C1211}" type="datetimeFigureOut">
              <a:rPr lang="en-GB" smtClean="0"/>
              <a:t>12/02/2025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3282D58-27C6-4F85-BCB0-82603A2C1211}"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270C8B-2BCE-409E-AE4D-95D01FEC393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3282D58-27C6-4F85-BCB0-82603A2C1211}" type="datetimeFigureOut">
              <a:rPr lang="en-GB" smtClean="0"/>
              <a:t>12/02/2025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3270C8B-2BCE-409E-AE4D-95D01FEC393A}"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3282D58-27C6-4F85-BCB0-82603A2C1211}"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93270C8B-2BCE-409E-AE4D-95D01FEC393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3282D58-27C6-4F85-BCB0-82603A2C1211}"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3270C8B-2BCE-409E-AE4D-95D01FEC393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3282D58-27C6-4F85-BCB0-82603A2C1211}" type="datetimeFigureOut">
              <a:rPr lang="en-GB" smtClean="0"/>
              <a:t>12/02/2025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3270C8B-2BCE-409E-AE4D-95D01FEC393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3282D58-27C6-4F85-BCB0-82603A2C1211}" type="datetimeFigureOut">
              <a:rPr lang="en-GB" smtClean="0"/>
              <a:t>12/02/2025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270C8B-2BCE-409E-AE4D-95D01FEC393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3270C8B-2BCE-409E-AE4D-95D01FEC393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7263-C380-4549-6B42-31B844A6407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F0EB6EB-4654-DD9A-ADAD-58573E4F00B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EC43D-7481-39CD-51EC-BEA5EBF57932}"/>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E6BD8D97-312C-FEE5-ECD2-B9FD7C510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1C83A-0159-B39F-521D-76972D1B9E51}"/>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918888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1208-D49C-FB54-2C2E-36757C25E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481466-0582-E49D-B9F7-A5C26227D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81F88-33B4-DE5E-1F99-A2C07ED0DD68}"/>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9C8EE0C1-9BD2-1C2D-1830-B0C41EF9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FDF04-99D2-2772-EDEE-3E9536A8886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674324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B20B-E7FE-A717-4391-9B31AB824B6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7174AE-6F37-E8D8-56B2-DE8ABD4759FB}"/>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4E6D0-4EE8-18F4-AC0E-8C7C7083C50D}"/>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22463307-B51F-2F53-D2A4-DC2415F93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3C6F0-5898-011F-3B71-ECA9285F017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008451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AEB3-F274-F849-719E-A09B3EEEC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A807C-4160-0ED8-F634-89614DB31ED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3C2EF6-3545-2476-D534-923BE765754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BB1E1F-A1A2-2B94-88D0-DA934A699FFD}"/>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6" name="Footer Placeholder 5">
            <a:extLst>
              <a:ext uri="{FF2B5EF4-FFF2-40B4-BE49-F238E27FC236}">
                <a16:creationId xmlns:a16="http://schemas.microsoft.com/office/drawing/2014/main" id="{C1BFF1BD-1CD1-2E8B-68A9-55D1CA69E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B946C-40F1-E755-BAF8-12840B9E1FD9}"/>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9555576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9FEC-8737-E2F7-ED02-3D11433B728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4F7B7-3A24-3BAD-D433-B303883510C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ECB30-C128-B6D6-FC0C-D67DF8F17B2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687A-FDD3-320D-B8E3-9C56CA0AD8C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29392EA-55A8-2026-62D4-253F86A54FB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00B11D-AA46-5BFC-0338-D905506F463A}"/>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8" name="Footer Placeholder 7">
            <a:extLst>
              <a:ext uri="{FF2B5EF4-FFF2-40B4-BE49-F238E27FC236}">
                <a16:creationId xmlns:a16="http://schemas.microsoft.com/office/drawing/2014/main" id="{7CECDD04-308C-942A-042C-8F668401F5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7E4A68-2175-A6E0-0274-E8B58A3C7C9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340598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6D824-6E25-D230-AC56-D570410D90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A04108-5F1B-20FF-A86C-378959B85C2B}"/>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4" name="Footer Placeholder 3">
            <a:extLst>
              <a:ext uri="{FF2B5EF4-FFF2-40B4-BE49-F238E27FC236}">
                <a16:creationId xmlns:a16="http://schemas.microsoft.com/office/drawing/2014/main" id="{510AEEBC-A1B7-906B-7F57-7E130A0E59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D170D-3BD0-16EA-2A6A-9E8DD4A9714D}"/>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721900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FF1C3D-E71F-72F9-2B7E-07B8D61A413F}"/>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3" name="Footer Placeholder 2">
            <a:extLst>
              <a:ext uri="{FF2B5EF4-FFF2-40B4-BE49-F238E27FC236}">
                <a16:creationId xmlns:a16="http://schemas.microsoft.com/office/drawing/2014/main" id="{9284FAC3-E164-CBB4-B1EB-8BF4F94E8A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C7AFBF-8A97-CA3E-4CF6-BD61A20D9A9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508545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8227-8DAA-18AF-BFBF-BCF5BDAB9EB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66C45A-FA5A-0F63-FAD6-D7458DA75ED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B4B10D-5386-800A-2FC1-06ED4756EE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19B2EBE-76E9-B029-F889-1220D3FCB010}"/>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6" name="Footer Placeholder 5">
            <a:extLst>
              <a:ext uri="{FF2B5EF4-FFF2-40B4-BE49-F238E27FC236}">
                <a16:creationId xmlns:a16="http://schemas.microsoft.com/office/drawing/2014/main" id="{3FBD2064-AB4D-54F9-4698-2CA54DECD7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3E821-3DAF-4F46-E720-E7F928A8C6C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5643616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98D7-7C21-D2D4-5B66-C153C0F5472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00C720-CB2E-17FA-2663-0DFA36FB709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4095296-FB28-507D-D7FC-7B4EAAA3029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F03D5FA-7F06-F43F-FCF2-3603EBFC4A4D}"/>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6" name="Footer Placeholder 5">
            <a:extLst>
              <a:ext uri="{FF2B5EF4-FFF2-40B4-BE49-F238E27FC236}">
                <a16:creationId xmlns:a16="http://schemas.microsoft.com/office/drawing/2014/main" id="{38D8B0C5-F4C1-11A5-E109-7A1D5C93B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2C544B-905B-2003-14FA-90D4584DB71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2888569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3BE17-3851-14C6-276F-DBB4042B94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14BE0-85A8-180F-EE7A-9ED70C7C18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BB1AAE-C55D-91F2-2B2F-82F7B4E0BDB8}"/>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38AA4350-B968-572F-E0ED-0D61DA0AF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9C16E-CA8E-4BF5-FE19-7529E637AD4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6602697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F61EB-6563-210E-5DEA-273225BC14B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596427-E61E-1A62-ACB6-1BFBA0B25A1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96C66-38A7-DD23-7317-C27C5566DF4A}"/>
              </a:ext>
            </a:extLst>
          </p:cNvPr>
          <p:cNvSpPr>
            <a:spLocks noGrp="1"/>
          </p:cNvSpPr>
          <p:nvPr>
            <p:ph type="dt" sz="half" idx="10"/>
          </p:nvPr>
        </p:nvSpPr>
        <p:spPr/>
        <p:txBody>
          <a:body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58CFAD3B-F550-87D5-3F36-60729EB69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61B6A2-001D-CDB5-EA19-E47A88A2579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753460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41763"/>
            <a:ext cx="4038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08536948-BA96-A87F-7F1C-407A4E5FF2AC}"/>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7EB65272-0011-7B47-A141-9F66EBD38206}"/>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046F82E-80F3-DDAC-F157-D64EB70476AD}"/>
              </a:ext>
            </a:extLst>
          </p:cNvPr>
          <p:cNvSpPr>
            <a:spLocks noGrp="1"/>
          </p:cNvSpPr>
          <p:nvPr>
            <p:ph type="sldNum" sz="quarter" idx="12"/>
          </p:nvPr>
        </p:nvSpPr>
        <p:spPr/>
        <p:txBody>
          <a:bodyPr/>
          <a:lstStyle>
            <a:lvl1pPr>
              <a:defRPr/>
            </a:lvl1pPr>
          </a:lstStyle>
          <a:p>
            <a:pPr>
              <a:defRPr/>
            </a:pPr>
            <a:fld id="{B6D81FF6-2E0E-4A31-B7DE-B5C438A6CE93}" type="slidenum">
              <a:rPr lang="en-GB" altLang="en-US"/>
              <a:pPr>
                <a:defRPr/>
              </a:pPr>
              <a:t>‹#›</a:t>
            </a:fld>
            <a:endParaRPr lang="en-GB" altLang="en-US"/>
          </a:p>
        </p:txBody>
      </p:sp>
    </p:spTree>
    <p:extLst>
      <p:ext uri="{BB962C8B-B14F-4D97-AF65-F5344CB8AC3E}">
        <p14:creationId xmlns:p14="http://schemas.microsoft.com/office/powerpoint/2010/main" val="1097494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48C3DBD-6281-85CF-7B53-1B97B01F91D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849BDE2-482B-2334-FFF8-73960E6B096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F66B0A3-F039-A22F-2647-81E5C471CF72}"/>
              </a:ext>
            </a:extLst>
          </p:cNvPr>
          <p:cNvSpPr>
            <a:spLocks noGrp="1"/>
          </p:cNvSpPr>
          <p:nvPr>
            <p:ph type="sldNum" sz="quarter" idx="12"/>
          </p:nvPr>
        </p:nvSpPr>
        <p:spPr/>
        <p:txBody>
          <a:bodyPr/>
          <a:lstStyle>
            <a:lvl1pPr>
              <a:defRPr/>
            </a:lvl1pPr>
          </a:lstStyle>
          <a:p>
            <a:pPr>
              <a:defRPr/>
            </a:pPr>
            <a:fld id="{6D2D1C6B-FE50-4DC6-9B43-DA11703604C4}" type="slidenum">
              <a:rPr lang="en-GB" altLang="en-US"/>
              <a:pPr>
                <a:defRPr/>
              </a:pPr>
              <a:t>‹#›</a:t>
            </a:fld>
            <a:endParaRPr lang="en-GB" altLang="en-US"/>
          </a:p>
        </p:txBody>
      </p:sp>
    </p:spTree>
    <p:extLst>
      <p:ext uri="{BB962C8B-B14F-4D97-AF65-F5344CB8AC3E}">
        <p14:creationId xmlns:p14="http://schemas.microsoft.com/office/powerpoint/2010/main" val="31188994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59D9FCC-F346-69E9-F394-36488A0BBE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D693049-C8B0-C4E8-C203-2BB32C44C1B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587321A-0658-C5B1-238B-88053EEBCEE2}"/>
              </a:ext>
            </a:extLst>
          </p:cNvPr>
          <p:cNvSpPr>
            <a:spLocks noGrp="1"/>
          </p:cNvSpPr>
          <p:nvPr>
            <p:ph type="sldNum" sz="quarter" idx="12"/>
          </p:nvPr>
        </p:nvSpPr>
        <p:spPr/>
        <p:txBody>
          <a:bodyPr/>
          <a:lstStyle>
            <a:lvl1pPr>
              <a:defRPr/>
            </a:lvl1pPr>
          </a:lstStyle>
          <a:p>
            <a:pPr>
              <a:defRPr/>
            </a:pPr>
            <a:fld id="{0917C87B-5A93-4721-BB81-F78E461DB9EF}" type="slidenum">
              <a:rPr lang="en-GB" altLang="en-US"/>
              <a:pPr>
                <a:defRPr/>
              </a:pPr>
              <a:t>‹#›</a:t>
            </a:fld>
            <a:endParaRPr lang="en-GB" altLang="en-US"/>
          </a:p>
        </p:txBody>
      </p:sp>
    </p:spTree>
    <p:extLst>
      <p:ext uri="{BB962C8B-B14F-4D97-AF65-F5344CB8AC3E}">
        <p14:creationId xmlns:p14="http://schemas.microsoft.com/office/powerpoint/2010/main" val="38233991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43036AA2-5D01-F4DE-4F57-7990C0DFE394}"/>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62E978CA-EE21-A5E4-121C-584FBCE45404}"/>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6E6468E7-D05F-F784-BF9C-F5B11200EFD5}"/>
              </a:ext>
            </a:extLst>
          </p:cNvPr>
          <p:cNvSpPr>
            <a:spLocks noGrp="1"/>
          </p:cNvSpPr>
          <p:nvPr>
            <p:ph type="sldNum" sz="quarter" idx="12"/>
          </p:nvPr>
        </p:nvSpPr>
        <p:spPr/>
        <p:txBody>
          <a:bodyPr/>
          <a:lstStyle>
            <a:lvl1pPr>
              <a:defRPr/>
            </a:lvl1pPr>
          </a:lstStyle>
          <a:p>
            <a:pPr>
              <a:defRPr/>
            </a:pPr>
            <a:fld id="{85F4E5F3-3A36-4A7C-B03C-7C78F76872E6}" type="slidenum">
              <a:rPr lang="en-GB" altLang="en-US"/>
              <a:pPr>
                <a:defRPr/>
              </a:pPr>
              <a:t>‹#›</a:t>
            </a:fld>
            <a:endParaRPr lang="en-GB" altLang="en-US"/>
          </a:p>
        </p:txBody>
      </p:sp>
    </p:spTree>
    <p:extLst>
      <p:ext uri="{BB962C8B-B14F-4D97-AF65-F5344CB8AC3E}">
        <p14:creationId xmlns:p14="http://schemas.microsoft.com/office/powerpoint/2010/main" val="138522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F844C9B-4496-F191-2E17-479BE9D22587}"/>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A5013CAA-BC93-D243-47F5-7BE6FD0C4D1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F66B8A9-184B-F5A9-227E-39D0FA859C4D}"/>
              </a:ext>
            </a:extLst>
          </p:cNvPr>
          <p:cNvSpPr>
            <a:spLocks noGrp="1"/>
          </p:cNvSpPr>
          <p:nvPr>
            <p:ph type="sldNum" sz="quarter" idx="12"/>
          </p:nvPr>
        </p:nvSpPr>
        <p:spPr/>
        <p:txBody>
          <a:bodyPr/>
          <a:lstStyle>
            <a:lvl1pPr>
              <a:defRPr/>
            </a:lvl1pPr>
          </a:lstStyle>
          <a:p>
            <a:pPr>
              <a:defRPr/>
            </a:pPr>
            <a:fld id="{2FA46E96-BD61-408F-B702-A01C54B2FD0A}" type="slidenum">
              <a:rPr lang="en-GB" altLang="en-US"/>
              <a:pPr>
                <a:defRPr/>
              </a:pPr>
              <a:t>‹#›</a:t>
            </a:fld>
            <a:endParaRPr lang="en-GB" altLang="en-US"/>
          </a:p>
        </p:txBody>
      </p:sp>
    </p:spTree>
    <p:extLst>
      <p:ext uri="{BB962C8B-B14F-4D97-AF65-F5344CB8AC3E}">
        <p14:creationId xmlns:p14="http://schemas.microsoft.com/office/powerpoint/2010/main" val="158897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3282D58-27C6-4F85-BCB0-82603A2C1211}" type="datetimeFigureOut">
              <a:rPr lang="en-GB" smtClean="0"/>
              <a:t>12/02/2025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3270C8B-2BCE-409E-AE4D-95D01FEC393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10EEDC-5663-C55F-1C15-2ADB6F4AC14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0BEC79-7299-4C72-7BB2-B8A52142C08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42492-45A9-4F49-3E30-F185454579F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3B12A36D-CB27-4493-9A01-FA994D17C3B2}" type="datetimeFigureOut">
              <a:rPr lang="en-GB" smtClean="0"/>
              <a:t>12/02/2025</a:t>
            </a:fld>
            <a:endParaRPr lang="en-GB"/>
          </a:p>
        </p:txBody>
      </p:sp>
      <p:sp>
        <p:nvSpPr>
          <p:cNvPr id="5" name="Footer Placeholder 4">
            <a:extLst>
              <a:ext uri="{FF2B5EF4-FFF2-40B4-BE49-F238E27FC236}">
                <a16:creationId xmlns:a16="http://schemas.microsoft.com/office/drawing/2014/main" id="{7FFAFBEF-361C-9BC5-29C6-96C7D4D2F46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1E9003-879D-04FF-4E74-B712ED213D2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A4ED4C93-BECB-47D5-B3B8-38E1DB72B2FB}" type="slidenum">
              <a:rPr lang="en-GB" smtClean="0"/>
              <a:t>‹#›</a:t>
            </a:fld>
            <a:endParaRPr lang="en-GB"/>
          </a:p>
        </p:txBody>
      </p:sp>
    </p:spTree>
    <p:extLst>
      <p:ext uri="{BB962C8B-B14F-4D97-AF65-F5344CB8AC3E}">
        <p14:creationId xmlns:p14="http://schemas.microsoft.com/office/powerpoint/2010/main" val="214932995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implicit.harvard.edu/implici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google.co.uk/url?sa=i&amp;rct=j&amp;q=perfume+advert&amp;source=images&amp;cd=&amp;cad=rja&amp;docid=O0TgF9Ck44PpdM&amp;tbnid=bAZnZYcxxyFKcM:&amp;ved=0CAUQjRw&amp;url=http://gabysmedia.blogspot.com/2008/10/perfume-advert-analysis.html&amp;ei=ByFDUf3nHubL0AWRx4HYAQ&amp;bvm=bv.43828540,d.ZWU&amp;psig=AFQjCNH4uaLpujuW7C8d4IriltF4X-e2CA&amp;ust=1363440254622265"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23528" y="1527048"/>
            <a:ext cx="8482144" cy="4854280"/>
          </a:xfrm>
        </p:spPr>
        <p:txBody>
          <a:bodyPr>
            <a:normAutofit fontScale="92500" lnSpcReduction="20000"/>
          </a:bodyPr>
          <a:lstStyle/>
          <a:p>
            <a:r>
              <a:rPr lang="en-GB" sz="2000" dirty="0">
                <a:latin typeface="Tahoma" pitchFamily="34" charset="0"/>
                <a:ea typeface="Tahoma" pitchFamily="34" charset="0"/>
                <a:cs typeface="Tahoma" pitchFamily="34" charset="0"/>
              </a:rPr>
              <a:t>Dessert?</a:t>
            </a: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r>
              <a:rPr lang="en-GB" sz="2000" dirty="0">
                <a:latin typeface="Tahoma" pitchFamily="34" charset="0"/>
                <a:ea typeface="Tahoma" pitchFamily="34" charset="0"/>
                <a:cs typeface="Tahoma" pitchFamily="34" charset="0"/>
              </a:rPr>
              <a:t>Which types of movie do you prefer?  </a:t>
            </a: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endParaRPr lang="en-GB" sz="2000" dirty="0">
              <a:latin typeface="Tahoma" pitchFamily="34" charset="0"/>
              <a:ea typeface="Tahoma" pitchFamily="34" charset="0"/>
              <a:cs typeface="Tahoma" pitchFamily="34" charset="0"/>
            </a:endParaRPr>
          </a:p>
          <a:p>
            <a:r>
              <a:rPr lang="en-GB" sz="2000" dirty="0">
                <a:latin typeface="Tahoma" pitchFamily="34" charset="0"/>
                <a:ea typeface="Tahoma" pitchFamily="34" charset="0"/>
                <a:cs typeface="Tahoma" pitchFamily="34" charset="0"/>
              </a:rPr>
              <a:t>Should the UK, Europe, the US intervene in the middle eastern way of life?</a:t>
            </a:r>
          </a:p>
          <a:p>
            <a:endParaRPr lang="en-GB" dirty="0"/>
          </a:p>
          <a:p>
            <a:endParaRPr lang="en-GB" dirty="0"/>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9561" y="1883742"/>
            <a:ext cx="2263784" cy="1507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1882765"/>
            <a:ext cx="2376963" cy="1498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9"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2" y="1882766"/>
            <a:ext cx="1711971" cy="150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6386188" y="4041923"/>
            <a:ext cx="2475516" cy="1651508"/>
          </a:xfrm>
          <a:prstGeom prst="rect">
            <a:avLst/>
          </a:prstGeom>
        </p:spPr>
      </p:pic>
      <p:pic>
        <p:nvPicPr>
          <p:cNvPr id="5" name="Picture 4"/>
          <p:cNvPicPr>
            <a:picLocks noChangeAspect="1"/>
          </p:cNvPicPr>
          <p:nvPr/>
        </p:nvPicPr>
        <p:blipFill>
          <a:blip r:embed="rId6"/>
          <a:stretch>
            <a:fillRect/>
          </a:stretch>
        </p:blipFill>
        <p:spPr>
          <a:xfrm>
            <a:off x="267496" y="4149080"/>
            <a:ext cx="3075849" cy="1473844"/>
          </a:xfrm>
          <a:prstGeom prst="rect">
            <a:avLst/>
          </a:prstGeom>
        </p:spPr>
      </p:pic>
      <p:pic>
        <p:nvPicPr>
          <p:cNvPr id="6" name="Picture 5"/>
          <p:cNvPicPr>
            <a:picLocks noChangeAspect="1"/>
          </p:cNvPicPr>
          <p:nvPr/>
        </p:nvPicPr>
        <p:blipFill>
          <a:blip r:embed="rId7"/>
          <a:stretch>
            <a:fillRect/>
          </a:stretch>
        </p:blipFill>
        <p:spPr>
          <a:xfrm>
            <a:off x="3457397" y="4069358"/>
            <a:ext cx="2887241" cy="1624073"/>
          </a:xfrm>
          <a:prstGeom prst="rect">
            <a:avLst/>
          </a:prstGeom>
        </p:spPr>
      </p:pic>
    </p:spTree>
    <p:extLst>
      <p:ext uri="{BB962C8B-B14F-4D97-AF65-F5344CB8AC3E}">
        <p14:creationId xmlns:p14="http://schemas.microsoft.com/office/powerpoint/2010/main" val="2774352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fade">
                                      <p:cBhvr>
                                        <p:cTn id="7" dur="5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7"/>
                                        </p:tgtEl>
                                        <p:attrNameLst>
                                          <p:attrName>style.visibility</p:attrName>
                                        </p:attrNameLst>
                                      </p:cBhvr>
                                      <p:to>
                                        <p:strVal val="visible"/>
                                      </p:to>
                                    </p:set>
                                    <p:animEffect transition="in" filter="fade">
                                      <p:cBhvr>
                                        <p:cTn id="12" dur="500"/>
                                        <p:tgtEl>
                                          <p:spTgt spid="205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9"/>
                                        </p:tgtEl>
                                        <p:attrNameLst>
                                          <p:attrName>style.visibility</p:attrName>
                                        </p:attrNameLst>
                                      </p:cBhvr>
                                      <p:to>
                                        <p:strVal val="visible"/>
                                      </p:to>
                                    </p:set>
                                    <p:animEffect transition="in" filter="fade">
                                      <p:cBhvr>
                                        <p:cTn id="17" dur="500"/>
                                        <p:tgtEl>
                                          <p:spTgt spid="205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15" end="15"/>
                                            </p:txEl>
                                          </p:spTgt>
                                        </p:tgtEl>
                                        <p:attrNameLst>
                                          <p:attrName>style.visibility</p:attrName>
                                        </p:attrNameLst>
                                      </p:cBhvr>
                                      <p:to>
                                        <p:strVal val="visible"/>
                                      </p:to>
                                    </p:set>
                                    <p:animEffect transition="in" filter="fade">
                                      <p:cBhvr>
                                        <p:cTn id="4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51720" y="3284984"/>
            <a:ext cx="5112568" cy="2664296"/>
          </a:xfrm>
        </p:spPr>
        <p:txBody>
          <a:bodyPr>
            <a:normAutofit/>
          </a:bodyPr>
          <a:lstStyle/>
          <a:p>
            <a:r>
              <a:rPr lang="en-GB" sz="2800" dirty="0">
                <a:solidFill>
                  <a:schemeClr val="tx1"/>
                </a:solidFill>
                <a:latin typeface="Tahoma" pitchFamily="34" charset="0"/>
                <a:ea typeface="Tahoma" pitchFamily="34" charset="0"/>
                <a:cs typeface="Tahoma" pitchFamily="34" charset="0"/>
              </a:rPr>
              <a:t>Attitudes</a:t>
            </a:r>
          </a:p>
          <a:p>
            <a:r>
              <a:rPr lang="en-GB" sz="2800" dirty="0">
                <a:solidFill>
                  <a:schemeClr val="tx1"/>
                </a:solidFill>
                <a:latin typeface="Tahoma" pitchFamily="34" charset="0"/>
                <a:ea typeface="Tahoma" pitchFamily="34" charset="0"/>
                <a:cs typeface="Tahoma" pitchFamily="34" charset="0"/>
              </a:rPr>
              <a:t>and </a:t>
            </a:r>
          </a:p>
          <a:p>
            <a:r>
              <a:rPr lang="en-GB" sz="2800" dirty="0">
                <a:solidFill>
                  <a:schemeClr val="tx1"/>
                </a:solidFill>
                <a:latin typeface="Tahoma" pitchFamily="34" charset="0"/>
                <a:ea typeface="Tahoma" pitchFamily="34" charset="0"/>
                <a:cs typeface="Tahoma" pitchFamily="34" charset="0"/>
              </a:rPr>
              <a:t>Attitude Change</a:t>
            </a:r>
          </a:p>
        </p:txBody>
      </p:sp>
      <p:sp>
        <p:nvSpPr>
          <p:cNvPr id="2" name="Title 1"/>
          <p:cNvSpPr>
            <a:spLocks noGrp="1"/>
          </p:cNvSpPr>
          <p:nvPr>
            <p:ph type="ctrTitle"/>
          </p:nvPr>
        </p:nvSpPr>
        <p:spPr>
          <a:xfrm>
            <a:off x="685800" y="381000"/>
            <a:ext cx="7772400" cy="311696"/>
          </a:xfrm>
        </p:spPr>
        <p:txBody>
          <a:bodyPr>
            <a:normAutofit fontScale="90000"/>
          </a:bodyPr>
          <a:lstStyle/>
          <a:p>
            <a:r>
              <a:rPr lang="en-GB" sz="1200" dirty="0">
                <a:latin typeface="Tahoma" pitchFamily="34" charset="0"/>
                <a:ea typeface="Tahoma" pitchFamily="34" charset="0"/>
                <a:cs typeface="Tahoma" pitchFamily="34" charset="0"/>
              </a:rPr>
              <a:t>Developmental &amp; Social Psychology                                                                                         Dr Judith Marshall</a:t>
            </a:r>
          </a:p>
        </p:txBody>
      </p:sp>
    </p:spTree>
    <p:extLst>
      <p:ext uri="{BB962C8B-B14F-4D97-AF65-F5344CB8AC3E}">
        <p14:creationId xmlns:p14="http://schemas.microsoft.com/office/powerpoint/2010/main" val="1177655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What ARE attitudes?</a:t>
            </a:r>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sz="1800" dirty="0">
                <a:latin typeface="Tahoma" pitchFamily="34" charset="0"/>
                <a:ea typeface="Tahoma" pitchFamily="34" charset="0"/>
                <a:cs typeface="Tahoma" pitchFamily="34" charset="0"/>
              </a:rPr>
              <a:t>Evaluations of people, objects, events, places, ideas</a:t>
            </a:r>
          </a:p>
          <a:p>
            <a:pPr marL="0" indent="0" algn="r">
              <a:buNone/>
            </a:pPr>
            <a:r>
              <a:rPr lang="en-GB" sz="1600" dirty="0">
                <a:latin typeface="Tahoma" pitchFamily="34" charset="0"/>
                <a:ea typeface="Tahoma" pitchFamily="34" charset="0"/>
                <a:cs typeface="Tahoma" pitchFamily="34" charset="0"/>
              </a:rPr>
              <a:t>(e.g. </a:t>
            </a:r>
            <a:r>
              <a:rPr lang="en-GB" sz="1600" dirty="0" err="1">
                <a:latin typeface="Tahoma" pitchFamily="34" charset="0"/>
                <a:ea typeface="Tahoma" pitchFamily="34" charset="0"/>
                <a:cs typeface="Tahoma" pitchFamily="34" charset="0"/>
              </a:rPr>
              <a:t>Ajzen</a:t>
            </a:r>
            <a:r>
              <a:rPr lang="en-GB" sz="1600" dirty="0">
                <a:latin typeface="Tahoma" pitchFamily="34" charset="0"/>
                <a:ea typeface="Tahoma" pitchFamily="34" charset="0"/>
                <a:cs typeface="Tahoma" pitchFamily="34" charset="0"/>
              </a:rPr>
              <a:t>, 2001; </a:t>
            </a:r>
            <a:r>
              <a:rPr lang="en-GB" sz="1600" dirty="0" err="1">
                <a:latin typeface="Tahoma" pitchFamily="34" charset="0"/>
                <a:ea typeface="Tahoma" pitchFamily="34" charset="0"/>
                <a:cs typeface="Tahoma" pitchFamily="34" charset="0"/>
              </a:rPr>
              <a:t>Eagly</a:t>
            </a:r>
            <a:r>
              <a:rPr lang="en-GB" sz="1600" dirty="0">
                <a:latin typeface="Tahoma" pitchFamily="34" charset="0"/>
                <a:ea typeface="Tahoma" pitchFamily="34" charset="0"/>
                <a:cs typeface="Tahoma" pitchFamily="34" charset="0"/>
              </a:rPr>
              <a:t> and </a:t>
            </a:r>
            <a:r>
              <a:rPr lang="en-GB" sz="1600" dirty="0" err="1">
                <a:latin typeface="Tahoma" pitchFamily="34" charset="0"/>
                <a:ea typeface="Tahoma" pitchFamily="34" charset="0"/>
                <a:cs typeface="Tahoma" pitchFamily="34" charset="0"/>
              </a:rPr>
              <a:t>Chaiken</a:t>
            </a:r>
            <a:r>
              <a:rPr lang="en-GB" sz="1600" dirty="0">
                <a:latin typeface="Tahoma" pitchFamily="34" charset="0"/>
                <a:ea typeface="Tahoma" pitchFamily="34" charset="0"/>
                <a:cs typeface="Tahoma" pitchFamily="34" charset="0"/>
              </a:rPr>
              <a:t>, 1998)</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Three elements of an attitude:</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1.   </a:t>
            </a:r>
            <a:r>
              <a:rPr lang="en-GB" sz="1800" b="1" dirty="0">
                <a:latin typeface="Tahoma" pitchFamily="34" charset="0"/>
                <a:ea typeface="Tahoma" pitchFamily="34" charset="0"/>
                <a:cs typeface="Tahoma" pitchFamily="34" charset="0"/>
              </a:rPr>
              <a:t>Affective</a:t>
            </a:r>
            <a:r>
              <a:rPr lang="en-GB" sz="1800" dirty="0">
                <a:latin typeface="Tahoma" pitchFamily="34" charset="0"/>
                <a:ea typeface="Tahoma" pitchFamily="34" charset="0"/>
                <a:cs typeface="Tahoma" pitchFamily="34" charset="0"/>
              </a:rPr>
              <a:t> component – emotional reactions towards attitude object</a:t>
            </a:r>
          </a:p>
          <a:p>
            <a:pPr marL="457200" indent="-457200">
              <a:buAutoNum type="arabicPeriod"/>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2.   </a:t>
            </a:r>
            <a:r>
              <a:rPr lang="en-GB" sz="1800" b="1" dirty="0">
                <a:latin typeface="Tahoma" pitchFamily="34" charset="0"/>
                <a:ea typeface="Tahoma" pitchFamily="34" charset="0"/>
                <a:cs typeface="Tahoma" pitchFamily="34" charset="0"/>
              </a:rPr>
              <a:t>Cognitive</a:t>
            </a:r>
            <a:r>
              <a:rPr lang="en-GB" sz="1800" dirty="0">
                <a:latin typeface="Tahoma" pitchFamily="34" charset="0"/>
                <a:ea typeface="Tahoma" pitchFamily="34" charset="0"/>
                <a:cs typeface="Tahoma" pitchFamily="34" charset="0"/>
              </a:rPr>
              <a:t> component – thoughts and beliefs about the attitude object</a:t>
            </a:r>
          </a:p>
          <a:p>
            <a:pPr marL="457200" indent="-457200">
              <a:buAutoNum type="arabicPeriod"/>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3.   </a:t>
            </a:r>
            <a:r>
              <a:rPr lang="en-GB" sz="1800" b="1" dirty="0">
                <a:latin typeface="Tahoma" pitchFamily="34" charset="0"/>
                <a:ea typeface="Tahoma" pitchFamily="34" charset="0"/>
                <a:cs typeface="Tahoma" pitchFamily="34" charset="0"/>
              </a:rPr>
              <a:t>Behavioural</a:t>
            </a:r>
            <a:r>
              <a:rPr lang="en-GB" sz="1800" dirty="0">
                <a:latin typeface="Tahoma" pitchFamily="34" charset="0"/>
                <a:ea typeface="Tahoma" pitchFamily="34" charset="0"/>
                <a:cs typeface="Tahoma" pitchFamily="34" charset="0"/>
              </a:rPr>
              <a:t> component – actions/observable behaviours toward the attitude</a:t>
            </a:r>
          </a:p>
          <a:p>
            <a:pPr marL="0" indent="0">
              <a:buNone/>
            </a:pPr>
            <a:r>
              <a:rPr lang="en-GB" sz="1800" dirty="0">
                <a:latin typeface="Tahoma" pitchFamily="34" charset="0"/>
                <a:ea typeface="Tahoma" pitchFamily="34" charset="0"/>
                <a:cs typeface="Tahoma" pitchFamily="34" charset="0"/>
              </a:rPr>
              <a:t>                                                                                                           object</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8971" y="2812590"/>
            <a:ext cx="1944216" cy="1298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2812590"/>
            <a:ext cx="2087368" cy="1298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860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3"/>
                                        </p:tgtEl>
                                        <p:attrNameLst>
                                          <p:attrName>style.visibility</p:attrName>
                                        </p:attrNameLst>
                                      </p:cBhvr>
                                      <p:to>
                                        <p:strVal val="visible"/>
                                      </p:to>
                                    </p:set>
                                    <p:animEffect transition="in" filter="fade">
                                      <p:cBhvr>
                                        <p:cTn id="12" dur="500"/>
                                        <p:tgtEl>
                                          <p:spTgt spid="51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124"/>
                                        </p:tgtEl>
                                        <p:attrNameLst>
                                          <p:attrName>style.visibility</p:attrName>
                                        </p:attrNameLst>
                                      </p:cBhvr>
                                      <p:to>
                                        <p:strVal val="visible"/>
                                      </p:to>
                                    </p:set>
                                    <p:animEffect transition="in" filter="fade">
                                      <p:cBhvr>
                                        <p:cTn id="17" dur="500"/>
                                        <p:tgtEl>
                                          <p:spTgt spid="51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fade">
                                      <p:cBhvr>
                                        <p:cTn id="22" dur="500"/>
                                        <p:tgtEl>
                                          <p:spTgt spid="3">
                                            <p:txEl>
                                              <p:pRg st="10" end="1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Effect transition="in" filter="fade">
                                      <p:cBhvr>
                                        <p:cTn id="27" dur="500"/>
                                        <p:tgtEl>
                                          <p:spTgt spid="3">
                                            <p:txEl>
                                              <p:pRg st="12" end="1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4" end="14"/>
                                            </p:txEl>
                                          </p:spTgt>
                                        </p:tgtEl>
                                        <p:attrNameLst>
                                          <p:attrName>style.visibility</p:attrName>
                                        </p:attrNameLst>
                                      </p:cBhvr>
                                      <p:to>
                                        <p:strVal val="visible"/>
                                      </p:to>
                                    </p:set>
                                    <p:animEffect transition="in" filter="fade">
                                      <p:cBhvr>
                                        <p:cTn id="32" dur="500"/>
                                        <p:tgtEl>
                                          <p:spTgt spid="3">
                                            <p:txEl>
                                              <p:pRg st="14" end="14"/>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5" end="15"/>
                                            </p:txEl>
                                          </p:spTgt>
                                        </p:tgtEl>
                                        <p:attrNameLst>
                                          <p:attrName>style.visibility</p:attrName>
                                        </p:attrNameLst>
                                      </p:cBhvr>
                                      <p:to>
                                        <p:strVal val="visible"/>
                                      </p:to>
                                    </p:set>
                                    <p:animEffect transition="in" filter="fade">
                                      <p:cBhvr>
                                        <p:cTn id="35"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Where do attitudes come from?</a:t>
            </a:r>
          </a:p>
        </p:txBody>
      </p:sp>
      <p:sp>
        <p:nvSpPr>
          <p:cNvPr id="3" name="Content Placeholder 2"/>
          <p:cNvSpPr>
            <a:spLocks noGrp="1"/>
          </p:cNvSpPr>
          <p:nvPr>
            <p:ph sz="quarter" idx="1"/>
          </p:nvPr>
        </p:nvSpPr>
        <p:spPr/>
        <p:txBody>
          <a:bodyPr>
            <a:normAutofit/>
          </a:bodyPr>
          <a:lstStyle/>
          <a:p>
            <a:endParaRPr lang="en-GB" sz="1800" dirty="0">
              <a:latin typeface="Tahoma" pitchFamily="34" charset="0"/>
              <a:ea typeface="Tahoma" pitchFamily="34" charset="0"/>
              <a:cs typeface="Tahoma" pitchFamily="34" charset="0"/>
            </a:endParaRPr>
          </a:p>
          <a:p>
            <a:r>
              <a:rPr lang="en-GB" sz="1800" dirty="0" err="1">
                <a:latin typeface="Tahoma" pitchFamily="34" charset="0"/>
                <a:ea typeface="Tahoma" pitchFamily="34" charset="0"/>
                <a:cs typeface="Tahoma" pitchFamily="34" charset="0"/>
              </a:rPr>
              <a:t>Tesser</a:t>
            </a:r>
            <a:r>
              <a:rPr lang="en-GB" sz="1800" dirty="0">
                <a:latin typeface="Tahoma" pitchFamily="34" charset="0"/>
                <a:ea typeface="Tahoma" pitchFamily="34" charset="0"/>
                <a:cs typeface="Tahoma" pitchFamily="34" charset="0"/>
              </a:rPr>
              <a:t> (1993) – genetic origin of some attitudes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274320" lvl="1" indent="0">
              <a:spcBef>
                <a:spcPts val="0"/>
              </a:spcBef>
              <a:buClrTx/>
              <a:buSzTx/>
              <a:buNone/>
              <a:defRPr/>
            </a:pPr>
            <a:r>
              <a:rPr lang="en-GB" sz="1800" dirty="0">
                <a:solidFill>
                  <a:schemeClr val="tx1"/>
                </a:solidFill>
                <a:latin typeface="Tahoma" pitchFamily="34" charset="0"/>
                <a:ea typeface="Tahoma" pitchFamily="34" charset="0"/>
                <a:cs typeface="Tahoma" pitchFamily="34" charset="0"/>
              </a:rPr>
              <a:t>Martin et al (1986) - Identical twins share more attitudes than fraternal twins</a:t>
            </a:r>
            <a:endParaRPr lang="en-GB" sz="1800" dirty="0"/>
          </a:p>
          <a:p>
            <a:pPr marL="0" lvl="1" indent="0">
              <a:buClr>
                <a:schemeClr val="accent1"/>
              </a:buClr>
              <a:buSzPct val="85000"/>
              <a:buNone/>
            </a:pPr>
            <a:r>
              <a:rPr lang="en-GB" sz="1800" dirty="0">
                <a:latin typeface="Tahoma" pitchFamily="34" charset="0"/>
                <a:ea typeface="Tahoma" pitchFamily="34" charset="0"/>
                <a:cs typeface="Tahoma" pitchFamily="34" charset="0"/>
              </a:rPr>
              <a:t>                                  </a:t>
            </a:r>
            <a:r>
              <a:rPr lang="en-GB" sz="1800" dirty="0">
                <a:solidFill>
                  <a:schemeClr val="tx1"/>
                </a:solidFill>
                <a:latin typeface="Tahoma" pitchFamily="34" charset="0"/>
                <a:ea typeface="Tahoma" pitchFamily="34" charset="0"/>
                <a:cs typeface="Tahoma" pitchFamily="34" charset="0"/>
              </a:rPr>
              <a:t>even when raised in separate homes</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Olsen et al (2002) – </a:t>
            </a:r>
            <a:r>
              <a:rPr lang="en-GB" sz="1800" b="1" dirty="0">
                <a:latin typeface="Tahoma" pitchFamily="34" charset="0"/>
                <a:ea typeface="Tahoma" pitchFamily="34" charset="0"/>
                <a:cs typeface="Tahoma" pitchFamily="34" charset="0"/>
              </a:rPr>
              <a:t>Predisposition</a:t>
            </a:r>
            <a:r>
              <a:rPr lang="en-GB" sz="1800" dirty="0">
                <a:latin typeface="Tahoma" pitchFamily="34" charset="0"/>
                <a:ea typeface="Tahoma" pitchFamily="34" charset="0"/>
                <a:cs typeface="Tahoma" pitchFamily="34" charset="0"/>
              </a:rPr>
              <a:t> - not specific genes but relationships with characteristics that are directly related to genes (e.g. temperament)</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700990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Cognitively based attitudes</a:t>
            </a:r>
          </a:p>
        </p:txBody>
      </p:sp>
      <p:sp>
        <p:nvSpPr>
          <p:cNvPr id="3" name="Content Placeholder 2"/>
          <p:cNvSpPr>
            <a:spLocks noGrp="1"/>
          </p:cNvSpPr>
          <p:nvPr>
            <p:ph sz="quarter" idx="1"/>
          </p:nvPr>
        </p:nvSpPr>
        <p:spPr/>
        <p:txBody>
          <a:bodyPr>
            <a:normAutofit/>
          </a:bodyPr>
          <a:lstStyle/>
          <a:p>
            <a:r>
              <a:rPr lang="en-GB" sz="1800" b="1" dirty="0">
                <a:latin typeface="Tahoma" pitchFamily="34" charset="0"/>
                <a:ea typeface="Tahoma" pitchFamily="34" charset="0"/>
                <a:cs typeface="Tahoma" pitchFamily="34" charset="0"/>
              </a:rPr>
              <a:t>Based mainly on relevant facts  </a:t>
            </a:r>
          </a:p>
          <a:p>
            <a:endParaRPr lang="en-GB" sz="1800" dirty="0">
              <a:latin typeface="Tahoma" pitchFamily="34" charset="0"/>
              <a:ea typeface="Tahoma" pitchFamily="34" charset="0"/>
              <a:cs typeface="Tahoma" pitchFamily="34" charset="0"/>
            </a:endParaRPr>
          </a:p>
          <a:p>
            <a:pPr marL="274320" lvl="2" indent="0">
              <a:buClr>
                <a:schemeClr val="accent1"/>
              </a:buClr>
              <a:buSzPct val="85000"/>
              <a:buNone/>
            </a:pPr>
            <a:r>
              <a:rPr lang="en-GB" sz="1600" dirty="0">
                <a:latin typeface="Tahoma" pitchFamily="34" charset="0"/>
                <a:ea typeface="Tahoma" pitchFamily="34" charset="0"/>
                <a:cs typeface="Tahoma" pitchFamily="34" charset="0"/>
              </a:rPr>
              <a:t>e.g. n</a:t>
            </a:r>
            <a:r>
              <a:rPr lang="en-GB" sz="1600" dirty="0">
                <a:solidFill>
                  <a:schemeClr val="tx1"/>
                </a:solidFill>
                <a:latin typeface="Tahoma" pitchFamily="34" charset="0"/>
                <a:ea typeface="Tahoma" pitchFamily="34" charset="0"/>
                <a:cs typeface="Tahoma" pitchFamily="34" charset="0"/>
              </a:rPr>
              <a:t>umber of calories</a:t>
            </a:r>
            <a:r>
              <a:rPr lang="en-GB" sz="1600" dirty="0">
                <a:latin typeface="Tahoma" pitchFamily="34" charset="0"/>
                <a:ea typeface="Tahoma" pitchFamily="34" charset="0"/>
                <a:cs typeface="Tahoma" pitchFamily="34" charset="0"/>
              </a:rPr>
              <a:t>;</a:t>
            </a:r>
            <a:r>
              <a:rPr lang="en-GB" sz="1600" dirty="0">
                <a:solidFill>
                  <a:schemeClr val="tx1"/>
                </a:solidFill>
                <a:latin typeface="Tahoma" pitchFamily="34" charset="0"/>
                <a:ea typeface="Tahoma" pitchFamily="34" charset="0"/>
                <a:cs typeface="Tahoma" pitchFamily="34" charset="0"/>
              </a:rPr>
              <a:t> knowledge that intervention will escalate or hasten the end of the dispute</a:t>
            </a:r>
            <a:endParaRPr lang="en-GB" sz="14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r>
              <a:rPr lang="en-GB" sz="1800" dirty="0">
                <a:solidFill>
                  <a:schemeClr val="tx1"/>
                </a:solidFill>
                <a:latin typeface="Tahoma" pitchFamily="34" charset="0"/>
                <a:ea typeface="Tahoma" pitchFamily="34" charset="0"/>
                <a:cs typeface="Tahoma" pitchFamily="34" charset="0"/>
              </a:rPr>
              <a:t>Classifying the pluses and minuses</a:t>
            </a:r>
          </a:p>
          <a:p>
            <a:pPr marL="274320" lvl="1">
              <a:buClr>
                <a:schemeClr val="accent1"/>
              </a:buClr>
              <a:buSzPct val="85000"/>
              <a:buFont typeface="Wingdings 2"/>
              <a:buChar char=""/>
            </a:pPr>
            <a:endParaRPr lang="en-GB" sz="1800" dirty="0">
              <a:solidFill>
                <a:schemeClr val="tx1"/>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How well, cheaply, quickly something will work</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Not</a:t>
            </a:r>
            <a:r>
              <a:rPr lang="en-GB" sz="1800" dirty="0">
                <a:latin typeface="Tahoma" pitchFamily="34" charset="0"/>
                <a:ea typeface="Tahoma" pitchFamily="34" charset="0"/>
                <a:cs typeface="Tahoma" pitchFamily="34" charset="0"/>
              </a:rPr>
              <a:t> how it makes us feel</a:t>
            </a: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p:txBody>
      </p:sp>
      <p:pic>
        <p:nvPicPr>
          <p:cNvPr id="61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9591" y="2564904"/>
            <a:ext cx="1584175" cy="2383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448" y="5020960"/>
            <a:ext cx="2402459" cy="1292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7344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Affectively based attitudes</a:t>
            </a:r>
          </a:p>
        </p:txBody>
      </p:sp>
      <p:sp>
        <p:nvSpPr>
          <p:cNvPr id="3" name="Content Placeholder 2"/>
          <p:cNvSpPr>
            <a:spLocks noGrp="1"/>
          </p:cNvSpPr>
          <p:nvPr>
            <p:ph sz="quarter" idx="1"/>
          </p:nvPr>
        </p:nvSpPr>
        <p:spPr>
          <a:xfrm>
            <a:off x="323528" y="1556792"/>
            <a:ext cx="8503920" cy="5430344"/>
          </a:xfrm>
        </p:spPr>
        <p:txBody>
          <a:bodyPr>
            <a:normAutofit fontScale="85000" lnSpcReduction="20000"/>
          </a:bodyPr>
          <a:lstStyle/>
          <a:p>
            <a:r>
              <a:rPr lang="en-GB" sz="1900" b="1" dirty="0">
                <a:latin typeface="Tahoma" pitchFamily="34" charset="0"/>
                <a:ea typeface="Tahoma" pitchFamily="34" charset="0"/>
                <a:cs typeface="Tahoma" pitchFamily="34" charset="0"/>
              </a:rPr>
              <a:t>Based on emotions and values</a:t>
            </a:r>
          </a:p>
          <a:p>
            <a:endParaRPr lang="en-GB" sz="18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e.g. We should always act to ease the suffering of innocent people</a:t>
            </a:r>
          </a:p>
          <a:p>
            <a:pPr marL="0" indent="0">
              <a:buNone/>
            </a:pPr>
            <a:r>
              <a:rPr lang="en-GB" sz="1900" dirty="0">
                <a:latin typeface="Tahoma" pitchFamily="34" charset="0"/>
                <a:ea typeface="Tahoma" pitchFamily="34" charset="0"/>
                <a:cs typeface="Tahoma" pitchFamily="34" charset="0"/>
              </a:rPr>
              <a:t>           Chocolate cake tastes good and makes me feel happy</a:t>
            </a:r>
          </a:p>
          <a:p>
            <a:pPr marL="0" indent="0">
              <a:buNone/>
            </a:pPr>
            <a:r>
              <a:rPr lang="en-GB" sz="1900" dirty="0">
                <a:latin typeface="Tahoma" pitchFamily="34" charset="0"/>
                <a:ea typeface="Tahoma" pitchFamily="34" charset="0"/>
                <a:cs typeface="Tahoma" pitchFamily="34" charset="0"/>
              </a:rPr>
              <a:t>          </a:t>
            </a: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We can feel good about something despite holding some </a:t>
            </a:r>
          </a:p>
          <a:p>
            <a:pPr marL="0" indent="0">
              <a:buNone/>
            </a:pPr>
            <a:r>
              <a:rPr lang="en-GB" sz="1900" dirty="0">
                <a:latin typeface="Tahoma" pitchFamily="34" charset="0"/>
                <a:ea typeface="Tahoma" pitchFamily="34" charset="0"/>
                <a:cs typeface="Tahoma" pitchFamily="34" charset="0"/>
              </a:rPr>
              <a:t>     negative beliefs about it -  </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‘Guilty pleasure’ – Cognitive Dissonance</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Politics, sex, religion</a:t>
            </a:r>
          </a:p>
          <a:p>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e.g. </a:t>
            </a:r>
            <a:r>
              <a:rPr lang="en-GB" sz="1900" dirty="0" err="1">
                <a:latin typeface="Tahoma" pitchFamily="34" charset="0"/>
                <a:ea typeface="Tahoma" pitchFamily="34" charset="0"/>
                <a:cs typeface="Tahoma" pitchFamily="34" charset="0"/>
              </a:rPr>
              <a:t>Redlawsk</a:t>
            </a:r>
            <a:r>
              <a:rPr lang="en-GB" sz="1900" dirty="0">
                <a:latin typeface="Tahoma" pitchFamily="34" charset="0"/>
                <a:ea typeface="Tahoma" pitchFamily="34" charset="0"/>
                <a:cs typeface="Tahoma" pitchFamily="34" charset="0"/>
              </a:rPr>
              <a:t> (2002); Wattenberg (1987):</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People often have strong feelings about politicians but </a:t>
            </a:r>
          </a:p>
          <a:p>
            <a:pPr marL="0" indent="0">
              <a:buNone/>
            </a:pPr>
            <a:r>
              <a:rPr lang="en-GB" sz="1900" dirty="0">
                <a:latin typeface="Tahoma" pitchFamily="34" charset="0"/>
                <a:ea typeface="Tahoma" pitchFamily="34" charset="0"/>
                <a:cs typeface="Tahoma" pitchFamily="34" charset="0"/>
              </a:rPr>
              <a:t>           usually know very little about them</a:t>
            </a:r>
          </a:p>
          <a:p>
            <a:pPr marL="0" indent="0">
              <a:buNone/>
            </a:pPr>
            <a:r>
              <a:rPr lang="en-GB" sz="1900" dirty="0">
                <a:latin typeface="Tahoma" pitchFamily="34" charset="0"/>
                <a:ea typeface="Tahoma" pitchFamily="34" charset="0"/>
                <a:cs typeface="Tahoma" pitchFamily="34" charset="0"/>
              </a:rPr>
              <a:t>			</a:t>
            </a:r>
          </a:p>
          <a:p>
            <a:endParaRPr lang="en-GB" sz="18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7252" y="2420888"/>
            <a:ext cx="2160240"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7252" y="3717863"/>
            <a:ext cx="2176174" cy="1313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6999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Affectively based attitudes</a:t>
            </a:r>
            <a:endParaRPr lang="en-GB" sz="2400" dirty="0"/>
          </a:p>
        </p:txBody>
      </p:sp>
      <p:sp>
        <p:nvSpPr>
          <p:cNvPr id="3" name="Content Placeholder 2"/>
          <p:cNvSpPr>
            <a:spLocks noGrp="1"/>
          </p:cNvSpPr>
          <p:nvPr>
            <p:ph sz="quarter" idx="1"/>
          </p:nvPr>
        </p:nvSpPr>
        <p:spPr/>
        <p:txBody>
          <a:bodyPr>
            <a:normAutofit/>
          </a:bodyPr>
          <a:lstStyle/>
          <a:p>
            <a:r>
              <a:rPr lang="en-GB" sz="1800" dirty="0">
                <a:latin typeface="Tahoma" pitchFamily="34" charset="0"/>
                <a:ea typeface="Tahoma" pitchFamily="34" charset="0"/>
                <a:cs typeface="Tahoma" pitchFamily="34" charset="0"/>
              </a:rPr>
              <a:t>Variety of sources including:</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Values, basic moral beliefs </a:t>
            </a:r>
            <a:r>
              <a:rPr lang="en-GB" sz="1800" dirty="0">
                <a:latin typeface="Tahoma" pitchFamily="34" charset="0"/>
                <a:ea typeface="Tahoma" pitchFamily="34" charset="0"/>
                <a:cs typeface="Tahoma" pitchFamily="34" charset="0"/>
              </a:rPr>
              <a:t>– reaction rather than examination</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Expresses and validates own value system (e.g. </a:t>
            </a:r>
            <a:r>
              <a:rPr lang="en-GB" sz="1800" dirty="0" err="1">
                <a:latin typeface="Tahoma" pitchFamily="34" charset="0"/>
                <a:ea typeface="Tahoma" pitchFamily="34" charset="0"/>
                <a:cs typeface="Tahoma" pitchFamily="34" charset="0"/>
              </a:rPr>
              <a:t>Maio</a:t>
            </a:r>
            <a:r>
              <a:rPr lang="en-GB" sz="1800" dirty="0">
                <a:latin typeface="Tahoma" pitchFamily="34" charset="0"/>
                <a:ea typeface="Tahoma" pitchFamily="34" charset="0"/>
                <a:cs typeface="Tahoma" pitchFamily="34" charset="0"/>
              </a:rPr>
              <a:t> and Olsen, 1995)</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Sensory reaction </a:t>
            </a:r>
            <a:r>
              <a:rPr lang="en-GB" sz="1800" dirty="0">
                <a:latin typeface="Tahoma" pitchFamily="34" charset="0"/>
                <a:ea typeface="Tahoma" pitchFamily="34" charset="0"/>
                <a:cs typeface="Tahoma" pitchFamily="34" charset="0"/>
              </a:rPr>
              <a:t>– the taste, the scent, the sound, the look, the feel of something</a:t>
            </a: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999704"/>
            <a:ext cx="1400649" cy="1400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0600" y="4999705"/>
            <a:ext cx="1840256"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856" y="4999705"/>
            <a:ext cx="2300319"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7905" y="5014207"/>
            <a:ext cx="2077596" cy="1386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618344" y="4999705"/>
            <a:ext cx="1400648" cy="1400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3707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Conditioning Attitudes</a:t>
            </a:r>
          </a:p>
        </p:txBody>
      </p:sp>
      <p:sp>
        <p:nvSpPr>
          <p:cNvPr id="3" name="Content Placeholder 2"/>
          <p:cNvSpPr>
            <a:spLocks noGrp="1"/>
          </p:cNvSpPr>
          <p:nvPr>
            <p:ph sz="quarter" idx="1"/>
          </p:nvPr>
        </p:nvSpPr>
        <p:spPr>
          <a:xfrm>
            <a:off x="301752" y="1527048"/>
            <a:ext cx="8503920" cy="5430344"/>
          </a:xfrm>
        </p:spPr>
        <p:txBody>
          <a:bodyPr>
            <a:normAutofit fontScale="92500" lnSpcReduction="20000"/>
          </a:bodyPr>
          <a:lstStyle/>
          <a:p>
            <a:r>
              <a:rPr lang="en-GB" sz="1800" b="1" dirty="0">
                <a:latin typeface="Tahoma" pitchFamily="34" charset="0"/>
                <a:ea typeface="Tahoma" pitchFamily="34" charset="0"/>
                <a:cs typeface="Tahoma" pitchFamily="34" charset="0"/>
              </a:rPr>
              <a:t>Classical conditioning</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childhood – friendship playing with friends in garden with rose bushes</a:t>
            </a:r>
          </a:p>
          <a:p>
            <a:pPr marL="274320" lvl="1" indent="0">
              <a:buNone/>
            </a:pPr>
            <a:r>
              <a:rPr lang="en-GB" sz="1800" dirty="0">
                <a:solidFill>
                  <a:schemeClr val="tx1"/>
                </a:solidFill>
                <a:latin typeface="Tahoma" pitchFamily="34" charset="0"/>
                <a:ea typeface="Tahoma" pitchFamily="34" charset="0"/>
                <a:cs typeface="Tahoma" pitchFamily="34" charset="0"/>
              </a:rPr>
              <a:t>Sight/smell of roses now makes you feel carefree, reassurance, happiness…..</a:t>
            </a:r>
          </a:p>
          <a:p>
            <a:pPr marL="274320" lvl="1" indent="0">
              <a:buNone/>
            </a:pPr>
            <a:endParaRPr lang="en-GB" sz="1800" dirty="0">
              <a:solidFill>
                <a:schemeClr val="tx1"/>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Operant conditioning</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Behaviours - usually increase/decrease according to responses they elicit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can also be also shaped by responses from others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e.g. parents’ responses to different playmates – child learns to view  </a:t>
            </a:r>
          </a:p>
          <a:p>
            <a:pPr marL="0" indent="0">
              <a:buNone/>
            </a:pPr>
            <a:r>
              <a:rPr lang="en-GB" sz="1800" dirty="0">
                <a:latin typeface="Tahoma" pitchFamily="34" charset="0"/>
                <a:ea typeface="Tahoma" pitchFamily="34" charset="0"/>
                <a:cs typeface="Tahoma" pitchFamily="34" charset="0"/>
              </a:rPr>
              <a:t>                        certain people with disapproval (racist, classist, sexist etc.)</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Attitudes</a:t>
            </a:r>
            <a:r>
              <a:rPr lang="en-GB" sz="1800" dirty="0">
                <a:latin typeface="Tahoma" pitchFamily="34" charset="0"/>
                <a:ea typeface="Tahoma" pitchFamily="34" charset="0"/>
                <a:cs typeface="Tahoma" pitchFamily="34" charset="0"/>
              </a:rPr>
              <a:t> – positive or negative affect through either type of conditioning</a:t>
            </a:r>
          </a:p>
          <a:p>
            <a:pPr marL="0" indent="0" algn="r">
              <a:buNone/>
            </a:pPr>
            <a:r>
              <a:rPr lang="en-GB" sz="1800" dirty="0">
                <a:latin typeface="Tahoma" pitchFamily="34" charset="0"/>
                <a:ea typeface="Tahoma" pitchFamily="34" charset="0"/>
                <a:cs typeface="Tahoma" pitchFamily="34" charset="0"/>
              </a:rPr>
              <a:t>    (e.g. Cacioppo et al, 192)</a:t>
            </a:r>
          </a:p>
          <a:p>
            <a:pPr marL="0" indent="0">
              <a:buNone/>
            </a:pPr>
            <a:r>
              <a:rPr lang="en-GB" sz="1800" dirty="0">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171314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Behaviourally Based Attitudes</a:t>
            </a:r>
          </a:p>
        </p:txBody>
      </p:sp>
      <p:sp>
        <p:nvSpPr>
          <p:cNvPr id="3" name="Content Placeholder 2"/>
          <p:cNvSpPr>
            <a:spLocks noGrp="1"/>
          </p:cNvSpPr>
          <p:nvPr>
            <p:ph sz="quarter" idx="1"/>
          </p:nvPr>
        </p:nvSpPr>
        <p:spPr>
          <a:xfrm>
            <a:off x="323528" y="1844824"/>
            <a:ext cx="8503920" cy="4572000"/>
          </a:xfrm>
        </p:spPr>
        <p:txBody>
          <a:bodyPr>
            <a:normAutofit fontScale="92500" lnSpcReduction="10000"/>
          </a:bodyPr>
          <a:lstStyle/>
          <a:p>
            <a:r>
              <a:rPr lang="en-GB" sz="1800" b="1" dirty="0">
                <a:latin typeface="Tahoma" pitchFamily="34" charset="0"/>
                <a:ea typeface="Tahoma" pitchFamily="34" charset="0"/>
                <a:cs typeface="Tahoma" pitchFamily="34" charset="0"/>
              </a:rPr>
              <a:t>Self-perception theory </a:t>
            </a: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Bem</a:t>
            </a:r>
            <a:r>
              <a:rPr lang="en-GB" sz="1800" dirty="0">
                <a:latin typeface="Tahoma" pitchFamily="34" charset="0"/>
                <a:ea typeface="Tahoma" pitchFamily="34" charset="0"/>
                <a:cs typeface="Tahoma" pitchFamily="34" charset="0"/>
              </a:rPr>
              <a:t>, 1972)</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We know how we feel once we see how we behave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Ambiguity or weakness of initial attitude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Behaviour used when there is no other plausible explanation for the attitude</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600" dirty="0">
                <a:latin typeface="Tahoma" pitchFamily="34" charset="0"/>
                <a:ea typeface="Tahoma" pitchFamily="34" charset="0"/>
                <a:cs typeface="Tahoma" pitchFamily="34" charset="0"/>
              </a:rPr>
              <a:t>e.g. disapproving of ‘unhealthy’ calorie-laden desserts because trying to lose weight</a:t>
            </a:r>
          </a:p>
          <a:p>
            <a:pPr marL="0" indent="0">
              <a:buNone/>
            </a:pPr>
            <a:endParaRPr lang="en-GB" sz="16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If no other explanation, must dislike them because usually don’t eat them</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p>
          <a:p>
            <a:endParaRPr lang="en-GB" dirty="0"/>
          </a:p>
        </p:txBody>
      </p:sp>
    </p:spTree>
    <p:extLst>
      <p:ext uri="{BB962C8B-B14F-4D97-AF65-F5344CB8AC3E}">
        <p14:creationId xmlns:p14="http://schemas.microsoft.com/office/powerpoint/2010/main" val="2341964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Explicit and Implicit Attitudes</a:t>
            </a:r>
          </a:p>
        </p:txBody>
      </p:sp>
      <p:sp>
        <p:nvSpPr>
          <p:cNvPr id="3" name="Content Placeholder 2"/>
          <p:cNvSpPr>
            <a:spLocks noGrp="1"/>
          </p:cNvSpPr>
          <p:nvPr>
            <p:ph sz="quarter" idx="1"/>
          </p:nvPr>
        </p:nvSpPr>
        <p:spPr/>
        <p:txBody>
          <a:bodyPr>
            <a:normAutofit/>
          </a:bodyPr>
          <a:lstStyle/>
          <a:p>
            <a:r>
              <a:rPr lang="en-GB" sz="1800" dirty="0">
                <a:latin typeface="Tahoma" pitchFamily="34" charset="0"/>
                <a:ea typeface="Tahoma" pitchFamily="34" charset="0"/>
                <a:cs typeface="Tahoma" pitchFamily="34" charset="0"/>
              </a:rPr>
              <a:t>Explicit attitudes </a:t>
            </a:r>
          </a:p>
          <a:p>
            <a:pPr marL="0" indent="0">
              <a:buNone/>
            </a:pPr>
            <a:r>
              <a:rPr lang="en-GB" sz="1800" dirty="0">
                <a:latin typeface="Tahoma" pitchFamily="34" charset="0"/>
                <a:ea typeface="Tahoma" pitchFamily="34" charset="0"/>
                <a:cs typeface="Tahoma" pitchFamily="34" charset="0"/>
              </a:rPr>
              <a:t>		- consciously endorsed</a:t>
            </a:r>
          </a:p>
          <a:p>
            <a:pPr marL="0" indent="0">
              <a:buNone/>
            </a:pPr>
            <a:r>
              <a:rPr lang="en-GB" sz="1800" dirty="0">
                <a:latin typeface="Tahoma" pitchFamily="34" charset="0"/>
                <a:ea typeface="Tahoma" pitchFamily="34" charset="0"/>
                <a:cs typeface="Tahoma" pitchFamily="34" charset="0"/>
              </a:rPr>
              <a:t>		- easily reported</a:t>
            </a: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Implicit attitudes</a:t>
            </a:r>
          </a:p>
          <a:p>
            <a:pPr marL="0" indent="0">
              <a:buNone/>
            </a:pPr>
            <a:endParaRPr lang="en-GB" sz="900" dirty="0">
              <a:latin typeface="Tahoma" pitchFamily="34" charset="0"/>
              <a:ea typeface="Tahoma" pitchFamily="34" charset="0"/>
              <a:cs typeface="Tahoma" pitchFamily="34" charset="0"/>
            </a:endParaRPr>
          </a:p>
          <a:p>
            <a:pPr marL="0" indent="0">
              <a:buNone/>
            </a:pPr>
            <a:r>
              <a:rPr lang="en-GB" sz="900" dirty="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               - involuntary, uncontrollable</a:t>
            </a:r>
          </a:p>
          <a:p>
            <a:pPr marL="0" indent="0">
              <a:buNone/>
            </a:pPr>
            <a:r>
              <a:rPr lang="en-GB" sz="1800" dirty="0">
                <a:latin typeface="Tahoma" pitchFamily="34" charset="0"/>
                <a:ea typeface="Tahoma" pitchFamily="34" charset="0"/>
                <a:cs typeface="Tahoma" pitchFamily="34" charset="0"/>
              </a:rPr>
              <a:t>                          - sometimes unconscious</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e.g. Genuine beliefs regarding equality of all people - Behaviours that support this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But – negative ideas without full awareness (Devine, 1989a)</a:t>
            </a:r>
          </a:p>
          <a:p>
            <a:pPr marL="0" indent="0">
              <a:buNone/>
            </a:pPr>
            <a:r>
              <a:rPr lang="en-GB" sz="1800" dirty="0">
                <a:latin typeface="Tahoma" pitchFamily="34" charset="0"/>
                <a:ea typeface="Tahoma" pitchFamily="34" charset="0"/>
                <a:cs typeface="Tahoma" pitchFamily="34" charset="0"/>
              </a:rPr>
              <a:t>       - influences behaviour around certain groups of people</a:t>
            </a:r>
          </a:p>
        </p:txBody>
      </p:sp>
    </p:spTree>
    <p:extLst>
      <p:ext uri="{BB962C8B-B14F-4D97-AF65-F5344CB8AC3E}">
        <p14:creationId xmlns:p14="http://schemas.microsoft.com/office/powerpoint/2010/main" val="1245982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Implicit Association Test</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e.g. Greenwald, McGhee and Schwartz (1998)</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Argued to access implicit attitudes through rapid response to stimuli</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Computer-based test </a:t>
            </a:r>
          </a:p>
          <a:p>
            <a:pPr marL="0" indent="0">
              <a:buNone/>
            </a:pPr>
            <a:r>
              <a:rPr lang="en-GB" sz="1800" dirty="0">
                <a:latin typeface="Tahoma" pitchFamily="34" charset="0"/>
                <a:ea typeface="Tahoma" pitchFamily="34" charset="0"/>
                <a:cs typeface="Tahoma" pitchFamily="34" charset="0"/>
              </a:rPr>
              <a:t>		- categorize words or pictures - positive/negative associations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Example tests </a:t>
            </a:r>
            <a:r>
              <a:rPr lang="en-GB" sz="1800" dirty="0">
                <a:solidFill>
                  <a:srgbClr val="FF0000"/>
                </a:solidFill>
                <a:latin typeface="Tahoma" pitchFamily="34" charset="0"/>
                <a:ea typeface="Tahoma" pitchFamily="34" charset="0"/>
                <a:cs typeface="Tahoma" pitchFamily="34" charset="0"/>
                <a:hlinkClick r:id="rId2"/>
              </a:rPr>
              <a:t>http://implicit.harvard.edu/implicit</a:t>
            </a:r>
            <a:endParaRPr lang="en-GB" sz="1800" dirty="0">
              <a:solidFill>
                <a:srgbClr val="FF0000"/>
              </a:solidFill>
              <a:latin typeface="Tahoma" pitchFamily="34" charset="0"/>
              <a:ea typeface="Tahoma" pitchFamily="34" charset="0"/>
              <a:cs typeface="Tahoma" pitchFamily="34" charset="0"/>
            </a:endParaRPr>
          </a:p>
          <a:p>
            <a:endParaRPr lang="en-GB" sz="1800" dirty="0">
              <a:solidFill>
                <a:srgbClr val="0070C0"/>
              </a:solidFill>
              <a:latin typeface="Tahoma" pitchFamily="34" charset="0"/>
              <a:ea typeface="Tahoma" pitchFamily="34" charset="0"/>
              <a:cs typeface="Tahoma" pitchFamily="34" charset="0"/>
            </a:endParaRPr>
          </a:p>
          <a:p>
            <a:endParaRPr lang="en-GB" sz="1800" dirty="0">
              <a:solidFill>
                <a:srgbClr val="0070C0"/>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545988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Measuring Attitudes</a:t>
            </a:r>
            <a:endParaRPr lang="en-GB" sz="2000" dirty="0"/>
          </a:p>
        </p:txBody>
      </p:sp>
      <p:sp>
        <p:nvSpPr>
          <p:cNvPr id="3" name="Content Placeholder 2"/>
          <p:cNvSpPr>
            <a:spLocks noGrp="1"/>
          </p:cNvSpPr>
          <p:nvPr>
            <p:ph sz="quarter" idx="1"/>
          </p:nvPr>
        </p:nvSpPr>
        <p:spPr>
          <a:xfrm>
            <a:off x="301752" y="1844824"/>
            <a:ext cx="8503920" cy="4254224"/>
          </a:xfrm>
        </p:spPr>
        <p:txBody>
          <a:bodyPr/>
          <a:lstStyle/>
          <a:p>
            <a:r>
              <a:rPr lang="en-GB" sz="1800" b="1" dirty="0">
                <a:latin typeface="Tahoma" pitchFamily="34" charset="0"/>
                <a:ea typeface="Tahoma" pitchFamily="34" charset="0"/>
                <a:cs typeface="Tahoma" pitchFamily="34" charset="0"/>
              </a:rPr>
              <a:t>Explicit measures of attitude</a:t>
            </a:r>
          </a:p>
          <a:p>
            <a:pPr lvl="1"/>
            <a:r>
              <a:rPr lang="en-GB" sz="1800" dirty="0">
                <a:solidFill>
                  <a:schemeClr val="tx1"/>
                </a:solidFill>
                <a:latin typeface="Tahoma" pitchFamily="34" charset="0"/>
                <a:ea typeface="Tahoma" pitchFamily="34" charset="0"/>
                <a:cs typeface="Tahoma" pitchFamily="34" charset="0"/>
              </a:rPr>
              <a:t>Measures that directly ask the participants to think about and report an attitude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Implicit measures of attitude</a:t>
            </a:r>
          </a:p>
          <a:p>
            <a:pPr lvl="1"/>
            <a:r>
              <a:rPr lang="en-GB" sz="1800" dirty="0">
                <a:solidFill>
                  <a:schemeClr val="tx1"/>
                </a:solidFill>
                <a:latin typeface="Tahoma" pitchFamily="34" charset="0"/>
                <a:ea typeface="Tahoma" pitchFamily="34" charset="0"/>
                <a:cs typeface="Tahoma" pitchFamily="34" charset="0"/>
              </a:rPr>
              <a:t>Measures that assess spontaneous evaluative associations with an object, without relying on a verbal report</a:t>
            </a:r>
          </a:p>
          <a:p>
            <a:endParaRPr lang="en-GB" dirty="0"/>
          </a:p>
        </p:txBody>
      </p:sp>
    </p:spTree>
    <p:extLst>
      <p:ext uri="{BB962C8B-B14F-4D97-AF65-F5344CB8AC3E}">
        <p14:creationId xmlns:p14="http://schemas.microsoft.com/office/powerpoint/2010/main" val="1420056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534400" cy="792088"/>
          </a:xfrm>
        </p:spPr>
        <p:txBody>
          <a:bodyPr>
            <a:noAutofit/>
          </a:bodyPr>
          <a:lstStyle/>
          <a:p>
            <a:r>
              <a:rPr lang="en-GB" sz="2000" b="1" dirty="0">
                <a:solidFill>
                  <a:schemeClr val="tx1"/>
                </a:solidFill>
                <a:latin typeface="Tahoma" pitchFamily="34" charset="0"/>
                <a:ea typeface="Tahoma" pitchFamily="34" charset="0"/>
                <a:cs typeface="Tahoma" pitchFamily="34" charset="0"/>
              </a:rPr>
              <a:t>Measuring Attitudes – EXPLICIT measures of attitude include:</a:t>
            </a:r>
            <a:br>
              <a:rPr lang="en-GB" sz="2000" dirty="0">
                <a:latin typeface="Tahoma" pitchFamily="34" charset="0"/>
                <a:ea typeface="Tahoma" pitchFamily="34" charset="0"/>
                <a:cs typeface="Tahoma" pitchFamily="34" charset="0"/>
              </a:rPr>
            </a:b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107504" y="1412776"/>
            <a:ext cx="8890867" cy="5214320"/>
          </a:xfrm>
        </p:spPr>
        <p:txBody>
          <a:bodyPr>
            <a:noAutofit/>
          </a:bodyPr>
          <a:lstStyle/>
          <a:p>
            <a:endParaRPr lang="en-GB" sz="1000" dirty="0">
              <a:latin typeface="Tahoma" pitchFamily="34" charset="0"/>
              <a:ea typeface="Tahoma" pitchFamily="34" charset="0"/>
              <a:cs typeface="Tahoma" pitchFamily="34" charset="0"/>
            </a:endParaRPr>
          </a:p>
          <a:p>
            <a:pPr lvl="1"/>
            <a:r>
              <a:rPr lang="en-GB" sz="2000" b="1" dirty="0">
                <a:solidFill>
                  <a:schemeClr val="tx1"/>
                </a:solidFill>
                <a:latin typeface="Tahoma" pitchFamily="34" charset="0"/>
                <a:ea typeface="Tahoma" pitchFamily="34" charset="0"/>
                <a:cs typeface="Tahoma" pitchFamily="34" charset="0"/>
              </a:rPr>
              <a:t>Likert scales </a:t>
            </a:r>
            <a:r>
              <a:rPr lang="en-GB" sz="1800" dirty="0">
                <a:solidFill>
                  <a:schemeClr val="tx1"/>
                </a:solidFill>
                <a:latin typeface="Tahoma" pitchFamily="34" charset="0"/>
                <a:ea typeface="Tahoma" pitchFamily="34" charset="0"/>
                <a:cs typeface="Tahoma" pitchFamily="34" charset="0"/>
              </a:rPr>
              <a:t>(Likert, 1932)</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594360" lvl="2" indent="0">
              <a:buNone/>
            </a:pPr>
            <a:r>
              <a:rPr lang="en-GB" sz="1800" dirty="0">
                <a:solidFill>
                  <a:schemeClr val="tx1"/>
                </a:solidFill>
                <a:latin typeface="Tahoma" pitchFamily="34" charset="0"/>
                <a:ea typeface="Tahoma" pitchFamily="34" charset="0"/>
                <a:cs typeface="Tahoma" pitchFamily="34" charset="0"/>
              </a:rPr>
              <a:t>For each statement, indicate the number that best represents your personal opinion by using the following scale:</a:t>
            </a:r>
          </a:p>
          <a:p>
            <a:pPr marL="594360" lvl="2" indent="0">
              <a:buNone/>
            </a:pPr>
            <a:endParaRPr lang="en-GB" sz="1800" dirty="0">
              <a:solidFill>
                <a:schemeClr val="tx1"/>
              </a:solidFill>
              <a:latin typeface="Tahoma" pitchFamily="34" charset="0"/>
              <a:ea typeface="Tahoma" pitchFamily="34" charset="0"/>
              <a:cs typeface="Tahoma" pitchFamily="34" charset="0"/>
            </a:endParaRPr>
          </a:p>
          <a:p>
            <a:pPr marL="594360" lvl="2" indent="0">
              <a:buNone/>
            </a:pPr>
            <a:r>
              <a:rPr lang="en-GB" sz="1600" dirty="0">
                <a:solidFill>
                  <a:schemeClr val="tx1"/>
                </a:solidFill>
                <a:latin typeface="Tahoma" pitchFamily="34" charset="0"/>
                <a:ea typeface="Tahoma" pitchFamily="34" charset="0"/>
                <a:cs typeface="Tahoma" pitchFamily="34" charset="0"/>
              </a:rPr>
              <a:t>If you strongly disagree with the statement, indicate 1</a:t>
            </a:r>
          </a:p>
          <a:p>
            <a:pPr marL="594360" lvl="2" indent="0">
              <a:buNone/>
            </a:pPr>
            <a:r>
              <a:rPr lang="en-GB" sz="1600" dirty="0">
                <a:latin typeface="Tahoma" pitchFamily="34" charset="0"/>
                <a:ea typeface="Tahoma" pitchFamily="34" charset="0"/>
                <a:cs typeface="Tahoma" pitchFamily="34" charset="0"/>
              </a:rPr>
              <a:t>If you disagree with the statement, indicate 2</a:t>
            </a:r>
          </a:p>
          <a:p>
            <a:pPr marL="594360" lvl="2" indent="0">
              <a:buNone/>
            </a:pPr>
            <a:r>
              <a:rPr lang="en-GB" sz="1600" dirty="0">
                <a:solidFill>
                  <a:schemeClr val="tx1"/>
                </a:solidFill>
                <a:latin typeface="Tahoma" pitchFamily="34" charset="0"/>
                <a:ea typeface="Tahoma" pitchFamily="34" charset="0"/>
                <a:cs typeface="Tahoma" pitchFamily="34" charset="0"/>
              </a:rPr>
              <a:t>If you neither disagree nor agree with the statement, indicate 3</a:t>
            </a:r>
          </a:p>
          <a:p>
            <a:pPr marL="594360" lvl="2" indent="0">
              <a:buNone/>
            </a:pPr>
            <a:r>
              <a:rPr lang="en-GB" sz="1600" dirty="0">
                <a:latin typeface="Tahoma" pitchFamily="34" charset="0"/>
                <a:ea typeface="Tahoma" pitchFamily="34" charset="0"/>
                <a:cs typeface="Tahoma" pitchFamily="34" charset="0"/>
              </a:rPr>
              <a:t>If you agree with the statement, indicate 4</a:t>
            </a:r>
          </a:p>
          <a:p>
            <a:pPr marL="594360" lvl="2" indent="0">
              <a:buNone/>
            </a:pPr>
            <a:r>
              <a:rPr lang="en-GB" sz="1600" dirty="0">
                <a:latin typeface="Tahoma" pitchFamily="34" charset="0"/>
                <a:ea typeface="Tahoma" pitchFamily="34" charset="0"/>
                <a:cs typeface="Tahoma" pitchFamily="34" charset="0"/>
              </a:rPr>
              <a:t>If you strongly agree with the statement, indicate 5</a:t>
            </a:r>
          </a:p>
          <a:p>
            <a:pPr marL="594360" lvl="2" indent="0">
              <a:buNone/>
            </a:pPr>
            <a:endParaRPr lang="en-GB" sz="1800" dirty="0">
              <a:solidFill>
                <a:schemeClr val="tx1"/>
              </a:solidFill>
              <a:latin typeface="Tahoma" pitchFamily="34" charset="0"/>
              <a:ea typeface="Tahoma" pitchFamily="34" charset="0"/>
              <a:cs typeface="Tahoma" pitchFamily="34" charset="0"/>
            </a:endParaRPr>
          </a:p>
          <a:p>
            <a:pPr marL="937260" lvl="2" indent="-342900">
              <a:buFont typeface="+mj-lt"/>
              <a:buAutoNum type="arabicPeriod"/>
            </a:pPr>
            <a:r>
              <a:rPr lang="en-GB" sz="1600" dirty="0">
                <a:latin typeface="Tahoma" pitchFamily="34" charset="0"/>
                <a:ea typeface="Tahoma" pitchFamily="34" charset="0"/>
                <a:cs typeface="Tahoma" pitchFamily="34" charset="0"/>
              </a:rPr>
              <a:t>The death penalty should be reintroduced by law				…….</a:t>
            </a:r>
          </a:p>
          <a:p>
            <a:pPr marL="937260" lvl="2" indent="-342900">
              <a:buFont typeface="+mj-lt"/>
              <a:buAutoNum type="arabicPeriod"/>
            </a:pPr>
            <a:r>
              <a:rPr lang="en-GB" sz="1600" dirty="0">
                <a:latin typeface="Tahoma" pitchFamily="34" charset="0"/>
                <a:ea typeface="Tahoma" pitchFamily="34" charset="0"/>
                <a:cs typeface="Tahoma" pitchFamily="34" charset="0"/>
              </a:rPr>
              <a:t>I would support a referendum for the reintroduction of the death penalty 	…….</a:t>
            </a:r>
          </a:p>
          <a:p>
            <a:pPr marL="937260" lvl="2" indent="-342900">
              <a:buFont typeface="+mj-lt"/>
              <a:buAutoNum type="arabicPeriod"/>
            </a:pPr>
            <a:r>
              <a:rPr lang="en-GB" sz="1600" dirty="0">
                <a:latin typeface="Tahoma" pitchFamily="34" charset="0"/>
                <a:ea typeface="Tahoma" pitchFamily="34" charset="0"/>
                <a:cs typeface="Tahoma" pitchFamily="34" charset="0"/>
              </a:rPr>
              <a:t>The death penalty should never be used					…….</a:t>
            </a:r>
          </a:p>
          <a:p>
            <a:pPr marL="594360" lvl="2" indent="0">
              <a:buNone/>
            </a:pPr>
            <a:endParaRPr lang="en-GB" sz="1600" dirty="0">
              <a:solidFill>
                <a:schemeClr val="tx1"/>
              </a:solidFill>
              <a:latin typeface="Tahoma" pitchFamily="34" charset="0"/>
              <a:ea typeface="Tahoma" pitchFamily="34" charset="0"/>
              <a:cs typeface="Tahoma" pitchFamily="34" charset="0"/>
            </a:endParaRPr>
          </a:p>
          <a:p>
            <a:pPr lvl="1"/>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892495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a:solidFill>
                  <a:schemeClr val="tx1"/>
                </a:solidFill>
                <a:latin typeface="Tahoma" pitchFamily="34" charset="0"/>
                <a:ea typeface="Tahoma" pitchFamily="34" charset="0"/>
                <a:cs typeface="Tahoma" pitchFamily="34" charset="0"/>
              </a:rPr>
              <a:t>Explicit measures cont’d</a:t>
            </a:r>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pPr lvl="1"/>
            <a:r>
              <a:rPr lang="en-GB" b="1" dirty="0">
                <a:solidFill>
                  <a:schemeClr val="tx1"/>
                </a:solidFill>
                <a:latin typeface="Tahoma" pitchFamily="34" charset="0"/>
                <a:ea typeface="Tahoma" pitchFamily="34" charset="0"/>
                <a:cs typeface="Tahoma" pitchFamily="34" charset="0"/>
              </a:rPr>
              <a:t>Semantic differential scales </a:t>
            </a:r>
            <a:r>
              <a:rPr lang="en-GB" sz="1800" dirty="0">
                <a:solidFill>
                  <a:schemeClr val="tx1"/>
                </a:solidFill>
                <a:latin typeface="Tahoma" pitchFamily="34" charset="0"/>
                <a:ea typeface="Tahoma" pitchFamily="34" charset="0"/>
                <a:cs typeface="Tahoma" pitchFamily="34" charset="0"/>
              </a:rPr>
              <a:t>(Osgood, </a:t>
            </a:r>
            <a:r>
              <a:rPr lang="en-GB" sz="1800" dirty="0" err="1">
                <a:solidFill>
                  <a:schemeClr val="tx1"/>
                </a:solidFill>
                <a:latin typeface="Tahoma" pitchFamily="34" charset="0"/>
                <a:ea typeface="Tahoma" pitchFamily="34" charset="0"/>
                <a:cs typeface="Tahoma" pitchFamily="34" charset="0"/>
              </a:rPr>
              <a:t>Suci</a:t>
            </a:r>
            <a:r>
              <a:rPr lang="en-GB" sz="1800" dirty="0">
                <a:solidFill>
                  <a:schemeClr val="tx1"/>
                </a:solidFill>
                <a:latin typeface="Tahoma" pitchFamily="34" charset="0"/>
                <a:ea typeface="Tahoma" pitchFamily="34" charset="0"/>
                <a:cs typeface="Tahoma" pitchFamily="34" charset="0"/>
              </a:rPr>
              <a:t> and </a:t>
            </a:r>
            <a:r>
              <a:rPr lang="en-GB" sz="1800" dirty="0" err="1">
                <a:solidFill>
                  <a:schemeClr val="tx1"/>
                </a:solidFill>
                <a:latin typeface="Tahoma" pitchFamily="34" charset="0"/>
                <a:ea typeface="Tahoma" pitchFamily="34" charset="0"/>
                <a:cs typeface="Tahoma" pitchFamily="34" charset="0"/>
              </a:rPr>
              <a:t>Tannenbaum</a:t>
            </a:r>
            <a:r>
              <a:rPr lang="en-GB" sz="1800" dirty="0">
                <a:solidFill>
                  <a:schemeClr val="tx1"/>
                </a:solidFill>
                <a:latin typeface="Tahoma" pitchFamily="34" charset="0"/>
                <a:ea typeface="Tahoma" pitchFamily="34" charset="0"/>
                <a:cs typeface="Tahoma" pitchFamily="34" charset="0"/>
              </a:rPr>
              <a:t>, 1957) </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274320" lvl="1" indent="0">
              <a:buNone/>
            </a:pPr>
            <a:r>
              <a:rPr lang="en-GB" sz="1800" dirty="0">
                <a:solidFill>
                  <a:schemeClr val="tx1"/>
                </a:solidFill>
                <a:latin typeface="Tahoma" pitchFamily="34" charset="0"/>
                <a:ea typeface="Tahoma" pitchFamily="34" charset="0"/>
                <a:cs typeface="Tahoma" pitchFamily="34" charset="0"/>
              </a:rPr>
              <a:t>                           Death Penalty</a:t>
            </a:r>
          </a:p>
          <a:p>
            <a:pPr marL="274320" lvl="1" indent="0">
              <a:buNone/>
            </a:pPr>
            <a:r>
              <a:rPr lang="en-GB" sz="1800" dirty="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a:solidFill>
                  <a:schemeClr val="tx1"/>
                </a:solidFill>
                <a:latin typeface="Tahoma" pitchFamily="34" charset="0"/>
                <a:ea typeface="Tahoma" pitchFamily="34" charset="0"/>
                <a:cs typeface="Tahoma" pitchFamily="34" charset="0"/>
              </a:rPr>
              <a:t>         Dislike I……I……I……I……I……I……I Like</a:t>
            </a:r>
          </a:p>
          <a:p>
            <a:endParaRPr lang="en-GB" dirty="0"/>
          </a:p>
          <a:p>
            <a:pPr lvl="2"/>
            <a:r>
              <a:rPr lang="en-GB" sz="1900" dirty="0">
                <a:solidFill>
                  <a:schemeClr val="tx1"/>
                </a:solidFill>
                <a:latin typeface="Tahoma" pitchFamily="34" charset="0"/>
                <a:ea typeface="Tahoma" pitchFamily="34" charset="0"/>
                <a:cs typeface="Tahoma" pitchFamily="34" charset="0"/>
              </a:rPr>
              <a:t>Bipolar adjective scales – general evaluative terms (e.g. favourable-unfavourable</a:t>
            </a:r>
          </a:p>
          <a:p>
            <a:pPr lvl="2"/>
            <a:r>
              <a:rPr lang="en-GB" sz="1900" dirty="0">
                <a:solidFill>
                  <a:schemeClr val="tx1"/>
                </a:solidFill>
                <a:latin typeface="Tahoma" pitchFamily="34" charset="0"/>
                <a:ea typeface="Tahoma" pitchFamily="34" charset="0"/>
                <a:cs typeface="Tahoma" pitchFamily="34" charset="0"/>
              </a:rPr>
              <a:t>Typically 5, 7 or 9 categories – middle category = neutral point</a:t>
            </a:r>
          </a:p>
          <a:p>
            <a:pPr lvl="2"/>
            <a:r>
              <a:rPr lang="en-GB" sz="1900" dirty="0">
                <a:solidFill>
                  <a:schemeClr val="tx1"/>
                </a:solidFill>
                <a:latin typeface="Tahoma" pitchFamily="34" charset="0"/>
                <a:ea typeface="Tahoma" pitchFamily="34" charset="0"/>
                <a:cs typeface="Tahoma" pitchFamily="34" charset="0"/>
              </a:rPr>
              <a:t>Response that best represents their opinion</a:t>
            </a:r>
          </a:p>
          <a:p>
            <a:pPr lvl="2"/>
            <a:endParaRPr lang="en-GB" sz="1900" dirty="0">
              <a:solidFill>
                <a:schemeClr val="tx1"/>
              </a:solidFill>
              <a:latin typeface="Tahoma" pitchFamily="34" charset="0"/>
              <a:ea typeface="Tahoma" pitchFamily="34" charset="0"/>
              <a:cs typeface="Tahoma" pitchFamily="34" charset="0"/>
            </a:endParaRPr>
          </a:p>
          <a:p>
            <a:pPr lvl="2"/>
            <a:r>
              <a:rPr lang="en-GB" sz="1900" dirty="0">
                <a:solidFill>
                  <a:schemeClr val="tx1"/>
                </a:solidFill>
                <a:latin typeface="Tahoma" pitchFamily="34" charset="0"/>
                <a:ea typeface="Tahoma" pitchFamily="34" charset="0"/>
                <a:cs typeface="Tahoma" pitchFamily="34" charset="0"/>
              </a:rPr>
              <a:t>Correlations among items should be positive (to the extent that they measure the same attitude)</a:t>
            </a:r>
          </a:p>
          <a:p>
            <a:pPr lvl="1"/>
            <a:endParaRPr lang="en-GB" sz="1800" dirty="0">
              <a:solidFill>
                <a:schemeClr val="tx1"/>
              </a:solidFill>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Both Likert and SD Scales – if the correlations are sufficiently high they can be combined to form a single attitude score</a:t>
            </a:r>
          </a:p>
        </p:txBody>
      </p:sp>
    </p:spTree>
    <p:extLst>
      <p:ext uri="{BB962C8B-B14F-4D97-AF65-F5344CB8AC3E}">
        <p14:creationId xmlns:p14="http://schemas.microsoft.com/office/powerpoint/2010/main" val="2549705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Concerns regarding explicit measures of attitude</a:t>
            </a:r>
          </a:p>
        </p:txBody>
      </p:sp>
      <p:sp>
        <p:nvSpPr>
          <p:cNvPr id="3" name="Content Placeholder 2"/>
          <p:cNvSpPr>
            <a:spLocks noGrp="1"/>
          </p:cNvSpPr>
          <p:nvPr>
            <p:ph sz="quarter" idx="1"/>
          </p:nvPr>
        </p:nvSpPr>
        <p:spPr>
          <a:xfrm>
            <a:off x="323528" y="1844824"/>
            <a:ext cx="8503920" cy="4716016"/>
          </a:xfrm>
        </p:spPr>
        <p:txBody>
          <a:bodyPr>
            <a:normAutofit/>
          </a:bodyPr>
          <a:lstStyle/>
          <a:p>
            <a:r>
              <a:rPr lang="en-GB" sz="1800" dirty="0">
                <a:latin typeface="Tahoma" pitchFamily="34" charset="0"/>
                <a:ea typeface="Tahoma" pitchFamily="34" charset="0"/>
                <a:cs typeface="Tahoma" pitchFamily="34" charset="0"/>
              </a:rPr>
              <a:t>Lack of awareness of attitude towards an object (Fazio et al, 1995; Greenwald and Banaji, 1995)</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Differences in the way in which items are presented (Haddock and Carrick, 1999; Schwartz, 1999)</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Motivation to give socially desirable responses (</a:t>
            </a:r>
            <a:r>
              <a:rPr lang="en-GB" sz="1800" dirty="0" err="1">
                <a:latin typeface="Tahoma" pitchFamily="34" charset="0"/>
                <a:ea typeface="Tahoma" pitchFamily="34" charset="0"/>
                <a:cs typeface="Tahoma" pitchFamily="34" charset="0"/>
              </a:rPr>
              <a:t>Paulhus</a:t>
            </a:r>
            <a:r>
              <a:rPr lang="en-GB" sz="1800" dirty="0">
                <a:latin typeface="Tahoma" pitchFamily="34" charset="0"/>
                <a:ea typeface="Tahoma" pitchFamily="34" charset="0"/>
                <a:cs typeface="Tahoma" pitchFamily="34" charset="0"/>
              </a:rPr>
              <a:t> and John, 1998)</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Guided by social appropriateness</a:t>
            </a:r>
          </a:p>
        </p:txBody>
      </p:sp>
    </p:spTree>
    <p:extLst>
      <p:ext uri="{BB962C8B-B14F-4D97-AF65-F5344CB8AC3E}">
        <p14:creationId xmlns:p14="http://schemas.microsoft.com/office/powerpoint/2010/main" val="3569974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Measuring Attitudes: IMPLICIT measures of attitude: include</a:t>
            </a:r>
          </a:p>
        </p:txBody>
      </p:sp>
      <p:sp>
        <p:nvSpPr>
          <p:cNvPr id="3" name="Content Placeholder 2"/>
          <p:cNvSpPr>
            <a:spLocks noGrp="1"/>
          </p:cNvSpPr>
          <p:nvPr>
            <p:ph sz="quarter" idx="1"/>
          </p:nvPr>
        </p:nvSpPr>
        <p:spPr>
          <a:xfrm>
            <a:off x="323528" y="1700808"/>
            <a:ext cx="8503920" cy="4572000"/>
          </a:xfrm>
        </p:spPr>
        <p:txBody>
          <a:bodyPr>
            <a:normAutofit/>
          </a:bodyPr>
          <a:lstStyle/>
          <a:p>
            <a:r>
              <a:rPr lang="en-GB" sz="2000" b="1" dirty="0">
                <a:latin typeface="Tahoma" pitchFamily="34" charset="0"/>
                <a:ea typeface="Tahoma" pitchFamily="34" charset="0"/>
                <a:cs typeface="Tahoma" pitchFamily="34" charset="0"/>
              </a:rPr>
              <a:t>Evaluative Priming </a:t>
            </a:r>
            <a:r>
              <a:rPr lang="en-GB" sz="1800" dirty="0">
                <a:latin typeface="Tahoma" pitchFamily="34" charset="0"/>
                <a:ea typeface="Tahoma" pitchFamily="34" charset="0"/>
                <a:cs typeface="Tahoma" pitchFamily="34" charset="0"/>
              </a:rPr>
              <a:t>(Fazio, 1995)</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Fazio – Attitude: an association in memory between an attitude object and a summary evaluation – variations in strength</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Association influences accessibility</a:t>
            </a:r>
          </a:p>
          <a:p>
            <a:pPr marL="0" indent="0">
              <a:buNone/>
            </a:pPr>
            <a:r>
              <a:rPr lang="en-GB" sz="1800" dirty="0">
                <a:latin typeface="Tahoma" pitchFamily="34" charset="0"/>
                <a:ea typeface="Tahoma" pitchFamily="34" charset="0"/>
                <a:cs typeface="Tahoma" pitchFamily="34" charset="0"/>
              </a:rPr>
              <a:t>        e.g.</a:t>
            </a:r>
          </a:p>
          <a:p>
            <a:pPr lvl="1"/>
            <a:r>
              <a:rPr lang="en-GB" sz="1800" dirty="0">
                <a:solidFill>
                  <a:schemeClr val="tx1"/>
                </a:solidFill>
                <a:latin typeface="Tahoma" pitchFamily="34" charset="0"/>
                <a:ea typeface="Tahoma" pitchFamily="34" charset="0"/>
                <a:cs typeface="Tahoma" pitchFamily="34" charset="0"/>
              </a:rPr>
              <a:t>Hate cauliflower  - immediate and strong reaction</a:t>
            </a:r>
          </a:p>
          <a:p>
            <a:pPr lvl="1"/>
            <a:r>
              <a:rPr lang="en-GB" sz="1800" dirty="0">
                <a:solidFill>
                  <a:schemeClr val="tx1"/>
                </a:solidFill>
                <a:latin typeface="Tahoma" pitchFamily="34" charset="0"/>
                <a:ea typeface="Tahoma" pitchFamily="34" charset="0"/>
                <a:cs typeface="Tahoma" pitchFamily="34" charset="0"/>
              </a:rPr>
              <a:t>Real dislike of broccoli – reaction less automatic</a:t>
            </a:r>
          </a:p>
          <a:p>
            <a:pPr lvl="1"/>
            <a:r>
              <a:rPr lang="en-GB" sz="1800" b="1" dirty="0">
                <a:solidFill>
                  <a:schemeClr val="tx1"/>
                </a:solidFill>
                <a:latin typeface="Tahoma" pitchFamily="34" charset="0"/>
                <a:ea typeface="Tahoma" pitchFamily="34" charset="0"/>
                <a:cs typeface="Tahoma" pitchFamily="34" charset="0"/>
              </a:rPr>
              <a:t>Negative attitude towards cauliflower more accessible – association in memory between cauliflower and dislike is stronger </a:t>
            </a:r>
          </a:p>
          <a:p>
            <a:endParaRPr lang="en-GB" sz="1800" dirty="0">
              <a:latin typeface="Tahoma" pitchFamily="34" charset="0"/>
              <a:ea typeface="Tahoma" pitchFamily="34" charset="0"/>
              <a:cs typeface="Tahoma"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243639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a:solidFill>
                  <a:schemeClr val="tx1"/>
                </a:solidFill>
                <a:latin typeface="Tahoma" pitchFamily="34" charset="0"/>
                <a:ea typeface="Tahoma" pitchFamily="34" charset="0"/>
                <a:cs typeface="Tahoma" pitchFamily="34" charset="0"/>
              </a:rPr>
              <a:t>Implicit measures cont’d</a:t>
            </a:r>
          </a:p>
        </p:txBody>
      </p:sp>
      <p:sp>
        <p:nvSpPr>
          <p:cNvPr id="3" name="Content Placeholder 2"/>
          <p:cNvSpPr>
            <a:spLocks noGrp="1"/>
          </p:cNvSpPr>
          <p:nvPr>
            <p:ph sz="quarter" idx="1"/>
          </p:nvPr>
        </p:nvSpPr>
        <p:spPr/>
        <p:txBody>
          <a:bodyPr/>
          <a:lstStyle/>
          <a:p>
            <a:r>
              <a:rPr lang="en-GB" sz="2000" b="1" dirty="0">
                <a:latin typeface="Tahoma" pitchFamily="34" charset="0"/>
                <a:ea typeface="Tahoma" pitchFamily="34" charset="0"/>
                <a:cs typeface="Tahoma" pitchFamily="34" charset="0"/>
              </a:rPr>
              <a:t>Implicit Association Test </a:t>
            </a:r>
            <a:r>
              <a:rPr lang="en-GB" sz="1800" dirty="0">
                <a:latin typeface="Tahoma" pitchFamily="34" charset="0"/>
                <a:ea typeface="Tahoma" pitchFamily="34" charset="0"/>
                <a:cs typeface="Tahoma" pitchFamily="34" charset="0"/>
              </a:rPr>
              <a:t>(Greenwald, McGhee and Schwartz, 1998)</a:t>
            </a:r>
          </a:p>
          <a:p>
            <a:endParaRPr lang="en-GB" sz="2000" b="1" dirty="0">
              <a:latin typeface="Tahoma" pitchFamily="34" charset="0"/>
              <a:ea typeface="Tahoma" pitchFamily="34" charset="0"/>
              <a:cs typeface="Tahoma" pitchFamily="34" charset="0"/>
            </a:endParaRPr>
          </a:p>
          <a:p>
            <a:endParaRPr lang="en-GB" sz="1800" b="1" dirty="0">
              <a:latin typeface="Tahoma" pitchFamily="34" charset="0"/>
              <a:ea typeface="Tahoma" pitchFamily="34" charset="0"/>
              <a:cs typeface="Tahoma" pitchFamily="34" charset="0"/>
            </a:endParaRPr>
          </a:p>
          <a:p>
            <a:endParaRPr lang="en-GB" dirty="0"/>
          </a:p>
        </p:txBody>
      </p:sp>
      <p:sp>
        <p:nvSpPr>
          <p:cNvPr id="4" name="Rectangle 3"/>
          <p:cNvSpPr/>
          <p:nvPr/>
        </p:nvSpPr>
        <p:spPr>
          <a:xfrm>
            <a:off x="755576" y="2204864"/>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itchFamily="34" charset="0"/>
                <a:cs typeface="Arial" pitchFamily="34" charset="0"/>
              </a:rPr>
              <a:t>‘s’ key responses</a:t>
            </a:r>
          </a:p>
        </p:txBody>
      </p:sp>
      <p:sp>
        <p:nvSpPr>
          <p:cNvPr id="5" name="Rectangle 4"/>
          <p:cNvSpPr/>
          <p:nvPr/>
        </p:nvSpPr>
        <p:spPr>
          <a:xfrm>
            <a:off x="756650"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1.    White faces</a:t>
            </a:r>
          </a:p>
        </p:txBody>
      </p:sp>
      <p:sp>
        <p:nvSpPr>
          <p:cNvPr id="6" name="Rectangle 5"/>
          <p:cNvSpPr/>
          <p:nvPr/>
        </p:nvSpPr>
        <p:spPr>
          <a:xfrm>
            <a:off x="787648" y="5685348"/>
            <a:ext cx="2880320" cy="6959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a:latin typeface="Arial" pitchFamily="34" charset="0"/>
                <a:cs typeface="Arial" pitchFamily="34" charset="0"/>
              </a:rPr>
              <a:t>White faces OR </a:t>
            </a:r>
          </a:p>
          <a:p>
            <a:r>
              <a:rPr lang="en-GB" sz="2000" dirty="0">
                <a:latin typeface="Arial" pitchFamily="34" charset="0"/>
                <a:cs typeface="Arial" pitchFamily="34" charset="0"/>
              </a:rPr>
              <a:t>       negative adjective</a:t>
            </a:r>
          </a:p>
        </p:txBody>
      </p:sp>
      <p:sp>
        <p:nvSpPr>
          <p:cNvPr id="7" name="Rectangle 6"/>
          <p:cNvSpPr/>
          <p:nvPr/>
        </p:nvSpPr>
        <p:spPr>
          <a:xfrm>
            <a:off x="75557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2.    Positive adjectives</a:t>
            </a:r>
          </a:p>
        </p:txBody>
      </p:sp>
      <p:sp>
        <p:nvSpPr>
          <p:cNvPr id="8" name="Rectangle 7"/>
          <p:cNvSpPr/>
          <p:nvPr/>
        </p:nvSpPr>
        <p:spPr>
          <a:xfrm>
            <a:off x="787648" y="4174342"/>
            <a:ext cx="2880320" cy="5551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AutoNum type="arabicPeriod" startAt="3"/>
            </a:pPr>
            <a:r>
              <a:rPr lang="en-GB" sz="2000" dirty="0">
                <a:latin typeface="Arial" pitchFamily="34" charset="0"/>
                <a:cs typeface="Arial" pitchFamily="34" charset="0"/>
              </a:rPr>
              <a:t> White face OR</a:t>
            </a:r>
          </a:p>
          <a:p>
            <a:r>
              <a:rPr lang="en-GB" sz="2000" dirty="0">
                <a:latin typeface="Arial" pitchFamily="34" charset="0"/>
                <a:cs typeface="Arial" pitchFamily="34" charset="0"/>
              </a:rPr>
              <a:t>      Positive adjective</a:t>
            </a:r>
          </a:p>
        </p:txBody>
      </p:sp>
      <p:sp>
        <p:nvSpPr>
          <p:cNvPr id="9" name="Rectangle 8"/>
          <p:cNvSpPr/>
          <p:nvPr/>
        </p:nvSpPr>
        <p:spPr>
          <a:xfrm>
            <a:off x="787648" y="5029610"/>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4.    Negative adjectives</a:t>
            </a:r>
          </a:p>
        </p:txBody>
      </p:sp>
      <p:sp>
        <p:nvSpPr>
          <p:cNvPr id="10" name="Rectangle 9"/>
          <p:cNvSpPr/>
          <p:nvPr/>
        </p:nvSpPr>
        <p:spPr>
          <a:xfrm>
            <a:off x="4870997" y="5685349"/>
            <a:ext cx="2880320" cy="6959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a:latin typeface="Arial" pitchFamily="34" charset="0"/>
                <a:cs typeface="Arial" pitchFamily="34" charset="0"/>
              </a:rPr>
              <a:t>Black faces OR </a:t>
            </a:r>
          </a:p>
          <a:p>
            <a:r>
              <a:rPr lang="en-GB" sz="2000" dirty="0">
                <a:latin typeface="Arial" pitchFamily="34" charset="0"/>
                <a:cs typeface="Arial" pitchFamily="34" charset="0"/>
              </a:rPr>
              <a:t>       Positive adjective</a:t>
            </a:r>
          </a:p>
        </p:txBody>
      </p:sp>
      <p:sp>
        <p:nvSpPr>
          <p:cNvPr id="11" name="Rectangle 10"/>
          <p:cNvSpPr/>
          <p:nvPr/>
        </p:nvSpPr>
        <p:spPr>
          <a:xfrm>
            <a:off x="4870997" y="500104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4.    Positive adjectives</a:t>
            </a:r>
          </a:p>
        </p:txBody>
      </p:sp>
      <p:sp>
        <p:nvSpPr>
          <p:cNvPr id="12" name="Rectangle 11"/>
          <p:cNvSpPr/>
          <p:nvPr/>
        </p:nvSpPr>
        <p:spPr>
          <a:xfrm>
            <a:off x="4847246" y="4174342"/>
            <a:ext cx="2880320" cy="5760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marL="457200" indent="-457200">
              <a:buAutoNum type="arabicPeriod" startAt="3"/>
            </a:pPr>
            <a:r>
              <a:rPr lang="en-GB" sz="2000" dirty="0">
                <a:latin typeface="Arial" pitchFamily="34" charset="0"/>
                <a:cs typeface="Arial" pitchFamily="34" charset="0"/>
              </a:rPr>
              <a:t>Black faces OR</a:t>
            </a:r>
          </a:p>
          <a:p>
            <a:r>
              <a:rPr lang="en-GB" sz="2000" dirty="0">
                <a:latin typeface="Arial" pitchFamily="34" charset="0"/>
                <a:cs typeface="Arial" pitchFamily="34" charset="0"/>
              </a:rPr>
              <a:t>       Negative adjective</a:t>
            </a:r>
          </a:p>
          <a:p>
            <a:pPr algn="ctr"/>
            <a:endParaRPr lang="en-GB" dirty="0"/>
          </a:p>
        </p:txBody>
      </p:sp>
      <p:sp>
        <p:nvSpPr>
          <p:cNvPr id="13" name="Rectangle 12"/>
          <p:cNvSpPr/>
          <p:nvPr/>
        </p:nvSpPr>
        <p:spPr>
          <a:xfrm>
            <a:off x="484724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2.    Negative adjectives</a:t>
            </a:r>
          </a:p>
        </p:txBody>
      </p:sp>
      <p:sp>
        <p:nvSpPr>
          <p:cNvPr id="14" name="Rectangle 13"/>
          <p:cNvSpPr/>
          <p:nvPr/>
        </p:nvSpPr>
        <p:spPr>
          <a:xfrm>
            <a:off x="4903064"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1.    Black faces</a:t>
            </a:r>
          </a:p>
        </p:txBody>
      </p:sp>
      <p:sp>
        <p:nvSpPr>
          <p:cNvPr id="15" name="Rectangle 14"/>
          <p:cNvSpPr/>
          <p:nvPr/>
        </p:nvSpPr>
        <p:spPr>
          <a:xfrm>
            <a:off x="4870997" y="22047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itchFamily="34" charset="0"/>
                <a:cs typeface="Arial" pitchFamily="34" charset="0"/>
              </a:rPr>
              <a:t>‘k’ Key responses</a:t>
            </a:r>
          </a:p>
        </p:txBody>
      </p:sp>
      <p:cxnSp>
        <p:nvCxnSpPr>
          <p:cNvPr id="17" name="Straight Connector 16"/>
          <p:cNvCxnSpPr/>
          <p:nvPr/>
        </p:nvCxnSpPr>
        <p:spPr>
          <a:xfrm>
            <a:off x="787648" y="2708920"/>
            <a:ext cx="69957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725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Critique of IAT</a:t>
            </a:r>
          </a:p>
        </p:txBody>
      </p:sp>
      <p:sp>
        <p:nvSpPr>
          <p:cNvPr id="3" name="Content Placeholder 2"/>
          <p:cNvSpPr>
            <a:spLocks noGrp="1"/>
          </p:cNvSpPr>
          <p:nvPr>
            <p:ph sz="quarter" idx="1"/>
          </p:nvPr>
        </p:nvSpPr>
        <p:spPr>
          <a:xfrm>
            <a:off x="301752" y="1772816"/>
            <a:ext cx="8503920" cy="4326232"/>
          </a:xfrm>
        </p:spPr>
        <p:txBody>
          <a:bodyPr>
            <a:normAutofit/>
          </a:bodyPr>
          <a:lstStyle/>
          <a:p>
            <a:r>
              <a:rPr lang="en-GB" sz="1800" dirty="0">
                <a:latin typeface="Tahoma" pitchFamily="34" charset="0"/>
                <a:ea typeface="Tahoma" pitchFamily="34" charset="0"/>
                <a:cs typeface="Tahoma" pitchFamily="34" charset="0"/>
              </a:rPr>
              <a:t>Increasingly popular – do not require direct questioning</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Less likely to be influenced by socially desirable responding</a:t>
            </a:r>
          </a:p>
          <a:p>
            <a:endParaRPr lang="en-GB" sz="1800" dirty="0">
              <a:latin typeface="Tahoma" pitchFamily="34" charset="0"/>
              <a:ea typeface="Tahoma" pitchFamily="34" charset="0"/>
              <a:cs typeface="Tahoma" pitchFamily="34" charset="0"/>
            </a:endParaRPr>
          </a:p>
          <a:p>
            <a:pPr marL="0" indent="0">
              <a:buNone/>
            </a:pPr>
            <a:r>
              <a:rPr lang="en-GB" sz="1800" b="1" dirty="0">
                <a:latin typeface="Tahoma" pitchFamily="34" charset="0"/>
                <a:ea typeface="Tahoma" pitchFamily="34" charset="0"/>
                <a:cs typeface="Tahoma" pitchFamily="34" charset="0"/>
              </a:rPr>
              <a:t>BUT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Low correlations might mean that they assess different constructs </a:t>
            </a:r>
          </a:p>
          <a:p>
            <a:pPr marL="0" indent="0" algn="r">
              <a:buNone/>
            </a:pPr>
            <a:r>
              <a:rPr lang="en-GB" sz="1800" dirty="0">
                <a:latin typeface="Tahoma" pitchFamily="34" charset="0"/>
                <a:ea typeface="Tahoma" pitchFamily="34" charset="0"/>
                <a:cs typeface="Tahoma" pitchFamily="34" charset="0"/>
              </a:rPr>
              <a:t>(e.g. </a:t>
            </a:r>
            <a:r>
              <a:rPr lang="en-GB" sz="1800" dirty="0" err="1">
                <a:latin typeface="Tahoma" pitchFamily="34" charset="0"/>
                <a:ea typeface="Tahoma" pitchFamily="34" charset="0"/>
                <a:cs typeface="Tahoma" pitchFamily="34" charset="0"/>
              </a:rPr>
              <a:t>Karpinski</a:t>
            </a:r>
            <a:r>
              <a:rPr lang="en-GB" sz="1800" dirty="0">
                <a:latin typeface="Tahoma" pitchFamily="34" charset="0"/>
                <a:ea typeface="Tahoma" pitchFamily="34" charset="0"/>
                <a:cs typeface="Tahoma" pitchFamily="34" charset="0"/>
              </a:rPr>
              <a:t> and Hilton, 2001)</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Use of un-personalized versions of IAT (e.g. ‘pleasant’/’unpleasant’) are more open to influence of cultural norms than personalised versions (e.g. ‘I like’/’I don’t like’) </a:t>
            </a:r>
          </a:p>
          <a:p>
            <a:pPr marL="0" indent="0" algn="r">
              <a:buNone/>
            </a:pPr>
            <a:r>
              <a:rPr lang="en-GB" sz="1800" dirty="0">
                <a:latin typeface="Tahoma" pitchFamily="34" charset="0"/>
                <a:ea typeface="Tahoma" pitchFamily="34" charset="0"/>
                <a:cs typeface="Tahoma" pitchFamily="34" charset="0"/>
              </a:rPr>
              <a:t>(Olson and Fazio, 2004)</a:t>
            </a:r>
          </a:p>
        </p:txBody>
      </p:sp>
    </p:spTree>
    <p:extLst>
      <p:ext uri="{BB962C8B-B14F-4D97-AF65-F5344CB8AC3E}">
        <p14:creationId xmlns:p14="http://schemas.microsoft.com/office/powerpoint/2010/main" val="4155483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Reliability and Validity of Attitude Measures</a:t>
            </a:r>
          </a:p>
        </p:txBody>
      </p:sp>
      <p:sp>
        <p:nvSpPr>
          <p:cNvPr id="3" name="Content Placeholder 2"/>
          <p:cNvSpPr>
            <a:spLocks noGrp="1"/>
          </p:cNvSpPr>
          <p:nvPr>
            <p:ph sz="quarter" idx="1"/>
          </p:nvPr>
        </p:nvSpPr>
        <p:spPr/>
        <p:txBody>
          <a:bodyPr>
            <a:normAutofit/>
          </a:bodyPr>
          <a:lstStyle/>
          <a:p>
            <a:pPr marL="0" indent="0">
              <a:buNone/>
            </a:pPr>
            <a:r>
              <a:rPr lang="en-GB" sz="1800" b="1" dirty="0">
                <a:latin typeface="Tahoma" pitchFamily="34" charset="0"/>
                <a:ea typeface="Tahoma" pitchFamily="34" charset="0"/>
                <a:cs typeface="Tahoma" pitchFamily="34" charset="0"/>
              </a:rPr>
              <a:t>Reliability</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Internal consistency – do items assess the same psychological construct?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Test-retest reliability – similar scores across repeated measures</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Explicit measures - generally high reliability </a:t>
            </a:r>
          </a:p>
          <a:p>
            <a:pPr marL="0" indent="0">
              <a:buNone/>
            </a:pPr>
            <a:r>
              <a:rPr lang="en-GB" sz="1800" dirty="0">
                <a:latin typeface="Tahoma" pitchFamily="34" charset="0"/>
                <a:ea typeface="Tahoma" pitchFamily="34" charset="0"/>
                <a:cs typeface="Tahoma" pitchFamily="34" charset="0"/>
              </a:rPr>
              <a:t>    e.g. </a:t>
            </a:r>
          </a:p>
          <a:p>
            <a:pPr lvl="1"/>
            <a:r>
              <a:rPr lang="en-GB" sz="1800" dirty="0">
                <a:solidFill>
                  <a:schemeClr val="tx1"/>
                </a:solidFill>
                <a:latin typeface="Tahoma" pitchFamily="34" charset="0"/>
                <a:ea typeface="Tahoma" pitchFamily="34" charset="0"/>
                <a:cs typeface="Tahoma" pitchFamily="34" charset="0"/>
              </a:rPr>
              <a:t>High internal consistency (</a:t>
            </a:r>
            <a:r>
              <a:rPr lang="en-GB" sz="1800" dirty="0" err="1">
                <a:solidFill>
                  <a:schemeClr val="tx1"/>
                </a:solidFill>
                <a:latin typeface="Tahoma" pitchFamily="34" charset="0"/>
                <a:ea typeface="Tahoma" pitchFamily="34" charset="0"/>
                <a:cs typeface="Tahoma" pitchFamily="34" charset="0"/>
              </a:rPr>
              <a:t>Huskinson</a:t>
            </a:r>
            <a:r>
              <a:rPr lang="en-GB" sz="1800" dirty="0">
                <a:solidFill>
                  <a:schemeClr val="tx1"/>
                </a:solidFill>
                <a:latin typeface="Tahoma" pitchFamily="34" charset="0"/>
                <a:ea typeface="Tahoma" pitchFamily="34" charset="0"/>
                <a:cs typeface="Tahoma" pitchFamily="34" charset="0"/>
              </a:rPr>
              <a:t> and Haddock, 2004)</a:t>
            </a:r>
          </a:p>
          <a:p>
            <a:pPr lvl="1"/>
            <a:r>
              <a:rPr lang="en-GB" sz="1800" dirty="0">
                <a:solidFill>
                  <a:schemeClr val="tx1"/>
                </a:solidFill>
                <a:latin typeface="Tahoma" pitchFamily="34" charset="0"/>
                <a:ea typeface="Tahoma" pitchFamily="34" charset="0"/>
                <a:cs typeface="Tahoma" pitchFamily="34" charset="0"/>
              </a:rPr>
              <a:t>High test-retest reliability (Lord, 2004)</a:t>
            </a:r>
          </a:p>
          <a:p>
            <a:endParaRPr lang="en-GB" dirty="0"/>
          </a:p>
          <a:p>
            <a:r>
              <a:rPr lang="en-GB" sz="1800" dirty="0">
                <a:latin typeface="Tahoma" pitchFamily="34" charset="0"/>
                <a:ea typeface="Tahoma" pitchFamily="34" charset="0"/>
                <a:cs typeface="Tahoma" pitchFamily="34" charset="0"/>
              </a:rPr>
              <a:t>Implicit measures - reasonably high internal consistency and test-retest reliability  (Cunningham, Preacher and Banaji, 2001)</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057141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How do Attitudes change?</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Social influence </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 what other people say or do</a:t>
            </a:r>
          </a:p>
          <a:p>
            <a:pPr marL="0" indent="0">
              <a:buNone/>
            </a:pPr>
            <a:r>
              <a:rPr lang="en-GB" sz="1800" dirty="0">
                <a:latin typeface="Tahoma" pitchFamily="34" charset="0"/>
                <a:ea typeface="Tahoma" pitchFamily="34" charset="0"/>
                <a:cs typeface="Tahoma" pitchFamily="34" charset="0"/>
              </a:rPr>
              <a:t>	- or what you imagine they say or do</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Personal</a:t>
            </a:r>
            <a:r>
              <a:rPr lang="en-GB" sz="1800" dirty="0">
                <a:latin typeface="Tahoma" pitchFamily="34" charset="0"/>
                <a:ea typeface="Tahoma" pitchFamily="34" charset="0"/>
                <a:cs typeface="Tahoma" pitchFamily="34" charset="0"/>
              </a:rPr>
              <a:t> attitudes are </a:t>
            </a:r>
            <a:r>
              <a:rPr lang="en-GB" sz="1800" b="1" dirty="0">
                <a:latin typeface="Tahoma" pitchFamily="34" charset="0"/>
                <a:ea typeface="Tahoma" pitchFamily="34" charset="0"/>
                <a:cs typeface="Tahoma" pitchFamily="34" charset="0"/>
              </a:rPr>
              <a:t>social</a:t>
            </a:r>
            <a:r>
              <a:rPr lang="en-GB" sz="1800" dirty="0">
                <a:latin typeface="Tahoma" pitchFamily="34" charset="0"/>
                <a:ea typeface="Tahoma" pitchFamily="34" charset="0"/>
                <a:cs typeface="Tahoma" pitchFamily="34" charset="0"/>
              </a:rPr>
              <a:t> phenomena</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Perseverance effect</a:t>
            </a:r>
            <a:r>
              <a:rPr lang="en-GB" sz="1800" dirty="0">
                <a:latin typeface="Tahoma" pitchFamily="34" charset="0"/>
                <a:ea typeface="Tahoma" pitchFamily="34" charset="0"/>
                <a:cs typeface="Tahoma" pitchFamily="34" charset="0"/>
              </a:rPr>
              <a:t>: tendency to maintain our </a:t>
            </a:r>
          </a:p>
          <a:p>
            <a:pPr marL="0" indent="0">
              <a:buNone/>
            </a:pPr>
            <a:r>
              <a:rPr lang="en-GB" sz="1800" dirty="0">
                <a:latin typeface="Tahoma" pitchFamily="34" charset="0"/>
                <a:ea typeface="Tahoma" pitchFamily="34" charset="0"/>
                <a:cs typeface="Tahoma" pitchFamily="34" charset="0"/>
              </a:rPr>
              <a:t>    beliefs even in the face of contradictory information</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4237" y="1412776"/>
            <a:ext cx="2646801" cy="1588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2196" y="4869160"/>
            <a:ext cx="2688298"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3"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2240" y="3016752"/>
            <a:ext cx="1800200" cy="18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4689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Changing Attitudes by Changing Behaviour</a:t>
            </a:r>
          </a:p>
        </p:txBody>
      </p:sp>
      <p:sp>
        <p:nvSpPr>
          <p:cNvPr id="3" name="Content Placeholder 2"/>
          <p:cNvSpPr>
            <a:spLocks noGrp="1"/>
          </p:cNvSpPr>
          <p:nvPr>
            <p:ph sz="quarter" idx="1"/>
          </p:nvPr>
        </p:nvSpPr>
        <p:spPr>
          <a:xfrm>
            <a:off x="281156" y="1412776"/>
            <a:ext cx="8503920" cy="5070304"/>
          </a:xfrm>
        </p:spPr>
        <p:txBody>
          <a:bodyPr>
            <a:normAutofit/>
          </a:bodyPr>
          <a:lstStyle/>
          <a:p>
            <a:r>
              <a:rPr lang="en-GB" sz="1600" b="1" dirty="0">
                <a:latin typeface="Tahoma" pitchFamily="34" charset="0"/>
                <a:ea typeface="Tahoma" pitchFamily="34" charset="0"/>
                <a:cs typeface="Tahoma" pitchFamily="34" charset="0"/>
              </a:rPr>
              <a:t>Cognitive Dissonance Theory </a:t>
            </a:r>
            <a:r>
              <a:rPr lang="en-GB" sz="1600" dirty="0">
                <a:latin typeface="Tahoma" pitchFamily="34" charset="0"/>
                <a:ea typeface="Tahoma" pitchFamily="34" charset="0"/>
                <a:cs typeface="Tahoma" pitchFamily="34" charset="0"/>
              </a:rPr>
              <a:t>(</a:t>
            </a:r>
            <a:r>
              <a:rPr lang="en-GB" sz="1600" dirty="0" err="1">
                <a:latin typeface="Tahoma" pitchFamily="34" charset="0"/>
                <a:ea typeface="Tahoma" pitchFamily="34" charset="0"/>
                <a:cs typeface="Tahoma" pitchFamily="34" charset="0"/>
              </a:rPr>
              <a:t>Festinger</a:t>
            </a:r>
            <a:r>
              <a:rPr lang="en-GB" sz="1600" dirty="0">
                <a:latin typeface="Tahoma" pitchFamily="34" charset="0"/>
                <a:ea typeface="Tahoma" pitchFamily="34" charset="0"/>
                <a:cs typeface="Tahoma" pitchFamily="34" charset="0"/>
              </a:rPr>
              <a:t>, 1954)</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Negative beliefs about behaviour but still engage in that behaviour</a:t>
            </a:r>
          </a:p>
          <a:p>
            <a:pPr marL="0" indent="0">
              <a:buNone/>
            </a:pPr>
            <a:r>
              <a:rPr lang="en-GB" sz="1600" dirty="0">
                <a:latin typeface="Tahoma" pitchFamily="34" charset="0"/>
                <a:ea typeface="Tahoma" pitchFamily="34" charset="0"/>
                <a:cs typeface="Tahoma" pitchFamily="34" charset="0"/>
              </a:rPr>
              <a:t>			</a:t>
            </a:r>
          </a:p>
          <a:p>
            <a:pPr marL="0" indent="0">
              <a:buNone/>
            </a:pPr>
            <a:endParaRPr lang="en-GB" sz="1600"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Cognitive dissonance </a:t>
            </a:r>
            <a:r>
              <a:rPr lang="en-GB" sz="1600" dirty="0">
                <a:latin typeface="Tahoma" pitchFamily="34" charset="0"/>
                <a:ea typeface="Tahoma" pitchFamily="34" charset="0"/>
                <a:cs typeface="Tahoma" pitchFamily="34" charset="0"/>
              </a:rPr>
              <a:t>– cannot find external justification for behaviour</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Attempt to find internal justification by bringing attitude and behaviour closer together</a:t>
            </a:r>
          </a:p>
          <a:p>
            <a:endParaRPr lang="en-GB" sz="1600" dirty="0">
              <a:latin typeface="Tahoma" pitchFamily="34" charset="0"/>
              <a:ea typeface="Tahoma" pitchFamily="34" charset="0"/>
              <a:cs typeface="Tahoma" pitchFamily="34" charset="0"/>
            </a:endParaRPr>
          </a:p>
          <a:p>
            <a:endParaRPr lang="en-GB" sz="1600" b="1" dirty="0">
              <a:latin typeface="Tahoma" pitchFamily="34" charset="0"/>
              <a:ea typeface="Tahoma" pitchFamily="34" charset="0"/>
              <a:cs typeface="Tahoma" pitchFamily="34" charset="0"/>
            </a:endParaRPr>
          </a:p>
          <a:p>
            <a:r>
              <a:rPr lang="en-GB" sz="1600" b="1" dirty="0" err="1">
                <a:latin typeface="Tahoma" pitchFamily="34" charset="0"/>
                <a:ea typeface="Tahoma" pitchFamily="34" charset="0"/>
                <a:cs typeface="Tahoma" pitchFamily="34" charset="0"/>
              </a:rPr>
              <a:t>Counterattitudinal</a:t>
            </a:r>
            <a:r>
              <a:rPr lang="en-GB" sz="1600" b="1" dirty="0">
                <a:latin typeface="Tahoma" pitchFamily="34" charset="0"/>
                <a:ea typeface="Tahoma" pitchFamily="34" charset="0"/>
                <a:cs typeface="Tahoma" pitchFamily="34" charset="0"/>
              </a:rPr>
              <a:t> advocacy </a:t>
            </a:r>
            <a:r>
              <a:rPr lang="en-GB" sz="1600" dirty="0">
                <a:latin typeface="Tahoma" pitchFamily="34" charset="0"/>
                <a:ea typeface="Tahoma" pitchFamily="34" charset="0"/>
                <a:cs typeface="Tahoma" pitchFamily="34" charset="0"/>
              </a:rPr>
              <a:t>– public statements counter to private opinions</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Likelihood of change in private opinion</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Most likely to work at an individual level.  Less likely on a mass scale</a:t>
            </a: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1484784"/>
            <a:ext cx="2052836" cy="1361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0891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534400" cy="758952"/>
          </a:xfrm>
        </p:spPr>
        <p:txBody>
          <a:bodyPr>
            <a:normAutofit fontScale="90000"/>
          </a:bodyPr>
          <a:lstStyle/>
          <a:p>
            <a:pPr marL="609600" indent="-609600">
              <a:lnSpc>
                <a:spcPct val="90000"/>
              </a:lnSpc>
              <a:defRPr/>
            </a:pPr>
            <a:r>
              <a:rPr lang="en-GB" sz="2700" dirty="0">
                <a:solidFill>
                  <a:schemeClr val="tx1"/>
                </a:solidFill>
                <a:latin typeface="Tahoma" pitchFamily="34" charset="0"/>
                <a:ea typeface="Tahoma" pitchFamily="34" charset="0"/>
                <a:cs typeface="Tahoma" pitchFamily="34" charset="0"/>
              </a:rPr>
              <a:t> </a:t>
            </a:r>
            <a:r>
              <a:rPr lang="en-GB" sz="2200" dirty="0">
                <a:solidFill>
                  <a:schemeClr val="tx1"/>
                </a:solidFill>
                <a:latin typeface="Tahoma" pitchFamily="34" charset="0"/>
              </a:rPr>
              <a:t>Yale Attitude Change approach (</a:t>
            </a:r>
            <a:r>
              <a:rPr lang="en-GB" sz="2200" dirty="0" err="1">
                <a:solidFill>
                  <a:schemeClr val="tx1"/>
                </a:solidFill>
                <a:latin typeface="Tahoma" pitchFamily="34" charset="0"/>
              </a:rPr>
              <a:t>Hovland</a:t>
            </a:r>
            <a:r>
              <a:rPr lang="en-GB" sz="2200" dirty="0">
                <a:solidFill>
                  <a:schemeClr val="tx1"/>
                </a:solidFill>
                <a:latin typeface="Tahoma" pitchFamily="34" charset="0"/>
              </a:rPr>
              <a:t>, Janis and Kelley, 1953)</a:t>
            </a:r>
            <a:br>
              <a:rPr lang="en-GB" sz="2200" dirty="0">
                <a:solidFill>
                  <a:schemeClr val="tx1"/>
                </a:solidFill>
                <a:latin typeface="Tahoma" pitchFamily="34" charset="0"/>
              </a:rPr>
            </a:br>
            <a:br>
              <a:rPr lang="en-GB" sz="2200" b="1" dirty="0">
                <a:latin typeface="Tahoma" pitchFamily="34" charset="0"/>
              </a:rPr>
            </a:br>
            <a:endParaRPr lang="en-GB" sz="22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556792"/>
            <a:ext cx="8734744" cy="5688632"/>
          </a:xfrm>
        </p:spPr>
        <p:txBody>
          <a:bodyPr>
            <a:normAutofit fontScale="92500" lnSpcReduction="20000"/>
          </a:bodyPr>
          <a:lstStyle/>
          <a:p>
            <a:pPr marL="609600" indent="-609600" fontAlgn="auto">
              <a:lnSpc>
                <a:spcPct val="90000"/>
              </a:lnSpc>
              <a:spcAft>
                <a:spcPts val="0"/>
              </a:spcAft>
              <a:buFont typeface="Wingdings" pitchFamily="2" charset="2"/>
              <a:buNone/>
              <a:defRPr/>
            </a:pPr>
            <a:r>
              <a:rPr lang="en-GB" sz="1900" b="1" dirty="0">
                <a:latin typeface="Tahoma" pitchFamily="34" charset="0"/>
              </a:rPr>
              <a:t>Who</a:t>
            </a:r>
            <a:r>
              <a:rPr lang="en-GB" sz="1900" dirty="0">
                <a:latin typeface="Tahoma" pitchFamily="34" charset="0"/>
              </a:rPr>
              <a:t>: the source of the communication </a:t>
            </a:r>
          </a:p>
          <a:p>
            <a:pPr marL="609600" indent="-609600" fontAlgn="auto">
              <a:lnSpc>
                <a:spcPct val="90000"/>
              </a:lnSpc>
              <a:spcAft>
                <a:spcPts val="0"/>
              </a:spcAft>
              <a:buFont typeface="Wingdings" pitchFamily="2" charset="2"/>
              <a:buNone/>
              <a:defRPr/>
            </a:pPr>
            <a:endParaRPr lang="en-GB" sz="1900" dirty="0">
              <a:latin typeface="Tahoma" pitchFamily="34" charset="0"/>
            </a:endParaRPr>
          </a:p>
          <a:p>
            <a:pPr>
              <a:lnSpc>
                <a:spcPct val="90000"/>
              </a:lnSpc>
              <a:defRPr/>
            </a:pPr>
            <a:r>
              <a:rPr lang="en-GB" sz="1900" dirty="0">
                <a:latin typeface="Tahoma" pitchFamily="34" charset="0"/>
              </a:rPr>
              <a:t>Credible speakers	     (</a:t>
            </a:r>
            <a:r>
              <a:rPr lang="en-GB" sz="1900" dirty="0" err="1">
                <a:latin typeface="Tahoma" pitchFamily="34" charset="0"/>
              </a:rPr>
              <a:t>Hovland</a:t>
            </a:r>
            <a:r>
              <a:rPr lang="en-GB" sz="1900" dirty="0">
                <a:latin typeface="Tahoma" pitchFamily="34" charset="0"/>
              </a:rPr>
              <a:t> and Weiss, 1951; Jain and </a:t>
            </a:r>
            <a:r>
              <a:rPr lang="en-GB" sz="1900" dirty="0" err="1">
                <a:latin typeface="Tahoma" pitchFamily="34" charset="0"/>
              </a:rPr>
              <a:t>Posavac</a:t>
            </a:r>
            <a:r>
              <a:rPr lang="en-GB" sz="1900" dirty="0">
                <a:latin typeface="Tahoma" pitchFamily="34" charset="0"/>
              </a:rPr>
              <a:t>, 2000)</a:t>
            </a:r>
          </a:p>
          <a:p>
            <a:pPr>
              <a:lnSpc>
                <a:spcPct val="90000"/>
              </a:lnSpc>
              <a:defRPr/>
            </a:pPr>
            <a:endParaRPr lang="en-GB" sz="1900" dirty="0">
              <a:latin typeface="Tahoma" pitchFamily="34" charset="0"/>
            </a:endParaRPr>
          </a:p>
          <a:p>
            <a:pPr>
              <a:lnSpc>
                <a:spcPct val="90000"/>
              </a:lnSpc>
              <a:defRPr/>
            </a:pPr>
            <a:r>
              <a:rPr lang="en-GB" sz="1900" dirty="0">
                <a:latin typeface="Tahoma" pitchFamily="34" charset="0"/>
              </a:rPr>
              <a:t>Attractive speakers                 (e.g. </a:t>
            </a:r>
            <a:r>
              <a:rPr lang="en-GB" sz="1900" dirty="0" err="1">
                <a:latin typeface="Tahoma" pitchFamily="34" charset="0"/>
              </a:rPr>
              <a:t>Eagly</a:t>
            </a:r>
            <a:r>
              <a:rPr lang="en-GB" sz="1900" dirty="0">
                <a:latin typeface="Tahoma" pitchFamily="34" charset="0"/>
              </a:rPr>
              <a:t> and </a:t>
            </a:r>
            <a:r>
              <a:rPr lang="en-GB" sz="1900" dirty="0" err="1">
                <a:latin typeface="Tahoma" pitchFamily="34" charset="0"/>
              </a:rPr>
              <a:t>Chaiken</a:t>
            </a:r>
            <a:r>
              <a:rPr lang="en-GB" sz="1900" dirty="0">
                <a:latin typeface="Tahoma" pitchFamily="34" charset="0"/>
              </a:rPr>
              <a:t>, 1975)</a:t>
            </a: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r>
              <a:rPr lang="en-GB" sz="1900" b="1" dirty="0">
                <a:latin typeface="Tahoma" pitchFamily="34" charset="0"/>
              </a:rPr>
              <a:t>What</a:t>
            </a:r>
            <a:r>
              <a:rPr lang="en-GB" sz="1900" dirty="0">
                <a:latin typeface="Tahoma" pitchFamily="34" charset="0"/>
              </a:rPr>
              <a:t>: the nature of the communication</a:t>
            </a:r>
          </a:p>
          <a:p>
            <a:pPr marL="609600" indent="-609600" fontAlgn="auto">
              <a:lnSpc>
                <a:spcPct val="90000"/>
              </a:lnSpc>
              <a:spcAft>
                <a:spcPts val="0"/>
              </a:spcAft>
              <a:buFont typeface="Wingdings" pitchFamily="2" charset="2"/>
              <a:buNone/>
              <a:defRPr/>
            </a:pPr>
            <a:endParaRPr lang="en-GB" sz="1900" dirty="0">
              <a:latin typeface="Tahoma" pitchFamily="34" charset="0"/>
            </a:endParaRPr>
          </a:p>
          <a:p>
            <a:pPr>
              <a:lnSpc>
                <a:spcPct val="90000"/>
              </a:lnSpc>
              <a:defRPr/>
            </a:pPr>
            <a:r>
              <a:rPr lang="en-GB" sz="1900" dirty="0">
                <a:latin typeface="Tahoma" pitchFamily="34" charset="0"/>
              </a:rPr>
              <a:t>Does not appear designed to influence                (e.g. Petty and Cacioppo, 1986)</a:t>
            </a:r>
          </a:p>
          <a:p>
            <a:pPr>
              <a:lnSpc>
                <a:spcPct val="90000"/>
              </a:lnSpc>
              <a:defRPr/>
            </a:pPr>
            <a:endParaRPr lang="en-GB" sz="1900" dirty="0">
              <a:latin typeface="Tahoma" pitchFamily="34" charset="0"/>
            </a:endParaRPr>
          </a:p>
          <a:p>
            <a:pPr>
              <a:lnSpc>
                <a:spcPct val="90000"/>
              </a:lnSpc>
              <a:defRPr/>
            </a:pPr>
            <a:r>
              <a:rPr lang="en-GB" sz="1900" dirty="0">
                <a:latin typeface="Tahoma" pitchFamily="34" charset="0"/>
                <a:ea typeface="Tahoma" pitchFamily="34" charset="0"/>
                <a:cs typeface="Tahoma" pitchFamily="34" charset="0"/>
              </a:rPr>
              <a:t>Two-sided communications more effective  - if sure can refute the arguments       </a:t>
            </a:r>
          </a:p>
          <a:p>
            <a:pPr marL="0" indent="0" algn="r">
              <a:lnSpc>
                <a:spcPct val="90000"/>
              </a:lnSpc>
              <a:buNone/>
              <a:defRPr/>
            </a:pPr>
            <a:r>
              <a:rPr lang="en-GB" sz="1900" dirty="0">
                <a:latin typeface="Tahoma" pitchFamily="34" charset="0"/>
                <a:ea typeface="Tahoma" pitchFamily="34" charset="0"/>
                <a:cs typeface="Tahoma" pitchFamily="34" charset="0"/>
              </a:rPr>
              <a:t>(e.g. </a:t>
            </a:r>
            <a:r>
              <a:rPr lang="en-GB" sz="1900" dirty="0" err="1">
                <a:latin typeface="Tahoma" pitchFamily="34" charset="0"/>
                <a:ea typeface="Tahoma" pitchFamily="34" charset="0"/>
                <a:cs typeface="Tahoma" pitchFamily="34" charset="0"/>
              </a:rPr>
              <a:t>Lumsdaine</a:t>
            </a:r>
            <a:r>
              <a:rPr lang="en-GB" sz="1900" dirty="0">
                <a:latin typeface="Tahoma" pitchFamily="34" charset="0"/>
                <a:ea typeface="Tahoma" pitchFamily="34" charset="0"/>
                <a:cs typeface="Tahoma" pitchFamily="34" charset="0"/>
              </a:rPr>
              <a:t> and Janis, 1953)</a:t>
            </a:r>
          </a:p>
          <a:p>
            <a:pPr>
              <a:lnSpc>
                <a:spcPct val="90000"/>
              </a:lnSpc>
              <a:defRPr/>
            </a:pPr>
            <a:endParaRPr lang="en-GB" sz="1900" dirty="0">
              <a:latin typeface="Tahoma" pitchFamily="34" charset="0"/>
              <a:ea typeface="Tahoma" pitchFamily="34" charset="0"/>
              <a:cs typeface="Tahoma" pitchFamily="34" charset="0"/>
            </a:endParaRPr>
          </a:p>
          <a:p>
            <a:pPr>
              <a:lnSpc>
                <a:spcPct val="90000"/>
              </a:lnSpc>
              <a:defRPr/>
            </a:pPr>
            <a:r>
              <a:rPr lang="en-GB" sz="1900" dirty="0">
                <a:latin typeface="Tahoma" pitchFamily="34" charset="0"/>
                <a:ea typeface="Tahoma" pitchFamily="34" charset="0"/>
                <a:cs typeface="Tahoma" pitchFamily="34" charset="0"/>
              </a:rPr>
              <a:t>Primacy/</a:t>
            </a:r>
            <a:r>
              <a:rPr lang="en-GB" sz="1900" dirty="0" err="1">
                <a:latin typeface="Tahoma" pitchFamily="34" charset="0"/>
                <a:ea typeface="Tahoma" pitchFamily="34" charset="0"/>
                <a:cs typeface="Tahoma" pitchFamily="34" charset="0"/>
              </a:rPr>
              <a:t>Recency</a:t>
            </a:r>
            <a:r>
              <a:rPr lang="en-GB" sz="1900" dirty="0">
                <a:latin typeface="Tahoma" pitchFamily="34" charset="0"/>
                <a:ea typeface="Tahoma" pitchFamily="34" charset="0"/>
                <a:cs typeface="Tahoma" pitchFamily="34" charset="0"/>
              </a:rPr>
              <a:t> effects </a:t>
            </a:r>
          </a:p>
          <a:p>
            <a:pPr>
              <a:lnSpc>
                <a:spcPct val="90000"/>
              </a:lnSpc>
              <a:defRPr/>
            </a:pPr>
            <a:endParaRPr lang="en-GB" sz="1900" dirty="0">
              <a:latin typeface="Tahoma" pitchFamily="34" charset="0"/>
              <a:ea typeface="Tahoma" pitchFamily="34" charset="0"/>
              <a:cs typeface="Tahoma" pitchFamily="34" charset="0"/>
            </a:endParaRPr>
          </a:p>
          <a:p>
            <a:pPr marL="0" indent="0">
              <a:lnSpc>
                <a:spcPct val="90000"/>
              </a:lnSpc>
              <a:buNone/>
              <a:defRPr/>
            </a:pPr>
            <a:r>
              <a:rPr lang="en-GB" sz="1900" dirty="0">
                <a:latin typeface="Tahoma" pitchFamily="34" charset="0"/>
                <a:ea typeface="Tahoma" pitchFamily="34" charset="0"/>
                <a:cs typeface="Tahoma" pitchFamily="34" charset="0"/>
              </a:rPr>
              <a:t>    If no delay – go first; if there is a delay – go last</a:t>
            </a:r>
          </a:p>
          <a:p>
            <a:pPr marL="0" indent="0" algn="r">
              <a:buNone/>
            </a:pPr>
            <a:r>
              <a:rPr lang="en-GB" sz="1900" dirty="0">
                <a:latin typeface="Tahoma" pitchFamily="34" charset="0"/>
                <a:ea typeface="Tahoma" pitchFamily="34" charset="0"/>
                <a:cs typeface="Tahoma" pitchFamily="34" charset="0"/>
              </a:rPr>
              <a:t>(e.g. Miller and Campbell, 1959)</a:t>
            </a:r>
          </a:p>
          <a:p>
            <a:pPr marL="0" indent="0">
              <a:buNone/>
            </a:pPr>
            <a:endParaRPr lang="en-GB" sz="19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400" dirty="0">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3574463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23528" y="1700808"/>
            <a:ext cx="8503920" cy="4926288"/>
          </a:xfrm>
        </p:spPr>
        <p:txBody>
          <a:bodyPr>
            <a:normAutofit fontScale="92500" lnSpcReduction="10000"/>
          </a:bodyPr>
          <a:lstStyle/>
          <a:p>
            <a:pPr marL="0" indent="0">
              <a:buNone/>
            </a:pPr>
            <a:r>
              <a:rPr lang="en-GB" sz="1900" b="1" dirty="0">
                <a:latin typeface="Tahoma" pitchFamily="34" charset="0"/>
                <a:ea typeface="Tahoma" pitchFamily="34" charset="0"/>
                <a:cs typeface="Tahoma" pitchFamily="34" charset="0"/>
              </a:rPr>
              <a:t>To Whom</a:t>
            </a:r>
            <a:r>
              <a:rPr lang="en-GB" sz="1900" dirty="0">
                <a:latin typeface="Tahoma" pitchFamily="34" charset="0"/>
                <a:ea typeface="Tahoma" pitchFamily="34" charset="0"/>
                <a:cs typeface="Tahoma" pitchFamily="34" charset="0"/>
              </a:rPr>
              <a:t>: The nature of the audience</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More easily persuaded:</a:t>
            </a:r>
          </a:p>
          <a:p>
            <a:pPr marL="0" indent="0">
              <a:buNone/>
            </a:pPr>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Distracted audience                              (</a:t>
            </a:r>
            <a:r>
              <a:rPr lang="en-GB" sz="1900" dirty="0" err="1">
                <a:latin typeface="Tahoma" pitchFamily="34" charset="0"/>
                <a:ea typeface="Tahoma" pitchFamily="34" charset="0"/>
                <a:cs typeface="Tahoma" pitchFamily="34" charset="0"/>
              </a:rPr>
              <a:t>Festinger</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Maccoby</a:t>
            </a:r>
            <a:r>
              <a:rPr lang="en-GB" sz="1900" dirty="0">
                <a:latin typeface="Tahoma" pitchFamily="34" charset="0"/>
                <a:ea typeface="Tahoma" pitchFamily="34" charset="0"/>
                <a:cs typeface="Tahoma" pitchFamily="34" charset="0"/>
              </a:rPr>
              <a:t>, 1964; </a:t>
            </a:r>
          </a:p>
          <a:p>
            <a:pPr marL="0" indent="0">
              <a:buNone/>
            </a:pPr>
            <a:r>
              <a:rPr lang="en-GB" sz="1900" dirty="0">
                <a:latin typeface="Tahoma" pitchFamily="34" charset="0"/>
                <a:ea typeface="Tahoma" pitchFamily="34" charset="0"/>
                <a:cs typeface="Tahoma" pitchFamily="34" charset="0"/>
              </a:rPr>
              <a:t>                                                                       </a:t>
            </a:r>
            <a:r>
              <a:rPr lang="en-GB" sz="1900" dirty="0" err="1">
                <a:latin typeface="Tahoma" pitchFamily="34" charset="0"/>
                <a:ea typeface="Tahoma" pitchFamily="34" charset="0"/>
                <a:cs typeface="Tahoma" pitchFamily="34" charset="0"/>
              </a:rPr>
              <a:t>Albarracin</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Wyer</a:t>
            </a:r>
            <a:r>
              <a:rPr lang="en-GB" sz="1900" dirty="0">
                <a:latin typeface="Tahoma" pitchFamily="34" charset="0"/>
                <a:ea typeface="Tahoma" pitchFamily="34" charset="0"/>
                <a:cs typeface="Tahoma" pitchFamily="34" charset="0"/>
              </a:rPr>
              <a:t>, 2001)</a:t>
            </a: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low in intelligence                       (Rhodes and Wood, 1992)</a:t>
            </a:r>
          </a:p>
          <a:p>
            <a:endParaRPr lang="en-GB" sz="1900" dirty="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with moderate self-esteem           (Rhodes and Wood, 1992)</a:t>
            </a:r>
          </a:p>
          <a:p>
            <a:endParaRPr lang="en-GB" sz="1900" dirty="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Between ages 18-25 – more impressionable</a:t>
            </a:r>
          </a:p>
          <a:p>
            <a:pPr marL="0" indent="0" algn="r">
              <a:buNone/>
            </a:pPr>
            <a:r>
              <a:rPr lang="en-GB" sz="1900" dirty="0">
                <a:latin typeface="Tahoma" pitchFamily="34" charset="0"/>
                <a:ea typeface="Tahoma" pitchFamily="34" charset="0"/>
                <a:cs typeface="Tahoma" pitchFamily="34" charset="0"/>
              </a:rPr>
              <a:t>(e.g. </a:t>
            </a:r>
            <a:r>
              <a:rPr lang="en-GB" sz="1900" dirty="0" err="1">
                <a:latin typeface="Tahoma" pitchFamily="34" charset="0"/>
                <a:ea typeface="Tahoma" pitchFamily="34" charset="0"/>
                <a:cs typeface="Tahoma" pitchFamily="34" charset="0"/>
              </a:rPr>
              <a:t>Krosnick</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Alwin</a:t>
            </a:r>
            <a:r>
              <a:rPr lang="en-GB" sz="1900" dirty="0">
                <a:latin typeface="Tahoma" pitchFamily="34" charset="0"/>
                <a:ea typeface="Tahoma" pitchFamily="34" charset="0"/>
                <a:cs typeface="Tahoma" pitchFamily="34" charset="0"/>
              </a:rPr>
              <a:t>, 1989)</a:t>
            </a:r>
          </a:p>
          <a:p>
            <a:pPr marL="0" indent="0">
              <a:buNone/>
            </a:pPr>
            <a:r>
              <a:rPr lang="en-GB" sz="1900" dirty="0">
                <a:latin typeface="Tahoma" pitchFamily="34" charset="0"/>
                <a:ea typeface="Tahoma" pitchFamily="34" charset="0"/>
                <a:cs typeface="Tahoma" pitchFamily="34" charset="0"/>
              </a:rPr>
              <a:t>								</a:t>
            </a:r>
          </a:p>
          <a:p>
            <a:endParaRPr lang="en-GB" dirty="0"/>
          </a:p>
        </p:txBody>
      </p:sp>
    </p:spTree>
    <p:extLst>
      <p:ext uri="{BB962C8B-B14F-4D97-AF65-F5344CB8AC3E}">
        <p14:creationId xmlns:p14="http://schemas.microsoft.com/office/powerpoint/2010/main" val="1610000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54AE49B-17D4-368D-EF08-373024F0EA89}"/>
              </a:ext>
            </a:extLst>
          </p:cNvPr>
          <p:cNvPicPr>
            <a:picLocks noChangeAspect="1"/>
          </p:cNvPicPr>
          <p:nvPr/>
        </p:nvPicPr>
        <p:blipFill>
          <a:blip r:embed="rId2"/>
          <a:srcRect l="20648" r="20648"/>
          <a:stretch/>
        </p:blipFill>
        <p:spPr>
          <a:xfrm>
            <a:off x="2434227" y="-1"/>
            <a:ext cx="670977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2" name="Freeform: Shape 21">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41754"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34896"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635" y="2443480"/>
            <a:ext cx="25374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FE4D7C27-3C8F-1812-02E0-103FFE21C8C2}"/>
              </a:ext>
            </a:extLst>
          </p:cNvPr>
          <p:cNvSpPr txBox="1"/>
          <p:nvPr/>
        </p:nvSpPr>
        <p:spPr>
          <a:xfrm>
            <a:off x="278320" y="2718054"/>
            <a:ext cx="2579180" cy="3207258"/>
          </a:xfrm>
          <a:prstGeom prst="rect">
            <a:avLst/>
          </a:prstGeom>
        </p:spPr>
        <p:txBody>
          <a:bodyPr vert="horz" lIns="91440" tIns="45720" rIns="91440" bIns="45720" rtlCol="0" anchor="t">
            <a:normAutofit/>
          </a:bodyPr>
          <a:lstStyle/>
          <a:p>
            <a:pPr algn="ctr">
              <a:lnSpc>
                <a:spcPct val="90000"/>
              </a:lnSpc>
              <a:spcAft>
                <a:spcPts val="600"/>
              </a:spcAft>
            </a:pPr>
            <a:r>
              <a:rPr lang="en-US" sz="4800" dirty="0"/>
              <a:t>15 minutes</a:t>
            </a:r>
          </a:p>
        </p:txBody>
      </p:sp>
    </p:spTree>
    <p:extLst>
      <p:ext uri="{BB962C8B-B14F-4D97-AF65-F5344CB8AC3E}">
        <p14:creationId xmlns:p14="http://schemas.microsoft.com/office/powerpoint/2010/main" val="29098014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solidFill>
                  <a:schemeClr val="tx1"/>
                </a:solidFill>
                <a:latin typeface="Tahoma" pitchFamily="34" charset="0"/>
                <a:ea typeface="Tahoma" pitchFamily="34" charset="0"/>
                <a:cs typeface="Tahoma" pitchFamily="34" charset="0"/>
              </a:rPr>
              <a:t>The Elaboration Likelihood Model</a:t>
            </a:r>
            <a:br>
              <a:rPr lang="en-GB" sz="2400" dirty="0">
                <a:solidFill>
                  <a:schemeClr val="tx1"/>
                </a:solidFill>
                <a:latin typeface="Tahoma" pitchFamily="34" charset="0"/>
                <a:ea typeface="Tahoma" pitchFamily="34" charset="0"/>
                <a:cs typeface="Tahoma" pitchFamily="34" charset="0"/>
              </a:rPr>
            </a:br>
            <a:r>
              <a:rPr lang="en-GB" sz="2200" dirty="0">
                <a:solidFill>
                  <a:schemeClr val="tx1"/>
                </a:solidFill>
                <a:latin typeface="Tahoma" pitchFamily="34" charset="0"/>
                <a:ea typeface="Tahoma" pitchFamily="34" charset="0"/>
                <a:cs typeface="Tahoma" pitchFamily="34" charset="0"/>
              </a:rPr>
              <a:t>(Petty and Cacioppo, 1986)</a:t>
            </a:r>
          </a:p>
        </p:txBody>
      </p:sp>
      <p:sp>
        <p:nvSpPr>
          <p:cNvPr id="4" name="Content Placeholder 3"/>
          <p:cNvSpPr>
            <a:spLocks noGrp="1"/>
          </p:cNvSpPr>
          <p:nvPr>
            <p:ph sz="half" idx="1"/>
          </p:nvPr>
        </p:nvSpPr>
        <p:spPr>
          <a:xfrm>
            <a:off x="179512" y="1771391"/>
            <a:ext cx="3838200" cy="4280512"/>
          </a:xfrm>
        </p:spPr>
        <p:txBody>
          <a:bodyPr>
            <a:normAutofit/>
          </a:bodyPr>
          <a:lstStyle/>
          <a:p>
            <a:r>
              <a:rPr lang="en-GB" sz="1800" b="1" dirty="0">
                <a:latin typeface="Tahoma" pitchFamily="34" charset="0"/>
                <a:ea typeface="Tahoma" pitchFamily="34" charset="0"/>
                <a:cs typeface="Tahoma" pitchFamily="34" charset="0"/>
              </a:rPr>
              <a:t>Central route to persuasion </a:t>
            </a:r>
          </a:p>
          <a:p>
            <a:pPr marL="0" indent="0">
              <a:buNone/>
            </a:pPr>
            <a:endParaRPr lang="en-GB" sz="1800" b="1"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Have both the motivation and the ability to pay attention to the arguments in the communication</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Peripheral route</a:t>
            </a:r>
          </a:p>
          <a:p>
            <a:endParaRPr lang="en-GB" sz="1800" u="sng"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Do not pay attention to the arguments but are instead swayed by surface characteristics</a:t>
            </a:r>
          </a:p>
          <a:p>
            <a:endParaRPr lang="en-GB" sz="1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3301" y="1771391"/>
            <a:ext cx="493069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80483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Motivation to pay attention to arguments</a:t>
            </a:r>
          </a:p>
        </p:txBody>
      </p:sp>
      <p:sp>
        <p:nvSpPr>
          <p:cNvPr id="3" name="Content Placeholder 2"/>
          <p:cNvSpPr>
            <a:spLocks noGrp="1"/>
          </p:cNvSpPr>
          <p:nvPr>
            <p:ph sz="quarter" idx="1"/>
          </p:nvPr>
        </p:nvSpPr>
        <p:spPr/>
        <p:txBody>
          <a:bodyPr>
            <a:normAutofit/>
          </a:bodyPr>
          <a:lstStyle/>
          <a:p>
            <a:pPr marL="0" indent="0">
              <a:buNone/>
            </a:pPr>
            <a:r>
              <a:rPr lang="en-GB" sz="1800" dirty="0">
                <a:latin typeface="Tahoma" pitchFamily="34" charset="0"/>
                <a:ea typeface="Tahoma" pitchFamily="34" charset="0"/>
                <a:cs typeface="Tahoma" pitchFamily="34" charset="0"/>
              </a:rPr>
              <a:t> Petty, Cacioppo and Goldman (1981)</a:t>
            </a:r>
          </a:p>
        </p:txBody>
      </p:sp>
      <p:sp>
        <p:nvSpPr>
          <p:cNvPr id="6" name="TextBox 5"/>
          <p:cNvSpPr txBox="1"/>
          <p:nvPr/>
        </p:nvSpPr>
        <p:spPr>
          <a:xfrm>
            <a:off x="3419872" y="2213069"/>
            <a:ext cx="2654894" cy="369332"/>
          </a:xfrm>
          <a:prstGeom prst="rect">
            <a:avLst/>
          </a:prstGeom>
          <a:noFill/>
        </p:spPr>
        <p:txBody>
          <a:bodyPr wrap="none" rtlCol="0">
            <a:spAutoFit/>
          </a:bodyPr>
          <a:lstStyle/>
          <a:p>
            <a:r>
              <a:rPr lang="en-GB" dirty="0">
                <a:latin typeface="Tahoma" pitchFamily="34" charset="0"/>
                <a:ea typeface="Tahoma" pitchFamily="34" charset="0"/>
                <a:cs typeface="Tahoma" pitchFamily="34" charset="0"/>
              </a:rPr>
              <a:t>High personal relevance</a:t>
            </a:r>
          </a:p>
        </p:txBody>
      </p:sp>
      <p:sp>
        <p:nvSpPr>
          <p:cNvPr id="7" name="TextBox 6"/>
          <p:cNvSpPr txBox="1"/>
          <p:nvPr/>
        </p:nvSpPr>
        <p:spPr>
          <a:xfrm>
            <a:off x="323528" y="3737307"/>
            <a:ext cx="1308371" cy="369332"/>
          </a:xfrm>
          <a:prstGeom prst="rect">
            <a:avLst/>
          </a:prstGeom>
          <a:noFill/>
        </p:spPr>
        <p:txBody>
          <a:bodyPr wrap="none" rtlCol="0">
            <a:spAutoFit/>
          </a:bodyPr>
          <a:lstStyle/>
          <a:p>
            <a:r>
              <a:rPr lang="en-GB" dirty="0">
                <a:latin typeface="Tahoma" pitchFamily="34" charset="0"/>
                <a:ea typeface="Tahoma" pitchFamily="34" charset="0"/>
                <a:cs typeface="Tahoma" pitchFamily="34" charset="0"/>
              </a:rPr>
              <a:t>Agreemen</a:t>
            </a:r>
            <a:r>
              <a:rPr lang="en-GB" dirty="0"/>
              <a:t>t</a:t>
            </a: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0356" y="2580646"/>
            <a:ext cx="574675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2256733" y="5774180"/>
            <a:ext cx="1523179" cy="261610"/>
          </a:xfrm>
          <a:prstGeom prst="rect">
            <a:avLst/>
          </a:prstGeom>
          <a:noFill/>
        </p:spPr>
        <p:txBody>
          <a:bodyPr wrap="square" rtlCol="0">
            <a:spAutoFit/>
          </a:bodyPr>
          <a:lstStyle/>
          <a:p>
            <a:r>
              <a:rPr lang="en-GB" sz="1100" dirty="0">
                <a:latin typeface="Tahoma" pitchFamily="34" charset="0"/>
                <a:ea typeface="Tahoma" pitchFamily="34" charset="0"/>
                <a:cs typeface="Tahoma" pitchFamily="34" charset="0"/>
              </a:rPr>
              <a:t>Low expertise source</a:t>
            </a:r>
          </a:p>
        </p:txBody>
      </p:sp>
      <p:sp>
        <p:nvSpPr>
          <p:cNvPr id="9" name="TextBox 8"/>
          <p:cNvSpPr txBox="1"/>
          <p:nvPr/>
        </p:nvSpPr>
        <p:spPr>
          <a:xfrm>
            <a:off x="4576740" y="5794659"/>
            <a:ext cx="1651444" cy="261610"/>
          </a:xfrm>
          <a:prstGeom prst="rect">
            <a:avLst/>
          </a:prstGeom>
          <a:noFill/>
        </p:spPr>
        <p:txBody>
          <a:bodyPr wrap="square" rtlCol="0">
            <a:spAutoFit/>
          </a:bodyPr>
          <a:lstStyle/>
          <a:p>
            <a:r>
              <a:rPr lang="en-GB" sz="1100" dirty="0">
                <a:latin typeface="Tahoma" pitchFamily="34" charset="0"/>
                <a:ea typeface="Tahoma" pitchFamily="34" charset="0"/>
                <a:cs typeface="Tahoma" pitchFamily="34" charset="0"/>
              </a:rPr>
              <a:t>High expertise source</a:t>
            </a:r>
          </a:p>
        </p:txBody>
      </p:sp>
    </p:spTree>
    <p:extLst>
      <p:ext uri="{BB962C8B-B14F-4D97-AF65-F5344CB8AC3E}">
        <p14:creationId xmlns:p14="http://schemas.microsoft.com/office/powerpoint/2010/main" val="187658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348880"/>
            <a:ext cx="5732554" cy="3373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95536" y="3444131"/>
            <a:ext cx="1300805" cy="369332"/>
          </a:xfrm>
          <a:prstGeom prst="rect">
            <a:avLst/>
          </a:prstGeom>
        </p:spPr>
        <p:txBody>
          <a:bodyPr wrap="none">
            <a:spAutoFit/>
          </a:bodyPr>
          <a:lstStyle/>
          <a:p>
            <a:r>
              <a:rPr lang="en-GB" dirty="0">
                <a:latin typeface="Tahoma" pitchFamily="34" charset="0"/>
                <a:ea typeface="Tahoma" pitchFamily="34" charset="0"/>
                <a:cs typeface="Tahoma" pitchFamily="34" charset="0"/>
              </a:rPr>
              <a:t>Agreemen</a:t>
            </a:r>
            <a:r>
              <a:rPr lang="en-GB" dirty="0"/>
              <a:t>t</a:t>
            </a:r>
          </a:p>
        </p:txBody>
      </p:sp>
      <p:sp>
        <p:nvSpPr>
          <p:cNvPr id="5" name="Rectangle 4"/>
          <p:cNvSpPr/>
          <p:nvPr/>
        </p:nvSpPr>
        <p:spPr>
          <a:xfrm>
            <a:off x="2411760" y="5555161"/>
            <a:ext cx="1788685" cy="261610"/>
          </a:xfrm>
          <a:prstGeom prst="rect">
            <a:avLst/>
          </a:prstGeom>
        </p:spPr>
        <p:txBody>
          <a:bodyPr wrap="square">
            <a:spAutoFit/>
          </a:bodyPr>
          <a:lstStyle/>
          <a:p>
            <a:r>
              <a:rPr lang="en-GB" sz="1100" dirty="0">
                <a:latin typeface="Tahoma" pitchFamily="34" charset="0"/>
                <a:ea typeface="Tahoma" pitchFamily="34" charset="0"/>
                <a:cs typeface="Tahoma" pitchFamily="34" charset="0"/>
              </a:rPr>
              <a:t>Low expertise source</a:t>
            </a:r>
          </a:p>
        </p:txBody>
      </p:sp>
      <p:sp>
        <p:nvSpPr>
          <p:cNvPr id="6" name="Rectangle 5"/>
          <p:cNvSpPr/>
          <p:nvPr/>
        </p:nvSpPr>
        <p:spPr>
          <a:xfrm>
            <a:off x="4200445" y="5535680"/>
            <a:ext cx="1529586" cy="261610"/>
          </a:xfrm>
          <a:prstGeom prst="rect">
            <a:avLst/>
          </a:prstGeom>
        </p:spPr>
        <p:txBody>
          <a:bodyPr wrap="none">
            <a:spAutoFit/>
          </a:bodyPr>
          <a:lstStyle/>
          <a:p>
            <a:r>
              <a:rPr lang="en-GB" sz="1100" dirty="0">
                <a:latin typeface="Tahoma" pitchFamily="34" charset="0"/>
                <a:ea typeface="Tahoma" pitchFamily="34" charset="0"/>
                <a:cs typeface="Tahoma" pitchFamily="34" charset="0"/>
              </a:rPr>
              <a:t>High expertise source</a:t>
            </a:r>
          </a:p>
        </p:txBody>
      </p:sp>
      <p:sp>
        <p:nvSpPr>
          <p:cNvPr id="7" name="Rectangle 6"/>
          <p:cNvSpPr/>
          <p:nvPr/>
        </p:nvSpPr>
        <p:spPr>
          <a:xfrm>
            <a:off x="3563888" y="1988840"/>
            <a:ext cx="2572371" cy="369332"/>
          </a:xfrm>
          <a:prstGeom prst="rect">
            <a:avLst/>
          </a:prstGeom>
        </p:spPr>
        <p:txBody>
          <a:bodyPr wrap="none">
            <a:spAutoFit/>
          </a:bodyPr>
          <a:lstStyle/>
          <a:p>
            <a:r>
              <a:rPr lang="en-GB" dirty="0">
                <a:latin typeface="Tahoma" pitchFamily="34" charset="0"/>
                <a:ea typeface="Tahoma" pitchFamily="34" charset="0"/>
                <a:cs typeface="Tahoma" pitchFamily="34" charset="0"/>
              </a:rPr>
              <a:t>Low personal relevance</a:t>
            </a:r>
          </a:p>
        </p:txBody>
      </p:sp>
    </p:spTree>
    <p:extLst>
      <p:ext uri="{BB962C8B-B14F-4D97-AF65-F5344CB8AC3E}">
        <p14:creationId xmlns:p14="http://schemas.microsoft.com/office/powerpoint/2010/main" val="18547293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844824"/>
            <a:ext cx="8503920" cy="4572000"/>
          </a:xfrm>
        </p:spPr>
        <p:txBody>
          <a:bodyPr>
            <a:normAutofit/>
          </a:bodyPr>
          <a:lstStyle/>
          <a:p>
            <a:r>
              <a:rPr lang="en-GB" sz="1800" dirty="0">
                <a:latin typeface="Tahoma" pitchFamily="34" charset="0"/>
                <a:ea typeface="Tahoma" pitchFamily="34" charset="0"/>
                <a:cs typeface="Tahoma" pitchFamily="34" charset="0"/>
              </a:rPr>
              <a:t>Ability to pay attention</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When ability is low - more likely to use peripheral cues </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Long-lasting attitude change</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that have changed due to recognition and acceptance of ‘sound</a:t>
            </a:r>
          </a:p>
          <a:p>
            <a:pPr marL="0" indent="0">
              <a:buNone/>
            </a:pPr>
            <a:r>
              <a:rPr lang="en-GB" sz="1800" dirty="0">
                <a:latin typeface="Tahoma" pitchFamily="34" charset="0"/>
                <a:ea typeface="Tahoma" pitchFamily="34" charset="0"/>
                <a:cs typeface="Tahoma" pitchFamily="34" charset="0"/>
              </a:rPr>
              <a:t>	logic’ – more resistant to counterpersuasion</a:t>
            </a:r>
          </a:p>
        </p:txBody>
      </p:sp>
    </p:spTree>
    <p:extLst>
      <p:ext uri="{BB962C8B-B14F-4D97-AF65-F5344CB8AC3E}">
        <p14:creationId xmlns:p14="http://schemas.microsoft.com/office/powerpoint/2010/main" val="14677388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 and Attitude Change</a:t>
            </a:r>
          </a:p>
        </p:txBody>
      </p:sp>
      <p:sp>
        <p:nvSpPr>
          <p:cNvPr id="3" name="Content Placeholder 2"/>
          <p:cNvSpPr>
            <a:spLocks noGrp="1"/>
          </p:cNvSpPr>
          <p:nvPr>
            <p:ph sz="quarter" idx="1"/>
          </p:nvPr>
        </p:nvSpPr>
        <p:spPr>
          <a:xfrm>
            <a:off x="301752" y="1527048"/>
            <a:ext cx="8842248" cy="4998296"/>
          </a:xfrm>
        </p:spPr>
        <p:txBody>
          <a:bodyPr>
            <a:normAutofit/>
          </a:bodyPr>
          <a:lstStyle/>
          <a:p>
            <a:pPr marL="0" indent="0">
              <a:buNone/>
            </a:pPr>
            <a:r>
              <a:rPr lang="en-GB" sz="1800" b="1" dirty="0">
                <a:latin typeface="Tahoma" pitchFamily="34" charset="0"/>
                <a:ea typeface="Tahoma" pitchFamily="34" charset="0"/>
                <a:cs typeface="Tahoma" pitchFamily="34" charset="0"/>
              </a:rPr>
              <a:t>Getting our attention</a:t>
            </a:r>
          </a:p>
          <a:p>
            <a:pPr marL="0" indent="0">
              <a:buNone/>
            </a:pPr>
            <a:endParaRPr lang="en-GB" sz="1800" b="1"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Fear-arousing communications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Fear followed by reassurance – changed attitudes via central route </a:t>
            </a:r>
          </a:p>
          <a:p>
            <a:pPr marL="0" indent="0">
              <a:buNone/>
            </a:pPr>
            <a:r>
              <a:rPr lang="en-GB" sz="1800" dirty="0">
                <a:latin typeface="Tahoma" pitchFamily="34" charset="0"/>
                <a:ea typeface="Tahoma" pitchFamily="34" charset="0"/>
                <a:cs typeface="Tahoma" pitchFamily="34" charset="0"/>
              </a:rPr>
              <a:t>                                                            (e.g. </a:t>
            </a:r>
            <a:r>
              <a:rPr lang="en-GB" sz="1800" dirty="0" err="1">
                <a:latin typeface="Tahoma" pitchFamily="34" charset="0"/>
                <a:ea typeface="Tahoma" pitchFamily="34" charset="0"/>
                <a:cs typeface="Tahoma" pitchFamily="34" charset="0"/>
              </a:rPr>
              <a:t>Leventhal</a:t>
            </a:r>
            <a:r>
              <a:rPr lang="en-GB" sz="1800" dirty="0">
                <a:latin typeface="Tahoma" pitchFamily="34" charset="0"/>
                <a:ea typeface="Tahoma" pitchFamily="34" charset="0"/>
                <a:cs typeface="Tahoma" pitchFamily="34" charset="0"/>
              </a:rPr>
              <a:t>, Watts and Pagano, 1967)</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Both messages needed in order to work   (e.g. </a:t>
            </a:r>
            <a:r>
              <a:rPr lang="en-GB" sz="1800" dirty="0" err="1">
                <a:latin typeface="Tahoma" pitchFamily="34" charset="0"/>
                <a:ea typeface="Tahoma" pitchFamily="34" charset="0"/>
                <a:cs typeface="Tahoma" pitchFamily="34" charset="0"/>
              </a:rPr>
              <a:t>Hoog</a:t>
            </a:r>
            <a:r>
              <a:rPr lang="en-GB" sz="1800" dirty="0">
                <a:latin typeface="Tahoma" pitchFamily="34" charset="0"/>
                <a:ea typeface="Tahoma" pitchFamily="34" charset="0"/>
                <a:cs typeface="Tahoma" pitchFamily="34" charset="0"/>
              </a:rPr>
              <a:t>, </a:t>
            </a:r>
            <a:r>
              <a:rPr lang="en-GB" sz="1800" dirty="0" err="1">
                <a:latin typeface="Tahoma" pitchFamily="34" charset="0"/>
                <a:ea typeface="Tahoma" pitchFamily="34" charset="0"/>
                <a:cs typeface="Tahoma" pitchFamily="34" charset="0"/>
              </a:rPr>
              <a:t>Stroebe</a:t>
            </a:r>
            <a:r>
              <a:rPr lang="en-GB" sz="1800" dirty="0">
                <a:latin typeface="Tahoma" pitchFamily="34" charset="0"/>
                <a:ea typeface="Tahoma" pitchFamily="34" charset="0"/>
                <a:cs typeface="Tahoma" pitchFamily="34" charset="0"/>
              </a:rPr>
              <a:t> and de Witt, 2005)</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Extreme fear – defence, denial, irrationality           (</a:t>
            </a:r>
            <a:r>
              <a:rPr lang="en-GB" sz="1800" dirty="0" err="1">
                <a:latin typeface="Tahoma" pitchFamily="34" charset="0"/>
                <a:ea typeface="Tahoma" pitchFamily="34" charset="0"/>
                <a:cs typeface="Tahoma" pitchFamily="34" charset="0"/>
              </a:rPr>
              <a:t>Liberman</a:t>
            </a:r>
            <a:r>
              <a:rPr lang="en-GB" sz="1800" dirty="0">
                <a:latin typeface="Tahoma" pitchFamily="34" charset="0"/>
                <a:ea typeface="Tahoma" pitchFamily="34" charset="0"/>
                <a:cs typeface="Tahoma" pitchFamily="34" charset="0"/>
              </a:rPr>
              <a:t> and </a:t>
            </a:r>
            <a:r>
              <a:rPr lang="en-GB" sz="1800" dirty="0" err="1">
                <a:latin typeface="Tahoma" pitchFamily="34" charset="0"/>
                <a:ea typeface="Tahoma" pitchFamily="34" charset="0"/>
                <a:cs typeface="Tahoma" pitchFamily="34" charset="0"/>
              </a:rPr>
              <a:t>Chaiken</a:t>
            </a:r>
            <a:r>
              <a:rPr lang="en-GB" sz="1800" dirty="0">
                <a:latin typeface="Tahoma" pitchFamily="34" charset="0"/>
                <a:ea typeface="Tahoma" pitchFamily="34" charset="0"/>
                <a:cs typeface="Tahoma" pitchFamily="34" charset="0"/>
              </a:rPr>
              <a:t>, 1992)</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73688"/>
            <a:ext cx="4258444" cy="2350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0862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Emotions as a heuristic</a:t>
            </a: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a:latin typeface="Tahoma" pitchFamily="34" charset="0"/>
                <a:ea typeface="Tahoma" pitchFamily="34" charset="0"/>
                <a:cs typeface="Tahoma" pitchFamily="34" charset="0"/>
              </a:rPr>
              <a:t>Heuristic-systematic model of persuasion (</a:t>
            </a:r>
            <a:r>
              <a:rPr lang="en-GB" sz="1800" dirty="0" err="1">
                <a:latin typeface="Tahoma" pitchFamily="34" charset="0"/>
                <a:ea typeface="Tahoma" pitchFamily="34" charset="0"/>
                <a:cs typeface="Tahoma" pitchFamily="34" charset="0"/>
              </a:rPr>
              <a:t>Chaiken</a:t>
            </a:r>
            <a:r>
              <a:rPr lang="en-GB" sz="1800" dirty="0">
                <a:latin typeface="Tahoma" pitchFamily="34" charset="0"/>
                <a:ea typeface="Tahoma" pitchFamily="34" charset="0"/>
                <a:cs typeface="Tahoma" pitchFamily="34" charset="0"/>
              </a:rPr>
              <a:t>, 1987) </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Heuristics = mental shortcuts  e.g. ‘experts are always right’</a:t>
            </a:r>
          </a:p>
          <a:p>
            <a:pPr marL="0" indent="0">
              <a:buNone/>
            </a:pPr>
            <a:r>
              <a:rPr lang="en-GB" sz="1800" dirty="0">
                <a:latin typeface="Tahoma" pitchFamily="34" charset="0"/>
                <a:ea typeface="Tahoma" pitchFamily="34" charset="0"/>
                <a:cs typeface="Tahoma" pitchFamily="34" charset="0"/>
              </a:rPr>
              <a:t>         ‘length equals strength’ (long messages more persuasive than short ones)</a:t>
            </a: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Emotions/moods as heuristics – ‘how do I feel about it?’</a:t>
            </a:r>
          </a:p>
          <a:p>
            <a:pPr marL="0" indent="0" algn="r">
              <a:buNone/>
            </a:pPr>
            <a:r>
              <a:rPr lang="en-GB" sz="1800" dirty="0">
                <a:latin typeface="Tahoma" pitchFamily="34" charset="0"/>
                <a:ea typeface="Tahoma" pitchFamily="34" charset="0"/>
                <a:cs typeface="Tahoma" pitchFamily="34" charset="0"/>
              </a:rPr>
              <a:t>(Schwartz and </a:t>
            </a:r>
            <a:r>
              <a:rPr lang="en-GB" sz="1800" dirty="0" err="1">
                <a:latin typeface="Tahoma" pitchFamily="34" charset="0"/>
                <a:ea typeface="Tahoma" pitchFamily="34" charset="0"/>
                <a:cs typeface="Tahoma" pitchFamily="34" charset="0"/>
              </a:rPr>
              <a:t>Clore</a:t>
            </a:r>
            <a:r>
              <a:rPr lang="en-GB" sz="1800" dirty="0">
                <a:latin typeface="Tahoma" pitchFamily="34" charset="0"/>
                <a:ea typeface="Tahoma" pitchFamily="34" charset="0"/>
                <a:cs typeface="Tahoma" pitchFamily="34" charset="0"/>
              </a:rPr>
              <a:t>, 1988)</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Good mood – more likely to accept/agree (or buy ….)</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But – where does the good mood come from?  Somewhere/something else?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192" y="4149080"/>
            <a:ext cx="2052638" cy="1428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8655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 and different types of attitudes</a:t>
            </a:r>
          </a:p>
        </p:txBody>
      </p:sp>
      <p:sp>
        <p:nvSpPr>
          <p:cNvPr id="3" name="Content Placeholder 2"/>
          <p:cNvSpPr>
            <a:spLocks noGrp="1"/>
          </p:cNvSpPr>
          <p:nvPr>
            <p:ph sz="quarter" idx="1"/>
          </p:nvPr>
        </p:nvSpPr>
        <p:spPr>
          <a:xfrm>
            <a:off x="301752" y="1412776"/>
            <a:ext cx="8503920" cy="4686272"/>
          </a:xfrm>
        </p:spPr>
        <p:txBody>
          <a:bodyPr>
            <a:normAutofit/>
          </a:bodyPr>
          <a:lstStyle/>
          <a:p>
            <a:r>
              <a:rPr lang="en-GB" sz="1800" dirty="0">
                <a:latin typeface="Tahoma" pitchFamily="34" charset="0"/>
                <a:ea typeface="Tahoma" pitchFamily="34" charset="0"/>
                <a:cs typeface="Tahoma" pitchFamily="34" charset="0"/>
              </a:rPr>
              <a:t>Fight fire with fire:</a:t>
            </a:r>
          </a:p>
          <a:p>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Cognitively-based attitude – needs rational argument to change</a:t>
            </a:r>
          </a:p>
          <a:p>
            <a:pPr marL="0" indent="0">
              <a:buNone/>
            </a:pPr>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Affectively-based attitude – needs emotional appeal             (</a:t>
            </a:r>
            <a:r>
              <a:rPr lang="en-GB" sz="1800" dirty="0" err="1">
                <a:latin typeface="Tahoma" pitchFamily="34" charset="0"/>
                <a:ea typeface="Tahoma" pitchFamily="34" charset="0"/>
                <a:cs typeface="Tahoma" pitchFamily="34" charset="0"/>
              </a:rPr>
              <a:t>Shavitt</a:t>
            </a:r>
            <a:r>
              <a:rPr lang="en-GB" sz="1800" dirty="0">
                <a:latin typeface="Tahoma" pitchFamily="34" charset="0"/>
                <a:ea typeface="Tahoma" pitchFamily="34" charset="0"/>
                <a:cs typeface="Tahoma" pitchFamily="34" charset="0"/>
              </a:rPr>
              <a:t>, 1989)</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79912" y="3114740"/>
            <a:ext cx="2231718" cy="3050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descr="http://1.bp.blogspot.com/_lXv6IFxXJ7Q/SO0MpD5dvbI/AAAAAAAAAAY/lg9iPacTX9A/s400/j'adore+l'absolu.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6174" y="3114740"/>
            <a:ext cx="2158274" cy="30505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9552" y="3114740"/>
            <a:ext cx="2880320" cy="3139321"/>
          </a:xfrm>
          <a:prstGeom prst="rect">
            <a:avLst/>
          </a:prstGeom>
          <a:noFill/>
        </p:spPr>
        <p:txBody>
          <a:bodyPr wrap="square" rtlCol="0">
            <a:spAutoFit/>
          </a:bodyPr>
          <a:lstStyle/>
          <a:p>
            <a:r>
              <a:rPr lang="en-GB" dirty="0">
                <a:latin typeface="Tahoma" pitchFamily="34" charset="0"/>
                <a:ea typeface="Tahoma" pitchFamily="34" charset="0"/>
                <a:cs typeface="Tahoma" pitchFamily="34" charset="0"/>
              </a:rPr>
              <a:t>Effectiveness of approaches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‘Utilitarian products’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‘Social identity products’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Reacted to advertisement that matched cognitive  or affectively-based of attitude</a:t>
            </a:r>
          </a:p>
        </p:txBody>
      </p:sp>
    </p:spTree>
    <p:extLst>
      <p:ext uri="{BB962C8B-B14F-4D97-AF65-F5344CB8AC3E}">
        <p14:creationId xmlns:p14="http://schemas.microsoft.com/office/powerpoint/2010/main" val="26043596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Resisting persuasive messages</a:t>
            </a:r>
          </a:p>
        </p:txBody>
      </p:sp>
      <p:sp>
        <p:nvSpPr>
          <p:cNvPr id="3" name="Content Placeholder 2"/>
          <p:cNvSpPr>
            <a:spLocks noGrp="1"/>
          </p:cNvSpPr>
          <p:nvPr>
            <p:ph sz="quarter" idx="1"/>
          </p:nvPr>
        </p:nvSpPr>
        <p:spPr>
          <a:xfrm>
            <a:off x="323528" y="1412776"/>
            <a:ext cx="8503920" cy="5142312"/>
          </a:xfrm>
        </p:spPr>
        <p:txBody>
          <a:bodyPr>
            <a:normAutofit/>
          </a:bodyPr>
          <a:lstStyle/>
          <a:p>
            <a:r>
              <a:rPr lang="en-GB" sz="1800" dirty="0">
                <a:latin typeface="Tahoma" pitchFamily="34" charset="0"/>
                <a:ea typeface="Tahoma" pitchFamily="34" charset="0"/>
                <a:cs typeface="Tahoma" pitchFamily="34" charset="0"/>
              </a:rPr>
              <a:t>Is resistance futile?    No.</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Attitude inoculation </a:t>
            </a:r>
            <a:r>
              <a:rPr lang="en-GB" sz="1800" dirty="0">
                <a:latin typeface="Tahoma" pitchFamily="34" charset="0"/>
                <a:ea typeface="Tahoma" pitchFamily="34" charset="0"/>
                <a:cs typeface="Tahoma" pitchFamily="34" charset="0"/>
              </a:rPr>
              <a:t>(McGuire, 1964; Bernard, </a:t>
            </a:r>
            <a:r>
              <a:rPr lang="en-GB" sz="1800" dirty="0" err="1">
                <a:latin typeface="Tahoma" pitchFamily="34" charset="0"/>
                <a:ea typeface="Tahoma" pitchFamily="34" charset="0"/>
                <a:cs typeface="Tahoma" pitchFamily="34" charset="0"/>
              </a:rPr>
              <a:t>Maio</a:t>
            </a:r>
            <a:r>
              <a:rPr lang="en-GB" sz="1800" dirty="0">
                <a:latin typeface="Tahoma" pitchFamily="34" charset="0"/>
                <a:ea typeface="Tahoma" pitchFamily="34" charset="0"/>
                <a:cs typeface="Tahoma" pitchFamily="34" charset="0"/>
              </a:rPr>
              <a:t> and Olson, 2003)</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Considering the pros and cons beforehand – more immune to arguments</a:t>
            </a:r>
          </a:p>
          <a:p>
            <a:pPr marL="0" indent="0">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Alertness to product placement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Products incorporated into TV shows (adverts more likely to be ignored)</a:t>
            </a:r>
          </a:p>
          <a:p>
            <a:pPr marL="0" indent="0">
              <a:buNone/>
            </a:pPr>
            <a:r>
              <a:rPr lang="en-GB" sz="1800" dirty="0">
                <a:latin typeface="Tahoma" pitchFamily="34" charset="0"/>
                <a:ea typeface="Tahoma" pitchFamily="34" charset="0"/>
                <a:cs typeface="Tahoma" pitchFamily="34" charset="0"/>
              </a:rPr>
              <a:t>    e.g.    Reece’s Pieces (E.T.)</a:t>
            </a:r>
          </a:p>
          <a:p>
            <a:pPr marL="0" indent="0">
              <a:buNone/>
            </a:pPr>
            <a:r>
              <a:rPr lang="en-GB" sz="1800" dirty="0">
                <a:latin typeface="Tahoma" pitchFamily="34" charset="0"/>
                <a:ea typeface="Tahoma" pitchFamily="34" charset="0"/>
                <a:cs typeface="Tahoma" pitchFamily="34" charset="0"/>
              </a:rPr>
              <a:t>             BMW Z3 (James Bond) $240 million dollars advance sales (York, 2001)</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Entertainment – resistance to persuasion is low</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Forewarned is forearmed (e.g. </a:t>
            </a:r>
            <a:r>
              <a:rPr lang="en-GB" sz="1800" dirty="0" err="1">
                <a:latin typeface="Tahoma" pitchFamily="34" charset="0"/>
                <a:ea typeface="Tahoma" pitchFamily="34" charset="0"/>
                <a:cs typeface="Tahoma" pitchFamily="34" charset="0"/>
              </a:rPr>
              <a:t>Sagarin</a:t>
            </a:r>
            <a:r>
              <a:rPr lang="en-GB" sz="1800" dirty="0">
                <a:latin typeface="Tahoma" pitchFamily="34" charset="0"/>
                <a:ea typeface="Tahoma" pitchFamily="34" charset="0"/>
                <a:cs typeface="Tahoma" pitchFamily="34" charset="0"/>
              </a:rPr>
              <a:t> et al, 2002)</a:t>
            </a:r>
          </a:p>
        </p:txBody>
      </p:sp>
    </p:spTree>
    <p:extLst>
      <p:ext uri="{BB962C8B-B14F-4D97-AF65-F5344CB8AC3E}">
        <p14:creationId xmlns:p14="http://schemas.microsoft.com/office/powerpoint/2010/main" val="29502248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b="1" dirty="0">
                <a:latin typeface="Tahoma" pitchFamily="34" charset="0"/>
                <a:ea typeface="Tahoma" pitchFamily="34" charset="0"/>
                <a:cs typeface="Tahoma" pitchFamily="34" charset="0"/>
              </a:rPr>
              <a:t>Resisting peer pressure</a:t>
            </a:r>
          </a:p>
          <a:p>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Peer pressure linked to values and emotions – fear of rejection, desire for </a:t>
            </a:r>
          </a:p>
          <a:p>
            <a:pPr marL="0" indent="0">
              <a:buNone/>
            </a:pPr>
            <a:r>
              <a:rPr lang="en-GB" sz="1800" dirty="0">
                <a:latin typeface="Tahoma" pitchFamily="34" charset="0"/>
                <a:ea typeface="Tahoma" pitchFamily="34" charset="0"/>
                <a:cs typeface="Tahoma" pitchFamily="34" charset="0"/>
              </a:rPr>
              <a:t>    independence</a:t>
            </a:r>
          </a:p>
          <a:p>
            <a:pPr marL="0" indent="0">
              <a:buNone/>
            </a:pPr>
            <a:r>
              <a:rPr lang="en-GB" sz="1800" dirty="0">
                <a:latin typeface="Tahoma" pitchFamily="34" charset="0"/>
                <a:ea typeface="Tahoma" pitchFamily="34" charset="0"/>
                <a:cs typeface="Tahoma" pitchFamily="34" charset="0"/>
              </a:rPr>
              <a:t>    Forearm with type of argument they are likely to hear from peers</a:t>
            </a:r>
          </a:p>
          <a:p>
            <a:pPr marL="0" indent="0">
              <a:buNone/>
            </a:pPr>
            <a:r>
              <a:rPr lang="en-GB" sz="1800" dirty="0">
                <a:latin typeface="Tahoma" pitchFamily="34" charset="0"/>
                <a:ea typeface="Tahoma" pitchFamily="34" charset="0"/>
                <a:cs typeface="Tahoma" pitchFamily="34" charset="0"/>
              </a:rPr>
              <a:t>    Children – practice - role playing potential responses</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Reactance Theory</a:t>
            </a:r>
          </a:p>
          <a:p>
            <a:pPr marL="0" indent="0">
              <a:buNone/>
            </a:pPr>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Messages that are too strong may ‘boomerang’ – cause increased interest</a:t>
            </a: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Brehm</a:t>
            </a:r>
            <a:r>
              <a:rPr lang="en-GB" sz="1800" dirty="0">
                <a:latin typeface="Tahoma" pitchFamily="34" charset="0"/>
                <a:ea typeface="Tahoma" pitchFamily="34" charset="0"/>
                <a:cs typeface="Tahoma" pitchFamily="34" charset="0"/>
              </a:rPr>
              <a:t>, 1966)</a:t>
            </a:r>
          </a:p>
          <a:p>
            <a:pPr marL="0" indent="0">
              <a:buNone/>
            </a:pPr>
            <a:r>
              <a:rPr lang="en-GB" sz="1800" dirty="0">
                <a:latin typeface="Tahoma" pitchFamily="34" charset="0"/>
                <a:ea typeface="Tahoma" pitchFamily="34" charset="0"/>
                <a:cs typeface="Tahoma" pitchFamily="34" charset="0"/>
              </a:rPr>
              <a:t>			e.g.</a:t>
            </a:r>
          </a:p>
          <a:p>
            <a:pPr marL="0" indent="0">
              <a:buNone/>
            </a:pPr>
            <a:r>
              <a:rPr lang="en-GB" sz="1800" dirty="0">
                <a:latin typeface="Tahoma" pitchFamily="34" charset="0"/>
                <a:ea typeface="Tahoma" pitchFamily="34" charset="0"/>
                <a:cs typeface="Tahoma" pitchFamily="34" charset="0"/>
              </a:rPr>
              <a:t>			‘Do not write on these walls under any circumstances’</a:t>
            </a:r>
          </a:p>
          <a:p>
            <a:pPr marL="0" indent="0">
              <a:buNone/>
            </a:pPr>
            <a:r>
              <a:rPr lang="en-GB" sz="1800" dirty="0">
                <a:latin typeface="Tahoma" pitchFamily="34" charset="0"/>
                <a:ea typeface="Tahoma" pitchFamily="34" charset="0"/>
                <a:cs typeface="Tahoma" pitchFamily="34" charset="0"/>
              </a:rPr>
              <a:t>			‘Please do not write on these walls’</a:t>
            </a:r>
          </a:p>
          <a:p>
            <a:pPr marL="0" indent="0">
              <a:buNone/>
            </a:pPr>
            <a:endParaRPr lang="en-GB" sz="1000" dirty="0">
              <a:latin typeface="Tahoma" pitchFamily="34" charset="0"/>
              <a:ea typeface="Tahoma" pitchFamily="34" charset="0"/>
              <a:cs typeface="Tahoma" pitchFamily="34" charset="0"/>
            </a:endParaRP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Pennebaker</a:t>
            </a:r>
            <a:r>
              <a:rPr lang="en-GB" sz="1800" dirty="0">
                <a:latin typeface="Tahoma" pitchFamily="34" charset="0"/>
                <a:ea typeface="Tahoma" pitchFamily="34" charset="0"/>
                <a:cs typeface="Tahoma" pitchFamily="34" charset="0"/>
              </a:rPr>
              <a:t> and Sanders, 1976)</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797152"/>
            <a:ext cx="2036404" cy="1527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37674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When will attitudes predict behaviour?</a:t>
            </a:r>
          </a:p>
        </p:txBody>
      </p:sp>
      <p:sp>
        <p:nvSpPr>
          <p:cNvPr id="3" name="Content Placeholder 2"/>
          <p:cNvSpPr>
            <a:spLocks noGrp="1"/>
          </p:cNvSpPr>
          <p:nvPr>
            <p:ph sz="quarter" idx="1"/>
          </p:nvPr>
        </p:nvSpPr>
        <p:spPr>
          <a:xfrm>
            <a:off x="323528" y="1772816"/>
            <a:ext cx="8503920" cy="4572000"/>
          </a:xfrm>
        </p:spPr>
        <p:txBody>
          <a:bodyPr>
            <a:normAutofit lnSpcReduction="10000"/>
          </a:bodyPr>
          <a:lstStyle/>
          <a:p>
            <a:r>
              <a:rPr lang="en-GB" sz="1800" dirty="0">
                <a:latin typeface="Tahoma" pitchFamily="34" charset="0"/>
                <a:ea typeface="Tahoma" pitchFamily="34" charset="0"/>
                <a:cs typeface="Tahoma" pitchFamily="34" charset="0"/>
              </a:rPr>
              <a:t>Complex relationship between attitudes and behaviour </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e.g. </a:t>
            </a:r>
            <a:r>
              <a:rPr lang="en-GB" sz="1800" dirty="0" err="1">
                <a:latin typeface="Tahoma" pitchFamily="34" charset="0"/>
                <a:ea typeface="Tahoma" pitchFamily="34" charset="0"/>
                <a:cs typeface="Tahoma" pitchFamily="34" charset="0"/>
              </a:rPr>
              <a:t>LaPierre</a:t>
            </a:r>
            <a:r>
              <a:rPr lang="en-GB" sz="1800" dirty="0">
                <a:latin typeface="Tahoma" pitchFamily="34" charset="0"/>
                <a:ea typeface="Tahoma" pitchFamily="34" charset="0"/>
                <a:cs typeface="Tahoma" pitchFamily="34" charset="0"/>
              </a:rPr>
              <a:t> (1934)</a:t>
            </a:r>
          </a:p>
          <a:p>
            <a:pPr marL="0" indent="0">
              <a:buNone/>
            </a:pPr>
            <a:r>
              <a:rPr lang="en-GB" sz="1800" dirty="0">
                <a:latin typeface="Tahoma" pitchFamily="34" charset="0"/>
                <a:ea typeface="Tahoma" pitchFamily="34" charset="0"/>
                <a:cs typeface="Tahoma" pitchFamily="34" charset="0"/>
              </a:rPr>
              <a:t>	- 251 establishments only one </a:t>
            </a:r>
            <a:r>
              <a:rPr lang="en-GB" sz="1800" b="1" dirty="0">
                <a:latin typeface="Tahoma" pitchFamily="34" charset="0"/>
                <a:ea typeface="Tahoma" pitchFamily="34" charset="0"/>
                <a:cs typeface="Tahoma" pitchFamily="34" charset="0"/>
              </a:rPr>
              <a:t>refused</a:t>
            </a:r>
            <a:r>
              <a:rPr lang="en-GB" sz="1800" dirty="0">
                <a:latin typeface="Tahoma" pitchFamily="34" charset="0"/>
                <a:ea typeface="Tahoma" pitchFamily="34" charset="0"/>
                <a:cs typeface="Tahoma" pitchFamily="34" charset="0"/>
              </a:rPr>
              <a:t> service to a Chinese couple </a:t>
            </a:r>
          </a:p>
          <a:p>
            <a:pPr marL="0" indent="0">
              <a:buNone/>
            </a:pPr>
            <a:r>
              <a:rPr lang="en-GB" sz="1800" dirty="0">
                <a:latin typeface="Tahoma" pitchFamily="34" charset="0"/>
                <a:ea typeface="Tahoma" pitchFamily="34" charset="0"/>
                <a:cs typeface="Tahoma" pitchFamily="34" charset="0"/>
              </a:rPr>
              <a:t>	- When later contacted, only one said they would </a:t>
            </a:r>
            <a:r>
              <a:rPr lang="en-GB" sz="1800" b="1" dirty="0">
                <a:latin typeface="Tahoma" pitchFamily="34" charset="0"/>
                <a:ea typeface="Tahoma" pitchFamily="34" charset="0"/>
                <a:cs typeface="Tahoma" pitchFamily="34" charset="0"/>
              </a:rPr>
              <a:t>provide</a:t>
            </a:r>
            <a:r>
              <a:rPr lang="en-GB" sz="1800" dirty="0">
                <a:latin typeface="Tahoma" pitchFamily="34" charset="0"/>
                <a:ea typeface="Tahoma" pitchFamily="34" charset="0"/>
                <a:cs typeface="Tahoma" pitchFamily="34" charset="0"/>
              </a:rPr>
              <a:t> service to </a:t>
            </a:r>
          </a:p>
          <a:p>
            <a:pPr marL="0" indent="0">
              <a:buNone/>
            </a:pPr>
            <a:r>
              <a:rPr lang="en-GB" sz="1800" dirty="0">
                <a:latin typeface="Tahoma" pitchFamily="34" charset="0"/>
                <a:ea typeface="Tahoma" pitchFamily="34" charset="0"/>
                <a:cs typeface="Tahoma" pitchFamily="34" charset="0"/>
              </a:rPr>
              <a:t>							Chinese people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poor predictors of behaviour</a:t>
            </a:r>
          </a:p>
          <a:p>
            <a:pPr marL="0" indent="0">
              <a:buNone/>
            </a:pPr>
            <a:r>
              <a:rPr lang="en-GB" sz="1800" dirty="0">
                <a:latin typeface="Tahoma" pitchFamily="34" charset="0"/>
                <a:ea typeface="Tahoma" pitchFamily="34" charset="0"/>
                <a:cs typeface="Tahoma" pitchFamily="34" charset="0"/>
              </a:rPr>
              <a:t>	Attitudes predict behaviour under certain conditions</a:t>
            </a: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DeBono</a:t>
            </a:r>
            <a:r>
              <a:rPr lang="en-GB" sz="1800" dirty="0">
                <a:latin typeface="Tahoma" pitchFamily="34" charset="0"/>
                <a:ea typeface="Tahoma" pitchFamily="34" charset="0"/>
                <a:cs typeface="Tahoma" pitchFamily="34" charset="0"/>
              </a:rPr>
              <a:t> and Snyder, 1995)</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Key factor – spontaneous or planned behaviour?                (Fazio, 1990)</a:t>
            </a:r>
          </a:p>
        </p:txBody>
      </p:sp>
    </p:spTree>
    <p:extLst>
      <p:ext uri="{BB962C8B-B14F-4D97-AF65-F5344CB8AC3E}">
        <p14:creationId xmlns:p14="http://schemas.microsoft.com/office/powerpoint/2010/main" val="3176440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When will attitudes predict behaviour</a:t>
            </a:r>
            <a:r>
              <a:rPr lang="en-GB" sz="2000" dirty="0">
                <a:solidFill>
                  <a:schemeClr val="tx1"/>
                </a:solidFill>
                <a:latin typeface="Tahoma" pitchFamily="34" charset="0"/>
                <a:ea typeface="Tahoma" pitchFamily="34" charset="0"/>
                <a:cs typeface="Tahoma" pitchFamily="34" charset="0"/>
              </a:rPr>
              <a:t>?</a:t>
            </a:r>
          </a:p>
        </p:txBody>
      </p:sp>
      <p:sp>
        <p:nvSpPr>
          <p:cNvPr id="3" name="Content Placeholder 2"/>
          <p:cNvSpPr>
            <a:spLocks noGrp="1"/>
          </p:cNvSpPr>
          <p:nvPr>
            <p:ph sz="quarter" idx="1"/>
          </p:nvPr>
        </p:nvSpPr>
        <p:spPr/>
        <p:txBody>
          <a:bodyPr/>
          <a:lstStyle/>
          <a:p>
            <a:r>
              <a:rPr lang="en-GB" sz="1800" dirty="0">
                <a:latin typeface="Tahoma" pitchFamily="34" charset="0"/>
                <a:ea typeface="Tahoma" pitchFamily="34" charset="0"/>
                <a:cs typeface="Tahoma" pitchFamily="34" charset="0"/>
              </a:rPr>
              <a:t>Predicting spontaneous behaviours</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Attitude accessibility</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548640" lvl="2" indent="0">
              <a:buNone/>
            </a:pPr>
            <a:r>
              <a:rPr lang="en-GB" sz="1800" dirty="0">
                <a:latin typeface="Tahoma" pitchFamily="34" charset="0"/>
                <a:ea typeface="Tahoma" pitchFamily="34" charset="0"/>
                <a:cs typeface="Tahoma" pitchFamily="34" charset="0"/>
              </a:rPr>
              <a:t>Low accessibility 	- attitude comes more slowly to mind</a:t>
            </a:r>
          </a:p>
          <a:p>
            <a:pPr marL="548640" lvl="2" indent="0">
              <a:buNone/>
            </a:pPr>
            <a:r>
              <a:rPr lang="en-GB" sz="1800" dirty="0">
                <a:solidFill>
                  <a:schemeClr val="tx1"/>
                </a:solidFill>
                <a:latin typeface="Tahoma" pitchFamily="34" charset="0"/>
                <a:ea typeface="Tahoma" pitchFamily="34" charset="0"/>
                <a:cs typeface="Tahoma" pitchFamily="34" charset="0"/>
              </a:rPr>
              <a:t>High accessibility  	- attitude comes more rapidly to mind  </a:t>
            </a:r>
          </a:p>
          <a:p>
            <a:pPr marL="548640" lvl="2" indent="0">
              <a:buNone/>
            </a:pPr>
            <a:r>
              <a:rPr lang="en-GB" sz="1800" dirty="0">
                <a:latin typeface="Tahoma" pitchFamily="34" charset="0"/>
                <a:ea typeface="Tahoma" pitchFamily="34" charset="0"/>
                <a:cs typeface="Tahoma" pitchFamily="34" charset="0"/>
              </a:rPr>
              <a:t>   			- underpins spontaneous behaviours</a:t>
            </a:r>
            <a:endParaRPr lang="en-GB" sz="1800" dirty="0">
              <a:solidFill>
                <a:schemeClr val="tx1"/>
              </a:solidFill>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Predicting deliberative behaviours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Theory of Planned Behaviour (</a:t>
            </a:r>
            <a:r>
              <a:rPr lang="en-GB" sz="1800" dirty="0" err="1">
                <a:latin typeface="Tahoma" pitchFamily="34" charset="0"/>
                <a:ea typeface="Tahoma" pitchFamily="34" charset="0"/>
                <a:cs typeface="Tahoma" pitchFamily="34" charset="0"/>
              </a:rPr>
              <a:t>Ajzen</a:t>
            </a:r>
            <a:r>
              <a:rPr lang="en-GB" sz="1800" dirty="0">
                <a:latin typeface="Tahoma" pitchFamily="34" charset="0"/>
                <a:ea typeface="Tahoma" pitchFamily="34" charset="0"/>
                <a:cs typeface="Tahoma" pitchFamily="34" charset="0"/>
              </a:rPr>
              <a:t> and </a:t>
            </a:r>
            <a:r>
              <a:rPr lang="en-GB" sz="1800" dirty="0" err="1">
                <a:latin typeface="Tahoma" pitchFamily="34" charset="0"/>
                <a:ea typeface="Tahoma" pitchFamily="34" charset="0"/>
                <a:cs typeface="Tahoma" pitchFamily="34" charset="0"/>
              </a:rPr>
              <a:t>Fishbein</a:t>
            </a:r>
            <a:r>
              <a:rPr lang="en-GB" sz="1800" dirty="0">
                <a:latin typeface="Tahoma" pitchFamily="34" charset="0"/>
                <a:ea typeface="Tahoma" pitchFamily="34" charset="0"/>
                <a:cs typeface="Tahoma" pitchFamily="34" charset="0"/>
              </a:rPr>
              <a:t>, 1980, 2005)</a:t>
            </a:r>
          </a:p>
        </p:txBody>
      </p:sp>
    </p:spTree>
    <p:extLst>
      <p:ext uri="{BB962C8B-B14F-4D97-AF65-F5344CB8AC3E}">
        <p14:creationId xmlns:p14="http://schemas.microsoft.com/office/powerpoint/2010/main" val="39770423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solidFill>
                  <a:schemeClr val="tx1"/>
                </a:solidFill>
                <a:latin typeface="Tahoma" pitchFamily="34" charset="0"/>
                <a:ea typeface="Tahoma" pitchFamily="34" charset="0"/>
                <a:cs typeface="Tahoma" pitchFamily="34" charset="0"/>
              </a:rPr>
              <a:t>Theory of Planned Behaviour</a:t>
            </a:r>
            <a:br>
              <a:rPr lang="en-GB" dirty="0">
                <a:solidFill>
                  <a:schemeClr val="tx1"/>
                </a:solidFill>
                <a:latin typeface="Tahoma" pitchFamily="34" charset="0"/>
                <a:ea typeface="Tahoma" pitchFamily="34" charset="0"/>
                <a:cs typeface="Tahoma" pitchFamily="34" charset="0"/>
              </a:rPr>
            </a:br>
            <a:r>
              <a:rPr lang="en-GB" sz="2200" dirty="0">
                <a:solidFill>
                  <a:schemeClr val="tx1"/>
                </a:solidFill>
                <a:latin typeface="Tahoma" pitchFamily="34" charset="0"/>
                <a:ea typeface="Tahoma" pitchFamily="34" charset="0"/>
                <a:cs typeface="Tahoma" pitchFamily="34" charset="0"/>
              </a:rPr>
              <a:t>(</a:t>
            </a:r>
            <a:r>
              <a:rPr lang="en-GB" sz="2200" dirty="0" err="1">
                <a:solidFill>
                  <a:schemeClr val="tx1"/>
                </a:solidFill>
                <a:latin typeface="Tahoma" pitchFamily="34" charset="0"/>
                <a:ea typeface="Tahoma" pitchFamily="34" charset="0"/>
                <a:cs typeface="Tahoma" pitchFamily="34" charset="0"/>
              </a:rPr>
              <a:t>Ajzen</a:t>
            </a:r>
            <a:r>
              <a:rPr lang="en-GB" sz="2200" dirty="0">
                <a:solidFill>
                  <a:schemeClr val="tx1"/>
                </a:solidFill>
                <a:latin typeface="Tahoma" pitchFamily="34" charset="0"/>
                <a:ea typeface="Tahoma" pitchFamily="34" charset="0"/>
                <a:cs typeface="Tahoma" pitchFamily="34" charset="0"/>
              </a:rPr>
              <a:t> and </a:t>
            </a:r>
            <a:r>
              <a:rPr lang="en-GB" sz="2200" dirty="0" err="1">
                <a:solidFill>
                  <a:schemeClr val="tx1"/>
                </a:solidFill>
                <a:latin typeface="Tahoma" pitchFamily="34" charset="0"/>
                <a:ea typeface="Tahoma" pitchFamily="34" charset="0"/>
                <a:cs typeface="Tahoma" pitchFamily="34" charset="0"/>
              </a:rPr>
              <a:t>Fishbein</a:t>
            </a:r>
            <a:r>
              <a:rPr lang="en-GB" sz="2200" dirty="0">
                <a:solidFill>
                  <a:schemeClr val="tx1"/>
                </a:solidFill>
                <a:latin typeface="Tahoma" pitchFamily="34" charset="0"/>
                <a:ea typeface="Tahoma" pitchFamily="34" charset="0"/>
                <a:cs typeface="Tahoma" pitchFamily="34" charset="0"/>
              </a:rPr>
              <a:t>, 1980, 2005)</a:t>
            </a:r>
          </a:p>
        </p:txBody>
      </p:sp>
      <p:sp>
        <p:nvSpPr>
          <p:cNvPr id="5" name="TextBox 4"/>
          <p:cNvSpPr txBox="1"/>
          <p:nvPr/>
        </p:nvSpPr>
        <p:spPr>
          <a:xfrm>
            <a:off x="323528" y="1547500"/>
            <a:ext cx="3384376"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Attitude toward the behaviour</a:t>
            </a:r>
            <a:r>
              <a:rPr lang="en-GB" sz="1400" dirty="0">
                <a:latin typeface="Tahoma" pitchFamily="34" charset="0"/>
                <a:ea typeface="Tahoma" pitchFamily="34" charset="0"/>
                <a:cs typeface="Tahoma" pitchFamily="34" charset="0"/>
              </a:rPr>
              <a:t>:  People’s specific attitude toward the behaviour, not their general attitude</a:t>
            </a:r>
          </a:p>
        </p:txBody>
      </p:sp>
      <p:sp>
        <p:nvSpPr>
          <p:cNvPr id="6" name="TextBox 5"/>
          <p:cNvSpPr txBox="1"/>
          <p:nvPr/>
        </p:nvSpPr>
        <p:spPr>
          <a:xfrm>
            <a:off x="323529" y="3140968"/>
            <a:ext cx="3384375"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Subjective norms</a:t>
            </a:r>
            <a:r>
              <a:rPr lang="en-GB" sz="1400" dirty="0">
                <a:latin typeface="Tahoma" pitchFamily="34" charset="0"/>
                <a:ea typeface="Tahoma" pitchFamily="34" charset="0"/>
                <a:cs typeface="Tahoma" pitchFamily="34" charset="0"/>
              </a:rPr>
              <a:t>: People’s beliefs about how other people they care about will view the behaviour in question</a:t>
            </a:r>
          </a:p>
        </p:txBody>
      </p:sp>
      <p:sp>
        <p:nvSpPr>
          <p:cNvPr id="7" name="TextBox 6"/>
          <p:cNvSpPr txBox="1"/>
          <p:nvPr/>
        </p:nvSpPr>
        <p:spPr>
          <a:xfrm>
            <a:off x="323528" y="4941168"/>
            <a:ext cx="3384376"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Perceived behavioural control</a:t>
            </a:r>
            <a:r>
              <a:rPr lang="en-GB" sz="1400" dirty="0">
                <a:latin typeface="Tahoma" pitchFamily="34" charset="0"/>
                <a:ea typeface="Tahoma" pitchFamily="34" charset="0"/>
                <a:cs typeface="Tahoma" pitchFamily="34" charset="0"/>
              </a:rPr>
              <a:t>: The ease with which people believe they can perform the behaviour</a:t>
            </a:r>
          </a:p>
        </p:txBody>
      </p:sp>
      <p:sp>
        <p:nvSpPr>
          <p:cNvPr id="8" name="TextBox 7"/>
          <p:cNvSpPr txBox="1"/>
          <p:nvPr/>
        </p:nvSpPr>
        <p:spPr>
          <a:xfrm>
            <a:off x="4572000" y="3356412"/>
            <a:ext cx="2520280" cy="338554"/>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Behavioural intention</a:t>
            </a:r>
          </a:p>
        </p:txBody>
      </p:sp>
      <p:sp>
        <p:nvSpPr>
          <p:cNvPr id="9" name="TextBox 8"/>
          <p:cNvSpPr txBox="1"/>
          <p:nvPr/>
        </p:nvSpPr>
        <p:spPr>
          <a:xfrm>
            <a:off x="7596336" y="3368444"/>
            <a:ext cx="1231427" cy="338554"/>
          </a:xfrm>
          <a:prstGeom prst="rect">
            <a:avLst/>
          </a:prstGeom>
          <a:noFill/>
        </p:spPr>
        <p:txBody>
          <a:bodyPr wrap="none" rtlCol="0">
            <a:spAutoFit/>
          </a:bodyPr>
          <a:lstStyle/>
          <a:p>
            <a:r>
              <a:rPr lang="en-GB" sz="1600" b="1" dirty="0">
                <a:latin typeface="Tahoma" pitchFamily="34" charset="0"/>
                <a:ea typeface="Tahoma" pitchFamily="34" charset="0"/>
                <a:cs typeface="Tahoma" pitchFamily="34" charset="0"/>
              </a:rPr>
              <a:t>Behaviour</a:t>
            </a:r>
          </a:p>
        </p:txBody>
      </p:sp>
      <p:cxnSp>
        <p:nvCxnSpPr>
          <p:cNvPr id="11" name="Straight Arrow Connector 10"/>
          <p:cNvCxnSpPr>
            <a:stCxn id="5" idx="3"/>
          </p:cNvCxnSpPr>
          <p:nvPr/>
        </p:nvCxnSpPr>
        <p:spPr>
          <a:xfrm>
            <a:off x="3707904" y="1932221"/>
            <a:ext cx="864096" cy="149677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7" idx="3"/>
          </p:cNvCxnSpPr>
          <p:nvPr/>
        </p:nvCxnSpPr>
        <p:spPr>
          <a:xfrm flipV="1">
            <a:off x="3707904" y="3767554"/>
            <a:ext cx="864096" cy="15583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3"/>
            <a:endCxn id="8" idx="1"/>
          </p:cNvCxnSpPr>
          <p:nvPr/>
        </p:nvCxnSpPr>
        <p:spPr>
          <a:xfrm>
            <a:off x="3707904" y="3525689"/>
            <a:ext cx="86409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8" idx="3"/>
          </p:cNvCxnSpPr>
          <p:nvPr/>
        </p:nvCxnSpPr>
        <p:spPr>
          <a:xfrm>
            <a:off x="7092280" y="3525689"/>
            <a:ext cx="5040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3739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Specific Attitudes</a:t>
            </a: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a:latin typeface="Tahoma" pitchFamily="34" charset="0"/>
                <a:ea typeface="Tahoma" pitchFamily="34" charset="0"/>
                <a:cs typeface="Tahoma" pitchFamily="34" charset="0"/>
              </a:rPr>
              <a:t>Only specific attitudes towards a behaviour are expected to predict it</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Davidson and </a:t>
            </a:r>
            <a:r>
              <a:rPr lang="en-GB" sz="1800" dirty="0" err="1">
                <a:solidFill>
                  <a:schemeClr val="tx1"/>
                </a:solidFill>
                <a:latin typeface="Tahoma" pitchFamily="34" charset="0"/>
                <a:ea typeface="Tahoma" pitchFamily="34" charset="0"/>
                <a:cs typeface="Tahoma" pitchFamily="34" charset="0"/>
              </a:rPr>
              <a:t>Jaccard</a:t>
            </a:r>
            <a:r>
              <a:rPr lang="en-GB" sz="1800" dirty="0">
                <a:solidFill>
                  <a:schemeClr val="tx1"/>
                </a:solidFill>
                <a:latin typeface="Tahoma" pitchFamily="34" charset="0"/>
                <a:ea typeface="Tahoma" pitchFamily="34" charset="0"/>
                <a:cs typeface="Tahoma" pitchFamily="34" charset="0"/>
              </a:rPr>
              <a:t> (1979) – Use of birth control pills</a:t>
            </a: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649434272"/>
              </p:ext>
            </p:extLst>
          </p:nvPr>
        </p:nvGraphicFramePr>
        <p:xfrm>
          <a:off x="683568" y="3068960"/>
          <a:ext cx="7704856" cy="2479040"/>
        </p:xfrm>
        <a:graphic>
          <a:graphicData uri="http://schemas.openxmlformats.org/drawingml/2006/table">
            <a:tbl>
              <a:tblPr firstRow="1" bandRow="1">
                <a:tableStyleId>{5C22544A-7EE6-4342-B048-85BDC9FD1C3A}</a:tableStyleId>
              </a:tblPr>
              <a:tblGrid>
                <a:gridCol w="4330707">
                  <a:extLst>
                    <a:ext uri="{9D8B030D-6E8A-4147-A177-3AD203B41FA5}">
                      <a16:colId xmlns:a16="http://schemas.microsoft.com/office/drawing/2014/main" val="20000"/>
                    </a:ext>
                  </a:extLst>
                </a:gridCol>
                <a:gridCol w="3374149">
                  <a:extLst>
                    <a:ext uri="{9D8B030D-6E8A-4147-A177-3AD203B41FA5}">
                      <a16:colId xmlns:a16="http://schemas.microsoft.com/office/drawing/2014/main" val="20001"/>
                    </a:ext>
                  </a:extLst>
                </a:gridCol>
              </a:tblGrid>
              <a:tr h="139040">
                <a:tc>
                  <a:txBody>
                    <a:bodyPr/>
                    <a:lstStyle/>
                    <a:p>
                      <a:r>
                        <a:rPr lang="en-GB" sz="1600" dirty="0">
                          <a:latin typeface="Tahoma" pitchFamily="34" charset="0"/>
                          <a:ea typeface="Tahoma" pitchFamily="34" charset="0"/>
                          <a:cs typeface="Tahoma" pitchFamily="34" charset="0"/>
                        </a:rPr>
                        <a:t>Attitude Measure</a:t>
                      </a:r>
                    </a:p>
                  </a:txBody>
                  <a:tcPr/>
                </a:tc>
                <a:tc>
                  <a:txBody>
                    <a:bodyPr/>
                    <a:lstStyle/>
                    <a:p>
                      <a:r>
                        <a:rPr lang="en-GB" sz="1600" dirty="0">
                          <a:latin typeface="Tahoma" pitchFamily="34" charset="0"/>
                          <a:ea typeface="Tahoma" pitchFamily="34" charset="0"/>
                          <a:cs typeface="Tahoma" pitchFamily="34" charset="0"/>
                        </a:rPr>
                        <a:t>Attitude Behaviour Correlation</a:t>
                      </a:r>
                    </a:p>
                  </a:txBody>
                  <a:tcPr/>
                </a:tc>
                <a:extLst>
                  <a:ext uri="{0D108BD9-81ED-4DB2-BD59-A6C34878D82A}">
                    <a16:rowId xmlns:a16="http://schemas.microsoft.com/office/drawing/2014/main" val="10000"/>
                  </a:ext>
                </a:extLst>
              </a:tr>
              <a:tr h="370840">
                <a:tc>
                  <a:txBody>
                    <a:bodyPr/>
                    <a:lstStyle/>
                    <a:p>
                      <a:r>
                        <a:rPr lang="en-GB" sz="1600" dirty="0">
                          <a:latin typeface="Tahoma" pitchFamily="34" charset="0"/>
                          <a:ea typeface="Tahoma" pitchFamily="34" charset="0"/>
                          <a:cs typeface="Tahoma" pitchFamily="34" charset="0"/>
                        </a:rPr>
                        <a:t>Attitude toward birth control</a:t>
                      </a:r>
                    </a:p>
                  </a:txBody>
                  <a:tcPr/>
                </a:tc>
                <a:tc>
                  <a:txBody>
                    <a:bodyPr/>
                    <a:lstStyle/>
                    <a:p>
                      <a:pPr algn="ctr"/>
                      <a:r>
                        <a:rPr lang="en-GB" dirty="0"/>
                        <a:t>.08</a:t>
                      </a:r>
                    </a:p>
                  </a:txBody>
                  <a:tcPr/>
                </a:tc>
                <a:extLst>
                  <a:ext uri="{0D108BD9-81ED-4DB2-BD59-A6C34878D82A}">
                    <a16:rowId xmlns:a16="http://schemas.microsoft.com/office/drawing/2014/main" val="10001"/>
                  </a:ext>
                </a:extLst>
              </a:tr>
              <a:tr h="370840">
                <a:tc>
                  <a:txBody>
                    <a:bodyPr/>
                    <a:lstStyle/>
                    <a:p>
                      <a:r>
                        <a:rPr lang="en-GB" sz="1600" dirty="0">
                          <a:latin typeface="Tahoma" pitchFamily="34" charset="0"/>
                          <a:ea typeface="Tahoma" pitchFamily="34" charset="0"/>
                          <a:cs typeface="Tahoma" pitchFamily="34" charset="0"/>
                        </a:rPr>
                        <a:t>Attitude toward birth control pills</a:t>
                      </a:r>
                    </a:p>
                  </a:txBody>
                  <a:tcPr/>
                </a:tc>
                <a:tc>
                  <a:txBody>
                    <a:bodyPr/>
                    <a:lstStyle/>
                    <a:p>
                      <a:pPr algn="ctr"/>
                      <a:r>
                        <a:rPr lang="en-GB" dirty="0"/>
                        <a:t>.32</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Tahoma" pitchFamily="34" charset="0"/>
                          <a:ea typeface="Tahoma" pitchFamily="34" charset="0"/>
                          <a:cs typeface="Tahoma" pitchFamily="34" charset="0"/>
                        </a:rPr>
                        <a:t>Attitude towards using birth control pills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a:t>.53</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Tahoma" pitchFamily="34" charset="0"/>
                          <a:ea typeface="Tahoma" pitchFamily="34" charset="0"/>
                          <a:cs typeface="Tahoma" pitchFamily="34" charset="0"/>
                        </a:rPr>
                        <a:t>Attitude toward using birth control pills during the next two years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a:t>.57</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145976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274320" lvl="1" indent="0">
              <a:buNone/>
            </a:pPr>
            <a:r>
              <a:rPr lang="en-GB" sz="1800" dirty="0" err="1">
                <a:solidFill>
                  <a:schemeClr val="tx1"/>
                </a:solidFill>
                <a:latin typeface="Tahoma" pitchFamily="34" charset="0"/>
                <a:ea typeface="Tahoma" pitchFamily="34" charset="0"/>
                <a:cs typeface="Tahoma" pitchFamily="34" charset="0"/>
              </a:rPr>
              <a:t>LaPierre</a:t>
            </a:r>
            <a:r>
              <a:rPr lang="en-GB" sz="1800" dirty="0">
                <a:solidFill>
                  <a:schemeClr val="tx1"/>
                </a:solidFill>
                <a:latin typeface="Tahoma" pitchFamily="34" charset="0"/>
                <a:ea typeface="Tahoma" pitchFamily="34" charset="0"/>
                <a:cs typeface="Tahoma" pitchFamily="34" charset="0"/>
              </a:rPr>
              <a:t> study?  </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Used term ‘members of the Chinese race’</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But - a more specific question? e.g. ‘an educated, well-dressed, well-to-do Chinese couple’</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attitudinal responses and behaviours might have correlated more strongly</a:t>
            </a:r>
          </a:p>
          <a:p>
            <a:endParaRPr lang="en-GB" dirty="0"/>
          </a:p>
        </p:txBody>
      </p:sp>
    </p:spTree>
    <p:extLst>
      <p:ext uri="{BB962C8B-B14F-4D97-AF65-F5344CB8AC3E}">
        <p14:creationId xmlns:p14="http://schemas.microsoft.com/office/powerpoint/2010/main" val="33564885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Subjective Norms</a:t>
            </a:r>
          </a:p>
        </p:txBody>
      </p:sp>
      <p:sp>
        <p:nvSpPr>
          <p:cNvPr id="3" name="Content Placeholder 2"/>
          <p:cNvSpPr>
            <a:spLocks noGrp="1"/>
          </p:cNvSpPr>
          <p:nvPr>
            <p:ph sz="quarter" idx="1"/>
          </p:nvPr>
        </p:nvSpPr>
        <p:spPr/>
        <p:txBody>
          <a:bodyPr>
            <a:normAutofit/>
          </a:bodyPr>
          <a:lstStyle/>
          <a:p>
            <a:pPr marL="0" indent="0">
              <a:buNone/>
            </a:pPr>
            <a:r>
              <a:rPr lang="en-GB" sz="1800" dirty="0">
                <a:latin typeface="Tahoma" pitchFamily="34" charset="0"/>
                <a:ea typeface="Tahoma" pitchFamily="34" charset="0"/>
                <a:cs typeface="Tahoma" pitchFamily="34" charset="0"/>
              </a:rPr>
              <a:t>How our beliefs about the views of others regarding a particular behaviour can alter our decisions regarding engaging in that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So the influence of people whose opinions we </a:t>
            </a:r>
          </a:p>
          <a:p>
            <a:pPr marL="0" indent="0">
              <a:buNone/>
            </a:pPr>
            <a:r>
              <a:rPr lang="en-GB" sz="1800" dirty="0">
                <a:latin typeface="Tahoma" pitchFamily="34" charset="0"/>
                <a:ea typeface="Tahoma" pitchFamily="34" charset="0"/>
                <a:cs typeface="Tahoma" pitchFamily="34" charset="0"/>
              </a:rPr>
              <a:t>value impacts upon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116" y="2492896"/>
            <a:ext cx="2942106" cy="1952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2120" y="4229695"/>
            <a:ext cx="3109889" cy="2033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3942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Perceived Behavioural Control</a:t>
            </a:r>
          </a:p>
        </p:txBody>
      </p:sp>
      <p:sp>
        <p:nvSpPr>
          <p:cNvPr id="3" name="Content Placeholder 2"/>
          <p:cNvSpPr>
            <a:spLocks noGrp="1"/>
          </p:cNvSpPr>
          <p:nvPr>
            <p:ph sz="quarter" idx="1"/>
          </p:nvPr>
        </p:nvSpPr>
        <p:spPr>
          <a:xfrm>
            <a:off x="301752" y="1484784"/>
            <a:ext cx="8503920" cy="5112568"/>
          </a:xfrm>
        </p:spPr>
        <p:txBody>
          <a:bodyPr>
            <a:noAutofit/>
          </a:bodyPr>
          <a:lstStyle/>
          <a:p>
            <a:pPr marL="0" indent="0">
              <a:buNone/>
            </a:pPr>
            <a:r>
              <a:rPr lang="en-GB" sz="1800" dirty="0">
                <a:latin typeface="Tahoma" pitchFamily="34" charset="0"/>
                <a:ea typeface="Tahoma" pitchFamily="34" charset="0"/>
                <a:cs typeface="Tahoma" pitchFamily="34" charset="0"/>
              </a:rPr>
              <a:t>If we think it will be difficult to perform a behaviour – will not form a strong intention to do so</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If think it will be easy – more likely to form a strong intention to do so</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Examples?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Difficult?</a:t>
            </a:r>
          </a:p>
          <a:p>
            <a:pPr marL="548640" lvl="2" indent="0">
              <a:buNone/>
            </a:pPr>
            <a:r>
              <a:rPr lang="en-GB" sz="1800" dirty="0">
                <a:latin typeface="Tahoma" pitchFamily="34" charset="0"/>
                <a:ea typeface="Tahoma" pitchFamily="34" charset="0"/>
                <a:cs typeface="Tahoma" pitchFamily="34" charset="0"/>
              </a:rPr>
              <a:t>Remembering to use a condom</a:t>
            </a:r>
          </a:p>
          <a:p>
            <a:pPr marL="548640" lvl="2" indent="0">
              <a:buNone/>
            </a:pPr>
            <a:r>
              <a:rPr lang="en-GB" sz="1800" dirty="0">
                <a:latin typeface="Tahoma" pitchFamily="34" charset="0"/>
                <a:ea typeface="Tahoma" pitchFamily="34" charset="0"/>
                <a:cs typeface="Tahoma" pitchFamily="34" charset="0"/>
              </a:rPr>
              <a:t>Beginning a weight-loss diet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Easy?</a:t>
            </a:r>
          </a:p>
          <a:p>
            <a:pPr marL="548640" lvl="2" indent="0">
              <a:buNone/>
            </a:pPr>
            <a:r>
              <a:rPr lang="en-GB" sz="1800" dirty="0">
                <a:latin typeface="Tahoma" pitchFamily="34" charset="0"/>
                <a:ea typeface="Tahoma" pitchFamily="34" charset="0"/>
                <a:cs typeface="Tahoma" pitchFamily="34" charset="0"/>
              </a:rPr>
              <a:t>Buy the newspaper on the way home</a:t>
            </a:r>
          </a:p>
          <a:p>
            <a:pPr marL="548640" lvl="2" indent="0">
              <a:buNone/>
            </a:pPr>
            <a:r>
              <a:rPr lang="en-GB" sz="1800" dirty="0">
                <a:latin typeface="Tahoma" pitchFamily="34" charset="0"/>
                <a:ea typeface="Tahoma" pitchFamily="34" charset="0"/>
                <a:cs typeface="Tahoma" pitchFamily="34" charset="0"/>
              </a:rPr>
              <a:t>Finish that psychology report</a:t>
            </a:r>
          </a:p>
        </p:txBody>
      </p:sp>
    </p:spTree>
    <p:extLst>
      <p:ext uri="{BB962C8B-B14F-4D97-AF65-F5344CB8AC3E}">
        <p14:creationId xmlns:p14="http://schemas.microsoft.com/office/powerpoint/2010/main" val="287939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10" end="10"/>
                                            </p:txEl>
                                          </p:spTgt>
                                        </p:tgtEl>
                                        <p:attrNameLst>
                                          <p:attrName>style.visibility</p:attrName>
                                        </p:attrNameLst>
                                      </p:cBhvr>
                                      <p:to>
                                        <p:strVal val="visible"/>
                                      </p:to>
                                    </p:set>
                                    <p:animEffect transition="in" filter="fade">
                                      <p:cBhvr>
                                        <p:cTn id="20" dur="500"/>
                                        <p:tgtEl>
                                          <p:spTgt spid="3">
                                            <p:txEl>
                                              <p:pRg st="10" end="1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animEffect transition="in" filter="fade">
                                      <p:cBhvr>
                                        <p:cTn id="25" dur="500"/>
                                        <p:tgtEl>
                                          <p:spTgt spid="3">
                                            <p:txEl>
                                              <p:pRg st="11" end="11"/>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2" end="12"/>
                                            </p:txEl>
                                          </p:spTgt>
                                        </p:tgtEl>
                                        <p:attrNameLst>
                                          <p:attrName>style.visibility</p:attrName>
                                        </p:attrNameLst>
                                      </p:cBhvr>
                                      <p:to>
                                        <p:strVal val="visible"/>
                                      </p:to>
                                    </p:set>
                                    <p:animEffect transition="in" filter="fade">
                                      <p:cBhvr>
                                        <p:cTn id="2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Advertising</a:t>
            </a:r>
          </a:p>
        </p:txBody>
      </p:sp>
      <p:sp>
        <p:nvSpPr>
          <p:cNvPr id="3" name="Content Placeholder 2"/>
          <p:cNvSpPr>
            <a:spLocks noGrp="1"/>
          </p:cNvSpPr>
          <p:nvPr>
            <p:ph sz="quarter" idx="1"/>
          </p:nvPr>
        </p:nvSpPr>
        <p:spPr>
          <a:xfrm>
            <a:off x="323528" y="1772816"/>
            <a:ext cx="8503920" cy="4572000"/>
          </a:xfrm>
        </p:spPr>
        <p:txBody>
          <a:bodyPr>
            <a:normAutofit/>
          </a:bodyPr>
          <a:lstStyle/>
          <a:p>
            <a:r>
              <a:rPr lang="en-GB" sz="1800" dirty="0">
                <a:latin typeface="Tahoma" pitchFamily="34" charset="0"/>
                <a:ea typeface="Tahoma" pitchFamily="34" charset="0"/>
                <a:cs typeface="Tahoma" pitchFamily="34" charset="0"/>
              </a:rPr>
              <a:t>“Advertisements don’t affect me”</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Affected by advertising more than we expect to be</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Split cable market tests - target group see advert</a:t>
            </a:r>
          </a:p>
          <a:p>
            <a:pPr marL="868680" lvl="3" indent="0">
              <a:buNone/>
            </a:pPr>
            <a:r>
              <a:rPr lang="en-GB" sz="1800" dirty="0">
                <a:solidFill>
                  <a:schemeClr val="tx1"/>
                </a:solidFill>
                <a:latin typeface="Tahoma" pitchFamily="34" charset="0"/>
                <a:ea typeface="Tahoma" pitchFamily="34" charset="0"/>
                <a:cs typeface="Tahoma" pitchFamily="34" charset="0"/>
              </a:rPr>
              <a:t>			- monitor purchases</a:t>
            </a:r>
          </a:p>
          <a:p>
            <a:endParaRPr lang="en-GB" sz="1800" dirty="0">
              <a:latin typeface="Tahoma" pitchFamily="34" charset="0"/>
              <a:ea typeface="Tahoma" pitchFamily="34" charset="0"/>
              <a:cs typeface="Tahoma" pitchFamily="34" charset="0"/>
            </a:endParaRPr>
          </a:p>
          <a:p>
            <a:r>
              <a:rPr lang="en-GB" sz="1800" dirty="0" err="1">
                <a:latin typeface="Tahoma" pitchFamily="34" charset="0"/>
                <a:ea typeface="Tahoma" pitchFamily="34" charset="0"/>
                <a:cs typeface="Tahoma" pitchFamily="34" charset="0"/>
              </a:rPr>
              <a:t>Lodish</a:t>
            </a:r>
            <a:r>
              <a:rPr lang="en-GB" sz="1800" dirty="0">
                <a:latin typeface="Tahoma" pitchFamily="34" charset="0"/>
                <a:ea typeface="Tahoma" pitchFamily="34" charset="0"/>
                <a:cs typeface="Tahoma" pitchFamily="34" charset="0"/>
              </a:rPr>
              <a:t> et al (1995)  - findings of over 300 tests</a:t>
            </a:r>
          </a:p>
          <a:p>
            <a:pPr marL="0" indent="0">
              <a:buNone/>
            </a:pPr>
            <a:r>
              <a:rPr lang="en-GB" sz="1800" dirty="0">
                <a:latin typeface="Tahoma" pitchFamily="34" charset="0"/>
                <a:ea typeface="Tahoma" pitchFamily="34" charset="0"/>
                <a:cs typeface="Tahoma" pitchFamily="34" charset="0"/>
              </a:rPr>
              <a:t>                                 - 60% adverts for new products lead to sales</a:t>
            </a:r>
          </a:p>
          <a:p>
            <a:pPr marL="0" indent="0">
              <a:buNone/>
            </a:pPr>
            <a:r>
              <a:rPr lang="en-GB" sz="1800" dirty="0">
                <a:latin typeface="Tahoma" pitchFamily="34" charset="0"/>
                <a:ea typeface="Tahoma" pitchFamily="34" charset="0"/>
                <a:cs typeface="Tahoma" pitchFamily="34" charset="0"/>
              </a:rPr>
              <a:t>		       - difference in sales between those who saw advertisement</a:t>
            </a:r>
          </a:p>
          <a:p>
            <a:pPr marL="0" indent="0">
              <a:buNone/>
            </a:pPr>
            <a:r>
              <a:rPr lang="en-GB" sz="1800" dirty="0">
                <a:latin typeface="Tahoma" pitchFamily="34" charset="0"/>
                <a:ea typeface="Tahoma" pitchFamily="34" charset="0"/>
                <a:cs typeface="Tahoma" pitchFamily="34" charset="0"/>
              </a:rPr>
              <a:t>                                   and those who did not – 21%</a:t>
            </a:r>
          </a:p>
          <a:p>
            <a:pPr marL="0" indent="0">
              <a:buNone/>
            </a:pPr>
            <a:r>
              <a:rPr lang="en-GB" sz="1800" dirty="0">
                <a:latin typeface="Tahoma" pitchFamily="34" charset="0"/>
                <a:ea typeface="Tahoma" pitchFamily="34" charset="0"/>
                <a:cs typeface="Tahoma" pitchFamily="34" charset="0"/>
              </a:rPr>
              <a:t>                                 - increased sales substantially within first 6 months</a:t>
            </a:r>
          </a:p>
          <a:p>
            <a:endParaRPr lang="en-GB" sz="1800" dirty="0">
              <a:latin typeface="Tahoma" pitchFamily="34" charset="0"/>
              <a:ea typeface="Tahoma" pitchFamily="34" charset="0"/>
              <a:cs typeface="Tahoma" pitchFamily="34" charset="0"/>
            </a:endParaRPr>
          </a:p>
          <a:p>
            <a:pPr marL="868680" lvl="3" indent="0">
              <a:buNone/>
            </a:pPr>
            <a:endParaRPr lang="en-GB" sz="1800" dirty="0">
              <a:solidFill>
                <a:schemeClr val="tx1"/>
              </a:solidFill>
              <a:latin typeface="Tahoma" pitchFamily="34" charset="0"/>
              <a:ea typeface="Tahoma" pitchFamily="34" charset="0"/>
              <a:cs typeface="Tahoma" pitchFamily="34" charset="0"/>
            </a:endParaRPr>
          </a:p>
          <a:p>
            <a:pPr marL="868680" lvl="3" indent="0">
              <a:buNone/>
            </a:pPr>
            <a:endParaRPr lang="en-GB" sz="1800" dirty="0">
              <a:solidFill>
                <a:schemeClr val="tx1"/>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4609835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How Advertising Works</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Links to cognitively-based and affectively-based attitudes</a:t>
            </a: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50323"/>
            <a:ext cx="2448272" cy="3421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771537"/>
            <a:ext cx="2088232" cy="312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360" y="188641"/>
            <a:ext cx="1064579" cy="1041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3" y="188641"/>
            <a:ext cx="1081087"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0112" y="3358567"/>
            <a:ext cx="2993856" cy="2004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621640" y="5578274"/>
            <a:ext cx="2952328" cy="646331"/>
          </a:xfrm>
          <a:prstGeom prst="rect">
            <a:avLst/>
          </a:prstGeom>
          <a:noFill/>
        </p:spPr>
        <p:txBody>
          <a:bodyPr wrap="square" rtlCol="0">
            <a:spAutoFit/>
          </a:bodyPr>
          <a:lstStyle/>
          <a:p>
            <a:r>
              <a:rPr lang="en-GB" b="1" dirty="0">
                <a:latin typeface="Tahoma" pitchFamily="34" charset="0"/>
                <a:ea typeface="Tahoma" pitchFamily="34" charset="0"/>
                <a:cs typeface="Tahoma" pitchFamily="34" charset="0"/>
              </a:rPr>
              <a:t>Affectively-based</a:t>
            </a:r>
            <a:r>
              <a:rPr lang="en-GB" dirty="0">
                <a:latin typeface="Tahoma" pitchFamily="34" charset="0"/>
                <a:ea typeface="Tahoma" pitchFamily="34" charset="0"/>
                <a:cs typeface="Tahoma" pitchFamily="34" charset="0"/>
              </a:rPr>
              <a:t>: </a:t>
            </a:r>
          </a:p>
          <a:p>
            <a:r>
              <a:rPr lang="en-GB" dirty="0">
                <a:latin typeface="Tahoma" pitchFamily="34" charset="0"/>
                <a:ea typeface="Tahoma" pitchFamily="34" charset="0"/>
                <a:cs typeface="Tahoma" pitchFamily="34" charset="0"/>
              </a:rPr>
              <a:t>       elicits positive mood</a:t>
            </a:r>
          </a:p>
        </p:txBody>
      </p:sp>
    </p:spTree>
    <p:extLst>
      <p:ext uri="{BB962C8B-B14F-4D97-AF65-F5344CB8AC3E}">
        <p14:creationId xmlns:p14="http://schemas.microsoft.com/office/powerpoint/2010/main" val="1981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If relevant to you, you will listen to, and be convinced by the arguments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8466" y="2348880"/>
            <a:ext cx="2890310"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804" y="2348880"/>
            <a:ext cx="2666081"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85349" y="2348880"/>
            <a:ext cx="1800200" cy="3403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6700" y="4744724"/>
            <a:ext cx="6123532" cy="1477328"/>
          </a:xfrm>
          <a:prstGeom prst="rect">
            <a:avLst/>
          </a:prstGeom>
          <a:noFill/>
        </p:spPr>
        <p:txBody>
          <a:bodyPr wrap="square" rtlCol="0">
            <a:spAutoFit/>
          </a:bodyPr>
          <a:lstStyle/>
          <a:p>
            <a:r>
              <a:rPr lang="en-GB" b="1" dirty="0">
                <a:latin typeface="Tahoma" pitchFamily="34" charset="0"/>
                <a:ea typeface="Tahoma" pitchFamily="34" charset="0"/>
                <a:cs typeface="Tahoma" pitchFamily="34" charset="0"/>
              </a:rPr>
              <a:t>Cognitively-based:</a:t>
            </a:r>
            <a:r>
              <a:rPr lang="en-GB" dirty="0">
                <a:latin typeface="Tahoma" pitchFamily="34" charset="0"/>
                <a:ea typeface="Tahoma" pitchFamily="34" charset="0"/>
                <a:cs typeface="Tahoma" pitchFamily="34" charset="0"/>
              </a:rPr>
              <a:t> we want to know if they will work and which will work best for us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EL Model: the more elaboration, the more likely </a:t>
            </a:r>
            <a:r>
              <a:rPr lang="en-GB">
                <a:latin typeface="Tahoma" pitchFamily="34" charset="0"/>
                <a:ea typeface="Tahoma" pitchFamily="34" charset="0"/>
                <a:cs typeface="Tahoma" pitchFamily="34" charset="0"/>
              </a:rPr>
              <a:t>you will be </a:t>
            </a:r>
            <a:r>
              <a:rPr lang="en-GB" dirty="0">
                <a:latin typeface="Tahoma" pitchFamily="34" charset="0"/>
                <a:ea typeface="Tahoma" pitchFamily="34" charset="0"/>
                <a:cs typeface="Tahoma" pitchFamily="34" charset="0"/>
              </a:rPr>
              <a:t>persuaded by the message</a:t>
            </a:r>
          </a:p>
        </p:txBody>
      </p:sp>
    </p:spTree>
    <p:extLst>
      <p:ext uri="{BB962C8B-B14F-4D97-AF65-F5344CB8AC3E}">
        <p14:creationId xmlns:p14="http://schemas.microsoft.com/office/powerpoint/2010/main" val="28162891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527048"/>
            <a:ext cx="8636233" cy="4572000"/>
          </a:xfrm>
        </p:spPr>
        <p:txBody>
          <a:bodyPr>
            <a:normAutofit/>
          </a:bodyPr>
          <a:lstStyle/>
          <a:p>
            <a:r>
              <a:rPr lang="en-GB" sz="1800" dirty="0">
                <a:latin typeface="Tahoma" pitchFamily="34" charset="0"/>
                <a:ea typeface="Tahoma" pitchFamily="34" charset="0"/>
                <a:cs typeface="Tahoma" pitchFamily="34" charset="0"/>
              </a:rPr>
              <a:t>Cognitively-based attitudes – topics that are not personally relevant?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Peripheral route?  </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 change is unlikely to be long-lasting </a:t>
            </a:r>
          </a:p>
          <a:p>
            <a:pPr marL="0" indent="0">
              <a:buNone/>
            </a:pPr>
            <a:r>
              <a:rPr lang="en-GB" sz="1800" dirty="0">
                <a:latin typeface="Tahoma" pitchFamily="34" charset="0"/>
                <a:ea typeface="Tahoma" pitchFamily="34" charset="0"/>
                <a:cs typeface="Tahoma" pitchFamily="34" charset="0"/>
              </a:rPr>
              <a:t>         </a:t>
            </a:r>
            <a:r>
              <a:rPr lang="en-GB" sz="1600" dirty="0">
                <a:latin typeface="Tahoma" pitchFamily="34" charset="0"/>
                <a:ea typeface="Tahoma" pitchFamily="34" charset="0"/>
                <a:cs typeface="Tahoma" pitchFamily="34" charset="0"/>
              </a:rPr>
              <a:t>    (</a:t>
            </a:r>
            <a:r>
              <a:rPr lang="en-GB" sz="1600" dirty="0" err="1">
                <a:latin typeface="Tahoma" pitchFamily="34" charset="0"/>
                <a:ea typeface="Tahoma" pitchFamily="34" charset="0"/>
                <a:cs typeface="Tahoma" pitchFamily="34" charset="0"/>
              </a:rPr>
              <a:t>Chaiken</a:t>
            </a:r>
            <a:r>
              <a:rPr lang="en-GB" sz="1600" dirty="0">
                <a:latin typeface="Tahoma" pitchFamily="34" charset="0"/>
                <a:ea typeface="Tahoma" pitchFamily="34" charset="0"/>
                <a:cs typeface="Tahoma" pitchFamily="34" charset="0"/>
              </a:rPr>
              <a:t>, 1987; Petty and Cacioppo, 1986)</a:t>
            </a:r>
          </a:p>
          <a:p>
            <a:pPr marL="0" indent="0" algn="r">
              <a:buNone/>
            </a:pPr>
            <a:endParaRPr lang="en-GB" sz="1800" dirty="0">
              <a:latin typeface="Tahoma" pitchFamily="34" charset="0"/>
              <a:ea typeface="Tahoma" pitchFamily="34" charset="0"/>
              <a:cs typeface="Tahoma" pitchFamily="34" charset="0"/>
            </a:endParaRPr>
          </a:p>
          <a:p>
            <a:pPr marL="0" indent="0" algn="r">
              <a:buNone/>
            </a:pPr>
            <a:endParaRPr lang="en-GB" sz="1800" dirty="0">
              <a:latin typeface="Tahoma" pitchFamily="34" charset="0"/>
              <a:ea typeface="Tahoma" pitchFamily="34" charset="0"/>
              <a:cs typeface="Tahoma" pitchFamily="34" charset="0"/>
            </a:endParaRPr>
          </a:p>
          <a:p>
            <a:pPr marL="0" indent="0" algn="r">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Make</a:t>
            </a:r>
            <a:r>
              <a:rPr lang="en-GB" sz="1800" dirty="0">
                <a:latin typeface="Tahoma" pitchFamily="34" charset="0"/>
                <a:ea typeface="Tahoma" pitchFamily="34" charset="0"/>
                <a:cs typeface="Tahoma" pitchFamily="34" charset="0"/>
              </a:rPr>
              <a:t> it relevant……</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e.g. fear, shame, desirability……</a:t>
            </a:r>
          </a:p>
          <a:p>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349" y="1916832"/>
            <a:ext cx="3537636"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541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1" end="11"/>
                                            </p:txEl>
                                          </p:spTgt>
                                        </p:tgtEl>
                                        <p:attrNameLst>
                                          <p:attrName>style.visibility</p:attrName>
                                        </p:attrNameLst>
                                      </p:cBhvr>
                                      <p:to>
                                        <p:strVal val="visible"/>
                                      </p:to>
                                    </p:set>
                                    <p:animEffect transition="in" filter="fade">
                                      <p:cBhvr>
                                        <p:cTn id="12" dur="500"/>
                                        <p:tgtEl>
                                          <p:spTgt spid="3">
                                            <p:txEl>
                                              <p:pRg st="11" end="1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 calcmode="lin" valueType="num">
                                      <p:cBhvr additive="base">
                                        <p:cTn id="17" dur="500" fill="hold"/>
                                        <p:tgtEl>
                                          <p:spTgt spid="1026"/>
                                        </p:tgtEl>
                                        <p:attrNameLst>
                                          <p:attrName>ppt_x</p:attrName>
                                        </p:attrNameLst>
                                      </p:cBhvr>
                                      <p:tavLst>
                                        <p:tav tm="0">
                                          <p:val>
                                            <p:strVal val="#ppt_x"/>
                                          </p:val>
                                        </p:tav>
                                        <p:tav tm="100000">
                                          <p:val>
                                            <p:strVal val="#ppt_x"/>
                                          </p:val>
                                        </p:tav>
                                      </p:tavLst>
                                    </p:anim>
                                    <p:anim calcmode="lin" valueType="num">
                                      <p:cBhvr additive="base">
                                        <p:cTn id="1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23528" y="1647056"/>
            <a:ext cx="5184576" cy="4572000"/>
          </a:xfrm>
        </p:spPr>
        <p:txBody>
          <a:bodyPr>
            <a:normAutofit/>
          </a:bodyPr>
          <a:lstStyle/>
          <a:p>
            <a:pPr>
              <a:lnSpc>
                <a:spcPct val="80000"/>
              </a:lnSpc>
            </a:pPr>
            <a:r>
              <a:rPr lang="en-GB" sz="1800" dirty="0">
                <a:latin typeface="Tahoma" pitchFamily="34" charset="0"/>
                <a:ea typeface="Tahoma" pitchFamily="34" charset="0"/>
                <a:cs typeface="Tahoma" pitchFamily="34" charset="0"/>
              </a:rPr>
              <a:t>Around 10-30% of adverts contain </a:t>
            </a:r>
            <a:r>
              <a:rPr lang="en-GB" sz="1800" b="1" dirty="0">
                <a:latin typeface="Tahoma" pitchFamily="34" charset="0"/>
                <a:ea typeface="Tahoma" pitchFamily="34" charset="0"/>
                <a:cs typeface="Tahoma" pitchFamily="34" charset="0"/>
              </a:rPr>
              <a:t>humour</a:t>
            </a:r>
            <a:r>
              <a:rPr lang="en-GB" sz="1800" dirty="0">
                <a:latin typeface="Tahoma" pitchFamily="34" charset="0"/>
                <a:ea typeface="Tahoma" pitchFamily="34" charset="0"/>
                <a:cs typeface="Tahoma" pitchFamily="34" charset="0"/>
              </a:rPr>
              <a:t>   (Krishnan and </a:t>
            </a:r>
            <a:r>
              <a:rPr lang="en-GB" sz="1800" dirty="0" err="1">
                <a:latin typeface="Tahoma" pitchFamily="34" charset="0"/>
                <a:ea typeface="Tahoma" pitchFamily="34" charset="0"/>
                <a:cs typeface="Tahoma" pitchFamily="34" charset="0"/>
              </a:rPr>
              <a:t>Chakravarti</a:t>
            </a:r>
            <a:r>
              <a:rPr lang="en-GB" sz="1800" dirty="0">
                <a:latin typeface="Tahoma" pitchFamily="34" charset="0"/>
                <a:ea typeface="Tahoma" pitchFamily="34" charset="0"/>
                <a:cs typeface="Tahoma" pitchFamily="34" charset="0"/>
              </a:rPr>
              <a:t>, 2003)</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Funny advertisements:</a:t>
            </a:r>
          </a:p>
          <a:p>
            <a:pPr>
              <a:lnSpc>
                <a:spcPct val="80000"/>
              </a:lnSpc>
            </a:pPr>
            <a:endParaRPr lang="en-GB" sz="1800" dirty="0">
              <a:latin typeface="Tahoma" pitchFamily="34" charset="0"/>
              <a:ea typeface="Tahoma" pitchFamily="34" charset="0"/>
              <a:cs typeface="Tahoma" pitchFamily="34" charset="0"/>
            </a:endParaRP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Attract attention (Weinberger et al, 1995)</a:t>
            </a:r>
          </a:p>
          <a:p>
            <a:pPr lvl="1" algn="r">
              <a:lnSpc>
                <a:spcPct val="80000"/>
              </a:lnSpc>
              <a:buFontTx/>
              <a:buNone/>
            </a:pPr>
            <a:r>
              <a:rPr lang="en-GB" sz="1800" dirty="0">
                <a:solidFill>
                  <a:schemeClr val="tx1"/>
                </a:solidFill>
                <a:latin typeface="Tahoma" pitchFamily="34" charset="0"/>
                <a:ea typeface="Tahoma" pitchFamily="34" charset="0"/>
                <a:cs typeface="Tahoma" pitchFamily="34" charset="0"/>
              </a:rPr>
              <a:t> </a:t>
            </a: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Engage the audience (</a:t>
            </a:r>
            <a:r>
              <a:rPr lang="en-GB" sz="1800" dirty="0" err="1">
                <a:solidFill>
                  <a:schemeClr val="tx1"/>
                </a:solidFill>
                <a:latin typeface="Tahoma" pitchFamily="34" charset="0"/>
                <a:ea typeface="Tahoma" pitchFamily="34" charset="0"/>
                <a:cs typeface="Tahoma" pitchFamily="34" charset="0"/>
              </a:rPr>
              <a:t>Spotts</a:t>
            </a:r>
            <a:r>
              <a:rPr lang="en-GB" sz="1800" dirty="0">
                <a:solidFill>
                  <a:schemeClr val="tx1"/>
                </a:solidFill>
                <a:latin typeface="Tahoma" pitchFamily="34" charset="0"/>
                <a:ea typeface="Tahoma" pitchFamily="34" charset="0"/>
                <a:cs typeface="Tahoma" pitchFamily="34" charset="0"/>
              </a:rPr>
              <a:t> et al, 1997)</a:t>
            </a:r>
          </a:p>
          <a:p>
            <a:pPr marL="274320" lvl="1" indent="0">
              <a:lnSpc>
                <a:spcPct val="80000"/>
              </a:lnSpc>
              <a:buNone/>
            </a:pPr>
            <a:endParaRPr lang="en-GB" sz="1800" dirty="0">
              <a:solidFill>
                <a:schemeClr val="tx1"/>
              </a:solidFill>
              <a:latin typeface="Tahoma" pitchFamily="34" charset="0"/>
              <a:ea typeface="Tahoma" pitchFamily="34" charset="0"/>
              <a:cs typeface="Tahoma" pitchFamily="34" charset="0"/>
            </a:endParaRP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Enhance responses to adverts </a:t>
            </a:r>
          </a:p>
          <a:p>
            <a:pPr lvl="1" algn="r">
              <a:lnSpc>
                <a:spcPct val="80000"/>
              </a:lnSpc>
              <a:buFontTx/>
              <a:buNone/>
            </a:pPr>
            <a:r>
              <a:rPr lang="en-GB" sz="1800" dirty="0">
                <a:solidFill>
                  <a:schemeClr val="tx1"/>
                </a:solidFill>
                <a:latin typeface="Tahoma" pitchFamily="34" charset="0"/>
                <a:ea typeface="Tahoma" pitchFamily="34" charset="0"/>
                <a:cs typeface="Tahoma" pitchFamily="34" charset="0"/>
              </a:rPr>
              <a:t>(Scott, Klein and Bryant, 1990)</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Humour works best under low involvement conditions (Zhang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2006)</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628800"/>
            <a:ext cx="3041650" cy="2030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8" descr="471555567_615946"/>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a:xfrm>
            <a:off x="5654345" y="3933056"/>
            <a:ext cx="3203575" cy="239553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688313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467544" y="908720"/>
            <a:ext cx="8229600" cy="6119812"/>
          </a:xfrm>
        </p:spPr>
        <p:txBody>
          <a:bodyPr/>
          <a:lstStyle/>
          <a:p>
            <a:pPr marL="0" indent="0">
              <a:lnSpc>
                <a:spcPct val="90000"/>
              </a:lnSpc>
              <a:buNone/>
            </a:pPr>
            <a:r>
              <a:rPr lang="en-GB" sz="1800" dirty="0">
                <a:latin typeface="Tahoma" pitchFamily="34" charset="0"/>
                <a:ea typeface="Tahoma" pitchFamily="34" charset="0"/>
                <a:cs typeface="Tahoma" pitchFamily="34" charset="0"/>
              </a:rPr>
              <a:t>Humour:</a:t>
            </a:r>
          </a:p>
          <a:p>
            <a:pPr>
              <a:lnSpc>
                <a:spcPct val="90000"/>
              </a:lnSpc>
            </a:pPr>
            <a:endParaRPr lang="en-GB" sz="2000" dirty="0"/>
          </a:p>
          <a:p>
            <a:pPr>
              <a:lnSpc>
                <a:spcPct val="90000"/>
              </a:lnSpc>
              <a:buFont typeface="Wingdings" pitchFamily="2" charset="2"/>
              <a:buNone/>
            </a:pPr>
            <a:r>
              <a:rPr lang="en-GB" sz="2000" dirty="0"/>
              <a:t>	</a:t>
            </a:r>
            <a:r>
              <a:rPr lang="en-GB" sz="1800" dirty="0">
                <a:latin typeface="Tahoma" pitchFamily="34" charset="0"/>
                <a:ea typeface="Tahoma" pitchFamily="34" charset="0"/>
                <a:cs typeface="Tahoma" pitchFamily="34" charset="0"/>
              </a:rPr>
              <a:t>- works best as a peripheral cue</a:t>
            </a:r>
          </a:p>
          <a:p>
            <a:pPr>
              <a:lnSpc>
                <a:spcPct val="90000"/>
              </a:lnSpc>
              <a:buFont typeface="Wingdings" pitchFamily="2" charset="2"/>
              <a:buNone/>
            </a:pPr>
            <a:endParaRPr lang="en-GB" sz="1800" dirty="0">
              <a:latin typeface="Tahoma" pitchFamily="34" charset="0"/>
              <a:ea typeface="Tahoma" pitchFamily="34" charset="0"/>
              <a:cs typeface="Tahoma" pitchFamily="34" charset="0"/>
            </a:endParaRPr>
          </a:p>
          <a:p>
            <a:pPr marL="0" indent="0">
              <a:lnSpc>
                <a:spcPct val="90000"/>
              </a:lnSpc>
              <a:buNone/>
            </a:pPr>
            <a:r>
              <a:rPr lang="en-GB" sz="1800" dirty="0">
                <a:latin typeface="Tahoma" pitchFamily="34" charset="0"/>
                <a:ea typeface="Tahoma" pitchFamily="34" charset="0"/>
                <a:cs typeface="Tahoma" pitchFamily="34" charset="0"/>
              </a:rPr>
              <a:t>    - can generate mixed feelings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(Gelb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1986; Nelson, 1987)</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Cultural variations regarding what is deemed funny     (Francis, 1994)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Too humorous - can distract from what is being advertised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(Belch and Belch, 1984)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 ameliorate this - brand/product needs to be clearly visible and integrated into the story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(Cline and </a:t>
            </a:r>
            <a:r>
              <a:rPr lang="en-GB" sz="1800" dirty="0" err="1">
                <a:latin typeface="Tahoma" pitchFamily="34" charset="0"/>
                <a:ea typeface="Tahoma" pitchFamily="34" charset="0"/>
                <a:cs typeface="Tahoma" pitchFamily="34" charset="0"/>
              </a:rPr>
              <a:t>Kellaris</a:t>
            </a:r>
            <a:r>
              <a:rPr lang="en-GB" sz="1800" dirty="0">
                <a:latin typeface="Tahoma" pitchFamily="34" charset="0"/>
                <a:ea typeface="Tahoma" pitchFamily="34" charset="0"/>
                <a:cs typeface="Tahoma" pitchFamily="34" charset="0"/>
              </a:rPr>
              <a:t>, 2007)</a:t>
            </a:r>
          </a:p>
        </p:txBody>
      </p:sp>
    </p:spTree>
    <p:extLst>
      <p:ext uri="{BB962C8B-B14F-4D97-AF65-F5344CB8AC3E}">
        <p14:creationId xmlns:p14="http://schemas.microsoft.com/office/powerpoint/2010/main" val="9714549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Summary</a:t>
            </a:r>
          </a:p>
        </p:txBody>
      </p:sp>
      <p:sp>
        <p:nvSpPr>
          <p:cNvPr id="3" name="Content Placeholder 2"/>
          <p:cNvSpPr>
            <a:spLocks noGrp="1"/>
          </p:cNvSpPr>
          <p:nvPr>
            <p:ph sz="half" idx="1"/>
          </p:nvPr>
        </p:nvSpPr>
        <p:spPr>
          <a:xfrm>
            <a:off x="301752" y="1700808"/>
            <a:ext cx="4038600" cy="4352520"/>
          </a:xfrm>
        </p:spPr>
        <p:txBody>
          <a:bodyPr>
            <a:normAutofit/>
          </a:bodyPr>
          <a:lstStyle/>
          <a:p>
            <a:r>
              <a:rPr lang="en-GB" sz="1800" dirty="0">
                <a:latin typeface="Tahoma" pitchFamily="34" charset="0"/>
                <a:ea typeface="Tahoma" pitchFamily="34" charset="0"/>
                <a:cs typeface="Tahoma" pitchFamily="34" charset="0"/>
              </a:rPr>
              <a:t>What ARE attitudes?</a:t>
            </a:r>
          </a:p>
          <a:p>
            <a:r>
              <a:rPr lang="en-GB" sz="1800" dirty="0">
                <a:latin typeface="Tahoma" pitchFamily="34" charset="0"/>
                <a:ea typeface="Tahoma" pitchFamily="34" charset="0"/>
                <a:cs typeface="Tahoma" pitchFamily="34" charset="0"/>
              </a:rPr>
              <a:t>Where do attitudes come from?</a:t>
            </a:r>
          </a:p>
          <a:p>
            <a:r>
              <a:rPr lang="en-GB" sz="1800" dirty="0">
                <a:latin typeface="Tahoma" pitchFamily="34" charset="0"/>
                <a:ea typeface="Tahoma" pitchFamily="34" charset="0"/>
                <a:cs typeface="Tahoma" pitchFamily="34" charset="0"/>
              </a:rPr>
              <a:t>Cognitively based attitudes</a:t>
            </a:r>
          </a:p>
          <a:p>
            <a:r>
              <a:rPr lang="en-GB" sz="1800" dirty="0">
                <a:latin typeface="Tahoma" pitchFamily="34" charset="0"/>
                <a:ea typeface="Tahoma" pitchFamily="34" charset="0"/>
                <a:cs typeface="Tahoma" pitchFamily="34" charset="0"/>
              </a:rPr>
              <a:t>Affectively based attitudes</a:t>
            </a:r>
          </a:p>
          <a:p>
            <a:r>
              <a:rPr lang="en-GB" sz="1800" dirty="0">
                <a:latin typeface="Tahoma" pitchFamily="34" charset="0"/>
                <a:ea typeface="Tahoma" pitchFamily="34" charset="0"/>
                <a:cs typeface="Tahoma" pitchFamily="34" charset="0"/>
              </a:rPr>
              <a:t>Conditioning Attitudes</a:t>
            </a:r>
          </a:p>
          <a:p>
            <a:r>
              <a:rPr lang="en-GB" sz="1800" dirty="0">
                <a:latin typeface="Tahoma" pitchFamily="34" charset="0"/>
                <a:ea typeface="Tahoma" pitchFamily="34" charset="0"/>
                <a:cs typeface="Tahoma" pitchFamily="34" charset="0"/>
              </a:rPr>
              <a:t>Behaviourally Based Attitudes</a:t>
            </a:r>
          </a:p>
          <a:p>
            <a:pPr marL="0" indent="0">
              <a:buNone/>
            </a:pPr>
            <a:r>
              <a:rPr lang="en-GB" sz="1800" dirty="0">
                <a:latin typeface="Tahoma" pitchFamily="34" charset="0"/>
                <a:ea typeface="Tahoma" pitchFamily="34" charset="0"/>
                <a:cs typeface="Tahoma" pitchFamily="34" charset="0"/>
              </a:rPr>
              <a:t>    (Self-perception theory)</a:t>
            </a:r>
          </a:p>
          <a:p>
            <a:r>
              <a:rPr lang="en-GB" sz="1800" dirty="0">
                <a:latin typeface="Tahoma" pitchFamily="34" charset="0"/>
                <a:ea typeface="Tahoma" pitchFamily="34" charset="0"/>
                <a:cs typeface="Tahoma" pitchFamily="34" charset="0"/>
              </a:rPr>
              <a:t>Explicit and Implicit Attitudes</a:t>
            </a:r>
          </a:p>
          <a:p>
            <a:r>
              <a:rPr lang="en-GB" sz="1800" dirty="0">
                <a:latin typeface="Tahoma" pitchFamily="34" charset="0"/>
                <a:ea typeface="Tahoma" pitchFamily="34" charset="0"/>
                <a:cs typeface="Tahoma" pitchFamily="34" charset="0"/>
              </a:rPr>
              <a:t>How do Attitudes change?</a:t>
            </a:r>
          </a:p>
          <a:p>
            <a:r>
              <a:rPr lang="en-GB" sz="1800" dirty="0">
                <a:latin typeface="Tahoma" pitchFamily="34" charset="0"/>
                <a:ea typeface="Tahoma" pitchFamily="34" charset="0"/>
                <a:cs typeface="Tahoma" pitchFamily="34" charset="0"/>
              </a:rPr>
              <a:t>Changing Attitudes by Changing Behaviour</a:t>
            </a:r>
          </a:p>
          <a:p>
            <a:pPr marL="0" indent="0">
              <a:buNone/>
            </a:pPr>
            <a:endParaRPr lang="en-GB" sz="1800" dirty="0">
              <a:latin typeface="Tahoma" pitchFamily="34" charset="0"/>
              <a:ea typeface="Tahoma" pitchFamily="34" charset="0"/>
              <a:cs typeface="Tahoma" pitchFamily="34" charset="0"/>
            </a:endParaRPr>
          </a:p>
          <a:p>
            <a:endParaRPr lang="en-GB" sz="1800" dirty="0"/>
          </a:p>
        </p:txBody>
      </p:sp>
      <p:sp>
        <p:nvSpPr>
          <p:cNvPr id="4" name="Content Placeholder 3"/>
          <p:cNvSpPr>
            <a:spLocks noGrp="1"/>
          </p:cNvSpPr>
          <p:nvPr>
            <p:ph sz="half" idx="2"/>
          </p:nvPr>
        </p:nvSpPr>
        <p:spPr>
          <a:xfrm>
            <a:off x="4800600" y="1628800"/>
            <a:ext cx="4038600" cy="4424528"/>
          </a:xfrm>
        </p:spPr>
        <p:txBody>
          <a:bodyPr>
            <a:normAutofit/>
          </a:bodyPr>
          <a:lstStyle/>
          <a:p>
            <a:r>
              <a:rPr lang="en-GB" sz="1800" dirty="0">
                <a:latin typeface="Tahoma" pitchFamily="34" charset="0"/>
                <a:ea typeface="Tahoma" pitchFamily="34" charset="0"/>
                <a:cs typeface="Tahoma" pitchFamily="34" charset="0"/>
              </a:rPr>
              <a:t>The Elaboration Likelihood Model</a:t>
            </a:r>
          </a:p>
          <a:p>
            <a:r>
              <a:rPr lang="en-GB" sz="1800" dirty="0">
                <a:latin typeface="Tahoma" pitchFamily="34" charset="0"/>
                <a:ea typeface="Tahoma" pitchFamily="34" charset="0"/>
                <a:cs typeface="Tahoma" pitchFamily="34" charset="0"/>
              </a:rPr>
              <a:t>Emotion and Attitude Change</a:t>
            </a:r>
          </a:p>
          <a:p>
            <a:r>
              <a:rPr lang="en-GB" sz="1800" dirty="0">
                <a:latin typeface="Tahoma" pitchFamily="34" charset="0"/>
                <a:ea typeface="Tahoma" pitchFamily="34" charset="0"/>
                <a:cs typeface="Tahoma" pitchFamily="34" charset="0"/>
              </a:rPr>
              <a:t>Emotions as a heuristic</a:t>
            </a:r>
          </a:p>
          <a:p>
            <a:r>
              <a:rPr lang="en-GB" sz="1800" dirty="0">
                <a:latin typeface="Tahoma" pitchFamily="34" charset="0"/>
                <a:ea typeface="Tahoma" pitchFamily="34" charset="0"/>
                <a:cs typeface="Tahoma" pitchFamily="34" charset="0"/>
              </a:rPr>
              <a:t>Emotion and different types of attitudes</a:t>
            </a:r>
          </a:p>
          <a:p>
            <a:r>
              <a:rPr lang="en-GB" sz="1800" dirty="0">
                <a:latin typeface="Tahoma" pitchFamily="34" charset="0"/>
                <a:ea typeface="Tahoma" pitchFamily="34" charset="0"/>
                <a:cs typeface="Tahoma" pitchFamily="34" charset="0"/>
              </a:rPr>
              <a:t>Resisting persuasive messages</a:t>
            </a:r>
          </a:p>
          <a:p>
            <a:r>
              <a:rPr lang="en-GB" sz="1800" dirty="0">
                <a:latin typeface="Tahoma" pitchFamily="34" charset="0"/>
                <a:ea typeface="Tahoma" pitchFamily="34" charset="0"/>
                <a:cs typeface="Tahoma" pitchFamily="34" charset="0"/>
              </a:rPr>
              <a:t>When will attitudes predict behaviour?</a:t>
            </a:r>
          </a:p>
          <a:p>
            <a:r>
              <a:rPr lang="en-GB" sz="1800" dirty="0">
                <a:latin typeface="Tahoma" pitchFamily="34" charset="0"/>
                <a:ea typeface="Tahoma" pitchFamily="34" charset="0"/>
                <a:cs typeface="Tahoma" pitchFamily="34" charset="0"/>
              </a:rPr>
              <a:t>Theory of Planned Behaviour</a:t>
            </a:r>
          </a:p>
          <a:p>
            <a:r>
              <a:rPr lang="en-GB" sz="1800" dirty="0">
                <a:latin typeface="Tahoma" pitchFamily="34" charset="0"/>
                <a:ea typeface="Tahoma" pitchFamily="34" charset="0"/>
                <a:cs typeface="Tahoma" pitchFamily="34" charset="0"/>
              </a:rPr>
              <a:t>Advertising</a:t>
            </a:r>
          </a:p>
          <a:p>
            <a:endParaRPr lang="en-GB" sz="1800" dirty="0"/>
          </a:p>
        </p:txBody>
      </p:sp>
    </p:spTree>
    <p:extLst>
      <p:ext uri="{BB962C8B-B14F-4D97-AF65-F5344CB8AC3E}">
        <p14:creationId xmlns:p14="http://schemas.microsoft.com/office/powerpoint/2010/main" val="33699392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Reading</a:t>
            </a:r>
          </a:p>
        </p:txBody>
      </p:sp>
      <p:sp>
        <p:nvSpPr>
          <p:cNvPr id="3" name="Content Placeholder 2"/>
          <p:cNvSpPr>
            <a:spLocks noGrp="1"/>
          </p:cNvSpPr>
          <p:nvPr>
            <p:ph sz="quarter" idx="1"/>
          </p:nvPr>
        </p:nvSpPr>
        <p:spPr/>
        <p:txBody>
          <a:bodyPr/>
          <a:lstStyle/>
          <a:p>
            <a:endParaRPr lang="en-GB" dirty="0"/>
          </a:p>
          <a:p>
            <a:endParaRPr lang="en-GB" dirty="0"/>
          </a:p>
          <a:p>
            <a:endParaRPr lang="en-GB" dirty="0"/>
          </a:p>
          <a:p>
            <a:endParaRPr lang="en-GB" dirty="0"/>
          </a:p>
        </p:txBody>
      </p:sp>
      <p:sp>
        <p:nvSpPr>
          <p:cNvPr id="4" name="Rectangle 3"/>
          <p:cNvSpPr/>
          <p:nvPr/>
        </p:nvSpPr>
        <p:spPr>
          <a:xfrm>
            <a:off x="557344" y="1412776"/>
            <a:ext cx="8064896" cy="5570756"/>
          </a:xfrm>
          <a:prstGeom prst="rect">
            <a:avLst/>
          </a:prstGeom>
        </p:spPr>
        <p:txBody>
          <a:bodyPr wrap="square">
            <a:spAutoFit/>
          </a:bodyPr>
          <a:lstStyle/>
          <a:p>
            <a:r>
              <a:rPr lang="en-GB" sz="1600" b="1" dirty="0">
                <a:latin typeface="Tahoma" pitchFamily="34" charset="0"/>
                <a:ea typeface="Tahoma" pitchFamily="34" charset="0"/>
                <a:cs typeface="Tahoma" pitchFamily="34" charset="0"/>
              </a:rPr>
              <a:t>Books</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Gross, R. (2010).  </a:t>
            </a:r>
            <a:r>
              <a:rPr lang="en-GB" sz="1600" i="1" dirty="0">
                <a:latin typeface="Tahoma" pitchFamily="34" charset="0"/>
                <a:ea typeface="Tahoma" pitchFamily="34" charset="0"/>
                <a:cs typeface="Tahoma" pitchFamily="34" charset="0"/>
              </a:rPr>
              <a:t>Psychology: the science of mind and behaviour</a:t>
            </a:r>
            <a:r>
              <a:rPr lang="en-GB" sz="1600" dirty="0">
                <a:latin typeface="Tahoma" pitchFamily="34" charset="0"/>
                <a:ea typeface="Tahoma" pitchFamily="34" charset="0"/>
                <a:cs typeface="Tahoma" pitchFamily="34" charset="0"/>
              </a:rPr>
              <a:t> (6</a:t>
            </a:r>
            <a:r>
              <a:rPr lang="en-GB" sz="1600" baseline="30000" dirty="0">
                <a:latin typeface="Tahoma" pitchFamily="34" charset="0"/>
                <a:ea typeface="Tahoma" pitchFamily="34" charset="0"/>
                <a:cs typeface="Tahoma" pitchFamily="34" charset="0"/>
              </a:rPr>
              <a:t>th</a:t>
            </a:r>
            <a:r>
              <a:rPr lang="en-GB" sz="1600" dirty="0">
                <a:latin typeface="Tahoma" pitchFamily="34" charset="0"/>
                <a:ea typeface="Tahoma" pitchFamily="34" charset="0"/>
                <a:cs typeface="Tahoma" pitchFamily="34" charset="0"/>
              </a:rPr>
              <a:t> </a:t>
            </a:r>
            <a:r>
              <a:rPr lang="en-GB" sz="1600" dirty="0" err="1">
                <a:latin typeface="Tahoma" pitchFamily="34" charset="0"/>
                <a:ea typeface="Tahoma" pitchFamily="34" charset="0"/>
                <a:cs typeface="Tahoma" pitchFamily="34" charset="0"/>
              </a:rPr>
              <a:t>ed</a:t>
            </a:r>
            <a:r>
              <a:rPr lang="en-GB" sz="1600" dirty="0">
                <a:latin typeface="Tahoma" pitchFamily="34" charset="0"/>
                <a:ea typeface="Tahoma" pitchFamily="34" charset="0"/>
                <a:cs typeface="Tahoma" pitchFamily="34" charset="0"/>
              </a:rPr>
              <a:t>). London: Hodder Education.  (Chapter 24) </a:t>
            </a:r>
          </a:p>
          <a:p>
            <a:r>
              <a:rPr lang="en-GB" sz="1600" b="1" dirty="0">
                <a:latin typeface="Tahoma" pitchFamily="34" charset="0"/>
                <a:ea typeface="Tahoma" pitchFamily="34" charset="0"/>
                <a:cs typeface="Tahoma" pitchFamily="34" charset="0"/>
              </a:rPr>
              <a:t>  </a:t>
            </a:r>
          </a:p>
          <a:p>
            <a:r>
              <a:rPr lang="en-GB" sz="1600" dirty="0">
                <a:latin typeface="Tahoma" pitchFamily="34" charset="0"/>
                <a:ea typeface="Tahoma" pitchFamily="34" charset="0"/>
                <a:cs typeface="Tahoma" pitchFamily="34" charset="0"/>
              </a:rPr>
              <a:t>Hogg, M. A., &amp; Vaughan, G. M. (2008). </a:t>
            </a:r>
            <a:r>
              <a:rPr lang="en-GB" sz="1600" i="1" dirty="0">
                <a:latin typeface="Tahoma" pitchFamily="34" charset="0"/>
                <a:ea typeface="Tahoma" pitchFamily="34" charset="0"/>
                <a:cs typeface="Tahoma" pitchFamily="34" charset="0"/>
              </a:rPr>
              <a:t>Social Psychology</a:t>
            </a:r>
            <a:r>
              <a:rPr lang="en-GB" sz="1600" dirty="0">
                <a:latin typeface="Tahoma" pitchFamily="34" charset="0"/>
                <a:ea typeface="Tahoma" pitchFamily="34" charset="0"/>
                <a:cs typeface="Tahoma" pitchFamily="34" charset="0"/>
              </a:rPr>
              <a:t>. Harlow, Essex: Pearson Prentice Hall. (Chapter 5)</a:t>
            </a:r>
          </a:p>
          <a:p>
            <a:r>
              <a:rPr lang="en-GB" sz="1600" b="1" dirty="0">
                <a:latin typeface="Tahoma" pitchFamily="34" charset="0"/>
                <a:ea typeface="Tahoma" pitchFamily="34" charset="0"/>
                <a:cs typeface="Tahoma" pitchFamily="34" charset="0"/>
              </a:rPr>
              <a:t> </a:t>
            </a:r>
            <a:endParaRPr lang="en-GB" sz="1600" dirty="0">
              <a:latin typeface="Tahoma" pitchFamily="34" charset="0"/>
              <a:ea typeface="Tahoma" pitchFamily="34" charset="0"/>
              <a:cs typeface="Tahoma" pitchFamily="34" charset="0"/>
            </a:endParaRPr>
          </a:p>
          <a:p>
            <a:r>
              <a:rPr lang="en-GB" sz="1600" dirty="0" err="1">
                <a:latin typeface="Tahoma" pitchFamily="34" charset="0"/>
                <a:ea typeface="Tahoma" pitchFamily="34" charset="0"/>
                <a:cs typeface="Tahoma" pitchFamily="34" charset="0"/>
              </a:rPr>
              <a:t>Kassin</a:t>
            </a:r>
            <a:r>
              <a:rPr lang="en-GB" sz="1600" dirty="0">
                <a:latin typeface="Tahoma" pitchFamily="34" charset="0"/>
                <a:ea typeface="Tahoma" pitchFamily="34" charset="0"/>
                <a:cs typeface="Tahoma" pitchFamily="34" charset="0"/>
              </a:rPr>
              <a:t>, S., Fein, S., &amp; Markus, H. R. (2011). </a:t>
            </a:r>
            <a:r>
              <a:rPr lang="en-GB" sz="1600" i="1" dirty="0">
                <a:latin typeface="Tahoma" pitchFamily="34" charset="0"/>
                <a:ea typeface="Tahoma" pitchFamily="34" charset="0"/>
                <a:cs typeface="Tahoma" pitchFamily="34" charset="0"/>
              </a:rPr>
              <a:t>Social psychology </a:t>
            </a:r>
            <a:r>
              <a:rPr lang="en-GB" sz="1600" dirty="0">
                <a:latin typeface="Tahoma" pitchFamily="34" charset="0"/>
                <a:ea typeface="Tahoma" pitchFamily="34" charset="0"/>
                <a:cs typeface="Tahoma" pitchFamily="34" charset="0"/>
              </a:rPr>
              <a:t>(8th Edition). Belmont, CA: Wadsworth.  (Chapter 6)</a:t>
            </a:r>
          </a:p>
          <a:p>
            <a:endParaRPr lang="en-GB" sz="1600"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Journal articles</a:t>
            </a:r>
          </a:p>
          <a:p>
            <a:endParaRPr lang="en-GB" sz="1600" dirty="0">
              <a:latin typeface="Tahoma" pitchFamily="34" charset="0"/>
              <a:ea typeface="Tahoma" pitchFamily="34" charset="0"/>
              <a:cs typeface="Tahoma" pitchFamily="34" charset="0"/>
            </a:endParaRPr>
          </a:p>
          <a:p>
            <a:r>
              <a:rPr lang="de-DE" sz="1600" dirty="0">
                <a:latin typeface="Tahoma" pitchFamily="34" charset="0"/>
                <a:ea typeface="Tahoma" pitchFamily="34" charset="0"/>
                <a:cs typeface="Tahoma" pitchFamily="34" charset="0"/>
              </a:rPr>
              <a:t>Bohner, G., Dickel, N. (2011).  Atitude and Attitude Change. </a:t>
            </a:r>
            <a:r>
              <a:rPr lang="en-GB" sz="1600" i="1" dirty="0">
                <a:latin typeface="Tahoma" pitchFamily="34" charset="0"/>
                <a:ea typeface="Tahoma" pitchFamily="34" charset="0"/>
                <a:cs typeface="Tahoma" pitchFamily="34" charset="0"/>
              </a:rPr>
              <a:t>Annual Review of Psychology, 62: 391-417</a:t>
            </a:r>
            <a:endParaRPr lang="en-GB" sz="1600" dirty="0">
              <a:latin typeface="Tahoma" pitchFamily="34" charset="0"/>
              <a:ea typeface="Tahoma" pitchFamily="34" charset="0"/>
              <a:cs typeface="Tahoma" pitchFamily="34" charset="0"/>
            </a:endParaRP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Petty, R. E., Wegener, D. T. and </a:t>
            </a:r>
            <a:r>
              <a:rPr lang="en-GB" sz="1600" dirty="0" err="1">
                <a:latin typeface="Tahoma" pitchFamily="34" charset="0"/>
                <a:ea typeface="Tahoma" pitchFamily="34" charset="0"/>
                <a:cs typeface="Tahoma" pitchFamily="34" charset="0"/>
              </a:rPr>
              <a:t>Fabrigar</a:t>
            </a:r>
            <a:r>
              <a:rPr lang="en-GB" sz="1600" dirty="0">
                <a:latin typeface="Tahoma" pitchFamily="34" charset="0"/>
                <a:ea typeface="Tahoma" pitchFamily="34" charset="0"/>
                <a:cs typeface="Tahoma" pitchFamily="34" charset="0"/>
              </a:rPr>
              <a:t>, L.R. (1997). Attitudes and Attitude Change.  </a:t>
            </a:r>
            <a:r>
              <a:rPr lang="en-GB" sz="1600" i="1" dirty="0">
                <a:latin typeface="Tahoma" pitchFamily="34" charset="0"/>
                <a:ea typeface="Tahoma" pitchFamily="34" charset="0"/>
                <a:cs typeface="Tahoma" pitchFamily="34" charset="0"/>
              </a:rPr>
              <a:t>Annual Review of Psychology, </a:t>
            </a:r>
            <a:r>
              <a:rPr lang="en-GB" sz="1600" i="1" dirty="0"/>
              <a:t>48:609–47</a:t>
            </a:r>
          </a:p>
          <a:p>
            <a:endParaRPr lang="en-GB" sz="1600" i="1"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Plus</a:t>
            </a:r>
            <a:r>
              <a:rPr lang="en-GB" sz="1600" dirty="0">
                <a:latin typeface="Tahoma" pitchFamily="34" charset="0"/>
                <a:ea typeface="Tahoma" pitchFamily="34" charset="0"/>
                <a:cs typeface="Tahoma" pitchFamily="34" charset="0"/>
              </a:rPr>
              <a:t> your own literature search on this topic</a:t>
            </a:r>
          </a:p>
          <a:p>
            <a:endParaRPr lang="en-GB" dirty="0">
              <a:latin typeface="Tahoma" pitchFamily="34" charset="0"/>
              <a:ea typeface="Tahoma" pitchFamily="34" charset="0"/>
              <a:cs typeface="Tahoma" pitchFamily="34" charset="0"/>
            </a:endParaRPr>
          </a:p>
          <a:p>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5775895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1555</TotalTime>
  <Words>6241</Words>
  <Application>Microsoft Office PowerPoint</Application>
  <PresentationFormat>On-screen Show (4:3)</PresentationFormat>
  <Paragraphs>947</Paragraphs>
  <Slides>48</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48</vt:i4>
      </vt:variant>
    </vt:vector>
  </HeadingPairs>
  <TitlesOfParts>
    <vt:vector size="58" baseType="lpstr">
      <vt:lpstr>Aptos</vt:lpstr>
      <vt:lpstr>Aptos Display</vt:lpstr>
      <vt:lpstr>Arial</vt:lpstr>
      <vt:lpstr>Calibri</vt:lpstr>
      <vt:lpstr>Georgia</vt:lpstr>
      <vt:lpstr>Tahoma</vt:lpstr>
      <vt:lpstr>Wingdings</vt:lpstr>
      <vt:lpstr>Wingdings 2</vt:lpstr>
      <vt:lpstr>Civic</vt:lpstr>
      <vt:lpstr>Office Theme</vt:lpstr>
      <vt:lpstr>PowerPoint Presentation</vt:lpstr>
      <vt:lpstr>Developmental &amp; Social Psychology                                                                                         Dr Judith Marshall</vt:lpstr>
      <vt:lpstr>What ARE attitudes?</vt:lpstr>
      <vt:lpstr>Where do attitudes come from?</vt:lpstr>
      <vt:lpstr>Cognitively based attitudes</vt:lpstr>
      <vt:lpstr>Affectively based attitudes</vt:lpstr>
      <vt:lpstr>Affectively based attitudes</vt:lpstr>
      <vt:lpstr>Conditioning Attitudes</vt:lpstr>
      <vt:lpstr>Behaviourally Based Attitudes</vt:lpstr>
      <vt:lpstr>Explicit and Implicit Attitudes</vt:lpstr>
      <vt:lpstr>Implicit Association Test</vt:lpstr>
      <vt:lpstr>Measuring Attitudes</vt:lpstr>
      <vt:lpstr>Measuring Attitudes – EXPLICIT measures of attitude include: </vt:lpstr>
      <vt:lpstr>Explicit measures cont’d</vt:lpstr>
      <vt:lpstr>Concerns regarding explicit measures of attitude</vt:lpstr>
      <vt:lpstr>Measuring Attitudes: IMPLICIT measures of attitude: include</vt:lpstr>
      <vt:lpstr>Implicit measures cont’d</vt:lpstr>
      <vt:lpstr>Critique of IAT</vt:lpstr>
      <vt:lpstr>Reliability and Validity of Attitude Measures</vt:lpstr>
      <vt:lpstr>How do Attitudes change?</vt:lpstr>
      <vt:lpstr>Changing Attitudes by Changing Behaviour</vt:lpstr>
      <vt:lpstr> Yale Attitude Change approach (Hovland, Janis and Kelley, 1953)  </vt:lpstr>
      <vt:lpstr>PowerPoint Presentation</vt:lpstr>
      <vt:lpstr>PowerPoint Presentation</vt:lpstr>
      <vt:lpstr>The Elaboration Likelihood Model (Petty and Cacioppo, 1986)</vt:lpstr>
      <vt:lpstr>Motivation to pay attention to arguments</vt:lpstr>
      <vt:lpstr>PowerPoint Presentation</vt:lpstr>
      <vt:lpstr>PowerPoint Presentation</vt:lpstr>
      <vt:lpstr>Emotion and Attitude Change</vt:lpstr>
      <vt:lpstr>Emotions as a heuristic</vt:lpstr>
      <vt:lpstr>Emotion and different types of attitudes</vt:lpstr>
      <vt:lpstr>Resisting persuasive messages</vt:lpstr>
      <vt:lpstr>PowerPoint Presentation</vt:lpstr>
      <vt:lpstr>When will attitudes predict behaviour?</vt:lpstr>
      <vt:lpstr>When will attitudes predict behaviour?</vt:lpstr>
      <vt:lpstr>Theory of Planned Behaviour (Ajzen and Fishbein, 1980, 2005)</vt:lpstr>
      <vt:lpstr>Specific Attitudes</vt:lpstr>
      <vt:lpstr>PowerPoint Presentation</vt:lpstr>
      <vt:lpstr>Subjective Norms</vt:lpstr>
      <vt:lpstr>Perceived Behavioural Control</vt:lpstr>
      <vt:lpstr>Advertising</vt:lpstr>
      <vt:lpstr>How Advertising Works</vt:lpstr>
      <vt:lpstr>PowerPoint Presentation</vt:lpstr>
      <vt:lpstr>PowerPoint Presentation</vt:lpstr>
      <vt:lpstr>PowerPoint Presentation</vt:lpstr>
      <vt:lpstr>PowerPoint Presentation</vt:lpstr>
      <vt:lpstr>Summary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Marshall, Judith</dc:creator>
  <cp:lastModifiedBy>Judith Marshall</cp:lastModifiedBy>
  <cp:revision>140</cp:revision>
  <dcterms:created xsi:type="dcterms:W3CDTF">2013-01-31T15:53:40Z</dcterms:created>
  <dcterms:modified xsi:type="dcterms:W3CDTF">2025-02-12T11:04:56Z</dcterms:modified>
</cp:coreProperties>
</file>