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3D76-D1BB-A0C8-019D-A21C33A2A4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67585E-96F0-AFE3-6D5F-C38D5CB190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FBAAEC-E54D-1AD2-FEBF-BEE15159B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95610-5704-A7A4-E883-24DECBFED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6FD0A-BF1F-11D3-239A-D3CAB32FC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316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1F064-18E3-D84F-3814-35512A7DD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E621F-C318-8A55-FE04-493A84EC0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40AB7-A993-6B74-30FD-9E9F695E7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5D4E4-154A-2EF8-7EB1-951E71081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D1049-2A7B-04C1-A1F7-1E4AF7F83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52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D96B8-1522-2D3C-BB37-7A8DBDBDC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9BB75-184F-984F-D932-DCF43D3500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3F84B-41AC-9BFE-4EA9-F614EA6A9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981D6-4EED-CD2E-FA30-826DAD687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56371-13EE-7DE0-4EA4-69F4DBE86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228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B4D65-B858-E93A-B31D-6CC8D0867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20FD7-E06A-3262-9B4A-4AD03A095B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EB880-E63B-BD76-EC01-EAE76E0EA9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0EB11-65C6-B936-8B80-6A2E93953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EB29EA-916E-2DB6-34DD-8C02070AE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97A91F-2F51-5F16-31B2-D4BDAEAB3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006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382F7-6832-B0EF-7B1E-D2C04E268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C5069A-3CD1-C390-6E2A-19732716E4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2EA6E2-4608-3879-0CF8-FB4C69DBD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E82867-17F1-18DB-81A0-A6D2834ECB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71F9EF-3308-9829-9C53-39CBAADEE2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229F3B-F5E6-21F8-7748-A249E62AC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56DC51-BF2B-E58F-B78C-948D5546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A79581-846C-64F3-DCFE-93FAA0133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538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85569-B006-4AED-0A00-58A1172AF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52529B-EC43-E377-834E-35E292F87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CBF320-BBE1-1FEA-FD84-08F102B0F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C9AD73-F39C-2E90-334A-E047B7C8C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8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39C696-84B9-A432-C706-59DC90983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BD109A-1951-657B-4558-F9A64DFD1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DFEE4-0FCC-9E16-2302-45A63D70E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523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92DBA-66AE-1C62-C877-CDA559FD3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9FC3-839A-F003-FC18-8CA3AA432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76F851-E255-5C18-4988-03ECE74A3A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77CAA-86FD-43BD-F9D5-C70169C50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9ACA8-4668-4843-661A-30B3577C5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87EA6-554F-D522-E1A4-53F2BC0D6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373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B8ED-0137-87CB-4943-112EDD339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D5F4B2-3C5C-14CE-C124-01D6BDD3C0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35D93A-E223-8140-76BF-26DBD2C3FD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48260-E58F-E917-7859-31E71251B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CD1B2-A885-0929-C4FF-C9D9E3D95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1EF909-B26B-B8DC-C2C8-962BF328F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1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7C5C2-EA76-442A-E895-66A1A09C3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387245-6DA5-A83C-093C-2A9EB47B5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4342C-C886-20FA-F561-EEBCB710E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699F9-DDBC-2D5B-0CAF-42031C3BF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128C7-679D-7B88-7338-0A28D7FF7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84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290E81-407C-2F08-6165-D5D3BF5D9C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7A012D-8331-7C7F-EC2C-FA67923BA4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F42D2-EDBA-9A6A-1C67-24DBFADDD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FDCAD-24A5-FE43-B771-2C5220C81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49392-7C45-F5EB-CBDD-1F410966B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02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5FBC4D-B913-7CCC-5BC8-C5025913B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42504C-12BE-6CFD-9B2A-ABCB820E6A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EFB2F-A016-F73B-1C98-39AF94CDC6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6FB15D-2918-4E95-9910-38509B97254D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A9900-494F-9942-0AA6-4075EBA34A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AA904-D681-39D2-C5D3-4DAA917959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3FE78-D66C-4E18-8973-C430E0D91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103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" TargetMode="External"/><Relationship Id="rId2" Type="http://schemas.openxmlformats.org/officeDocument/2006/relationships/hyperlink" Target="https://www.bing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sychologydictionary.org/mental-health-servi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E564E44-00ED-2501-2035-719CDA1FA6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5771" y="3795528"/>
            <a:ext cx="9144000" cy="3255962"/>
          </a:xfr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Name: LOREDANA GARBOAN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Student ID: 2313463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Module Code and Name: LCHS4003_LONDON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INTRODUCTION TO HEALTH AND SOCIAL CARE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Lecturer: DIOLA BIJLHOUT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Arial" panose="020B0604020202020204" pitchFamily="34" charset="0"/>
              <a:ea typeface="DengXian" panose="02010600030101010101" pitchFamily="2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7A2A32-B125-BB04-547A-AD01AD586C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4" y="277495"/>
            <a:ext cx="3857625" cy="21609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60464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029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2" name="Freeform: Shape 1031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C10334B-A016-C013-614F-47267F7248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8437" y="2590521"/>
            <a:ext cx="4620584" cy="45671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fontAlgn="base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zh-CN" sz="2000" dirty="0">
                <a:latin typeface="Arial Black" panose="020B0A04020102020204" pitchFamily="34" charset="0"/>
                <a:ea typeface="+mj-ea"/>
                <a:cs typeface="Arial" panose="020B0604020202020204" pitchFamily="34" charset="0"/>
              </a:rPr>
              <a:t>The focus of this presentation is on the development of mental health services in United Kingdom from 1948 to present date</a:t>
            </a:r>
            <a:r>
              <a:rPr lang="en-US" altLang="zh-CN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</a:t>
            </a:r>
            <a:endParaRPr kumimoji="0" lang="en-US" altLang="zh-CN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0" marR="0" lvl="0" indent="0" fontAlgn="base">
              <a:lnSpc>
                <a:spcPct val="2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zh-CN" sz="44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Black" panose="020B0A04020102020204" pitchFamily="34" charset="0"/>
                <a:ea typeface="+mj-ea"/>
                <a:cs typeface="+mj-cs"/>
              </a:rPr>
              <a:t> 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zh-CN" sz="44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                        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103ADED9-91D2-5A9B-5406-7A1563FE8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4052" y="6157169"/>
            <a:ext cx="4620584" cy="7754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zh-CN" sz="24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                                        Raina 2020 </a:t>
            </a:r>
          </a:p>
        </p:txBody>
      </p:sp>
      <p:pic>
        <p:nvPicPr>
          <p:cNvPr id="1025" name="Picture 1" descr="A hand holding flowers in a brain&#10;&#10;Description automatically generated">
            <a:extLst>
              <a:ext uri="{FF2B5EF4-FFF2-40B4-BE49-F238E27FC236}">
                <a16:creationId xmlns:a16="http://schemas.microsoft.com/office/drawing/2014/main" id="{AB7C7708-A29A-507D-99DC-EE3B6DC4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253" y="957860"/>
            <a:ext cx="4942280" cy="4942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6889FC-E418-0D10-BFFD-80B0BD76F99D}"/>
              </a:ext>
            </a:extLst>
          </p:cNvPr>
          <p:cNvSpPr txBox="1"/>
          <p:nvPr/>
        </p:nvSpPr>
        <p:spPr>
          <a:xfrm>
            <a:off x="4440224" y="207032"/>
            <a:ext cx="609755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 Black" panose="020B0A040201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11712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F5D49C-7D9C-8349-48CD-8ED239033391}"/>
              </a:ext>
            </a:extLst>
          </p:cNvPr>
          <p:cNvSpPr txBox="1"/>
          <p:nvPr/>
        </p:nvSpPr>
        <p:spPr>
          <a:xfrm>
            <a:off x="4632100" y="244736"/>
            <a:ext cx="2474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Mental health services </a:t>
            </a:r>
          </a:p>
        </p:txBody>
      </p:sp>
      <p:pic>
        <p:nvPicPr>
          <p:cNvPr id="3074" name="Picture 2" descr="Mental Health Urgent Care Clinic Sacramento - Sacramento County To Open ...">
            <a:extLst>
              <a:ext uri="{FF2B5EF4-FFF2-40B4-BE49-F238E27FC236}">
                <a16:creationId xmlns:a16="http://schemas.microsoft.com/office/drawing/2014/main" id="{92E19114-BEB3-029D-C2D4-C9EAE014AB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830811"/>
            <a:ext cx="5290457" cy="5584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lowchart: Delay 3">
            <a:extLst>
              <a:ext uri="{FF2B5EF4-FFF2-40B4-BE49-F238E27FC236}">
                <a16:creationId xmlns:a16="http://schemas.microsoft.com/office/drawing/2014/main" id="{168BF887-82FC-D639-3976-4411D5862806}"/>
              </a:ext>
            </a:extLst>
          </p:cNvPr>
          <p:cNvSpPr/>
          <p:nvPr/>
        </p:nvSpPr>
        <p:spPr>
          <a:xfrm>
            <a:off x="-1" y="0"/>
            <a:ext cx="6096001" cy="6923314"/>
          </a:xfrm>
          <a:prstGeom prst="flowChartDelay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Mental health services aim to help people suffering with mental illnesses (like depression, anxiety, schizophrenia, etc)to be assessed, get a diagnosis, receive treatment either medicated or talking therapy.</a:t>
            </a:r>
          </a:p>
          <a:p>
            <a:pPr>
              <a:lnSpc>
                <a:spcPct val="150000"/>
              </a:lnSpc>
            </a:pPr>
            <a:endParaRPr lang="en-GB" dirty="0">
              <a:latin typeface="Arial Black" panose="020B0A040201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 Black" panose="020B0A040201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 Black" panose="020B0A04020102020204" pitchFamily="34" charset="0"/>
              </a:rPr>
              <a:t>                   N. </a:t>
            </a:r>
            <a:r>
              <a:rPr lang="en-GB" dirty="0" err="1">
                <a:latin typeface="Arial Black" panose="020B0A04020102020204" pitchFamily="34" charset="0"/>
              </a:rPr>
              <a:t>Sms</a:t>
            </a:r>
            <a:r>
              <a:rPr lang="en-GB" dirty="0">
                <a:latin typeface="Arial Black" panose="020B0A04020102020204" pitchFamily="34" charset="0"/>
              </a:rPr>
              <a:t> 2013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B43F99-B5EC-CDCA-A14F-42A927419EFD}"/>
              </a:ext>
            </a:extLst>
          </p:cNvPr>
          <p:cNvSpPr txBox="1"/>
          <p:nvPr/>
        </p:nvSpPr>
        <p:spPr>
          <a:xfrm>
            <a:off x="8130099" y="6299916"/>
            <a:ext cx="1222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iStok</a:t>
            </a:r>
            <a:r>
              <a:rPr lang="en-GB" dirty="0"/>
              <a:t> 2023</a:t>
            </a:r>
          </a:p>
        </p:txBody>
      </p:sp>
    </p:spTree>
    <p:extLst>
      <p:ext uri="{BB962C8B-B14F-4D97-AF65-F5344CB8AC3E}">
        <p14:creationId xmlns:p14="http://schemas.microsoft.com/office/powerpoint/2010/main" val="4241001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4" name="Rectangle 1163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6" name="Rectangle 1165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A large brick building with a steeple&#10;&#10;Description automatically generated">
            <a:extLst>
              <a:ext uri="{FF2B5EF4-FFF2-40B4-BE49-F238E27FC236}">
                <a16:creationId xmlns:a16="http://schemas.microsoft.com/office/drawing/2014/main" id="{EBF42A37-81BE-71E2-C3FB-9ACA5C110B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6" r="25763" b="-1"/>
          <a:stretch/>
        </p:blipFill>
        <p:spPr bwMode="auto"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E35CD7-C322-31FC-5DAE-4776EED8385E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 Black" panose="020B0A04020102020204" pitchFamily="34" charset="0"/>
              </a:rPr>
              <a:t>Prior to 1948 mental health people were put in Victorian asylums and were called insane.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 Black" panose="020B0A040201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 Black" panose="020B0A04020102020204" pitchFamily="34" charset="0"/>
              </a:rPr>
              <a:t>In there the focus was on keeping the patients calm instead of treating them.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 Black" panose="020B0A040201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 Black" panose="020B0A04020102020204" pitchFamily="34" charset="0"/>
              </a:rPr>
              <a:t>  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National archives 2015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 Black" panose="020B0A04020102020204" pitchFamily="34" charset="0"/>
              </a:rPr>
              <a:t>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586570-4C92-449C-DC33-5DEE54579DD6}"/>
              </a:ext>
            </a:extLst>
          </p:cNvPr>
          <p:cNvSpPr txBox="1"/>
          <p:nvPr/>
        </p:nvSpPr>
        <p:spPr>
          <a:xfrm>
            <a:off x="2246519" y="6858000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Timechamber</a:t>
            </a:r>
            <a:r>
              <a:rPr lang="en-GB" dirty="0"/>
              <a:t>  2017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043B5B-C4DA-14D4-4F9C-53DA90645AF8}"/>
              </a:ext>
            </a:extLst>
          </p:cNvPr>
          <p:cNvSpPr txBox="1"/>
          <p:nvPr/>
        </p:nvSpPr>
        <p:spPr>
          <a:xfrm>
            <a:off x="4000500" y="7038975"/>
            <a:ext cx="231154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254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8" name="Rectangle 2067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050" name="Picture 2" descr="Modern Mental Hospital">
            <a:extLst>
              <a:ext uri="{FF2B5EF4-FFF2-40B4-BE49-F238E27FC236}">
                <a16:creationId xmlns:a16="http://schemas.microsoft.com/office/drawing/2014/main" id="{74BC638B-F91E-A31A-45A1-6A6BFCE6DB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9" r="1" b="1"/>
          <a:stretch/>
        </p:blipFill>
        <p:spPr bwMode="auto">
          <a:xfrm>
            <a:off x="-866755" y="-93296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72" name="Freeform: Shape 2071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57DD81-F4A8-D715-4AA6-F6D24D169CFE}"/>
              </a:ext>
            </a:extLst>
          </p:cNvPr>
          <p:cNvSpPr txBox="1"/>
          <p:nvPr/>
        </p:nvSpPr>
        <p:spPr>
          <a:xfrm>
            <a:off x="8380094" y="1646404"/>
            <a:ext cx="3633747" cy="27000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 Black" panose="020B0A04020102020204" pitchFamily="34" charset="0"/>
              </a:rPr>
              <a:t>In 1961 the government announced that Victorian asylums should be closed, but it took them about 10 years before all of them closed.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 Black" panose="020B0A04020102020204" pitchFamily="34" charset="0"/>
              </a:rPr>
              <a:t>People with mental health were treated in hospitals.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156160-F3CF-AC03-832D-ED7EF9BAB43A}"/>
              </a:ext>
            </a:extLst>
          </p:cNvPr>
          <p:cNvSpPr txBox="1"/>
          <p:nvPr/>
        </p:nvSpPr>
        <p:spPr>
          <a:xfrm>
            <a:off x="2676616" y="6766630"/>
            <a:ext cx="1344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Alamy</a:t>
            </a:r>
            <a:r>
              <a:rPr lang="en-GB" dirty="0"/>
              <a:t> 2023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E724ED-7028-BEFD-0B78-75165419D700}"/>
              </a:ext>
            </a:extLst>
          </p:cNvPr>
          <p:cNvSpPr txBox="1"/>
          <p:nvPr/>
        </p:nvSpPr>
        <p:spPr>
          <a:xfrm>
            <a:off x="9226736" y="4805680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OUP 2006</a:t>
            </a:r>
          </a:p>
        </p:txBody>
      </p:sp>
    </p:spTree>
    <p:extLst>
      <p:ext uri="{BB962C8B-B14F-4D97-AF65-F5344CB8AC3E}">
        <p14:creationId xmlns:p14="http://schemas.microsoft.com/office/powerpoint/2010/main" val="3559037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DC88E3-EB6E-3A30-3C7F-A6D66F66ABFC}"/>
              </a:ext>
            </a:extLst>
          </p:cNvPr>
          <p:cNvSpPr txBox="1"/>
          <p:nvPr/>
        </p:nvSpPr>
        <p:spPr>
          <a:xfrm>
            <a:off x="894184" y="642257"/>
            <a:ext cx="4181475" cy="5020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 Black" panose="020B0A04020102020204" pitchFamily="34" charset="0"/>
              </a:rPr>
              <a:t>In 1983 The Mental Health Act allowed people with mental health to get treatment voluntarily, unless they were at risk of harming themselves or others then they would have been detained.</a:t>
            </a:r>
          </a:p>
        </p:txBody>
      </p:sp>
      <p:pic>
        <p:nvPicPr>
          <p:cNvPr id="3" name="Picture 2" descr="Code of practice: Mental Health Act 1983: Amazon.co.uk: Great Britain ...">
            <a:extLst>
              <a:ext uri="{FF2B5EF4-FFF2-40B4-BE49-F238E27FC236}">
                <a16:creationId xmlns:a16="http://schemas.microsoft.com/office/drawing/2014/main" id="{6682027C-CD60-7671-D65C-9DF49D02B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343" y="342780"/>
            <a:ext cx="3876260" cy="594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5D2640-89AD-1149-8070-17AA53B4AF79}"/>
              </a:ext>
            </a:extLst>
          </p:cNvPr>
          <p:cNvSpPr txBox="1"/>
          <p:nvPr/>
        </p:nvSpPr>
        <p:spPr>
          <a:xfrm>
            <a:off x="8808720" y="6604000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Bing 2000</a:t>
            </a:r>
          </a:p>
        </p:txBody>
      </p:sp>
    </p:spTree>
    <p:extLst>
      <p:ext uri="{BB962C8B-B14F-4D97-AF65-F5344CB8AC3E}">
        <p14:creationId xmlns:p14="http://schemas.microsoft.com/office/powerpoint/2010/main" val="2820526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20CE78-9CC9-6801-BC46-72E20505D752}"/>
              </a:ext>
            </a:extLst>
          </p:cNvPr>
          <p:cNvSpPr txBox="1"/>
          <p:nvPr/>
        </p:nvSpPr>
        <p:spPr>
          <a:xfrm>
            <a:off x="1038225" y="1504950"/>
            <a:ext cx="429577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In 2002 The National Institute for Health and Care Excellence (NICE) released the first clinical guideline on a condition called  schizophrenia and how this condition can be treated.</a:t>
            </a:r>
          </a:p>
        </p:txBody>
      </p:sp>
      <p:pic>
        <p:nvPicPr>
          <p:cNvPr id="6148" name="Picture 4" descr="ablation – BCS Heartbeat">
            <a:extLst>
              <a:ext uri="{FF2B5EF4-FFF2-40B4-BE49-F238E27FC236}">
                <a16:creationId xmlns:a16="http://schemas.microsoft.com/office/drawing/2014/main" id="{5F2A0C02-96C8-AFA1-387C-CB0AFA2F39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662" y="1925314"/>
            <a:ext cx="451485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25D6AA-64A0-7929-6416-447E219768A3}"/>
              </a:ext>
            </a:extLst>
          </p:cNvPr>
          <p:cNvSpPr txBox="1"/>
          <p:nvPr/>
        </p:nvSpPr>
        <p:spPr>
          <a:xfrm>
            <a:off x="8615680" y="5049520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Bing 2011</a:t>
            </a:r>
          </a:p>
        </p:txBody>
      </p:sp>
    </p:spTree>
    <p:extLst>
      <p:ext uri="{BB962C8B-B14F-4D97-AF65-F5344CB8AC3E}">
        <p14:creationId xmlns:p14="http://schemas.microsoft.com/office/powerpoint/2010/main" val="3560742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11,912 Psychoanalyst Images, Stock Photos, 3D objects, &amp; Vectors ...">
            <a:extLst>
              <a:ext uri="{FF2B5EF4-FFF2-40B4-BE49-F238E27FC236}">
                <a16:creationId xmlns:a16="http://schemas.microsoft.com/office/drawing/2014/main" id="{35F1F8CF-FCA4-DC5B-3433-47D373803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739" y="845695"/>
            <a:ext cx="4800600" cy="493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18747A-5AB5-E2FC-6A04-A2B07813FEE2}"/>
              </a:ext>
            </a:extLst>
          </p:cNvPr>
          <p:cNvSpPr txBox="1"/>
          <p:nvPr/>
        </p:nvSpPr>
        <p:spPr>
          <a:xfrm>
            <a:off x="888159" y="671610"/>
            <a:ext cx="3505200" cy="6128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 Black" panose="020B0A04020102020204" pitchFamily="34" charset="0"/>
              </a:rPr>
              <a:t>In 2008 a program called IAPT (Improving Access to Psychological Therapy) was put in place to provide therapy to people with anxiety and depression.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 Black" panose="020B0A040201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 Black" panose="020B0A04020102020204" pitchFamily="34" charset="0"/>
              </a:rPr>
              <a:t>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2013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141E5F-CB71-E701-DA2D-5230F2E72199}"/>
              </a:ext>
            </a:extLst>
          </p:cNvPr>
          <p:cNvSpPr txBox="1"/>
          <p:nvPr/>
        </p:nvSpPr>
        <p:spPr>
          <a:xfrm>
            <a:off x="7051040" y="6012305"/>
            <a:ext cx="2047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Shutterstock 2015 </a:t>
            </a:r>
          </a:p>
        </p:txBody>
      </p:sp>
    </p:spTree>
    <p:extLst>
      <p:ext uri="{BB962C8B-B14F-4D97-AF65-F5344CB8AC3E}">
        <p14:creationId xmlns:p14="http://schemas.microsoft.com/office/powerpoint/2010/main" val="327242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4E6F59-5B58-9CE9-B13E-7D15D1060843}"/>
              </a:ext>
            </a:extLst>
          </p:cNvPr>
          <p:cNvSpPr txBox="1"/>
          <p:nvPr/>
        </p:nvSpPr>
        <p:spPr>
          <a:xfrm>
            <a:off x="247651" y="1352550"/>
            <a:ext cx="500507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 Black" panose="020B0A04020102020204" pitchFamily="34" charset="0"/>
              </a:rPr>
              <a:t>In the present time there are different types of services that can help people with their mental health, here are some examples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NHS urgent mental health help 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NHS therapy and counselling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Charity mental health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Mental health services for children and young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Online talking therapy  and CBT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                         </a:t>
            </a:r>
          </a:p>
        </p:txBody>
      </p:sp>
      <p:pic>
        <p:nvPicPr>
          <p:cNvPr id="7170" name="Picture 2" descr="People holding icons related to mental health - Download Free Vectors ...">
            <a:extLst>
              <a:ext uri="{FF2B5EF4-FFF2-40B4-BE49-F238E27FC236}">
                <a16:creationId xmlns:a16="http://schemas.microsoft.com/office/drawing/2014/main" id="{EFBB858C-E12D-58B9-283B-F38229B49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5292"/>
            <a:ext cx="5848350" cy="599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2CC414-9590-5C69-AC39-668023767142}"/>
              </a:ext>
            </a:extLst>
          </p:cNvPr>
          <p:cNvSpPr txBox="1"/>
          <p:nvPr/>
        </p:nvSpPr>
        <p:spPr>
          <a:xfrm>
            <a:off x="8422640" y="6563360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Bing 2019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DAA09C-C0CA-9BD2-383A-79C7806B7C5C}"/>
              </a:ext>
            </a:extLst>
          </p:cNvPr>
          <p:cNvSpPr txBox="1"/>
          <p:nvPr/>
        </p:nvSpPr>
        <p:spPr>
          <a:xfrm>
            <a:off x="2336800" y="6014720"/>
            <a:ext cx="1181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NHS 2021</a:t>
            </a:r>
          </a:p>
        </p:txBody>
      </p:sp>
    </p:spTree>
    <p:extLst>
      <p:ext uri="{BB962C8B-B14F-4D97-AF65-F5344CB8AC3E}">
        <p14:creationId xmlns:p14="http://schemas.microsoft.com/office/powerpoint/2010/main" val="2324146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20EB55-A635-67A5-1485-CD963A217E17}"/>
              </a:ext>
            </a:extLst>
          </p:cNvPr>
          <p:cNvSpPr txBox="1"/>
          <p:nvPr/>
        </p:nvSpPr>
        <p:spPr>
          <a:xfrm>
            <a:off x="1676400" y="65024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F326FB-BC93-0265-7D3E-DC3B6F5C89F1}"/>
              </a:ext>
            </a:extLst>
          </p:cNvPr>
          <p:cNvSpPr txBox="1"/>
          <p:nvPr/>
        </p:nvSpPr>
        <p:spPr>
          <a:xfrm>
            <a:off x="0" y="12680"/>
            <a:ext cx="12263120" cy="78483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</a:rPr>
              <a:t>Bing.com. (2000).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Bing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800" dirty="0">
                <a:effectLst/>
                <a:latin typeface="Times New Roman" panose="02020603050405020304" pitchFamily="18" charset="0"/>
                <a:hlinkClick r:id="rId2"/>
              </a:rPr>
              <a:t>https://www.bing.com/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dirty="0"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Bing.com. (2019).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Bing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https://www.bing.com/.</a:t>
            </a: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iStock (2023).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Stock photos, royalty-free images &amp; video clips | iStock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iStockPhoto.com. Available at: </a:t>
            </a:r>
            <a:r>
              <a:rPr lang="en-GB" sz="1800" dirty="0">
                <a:effectLst/>
                <a:latin typeface="Times New Roman" panose="02020603050405020304" pitchFamily="18" charset="0"/>
                <a:hlinkClick r:id="rId3"/>
              </a:rPr>
              <a:t>https://www.istockphoto.com/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NHS (2021).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Mental Health Services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nhs.uk. Available at: https://www.nhs.uk/nhs-services/mental-health-services/.</a:t>
            </a:r>
          </a:p>
          <a:p>
            <a:endParaRPr lang="en-GB" dirty="0"/>
          </a:p>
          <a:p>
            <a:r>
              <a:rPr lang="en-GB" dirty="0"/>
              <a:t>https://www.nationalarchives.gov.uk/</a:t>
            </a: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N. , S.M.S. (2013).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What is MENTAL HEALTH SERVICES? definition of MENTAL HEALTH SERVICES (Psychology Dictionary)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https://psychologydictionary.org/mental-health-services/. Available at: </a:t>
            </a:r>
            <a:r>
              <a:rPr lang="en-GB" sz="1800" dirty="0">
                <a:effectLst/>
                <a:latin typeface="Times New Roman" panose="02020603050405020304" pitchFamily="18" charset="0"/>
                <a:hlinkClick r:id="rId4"/>
              </a:rPr>
              <a:t>https://psychologydictionary.org/mental-health-services/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OUP Academic. (2006).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https://academic.oup.com/.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Shutterstock. (2015).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11,820 Psychoanalyst Images, Stock Photos, 3D objects, &amp; Vectors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https://www.shutterstock.com/search/psychoanalyst.</a:t>
            </a:r>
          </a:p>
          <a:p>
            <a:endParaRPr lang="en-GB" dirty="0"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The National Archives (2015). The National Archives.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National Archives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://www.nationalarchives.gov.uk/.</a:t>
            </a: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Times New Roman" panose="02020603050405020304" pitchFamily="18" charset="0"/>
              </a:rPr>
              <a:t>TheTimeChamber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(2017).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Victorian Asylum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https://www.thetimechamber.co.uk/beta/asylum-3 [Accessed 12 Mar. 2024].</a:t>
            </a:r>
          </a:p>
          <a:p>
            <a:endParaRPr lang="en-GB" dirty="0">
              <a:latin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910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1602</TotalTime>
  <Words>625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Meiryo</vt:lpstr>
      <vt:lpstr>Aptos</vt:lpstr>
      <vt:lpstr>Aptos Display</vt:lpstr>
      <vt:lpstr>Arial</vt:lpstr>
      <vt:lpstr>Arial Black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Loredana Garboan (2313463)</dc:creator>
  <cp:lastModifiedBy>Loredana Garboan (2313463)</cp:lastModifiedBy>
  <cp:revision>2</cp:revision>
  <dcterms:created xsi:type="dcterms:W3CDTF">2024-03-06T09:38:37Z</dcterms:created>
  <dcterms:modified xsi:type="dcterms:W3CDTF">2024-03-12T12:27:16Z</dcterms:modified>
</cp:coreProperties>
</file>