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DAEB28-B276-4EFA-B841-736A4198F204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001A7B-6D98-4570-B8CD-E8F1197A2D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514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Unless guided otherwise by your supervisor, this is the standard set up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2987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5076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6527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0615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7257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826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32D-7FC5-4B8A-A79C-C76A9921812D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E104C-1BBE-43B9-841F-25453113528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4741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32D-7FC5-4B8A-A79C-C76A9921812D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E104C-1BBE-43B9-841F-254531135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128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32D-7FC5-4B8A-A79C-C76A9921812D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E104C-1BBE-43B9-841F-25453113528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3971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32D-7FC5-4B8A-A79C-C76A9921812D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E104C-1BBE-43B9-841F-254531135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6192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5"/>
            <a:ext cx="4937760" cy="32867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2867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32D-7FC5-4B8A-A79C-C76A9921812D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E104C-1BBE-43B9-841F-254531135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658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32D-7FC5-4B8A-A79C-C76A9921812D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E104C-1BBE-43B9-841F-254531135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485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32D-7FC5-4B8A-A79C-C76A9921812D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E104C-1BBE-43B9-841F-254531135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8016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8AA5432D-7FC5-4B8A-A79C-C76A9921812D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08E104C-1BBE-43B9-841F-254531135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58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32D-7FC5-4B8A-A79C-C76A9921812D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E104C-1BBE-43B9-841F-254531135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663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32D-7FC5-4B8A-A79C-C76A9921812D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E104C-1BBE-43B9-841F-254531135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8446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32D-7FC5-4B8A-A79C-C76A9921812D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E104C-1BBE-43B9-841F-254531135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864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8AA5432D-7FC5-4B8A-A79C-C76A9921812D}" type="datetimeFigureOut">
              <a:rPr lang="en-GB" smtClean="0"/>
              <a:t>22/02/2018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508E104C-1BBE-43B9-841F-254531135287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94347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54189"/>
            <a:ext cx="10515600" cy="2852737"/>
          </a:xfrm>
        </p:spPr>
        <p:txBody>
          <a:bodyPr>
            <a:normAutofit/>
          </a:bodyPr>
          <a:lstStyle/>
          <a:p>
            <a:r>
              <a:rPr lang="en-US" sz="3200" b="1" dirty="0" smtClean="0">
                <a:latin typeface="Arial"/>
                <a:cs typeface="Arial"/>
              </a:rPr>
              <a:t>SHSS6070</a:t>
            </a:r>
            <a:r>
              <a:rPr lang="en-US" b="1" dirty="0" smtClean="0">
                <a:latin typeface="Arial"/>
                <a:cs typeface="Arial"/>
              </a:rPr>
              <a:t/>
            </a:r>
            <a:br>
              <a:rPr lang="en-US" b="1" dirty="0" smtClean="0">
                <a:latin typeface="Arial"/>
                <a:cs typeface="Arial"/>
              </a:rPr>
            </a:br>
            <a:r>
              <a:rPr lang="en-US" sz="6600" b="1" dirty="0" smtClean="0">
                <a:latin typeface="Arial"/>
                <a:cs typeface="Arial"/>
              </a:rPr>
              <a:t>Writing your method: </a:t>
            </a:r>
            <a:br>
              <a:rPr lang="en-US" sz="6600" b="1" dirty="0" smtClean="0">
                <a:latin typeface="Arial"/>
                <a:cs typeface="Arial"/>
              </a:rPr>
            </a:br>
            <a:r>
              <a:rPr lang="en-US" sz="6600" b="1" dirty="0" smtClean="0">
                <a:latin typeface="Arial"/>
                <a:cs typeface="Arial"/>
              </a:rPr>
              <a:t>Re-visited</a:t>
            </a:r>
            <a:endParaRPr lang="en-US" sz="6600" b="1" dirty="0">
              <a:latin typeface="Arial"/>
              <a:cs typeface="Arial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831850" y="4935267"/>
            <a:ext cx="10058400" cy="1143000"/>
          </a:xfrm>
        </p:spPr>
        <p:txBody>
          <a:bodyPr/>
          <a:lstStyle/>
          <a:p>
            <a:r>
              <a:rPr lang="en-US" b="1" dirty="0" smtClean="0">
                <a:latin typeface="Arial"/>
                <a:cs typeface="Arial"/>
              </a:rPr>
              <a:t>Method Headings / Content</a:t>
            </a:r>
          </a:p>
          <a:p>
            <a:r>
              <a:rPr lang="en-US" b="1" dirty="0" smtClean="0">
                <a:latin typeface="Arial"/>
                <a:cs typeface="Arial"/>
              </a:rPr>
              <a:t>Semester 2 - Week 4</a:t>
            </a:r>
            <a:endParaRPr lang="en-US" b="1" dirty="0" smtClean="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5388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905" y="0"/>
            <a:ext cx="10058400" cy="1450757"/>
          </a:xfrm>
        </p:spPr>
        <p:txBody>
          <a:bodyPr/>
          <a:lstStyle/>
          <a:p>
            <a:r>
              <a:rPr lang="en-US" b="1" dirty="0" smtClean="0">
                <a:solidFill>
                  <a:srgbClr val="031D3E"/>
                </a:solidFill>
              </a:rPr>
              <a:t>Method Headings</a:t>
            </a:r>
            <a:endParaRPr lang="en-US" b="1" dirty="0">
              <a:solidFill>
                <a:srgbClr val="031D3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0902" y="1821917"/>
            <a:ext cx="10191403" cy="3868738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defRPr/>
            </a:pPr>
            <a:r>
              <a:rPr lang="en-GB" b="1" dirty="0" smtClean="0">
                <a:solidFill>
                  <a:srgbClr val="031D3E"/>
                </a:solidFill>
                <a:latin typeface="Arial"/>
                <a:cs typeface="Arial"/>
              </a:rPr>
              <a:t>Rationale – for research design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spcBef>
                <a:spcPts val="0"/>
              </a:spcBef>
              <a:defRPr/>
            </a:pPr>
            <a:r>
              <a:rPr lang="en-GB" b="1" dirty="0" smtClean="0">
                <a:solidFill>
                  <a:srgbClr val="031D3E"/>
                </a:solidFill>
                <a:latin typeface="Arial"/>
                <a:cs typeface="Arial"/>
              </a:rPr>
              <a:t>Participants</a:t>
            </a:r>
            <a:endParaRPr lang="en-GB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spcBef>
                <a:spcPts val="0"/>
              </a:spcBef>
              <a:defRPr/>
            </a:pPr>
            <a:endParaRPr lang="en-GB" sz="1600" b="1" dirty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spcBef>
                <a:spcPts val="0"/>
              </a:spcBef>
              <a:defRPr/>
            </a:pPr>
            <a:r>
              <a:rPr lang="en-GB" b="1" dirty="0" smtClean="0">
                <a:solidFill>
                  <a:srgbClr val="031D3E"/>
                </a:solidFill>
                <a:latin typeface="Arial"/>
                <a:cs typeface="Arial"/>
              </a:rPr>
              <a:t>Instruments/Equipment/Measures/ Interview Guide</a:t>
            </a:r>
          </a:p>
          <a:p>
            <a:pPr>
              <a:spcBef>
                <a:spcPts val="0"/>
              </a:spcBef>
              <a:defRPr/>
            </a:pPr>
            <a:endParaRPr lang="en-GB" sz="1600" b="1" dirty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spcBef>
                <a:spcPts val="0"/>
              </a:spcBef>
              <a:defRPr/>
            </a:pPr>
            <a:r>
              <a:rPr lang="en-GB" b="1" dirty="0" smtClean="0">
                <a:solidFill>
                  <a:srgbClr val="031D3E"/>
                </a:solidFill>
                <a:latin typeface="Arial"/>
                <a:cs typeface="Arial"/>
              </a:rPr>
              <a:t>Procedure</a:t>
            </a:r>
          </a:p>
          <a:p>
            <a:pPr>
              <a:spcBef>
                <a:spcPts val="0"/>
              </a:spcBef>
              <a:defRPr/>
            </a:pPr>
            <a:endParaRPr lang="en-GB" sz="1600" b="1" dirty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spcBef>
                <a:spcPts val="0"/>
              </a:spcBef>
              <a:defRPr/>
            </a:pPr>
            <a:r>
              <a:rPr lang="en-GB" b="1" dirty="0" smtClean="0">
                <a:solidFill>
                  <a:srgbClr val="031D3E"/>
                </a:solidFill>
                <a:latin typeface="Arial"/>
                <a:cs typeface="Arial"/>
              </a:rPr>
              <a:t>Data Analysis</a:t>
            </a:r>
            <a:endParaRPr lang="en-GB" b="1" dirty="0">
              <a:solidFill>
                <a:srgbClr val="031D3E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47199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031D3E"/>
                </a:solidFill>
              </a:rPr>
              <a:t>Participants</a:t>
            </a:r>
            <a:endParaRPr lang="en-US" b="1" dirty="0">
              <a:solidFill>
                <a:srgbClr val="031D3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2590" y="1821917"/>
            <a:ext cx="9400606" cy="3868738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defRPr/>
            </a:pPr>
            <a:r>
              <a:rPr lang="en-GB" b="1" dirty="0" smtClean="0">
                <a:solidFill>
                  <a:srgbClr val="031D3E"/>
                </a:solidFill>
                <a:latin typeface="Arial"/>
                <a:cs typeface="Arial"/>
              </a:rPr>
              <a:t>Who are they?</a:t>
            </a:r>
          </a:p>
          <a:p>
            <a:pPr>
              <a:spcBef>
                <a:spcPts val="0"/>
              </a:spcBef>
              <a:defRPr/>
            </a:pPr>
            <a:endParaRPr lang="en-GB" sz="1200" b="1" dirty="0">
              <a:solidFill>
                <a:srgbClr val="031D3E"/>
              </a:solidFill>
              <a:latin typeface="Arial"/>
              <a:cs typeface="Arial"/>
            </a:endParaRPr>
          </a:p>
          <a:p>
            <a:pPr lvl="1">
              <a:spcBef>
                <a:spcPts val="0"/>
              </a:spcBef>
              <a:defRPr/>
            </a:pPr>
            <a:r>
              <a:rPr lang="en-GB" dirty="0">
                <a:solidFill>
                  <a:srgbClr val="031D3E"/>
                </a:solidFill>
                <a:latin typeface="Arial"/>
                <a:cs typeface="Arial"/>
              </a:rPr>
              <a:t>Why were they selected?</a:t>
            </a:r>
          </a:p>
          <a:p>
            <a:pPr marL="457200" lvl="1" indent="0">
              <a:spcBef>
                <a:spcPts val="0"/>
              </a:spcBef>
              <a:buNone/>
              <a:defRPr/>
            </a:pPr>
            <a:endParaRPr lang="en-GB" sz="1200" dirty="0">
              <a:solidFill>
                <a:srgbClr val="031D3E"/>
              </a:solidFill>
              <a:latin typeface="Arial"/>
              <a:cs typeface="Arial"/>
            </a:endParaRPr>
          </a:p>
          <a:p>
            <a:pPr lvl="1">
              <a:spcBef>
                <a:spcPts val="0"/>
              </a:spcBef>
              <a:defRPr/>
            </a:pPr>
            <a:r>
              <a:rPr lang="en-GB" dirty="0" smtClean="0">
                <a:solidFill>
                  <a:srgbClr val="031D3E"/>
                </a:solidFill>
                <a:latin typeface="Arial"/>
                <a:cs typeface="Arial"/>
              </a:rPr>
              <a:t>Include any relevant information such as age, skill level etc.</a:t>
            </a:r>
            <a:endParaRPr lang="en-GB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endParaRPr lang="en-GB" sz="1600" b="1" dirty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spcBef>
                <a:spcPts val="0"/>
              </a:spcBef>
              <a:defRPr/>
            </a:pPr>
            <a:r>
              <a:rPr lang="en-GB" b="1" dirty="0" smtClean="0">
                <a:solidFill>
                  <a:srgbClr val="031D3E"/>
                </a:solidFill>
                <a:latin typeface="Arial"/>
                <a:cs typeface="Arial"/>
              </a:rPr>
              <a:t>How many did you recruit?</a:t>
            </a:r>
          </a:p>
          <a:p>
            <a:pPr>
              <a:spcBef>
                <a:spcPts val="0"/>
              </a:spcBef>
              <a:defRPr/>
            </a:pPr>
            <a:endParaRPr lang="en-GB" sz="1200" b="1" dirty="0">
              <a:solidFill>
                <a:srgbClr val="031D3E"/>
              </a:solidFill>
              <a:latin typeface="Arial"/>
              <a:cs typeface="Arial"/>
            </a:endParaRPr>
          </a:p>
          <a:p>
            <a:pPr lvl="1">
              <a:spcBef>
                <a:spcPts val="0"/>
              </a:spcBef>
              <a:defRPr/>
            </a:pPr>
            <a:r>
              <a:rPr lang="en-GB" dirty="0" smtClean="0">
                <a:solidFill>
                  <a:srgbClr val="031D3E"/>
                </a:solidFill>
                <a:latin typeface="Arial"/>
                <a:cs typeface="Arial"/>
              </a:rPr>
              <a:t>Why that number?</a:t>
            </a:r>
            <a:endParaRPr lang="en-GB" dirty="0">
              <a:solidFill>
                <a:srgbClr val="031D3E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89365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031D3E"/>
                </a:solidFill>
              </a:rPr>
              <a:t>Instruments</a:t>
            </a:r>
            <a:endParaRPr lang="en-US" b="1" dirty="0">
              <a:solidFill>
                <a:srgbClr val="031D3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5840" y="1821917"/>
            <a:ext cx="9367355" cy="3868738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defRPr/>
            </a:pPr>
            <a:r>
              <a:rPr lang="en-GB" b="1" dirty="0" smtClean="0">
                <a:solidFill>
                  <a:srgbClr val="031D3E"/>
                </a:solidFill>
                <a:latin typeface="Arial"/>
                <a:cs typeface="Arial"/>
              </a:rPr>
              <a:t>Title the section:</a:t>
            </a:r>
          </a:p>
          <a:p>
            <a:pPr>
              <a:spcBef>
                <a:spcPts val="0"/>
              </a:spcBef>
              <a:defRPr/>
            </a:pPr>
            <a:endParaRPr lang="en-GB" sz="1200" b="1" dirty="0">
              <a:solidFill>
                <a:srgbClr val="031D3E"/>
              </a:solidFill>
              <a:latin typeface="Arial"/>
              <a:cs typeface="Arial"/>
            </a:endParaRPr>
          </a:p>
          <a:p>
            <a:pPr lvl="1">
              <a:spcBef>
                <a:spcPts val="0"/>
              </a:spcBef>
              <a:defRPr/>
            </a:pPr>
            <a:r>
              <a:rPr lang="en-GB" b="1" dirty="0" smtClean="0">
                <a:solidFill>
                  <a:srgbClr val="031D3E"/>
                </a:solidFill>
                <a:latin typeface="Arial"/>
                <a:cs typeface="Arial"/>
              </a:rPr>
              <a:t>Instrumentation</a:t>
            </a:r>
          </a:p>
          <a:p>
            <a:pPr lvl="1">
              <a:spcBef>
                <a:spcPts val="0"/>
              </a:spcBef>
              <a:defRPr/>
            </a:pPr>
            <a:endParaRPr lang="en-GB" sz="1200" b="1" dirty="0">
              <a:solidFill>
                <a:srgbClr val="031D3E"/>
              </a:solidFill>
              <a:latin typeface="Arial"/>
              <a:cs typeface="Arial"/>
            </a:endParaRPr>
          </a:p>
          <a:p>
            <a:pPr lvl="1">
              <a:spcBef>
                <a:spcPts val="0"/>
              </a:spcBef>
              <a:defRPr/>
            </a:pPr>
            <a:r>
              <a:rPr lang="en-GB" b="1" dirty="0" smtClean="0">
                <a:solidFill>
                  <a:srgbClr val="031D3E"/>
                </a:solidFill>
                <a:latin typeface="Arial"/>
                <a:cs typeface="Arial"/>
              </a:rPr>
              <a:t>Equipment</a:t>
            </a:r>
            <a:r>
              <a:rPr lang="en-GB" dirty="0" smtClean="0">
                <a:solidFill>
                  <a:srgbClr val="031D3E"/>
                </a:solidFill>
                <a:latin typeface="Arial"/>
                <a:cs typeface="Arial"/>
              </a:rPr>
              <a:t> </a:t>
            </a:r>
          </a:p>
          <a:p>
            <a:pPr lvl="1">
              <a:spcBef>
                <a:spcPts val="0"/>
              </a:spcBef>
              <a:defRPr/>
            </a:pPr>
            <a:endParaRPr lang="en-GB" sz="1200" dirty="0">
              <a:solidFill>
                <a:srgbClr val="031D3E"/>
              </a:solidFill>
              <a:latin typeface="Arial"/>
              <a:cs typeface="Arial"/>
            </a:endParaRPr>
          </a:p>
          <a:p>
            <a:pPr lvl="1">
              <a:spcBef>
                <a:spcPts val="0"/>
              </a:spcBef>
              <a:defRPr/>
            </a:pPr>
            <a:r>
              <a:rPr lang="en-GB" b="1" dirty="0" smtClean="0">
                <a:solidFill>
                  <a:srgbClr val="031D3E"/>
                </a:solidFill>
                <a:latin typeface="Arial"/>
                <a:cs typeface="Arial"/>
              </a:rPr>
              <a:t>Measures, or</a:t>
            </a:r>
          </a:p>
          <a:p>
            <a:pPr lvl="1">
              <a:spcBef>
                <a:spcPts val="0"/>
              </a:spcBef>
              <a:defRPr/>
            </a:pPr>
            <a:endParaRPr lang="en-GB" sz="1200" b="1" dirty="0">
              <a:solidFill>
                <a:srgbClr val="031D3E"/>
              </a:solidFill>
              <a:latin typeface="Arial"/>
              <a:cs typeface="Arial"/>
            </a:endParaRPr>
          </a:p>
          <a:p>
            <a:pPr lvl="1">
              <a:spcBef>
                <a:spcPts val="0"/>
              </a:spcBef>
              <a:defRPr/>
            </a:pPr>
            <a:r>
              <a:rPr lang="en-GB" b="1" dirty="0" smtClean="0">
                <a:solidFill>
                  <a:srgbClr val="031D3E"/>
                </a:solidFill>
                <a:latin typeface="Arial"/>
                <a:cs typeface="Arial"/>
              </a:rPr>
              <a:t>Interview guide</a:t>
            </a:r>
            <a:endParaRPr lang="en-GB" b="1" dirty="0">
              <a:solidFill>
                <a:srgbClr val="031D3E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91778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031D3E"/>
                </a:solidFill>
              </a:rPr>
              <a:t>Instruments</a:t>
            </a:r>
            <a:endParaRPr lang="en-US" b="1" dirty="0">
              <a:solidFill>
                <a:srgbClr val="031D3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4276" y="1821917"/>
            <a:ext cx="9408919" cy="3868738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defRPr/>
            </a:pPr>
            <a:r>
              <a:rPr lang="en-GB" b="1" dirty="0" smtClean="0">
                <a:solidFill>
                  <a:srgbClr val="031D3E"/>
                </a:solidFill>
                <a:latin typeface="Arial"/>
                <a:cs typeface="Arial"/>
              </a:rPr>
              <a:t>What instruments / equipment used?</a:t>
            </a:r>
          </a:p>
          <a:p>
            <a:pPr>
              <a:spcBef>
                <a:spcPts val="0"/>
              </a:spcBef>
              <a:defRPr/>
            </a:pPr>
            <a:endParaRPr lang="en-GB" sz="1200" b="1" dirty="0">
              <a:solidFill>
                <a:srgbClr val="031D3E"/>
              </a:solidFill>
              <a:latin typeface="Arial"/>
              <a:cs typeface="Arial"/>
            </a:endParaRPr>
          </a:p>
          <a:p>
            <a:pPr lvl="1">
              <a:spcBef>
                <a:spcPts val="0"/>
              </a:spcBef>
              <a:defRPr/>
            </a:pPr>
            <a:r>
              <a:rPr lang="en-GB" dirty="0" smtClean="0">
                <a:solidFill>
                  <a:srgbClr val="031D3E"/>
                </a:solidFill>
                <a:latin typeface="Arial"/>
                <a:cs typeface="Arial"/>
              </a:rPr>
              <a:t>Why did you use them?</a:t>
            </a:r>
          </a:p>
          <a:p>
            <a:pPr>
              <a:spcBef>
                <a:spcPts val="0"/>
              </a:spcBef>
              <a:defRPr/>
            </a:pPr>
            <a:endParaRPr lang="en-GB" sz="1600" b="1" dirty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spcBef>
                <a:spcPts val="0"/>
              </a:spcBef>
              <a:defRPr/>
            </a:pPr>
            <a:r>
              <a:rPr lang="en-GB" b="1" dirty="0" smtClean="0">
                <a:solidFill>
                  <a:srgbClr val="031D3E"/>
                </a:solidFill>
                <a:latin typeface="Arial"/>
                <a:cs typeface="Arial"/>
              </a:rPr>
              <a:t>If interviews, what informed the questions and why?</a:t>
            </a:r>
            <a:endParaRPr lang="en-GB" sz="1200" b="1" dirty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spcBef>
                <a:spcPts val="0"/>
              </a:spcBef>
              <a:defRPr/>
            </a:pPr>
            <a:endParaRPr lang="en-GB" sz="1600" b="1" dirty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spcBef>
                <a:spcPts val="0"/>
              </a:spcBef>
              <a:defRPr/>
            </a:pPr>
            <a:r>
              <a:rPr lang="en-GB" b="1" dirty="0" smtClean="0">
                <a:solidFill>
                  <a:srgbClr val="031D3E"/>
                </a:solidFill>
                <a:latin typeface="Arial"/>
                <a:cs typeface="Arial"/>
              </a:rPr>
              <a:t>Quantitative approaches: Include information on reliability and validity</a:t>
            </a:r>
          </a:p>
        </p:txBody>
      </p:sp>
    </p:spTree>
    <p:extLst>
      <p:ext uri="{BB962C8B-B14F-4D97-AF65-F5344CB8AC3E}">
        <p14:creationId xmlns:p14="http://schemas.microsoft.com/office/powerpoint/2010/main" val="179007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031D3E"/>
                </a:solidFill>
              </a:rPr>
              <a:t>Procedure</a:t>
            </a:r>
            <a:endParaRPr lang="en-US" b="1" dirty="0">
              <a:solidFill>
                <a:srgbClr val="031D3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0902" y="1821917"/>
            <a:ext cx="9392293" cy="3868738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defRPr/>
            </a:pPr>
            <a:r>
              <a:rPr lang="en-GB" b="1" dirty="0" smtClean="0">
                <a:solidFill>
                  <a:srgbClr val="031D3E"/>
                </a:solidFill>
                <a:latin typeface="Arial"/>
                <a:cs typeface="Arial"/>
              </a:rPr>
              <a:t>Step by step, </a:t>
            </a:r>
            <a:r>
              <a:rPr lang="en-GB" b="1" dirty="0">
                <a:solidFill>
                  <a:srgbClr val="031D3E"/>
                </a:solidFill>
                <a:latin typeface="Arial"/>
                <a:cs typeface="Arial"/>
              </a:rPr>
              <a:t>h</a:t>
            </a:r>
            <a:r>
              <a:rPr lang="en-GB" b="1" dirty="0" smtClean="0">
                <a:solidFill>
                  <a:srgbClr val="031D3E"/>
                </a:solidFill>
                <a:latin typeface="Arial"/>
                <a:cs typeface="Arial"/>
              </a:rPr>
              <a:t>ow did you go about collecting the data?</a:t>
            </a:r>
            <a:endParaRPr lang="en-GB" b="1" dirty="0">
              <a:solidFill>
                <a:srgbClr val="031D3E"/>
              </a:solidFill>
              <a:latin typeface="Arial"/>
              <a:cs typeface="Arial"/>
            </a:endParaRPr>
          </a:p>
          <a:p>
            <a:pPr lvl="1">
              <a:spcBef>
                <a:spcPts val="0"/>
              </a:spcBef>
              <a:defRPr/>
            </a:pPr>
            <a:endParaRPr lang="en-GB" sz="1200" b="1" dirty="0">
              <a:solidFill>
                <a:srgbClr val="031D3E"/>
              </a:solidFill>
              <a:latin typeface="Arial"/>
              <a:cs typeface="Arial"/>
            </a:endParaRPr>
          </a:p>
          <a:p>
            <a:pPr lvl="1">
              <a:spcBef>
                <a:spcPts val="0"/>
              </a:spcBef>
              <a:defRPr/>
            </a:pPr>
            <a:r>
              <a:rPr lang="en-GB" dirty="0" smtClean="0">
                <a:solidFill>
                  <a:srgbClr val="031D3E"/>
                </a:solidFill>
                <a:latin typeface="Arial"/>
                <a:cs typeface="Arial"/>
              </a:rPr>
              <a:t>Attempt to justify most steps (leaning on previous research)</a:t>
            </a:r>
          </a:p>
        </p:txBody>
      </p:sp>
    </p:spTree>
    <p:extLst>
      <p:ext uri="{BB962C8B-B14F-4D97-AF65-F5344CB8AC3E}">
        <p14:creationId xmlns:p14="http://schemas.microsoft.com/office/powerpoint/2010/main" val="4178867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031D3E"/>
                </a:solidFill>
              </a:rPr>
              <a:t>Data Analysis</a:t>
            </a:r>
            <a:endParaRPr lang="en-US" b="1" dirty="0">
              <a:solidFill>
                <a:srgbClr val="031D3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2714" y="1821917"/>
            <a:ext cx="9450482" cy="3868738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defRPr/>
            </a:pPr>
            <a:r>
              <a:rPr lang="en-GB" b="1" dirty="0" smtClean="0">
                <a:solidFill>
                  <a:srgbClr val="031D3E"/>
                </a:solidFill>
                <a:latin typeface="Arial"/>
                <a:cs typeface="Arial"/>
              </a:rPr>
              <a:t>How did you analyse the data?</a:t>
            </a:r>
          </a:p>
          <a:p>
            <a:pPr>
              <a:spcBef>
                <a:spcPts val="0"/>
              </a:spcBef>
              <a:defRPr/>
            </a:pPr>
            <a:endParaRPr lang="en-GB" sz="1200" b="1" dirty="0">
              <a:solidFill>
                <a:srgbClr val="031D3E"/>
              </a:solidFill>
              <a:latin typeface="Arial"/>
              <a:cs typeface="Arial"/>
            </a:endParaRPr>
          </a:p>
          <a:p>
            <a:pPr lvl="1">
              <a:spcBef>
                <a:spcPts val="0"/>
              </a:spcBef>
              <a:defRPr/>
            </a:pPr>
            <a:r>
              <a:rPr lang="en-GB" dirty="0" smtClean="0">
                <a:solidFill>
                  <a:srgbClr val="031D3E"/>
                </a:solidFill>
                <a:latin typeface="Arial"/>
                <a:cs typeface="Arial"/>
              </a:rPr>
              <a:t>Why did you adopt this approach, in relation to the purpose / research question?</a:t>
            </a:r>
          </a:p>
        </p:txBody>
      </p:sp>
    </p:spTree>
    <p:extLst>
      <p:ext uri="{BB962C8B-B14F-4D97-AF65-F5344CB8AC3E}">
        <p14:creationId xmlns:p14="http://schemas.microsoft.com/office/powerpoint/2010/main" val="2475334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967478"/>
            <a:ext cx="7772400" cy="3155635"/>
          </a:xfrm>
        </p:spPr>
        <p:txBody>
          <a:bodyPr>
            <a:normAutofit/>
          </a:bodyPr>
          <a:lstStyle/>
          <a:p>
            <a:r>
              <a:rPr lang="en-US" b="1" dirty="0" smtClean="0">
                <a:latin typeface="Arial"/>
                <a:cs typeface="Arial"/>
              </a:rPr>
              <a:t>Where to go for guidance?</a:t>
            </a:r>
            <a:endParaRPr lang="en-US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16601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031D3E"/>
                </a:solidFill>
              </a:rPr>
              <a:t>Examples of good practice</a:t>
            </a:r>
            <a:endParaRPr lang="en-US" b="1" dirty="0">
              <a:solidFill>
                <a:srgbClr val="031D3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0778" y="1821917"/>
            <a:ext cx="9342417" cy="3868738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defRPr/>
            </a:pPr>
            <a:r>
              <a:rPr lang="en-GB" b="1" dirty="0" smtClean="0">
                <a:solidFill>
                  <a:srgbClr val="031D3E"/>
                </a:solidFill>
                <a:latin typeface="Arial"/>
                <a:cs typeface="Arial"/>
              </a:rPr>
              <a:t>Published research!</a:t>
            </a:r>
          </a:p>
          <a:p>
            <a:pPr>
              <a:spcBef>
                <a:spcPts val="0"/>
              </a:spcBef>
              <a:defRPr/>
            </a:pPr>
            <a:endParaRPr lang="en-GB" sz="1600" b="1" dirty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spcBef>
                <a:spcPts val="0"/>
              </a:spcBef>
              <a:defRPr/>
            </a:pPr>
            <a:r>
              <a:rPr lang="en-GB" b="1" dirty="0" smtClean="0">
                <a:solidFill>
                  <a:srgbClr val="031D3E"/>
                </a:solidFill>
                <a:latin typeface="Arial"/>
                <a:cs typeface="Arial"/>
              </a:rPr>
              <a:t>Past dissertations</a:t>
            </a:r>
          </a:p>
          <a:p>
            <a:pPr>
              <a:spcBef>
                <a:spcPts val="0"/>
              </a:spcBef>
              <a:defRPr/>
            </a:pPr>
            <a:endParaRPr lang="en-GB" sz="1200" dirty="0">
              <a:solidFill>
                <a:srgbClr val="031D3E"/>
              </a:solidFill>
              <a:latin typeface="Arial"/>
              <a:cs typeface="Arial"/>
            </a:endParaRPr>
          </a:p>
          <a:p>
            <a:pPr lvl="1">
              <a:spcBef>
                <a:spcPts val="0"/>
              </a:spcBef>
              <a:defRPr/>
            </a:pPr>
            <a:r>
              <a:rPr lang="en-GB" dirty="0" smtClean="0">
                <a:solidFill>
                  <a:srgbClr val="031D3E"/>
                </a:solidFill>
                <a:latin typeface="Arial"/>
                <a:cs typeface="Arial"/>
              </a:rPr>
              <a:t>Ask supervisors for good ones</a:t>
            </a:r>
          </a:p>
          <a:p>
            <a:pPr lvl="1">
              <a:spcBef>
                <a:spcPts val="0"/>
              </a:spcBef>
              <a:defRPr/>
            </a:pPr>
            <a:endParaRPr lang="en-GB" sz="1200" dirty="0">
              <a:solidFill>
                <a:srgbClr val="031D3E"/>
              </a:solidFill>
              <a:latin typeface="Arial"/>
              <a:cs typeface="Arial"/>
            </a:endParaRPr>
          </a:p>
          <a:p>
            <a:pPr lvl="1">
              <a:spcBef>
                <a:spcPts val="0"/>
              </a:spcBef>
              <a:defRPr/>
            </a:pPr>
            <a:r>
              <a:rPr lang="en-GB" dirty="0" smtClean="0">
                <a:solidFill>
                  <a:srgbClr val="031D3E"/>
                </a:solidFill>
                <a:latin typeface="Arial"/>
                <a:cs typeface="Arial"/>
              </a:rPr>
              <a:t>Library</a:t>
            </a:r>
          </a:p>
          <a:p>
            <a:pPr marL="457200" lvl="1" indent="0">
              <a:spcBef>
                <a:spcPts val="0"/>
              </a:spcBef>
              <a:buNone/>
              <a:defRPr/>
            </a:pPr>
            <a:endParaRPr lang="en-GB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 lvl="1">
              <a:spcBef>
                <a:spcPts val="0"/>
              </a:spcBef>
              <a:defRPr/>
            </a:pPr>
            <a:r>
              <a:rPr lang="en-GB" dirty="0" smtClean="0">
                <a:solidFill>
                  <a:srgbClr val="031D3E"/>
                </a:solidFill>
                <a:latin typeface="Arial"/>
                <a:cs typeface="Arial"/>
              </a:rPr>
              <a:t>Online</a:t>
            </a:r>
            <a:endParaRPr lang="en-GB" dirty="0">
              <a:solidFill>
                <a:srgbClr val="031D3E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43013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Critique of method examples provided…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8905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Task: Locate a relevant research article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Closely examine how the method section is structured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63183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errors within a results section…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91146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9CC26709-368C-4D72-9060-94E5B3FF3C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27</TotalTime>
  <Words>220</Words>
  <Application>Microsoft Office PowerPoint</Application>
  <PresentationFormat>Widescreen</PresentationFormat>
  <Paragraphs>71</Paragraphs>
  <Slides>12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Retrospect</vt:lpstr>
      <vt:lpstr>SHSS6070 Writing your method:  Re-visited</vt:lpstr>
      <vt:lpstr>Method Headings</vt:lpstr>
      <vt:lpstr>Participants</vt:lpstr>
      <vt:lpstr>Instruments</vt:lpstr>
      <vt:lpstr>Instruments</vt:lpstr>
      <vt:lpstr>Procedure</vt:lpstr>
      <vt:lpstr>Data Analysis</vt:lpstr>
      <vt:lpstr>Where to go for guidance?</vt:lpstr>
      <vt:lpstr>Examples of good practice</vt:lpstr>
      <vt:lpstr>Critique of method examples provided…</vt:lpstr>
      <vt:lpstr>Task: Locate a relevant research article</vt:lpstr>
      <vt:lpstr>Common errors within a results section…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SHSS6070 Writing your method: Re-visited</dc:title>
  <dc:creator>Connaughton, Declan</dc:creator>
  <cp:lastModifiedBy>Connaughton, Declan</cp:lastModifiedBy>
  <cp:revision>3</cp:revision>
  <dcterms:created xsi:type="dcterms:W3CDTF">2018-02-22T22:17:15Z</dcterms:created>
  <dcterms:modified xsi:type="dcterms:W3CDTF">2018-02-22T22:45:02Z</dcterms:modified>
</cp:coreProperties>
</file>