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handoutMasterIdLst>
    <p:handoutMasterId r:id="rId17"/>
  </p:handoutMasterIdLst>
  <p:sldIdLst>
    <p:sldId id="265" r:id="rId2"/>
    <p:sldId id="274" r:id="rId3"/>
    <p:sldId id="289" r:id="rId4"/>
    <p:sldId id="290" r:id="rId5"/>
    <p:sldId id="291" r:id="rId6"/>
    <p:sldId id="292" r:id="rId7"/>
    <p:sldId id="294" r:id="rId8"/>
    <p:sldId id="300" r:id="rId9"/>
    <p:sldId id="299" r:id="rId10"/>
    <p:sldId id="301" r:id="rId11"/>
    <p:sldId id="302" r:id="rId12"/>
    <p:sldId id="305" r:id="rId13"/>
    <p:sldId id="304" r:id="rId14"/>
    <p:sldId id="29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6A2222B-2610-492C-A5CF-FAE2685510FB}">
          <p14:sldIdLst>
            <p14:sldId id="265"/>
            <p14:sldId id="274"/>
            <p14:sldId id="289"/>
            <p14:sldId id="290"/>
            <p14:sldId id="291"/>
            <p14:sldId id="292"/>
            <p14:sldId id="294"/>
            <p14:sldId id="300"/>
            <p14:sldId id="299"/>
            <p14:sldId id="301"/>
          </p14:sldIdLst>
        </p14:section>
        <p14:section name="PESTEL &amp; References" id="{BC33292C-E403-4B63-A72C-1B23B7661D98}">
          <p14:sldIdLst>
            <p14:sldId id="302"/>
            <p14:sldId id="305"/>
            <p14:sldId id="304"/>
            <p14:sldId id="295"/>
          </p14:sldIdLst>
        </p14:section>
      </p14:sectionLst>
    </p:ext>
    <p:ext uri="{EFAFB233-063F-42B5-8137-9DF3F51BA10A}">
      <p15:sldGuideLst xmlns:p15="http://schemas.microsoft.com/office/powerpoint/2012/main">
        <p15:guide id="1" pos="3840" userDrawn="1">
          <p15:clr>
            <a:srgbClr val="A4A3A4"/>
          </p15:clr>
        </p15:guide>
        <p15:guide id="2" pos="6816" userDrawn="1">
          <p15:clr>
            <a:srgbClr val="A4A3A4"/>
          </p15:clr>
        </p15:guide>
        <p15:guide id="3" pos="816" userDrawn="1">
          <p15:clr>
            <a:srgbClr val="A4A3A4"/>
          </p15:clr>
        </p15:guide>
        <p15:guide id="4" orient="horz" pos="216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8"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793D81CF-94F2-401A-BA57-92F5A7B2D0C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9559" autoAdjust="0"/>
  </p:normalViewPr>
  <p:slideViewPr>
    <p:cSldViewPr>
      <p:cViewPr varScale="1">
        <p:scale>
          <a:sx n="57" d="100"/>
          <a:sy n="57" d="100"/>
        </p:scale>
        <p:origin x="1260" y="72"/>
      </p:cViewPr>
      <p:guideLst>
        <p:guide pos="3840"/>
        <p:guide pos="6816"/>
        <p:guide pos="816"/>
        <p:guide orient="horz" pos="2160"/>
      </p:guideLst>
    </p:cSldViewPr>
  </p:slideViewPr>
  <p:notesTextViewPr>
    <p:cViewPr>
      <p:scale>
        <a:sx n="1" d="1"/>
        <a:sy n="1" d="1"/>
      </p:scale>
      <p:origin x="0" y="0"/>
    </p:cViewPr>
  </p:notesTextViewPr>
  <p:notesViewPr>
    <p:cSldViewPr>
      <p:cViewPr varScale="1">
        <p:scale>
          <a:sx n="95" d="100"/>
          <a:sy n="95" d="100"/>
        </p:scale>
        <p:origin x="357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502359-E29E-4A2D-ACAC-4DCAC351BAD4}" type="doc">
      <dgm:prSet loTypeId="urn:microsoft.com/office/officeart/2005/8/layout/orgChart1" loCatId="hierarchy" qsTypeId="urn:microsoft.com/office/officeart/2005/8/quickstyle/simple1" qsCatId="simple" csTypeId="urn:microsoft.com/office/officeart/2005/8/colors/accent0_3" csCatId="mainScheme" phldr="1"/>
      <dgm:spPr/>
      <dgm:t>
        <a:bodyPr/>
        <a:lstStyle/>
        <a:p>
          <a:endParaRPr lang="en-US"/>
        </a:p>
      </dgm:t>
    </dgm:pt>
    <dgm:pt modelId="{1AE76108-91FB-44D8-8A89-B8E208F7E5CA}">
      <dgm:prSet phldrT="[Text]" custT="1"/>
      <dgm:spPr/>
      <dgm:t>
        <a:bodyPr/>
        <a:lstStyle/>
        <a:p>
          <a:r>
            <a:rPr lang="en-US" sz="1800" dirty="0"/>
            <a:t>[</a:t>
          </a:r>
          <a:r>
            <a:rPr lang="en-US" sz="1800" dirty="0">
              <a:latin typeface="Arial" panose="020B0604020202020204" pitchFamily="34" charset="0"/>
              <a:cs typeface="Arial" panose="020B0604020202020204" pitchFamily="34" charset="0"/>
            </a:rPr>
            <a:t>Trevor Nelson] Chairman</a:t>
          </a:r>
        </a:p>
      </dgm:t>
    </dgm:pt>
    <dgm:pt modelId="{FB6FE0FF-6322-4547-93AB-8311BC623C08}" type="parTrans" cxnId="{14EE8AC3-0110-4526-90CC-06B68394D9E2}">
      <dgm:prSet/>
      <dgm:spPr/>
      <dgm:t>
        <a:bodyPr/>
        <a:lstStyle/>
        <a:p>
          <a:endParaRPr lang="en-US" sz="2200"/>
        </a:p>
      </dgm:t>
    </dgm:pt>
    <dgm:pt modelId="{0D0D4CAD-4648-4F86-96D2-249E348C9951}" type="sibTrans" cxnId="{14EE8AC3-0110-4526-90CC-06B68394D9E2}">
      <dgm:prSet/>
      <dgm:spPr/>
      <dgm:t>
        <a:bodyPr/>
        <a:lstStyle/>
        <a:p>
          <a:endParaRPr lang="en-US" sz="2200"/>
        </a:p>
      </dgm:t>
    </dgm:pt>
    <dgm:pt modelId="{292949A4-AA05-4E18-B3F5-1798B9517995}">
      <dgm:prSet phldrT="[Text]" custT="1"/>
      <dgm:spPr/>
      <dgm:t>
        <a:bodyPr/>
        <a:lstStyle/>
        <a:p>
          <a:r>
            <a:rPr lang="en-US" sz="1800" dirty="0"/>
            <a:t>[</a:t>
          </a:r>
          <a:r>
            <a:rPr lang="en-US" sz="1800" dirty="0">
              <a:latin typeface="Arial" panose="020B0604020202020204" pitchFamily="34" charset="0"/>
              <a:cs typeface="Arial" panose="020B0604020202020204" pitchFamily="34" charset="0"/>
            </a:rPr>
            <a:t>Tanya Newell] Managing director </a:t>
          </a:r>
        </a:p>
      </dgm:t>
    </dgm:pt>
    <dgm:pt modelId="{480A263B-CD14-423A-A0E1-102EAB428708}" type="parTrans" cxnId="{96B205B4-5F7B-470F-9F70-6B6E2AA23B87}">
      <dgm:prSet/>
      <dgm:spPr/>
      <dgm:t>
        <a:bodyPr/>
        <a:lstStyle/>
        <a:p>
          <a:endParaRPr lang="en-US" sz="2200"/>
        </a:p>
      </dgm:t>
    </dgm:pt>
    <dgm:pt modelId="{95DB1844-9FB2-42CD-B947-48E4C21612F4}" type="sibTrans" cxnId="{96B205B4-5F7B-470F-9F70-6B6E2AA23B87}">
      <dgm:prSet/>
      <dgm:spPr/>
      <dgm:t>
        <a:bodyPr/>
        <a:lstStyle/>
        <a:p>
          <a:endParaRPr lang="en-US" sz="2200"/>
        </a:p>
      </dgm:t>
    </dgm:pt>
    <dgm:pt modelId="{28A0B37A-BED0-495D-9DE0-5C3EB254BD9C}">
      <dgm:prSet phldrT="[Text]" custT="1"/>
      <dgm:spPr/>
      <dgm:t>
        <a:bodyPr/>
        <a:lstStyle/>
        <a:p>
          <a:r>
            <a:rPr lang="en-US" sz="2200" dirty="0"/>
            <a:t>[</a:t>
          </a:r>
          <a:r>
            <a:rPr lang="en-US" sz="1800" dirty="0">
              <a:latin typeface="Arial" panose="020B0604020202020204" pitchFamily="34" charset="0"/>
              <a:cs typeface="Arial" panose="020B0604020202020204" pitchFamily="34" charset="0"/>
            </a:rPr>
            <a:t>Abdul Muquid] Senior youth worker </a:t>
          </a:r>
        </a:p>
      </dgm:t>
    </dgm:pt>
    <dgm:pt modelId="{A9367425-E34E-4C76-9930-ADFAEE130305}" type="parTrans" cxnId="{8AB5A839-2EFC-4189-B42A-B729FAF8A55B}">
      <dgm:prSet/>
      <dgm:spPr/>
      <dgm:t>
        <a:bodyPr/>
        <a:lstStyle/>
        <a:p>
          <a:endParaRPr lang="en-US" sz="2200"/>
        </a:p>
      </dgm:t>
    </dgm:pt>
    <dgm:pt modelId="{E517DD1E-2D47-4B97-AEE7-47F17CA57721}" type="sibTrans" cxnId="{8AB5A839-2EFC-4189-B42A-B729FAF8A55B}">
      <dgm:prSet/>
      <dgm:spPr/>
      <dgm:t>
        <a:bodyPr/>
        <a:lstStyle/>
        <a:p>
          <a:endParaRPr lang="en-US" sz="2200"/>
        </a:p>
      </dgm:t>
    </dgm:pt>
    <dgm:pt modelId="{5FDCA85D-1C67-44A6-9071-13A348508795}">
      <dgm:prSet phldrT="[Text]" custT="1"/>
      <dgm:spPr/>
      <dgm:t>
        <a:bodyPr/>
        <a:lstStyle/>
        <a:p>
          <a:r>
            <a:rPr lang="en-US" sz="1800" dirty="0"/>
            <a:t>[</a:t>
          </a:r>
          <a:r>
            <a:rPr lang="en-US" sz="1800" dirty="0">
              <a:latin typeface="Arial" panose="020B0604020202020204" pitchFamily="34" charset="0"/>
              <a:cs typeface="Arial" panose="020B0604020202020204" pitchFamily="34" charset="0"/>
            </a:rPr>
            <a:t>Razwana Mahmood] Administrator </a:t>
          </a:r>
        </a:p>
      </dgm:t>
    </dgm:pt>
    <dgm:pt modelId="{FE1A6629-9F0A-4947-827E-686E8B12F027}" type="sibTrans" cxnId="{271D1B83-8B39-409B-9021-75223A00D6D6}">
      <dgm:prSet/>
      <dgm:spPr/>
      <dgm:t>
        <a:bodyPr/>
        <a:lstStyle/>
        <a:p>
          <a:endParaRPr lang="en-US" sz="2200"/>
        </a:p>
      </dgm:t>
    </dgm:pt>
    <dgm:pt modelId="{03FDE31C-AA0C-4FFD-88F3-B8C60C7688B2}" type="parTrans" cxnId="{271D1B83-8B39-409B-9021-75223A00D6D6}">
      <dgm:prSet/>
      <dgm:spPr/>
      <dgm:t>
        <a:bodyPr/>
        <a:lstStyle/>
        <a:p>
          <a:endParaRPr lang="en-US" sz="2200"/>
        </a:p>
      </dgm:t>
    </dgm:pt>
    <dgm:pt modelId="{24932D62-51B8-4D71-A5FA-4BD57552139C}" type="pres">
      <dgm:prSet presAssocID="{78502359-E29E-4A2D-ACAC-4DCAC351BAD4}" presName="hierChild1" presStyleCnt="0">
        <dgm:presLayoutVars>
          <dgm:orgChart val="1"/>
          <dgm:chPref val="1"/>
          <dgm:dir/>
          <dgm:animOne val="branch"/>
          <dgm:animLvl val="lvl"/>
          <dgm:resizeHandles/>
        </dgm:presLayoutVars>
      </dgm:prSet>
      <dgm:spPr/>
    </dgm:pt>
    <dgm:pt modelId="{63487077-536E-4911-8464-54721A48DE05}" type="pres">
      <dgm:prSet presAssocID="{1AE76108-91FB-44D8-8A89-B8E208F7E5CA}" presName="hierRoot1" presStyleCnt="0">
        <dgm:presLayoutVars>
          <dgm:hierBranch val="init"/>
        </dgm:presLayoutVars>
      </dgm:prSet>
      <dgm:spPr/>
    </dgm:pt>
    <dgm:pt modelId="{342D541C-5030-4F91-A070-844941CA9444}" type="pres">
      <dgm:prSet presAssocID="{1AE76108-91FB-44D8-8A89-B8E208F7E5CA}" presName="rootComposite1" presStyleCnt="0"/>
      <dgm:spPr/>
    </dgm:pt>
    <dgm:pt modelId="{B4F9536A-212F-4EE6-8E36-1F7330E5587D}" type="pres">
      <dgm:prSet presAssocID="{1AE76108-91FB-44D8-8A89-B8E208F7E5CA}" presName="rootText1" presStyleLbl="node0" presStyleIdx="0" presStyleCnt="1">
        <dgm:presLayoutVars>
          <dgm:chPref val="3"/>
        </dgm:presLayoutVars>
      </dgm:prSet>
      <dgm:spPr/>
    </dgm:pt>
    <dgm:pt modelId="{B4EA89FA-F4C3-4343-B0EA-03CE8E80571B}" type="pres">
      <dgm:prSet presAssocID="{1AE76108-91FB-44D8-8A89-B8E208F7E5CA}" presName="rootConnector1" presStyleLbl="node1" presStyleIdx="0" presStyleCnt="0"/>
      <dgm:spPr/>
    </dgm:pt>
    <dgm:pt modelId="{D1F0577B-7768-4685-A52C-86010901C5D7}" type="pres">
      <dgm:prSet presAssocID="{1AE76108-91FB-44D8-8A89-B8E208F7E5CA}" presName="hierChild2" presStyleCnt="0"/>
      <dgm:spPr/>
    </dgm:pt>
    <dgm:pt modelId="{ED86A04F-8E18-4C09-847D-FF6943170D74}" type="pres">
      <dgm:prSet presAssocID="{480A263B-CD14-423A-A0E1-102EAB428708}" presName="Name37" presStyleLbl="parChTrans1D2" presStyleIdx="0" presStyleCnt="3"/>
      <dgm:spPr/>
    </dgm:pt>
    <dgm:pt modelId="{EFB687C1-0A36-4EE0-869B-BE082DC4B4F5}" type="pres">
      <dgm:prSet presAssocID="{292949A4-AA05-4E18-B3F5-1798B9517995}" presName="hierRoot2" presStyleCnt="0">
        <dgm:presLayoutVars>
          <dgm:hierBranch val="init"/>
        </dgm:presLayoutVars>
      </dgm:prSet>
      <dgm:spPr/>
    </dgm:pt>
    <dgm:pt modelId="{B3B2FC3E-37B1-4887-B44A-51C1D04E725F}" type="pres">
      <dgm:prSet presAssocID="{292949A4-AA05-4E18-B3F5-1798B9517995}" presName="rootComposite" presStyleCnt="0"/>
      <dgm:spPr/>
    </dgm:pt>
    <dgm:pt modelId="{7174A553-29A2-4360-80CF-40A80BE1E5E1}" type="pres">
      <dgm:prSet presAssocID="{292949A4-AA05-4E18-B3F5-1798B9517995}" presName="rootText" presStyleLbl="node2" presStyleIdx="0" presStyleCnt="3">
        <dgm:presLayoutVars>
          <dgm:chPref val="3"/>
        </dgm:presLayoutVars>
      </dgm:prSet>
      <dgm:spPr/>
    </dgm:pt>
    <dgm:pt modelId="{D164376A-6279-4F34-8FAC-9C7E5143D544}" type="pres">
      <dgm:prSet presAssocID="{292949A4-AA05-4E18-B3F5-1798B9517995}" presName="rootConnector" presStyleLbl="node2" presStyleIdx="0" presStyleCnt="3"/>
      <dgm:spPr/>
    </dgm:pt>
    <dgm:pt modelId="{8C825E58-14E8-483E-9F7B-AA1792C01D88}" type="pres">
      <dgm:prSet presAssocID="{292949A4-AA05-4E18-B3F5-1798B9517995}" presName="hierChild4" presStyleCnt="0"/>
      <dgm:spPr/>
    </dgm:pt>
    <dgm:pt modelId="{DE7C342C-0614-40D9-A99C-12D7AD9BC715}" type="pres">
      <dgm:prSet presAssocID="{292949A4-AA05-4E18-B3F5-1798B9517995}" presName="hierChild5" presStyleCnt="0"/>
      <dgm:spPr/>
    </dgm:pt>
    <dgm:pt modelId="{49F27310-186D-41EB-B0D9-B311379F2447}" type="pres">
      <dgm:prSet presAssocID="{A9367425-E34E-4C76-9930-ADFAEE130305}" presName="Name37" presStyleLbl="parChTrans1D2" presStyleIdx="1" presStyleCnt="3"/>
      <dgm:spPr/>
    </dgm:pt>
    <dgm:pt modelId="{DD37C9DD-498D-4BBC-B3E4-1EA4D5759522}" type="pres">
      <dgm:prSet presAssocID="{28A0B37A-BED0-495D-9DE0-5C3EB254BD9C}" presName="hierRoot2" presStyleCnt="0">
        <dgm:presLayoutVars>
          <dgm:hierBranch val="init"/>
        </dgm:presLayoutVars>
      </dgm:prSet>
      <dgm:spPr/>
    </dgm:pt>
    <dgm:pt modelId="{5D52FA1C-A3E5-4CA3-8F7A-23BAFF63DCA7}" type="pres">
      <dgm:prSet presAssocID="{28A0B37A-BED0-495D-9DE0-5C3EB254BD9C}" presName="rootComposite" presStyleCnt="0"/>
      <dgm:spPr/>
    </dgm:pt>
    <dgm:pt modelId="{08335018-97AA-460E-A117-81DBA3DD3BA6}" type="pres">
      <dgm:prSet presAssocID="{28A0B37A-BED0-495D-9DE0-5C3EB254BD9C}" presName="rootText" presStyleLbl="node2" presStyleIdx="1" presStyleCnt="3">
        <dgm:presLayoutVars>
          <dgm:chPref val="3"/>
        </dgm:presLayoutVars>
      </dgm:prSet>
      <dgm:spPr/>
    </dgm:pt>
    <dgm:pt modelId="{65D0D12C-4679-4F26-9710-FD8E514589D1}" type="pres">
      <dgm:prSet presAssocID="{28A0B37A-BED0-495D-9DE0-5C3EB254BD9C}" presName="rootConnector" presStyleLbl="node2" presStyleIdx="1" presStyleCnt="3"/>
      <dgm:spPr/>
    </dgm:pt>
    <dgm:pt modelId="{8EB97B11-FBCA-4B4E-B19F-53DF3AFDD2F3}" type="pres">
      <dgm:prSet presAssocID="{28A0B37A-BED0-495D-9DE0-5C3EB254BD9C}" presName="hierChild4" presStyleCnt="0"/>
      <dgm:spPr/>
    </dgm:pt>
    <dgm:pt modelId="{02C81350-F8A1-4EAC-834A-37E8A0F9D7A0}" type="pres">
      <dgm:prSet presAssocID="{28A0B37A-BED0-495D-9DE0-5C3EB254BD9C}" presName="hierChild5" presStyleCnt="0"/>
      <dgm:spPr/>
    </dgm:pt>
    <dgm:pt modelId="{8E0B701E-731A-4119-97E9-BE8C6970B14F}" type="pres">
      <dgm:prSet presAssocID="{03FDE31C-AA0C-4FFD-88F3-B8C60C7688B2}" presName="Name37" presStyleLbl="parChTrans1D2" presStyleIdx="2" presStyleCnt="3"/>
      <dgm:spPr/>
    </dgm:pt>
    <dgm:pt modelId="{874468E2-0EC1-4B30-BFBA-2E7D789367BD}" type="pres">
      <dgm:prSet presAssocID="{5FDCA85D-1C67-44A6-9071-13A348508795}" presName="hierRoot2" presStyleCnt="0">
        <dgm:presLayoutVars>
          <dgm:hierBranch val="init"/>
        </dgm:presLayoutVars>
      </dgm:prSet>
      <dgm:spPr/>
    </dgm:pt>
    <dgm:pt modelId="{EBD67921-28BF-4E49-9555-F1C1BBCF3162}" type="pres">
      <dgm:prSet presAssocID="{5FDCA85D-1C67-44A6-9071-13A348508795}" presName="rootComposite" presStyleCnt="0"/>
      <dgm:spPr/>
    </dgm:pt>
    <dgm:pt modelId="{95F76DE9-F993-4C08-8EB9-2BBE7C2B73FA}" type="pres">
      <dgm:prSet presAssocID="{5FDCA85D-1C67-44A6-9071-13A348508795}" presName="rootText" presStyleLbl="node2" presStyleIdx="2" presStyleCnt="3">
        <dgm:presLayoutVars>
          <dgm:chPref val="3"/>
        </dgm:presLayoutVars>
      </dgm:prSet>
      <dgm:spPr/>
    </dgm:pt>
    <dgm:pt modelId="{A76F18EF-98B9-479F-AD3D-B0E4FFB0B47A}" type="pres">
      <dgm:prSet presAssocID="{5FDCA85D-1C67-44A6-9071-13A348508795}" presName="rootConnector" presStyleLbl="node2" presStyleIdx="2" presStyleCnt="3"/>
      <dgm:spPr/>
    </dgm:pt>
    <dgm:pt modelId="{D5C426A1-EAF3-4CC8-9D70-F9EBFDECC12B}" type="pres">
      <dgm:prSet presAssocID="{5FDCA85D-1C67-44A6-9071-13A348508795}" presName="hierChild4" presStyleCnt="0"/>
      <dgm:spPr/>
    </dgm:pt>
    <dgm:pt modelId="{FAC07446-5EA7-473F-8A6A-3F435781B06F}" type="pres">
      <dgm:prSet presAssocID="{5FDCA85D-1C67-44A6-9071-13A348508795}" presName="hierChild5" presStyleCnt="0"/>
      <dgm:spPr/>
    </dgm:pt>
    <dgm:pt modelId="{53425F9F-A766-4F4F-BE7E-8967A57E25F5}" type="pres">
      <dgm:prSet presAssocID="{1AE76108-91FB-44D8-8A89-B8E208F7E5CA}" presName="hierChild3" presStyleCnt="0"/>
      <dgm:spPr/>
    </dgm:pt>
  </dgm:ptLst>
  <dgm:cxnLst>
    <dgm:cxn modelId="{D4227410-D37B-4A47-9F7A-F56101224193}" type="presOf" srcId="{78502359-E29E-4A2D-ACAC-4DCAC351BAD4}" destId="{24932D62-51B8-4D71-A5FA-4BD57552139C}" srcOrd="0" destOrd="0" presId="urn:microsoft.com/office/officeart/2005/8/layout/orgChart1"/>
    <dgm:cxn modelId="{488E951A-F9CE-408A-84DD-D42C556ACD3E}" type="presOf" srcId="{03FDE31C-AA0C-4FFD-88F3-B8C60C7688B2}" destId="{8E0B701E-731A-4119-97E9-BE8C6970B14F}" srcOrd="0" destOrd="0" presId="urn:microsoft.com/office/officeart/2005/8/layout/orgChart1"/>
    <dgm:cxn modelId="{90362127-9F46-4D15-940D-6F2B0B56BC5E}" type="presOf" srcId="{5FDCA85D-1C67-44A6-9071-13A348508795}" destId="{A76F18EF-98B9-479F-AD3D-B0E4FFB0B47A}" srcOrd="1" destOrd="0" presId="urn:microsoft.com/office/officeart/2005/8/layout/orgChart1"/>
    <dgm:cxn modelId="{31205137-F20C-45C3-A5AD-DCF762BE98ED}" type="presOf" srcId="{1AE76108-91FB-44D8-8A89-B8E208F7E5CA}" destId="{B4EA89FA-F4C3-4343-B0EA-03CE8E80571B}" srcOrd="1" destOrd="0" presId="urn:microsoft.com/office/officeart/2005/8/layout/orgChart1"/>
    <dgm:cxn modelId="{8AB5A839-2EFC-4189-B42A-B729FAF8A55B}" srcId="{1AE76108-91FB-44D8-8A89-B8E208F7E5CA}" destId="{28A0B37A-BED0-495D-9DE0-5C3EB254BD9C}" srcOrd="1" destOrd="0" parTransId="{A9367425-E34E-4C76-9930-ADFAEE130305}" sibTransId="{E517DD1E-2D47-4B97-AEE7-47F17CA57721}"/>
    <dgm:cxn modelId="{1A6ACE3B-6238-4439-B092-9F5AC8146FC3}" type="presOf" srcId="{480A263B-CD14-423A-A0E1-102EAB428708}" destId="{ED86A04F-8E18-4C09-847D-FF6943170D74}" srcOrd="0" destOrd="0" presId="urn:microsoft.com/office/officeart/2005/8/layout/orgChart1"/>
    <dgm:cxn modelId="{2BFF0765-1FC3-47D7-97FF-CBA8BE012CF8}" type="presOf" srcId="{A9367425-E34E-4C76-9930-ADFAEE130305}" destId="{49F27310-186D-41EB-B0D9-B311379F2447}" srcOrd="0" destOrd="0" presId="urn:microsoft.com/office/officeart/2005/8/layout/orgChart1"/>
    <dgm:cxn modelId="{271D1B83-8B39-409B-9021-75223A00D6D6}" srcId="{1AE76108-91FB-44D8-8A89-B8E208F7E5CA}" destId="{5FDCA85D-1C67-44A6-9071-13A348508795}" srcOrd="2" destOrd="0" parTransId="{03FDE31C-AA0C-4FFD-88F3-B8C60C7688B2}" sibTransId="{FE1A6629-9F0A-4947-827E-686E8B12F027}"/>
    <dgm:cxn modelId="{15820587-E4AB-475C-A66A-10871F5C1BFE}" type="presOf" srcId="{1AE76108-91FB-44D8-8A89-B8E208F7E5CA}" destId="{B4F9536A-212F-4EE6-8E36-1F7330E5587D}" srcOrd="0" destOrd="0" presId="urn:microsoft.com/office/officeart/2005/8/layout/orgChart1"/>
    <dgm:cxn modelId="{0306A68A-4BDD-4181-97B2-BCDFAE5689A3}" type="presOf" srcId="{292949A4-AA05-4E18-B3F5-1798B9517995}" destId="{D164376A-6279-4F34-8FAC-9C7E5143D544}" srcOrd="1" destOrd="0" presId="urn:microsoft.com/office/officeart/2005/8/layout/orgChart1"/>
    <dgm:cxn modelId="{96B205B4-5F7B-470F-9F70-6B6E2AA23B87}" srcId="{1AE76108-91FB-44D8-8A89-B8E208F7E5CA}" destId="{292949A4-AA05-4E18-B3F5-1798B9517995}" srcOrd="0" destOrd="0" parTransId="{480A263B-CD14-423A-A0E1-102EAB428708}" sibTransId="{95DB1844-9FB2-42CD-B947-48E4C21612F4}"/>
    <dgm:cxn modelId="{14EE8AC3-0110-4526-90CC-06B68394D9E2}" srcId="{78502359-E29E-4A2D-ACAC-4DCAC351BAD4}" destId="{1AE76108-91FB-44D8-8A89-B8E208F7E5CA}" srcOrd="0" destOrd="0" parTransId="{FB6FE0FF-6322-4547-93AB-8311BC623C08}" sibTransId="{0D0D4CAD-4648-4F86-96D2-249E348C9951}"/>
    <dgm:cxn modelId="{8340AFC6-B760-41F1-8A78-7E3A7EF27062}" type="presOf" srcId="{5FDCA85D-1C67-44A6-9071-13A348508795}" destId="{95F76DE9-F993-4C08-8EB9-2BBE7C2B73FA}" srcOrd="0" destOrd="0" presId="urn:microsoft.com/office/officeart/2005/8/layout/orgChart1"/>
    <dgm:cxn modelId="{A16615C8-7C00-4539-9F8C-1B6D2A53EF25}" type="presOf" srcId="{292949A4-AA05-4E18-B3F5-1798B9517995}" destId="{7174A553-29A2-4360-80CF-40A80BE1E5E1}" srcOrd="0" destOrd="0" presId="urn:microsoft.com/office/officeart/2005/8/layout/orgChart1"/>
    <dgm:cxn modelId="{5E9DEAE1-7A76-414C-ADCB-7B7B6E5A860F}" type="presOf" srcId="{28A0B37A-BED0-495D-9DE0-5C3EB254BD9C}" destId="{08335018-97AA-460E-A117-81DBA3DD3BA6}" srcOrd="0" destOrd="0" presId="urn:microsoft.com/office/officeart/2005/8/layout/orgChart1"/>
    <dgm:cxn modelId="{730CC3ED-95C5-4FD1-AE0F-BA1B02F47132}" type="presOf" srcId="{28A0B37A-BED0-495D-9DE0-5C3EB254BD9C}" destId="{65D0D12C-4679-4F26-9710-FD8E514589D1}" srcOrd="1" destOrd="0" presId="urn:microsoft.com/office/officeart/2005/8/layout/orgChart1"/>
    <dgm:cxn modelId="{D2A08F11-716A-426F-A4AC-947F485B7CB4}" type="presParOf" srcId="{24932D62-51B8-4D71-A5FA-4BD57552139C}" destId="{63487077-536E-4911-8464-54721A48DE05}" srcOrd="0" destOrd="0" presId="urn:microsoft.com/office/officeart/2005/8/layout/orgChart1"/>
    <dgm:cxn modelId="{58ADE787-10B5-4FE6-A123-CA32AB4B7DB6}" type="presParOf" srcId="{63487077-536E-4911-8464-54721A48DE05}" destId="{342D541C-5030-4F91-A070-844941CA9444}" srcOrd="0" destOrd="0" presId="urn:microsoft.com/office/officeart/2005/8/layout/orgChart1"/>
    <dgm:cxn modelId="{8295980C-6602-4BAC-AC27-F11A17F0BB84}" type="presParOf" srcId="{342D541C-5030-4F91-A070-844941CA9444}" destId="{B4F9536A-212F-4EE6-8E36-1F7330E5587D}" srcOrd="0" destOrd="0" presId="urn:microsoft.com/office/officeart/2005/8/layout/orgChart1"/>
    <dgm:cxn modelId="{A33FE358-A662-4440-9CE0-C22297BB64B6}" type="presParOf" srcId="{342D541C-5030-4F91-A070-844941CA9444}" destId="{B4EA89FA-F4C3-4343-B0EA-03CE8E80571B}" srcOrd="1" destOrd="0" presId="urn:microsoft.com/office/officeart/2005/8/layout/orgChart1"/>
    <dgm:cxn modelId="{051B5B5E-64E2-4C12-AE4E-C522D246A1BE}" type="presParOf" srcId="{63487077-536E-4911-8464-54721A48DE05}" destId="{D1F0577B-7768-4685-A52C-86010901C5D7}" srcOrd="1" destOrd="0" presId="urn:microsoft.com/office/officeart/2005/8/layout/orgChart1"/>
    <dgm:cxn modelId="{D9E6CE17-A632-4CAC-902B-C2F788B4274D}" type="presParOf" srcId="{D1F0577B-7768-4685-A52C-86010901C5D7}" destId="{ED86A04F-8E18-4C09-847D-FF6943170D74}" srcOrd="0" destOrd="0" presId="urn:microsoft.com/office/officeart/2005/8/layout/orgChart1"/>
    <dgm:cxn modelId="{49022225-3E24-4FC1-96B6-61E36E351798}" type="presParOf" srcId="{D1F0577B-7768-4685-A52C-86010901C5D7}" destId="{EFB687C1-0A36-4EE0-869B-BE082DC4B4F5}" srcOrd="1" destOrd="0" presId="urn:microsoft.com/office/officeart/2005/8/layout/orgChart1"/>
    <dgm:cxn modelId="{8089E914-17D5-494F-A9FD-2A502236FC44}" type="presParOf" srcId="{EFB687C1-0A36-4EE0-869B-BE082DC4B4F5}" destId="{B3B2FC3E-37B1-4887-B44A-51C1D04E725F}" srcOrd="0" destOrd="0" presId="urn:microsoft.com/office/officeart/2005/8/layout/orgChart1"/>
    <dgm:cxn modelId="{A03091E1-0C50-43A0-86E3-980CFB334456}" type="presParOf" srcId="{B3B2FC3E-37B1-4887-B44A-51C1D04E725F}" destId="{7174A553-29A2-4360-80CF-40A80BE1E5E1}" srcOrd="0" destOrd="0" presId="urn:microsoft.com/office/officeart/2005/8/layout/orgChart1"/>
    <dgm:cxn modelId="{0E700ADA-33B1-456F-A69C-E9CE57C194C3}" type="presParOf" srcId="{B3B2FC3E-37B1-4887-B44A-51C1D04E725F}" destId="{D164376A-6279-4F34-8FAC-9C7E5143D544}" srcOrd="1" destOrd="0" presId="urn:microsoft.com/office/officeart/2005/8/layout/orgChart1"/>
    <dgm:cxn modelId="{0BC275BB-76F6-43EE-83A5-7314FF2ECA1C}" type="presParOf" srcId="{EFB687C1-0A36-4EE0-869B-BE082DC4B4F5}" destId="{8C825E58-14E8-483E-9F7B-AA1792C01D88}" srcOrd="1" destOrd="0" presId="urn:microsoft.com/office/officeart/2005/8/layout/orgChart1"/>
    <dgm:cxn modelId="{ED199052-CD5D-4454-AC64-1F8835369243}" type="presParOf" srcId="{EFB687C1-0A36-4EE0-869B-BE082DC4B4F5}" destId="{DE7C342C-0614-40D9-A99C-12D7AD9BC715}" srcOrd="2" destOrd="0" presId="urn:microsoft.com/office/officeart/2005/8/layout/orgChart1"/>
    <dgm:cxn modelId="{D70194FA-421F-418C-9C15-35679B5B0180}" type="presParOf" srcId="{D1F0577B-7768-4685-A52C-86010901C5D7}" destId="{49F27310-186D-41EB-B0D9-B311379F2447}" srcOrd="2" destOrd="0" presId="urn:microsoft.com/office/officeart/2005/8/layout/orgChart1"/>
    <dgm:cxn modelId="{CFE80256-9487-444E-AA4F-049E6C3D3F9E}" type="presParOf" srcId="{D1F0577B-7768-4685-A52C-86010901C5D7}" destId="{DD37C9DD-498D-4BBC-B3E4-1EA4D5759522}" srcOrd="3" destOrd="0" presId="urn:microsoft.com/office/officeart/2005/8/layout/orgChart1"/>
    <dgm:cxn modelId="{69AD211E-4BE3-4F8C-8657-0F042A592750}" type="presParOf" srcId="{DD37C9DD-498D-4BBC-B3E4-1EA4D5759522}" destId="{5D52FA1C-A3E5-4CA3-8F7A-23BAFF63DCA7}" srcOrd="0" destOrd="0" presId="urn:microsoft.com/office/officeart/2005/8/layout/orgChart1"/>
    <dgm:cxn modelId="{9987A09E-CD39-473B-874F-BF5F581488FA}" type="presParOf" srcId="{5D52FA1C-A3E5-4CA3-8F7A-23BAFF63DCA7}" destId="{08335018-97AA-460E-A117-81DBA3DD3BA6}" srcOrd="0" destOrd="0" presId="urn:microsoft.com/office/officeart/2005/8/layout/orgChart1"/>
    <dgm:cxn modelId="{C9CE734C-6A86-4821-8F03-FB13AFDA1608}" type="presParOf" srcId="{5D52FA1C-A3E5-4CA3-8F7A-23BAFF63DCA7}" destId="{65D0D12C-4679-4F26-9710-FD8E514589D1}" srcOrd="1" destOrd="0" presId="urn:microsoft.com/office/officeart/2005/8/layout/orgChart1"/>
    <dgm:cxn modelId="{CBD543F8-CB07-4E86-886D-457E3F0C4A37}" type="presParOf" srcId="{DD37C9DD-498D-4BBC-B3E4-1EA4D5759522}" destId="{8EB97B11-FBCA-4B4E-B19F-53DF3AFDD2F3}" srcOrd="1" destOrd="0" presId="urn:microsoft.com/office/officeart/2005/8/layout/orgChart1"/>
    <dgm:cxn modelId="{79CEB477-3712-4CDE-AB01-AFBEE75A2D1A}" type="presParOf" srcId="{DD37C9DD-498D-4BBC-B3E4-1EA4D5759522}" destId="{02C81350-F8A1-4EAC-834A-37E8A0F9D7A0}" srcOrd="2" destOrd="0" presId="urn:microsoft.com/office/officeart/2005/8/layout/orgChart1"/>
    <dgm:cxn modelId="{5D928C12-BB44-4760-B570-AE1E5E1ADA5A}" type="presParOf" srcId="{D1F0577B-7768-4685-A52C-86010901C5D7}" destId="{8E0B701E-731A-4119-97E9-BE8C6970B14F}" srcOrd="4" destOrd="0" presId="urn:microsoft.com/office/officeart/2005/8/layout/orgChart1"/>
    <dgm:cxn modelId="{35521202-2DA4-4BC3-BC34-A8D75E01AA83}" type="presParOf" srcId="{D1F0577B-7768-4685-A52C-86010901C5D7}" destId="{874468E2-0EC1-4B30-BFBA-2E7D789367BD}" srcOrd="5" destOrd="0" presId="urn:microsoft.com/office/officeart/2005/8/layout/orgChart1"/>
    <dgm:cxn modelId="{3D84CC47-B6C6-47CA-87F9-332D1AAA7C67}" type="presParOf" srcId="{874468E2-0EC1-4B30-BFBA-2E7D789367BD}" destId="{EBD67921-28BF-4E49-9555-F1C1BBCF3162}" srcOrd="0" destOrd="0" presId="urn:microsoft.com/office/officeart/2005/8/layout/orgChart1"/>
    <dgm:cxn modelId="{2F01323C-73B0-419A-9F4D-45201936B670}" type="presParOf" srcId="{EBD67921-28BF-4E49-9555-F1C1BBCF3162}" destId="{95F76DE9-F993-4C08-8EB9-2BBE7C2B73FA}" srcOrd="0" destOrd="0" presId="urn:microsoft.com/office/officeart/2005/8/layout/orgChart1"/>
    <dgm:cxn modelId="{6BCAA82F-3CBB-45B0-92E8-5378AA029049}" type="presParOf" srcId="{EBD67921-28BF-4E49-9555-F1C1BBCF3162}" destId="{A76F18EF-98B9-479F-AD3D-B0E4FFB0B47A}" srcOrd="1" destOrd="0" presId="urn:microsoft.com/office/officeart/2005/8/layout/orgChart1"/>
    <dgm:cxn modelId="{5E9539D4-C1D2-4A25-B4F0-BC934AFD94E4}" type="presParOf" srcId="{874468E2-0EC1-4B30-BFBA-2E7D789367BD}" destId="{D5C426A1-EAF3-4CC8-9D70-F9EBFDECC12B}" srcOrd="1" destOrd="0" presId="urn:microsoft.com/office/officeart/2005/8/layout/orgChart1"/>
    <dgm:cxn modelId="{755798BC-AA1E-4B6B-99C5-75263FC107D3}" type="presParOf" srcId="{874468E2-0EC1-4B30-BFBA-2E7D789367BD}" destId="{FAC07446-5EA7-473F-8A6A-3F435781B06F}" srcOrd="2" destOrd="0" presId="urn:microsoft.com/office/officeart/2005/8/layout/orgChart1"/>
    <dgm:cxn modelId="{91A647A0-4921-4632-BE4B-CAF9D10D2C20}" type="presParOf" srcId="{63487077-536E-4911-8464-54721A48DE05}" destId="{53425F9F-A766-4F4F-BE7E-8967A57E25F5}"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0B701E-731A-4119-97E9-BE8C6970B14F}">
      <dsp:nvSpPr>
        <dsp:cNvPr id="0" name=""/>
        <dsp:cNvSpPr/>
      </dsp:nvSpPr>
      <dsp:spPr>
        <a:xfrm>
          <a:off x="4754562" y="833210"/>
          <a:ext cx="2015523" cy="349801"/>
        </a:xfrm>
        <a:custGeom>
          <a:avLst/>
          <a:gdLst/>
          <a:ahLst/>
          <a:cxnLst/>
          <a:rect l="0" t="0" r="0" b="0"/>
          <a:pathLst>
            <a:path>
              <a:moveTo>
                <a:pt x="0" y="0"/>
              </a:moveTo>
              <a:lnTo>
                <a:pt x="0" y="174900"/>
              </a:lnTo>
              <a:lnTo>
                <a:pt x="2015523" y="174900"/>
              </a:lnTo>
              <a:lnTo>
                <a:pt x="2015523" y="349801"/>
              </a:lnTo>
            </a:path>
          </a:pathLst>
        </a:custGeom>
        <a:noFill/>
        <a:ln w="127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9F27310-186D-41EB-B0D9-B311379F2447}">
      <dsp:nvSpPr>
        <dsp:cNvPr id="0" name=""/>
        <dsp:cNvSpPr/>
      </dsp:nvSpPr>
      <dsp:spPr>
        <a:xfrm>
          <a:off x="4708842" y="833210"/>
          <a:ext cx="91440" cy="349801"/>
        </a:xfrm>
        <a:custGeom>
          <a:avLst/>
          <a:gdLst/>
          <a:ahLst/>
          <a:cxnLst/>
          <a:rect l="0" t="0" r="0" b="0"/>
          <a:pathLst>
            <a:path>
              <a:moveTo>
                <a:pt x="45720" y="0"/>
              </a:moveTo>
              <a:lnTo>
                <a:pt x="45720" y="349801"/>
              </a:lnTo>
            </a:path>
          </a:pathLst>
        </a:custGeom>
        <a:noFill/>
        <a:ln w="127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D86A04F-8E18-4C09-847D-FF6943170D74}">
      <dsp:nvSpPr>
        <dsp:cNvPr id="0" name=""/>
        <dsp:cNvSpPr/>
      </dsp:nvSpPr>
      <dsp:spPr>
        <a:xfrm>
          <a:off x="2739038" y="833210"/>
          <a:ext cx="2015523" cy="349801"/>
        </a:xfrm>
        <a:custGeom>
          <a:avLst/>
          <a:gdLst/>
          <a:ahLst/>
          <a:cxnLst/>
          <a:rect l="0" t="0" r="0" b="0"/>
          <a:pathLst>
            <a:path>
              <a:moveTo>
                <a:pt x="2015523" y="0"/>
              </a:moveTo>
              <a:lnTo>
                <a:pt x="2015523" y="174900"/>
              </a:lnTo>
              <a:lnTo>
                <a:pt x="0" y="174900"/>
              </a:lnTo>
              <a:lnTo>
                <a:pt x="0" y="349801"/>
              </a:lnTo>
            </a:path>
          </a:pathLst>
        </a:custGeom>
        <a:noFill/>
        <a:ln w="127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4F9536A-212F-4EE6-8E36-1F7330E5587D}">
      <dsp:nvSpPr>
        <dsp:cNvPr id="0" name=""/>
        <dsp:cNvSpPr/>
      </dsp:nvSpPr>
      <dsp:spPr>
        <a:xfrm>
          <a:off x="3921701" y="349"/>
          <a:ext cx="1665721" cy="83286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t>[</a:t>
          </a:r>
          <a:r>
            <a:rPr lang="en-US" sz="1800" kern="1200" dirty="0">
              <a:latin typeface="Arial" panose="020B0604020202020204" pitchFamily="34" charset="0"/>
              <a:cs typeface="Arial" panose="020B0604020202020204" pitchFamily="34" charset="0"/>
            </a:rPr>
            <a:t>Trevor Nelson] Chairman</a:t>
          </a:r>
        </a:p>
      </dsp:txBody>
      <dsp:txXfrm>
        <a:off x="3921701" y="349"/>
        <a:ext cx="1665721" cy="832860"/>
      </dsp:txXfrm>
    </dsp:sp>
    <dsp:sp modelId="{7174A553-29A2-4360-80CF-40A80BE1E5E1}">
      <dsp:nvSpPr>
        <dsp:cNvPr id="0" name=""/>
        <dsp:cNvSpPr/>
      </dsp:nvSpPr>
      <dsp:spPr>
        <a:xfrm>
          <a:off x="1906177" y="1183012"/>
          <a:ext cx="1665721" cy="83286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t>[</a:t>
          </a:r>
          <a:r>
            <a:rPr lang="en-US" sz="1800" kern="1200" dirty="0">
              <a:latin typeface="Arial" panose="020B0604020202020204" pitchFamily="34" charset="0"/>
              <a:cs typeface="Arial" panose="020B0604020202020204" pitchFamily="34" charset="0"/>
            </a:rPr>
            <a:t>Tanya Newell] Managing director </a:t>
          </a:r>
        </a:p>
      </dsp:txBody>
      <dsp:txXfrm>
        <a:off x="1906177" y="1183012"/>
        <a:ext cx="1665721" cy="832860"/>
      </dsp:txXfrm>
    </dsp:sp>
    <dsp:sp modelId="{08335018-97AA-460E-A117-81DBA3DD3BA6}">
      <dsp:nvSpPr>
        <dsp:cNvPr id="0" name=""/>
        <dsp:cNvSpPr/>
      </dsp:nvSpPr>
      <dsp:spPr>
        <a:xfrm>
          <a:off x="3921701" y="1183012"/>
          <a:ext cx="1665721" cy="83286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kern="1200" dirty="0"/>
            <a:t>[</a:t>
          </a:r>
          <a:r>
            <a:rPr lang="en-US" sz="1800" kern="1200" dirty="0">
              <a:latin typeface="Arial" panose="020B0604020202020204" pitchFamily="34" charset="0"/>
              <a:cs typeface="Arial" panose="020B0604020202020204" pitchFamily="34" charset="0"/>
            </a:rPr>
            <a:t>Abdul Muquid] Senior youth worker </a:t>
          </a:r>
        </a:p>
      </dsp:txBody>
      <dsp:txXfrm>
        <a:off x="3921701" y="1183012"/>
        <a:ext cx="1665721" cy="832860"/>
      </dsp:txXfrm>
    </dsp:sp>
    <dsp:sp modelId="{95F76DE9-F993-4C08-8EB9-2BBE7C2B73FA}">
      <dsp:nvSpPr>
        <dsp:cNvPr id="0" name=""/>
        <dsp:cNvSpPr/>
      </dsp:nvSpPr>
      <dsp:spPr>
        <a:xfrm>
          <a:off x="5937225" y="1183012"/>
          <a:ext cx="1665721" cy="83286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t>[</a:t>
          </a:r>
          <a:r>
            <a:rPr lang="en-US" sz="1800" kern="1200" dirty="0">
              <a:latin typeface="Arial" panose="020B0604020202020204" pitchFamily="34" charset="0"/>
              <a:cs typeface="Arial" panose="020B0604020202020204" pitchFamily="34" charset="0"/>
            </a:rPr>
            <a:t>Razwana Mahmood] Administrator </a:t>
          </a:r>
        </a:p>
      </dsp:txBody>
      <dsp:txXfrm>
        <a:off x="5937225" y="1183012"/>
        <a:ext cx="1665721" cy="832860"/>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en-US"/>
              <a:t>1/7/2019</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a:t>‹#›</a:t>
            </a:fld>
            <a:endParaRPr/>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en-US"/>
              <a:t>1/7/2019</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dirty="0"/>
              <a:t>Click to edit Master text styles</a:t>
            </a:r>
          </a:p>
          <a:p>
            <a:pPr lvl="1"/>
            <a:r>
              <a:rPr dirty="0"/>
              <a:t>Second level</a:t>
            </a:r>
          </a:p>
          <a:p>
            <a:pPr lvl="2"/>
            <a:r>
              <a:rPr dirty="0"/>
              <a:t>Third level</a:t>
            </a:r>
          </a:p>
          <a:p>
            <a:pPr lvl="3"/>
            <a:r>
              <a:rPr dirty="0"/>
              <a:t>Fourth level</a:t>
            </a:r>
          </a:p>
          <a:p>
            <a:pPr lvl="4"/>
            <a:r>
              <a:rPr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a:t>‹#›</a:t>
            </a:fld>
            <a:endParaRPr/>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B667E1-E601-4AAF-B95C-B25720D70A60}" type="slidenum">
              <a:rPr lang="en-GB" smtClean="0"/>
              <a:t>1</a:t>
            </a:fld>
            <a:endParaRPr lang="en-GB"/>
          </a:p>
        </p:txBody>
      </p:sp>
    </p:spTree>
    <p:extLst>
      <p:ext uri="{BB962C8B-B14F-4D97-AF65-F5344CB8AC3E}">
        <p14:creationId xmlns:p14="http://schemas.microsoft.com/office/powerpoint/2010/main" val="28569282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100" b="1" i="0" u="none" strike="noStrike" kern="1200" baseline="0" dirty="0">
                <a:solidFill>
                  <a:schemeClr val="tx1"/>
                </a:solidFill>
                <a:latin typeface="Arial" panose="020B0604020202020204" pitchFamily="34" charset="0"/>
                <a:ea typeface="+mn-ea"/>
                <a:cs typeface="Arial" panose="020B0604020202020204" pitchFamily="34" charset="0"/>
              </a:rPr>
              <a:t>Razwana: </a:t>
            </a:r>
            <a:r>
              <a:rPr lang="en-US" sz="1100" b="0" i="0" u="none" strike="noStrike" kern="1200" baseline="0" dirty="0">
                <a:solidFill>
                  <a:schemeClr val="tx1"/>
                </a:solidFill>
                <a:latin typeface="Arial" panose="020B0604020202020204" pitchFamily="34" charset="0"/>
                <a:ea typeface="+mn-ea"/>
                <a:cs typeface="Arial" panose="020B0604020202020204" pitchFamily="34" charset="0"/>
              </a:rPr>
              <a:t>Hello, Good morning, my name is Razwana and my colleagues and I will be talking to you today about TETRA youth centre. Our mission? To provide a safe environment and to help improve the lives of the youth, including their mental and emotional health and also their wellbeing.  </a:t>
            </a:r>
            <a:endParaRPr lang="en-US" sz="1100" b="1" i="0" u="none" strike="noStrike" kern="1200" baseline="0" dirty="0">
              <a:solidFill>
                <a:schemeClr val="tx1"/>
              </a:solidFill>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7FB667E1-E601-4AAF-B95C-B25720D70A60}" type="slidenum">
              <a:rPr lang="en-US" smtClean="0"/>
              <a:t>2</a:t>
            </a:fld>
            <a:endParaRPr lang="en-US"/>
          </a:p>
        </p:txBody>
      </p:sp>
    </p:spTree>
    <p:extLst>
      <p:ext uri="{BB962C8B-B14F-4D97-AF65-F5344CB8AC3E}">
        <p14:creationId xmlns:p14="http://schemas.microsoft.com/office/powerpoint/2010/main" val="29093101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latin typeface="Arial" panose="020B0604020202020204" pitchFamily="34" charset="0"/>
                <a:cs typeface="Arial" panose="020B0604020202020204" pitchFamily="34" charset="0"/>
              </a:rPr>
              <a:t>Razwana:</a:t>
            </a:r>
            <a:r>
              <a:rPr lang="en-US" dirty="0">
                <a:latin typeface="Arial" panose="020B0604020202020204" pitchFamily="34" charset="0"/>
                <a:cs typeface="Arial" panose="020B0604020202020204" pitchFamily="34" charset="0"/>
              </a:rPr>
              <a:t> TETRA is a youth centre brought together by 4 friends who met at university, myself, Trevor, Tanya and Abdul. We thought of this project because we are seeing too many youth on the streets, joining gangs, using or selling drugs or committing crimes. Some quotes here. We want to be able to make a difference to their lives, show them that there are people here to help them, for a safe place to go and be with their friends. We want to help those young people who are being abused, bullied or just want a place to go to wind down after school. Our doors are open to young people from the ages of 6 to 11 and 12 to 19. We believe TETRA can help the youth in learning interpersonal skills and create a place that has a positive atmosphere and where they can flourish. We have trained staff working along side us for us to achieve this goal.</a:t>
            </a:r>
          </a:p>
        </p:txBody>
      </p:sp>
      <p:sp>
        <p:nvSpPr>
          <p:cNvPr id="4" name="Slide Number Placeholder 3"/>
          <p:cNvSpPr>
            <a:spLocks noGrp="1"/>
          </p:cNvSpPr>
          <p:nvPr>
            <p:ph type="sldNum" sz="quarter" idx="10"/>
          </p:nvPr>
        </p:nvSpPr>
        <p:spPr/>
        <p:txBody>
          <a:bodyPr/>
          <a:lstStyle/>
          <a:p>
            <a:fld id="{7FB667E1-E601-4AAF-B95C-B25720D70A60}" type="slidenum">
              <a:rPr lang="en-US" smtClean="0"/>
              <a:t>3</a:t>
            </a:fld>
            <a:endParaRPr lang="en-US"/>
          </a:p>
        </p:txBody>
      </p:sp>
    </p:spTree>
    <p:extLst>
      <p:ext uri="{BB962C8B-B14F-4D97-AF65-F5344CB8AC3E}">
        <p14:creationId xmlns:p14="http://schemas.microsoft.com/office/powerpoint/2010/main" val="42658260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Tanya: </a:t>
            </a:r>
            <a:r>
              <a:rPr lang="en-GB" b="0" dirty="0">
                <a:latin typeface="Arial" panose="020B0604020202020204" pitchFamily="34" charset="0"/>
                <a:cs typeface="Arial" panose="020B0604020202020204" pitchFamily="34" charset="0"/>
              </a:rPr>
              <a:t>Our youth centre will offer lots of different games and activities to the </a:t>
            </a:r>
            <a:r>
              <a:rPr lang="en-GB" b="0">
                <a:latin typeface="Arial" panose="020B0604020202020204" pitchFamily="34" charset="0"/>
                <a:cs typeface="Arial" panose="020B0604020202020204" pitchFamily="34" charset="0"/>
              </a:rPr>
              <a:t>children to keep them happy </a:t>
            </a:r>
            <a:r>
              <a:rPr lang="en-GB" b="0" dirty="0">
                <a:latin typeface="Arial" panose="020B0604020202020204" pitchFamily="34" charset="0"/>
                <a:cs typeface="Arial" panose="020B0604020202020204" pitchFamily="34" charset="0"/>
              </a:rPr>
              <a:t>and content, we will also teach them life skills such as first aid and home economics. We will also hold discos and karaoke evenings for the children once a month. The centre will also have on hand, professionals to deal with any issues the children may have.</a:t>
            </a:r>
            <a:endParaRPr lang="en-GB"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FB667E1-E601-4AAF-B95C-B25720D70A60}" type="slidenum">
              <a:rPr lang="en-GB" smtClean="0"/>
              <a:t>4</a:t>
            </a:fld>
            <a:endParaRPr lang="en-GB"/>
          </a:p>
        </p:txBody>
      </p:sp>
    </p:spTree>
    <p:extLst>
      <p:ext uri="{BB962C8B-B14F-4D97-AF65-F5344CB8AC3E}">
        <p14:creationId xmlns:p14="http://schemas.microsoft.com/office/powerpoint/2010/main" val="539550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Tanya: </a:t>
            </a:r>
            <a:r>
              <a:rPr lang="en-GB" sz="1100" b="0" dirty="0">
                <a:latin typeface="Arial" panose="020B0604020202020204" pitchFamily="34" charset="0"/>
                <a:cs typeface="Arial" panose="020B0604020202020204" pitchFamily="34" charset="0"/>
              </a:rPr>
              <a:t>The other services we offer is room hire for all those other enthusiasts, from child minders to fitness fanatics as this will generate more income for us, we will also hold fundraising events such as, bake sales, raffle tickets and movie nights with popcorn to raise even more money.</a:t>
            </a:r>
            <a:endParaRPr lang="en-GB"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FB667E1-E601-4AAF-B95C-B25720D70A60}" type="slidenum">
              <a:rPr lang="en-GB" smtClean="0"/>
              <a:t>5</a:t>
            </a:fld>
            <a:endParaRPr lang="en-GB"/>
          </a:p>
        </p:txBody>
      </p:sp>
    </p:spTree>
    <p:extLst>
      <p:ext uri="{BB962C8B-B14F-4D97-AF65-F5344CB8AC3E}">
        <p14:creationId xmlns:p14="http://schemas.microsoft.com/office/powerpoint/2010/main" val="13925869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Tanya: </a:t>
            </a:r>
            <a:r>
              <a:rPr lang="en-GB" sz="1100" b="0" dirty="0">
                <a:latin typeface="Arial" panose="020B0604020202020204" pitchFamily="34" charset="0"/>
                <a:cs typeface="Arial" panose="020B0604020202020204" pitchFamily="34" charset="0"/>
              </a:rPr>
              <a:t>Our target market will focus on the children aged between 6 to 11 year olds and 12 19 year olds. The events for the younger age groups will be suitable for them, such as learning basic life skills, as this is a must in their early life because the earlier they start the better equipped they will be. The older children meanwhile will find life a bit more stressful and confusing at times so will need the extra support when going through this transition. Some may find it challenging and some may not but TETRA will be on hand. </a:t>
            </a:r>
            <a:endParaRPr lang="en-GB"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FB667E1-E601-4AAF-B95C-B25720D70A60}" type="slidenum">
              <a:rPr lang="en-GB" smtClean="0"/>
              <a:t>6</a:t>
            </a:fld>
            <a:endParaRPr lang="en-GB"/>
          </a:p>
        </p:txBody>
      </p:sp>
    </p:spTree>
    <p:extLst>
      <p:ext uri="{BB962C8B-B14F-4D97-AF65-F5344CB8AC3E}">
        <p14:creationId xmlns:p14="http://schemas.microsoft.com/office/powerpoint/2010/main" val="6107542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b="1" dirty="0">
                <a:latin typeface="Arial" panose="020B0604020202020204" pitchFamily="34" charset="0"/>
                <a:cs typeface="Arial" panose="020B0604020202020204" pitchFamily="34" charset="0"/>
              </a:rPr>
              <a:t>Abdul: </a:t>
            </a:r>
            <a:r>
              <a:rPr lang="en-US" sz="1100" b="0" dirty="0">
                <a:latin typeface="Arial" panose="020B0604020202020204" pitchFamily="34" charset="0"/>
                <a:cs typeface="Arial" panose="020B0604020202020204" pitchFamily="34" charset="0"/>
              </a:rPr>
              <a:t>TETRA will face a lot of competition as there are other youth centres in Birmingham, but we are confident that the area where our youth centre is based will not have a problem competing. After school clubs and leisure centres are places that are close to our youth centre, but we believe we can give them a run for their money as we have a whole lot more to give to the youth all under one roof.</a:t>
            </a:r>
            <a:endParaRPr lang="en-US"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FB667E1-E601-4AAF-B95C-B25720D70A60}" type="slidenum">
              <a:rPr lang="en-US" smtClean="0"/>
              <a:t>7</a:t>
            </a:fld>
            <a:endParaRPr lang="en-US"/>
          </a:p>
        </p:txBody>
      </p:sp>
    </p:spTree>
    <p:extLst>
      <p:ext uri="{BB962C8B-B14F-4D97-AF65-F5344CB8AC3E}">
        <p14:creationId xmlns:p14="http://schemas.microsoft.com/office/powerpoint/2010/main" val="20151157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Razwana: </a:t>
            </a:r>
            <a:r>
              <a:rPr lang="en-GB" sz="1100" b="0" dirty="0">
                <a:latin typeface="Arial" panose="020B0604020202020204" pitchFamily="34" charset="0"/>
                <a:cs typeface="Arial" panose="020B0604020202020204" pitchFamily="34" charset="0"/>
              </a:rPr>
              <a:t>As a youth centre we believe no child should be left behind whatever their race colour or religion, whether they have a disability or no disability, if they have a problem or there are no problems, we will be there. We will post fliers, put up posters, use social media to market our youth centre to the local community and to the city’s children’s services.</a:t>
            </a:r>
            <a:endParaRPr lang="en-GB"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FB667E1-E601-4AAF-B95C-B25720D70A60}" type="slidenum">
              <a:rPr lang="en-GB" smtClean="0"/>
              <a:t>8</a:t>
            </a:fld>
            <a:endParaRPr lang="en-GB"/>
          </a:p>
        </p:txBody>
      </p:sp>
    </p:spTree>
    <p:extLst>
      <p:ext uri="{BB962C8B-B14F-4D97-AF65-F5344CB8AC3E}">
        <p14:creationId xmlns:p14="http://schemas.microsoft.com/office/powerpoint/2010/main" val="22283133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b="1" dirty="0">
                <a:latin typeface="Arial" panose="020B0604020202020204" pitchFamily="34" charset="0"/>
                <a:cs typeface="Arial" panose="020B0604020202020204" pitchFamily="34" charset="0"/>
              </a:rPr>
              <a:t>Razwana:</a:t>
            </a:r>
            <a:r>
              <a:rPr lang="en-US" b="1" dirty="0">
                <a:latin typeface="Arial" panose="020B0604020202020204" pitchFamily="34" charset="0"/>
                <a:cs typeface="Arial" panose="020B0604020202020204" pitchFamily="34" charset="0"/>
              </a:rPr>
              <a:t> </a:t>
            </a:r>
            <a:r>
              <a:rPr lang="en-US" sz="1100" b="0" dirty="0">
                <a:latin typeface="Arial" panose="020B0604020202020204" pitchFamily="34" charset="0"/>
                <a:cs typeface="Arial" panose="020B0604020202020204" pitchFamily="34" charset="0"/>
              </a:rPr>
              <a:t>TETRA management team consists of chairman Trevor, Managing director Tanya, Senior youth worker Abdul and myself as administrator. We also have young leaders working along side us and they are aged between 13 and 19 and they help us run the centre on a daily basis whether it be on the reception area or planning events. These young children are an asset to have as they are role models to the other children. The volunteers that we have working with us are DBS checked as this is a requirement if working with children.</a:t>
            </a:r>
            <a:endParaRPr lang="en-US"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FB667E1-E601-4AAF-B95C-B25720D70A60}" type="slidenum">
              <a:rPr lang="en-US" smtClean="0"/>
              <a:t>9</a:t>
            </a:fld>
            <a:endParaRPr lang="en-US"/>
          </a:p>
        </p:txBody>
      </p:sp>
    </p:spTree>
    <p:extLst>
      <p:ext uri="{BB962C8B-B14F-4D97-AF65-F5344CB8AC3E}">
        <p14:creationId xmlns:p14="http://schemas.microsoft.com/office/powerpoint/2010/main" val="29745473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Trevor: </a:t>
            </a:r>
            <a:r>
              <a:rPr lang="en-GB" sz="1100" b="0" dirty="0">
                <a:latin typeface="Arial" panose="020B0604020202020204" pitchFamily="34" charset="0"/>
                <a:cs typeface="Arial" panose="020B0604020202020204" pitchFamily="34" charset="0"/>
              </a:rPr>
              <a:t>As you can see here, we have compiled a SWOT analysis of TETRA. We believe we have a good management team, we are in a good neighbourhood and we are a new centre. We aim to get better and better as time goes on but we do have weaknesses like any business, we need more resources, we don’t have enough qualified staff and there's not enough budget for extra training. The opportunities we see are from the progress our young people will go through, the centre becoming more popular and receiving more sponsorships and having more fund raising events. The biggest threat for TETRA is if the local council cuts our funding as we rely heavily on funding to keep our youth centre open, gangs and violence around the centre is not good either as this will deter young people from our centre and the neighbourhood does not want this kind of thing in their area. The other threat will come from other youth centres.</a:t>
            </a:r>
            <a:endParaRPr lang="en-GB"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FB667E1-E601-4AAF-B95C-B25720D70A60}" type="slidenum">
              <a:rPr lang="en-GB" smtClean="0"/>
              <a:t>10</a:t>
            </a:fld>
            <a:endParaRPr lang="en-GB"/>
          </a:p>
        </p:txBody>
      </p:sp>
    </p:spTree>
    <p:extLst>
      <p:ext uri="{BB962C8B-B14F-4D97-AF65-F5344CB8AC3E}">
        <p14:creationId xmlns:p14="http://schemas.microsoft.com/office/powerpoint/2010/main" val="13585694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Trevor: </a:t>
            </a:r>
            <a:r>
              <a:rPr lang="en-GB" sz="1100" b="0" dirty="0">
                <a:latin typeface="Arial" panose="020B0604020202020204" pitchFamily="34" charset="0"/>
                <a:cs typeface="Arial" panose="020B0604020202020204" pitchFamily="34" charset="0"/>
              </a:rPr>
              <a:t>The PESTEL analysis for TETRA is as follows; </a:t>
            </a:r>
            <a:endParaRPr lang="en-GB"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FB667E1-E601-4AAF-B95C-B25720D70A60}" type="slidenum">
              <a:rPr lang="en-GB" smtClean="0"/>
              <a:t>11</a:t>
            </a:fld>
            <a:endParaRPr lang="en-GB"/>
          </a:p>
        </p:txBody>
      </p:sp>
    </p:spTree>
    <p:extLst>
      <p:ext uri="{BB962C8B-B14F-4D97-AF65-F5344CB8AC3E}">
        <p14:creationId xmlns:p14="http://schemas.microsoft.com/office/powerpoint/2010/main" val="9817031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Tanya: </a:t>
            </a:r>
            <a:r>
              <a:rPr lang="en-GB" sz="1100" b="0" dirty="0">
                <a:latin typeface="Arial" panose="020B0604020202020204" pitchFamily="34" charset="0"/>
                <a:cs typeface="Arial" panose="020B0604020202020204" pitchFamily="34" charset="0"/>
              </a:rPr>
              <a:t>The profit and loss account shows that the profit for this tax year is below the threshold so no tax was deducted from the profits.</a:t>
            </a:r>
            <a:endParaRPr lang="en-GB"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FB667E1-E601-4AAF-B95C-B25720D70A60}" type="slidenum">
              <a:rPr lang="en-GB" smtClean="0"/>
              <a:t>12</a:t>
            </a:fld>
            <a:endParaRPr lang="en-GB"/>
          </a:p>
        </p:txBody>
      </p:sp>
    </p:spTree>
    <p:extLst>
      <p:ext uri="{BB962C8B-B14F-4D97-AF65-F5344CB8AC3E}">
        <p14:creationId xmlns:p14="http://schemas.microsoft.com/office/powerpoint/2010/main" val="32113996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Tanya: </a:t>
            </a:r>
            <a:r>
              <a:rPr lang="en-GB" sz="1100" b="0" dirty="0">
                <a:latin typeface="Arial" panose="020B0604020202020204" pitchFamily="34" charset="0"/>
                <a:cs typeface="Arial" panose="020B0604020202020204" pitchFamily="34" charset="0"/>
              </a:rPr>
              <a:t>As you can see from TETRA’s cashflow chart, there will be weeks or months that our income and expenditure will go up and down. As with any business, the regularity of income will not always be the same just as the expenditure. There will be times when we will have a busy period in hiring out our extra rooms, maybe a celebration of some kind or for child minding services, there is also the fundraising, selling and the donations that come in, this has a big impact on the centre. We need to budget the best we can but for that budgeting to not compromise on the services we give to the young people. We need to show that we are worthy of the funding we receive to enable TETRA to keep receiving the funding and/or bank loans. As you can see we are just about keeping our heads above water but we will always aim to swim and not drown. This has been a TETRA presentation and we thank you for your time, thank you. If you have any questions please feel free to ask.</a:t>
            </a:r>
            <a:endParaRPr lang="en-GB"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FB667E1-E601-4AAF-B95C-B25720D70A60}" type="slidenum">
              <a:rPr lang="en-GB" smtClean="0"/>
              <a:t>13</a:t>
            </a:fld>
            <a:endParaRPr lang="en-GB"/>
          </a:p>
        </p:txBody>
      </p:sp>
    </p:spTree>
    <p:extLst>
      <p:ext uri="{BB962C8B-B14F-4D97-AF65-F5344CB8AC3E}">
        <p14:creationId xmlns:p14="http://schemas.microsoft.com/office/powerpoint/2010/main" val="8936850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B667E1-E601-4AAF-B95C-B25720D70A60}" type="slidenum">
              <a:rPr lang="en-GB" smtClean="0"/>
              <a:t>14</a:t>
            </a:fld>
            <a:endParaRPr lang="en-GB"/>
          </a:p>
        </p:txBody>
      </p:sp>
    </p:spTree>
    <p:extLst>
      <p:ext uri="{BB962C8B-B14F-4D97-AF65-F5344CB8AC3E}">
        <p14:creationId xmlns:p14="http://schemas.microsoft.com/office/powerpoint/2010/main" val="34770310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Sun rising over grassy hill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1" y="0"/>
            <a:ext cx="12188699" cy="4799300"/>
          </a:xfrm>
          <a:prstGeom prst="rect">
            <a:avLst/>
          </a:prstGeom>
        </p:spPr>
      </p:pic>
      <p:sp>
        <p:nvSpPr>
          <p:cNvPr id="4" name="Rectangle 3"/>
          <p:cNvSpPr/>
          <p:nvPr/>
        </p:nvSpPr>
        <p:spPr bwMode="ltGray">
          <a:xfrm>
            <a:off x="-2" y="4754880"/>
            <a:ext cx="12192002" cy="21031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6" name="Rectangle 5"/>
          <p:cNvSpPr/>
          <p:nvPr/>
        </p:nvSpPr>
        <p:spPr bwMode="white">
          <a:xfrm>
            <a:off x="-127" y="4724400"/>
            <a:ext cx="12188826" cy="762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1523999" y="4800600"/>
            <a:ext cx="9144002" cy="1143000"/>
          </a:xfrm>
        </p:spPr>
        <p:txBody>
          <a:bodyPr anchor="b">
            <a:normAutofit/>
          </a:bodyPr>
          <a:lstStyle>
            <a:lvl1pPr algn="ctr">
              <a:defRPr sz="4800">
                <a:solidFill>
                  <a:schemeClr val="bg1"/>
                </a:solidFill>
              </a:defRPr>
            </a:lvl1pPr>
          </a:lstStyle>
          <a:p>
            <a:r>
              <a:rPr lang="en-US"/>
              <a:t>Click to edit Master title style</a:t>
            </a:r>
            <a:endParaRPr/>
          </a:p>
        </p:txBody>
      </p:sp>
      <p:sp>
        <p:nvSpPr>
          <p:cNvPr id="3" name="Subtitle 2"/>
          <p:cNvSpPr>
            <a:spLocks noGrp="1"/>
          </p:cNvSpPr>
          <p:nvPr>
            <p:ph type="subTitle" idx="1"/>
          </p:nvPr>
        </p:nvSpPr>
        <p:spPr>
          <a:xfrm>
            <a:off x="1522413" y="5943600"/>
            <a:ext cx="9144002" cy="762000"/>
          </a:xfrm>
        </p:spPr>
        <p:txBody>
          <a:bodyPr>
            <a:normAutofit/>
          </a:bodyPr>
          <a:lstStyle>
            <a:lvl1pPr marL="0" indent="0" algn="ctr">
              <a:spcBef>
                <a:spcPts val="0"/>
              </a:spcBef>
              <a:buNone/>
              <a:defRPr sz="2000" cap="none" baseline="0">
                <a:solidFill>
                  <a:schemeClr val="bg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a:p>
        </p:txBody>
      </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6pPr>
              <a:defRPr/>
            </a:lvl6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9E583DDF-CA54-461A-A486-592D2374C532}" type="datetimeFigureOut">
              <a:rPr lang="en-US"/>
              <a:t>1/7/2019</a:t>
            </a:fld>
            <a:endParaRPr dirty="0"/>
          </a:p>
        </p:txBody>
      </p:sp>
      <p:sp>
        <p:nvSpPr>
          <p:cNvPr id="6" name="Slide Number Placeholder 5"/>
          <p:cNvSpPr>
            <a:spLocks noGrp="1"/>
          </p:cNvSpPr>
          <p:nvPr>
            <p:ph type="sldNum" sz="quarter" idx="12"/>
          </p:nvPr>
        </p:nvSpPr>
        <p:spPr/>
        <p:txBody>
          <a:bodyPr/>
          <a:lstStyle/>
          <a:p>
            <a:fld id="{CA8D9AD5-F248-4919-864A-CFD76CC027D6}" type="slidenum">
              <a:rPr/>
              <a:t>‹#›</a:t>
            </a:fld>
            <a:endParaRPr dirty="0"/>
          </a:p>
        </p:txBody>
      </p:sp>
    </p:spTree>
    <p:extLst>
      <p:ext uri="{BB962C8B-B14F-4D97-AF65-F5344CB8AC3E}">
        <p14:creationId xmlns:p14="http://schemas.microsoft.com/office/powerpoint/2010/main" val="41593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7" name="Rectangle 6"/>
          <p:cNvSpPr/>
          <p:nvPr/>
        </p:nvSpPr>
        <p:spPr bwMode="ltGray">
          <a:xfrm>
            <a:off x="0" y="0"/>
            <a:ext cx="12188826" cy="4572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8" name="Rectangle 7"/>
          <p:cNvSpPr/>
          <p:nvPr/>
        </p:nvSpPr>
        <p:spPr bwMode="white">
          <a:xfrm>
            <a:off x="-1" y="4114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524000" y="1143000"/>
            <a:ext cx="9144000" cy="2667000"/>
          </a:xfrm>
        </p:spPr>
        <p:txBody>
          <a:bodyPr anchor="b">
            <a:normAutofit/>
          </a:bodyPr>
          <a:lstStyle>
            <a:lvl1pPr algn="ctr">
              <a:defRPr sz="5200" b="0"/>
            </a:lvl1pPr>
          </a:lstStyle>
          <a:p>
            <a:r>
              <a:rPr lang="en-US"/>
              <a:t>Click to edit Master title style</a:t>
            </a:r>
            <a:endParaRPr/>
          </a:p>
        </p:txBody>
      </p:sp>
      <p:sp>
        <p:nvSpPr>
          <p:cNvPr id="3" name="Text Placeholder 2"/>
          <p:cNvSpPr>
            <a:spLocks noGrp="1"/>
          </p:cNvSpPr>
          <p:nvPr>
            <p:ph type="body" idx="1"/>
          </p:nvPr>
        </p:nvSpPr>
        <p:spPr>
          <a:xfrm>
            <a:off x="1524000" y="3810000"/>
            <a:ext cx="9144000" cy="1143000"/>
          </a:xfrm>
        </p:spPr>
        <p:txBody>
          <a:bodyPr anchor="t">
            <a:normAutofit/>
          </a:bodyPr>
          <a:lstStyle>
            <a:lvl1pPr marL="0" indent="0" algn="ctr">
              <a:spcBef>
                <a:spcPts val="0"/>
              </a:spcBef>
              <a:buNone/>
              <a:defRPr sz="2400" cap="none"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E583DDF-CA54-461A-A486-592D2374C532}" type="datetimeFigureOut">
              <a:rPr lang="en-US"/>
              <a:t>1/7/2019</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158437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Alternate 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524000" y="1143000"/>
            <a:ext cx="9144000" cy="2667000"/>
          </a:xfrm>
        </p:spPr>
        <p:txBody>
          <a:bodyPr anchor="b">
            <a:normAutofit/>
          </a:bodyPr>
          <a:lstStyle>
            <a:lvl1pPr algn="ctr">
              <a:defRPr sz="5200" b="0">
                <a:solidFill>
                  <a:schemeClr val="tx1"/>
                </a:solidFill>
              </a:defRPr>
            </a:lvl1pPr>
          </a:lstStyle>
          <a:p>
            <a:r>
              <a:rPr lang="en-US"/>
              <a:t>Click to edit Master title style</a:t>
            </a:r>
            <a:endParaRPr/>
          </a:p>
        </p:txBody>
      </p:sp>
      <p:sp>
        <p:nvSpPr>
          <p:cNvPr id="3" name="Text Placeholder 2"/>
          <p:cNvSpPr>
            <a:spLocks noGrp="1"/>
          </p:cNvSpPr>
          <p:nvPr>
            <p:ph type="body" idx="1"/>
          </p:nvPr>
        </p:nvSpPr>
        <p:spPr>
          <a:xfrm>
            <a:off x="1522413" y="3810000"/>
            <a:ext cx="9144000" cy="1143000"/>
          </a:xfrm>
        </p:spPr>
        <p:txBody>
          <a:bodyPr anchor="t">
            <a:normAutofit/>
          </a:bodyPr>
          <a:lstStyle>
            <a:lvl1pPr marL="0" indent="0" algn="ctr">
              <a:spcBef>
                <a:spcPts val="0"/>
              </a:spcBef>
              <a:buNone/>
              <a:defRPr sz="2400" cap="none"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lvl1pPr>
              <a:defRPr>
                <a:solidFill>
                  <a:schemeClr val="tx2"/>
                </a:solidFill>
              </a:defRPr>
            </a:lvl1pPr>
          </a:lstStyle>
          <a:p>
            <a:endParaRPr/>
          </a:p>
        </p:txBody>
      </p:sp>
      <p:sp>
        <p:nvSpPr>
          <p:cNvPr id="4" name="Date Placeholder 3"/>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1/7/2019</a:t>
            </a:fld>
            <a:endParaRPr/>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8043280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34112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7888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DD7D43D-6574-4C7B-808D-C6C12215A4D4}" type="datetimeFigureOut">
              <a:rPr lang="en-US"/>
              <a:t>1/7/2019</a:t>
            </a:fld>
            <a:endParaRPr/>
          </a:p>
        </p:txBody>
      </p:sp>
      <p:sp>
        <p:nvSpPr>
          <p:cNvPr id="7" name="Slide Number Placeholder 6"/>
          <p:cNvSpPr>
            <a:spLocks noGrp="1"/>
          </p:cNvSpPr>
          <p:nvPr>
            <p:ph type="sldNum" sz="quarter" idx="12"/>
          </p:nvPr>
        </p:nvSpPr>
        <p:spPr/>
        <p:txBody>
          <a:bodyPr/>
          <a:lstStyle/>
          <a:p>
            <a:fld id="{A0ECE5F2-81AA-4605-B028-6FBA391056AF}" type="slidenum">
              <a:rPr/>
              <a:t>‹#›</a:t>
            </a:fld>
            <a:endParaRPr/>
          </a:p>
        </p:txBody>
      </p:sp>
    </p:spTree>
    <p:extLst>
      <p:ext uri="{BB962C8B-B14F-4D97-AF65-F5344CB8AC3E}">
        <p14:creationId xmlns:p14="http://schemas.microsoft.com/office/powerpoint/2010/main" val="3117078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41120" y="466344"/>
            <a:ext cx="9509760" cy="1234440"/>
          </a:xfrm>
        </p:spPr>
        <p:txBody>
          <a:bodyPr/>
          <a:lstStyle/>
          <a:p>
            <a:r>
              <a:rPr lang="en-US"/>
              <a:t>Click to edit Master title style</a:t>
            </a:r>
            <a:endParaRPr/>
          </a:p>
        </p:txBody>
      </p:sp>
      <p:sp>
        <p:nvSpPr>
          <p:cNvPr id="3" name="Text Placeholder 2"/>
          <p:cNvSpPr>
            <a:spLocks noGrp="1"/>
          </p:cNvSpPr>
          <p:nvPr>
            <p:ph type="body" idx="1"/>
          </p:nvPr>
        </p:nvSpPr>
        <p:spPr>
          <a:xfrm>
            <a:off x="134112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4112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7888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7888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9E583DDF-CA54-461A-A486-592D2374C532}" type="datetimeFigureOut">
              <a:rPr lang="en-US"/>
              <a:t>1/7/2019</a:t>
            </a:fld>
            <a:endParaRPr/>
          </a:p>
        </p:txBody>
      </p:sp>
      <p:sp>
        <p:nvSpPr>
          <p:cNvPr id="9" name="Slide Number Placeholder 8"/>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057080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9E583DDF-CA54-461A-A486-592D2374C532}" type="datetimeFigureOut">
              <a:rPr lang="en-US"/>
              <a:t>1/7/2019</a:t>
            </a:fld>
            <a:endParaRPr/>
          </a:p>
        </p:txBody>
      </p:sp>
      <p:sp>
        <p:nvSpPr>
          <p:cNvPr id="5" name="Slide Number Placeholder 4"/>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842011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lvl1pPr>
              <a:defRPr>
                <a:solidFill>
                  <a:schemeClr val="tx2"/>
                </a:solidFill>
              </a:defRPr>
            </a:lvl1pPr>
          </a:lstStyle>
          <a:p>
            <a:endParaRPr/>
          </a:p>
        </p:txBody>
      </p:sp>
      <p:sp>
        <p:nvSpPr>
          <p:cNvPr id="2" name="Date Placeholder 1"/>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1/7/2019</a:t>
            </a:fld>
            <a:endParaRPr/>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55900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0412" y="2362200"/>
            <a:ext cx="3200400" cy="1990725"/>
          </a:xfrm>
        </p:spPr>
        <p:txBody>
          <a:bodyPr anchor="b">
            <a:normAutofit/>
          </a:bodyPr>
          <a:lstStyle>
            <a:lvl1pPr>
              <a:defRPr sz="3400" b="0"/>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Content Placeholder 2"/>
          <p:cNvSpPr>
            <a:spLocks noGrp="1"/>
          </p:cNvSpPr>
          <p:nvPr>
            <p:ph idx="1"/>
          </p:nvPr>
        </p:nvSpPr>
        <p:spPr>
          <a:xfrm>
            <a:off x="4494212" y="685800"/>
            <a:ext cx="7239001"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E583DDF-CA54-461A-A486-592D2374C532}" type="datetimeFigureOut">
              <a:rPr lang="en-US"/>
              <a:t>1/7/2019</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43594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Alternate Content with Caption">
    <p:spTree>
      <p:nvGrpSpPr>
        <p:cNvPr id="1" name=""/>
        <p:cNvGrpSpPr/>
        <p:nvPr/>
      </p:nvGrpSpPr>
      <p:grpSpPr>
        <a:xfrm>
          <a:off x="0" y="0"/>
          <a:ext cx="0" cy="0"/>
          <a:chOff x="0" y="0"/>
          <a:chExt cx="0" cy="0"/>
        </a:xfrm>
      </p:grpSpPr>
      <p:sp>
        <p:nvSpPr>
          <p:cNvPr id="8" name="Rectangle 7"/>
          <p:cNvSpPr/>
          <p:nvPr/>
        </p:nvSpPr>
        <p:spPr bwMode="ltGray">
          <a:xfrm>
            <a:off x="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60412" y="2362200"/>
            <a:ext cx="3200400" cy="1990725"/>
          </a:xfrm>
        </p:spPr>
        <p:txBody>
          <a:bodyPr anchor="b">
            <a:normAutofit/>
          </a:bodyPr>
          <a:lstStyle>
            <a:lvl1pPr>
              <a:defRPr sz="3400" b="0">
                <a:solidFill>
                  <a:schemeClr val="bg1"/>
                </a:solidFill>
              </a:defRPr>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Content Placeholder 2"/>
          <p:cNvSpPr>
            <a:spLocks noGrp="1"/>
          </p:cNvSpPr>
          <p:nvPr>
            <p:ph idx="1"/>
          </p:nvPr>
        </p:nvSpPr>
        <p:spPr>
          <a:xfrm>
            <a:off x="5362892" y="685800"/>
            <a:ext cx="6370320"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1/7/2019</a:t>
            </a:fld>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37693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bwMode="ltGray">
          <a:xfrm>
            <a:off x="731520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923214" y="2362200"/>
            <a:ext cx="3200400" cy="1993392"/>
          </a:xfrm>
        </p:spPr>
        <p:txBody>
          <a:bodyPr anchor="b">
            <a:normAutofit/>
          </a:bodyPr>
          <a:lstStyle>
            <a:lvl1pPr>
              <a:defRPr sz="3400" b="0">
                <a:solidFill>
                  <a:schemeClr val="bg1"/>
                </a:solidFill>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0" y="0"/>
            <a:ext cx="7315200" cy="6858000"/>
          </a:xfrm>
          <a:solidFill>
            <a:schemeClr val="bg2">
              <a:lumMod val="90000"/>
            </a:schemeClr>
          </a:solidFill>
        </p:spPr>
        <p:txBody>
          <a:bodyPr/>
          <a:lstStyle>
            <a:lvl1pPr marL="0" indent="0" algn="ctr">
              <a:buNone/>
              <a:defRPr sz="320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7923214" y="4355592"/>
            <a:ext cx="3200400" cy="1644614"/>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9E583DDF-CA54-461A-A486-592D2374C532}" type="datetimeFigureOut">
              <a:rPr lang="en-US"/>
              <a:t>1/7/2019</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37173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E583DDF-CA54-461A-A486-592D2374C532}" type="datetimeFigureOut">
              <a:rPr lang="en-US"/>
              <a:t>1/7/2019</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3338572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89756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274638"/>
            <a:ext cx="7734300" cy="5897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9E583DDF-CA54-461A-A486-592D2374C532}" type="datetimeFigureOut">
              <a:rPr lang="en-US"/>
              <a:t>1/7/2019</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5155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bwMode="ltGray">
          <a:xfrm>
            <a:off x="1587" y="6583680"/>
            <a:ext cx="12188826" cy="2743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8" name="Rectangle 7"/>
          <p:cNvSpPr/>
          <p:nvPr/>
        </p:nvSpPr>
        <p:spPr bwMode="white">
          <a:xfrm>
            <a:off x="1587" y="65836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341120" y="467360"/>
            <a:ext cx="9509760" cy="1233424"/>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341120" y="1901952"/>
            <a:ext cx="9509760" cy="412762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341120" y="6601968"/>
            <a:ext cx="7159752" cy="237744"/>
          </a:xfrm>
          <a:prstGeom prst="rect">
            <a:avLst/>
          </a:prstGeom>
        </p:spPr>
        <p:txBody>
          <a:bodyPr vert="horz" lIns="91440" tIns="45720" rIns="91440" bIns="45720" rtlCol="0" anchor="ctr"/>
          <a:lstStyle>
            <a:lvl1pPr algn="l">
              <a:defRPr sz="1100" cap="all" baseline="0">
                <a:solidFill>
                  <a:schemeClr val="bg2"/>
                </a:solidFill>
              </a:defRPr>
            </a:lvl1pPr>
          </a:lstStyle>
          <a:p>
            <a:endParaRPr lang="en-US" dirty="0"/>
          </a:p>
        </p:txBody>
      </p:sp>
      <p:sp>
        <p:nvSpPr>
          <p:cNvPr id="4" name="Date Placeholder 3"/>
          <p:cNvSpPr>
            <a:spLocks noGrp="1"/>
          </p:cNvSpPr>
          <p:nvPr>
            <p:ph type="dt" sz="half" idx="2"/>
          </p:nvPr>
        </p:nvSpPr>
        <p:spPr>
          <a:xfrm>
            <a:off x="8875776" y="6601968"/>
            <a:ext cx="960120" cy="237744"/>
          </a:xfrm>
          <a:prstGeom prst="rect">
            <a:avLst/>
          </a:prstGeom>
        </p:spPr>
        <p:txBody>
          <a:bodyPr vert="horz" lIns="91440" tIns="45720" rIns="91440" bIns="45720" rtlCol="0" anchor="ctr"/>
          <a:lstStyle>
            <a:lvl1pPr algn="r">
              <a:defRPr sz="1100">
                <a:solidFill>
                  <a:schemeClr val="bg2"/>
                </a:solidFill>
              </a:defRPr>
            </a:lvl1pPr>
          </a:lstStyle>
          <a:p>
            <a:fld id="{9E583DDF-CA54-461A-A486-592D2374C532}" type="datetimeFigureOut">
              <a:rPr lang="en-US" smtClean="0"/>
              <a:pPr/>
              <a:t>1/7/2019</a:t>
            </a:fld>
            <a:endParaRPr lang="en-US" dirty="0"/>
          </a:p>
        </p:txBody>
      </p:sp>
      <p:sp>
        <p:nvSpPr>
          <p:cNvPr id="6" name="Slide Number Placeholder 5"/>
          <p:cNvSpPr>
            <a:spLocks noGrp="1"/>
          </p:cNvSpPr>
          <p:nvPr>
            <p:ph type="sldNum" sz="quarter" idx="4"/>
          </p:nvPr>
        </p:nvSpPr>
        <p:spPr>
          <a:xfrm>
            <a:off x="10210800" y="6601968"/>
            <a:ext cx="640080" cy="237744"/>
          </a:xfrm>
          <a:prstGeom prst="rect">
            <a:avLst/>
          </a:prstGeom>
        </p:spPr>
        <p:txBody>
          <a:bodyPr vert="horz" lIns="91440" tIns="45720" rIns="91440" bIns="45720" rtlCol="0" anchor="ctr"/>
          <a:lstStyle>
            <a:lvl1pPr algn="r">
              <a:defRPr sz="1100">
                <a:solidFill>
                  <a:schemeClr val="bg2"/>
                </a:solidFill>
              </a:defRPr>
            </a:lvl1pPr>
          </a:lstStyle>
          <a:p>
            <a:fld id="{CA8D9AD5-F248-4919-864A-CFD76CC027D6}" type="slidenum">
              <a:rPr lang="en-US" smtClean="0"/>
              <a:pPr/>
              <a:t>‹#›</a:t>
            </a:fld>
            <a:endParaRPr lang="en-US" dirty="0"/>
          </a:p>
        </p:txBody>
      </p:sp>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2" r:id="rId4"/>
    <p:sldLayoutId id="2147483661" r:id="rId5"/>
    <p:sldLayoutId id="2147483653" r:id="rId6"/>
    <p:sldLayoutId id="2147483654" r:id="rId7"/>
    <p:sldLayoutId id="2147483655" r:id="rId8"/>
    <p:sldLayoutId id="2147483656" r:id="rId9"/>
    <p:sldLayoutId id="2147483663" r:id="rId10"/>
    <p:sldLayoutId id="2147483657" r:id="rId11"/>
    <p:sldLayoutId id="2147483658" r:id="rId12"/>
    <p:sldLayoutId id="2147483659"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marL="0" indent="0" algn="l" defTabSz="914400" rtl="0" eaLnBrk="1" latinLnBrk="0" hangingPunct="1">
        <a:lnSpc>
          <a:spcPct val="90000"/>
        </a:lnSpc>
        <a:spcBef>
          <a:spcPct val="0"/>
        </a:spcBef>
        <a:buFont typeface="Arial" pitchFamily="34" charset="0"/>
        <a:buNone/>
        <a:defRPr sz="3400" kern="1200">
          <a:solidFill>
            <a:schemeClr val="tx2">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2"/>
        </a:buClr>
        <a:buSzPct val="80000"/>
        <a:buFont typeface="Wingdings" pitchFamily="2" charset="2"/>
        <a:buChar char="§"/>
        <a:defRPr sz="2000" kern="1200">
          <a:solidFill>
            <a:schemeClr val="tx2"/>
          </a:solidFill>
          <a:latin typeface="+mn-lt"/>
          <a:ea typeface="+mn-ea"/>
          <a:cs typeface="+mn-cs"/>
        </a:defRPr>
      </a:lvl1pPr>
      <a:lvl2pPr marL="594360" indent="-228600" algn="l" defTabSz="914400" rtl="0" eaLnBrk="1" latinLnBrk="0" hangingPunct="1">
        <a:lnSpc>
          <a:spcPct val="90000"/>
        </a:lnSpc>
        <a:spcBef>
          <a:spcPts val="1000"/>
        </a:spcBef>
        <a:buClr>
          <a:schemeClr val="tx2"/>
        </a:buClr>
        <a:buSzPct val="80000"/>
        <a:buFont typeface="Wingdings" pitchFamily="2" charset="2"/>
        <a:buChar char="§"/>
        <a:defRPr sz="1800" kern="1200">
          <a:solidFill>
            <a:schemeClr val="tx2"/>
          </a:solidFill>
          <a:latin typeface="+mn-lt"/>
          <a:ea typeface="+mn-ea"/>
          <a:cs typeface="+mn-cs"/>
        </a:defRPr>
      </a:lvl2pPr>
      <a:lvl3pPr marL="914400" indent="-228600" algn="l" defTabSz="914400" rtl="0" eaLnBrk="1" latinLnBrk="0" hangingPunct="1">
        <a:lnSpc>
          <a:spcPct val="90000"/>
        </a:lnSpc>
        <a:spcBef>
          <a:spcPts val="800"/>
        </a:spcBef>
        <a:buClr>
          <a:schemeClr val="tx2"/>
        </a:buClr>
        <a:buSzPct val="80000"/>
        <a:buFont typeface="Wingdings" pitchFamily="2" charset="2"/>
        <a:buChar char="§"/>
        <a:defRPr sz="1600" kern="1200">
          <a:solidFill>
            <a:schemeClr val="tx2"/>
          </a:solidFill>
          <a:latin typeface="+mn-lt"/>
          <a:ea typeface="+mn-ea"/>
          <a:cs typeface="+mn-cs"/>
        </a:defRPr>
      </a:lvl3pPr>
      <a:lvl4pPr marL="1234440" indent="-228600" algn="l" defTabSz="914400" rtl="0" eaLnBrk="1" latinLnBrk="0" hangingPunct="1">
        <a:lnSpc>
          <a:spcPct val="90000"/>
        </a:lnSpc>
        <a:spcBef>
          <a:spcPts val="800"/>
        </a:spcBef>
        <a:buClr>
          <a:schemeClr val="tx2"/>
        </a:buClr>
        <a:buSzPct val="80000"/>
        <a:buFont typeface="Wingdings" pitchFamily="2" charset="2"/>
        <a:buChar char="§"/>
        <a:defRPr sz="1400" kern="1200">
          <a:solidFill>
            <a:schemeClr val="tx2"/>
          </a:solidFill>
          <a:latin typeface="+mn-lt"/>
          <a:ea typeface="+mn-ea"/>
          <a:cs typeface="+mn-cs"/>
        </a:defRPr>
      </a:lvl4pPr>
      <a:lvl5pPr marL="1554480" indent="-228600" algn="l" defTabSz="914400" rtl="0" eaLnBrk="1" latinLnBrk="0" hangingPunct="1">
        <a:lnSpc>
          <a:spcPct val="90000"/>
        </a:lnSpc>
        <a:spcBef>
          <a:spcPts val="800"/>
        </a:spcBef>
        <a:buClr>
          <a:schemeClr val="tx2"/>
        </a:buClr>
        <a:buSzPct val="80000"/>
        <a:buFont typeface="Wingdings" pitchFamily="2" charset="2"/>
        <a:buChar char="§"/>
        <a:defRPr sz="1400" kern="1200">
          <a:solidFill>
            <a:schemeClr val="tx2"/>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itchFamily="2" charset="2"/>
        <a:buChar char="§"/>
        <a:defRPr sz="1400" kern="1200">
          <a:solidFill>
            <a:schemeClr val="tx2"/>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itchFamily="2" charset="2"/>
        <a:buChar char="§"/>
        <a:defRPr sz="1400" kern="1200" baseline="0">
          <a:solidFill>
            <a:schemeClr val="tx2"/>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itchFamily="2" charset="2"/>
        <a:buChar char="§"/>
        <a:defRPr sz="1400" kern="1200" baseline="0">
          <a:solidFill>
            <a:schemeClr val="tx2"/>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itchFamily="2" charset="2"/>
        <a:buChar char="§"/>
        <a:defRPr sz="1400" kern="1200" baseline="0">
          <a:solidFill>
            <a:schemeClr val="tx2"/>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360">
          <p15:clr>
            <a:srgbClr val="F26B43"/>
          </p15:clr>
        </p15:guide>
        <p15:guide id="2" pos="40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15735" y="4509120"/>
            <a:ext cx="9144002" cy="914400"/>
          </a:xfrm>
        </p:spPr>
        <p:txBody>
          <a:bodyPr>
            <a:normAutofit/>
          </a:bodyPr>
          <a:lstStyle/>
          <a:p>
            <a:r>
              <a:rPr lang="en-US" sz="4000" dirty="0"/>
              <a:t>Business Plan</a:t>
            </a:r>
          </a:p>
        </p:txBody>
      </p:sp>
      <p:sp>
        <p:nvSpPr>
          <p:cNvPr id="4" name="Subtitle 3"/>
          <p:cNvSpPr>
            <a:spLocks noGrp="1"/>
          </p:cNvSpPr>
          <p:nvPr>
            <p:ph type="subTitle" idx="1"/>
          </p:nvPr>
        </p:nvSpPr>
        <p:spPr>
          <a:xfrm>
            <a:off x="1523999" y="5389022"/>
            <a:ext cx="9144002" cy="1468978"/>
          </a:xfrm>
        </p:spPr>
        <p:txBody>
          <a:bodyPr>
            <a:normAutofit fontScale="77500" lnSpcReduction="20000"/>
          </a:bodyPr>
          <a:lstStyle/>
          <a:p>
            <a:r>
              <a:rPr lang="en-US" sz="2400" dirty="0">
                <a:latin typeface="Arial" panose="020B0604020202020204" pitchFamily="34" charset="0"/>
                <a:cs typeface="Arial" panose="020B0604020202020204" pitchFamily="34" charset="0"/>
              </a:rPr>
              <a:t> </a:t>
            </a:r>
            <a:r>
              <a:rPr lang="en-US" sz="3600" b="1" dirty="0">
                <a:solidFill>
                  <a:schemeClr val="accent3"/>
                </a:solidFill>
                <a:latin typeface="Arial" panose="020B0604020202020204" pitchFamily="34" charset="0"/>
                <a:cs typeface="Arial" panose="020B0604020202020204" pitchFamily="34" charset="0"/>
              </a:rPr>
              <a:t>T</a:t>
            </a:r>
            <a:r>
              <a:rPr lang="en-US" sz="3600" b="1" dirty="0">
                <a:latin typeface="Arial" panose="020B0604020202020204" pitchFamily="34" charset="0"/>
                <a:cs typeface="Arial" panose="020B0604020202020204" pitchFamily="34" charset="0"/>
              </a:rPr>
              <a:t>E</a:t>
            </a:r>
            <a:r>
              <a:rPr lang="en-US" sz="3600" b="1" dirty="0">
                <a:solidFill>
                  <a:schemeClr val="accent2"/>
                </a:solidFill>
                <a:latin typeface="Arial" panose="020B0604020202020204" pitchFamily="34" charset="0"/>
                <a:cs typeface="Arial" panose="020B0604020202020204" pitchFamily="34" charset="0"/>
              </a:rPr>
              <a:t>T</a:t>
            </a:r>
            <a:r>
              <a:rPr lang="en-US" sz="3600" b="1" dirty="0">
                <a:solidFill>
                  <a:schemeClr val="accent4"/>
                </a:solidFill>
                <a:latin typeface="Arial" panose="020B0604020202020204" pitchFamily="34" charset="0"/>
                <a:cs typeface="Arial" panose="020B0604020202020204" pitchFamily="34" charset="0"/>
              </a:rPr>
              <a:t>R</a:t>
            </a:r>
            <a:r>
              <a:rPr lang="en-US" sz="3600" b="1" dirty="0">
                <a:latin typeface="Arial" panose="020B0604020202020204" pitchFamily="34" charset="0"/>
                <a:cs typeface="Arial" panose="020B0604020202020204" pitchFamily="34" charset="0"/>
              </a:rPr>
              <a:t>A</a:t>
            </a:r>
            <a:r>
              <a:rPr lang="en-US" sz="3600" b="1" dirty="0">
                <a:solidFill>
                  <a:srgbClr val="FF0000"/>
                </a:solidFill>
                <a:latin typeface="Arial" panose="020B0604020202020204" pitchFamily="34" charset="0"/>
                <a:cs typeface="Arial" panose="020B0604020202020204" pitchFamily="34" charset="0"/>
              </a:rPr>
              <a:t> </a:t>
            </a:r>
            <a:r>
              <a:rPr lang="en-US" sz="3600" b="1" dirty="0">
                <a:latin typeface="Arial" panose="020B0604020202020204" pitchFamily="34" charset="0"/>
                <a:cs typeface="Arial" panose="020B0604020202020204" pitchFamily="34" charset="0"/>
              </a:rPr>
              <a:t>Youth Centre</a:t>
            </a:r>
          </a:p>
          <a:p>
            <a:endParaRPr lang="en-US" sz="2800" b="1"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Trevor: 1713947  Tanya: 1714915 </a:t>
            </a:r>
          </a:p>
          <a:p>
            <a:r>
              <a:rPr lang="en-US" sz="2400" dirty="0">
                <a:latin typeface="Arial" panose="020B0604020202020204" pitchFamily="34" charset="0"/>
                <a:cs typeface="Arial" panose="020B0604020202020204" pitchFamily="34" charset="0"/>
              </a:rPr>
              <a:t> Razwana: 1714587  Abdul: 1714393</a:t>
            </a:r>
          </a:p>
          <a:p>
            <a:r>
              <a:rPr lang="en-US" sz="2400" dirty="0">
                <a:latin typeface="Arial" panose="020B0604020202020204" pitchFamily="34" charset="0"/>
                <a:cs typeface="Arial" panose="020B0604020202020204" pitchFamily="34" charset="0"/>
              </a:rPr>
              <a:t>Group: 2</a:t>
            </a:r>
          </a:p>
          <a:p>
            <a:r>
              <a:rPr lang="en-US" sz="2400" dirty="0">
                <a:latin typeface="Arial" panose="020B0604020202020204" pitchFamily="34" charset="0"/>
                <a:cs typeface="Arial" panose="020B0604020202020204" pitchFamily="34" charset="0"/>
              </a:rPr>
              <a:t>Lecturer: Dr Doreen Nya Amundam</a:t>
            </a:r>
          </a:p>
        </p:txBody>
      </p:sp>
    </p:spTree>
    <p:extLst>
      <p:ext uri="{BB962C8B-B14F-4D97-AF65-F5344CB8AC3E}">
        <p14:creationId xmlns:p14="http://schemas.microsoft.com/office/powerpoint/2010/main" val="279880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52862" y="1143000"/>
            <a:ext cx="4486275" cy="2667000"/>
          </a:xfrm>
        </p:spPr>
        <p:txBody>
          <a:bodyPr/>
          <a:lstStyle/>
          <a:p>
            <a:endParaRPr lang="en-US" dirty="0"/>
          </a:p>
        </p:txBody>
      </p:sp>
      <p:sp>
        <p:nvSpPr>
          <p:cNvPr id="3" name="Content Placeholder 2"/>
          <p:cNvSpPr>
            <a:spLocks noGrp="1"/>
          </p:cNvSpPr>
          <p:nvPr>
            <p:ph type="body" idx="1"/>
          </p:nvPr>
        </p:nvSpPr>
        <p:spPr>
          <a:xfrm>
            <a:off x="1522413" y="3810000"/>
            <a:ext cx="9144000" cy="1905000"/>
          </a:xfrm>
        </p:spPr>
        <p:txBody>
          <a:bodyPr>
            <a:normAutofit fontScale="32500" lnSpcReduction="20000"/>
          </a:bodyPr>
          <a:lstStyle/>
          <a:p>
            <a:pPr lvl="0"/>
            <a:endParaRPr lang="en-GB" dirty="0"/>
          </a:p>
          <a:p>
            <a:pPr lvl="0"/>
            <a:endParaRPr lang="en-GB" dirty="0"/>
          </a:p>
          <a:p>
            <a:pPr lvl="0"/>
            <a:r>
              <a:rPr lang="en-GB" sz="5500" dirty="0">
                <a:latin typeface="Arial" panose="020B0604020202020204" pitchFamily="34" charset="0"/>
                <a:cs typeface="Arial" panose="020B0604020202020204" pitchFamily="34" charset="0"/>
              </a:rPr>
              <a:t>Mission statement </a:t>
            </a:r>
          </a:p>
          <a:p>
            <a:pPr lvl="0"/>
            <a:endParaRPr lang="en-GB" sz="5500" dirty="0">
              <a:latin typeface="Arial" panose="020B0604020202020204" pitchFamily="34" charset="0"/>
              <a:cs typeface="Arial" panose="020B0604020202020204" pitchFamily="34" charset="0"/>
            </a:endParaRPr>
          </a:p>
          <a:p>
            <a:pPr lvl="0">
              <a:lnSpc>
                <a:spcPct val="170000"/>
              </a:lnSpc>
            </a:pPr>
            <a:r>
              <a:rPr lang="en-GB" sz="5500" dirty="0">
                <a:latin typeface="Arial" panose="020B0604020202020204" pitchFamily="34" charset="0"/>
                <a:cs typeface="Arial" panose="020B0604020202020204" pitchFamily="34" charset="0"/>
              </a:rPr>
              <a:t>TETRA youth centre are committed to providing sustainable services to improve the lives of the youth of Birmingham including their mental and emotional health and wellbeing.</a:t>
            </a:r>
          </a:p>
          <a:p>
            <a:pPr lvl="0"/>
            <a:endParaRPr lang="en-US" dirty="0"/>
          </a:p>
        </p:txBody>
      </p:sp>
      <p:pic>
        <p:nvPicPr>
          <p:cNvPr id="5" name="Picture 4">
            <a:extLst>
              <a:ext uri="{FF2B5EF4-FFF2-40B4-BE49-F238E27FC236}">
                <a16:creationId xmlns:a16="http://schemas.microsoft.com/office/drawing/2014/main" id="{8FEAE18E-DDAB-4085-B788-EF3478A5C7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2862" y="1143000"/>
            <a:ext cx="4486275" cy="2667001"/>
          </a:xfrm>
          <a:prstGeom prst="rect">
            <a:avLst/>
          </a:prstGeom>
        </p:spPr>
      </p:pic>
    </p:spTree>
    <p:extLst>
      <p:ext uri="{BB962C8B-B14F-4D97-AF65-F5344CB8AC3E}">
        <p14:creationId xmlns:p14="http://schemas.microsoft.com/office/powerpoint/2010/main" val="3332817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116632"/>
            <a:ext cx="9509760" cy="711789"/>
          </a:xfrm>
        </p:spPr>
        <p:txBody>
          <a:bodyPr/>
          <a:lstStyle/>
          <a:p>
            <a:r>
              <a:rPr lang="en-US" dirty="0">
                <a:solidFill>
                  <a:schemeClr val="accent6">
                    <a:lumMod val="75000"/>
                  </a:schemeClr>
                </a:solidFill>
                <a:latin typeface="Arial" panose="020B0604020202020204" pitchFamily="34" charset="0"/>
                <a:cs typeface="Arial" panose="020B0604020202020204" pitchFamily="34" charset="0"/>
              </a:rPr>
              <a:t>Who are TETRA?</a:t>
            </a:r>
          </a:p>
        </p:txBody>
      </p:sp>
      <p:sp>
        <p:nvSpPr>
          <p:cNvPr id="3" name="Content Placeholder 2"/>
          <p:cNvSpPr>
            <a:spLocks noGrp="1"/>
          </p:cNvSpPr>
          <p:nvPr>
            <p:ph idx="1"/>
          </p:nvPr>
        </p:nvSpPr>
        <p:spPr>
          <a:xfrm>
            <a:off x="1341120" y="828422"/>
            <a:ext cx="9509760" cy="5696922"/>
          </a:xfrm>
        </p:spPr>
        <p:txBody>
          <a:bodyPr>
            <a:normAutofit fontScale="70000" lnSpcReduction="20000"/>
          </a:bodyPr>
          <a:lstStyle/>
          <a:p>
            <a:r>
              <a:rPr lang="en-GB" dirty="0">
                <a:latin typeface="Arial" panose="020B0604020202020204" pitchFamily="34" charset="0"/>
                <a:cs typeface="Arial" panose="020B0604020202020204" pitchFamily="34" charset="0"/>
              </a:rPr>
              <a:t>TETRA in the Greek language means 4 and is run by 4 friends who have different roles within the centre, from chairman to administrator</a:t>
            </a:r>
          </a:p>
          <a:p>
            <a:r>
              <a:rPr lang="en-GB" dirty="0">
                <a:latin typeface="Arial" panose="020B0604020202020204" pitchFamily="34" charset="0"/>
                <a:cs typeface="Arial" panose="020B0604020202020204" pitchFamily="34" charset="0"/>
              </a:rPr>
              <a:t>TETRA youth centre is a charity run centre for the youth of Birmingham. The centre is open for young people ages 6-11 and 12-19. </a:t>
            </a:r>
          </a:p>
          <a:p>
            <a:r>
              <a:rPr lang="en-GB" dirty="0">
                <a:latin typeface="Arial" panose="020B0604020202020204" pitchFamily="34" charset="0"/>
                <a:cs typeface="Arial" panose="020B0604020202020204" pitchFamily="34" charset="0"/>
              </a:rPr>
              <a:t>TETRA’s goal is to commit to helping the youth in building their interpersonal skills and creating a place of positivity for them to flourish. </a:t>
            </a:r>
          </a:p>
          <a:p>
            <a:r>
              <a:rPr lang="en-GB" dirty="0">
                <a:latin typeface="Arial" panose="020B0604020202020204" pitchFamily="34" charset="0"/>
                <a:cs typeface="Arial" panose="020B0604020202020204" pitchFamily="34" charset="0"/>
              </a:rPr>
              <a:t>TETRA also have skilled volunteers and young leaders working along side the team to help the centre run smoothly.</a:t>
            </a:r>
          </a:p>
          <a:p>
            <a:r>
              <a:rPr lang="en-GB" dirty="0">
                <a:latin typeface="Arial" panose="020B0604020202020204" pitchFamily="34" charset="0"/>
                <a:cs typeface="Arial" panose="020B0604020202020204" pitchFamily="34" charset="0"/>
              </a:rPr>
              <a:t>The main aim is to get the youth off the streets away from gangs, drugs/alcohol and knife crime. Some quotes below;</a:t>
            </a:r>
          </a:p>
          <a:p>
            <a:pPr lvl="1"/>
            <a:r>
              <a:rPr lang="en-GB" b="1" dirty="0">
                <a:latin typeface="Arial" panose="020B0604020202020204" pitchFamily="34" charset="0"/>
                <a:cs typeface="Arial" panose="020B0604020202020204" pitchFamily="34" charset="0"/>
              </a:rPr>
              <a:t>Alcohol: </a:t>
            </a:r>
            <a:r>
              <a:rPr lang="en-GB" dirty="0">
                <a:latin typeface="Arial" panose="020B0604020202020204" pitchFamily="34" charset="0"/>
                <a:cs typeface="Arial" panose="020B0604020202020204" pitchFamily="34" charset="0"/>
              </a:rPr>
              <a:t>A World Health Organization (WHO) study found that a greater proportion of 15-year-old girls in the UK and Ireland had been drunk at least twice in their lives than in any other European region, while the boys were behind only their counterparts in central-eastern Europe.(Rawlinson, 2018)</a:t>
            </a:r>
          </a:p>
          <a:p>
            <a:pPr lvl="1"/>
            <a:r>
              <a:rPr lang="en-GB" b="1" dirty="0">
                <a:latin typeface="Arial" panose="020B0604020202020204" pitchFamily="34" charset="0"/>
                <a:cs typeface="Arial" panose="020B0604020202020204" pitchFamily="34" charset="0"/>
              </a:rPr>
              <a:t>Knife crime:</a:t>
            </a:r>
            <a:r>
              <a:rPr lang="en-GB" dirty="0">
                <a:latin typeface="Arial" panose="020B0604020202020204" pitchFamily="34" charset="0"/>
                <a:cs typeface="Arial" panose="020B0604020202020204" pitchFamily="34" charset="0"/>
              </a:rPr>
              <a:t> A new campaign to reduce knife crime in the UK is being streamed and funded by the government, the £1.35m series of advertisements will run on social media and digital channels and are aimed at 10-21 year olds. A dedicated website - called #</a:t>
            </a:r>
            <a:r>
              <a:rPr lang="en-GB" dirty="0" err="1">
                <a:latin typeface="Arial" panose="020B0604020202020204" pitchFamily="34" charset="0"/>
                <a:cs typeface="Arial" panose="020B0604020202020204" pitchFamily="34" charset="0"/>
              </a:rPr>
              <a:t>knifefree</a:t>
            </a:r>
            <a:r>
              <a:rPr lang="en-GB" dirty="0">
                <a:latin typeface="Arial" panose="020B0604020202020204" pitchFamily="34" charset="0"/>
                <a:cs typeface="Arial" panose="020B0604020202020204" pitchFamily="34" charset="0"/>
              </a:rPr>
              <a:t> - has been set up to provide advice and suggest support services. (TES, 2018)</a:t>
            </a:r>
          </a:p>
          <a:p>
            <a:pPr lvl="1"/>
            <a:r>
              <a:rPr lang="en-GB" b="1" dirty="0">
                <a:latin typeface="Arial" panose="020B0604020202020204" pitchFamily="34" charset="0"/>
                <a:cs typeface="Arial" panose="020B0604020202020204" pitchFamily="34" charset="0"/>
              </a:rPr>
              <a:t>Drugs</a:t>
            </a:r>
            <a:r>
              <a:rPr lang="en-GB" dirty="0">
                <a:latin typeface="Arial" panose="020B0604020202020204" pitchFamily="34" charset="0"/>
                <a:cs typeface="Arial" panose="020B0604020202020204" pitchFamily="34" charset="0"/>
              </a:rPr>
              <a:t>: Children are dealing drugs for violent “county lines” gangs to provide for their families, a new report has found. Research by the St Giles Trust found that youngsters as young as 12 were being drawn into the brutal trade for money, putting themselves at risk of being arrested by police or attacked by rival gangs. The research, which was commissioned by the Home Office, found children are being used to transport drugs from cities into more rural areas by gangs who control supplies through dedicated mobile phones or "lines". (Dearden, 2018)</a:t>
            </a:r>
          </a:p>
          <a:p>
            <a:pPr lvl="1"/>
            <a:r>
              <a:rPr lang="en-GB" b="1" dirty="0">
                <a:latin typeface="Arial" panose="020B0604020202020204" pitchFamily="34" charset="0"/>
                <a:cs typeface="Arial" panose="020B0604020202020204" pitchFamily="34" charset="0"/>
              </a:rPr>
              <a:t>Gangs: </a:t>
            </a:r>
            <a:r>
              <a:rPr lang="en-GB" dirty="0">
                <a:latin typeface="Arial" panose="020B0604020202020204" pitchFamily="34" charset="0"/>
                <a:cs typeface="Arial" panose="020B0604020202020204" pitchFamily="34" charset="0"/>
              </a:rPr>
              <a:t>Children and young people involved with, or on the edges of, gangs might be victims of violence or they might be pressured into doing things like stealing or carrying drugs or weapons. They might be abused, exploited or put into dangerous situations. For lots of young people, being part of a gang makes them feel part of a family so they might not want to leave. Even if they do, leaving or attempting to leave can be a really scary idea. They might be frightened about what will happen to them, their friends or their family if they leave. (The NSPCC, 2018) </a:t>
            </a:r>
          </a:p>
          <a:p>
            <a:endParaRPr lang="en-US" dirty="0"/>
          </a:p>
        </p:txBody>
      </p:sp>
    </p:spTree>
    <p:extLst>
      <p:ext uri="{BB962C8B-B14F-4D97-AF65-F5344CB8AC3E}">
        <p14:creationId xmlns:p14="http://schemas.microsoft.com/office/powerpoint/2010/main" val="576639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p:cTn id="28"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p:cTn id="35"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7" dur="500"/>
                                        <p:tgtEl>
                                          <p:spTgt spid="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 calcmode="lin" valueType="num">
                                      <p:cBhvr>
                                        <p:cTn id="42"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44" dur="500"/>
                                        <p:tgtEl>
                                          <p:spTgt spid="3">
                                            <p:txEl>
                                              <p:pRg st="4" end="4"/>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 calcmode="lin" valueType="num">
                                      <p:cBhvr>
                                        <p:cTn id="49"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51" dur="500"/>
                                        <p:tgtEl>
                                          <p:spTgt spid="3">
                                            <p:txEl>
                                              <p:pRg st="5" end="5"/>
                                            </p:txEl>
                                          </p:spTgt>
                                        </p:tgtEl>
                                      </p:cBhvr>
                                    </p:animEffect>
                                  </p:childTnLst>
                                </p:cTn>
                              </p:par>
                              <p:par>
                                <p:cTn id="52" presetID="53" presetClass="entr" presetSubtype="16" fill="hold" nodeType="with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 calcmode="lin" valueType="num">
                                      <p:cBhvr>
                                        <p:cTn id="54"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5"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6" dur="500"/>
                                        <p:tgtEl>
                                          <p:spTgt spid="3">
                                            <p:txEl>
                                              <p:pRg st="6" end="6"/>
                                            </p:txEl>
                                          </p:spTgt>
                                        </p:tgtEl>
                                      </p:cBhvr>
                                    </p:animEffect>
                                  </p:childTnLst>
                                </p:cTn>
                              </p:par>
                              <p:par>
                                <p:cTn id="57" presetID="53" presetClass="entr" presetSubtype="16" fill="hold" nodeType="withEffect">
                                  <p:stCondLst>
                                    <p:cond delay="0"/>
                                  </p:stCondLst>
                                  <p:childTnLst>
                                    <p:set>
                                      <p:cBhvr>
                                        <p:cTn id="58" dur="1" fill="hold">
                                          <p:stCondLst>
                                            <p:cond delay="0"/>
                                          </p:stCondLst>
                                        </p:cTn>
                                        <p:tgtEl>
                                          <p:spTgt spid="3">
                                            <p:txEl>
                                              <p:pRg st="7" end="7"/>
                                            </p:txEl>
                                          </p:spTgt>
                                        </p:tgtEl>
                                        <p:attrNameLst>
                                          <p:attrName>style.visibility</p:attrName>
                                        </p:attrNameLst>
                                      </p:cBhvr>
                                      <p:to>
                                        <p:strVal val="visible"/>
                                      </p:to>
                                    </p:set>
                                    <p:anim calcmode="lin" valueType="num">
                                      <p:cBhvr>
                                        <p:cTn id="59"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60"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61" dur="500"/>
                                        <p:tgtEl>
                                          <p:spTgt spid="3">
                                            <p:txEl>
                                              <p:pRg st="7" end="7"/>
                                            </p:txEl>
                                          </p:spTgt>
                                        </p:tgtEl>
                                      </p:cBhvr>
                                    </p:animEffect>
                                  </p:childTnLst>
                                </p:cTn>
                              </p:par>
                              <p:par>
                                <p:cTn id="62" presetID="53" presetClass="entr" presetSubtype="16" fill="hold" nodeType="withEffect">
                                  <p:stCondLst>
                                    <p:cond delay="0"/>
                                  </p:stCondLst>
                                  <p:childTnLst>
                                    <p:set>
                                      <p:cBhvr>
                                        <p:cTn id="63" dur="1" fill="hold">
                                          <p:stCondLst>
                                            <p:cond delay="0"/>
                                          </p:stCondLst>
                                        </p:cTn>
                                        <p:tgtEl>
                                          <p:spTgt spid="3">
                                            <p:txEl>
                                              <p:pRg st="8" end="8"/>
                                            </p:txEl>
                                          </p:spTgt>
                                        </p:tgtEl>
                                        <p:attrNameLst>
                                          <p:attrName>style.visibility</p:attrName>
                                        </p:attrNameLst>
                                      </p:cBhvr>
                                      <p:to>
                                        <p:strVal val="visible"/>
                                      </p:to>
                                    </p:set>
                                    <p:anim calcmode="lin" valueType="num">
                                      <p:cBhvr>
                                        <p:cTn id="64"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65"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66"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67360"/>
            <a:ext cx="9509760" cy="729392"/>
          </a:xfrm>
        </p:spPr>
        <p:txBody>
          <a:bodyPr/>
          <a:lstStyle/>
          <a:p>
            <a:r>
              <a:rPr lang="en-US" dirty="0">
                <a:solidFill>
                  <a:srgbClr val="FFC000"/>
                </a:solidFill>
                <a:latin typeface="Arial" panose="020B0604020202020204" pitchFamily="34" charset="0"/>
                <a:cs typeface="Arial" panose="020B0604020202020204" pitchFamily="34" charset="0"/>
              </a:rPr>
              <a:t>What we offer</a:t>
            </a:r>
          </a:p>
        </p:txBody>
      </p:sp>
      <p:sp>
        <p:nvSpPr>
          <p:cNvPr id="3" name="Content Placeholder 2"/>
          <p:cNvSpPr>
            <a:spLocks noGrp="1"/>
          </p:cNvSpPr>
          <p:nvPr>
            <p:ph idx="1"/>
          </p:nvPr>
        </p:nvSpPr>
        <p:spPr>
          <a:xfrm>
            <a:off x="1341120" y="1196752"/>
            <a:ext cx="9509760" cy="5328592"/>
          </a:xfrm>
        </p:spPr>
        <p:txBody>
          <a:bodyPr>
            <a:normAutofit/>
          </a:bodyPr>
          <a:lstStyle/>
          <a:p>
            <a:r>
              <a:rPr lang="en-GB" dirty="0">
                <a:latin typeface="Arial" panose="020B0604020202020204" pitchFamily="34" charset="0"/>
                <a:cs typeface="Arial" panose="020B0604020202020204" pitchFamily="34" charset="0"/>
              </a:rPr>
              <a:t>TETRA youth centre will be offering a range of different activities to the children to keep them stimulated, happy and confident. We have listed a few below:</a:t>
            </a:r>
          </a:p>
          <a:p>
            <a:pPr lvl="1"/>
            <a:r>
              <a:rPr lang="en-GB" dirty="0">
                <a:latin typeface="Arial" panose="020B0604020202020204" pitchFamily="34" charset="0"/>
                <a:cs typeface="Arial" panose="020B0604020202020204" pitchFamily="34" charset="0"/>
              </a:rPr>
              <a:t>Arts and Crafts</a:t>
            </a:r>
          </a:p>
          <a:p>
            <a:pPr lvl="1"/>
            <a:r>
              <a:rPr lang="en-GB" dirty="0">
                <a:latin typeface="Arial" panose="020B0604020202020204" pitchFamily="34" charset="0"/>
                <a:cs typeface="Arial" panose="020B0604020202020204" pitchFamily="34" charset="0"/>
              </a:rPr>
              <a:t>First Aid/Health and Safety </a:t>
            </a:r>
          </a:p>
          <a:p>
            <a:pPr lvl="1"/>
            <a:r>
              <a:rPr lang="en-GB" dirty="0">
                <a:latin typeface="Arial" panose="020B0604020202020204" pitchFamily="34" charset="0"/>
                <a:cs typeface="Arial" panose="020B0604020202020204" pitchFamily="34" charset="0"/>
              </a:rPr>
              <a:t>Life Skills</a:t>
            </a:r>
          </a:p>
          <a:p>
            <a:pPr lvl="1"/>
            <a:r>
              <a:rPr lang="en-GB" dirty="0">
                <a:latin typeface="Arial" panose="020B0604020202020204" pitchFamily="34" charset="0"/>
                <a:cs typeface="Arial" panose="020B0604020202020204" pitchFamily="34" charset="0"/>
              </a:rPr>
              <a:t>IT Suite</a:t>
            </a:r>
          </a:p>
          <a:p>
            <a:pPr lvl="1"/>
            <a:r>
              <a:rPr lang="en-GB" dirty="0">
                <a:latin typeface="Arial" panose="020B0604020202020204" pitchFamily="34" charset="0"/>
                <a:cs typeface="Arial" panose="020B0604020202020204" pitchFamily="34" charset="0"/>
              </a:rPr>
              <a:t>Gaming Room</a:t>
            </a:r>
          </a:p>
          <a:p>
            <a:pPr lvl="1"/>
            <a:r>
              <a:rPr lang="en-GB" dirty="0">
                <a:latin typeface="Arial" panose="020B0604020202020204" pitchFamily="34" charset="0"/>
                <a:cs typeface="Arial" panose="020B0604020202020204" pitchFamily="34" charset="0"/>
              </a:rPr>
              <a:t>Outdoor Activities</a:t>
            </a:r>
          </a:p>
          <a:p>
            <a:pPr marL="45720" indent="0">
              <a:buNone/>
            </a:pPr>
            <a:r>
              <a:rPr lang="en-US" dirty="0">
                <a:latin typeface="Arial" panose="020B0604020202020204" pitchFamily="34" charset="0"/>
                <a:cs typeface="Arial" panose="020B0604020202020204" pitchFamily="34" charset="0"/>
              </a:rPr>
              <a:t>The centre will also hold discos and karaoke evenings once a month.</a:t>
            </a:r>
          </a:p>
          <a:p>
            <a:pPr marL="45720" indent="0">
              <a:buNone/>
            </a:pPr>
            <a:r>
              <a:rPr lang="en-GB" dirty="0">
                <a:latin typeface="Arial" panose="020B0604020202020204" pitchFamily="34" charset="0"/>
                <a:cs typeface="Arial" panose="020B0604020202020204" pitchFamily="34" charset="0"/>
              </a:rPr>
              <a:t>TETRA youth centre will have professionals on hand to deal with any issues the children may have or may want to talk about, whether it be abuse, home life, bullying or any personal issues.</a:t>
            </a:r>
          </a:p>
          <a:p>
            <a:pPr marL="45720" indent="0">
              <a:buNone/>
            </a:pPr>
            <a:endParaRPr lang="en-US" dirty="0"/>
          </a:p>
        </p:txBody>
      </p:sp>
    </p:spTree>
    <p:extLst>
      <p:ext uri="{BB962C8B-B14F-4D97-AF65-F5344CB8AC3E}">
        <p14:creationId xmlns:p14="http://schemas.microsoft.com/office/powerpoint/2010/main" val="3765865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5"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anim calcmode="lin" valueType="num">
                                      <p:cBhvr>
                                        <p:cTn id="18"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19" dur="20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20" fill="hold">
                      <p:stCondLst>
                        <p:cond delay="indefinite"/>
                      </p:stCondLst>
                      <p:childTnLst>
                        <p:par>
                          <p:cTn id="21" fill="hold">
                            <p:stCondLst>
                              <p:cond delay="0"/>
                            </p:stCondLst>
                            <p:childTnLst>
                              <p:par>
                                <p:cTn id="22" presetID="26" presetClass="entr" presetSubtype="0"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wipe(down)">
                                      <p:cBhvr>
                                        <p:cTn id="24" dur="580">
                                          <p:stCondLst>
                                            <p:cond delay="0"/>
                                          </p:stCondLst>
                                        </p:cTn>
                                        <p:tgtEl>
                                          <p:spTgt spid="3">
                                            <p:txEl>
                                              <p:pRg st="2" end="2"/>
                                            </p:txEl>
                                          </p:spTgt>
                                        </p:tgtEl>
                                      </p:cBhvr>
                                    </p:animEffect>
                                    <p:anim calcmode="lin" valueType="num">
                                      <p:cBhvr>
                                        <p:cTn id="25"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26"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27"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28"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29"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30" dur="26">
                                          <p:stCondLst>
                                            <p:cond delay="650"/>
                                          </p:stCondLst>
                                        </p:cTn>
                                        <p:tgtEl>
                                          <p:spTgt spid="3">
                                            <p:txEl>
                                              <p:pRg st="2" end="2"/>
                                            </p:txEl>
                                          </p:spTgt>
                                        </p:tgtEl>
                                      </p:cBhvr>
                                      <p:to x="100000" y="60000"/>
                                    </p:animScale>
                                    <p:animScale>
                                      <p:cBhvr>
                                        <p:cTn id="31" dur="166" decel="50000">
                                          <p:stCondLst>
                                            <p:cond delay="676"/>
                                          </p:stCondLst>
                                        </p:cTn>
                                        <p:tgtEl>
                                          <p:spTgt spid="3">
                                            <p:txEl>
                                              <p:pRg st="2" end="2"/>
                                            </p:txEl>
                                          </p:spTgt>
                                        </p:tgtEl>
                                      </p:cBhvr>
                                      <p:to x="100000" y="100000"/>
                                    </p:animScale>
                                    <p:animScale>
                                      <p:cBhvr>
                                        <p:cTn id="32" dur="26">
                                          <p:stCondLst>
                                            <p:cond delay="1312"/>
                                          </p:stCondLst>
                                        </p:cTn>
                                        <p:tgtEl>
                                          <p:spTgt spid="3">
                                            <p:txEl>
                                              <p:pRg st="2" end="2"/>
                                            </p:txEl>
                                          </p:spTgt>
                                        </p:tgtEl>
                                      </p:cBhvr>
                                      <p:to x="100000" y="80000"/>
                                    </p:animScale>
                                    <p:animScale>
                                      <p:cBhvr>
                                        <p:cTn id="33" dur="166" decel="50000">
                                          <p:stCondLst>
                                            <p:cond delay="1338"/>
                                          </p:stCondLst>
                                        </p:cTn>
                                        <p:tgtEl>
                                          <p:spTgt spid="3">
                                            <p:txEl>
                                              <p:pRg st="2" end="2"/>
                                            </p:txEl>
                                          </p:spTgt>
                                        </p:tgtEl>
                                      </p:cBhvr>
                                      <p:to x="100000" y="100000"/>
                                    </p:animScale>
                                    <p:animScale>
                                      <p:cBhvr>
                                        <p:cTn id="34" dur="26">
                                          <p:stCondLst>
                                            <p:cond delay="1642"/>
                                          </p:stCondLst>
                                        </p:cTn>
                                        <p:tgtEl>
                                          <p:spTgt spid="3">
                                            <p:txEl>
                                              <p:pRg st="2" end="2"/>
                                            </p:txEl>
                                          </p:spTgt>
                                        </p:tgtEl>
                                      </p:cBhvr>
                                      <p:to x="100000" y="90000"/>
                                    </p:animScale>
                                    <p:animScale>
                                      <p:cBhvr>
                                        <p:cTn id="35" dur="166" decel="50000">
                                          <p:stCondLst>
                                            <p:cond delay="1668"/>
                                          </p:stCondLst>
                                        </p:cTn>
                                        <p:tgtEl>
                                          <p:spTgt spid="3">
                                            <p:txEl>
                                              <p:pRg st="2" end="2"/>
                                            </p:txEl>
                                          </p:spTgt>
                                        </p:tgtEl>
                                      </p:cBhvr>
                                      <p:to x="100000" y="100000"/>
                                    </p:animScale>
                                    <p:animScale>
                                      <p:cBhvr>
                                        <p:cTn id="36" dur="26">
                                          <p:stCondLst>
                                            <p:cond delay="1808"/>
                                          </p:stCondLst>
                                        </p:cTn>
                                        <p:tgtEl>
                                          <p:spTgt spid="3">
                                            <p:txEl>
                                              <p:pRg st="2" end="2"/>
                                            </p:txEl>
                                          </p:spTgt>
                                        </p:tgtEl>
                                      </p:cBhvr>
                                      <p:to x="100000" y="95000"/>
                                    </p:animScale>
                                    <p:animScale>
                                      <p:cBhvr>
                                        <p:cTn id="37" dur="166" decel="50000">
                                          <p:stCondLst>
                                            <p:cond delay="1834"/>
                                          </p:stCondLst>
                                        </p:cTn>
                                        <p:tgtEl>
                                          <p:spTgt spid="3">
                                            <p:txEl>
                                              <p:pRg st="2" end="2"/>
                                            </p:txEl>
                                          </p:spTgt>
                                        </p:tgtEl>
                                      </p:cBhvr>
                                      <p:to x="100000" y="100000"/>
                                    </p:animScale>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3" end="3"/>
                                            </p:txEl>
                                          </p:spTgt>
                                        </p:tgtEl>
                                        <p:attrNameLst>
                                          <p:attrName>style.visibility</p:attrName>
                                        </p:attrNameLst>
                                      </p:cBhvr>
                                      <p:to>
                                        <p:strVal val="visible"/>
                                      </p:to>
                                    </p:set>
                                    <p:animEffect transition="in" filter="fade">
                                      <p:cBhvr>
                                        <p:cTn id="42" dur="1000"/>
                                        <p:tgtEl>
                                          <p:spTgt spid="3">
                                            <p:txEl>
                                              <p:pRg st="3" end="3"/>
                                            </p:txEl>
                                          </p:spTgt>
                                        </p:tgtEl>
                                      </p:cBhvr>
                                    </p:animEffect>
                                    <p:anim calcmode="lin" valueType="num">
                                      <p:cBhvr>
                                        <p:cTn id="4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2" presetClass="entr" presetSubtype="4" fill="hold" nodeType="clickEffect">
                                  <p:stCondLst>
                                    <p:cond delay="0"/>
                                  </p:stCondLst>
                                  <p:childTnLst>
                                    <p:set>
                                      <p:cBhvr>
                                        <p:cTn id="48" dur="1" fill="hold">
                                          <p:stCondLst>
                                            <p:cond delay="0"/>
                                          </p:stCondLst>
                                        </p:cTn>
                                        <p:tgtEl>
                                          <p:spTgt spid="3">
                                            <p:txEl>
                                              <p:pRg st="4" end="4"/>
                                            </p:txEl>
                                          </p:spTgt>
                                        </p:tgtEl>
                                        <p:attrNameLst>
                                          <p:attrName>style.visibility</p:attrName>
                                        </p:attrNameLst>
                                      </p:cBhvr>
                                      <p:to>
                                        <p:strVal val="visible"/>
                                      </p:to>
                                    </p:set>
                                    <p:animEffect transition="in" filter="wipe(down)">
                                      <p:cBhvr>
                                        <p:cTn id="49" dur="500"/>
                                        <p:tgtEl>
                                          <p:spTgt spid="3">
                                            <p:txEl>
                                              <p:pRg st="4" end="4"/>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6" presetClass="entr" presetSubtype="16" fill="hold" nodeType="clickEffect">
                                  <p:stCondLst>
                                    <p:cond delay="0"/>
                                  </p:stCondLst>
                                  <p:childTnLst>
                                    <p:set>
                                      <p:cBhvr>
                                        <p:cTn id="53" dur="1" fill="hold">
                                          <p:stCondLst>
                                            <p:cond delay="0"/>
                                          </p:stCondLst>
                                        </p:cTn>
                                        <p:tgtEl>
                                          <p:spTgt spid="3">
                                            <p:txEl>
                                              <p:pRg st="5" end="5"/>
                                            </p:txEl>
                                          </p:spTgt>
                                        </p:tgtEl>
                                        <p:attrNameLst>
                                          <p:attrName>style.visibility</p:attrName>
                                        </p:attrNameLst>
                                      </p:cBhvr>
                                      <p:to>
                                        <p:strVal val="visible"/>
                                      </p:to>
                                    </p:set>
                                    <p:animEffect transition="in" filter="circle(in)">
                                      <p:cBhvr>
                                        <p:cTn id="54" dur="2000"/>
                                        <p:tgtEl>
                                          <p:spTgt spid="3">
                                            <p:txEl>
                                              <p:pRg st="5" end="5"/>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4" presetClass="entr" presetSubtype="10" fill="hold" nodeType="clickEffect">
                                  <p:stCondLst>
                                    <p:cond delay="0"/>
                                  </p:stCondLst>
                                  <p:childTnLst>
                                    <p:set>
                                      <p:cBhvr>
                                        <p:cTn id="58" dur="1" fill="hold">
                                          <p:stCondLst>
                                            <p:cond delay="0"/>
                                          </p:stCondLst>
                                        </p:cTn>
                                        <p:tgtEl>
                                          <p:spTgt spid="3">
                                            <p:txEl>
                                              <p:pRg st="6" end="6"/>
                                            </p:txEl>
                                          </p:spTgt>
                                        </p:tgtEl>
                                        <p:attrNameLst>
                                          <p:attrName>style.visibility</p:attrName>
                                        </p:attrNameLst>
                                      </p:cBhvr>
                                      <p:to>
                                        <p:strVal val="visible"/>
                                      </p:to>
                                    </p:set>
                                    <p:animEffect transition="in" filter="randombar(horizontal)">
                                      <p:cBhvr>
                                        <p:cTn id="59" dur="500"/>
                                        <p:tgtEl>
                                          <p:spTgt spid="3">
                                            <p:txEl>
                                              <p:pRg st="6" end="6"/>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21" presetClass="entr" presetSubtype="1" fill="hold" nodeType="clickEffect">
                                  <p:stCondLst>
                                    <p:cond delay="0"/>
                                  </p:stCondLst>
                                  <p:childTnLst>
                                    <p:set>
                                      <p:cBhvr>
                                        <p:cTn id="63" dur="1" fill="hold">
                                          <p:stCondLst>
                                            <p:cond delay="0"/>
                                          </p:stCondLst>
                                        </p:cTn>
                                        <p:tgtEl>
                                          <p:spTgt spid="3">
                                            <p:txEl>
                                              <p:pRg st="7" end="7"/>
                                            </p:txEl>
                                          </p:spTgt>
                                        </p:tgtEl>
                                        <p:attrNameLst>
                                          <p:attrName>style.visibility</p:attrName>
                                        </p:attrNameLst>
                                      </p:cBhvr>
                                      <p:to>
                                        <p:strVal val="visible"/>
                                      </p:to>
                                    </p:set>
                                    <p:animEffect transition="in" filter="wheel(1)">
                                      <p:cBhvr>
                                        <p:cTn id="64" dur="2000"/>
                                        <p:tgtEl>
                                          <p:spTgt spid="3">
                                            <p:txEl>
                                              <p:pRg st="7" end="7"/>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nodeType="clickEffect">
                                  <p:stCondLst>
                                    <p:cond delay="0"/>
                                  </p:stCondLst>
                                  <p:childTnLst>
                                    <p:set>
                                      <p:cBhvr>
                                        <p:cTn id="68" dur="1" fill="hold">
                                          <p:stCondLst>
                                            <p:cond delay="0"/>
                                          </p:stCondLst>
                                        </p:cTn>
                                        <p:tgtEl>
                                          <p:spTgt spid="3">
                                            <p:txEl>
                                              <p:pRg st="8" end="8"/>
                                            </p:txEl>
                                          </p:spTgt>
                                        </p:tgtEl>
                                        <p:attrNameLst>
                                          <p:attrName>style.visibility</p:attrName>
                                        </p:attrNameLst>
                                      </p:cBhvr>
                                      <p:to>
                                        <p:strVal val="visible"/>
                                      </p:to>
                                    </p:set>
                                    <p:animEffect transition="in" filter="fade">
                                      <p:cBhvr>
                                        <p:cTn id="69"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accent3"/>
                </a:solidFill>
                <a:latin typeface="Arial" panose="020B0604020202020204" pitchFamily="34" charset="0"/>
                <a:cs typeface="Arial" panose="020B0604020202020204" pitchFamily="34" charset="0"/>
              </a:rPr>
              <a:t>Other services</a:t>
            </a:r>
          </a:p>
        </p:txBody>
      </p:sp>
      <p:sp>
        <p:nvSpPr>
          <p:cNvPr id="3" name="Content Placeholder 2"/>
          <p:cNvSpPr>
            <a:spLocks noGrp="1"/>
          </p:cNvSpPr>
          <p:nvPr>
            <p:ph idx="1"/>
          </p:nvPr>
        </p:nvSpPr>
        <p:spPr/>
        <p:txBody>
          <a:bodyPr/>
          <a:lstStyle/>
          <a:p>
            <a:endParaRPr lang="en-GB" dirty="0"/>
          </a:p>
          <a:p>
            <a:r>
              <a:rPr lang="en-GB" sz="2400" dirty="0">
                <a:latin typeface="Arial" panose="020B0604020202020204" pitchFamily="34" charset="0"/>
                <a:cs typeface="Arial" panose="020B0604020202020204" pitchFamily="34" charset="0"/>
              </a:rPr>
              <a:t>TETRA is the perfect place to hold venues, we have rooms available to hire for child minders, party organisers, bingo organisers and fitness fanatics. They can hire the space within the centre for one off events or on a regular basis.</a:t>
            </a:r>
          </a:p>
          <a:p>
            <a:r>
              <a:rPr lang="en-GB" sz="2400" dirty="0">
                <a:latin typeface="Arial" panose="020B0604020202020204" pitchFamily="34" charset="0"/>
                <a:cs typeface="Arial" panose="020B0604020202020204" pitchFamily="34" charset="0"/>
              </a:rPr>
              <a:t>Our youth centre will have fundraising days to generate more income for the centre; this will be from bake sales, selling the children’s arts and craft work, raffle tickets, movie nights with popcorn and sponsored events.</a:t>
            </a:r>
          </a:p>
          <a:p>
            <a:endParaRPr lang="en-GB" dirty="0"/>
          </a:p>
          <a:p>
            <a:endParaRPr lang="en-US" dirty="0"/>
          </a:p>
        </p:txBody>
      </p:sp>
    </p:spTree>
    <p:extLst>
      <p:ext uri="{BB962C8B-B14F-4D97-AF65-F5344CB8AC3E}">
        <p14:creationId xmlns:p14="http://schemas.microsoft.com/office/powerpoint/2010/main" val="2193455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barn(inVertical)">
                                      <p:cBhvr>
                                        <p:cTn id="13" dur="5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wipe(down)">
                                      <p:cBhvr>
                                        <p:cTn id="18"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Arial" panose="020B0604020202020204" pitchFamily="34" charset="0"/>
                <a:cs typeface="Arial" panose="020B0604020202020204" pitchFamily="34" charset="0"/>
              </a:rPr>
              <a:t>Our target market</a:t>
            </a:r>
          </a:p>
        </p:txBody>
      </p:sp>
      <p:sp>
        <p:nvSpPr>
          <p:cNvPr id="3" name="Content Placeholder 2"/>
          <p:cNvSpPr>
            <a:spLocks noGrp="1"/>
          </p:cNvSpPr>
          <p:nvPr>
            <p:ph idx="1"/>
          </p:nvPr>
        </p:nvSpPr>
        <p:spPr/>
        <p:txBody>
          <a:bodyPr>
            <a:normAutofit lnSpcReduction="10000"/>
          </a:bodyPr>
          <a:lstStyle/>
          <a:p>
            <a:r>
              <a:rPr lang="en-GB" sz="2400" dirty="0">
                <a:latin typeface="Arial" panose="020B0604020202020204" pitchFamily="34" charset="0"/>
                <a:cs typeface="Arial" panose="020B0604020202020204" pitchFamily="34" charset="0"/>
              </a:rPr>
              <a:t>TETRA will be targeting different age groups of young people in different ways and for different reasons. </a:t>
            </a:r>
          </a:p>
          <a:p>
            <a:r>
              <a:rPr lang="en-GB" sz="2400" dirty="0">
                <a:latin typeface="Arial" panose="020B0604020202020204" pitchFamily="34" charset="0"/>
                <a:cs typeface="Arial" panose="020B0604020202020204" pitchFamily="34" charset="0"/>
              </a:rPr>
              <a:t>The children aged 6 to 11 will have events and activities that will be suitable for them; learning basic life skills is a must in any child’s life and the earlier they start, the better equipped they’ll be later in life. </a:t>
            </a:r>
          </a:p>
          <a:p>
            <a:r>
              <a:rPr lang="en-GB" sz="2400" dirty="0">
                <a:latin typeface="Arial" panose="020B0604020202020204" pitchFamily="34" charset="0"/>
                <a:cs typeface="Arial" panose="020B0604020202020204" pitchFamily="34" charset="0"/>
              </a:rPr>
              <a:t>The youth aged 12 to 19 will find life more confusing and the need for extra support away from home and school life is paramount. The transition they will go through will be difficult for some, but others may find it not so challenging, either way TETRA will be on hand to help them through it.</a:t>
            </a:r>
          </a:p>
          <a:p>
            <a:pPr marL="45720" indent="0">
              <a:buNone/>
            </a:pPr>
            <a:endParaRPr lang="en-US" dirty="0"/>
          </a:p>
        </p:txBody>
      </p:sp>
    </p:spTree>
    <p:extLst>
      <p:ext uri="{BB962C8B-B14F-4D97-AF65-F5344CB8AC3E}">
        <p14:creationId xmlns:p14="http://schemas.microsoft.com/office/powerpoint/2010/main" val="1511145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467360"/>
            <a:ext cx="9509760" cy="801400"/>
          </a:xfrm>
        </p:spPr>
        <p:txBody>
          <a:bodyPr>
            <a:normAutofit fontScale="90000"/>
          </a:bodyPr>
          <a:lstStyle/>
          <a:p>
            <a:r>
              <a:rPr lang="en-US" dirty="0"/>
              <a:t>                                         </a:t>
            </a:r>
            <a:r>
              <a:rPr lang="en-US" sz="6000" dirty="0">
                <a:solidFill>
                  <a:schemeClr val="accent3"/>
                </a:solidFill>
                <a:latin typeface="Arial" panose="020B0604020202020204" pitchFamily="34" charset="0"/>
                <a:cs typeface="Arial" panose="020B0604020202020204" pitchFamily="34" charset="0"/>
              </a:rPr>
              <a:t>Competitors</a:t>
            </a:r>
          </a:p>
        </p:txBody>
      </p:sp>
      <p:sp>
        <p:nvSpPr>
          <p:cNvPr id="3" name="Content Placeholder 2"/>
          <p:cNvSpPr>
            <a:spLocks noGrp="1"/>
          </p:cNvSpPr>
          <p:nvPr>
            <p:ph idx="1"/>
          </p:nvPr>
        </p:nvSpPr>
        <p:spPr/>
        <p:txBody>
          <a:bodyPr/>
          <a:lstStyle/>
          <a:p>
            <a:r>
              <a:rPr lang="en-US" sz="4400" dirty="0">
                <a:latin typeface="Arial" panose="020B0604020202020204" pitchFamily="34" charset="0"/>
                <a:cs typeface="Arial" panose="020B0604020202020204" pitchFamily="34" charset="0"/>
              </a:rPr>
              <a:t>Other youth centres in and around   Birmingham.</a:t>
            </a:r>
          </a:p>
          <a:p>
            <a:r>
              <a:rPr lang="en-US" sz="4400" dirty="0">
                <a:latin typeface="Arial" panose="020B0604020202020204" pitchFamily="34" charset="0"/>
                <a:cs typeface="Arial" panose="020B0604020202020204" pitchFamily="34" charset="0"/>
              </a:rPr>
              <a:t> After school clubs</a:t>
            </a:r>
          </a:p>
          <a:p>
            <a:r>
              <a:rPr lang="en-US" sz="4400" dirty="0">
                <a:latin typeface="Arial" panose="020B0604020202020204" pitchFamily="34" charset="0"/>
                <a:cs typeface="Arial" panose="020B0604020202020204" pitchFamily="34" charset="0"/>
              </a:rPr>
              <a:t> Leisure centres </a:t>
            </a:r>
          </a:p>
        </p:txBody>
      </p:sp>
    </p:spTree>
    <p:extLst>
      <p:ext uri="{BB962C8B-B14F-4D97-AF65-F5344CB8AC3E}">
        <p14:creationId xmlns:p14="http://schemas.microsoft.com/office/powerpoint/2010/main" val="3676793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barn(inVertical)">
                                      <p:cBhvr>
                                        <p:cTn id="14" dur="500"/>
                                        <p:tgtEl>
                                          <p:spTgt spid="3">
                                            <p:txEl>
                                              <p:pRg st="0" end="0"/>
                                            </p:txEl>
                                          </p:spTgt>
                                        </p:tgtEl>
                                      </p:cBhvr>
                                    </p:animEffect>
                                  </p:childTnLst>
                                </p:cTn>
                              </p:par>
                              <p:par>
                                <p:cTn id="15" presetID="16" presetClass="entr" presetSubtype="21"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par>
                                <p:cTn id="18" presetID="16" presetClass="entr" presetSubtype="21"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barn(inVertical)">
                                      <p:cBhvr>
                                        <p:cTn id="2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6D028-26EF-4D4F-9B02-3B15B889B00F}"/>
              </a:ext>
            </a:extLst>
          </p:cNvPr>
          <p:cNvSpPr>
            <a:spLocks noGrp="1"/>
          </p:cNvSpPr>
          <p:nvPr>
            <p:ph type="title"/>
          </p:nvPr>
        </p:nvSpPr>
        <p:spPr/>
        <p:txBody>
          <a:bodyPr/>
          <a:lstStyle/>
          <a:p>
            <a:r>
              <a:rPr lang="en-GB" dirty="0"/>
              <a:t>                                 </a:t>
            </a:r>
            <a:r>
              <a:rPr lang="en-GB" dirty="0">
                <a:latin typeface="Arial" panose="020B0604020202020204" pitchFamily="34" charset="0"/>
                <a:cs typeface="Arial" panose="020B0604020202020204" pitchFamily="34" charset="0"/>
              </a:rPr>
              <a:t>Marketing Strategies</a:t>
            </a:r>
          </a:p>
        </p:txBody>
      </p:sp>
      <p:sp>
        <p:nvSpPr>
          <p:cNvPr id="3" name="Content Placeholder 2">
            <a:extLst>
              <a:ext uri="{FF2B5EF4-FFF2-40B4-BE49-F238E27FC236}">
                <a16:creationId xmlns:a16="http://schemas.microsoft.com/office/drawing/2014/main" id="{3F2E7C53-6F43-4F70-9FAE-D1AFEB5083B3}"/>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TETRA youth centre is a centre that believes no child should be left behind.</a:t>
            </a:r>
          </a:p>
          <a:p>
            <a:r>
              <a:rPr lang="en-GB" sz="2400" dirty="0">
                <a:latin typeface="Arial" panose="020B0604020202020204" pitchFamily="34" charset="0"/>
                <a:cs typeface="Arial" panose="020B0604020202020204" pitchFamily="34" charset="0"/>
              </a:rPr>
              <a:t>Our goal is to be there for every child whatever race, colour or religion to help them, whatever their problems may be or even if there are no problems. </a:t>
            </a:r>
          </a:p>
          <a:p>
            <a:r>
              <a:rPr lang="en-GB" sz="2400" dirty="0">
                <a:latin typeface="Arial" panose="020B0604020202020204" pitchFamily="34" charset="0"/>
                <a:cs typeface="Arial" panose="020B0604020202020204" pitchFamily="34" charset="0"/>
              </a:rPr>
              <a:t>The marketing strategy will be used to sell our new youth centre to local schools, the local community and the city’s children’s services. </a:t>
            </a:r>
          </a:p>
          <a:p>
            <a:r>
              <a:rPr lang="en-GB" sz="2400" dirty="0">
                <a:latin typeface="Arial" panose="020B0604020202020204" pitchFamily="34" charset="0"/>
                <a:cs typeface="Arial" panose="020B0604020202020204" pitchFamily="34" charset="0"/>
              </a:rPr>
              <a:t>We will promote TETRA youth centre through posters, fliers and social media websites</a:t>
            </a:r>
          </a:p>
        </p:txBody>
      </p:sp>
    </p:spTree>
    <p:extLst>
      <p:ext uri="{BB962C8B-B14F-4D97-AF65-F5344CB8AC3E}">
        <p14:creationId xmlns:p14="http://schemas.microsoft.com/office/powerpoint/2010/main" val="40799605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188640"/>
            <a:ext cx="9509760" cy="792088"/>
          </a:xfrm>
        </p:spPr>
        <p:txBody>
          <a:bodyPr/>
          <a:lstStyle/>
          <a:p>
            <a:r>
              <a:rPr lang="en-US" dirty="0"/>
              <a:t>                                    </a:t>
            </a:r>
            <a:r>
              <a:rPr lang="en-US" dirty="0">
                <a:latin typeface="Arial" panose="020B0604020202020204" pitchFamily="34" charset="0"/>
                <a:cs typeface="Arial" panose="020B0604020202020204" pitchFamily="34" charset="0"/>
              </a:rPr>
              <a:t>Management Team</a:t>
            </a:r>
          </a:p>
        </p:txBody>
      </p:sp>
      <p:graphicFrame>
        <p:nvGraphicFramePr>
          <p:cNvPr id="6" name="Content Placeholder 5" descr="Organization chart showing one Project Manager box at the top, one Administrative Assistant box on the second level below the first and four Member Role boxes on the third bottom level"/>
          <p:cNvGraphicFramePr>
            <a:graphicFrameLocks noGrp="1"/>
          </p:cNvGraphicFramePr>
          <p:nvPr>
            <p:ph idx="1"/>
            <p:extLst>
              <p:ext uri="{D42A27DB-BD31-4B8C-83A1-F6EECF244321}">
                <p14:modId xmlns:p14="http://schemas.microsoft.com/office/powerpoint/2010/main" val="2093399313"/>
              </p:ext>
            </p:extLst>
          </p:nvPr>
        </p:nvGraphicFramePr>
        <p:xfrm>
          <a:off x="1341438" y="980729"/>
          <a:ext cx="9509125" cy="20162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F0AB0742-A409-41BF-800A-78597C6B321F}"/>
              </a:ext>
            </a:extLst>
          </p:cNvPr>
          <p:cNvSpPr txBox="1"/>
          <p:nvPr/>
        </p:nvSpPr>
        <p:spPr>
          <a:xfrm>
            <a:off x="911424" y="3140968"/>
            <a:ext cx="10369152" cy="3754874"/>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We also have young leaders working along side the management team, they are aged 13-19. They help the rest of the staff assist in preparing the sessions for the day, helping with the planning and running of up coming events and also helping out on the reception area.</a:t>
            </a:r>
          </a:p>
          <a:p>
            <a:r>
              <a:rPr lang="en-GB" sz="2000" dirty="0">
                <a:latin typeface="Arial" panose="020B0604020202020204" pitchFamily="34" charset="0"/>
                <a:cs typeface="Arial" panose="020B0604020202020204" pitchFamily="34" charset="0"/>
              </a:rPr>
              <a:t>TETRA youth centre has a few volunteers helping the team who have the experience and the skills in working with young people, these volunteers are DBS checked as is required by law for any person working with young people. We have a great team at TETRA who are dedicated to keep the youth centre running smoothly.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Teamwork increases the efficiency on a project and relieves stress on an individual, which promotes a higher-quality output. Each team member offers a unique perspective and set of talents to the project, making each an invaluable member of the team. (TES, 2018) </a:t>
            </a:r>
          </a:p>
          <a:p>
            <a:endParaRPr lang="en-GB" dirty="0"/>
          </a:p>
        </p:txBody>
      </p:sp>
    </p:spTree>
    <p:extLst>
      <p:ext uri="{BB962C8B-B14F-4D97-AF65-F5344CB8AC3E}">
        <p14:creationId xmlns:p14="http://schemas.microsoft.com/office/powerpoint/2010/main" val="1728233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1000"/>
                                        <p:tgtEl>
                                          <p:spTgt spid="6"/>
                                        </p:tgtEl>
                                      </p:cBhvr>
                                    </p:animEffect>
                                    <p:anim calcmode="lin" valueType="num">
                                      <p:cBhvr>
                                        <p:cTn id="12" dur="1000" fill="hold"/>
                                        <p:tgtEl>
                                          <p:spTgt spid="6"/>
                                        </p:tgtEl>
                                        <p:attrNameLst>
                                          <p:attrName>ppt_x</p:attrName>
                                        </p:attrNameLst>
                                      </p:cBhvr>
                                      <p:tavLst>
                                        <p:tav tm="0">
                                          <p:val>
                                            <p:strVal val="#ppt_x"/>
                                          </p:val>
                                        </p:tav>
                                        <p:tav tm="100000">
                                          <p:val>
                                            <p:strVal val="#ppt_x"/>
                                          </p:val>
                                        </p:tav>
                                      </p:tavLst>
                                    </p:anim>
                                    <p:anim calcmode="lin" valueType="num">
                                      <p:cBhvr>
                                        <p:cTn id="1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barn(inVertical)">
                                      <p:cBhvr>
                                        <p:cTn id="18" dur="500"/>
                                        <p:tgtEl>
                                          <p:spTgt spid="3">
                                            <p:txEl>
                                              <p:pRg st="0" end="0"/>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barn(inVertical)">
                                      <p:cBhvr>
                                        <p:cTn id="21" dur="500"/>
                                        <p:tgtEl>
                                          <p:spTgt spid="3">
                                            <p:txEl>
                                              <p:pRg st="1" end="1"/>
                                            </p:txEl>
                                          </p:spTgt>
                                        </p:tgtEl>
                                      </p:cBhvr>
                                    </p:animEffect>
                                  </p:childTnLst>
                                </p:cTn>
                              </p:par>
                              <p:par>
                                <p:cTn id="22" presetID="16" presetClass="entr" presetSubtype="21"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barn(inVertical)">
                                      <p:cBhvr>
                                        <p:cTn id="24"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9C880BF6-1D65-4B03-9A2F-F061DEA7D247}"/>
              </a:ext>
            </a:extLst>
          </p:cNvPr>
          <p:cNvGraphicFramePr>
            <a:graphicFrameLocks noGrp="1"/>
          </p:cNvGraphicFramePr>
          <p:nvPr>
            <p:extLst>
              <p:ext uri="{D42A27DB-BD31-4B8C-83A1-F6EECF244321}">
                <p14:modId xmlns:p14="http://schemas.microsoft.com/office/powerpoint/2010/main" val="2237575171"/>
              </p:ext>
            </p:extLst>
          </p:nvPr>
        </p:nvGraphicFramePr>
        <p:xfrm>
          <a:off x="1341120" y="1268760"/>
          <a:ext cx="9145016" cy="5078321"/>
        </p:xfrm>
        <a:graphic>
          <a:graphicData uri="http://schemas.openxmlformats.org/drawingml/2006/table">
            <a:tbl>
              <a:tblPr firstRow="1" firstCol="1" bandRow="1"/>
              <a:tblGrid>
                <a:gridCol w="4572508">
                  <a:extLst>
                    <a:ext uri="{9D8B030D-6E8A-4147-A177-3AD203B41FA5}">
                      <a16:colId xmlns:a16="http://schemas.microsoft.com/office/drawing/2014/main" val="4268433332"/>
                    </a:ext>
                  </a:extLst>
                </a:gridCol>
                <a:gridCol w="4572508">
                  <a:extLst>
                    <a:ext uri="{9D8B030D-6E8A-4147-A177-3AD203B41FA5}">
                      <a16:colId xmlns:a16="http://schemas.microsoft.com/office/drawing/2014/main" val="4233330645"/>
                    </a:ext>
                  </a:extLst>
                </a:gridCol>
              </a:tblGrid>
              <a:tr h="361427">
                <a:tc>
                  <a:txBody>
                    <a:bodyPr/>
                    <a:lstStyle/>
                    <a:p>
                      <a:pPr>
                        <a:lnSpc>
                          <a:spcPct val="107000"/>
                        </a:lnSpc>
                        <a:spcAft>
                          <a:spcPts val="0"/>
                        </a:spcAft>
                      </a:pPr>
                      <a:br>
                        <a:rPr lang="en-GB" sz="1400" b="1" dirty="0">
                          <a:effectLst/>
                          <a:latin typeface="Arial" panose="020B0604020202020204" pitchFamily="34" charset="0"/>
                          <a:ea typeface="Calibri" panose="020F0502020204030204" pitchFamily="34" charset="0"/>
                          <a:cs typeface="Arial" panose="020B0604020202020204" pitchFamily="34" charset="0"/>
                        </a:rPr>
                      </a:br>
                      <a:r>
                        <a:rPr lang="en-GB" sz="1400" b="1" dirty="0">
                          <a:effectLst/>
                          <a:latin typeface="Arial" panose="020B0604020202020204" pitchFamily="34" charset="0"/>
                          <a:ea typeface="Calibri" panose="020F0502020204030204" pitchFamily="34" charset="0"/>
                          <a:cs typeface="Arial" panose="020B0604020202020204" pitchFamily="34" charset="0"/>
                        </a:rPr>
                        <a:t>                      STRENGHTS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8865" marR="588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400" b="1"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0"/>
                        </a:spcAft>
                      </a:pPr>
                      <a:r>
                        <a:rPr lang="en-GB" sz="1400" b="1" dirty="0">
                          <a:effectLst/>
                          <a:latin typeface="Arial" panose="020B0604020202020204" pitchFamily="34" charset="0"/>
                          <a:ea typeface="Calibri" panose="020F0502020204030204" pitchFamily="34" charset="0"/>
                          <a:cs typeface="Arial" panose="020B0604020202020204" pitchFamily="34" charset="0"/>
                        </a:rPr>
                        <a:t>                        WEAKNESSES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8865" marR="588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54844424"/>
                  </a:ext>
                </a:extLst>
              </a:tr>
              <a:tr h="2105696">
                <a:tc>
                  <a:txBody>
                    <a:bodyPr/>
                    <a:lstStyle/>
                    <a:p>
                      <a:pPr>
                        <a:lnSpc>
                          <a:spcPct val="107000"/>
                        </a:lnSpc>
                        <a:spcAft>
                          <a:spcPts val="0"/>
                        </a:spcAft>
                      </a:pPr>
                      <a:r>
                        <a:rPr lang="en-GB" sz="14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Good team management</a:t>
                      </a:r>
                    </a:p>
                    <a:p>
                      <a:pPr>
                        <a:lnSpc>
                          <a:spcPct val="107000"/>
                        </a:lnSpc>
                        <a:spcAft>
                          <a:spcPts val="0"/>
                        </a:spcAft>
                      </a:pPr>
                      <a:r>
                        <a:rPr lang="en-GB" sz="140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0"/>
                        </a:spcAft>
                      </a:pPr>
                      <a:r>
                        <a:rPr lang="en-GB" sz="14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Newly opened centre</a:t>
                      </a:r>
                    </a:p>
                    <a:p>
                      <a:pPr marL="457200">
                        <a:lnSpc>
                          <a:spcPct val="107000"/>
                        </a:lnSpc>
                        <a:spcAft>
                          <a:spcPts val="0"/>
                        </a:spcAft>
                      </a:pPr>
                      <a:r>
                        <a:rPr lang="en-GB" sz="1400" dirty="0">
                          <a:effectLst/>
                          <a:latin typeface="Arial" panose="020B0604020202020204" pitchFamily="34" charset="0"/>
                          <a:ea typeface="Calibri" panose="020F0502020204030204" pitchFamily="34" charset="0"/>
                          <a:cs typeface="Arial" panose="020B0604020202020204" pitchFamily="34" charset="0"/>
                        </a:rPr>
                        <a:t> </a:t>
                      </a:r>
                    </a:p>
                    <a:p>
                      <a:pPr marL="457200">
                        <a:lnSpc>
                          <a:spcPct val="107000"/>
                        </a:lnSpc>
                        <a:spcAft>
                          <a:spcPts val="0"/>
                        </a:spcAft>
                      </a:pPr>
                      <a:r>
                        <a:rPr lang="en-GB" sz="14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Good neighbourhood</a:t>
                      </a:r>
                    </a:p>
                    <a:p>
                      <a:pPr marL="457200">
                        <a:lnSpc>
                          <a:spcPct val="107000"/>
                        </a:lnSpc>
                        <a:spcAft>
                          <a:spcPts val="0"/>
                        </a:spcAft>
                      </a:pPr>
                      <a:r>
                        <a:rPr lang="en-GB" sz="1400" dirty="0">
                          <a:effectLst/>
                          <a:latin typeface="Arial" panose="020B0604020202020204" pitchFamily="34" charset="0"/>
                          <a:ea typeface="Calibri" panose="020F0502020204030204" pitchFamily="34" charset="0"/>
                          <a:cs typeface="Arial" panose="020B0604020202020204" pitchFamily="34" charset="0"/>
                        </a:rPr>
                        <a:t> </a:t>
                      </a:r>
                    </a:p>
                  </a:txBody>
                  <a:tcPr marL="58865" marR="588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400" b="1" dirty="0">
                          <a:effectLst/>
                          <a:latin typeface="Arial" panose="020B0604020202020204" pitchFamily="34" charset="0"/>
                          <a:ea typeface="Calibri" panose="020F050202020403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More resources needed</a:t>
                      </a:r>
                    </a:p>
                    <a:p>
                      <a:pPr>
                        <a:lnSpc>
                          <a:spcPct val="107000"/>
                        </a:lnSpc>
                        <a:spcAft>
                          <a:spcPts val="0"/>
                        </a:spcAft>
                      </a:pPr>
                      <a:r>
                        <a:rPr lang="en-GB" sz="140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0"/>
                        </a:spcAft>
                      </a:pPr>
                      <a:r>
                        <a:rPr lang="en-GB" sz="14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Not enough qualified staff</a:t>
                      </a:r>
                    </a:p>
                    <a:p>
                      <a:pPr>
                        <a:lnSpc>
                          <a:spcPct val="107000"/>
                        </a:lnSpc>
                        <a:spcAft>
                          <a:spcPts val="0"/>
                        </a:spcAft>
                      </a:pPr>
                      <a:r>
                        <a:rPr lang="en-GB" sz="1400" dirty="0">
                          <a:effectLst/>
                          <a:latin typeface="Arial" panose="020B0604020202020204" pitchFamily="34" charset="0"/>
                          <a:ea typeface="Calibri" panose="020F0502020204030204" pitchFamily="34" charset="0"/>
                          <a:cs typeface="Arial" panose="020B0604020202020204" pitchFamily="34" charset="0"/>
                        </a:rPr>
                        <a:t> </a:t>
                      </a:r>
                    </a:p>
                    <a:p>
                      <a:pPr>
                        <a:lnSpc>
                          <a:spcPct val="107000"/>
                        </a:lnSpc>
                        <a:spcAft>
                          <a:spcPts val="0"/>
                        </a:spcAft>
                      </a:pPr>
                      <a:r>
                        <a:rPr lang="en-GB" sz="14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Budget unavailable for extra training</a:t>
                      </a:r>
                    </a:p>
                  </a:txBody>
                  <a:tcPr marL="58865" marR="588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81773278"/>
                  </a:ext>
                </a:extLst>
              </a:tr>
              <a:tr h="181108">
                <a:tc>
                  <a:txBody>
                    <a:bodyPr/>
                    <a:lstStyle/>
                    <a:p>
                      <a:pPr>
                        <a:lnSpc>
                          <a:spcPct val="107000"/>
                        </a:lnSpc>
                        <a:spcAft>
                          <a:spcPts val="0"/>
                        </a:spcAft>
                      </a:pPr>
                      <a:r>
                        <a:rPr lang="en-GB" sz="1400" b="1">
                          <a:effectLst/>
                          <a:latin typeface="Arial" panose="020B0604020202020204" pitchFamily="34" charset="0"/>
                          <a:ea typeface="Calibri" panose="020F0502020204030204" pitchFamily="34" charset="0"/>
                          <a:cs typeface="Arial" panose="020B0604020202020204" pitchFamily="34" charset="0"/>
                        </a:rPr>
                        <a:t>                    OPPORTUNITIES </a:t>
                      </a:r>
                      <a:endParaRPr lang="en-GB" sz="1400">
                        <a:effectLst/>
                        <a:latin typeface="Arial" panose="020B0604020202020204" pitchFamily="34" charset="0"/>
                        <a:ea typeface="Calibri" panose="020F0502020204030204" pitchFamily="34" charset="0"/>
                        <a:cs typeface="Arial" panose="020B0604020202020204" pitchFamily="34" charset="0"/>
                      </a:endParaRPr>
                    </a:p>
                  </a:txBody>
                  <a:tcPr marL="58865" marR="588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400" b="1" dirty="0">
                          <a:effectLst/>
                          <a:latin typeface="Arial" panose="020B0604020202020204" pitchFamily="34" charset="0"/>
                          <a:ea typeface="Calibri" panose="020F0502020204030204" pitchFamily="34" charset="0"/>
                          <a:cs typeface="Arial" panose="020B0604020202020204" pitchFamily="34" charset="0"/>
                        </a:rPr>
                        <a:t>                            THREATS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58865" marR="588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36840290"/>
                  </a:ext>
                </a:extLst>
              </a:tr>
              <a:tr h="2320924">
                <a:tc>
                  <a:txBody>
                    <a:bodyPr/>
                    <a:lstStyle/>
                    <a:p>
                      <a:pPr>
                        <a:lnSpc>
                          <a:spcPct val="107000"/>
                        </a:lnSpc>
                        <a:spcAft>
                          <a:spcPts val="0"/>
                        </a:spcAft>
                      </a:pPr>
                      <a:r>
                        <a:rPr lang="en-GB" sz="1400" b="1" dirty="0">
                          <a:effectLst/>
                          <a:latin typeface="Arial" panose="020B0604020202020204" pitchFamily="34" charset="0"/>
                          <a:ea typeface="Calibri" panose="020F050202020403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To see the young people progress in life</a:t>
                      </a:r>
                    </a:p>
                    <a:p>
                      <a:pPr>
                        <a:lnSpc>
                          <a:spcPct val="107000"/>
                        </a:lnSpc>
                        <a:spcAft>
                          <a:spcPts val="0"/>
                        </a:spcAft>
                      </a:pPr>
                      <a:r>
                        <a:rPr lang="en-GB" sz="1400" b="1" dirty="0">
                          <a:effectLst/>
                          <a:latin typeface="Arial" panose="020B0604020202020204" pitchFamily="34" charset="0"/>
                          <a:ea typeface="Calibri" panose="020F050202020403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The centre to become popular</a:t>
                      </a:r>
                    </a:p>
                    <a:p>
                      <a:pPr marL="457200">
                        <a:lnSpc>
                          <a:spcPct val="107000"/>
                        </a:lnSpc>
                        <a:spcAft>
                          <a:spcPts val="0"/>
                        </a:spcAft>
                      </a:pPr>
                      <a:r>
                        <a:rPr lang="en-GB" sz="1400" b="1" dirty="0">
                          <a:effectLst/>
                          <a:latin typeface="Arial" panose="020B0604020202020204" pitchFamily="34" charset="0"/>
                          <a:ea typeface="Calibri" panose="020F050202020403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GB" sz="1400" b="1" dirty="0">
                          <a:effectLst/>
                          <a:latin typeface="Arial" panose="020B0604020202020204" pitchFamily="34" charset="0"/>
                          <a:ea typeface="Calibri" panose="020F050202020403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More sponsorships and successful fund raising events</a:t>
                      </a:r>
                    </a:p>
                  </a:txBody>
                  <a:tcPr marL="58865" marR="588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400" b="1" dirty="0">
                          <a:effectLst/>
                          <a:latin typeface="Arial" panose="020B0604020202020204" pitchFamily="34" charset="0"/>
                          <a:ea typeface="Calibri" panose="020F050202020403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Other youth centres</a:t>
                      </a:r>
                    </a:p>
                    <a:p>
                      <a:pPr>
                        <a:lnSpc>
                          <a:spcPct val="107000"/>
                        </a:lnSpc>
                        <a:spcAft>
                          <a:spcPts val="0"/>
                        </a:spcAft>
                      </a:pPr>
                      <a:r>
                        <a:rPr lang="en-GB" sz="1400" b="1" dirty="0">
                          <a:effectLst/>
                          <a:latin typeface="Arial" panose="020B0604020202020204" pitchFamily="34" charset="0"/>
                          <a:ea typeface="Calibri" panose="020F050202020403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GB" sz="1400" b="1" dirty="0">
                          <a:effectLst/>
                          <a:latin typeface="Arial" panose="020B0604020202020204" pitchFamily="34" charset="0"/>
                          <a:ea typeface="Calibri" panose="020F050202020403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Local council cutting funding</a:t>
                      </a:r>
                    </a:p>
                    <a:p>
                      <a:pPr>
                        <a:lnSpc>
                          <a:spcPct val="107000"/>
                        </a:lnSpc>
                        <a:spcAft>
                          <a:spcPts val="0"/>
                        </a:spcAft>
                      </a:pPr>
                      <a:r>
                        <a:rPr lang="en-GB" sz="1400" b="1" dirty="0">
                          <a:effectLst/>
                          <a:latin typeface="Arial" panose="020B0604020202020204" pitchFamily="34" charset="0"/>
                          <a:ea typeface="Calibri" panose="020F050202020403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GB" sz="1400" b="1" dirty="0">
                          <a:effectLst/>
                          <a:latin typeface="Arial" panose="020B0604020202020204" pitchFamily="34" charset="0"/>
                          <a:ea typeface="Calibri" panose="020F050202020403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0"/>
                        </a:spcAft>
                        <a:buFont typeface="Symbol" panose="05050102010706020507" pitchFamily="18"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Gangs and violence </a:t>
                      </a:r>
                    </a:p>
                  </a:txBody>
                  <a:tcPr marL="58865" marR="5886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31815839"/>
                  </a:ext>
                </a:extLst>
              </a:tr>
            </a:tbl>
          </a:graphicData>
        </a:graphic>
      </p:graphicFrame>
      <p:sp>
        <p:nvSpPr>
          <p:cNvPr id="4" name="Rectangle 1">
            <a:extLst>
              <a:ext uri="{FF2B5EF4-FFF2-40B4-BE49-F238E27FC236}">
                <a16:creationId xmlns:a16="http://schemas.microsoft.com/office/drawing/2014/main" id="{66E5433D-EEA2-46DB-ABEB-ADE9C22877F5}"/>
              </a:ext>
            </a:extLst>
          </p:cNvPr>
          <p:cNvSpPr>
            <a:spLocks noGrp="1" noChangeArrowheads="1"/>
          </p:cNvSpPr>
          <p:nvPr>
            <p:ph type="title"/>
          </p:nvPr>
        </p:nvSpPr>
        <p:spPr bwMode="auto">
          <a:xfrm>
            <a:off x="1555968" y="244971"/>
            <a:ext cx="8715320" cy="8002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kumimoji="0" lang="en-GB" altLang="en-US" sz="2800" i="0" u="none" strike="noStrike" cap="none" normalizeH="0" baseline="0" dirty="0">
                <a:ln>
                  <a:noFill/>
                </a:ln>
                <a:solidFill>
                  <a:schemeClr val="accent4"/>
                </a:solidFill>
                <a:effectLst/>
                <a:ea typeface="Calibri" panose="020F0502020204030204" pitchFamily="34" charset="0"/>
                <a:cs typeface="Arial" panose="020B0604020202020204" pitchFamily="34" charset="0"/>
              </a:rPr>
              <a:t>SWOT Analysis</a:t>
            </a:r>
            <a:endParaRPr kumimoji="0" lang="en-GB" altLang="en-US" sz="2800" i="0" u="none" strike="noStrike" cap="none" normalizeH="0" baseline="0" dirty="0">
              <a:ln>
                <a:noFill/>
              </a:ln>
              <a:solidFill>
                <a:schemeClr val="accent4"/>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964221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000" fill="hold"/>
                                        <p:tgtEl>
                                          <p:spTgt spid="3"/>
                                        </p:tgtEl>
                                        <p:attrNameLst>
                                          <p:attrName>ppt_w</p:attrName>
                                        </p:attrNameLst>
                                      </p:cBhvr>
                                      <p:tavLst>
                                        <p:tav tm="0">
                                          <p:val>
                                            <p:fltVal val="0"/>
                                          </p:val>
                                        </p:tav>
                                        <p:tav tm="100000">
                                          <p:val>
                                            <p:strVal val="#ppt_w"/>
                                          </p:val>
                                        </p:tav>
                                      </p:tavLst>
                                    </p:anim>
                                    <p:anim calcmode="lin" valueType="num">
                                      <p:cBhvr>
                                        <p:cTn id="14" dur="1000" fill="hold"/>
                                        <p:tgtEl>
                                          <p:spTgt spid="3"/>
                                        </p:tgtEl>
                                        <p:attrNameLst>
                                          <p:attrName>ppt_h</p:attrName>
                                        </p:attrNameLst>
                                      </p:cBhvr>
                                      <p:tavLst>
                                        <p:tav tm="0">
                                          <p:val>
                                            <p:fltVal val="0"/>
                                          </p:val>
                                        </p:tav>
                                        <p:tav tm="100000">
                                          <p:val>
                                            <p:strVal val="#ppt_h"/>
                                          </p:val>
                                        </p:tav>
                                      </p:tavLst>
                                    </p:anim>
                                    <p:anim calcmode="lin" valueType="num">
                                      <p:cBhvr>
                                        <p:cTn id="15" dur="1000" fill="hold"/>
                                        <p:tgtEl>
                                          <p:spTgt spid="3"/>
                                        </p:tgtEl>
                                        <p:attrNameLst>
                                          <p:attrName>style.rotation</p:attrName>
                                        </p:attrNameLst>
                                      </p:cBhvr>
                                      <p:tavLst>
                                        <p:tav tm="0">
                                          <p:val>
                                            <p:fltVal val="90"/>
                                          </p:val>
                                        </p:tav>
                                        <p:tav tm="100000">
                                          <p:val>
                                            <p:fltVal val="0"/>
                                          </p:val>
                                        </p:tav>
                                      </p:tavLst>
                                    </p:anim>
                                    <p:animEffect transition="in" filter="fade">
                                      <p:cBhvr>
                                        <p:cTn id="1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5B696-D1D4-4663-B718-E4A3C2FE33CE}"/>
              </a:ext>
            </a:extLst>
          </p:cNvPr>
          <p:cNvSpPr>
            <a:spLocks noGrp="1"/>
          </p:cNvSpPr>
          <p:nvPr>
            <p:ph type="title"/>
          </p:nvPr>
        </p:nvSpPr>
        <p:spPr>
          <a:xfrm>
            <a:off x="1341120" y="188640"/>
            <a:ext cx="9509760" cy="639781"/>
          </a:xfrm>
        </p:spPr>
        <p:txBody>
          <a:bodyPr>
            <a:normAutofit/>
          </a:bodyPr>
          <a:lstStyle/>
          <a:p>
            <a:r>
              <a:rPr lang="en-GB" dirty="0"/>
              <a:t>                                  </a:t>
            </a:r>
            <a:r>
              <a:rPr lang="en-GB" sz="3200" dirty="0">
                <a:latin typeface="Arial" panose="020B0604020202020204" pitchFamily="34" charset="0"/>
                <a:cs typeface="Arial" panose="020B0604020202020204" pitchFamily="34" charset="0"/>
              </a:rPr>
              <a:t>PESTEL Analysis</a:t>
            </a:r>
          </a:p>
        </p:txBody>
      </p:sp>
      <p:sp>
        <p:nvSpPr>
          <p:cNvPr id="3" name="Content Placeholder 2">
            <a:extLst>
              <a:ext uri="{FF2B5EF4-FFF2-40B4-BE49-F238E27FC236}">
                <a16:creationId xmlns:a16="http://schemas.microsoft.com/office/drawing/2014/main" id="{1570A808-419F-4572-97B6-E9F957DCED9A}"/>
              </a:ext>
            </a:extLst>
          </p:cNvPr>
          <p:cNvSpPr>
            <a:spLocks noGrp="1"/>
          </p:cNvSpPr>
          <p:nvPr>
            <p:ph idx="1"/>
          </p:nvPr>
        </p:nvSpPr>
        <p:spPr>
          <a:xfrm>
            <a:off x="1341120" y="828422"/>
            <a:ext cx="9509760" cy="5696922"/>
          </a:xfrm>
        </p:spPr>
        <p:txBody>
          <a:bodyPr>
            <a:normAutofit fontScale="47500" lnSpcReduction="20000"/>
          </a:bodyPr>
          <a:lstStyle/>
          <a:p>
            <a:pPr marL="45720" indent="0">
              <a:buNone/>
            </a:pPr>
            <a:r>
              <a:rPr lang="en-GB" sz="2500" dirty="0">
                <a:latin typeface="Arial" panose="020B0604020202020204" pitchFamily="34" charset="0"/>
                <a:cs typeface="Arial" panose="020B0604020202020204" pitchFamily="34" charset="0"/>
              </a:rPr>
              <a:t>Political.</a:t>
            </a:r>
          </a:p>
          <a:p>
            <a:pPr marL="45720" indent="0">
              <a:buNone/>
            </a:pPr>
            <a:r>
              <a:rPr lang="en-GB" sz="2500" dirty="0">
                <a:latin typeface="Arial" panose="020B0604020202020204" pitchFamily="34" charset="0"/>
                <a:cs typeface="Arial" panose="020B0604020202020204" pitchFamily="34" charset="0"/>
              </a:rPr>
              <a:t>Youth centres are getting closed down due to lack of funding. Sir Steve Redgrave, </a:t>
            </a:r>
            <a:r>
              <a:rPr lang="en-GB" sz="2500" dirty="0" err="1">
                <a:latin typeface="Arial" panose="020B0604020202020204" pitchFamily="34" charset="0"/>
                <a:cs typeface="Arial" panose="020B0604020202020204" pitchFamily="34" charset="0"/>
              </a:rPr>
              <a:t>myplace</a:t>
            </a:r>
            <a:r>
              <a:rPr lang="en-GB" sz="2500" dirty="0">
                <a:latin typeface="Arial" panose="020B0604020202020204" pitchFamily="34" charset="0"/>
                <a:cs typeface="Arial" panose="020B0604020202020204" pitchFamily="34" charset="0"/>
              </a:rPr>
              <a:t> support team ambassador states that,</a:t>
            </a:r>
          </a:p>
          <a:p>
            <a:pPr marL="45720" indent="0">
              <a:buNone/>
            </a:pPr>
            <a:r>
              <a:rPr lang="en-GB" sz="2500" dirty="0">
                <a:latin typeface="Arial" panose="020B0604020202020204" pitchFamily="34" charset="0"/>
                <a:cs typeface="Arial" panose="020B0604020202020204" pitchFamily="34" charset="0"/>
              </a:rPr>
              <a:t> “young people need exciting places where they can just be themselves and safe places where they can access support and grasp opportunity”</a:t>
            </a:r>
          </a:p>
          <a:p>
            <a:pPr marL="45720" indent="0">
              <a:buNone/>
            </a:pPr>
            <a:r>
              <a:rPr lang="en-GB" sz="2500" dirty="0">
                <a:latin typeface="Arial" panose="020B0604020202020204" pitchFamily="34" charset="0"/>
                <a:cs typeface="Arial" panose="020B0604020202020204" pitchFamily="34" charset="0"/>
              </a:rPr>
              <a:t>Economy.</a:t>
            </a:r>
          </a:p>
          <a:p>
            <a:pPr marL="45720" indent="0">
              <a:buNone/>
            </a:pPr>
            <a:r>
              <a:rPr lang="en-GB" sz="2500" dirty="0">
                <a:latin typeface="Arial" panose="020B0604020202020204" pitchFamily="34" charset="0"/>
                <a:cs typeface="Arial" panose="020B0604020202020204" pitchFamily="34" charset="0"/>
              </a:rPr>
              <a:t>The local councils need to fund more youth centres in a bid to get the youth off the streets. Gangs, crime and violence are what the youth are turning to as there is nowhere for them to go or someone to turn to if they are having problems.</a:t>
            </a:r>
          </a:p>
          <a:p>
            <a:pPr marL="45720" indent="0">
              <a:buNone/>
            </a:pPr>
            <a:r>
              <a:rPr lang="en-GB" sz="2500" dirty="0">
                <a:latin typeface="Arial" panose="020B0604020202020204" pitchFamily="34" charset="0"/>
                <a:cs typeface="Arial" panose="020B0604020202020204" pitchFamily="34" charset="0"/>
              </a:rPr>
              <a:t>Social.</a:t>
            </a:r>
          </a:p>
          <a:p>
            <a:pPr marL="45720" indent="0">
              <a:buNone/>
            </a:pPr>
            <a:r>
              <a:rPr lang="en-GB" sz="2500" dirty="0">
                <a:latin typeface="Arial" panose="020B0604020202020204" pitchFamily="34" charset="0"/>
                <a:cs typeface="Arial" panose="020B0604020202020204" pitchFamily="34" charset="0"/>
              </a:rPr>
              <a:t>Youth centres are invaluable to young people, especially the underprivileged. Youth centres are a place for the youth to socialise in a safe and inviting environment.</a:t>
            </a:r>
          </a:p>
          <a:p>
            <a:pPr marL="45720" indent="0">
              <a:buNone/>
            </a:pPr>
            <a:r>
              <a:rPr lang="en-GB" sz="2500" dirty="0">
                <a:latin typeface="Arial" panose="020B0604020202020204" pitchFamily="34" charset="0"/>
                <a:cs typeface="Arial" panose="020B0604020202020204" pitchFamily="34" charset="0"/>
              </a:rPr>
              <a:t>Technology.</a:t>
            </a:r>
          </a:p>
          <a:p>
            <a:pPr marL="45720" indent="0">
              <a:buNone/>
            </a:pPr>
            <a:r>
              <a:rPr lang="en-GB" sz="2500" dirty="0">
                <a:latin typeface="Arial" panose="020B0604020202020204" pitchFamily="34" charset="0"/>
                <a:cs typeface="Arial" panose="020B0604020202020204" pitchFamily="34" charset="0"/>
              </a:rPr>
              <a:t>Technology is everywhere and the youth cannot escape it. The youth of today have grown up in a technological world which is playing a huge part in their upbringing. “They need a balance between social interaction and human contact for them to benefit” (Rojas, 2018)</a:t>
            </a:r>
          </a:p>
          <a:p>
            <a:pPr marL="45720" indent="0">
              <a:buNone/>
            </a:pPr>
            <a:r>
              <a:rPr lang="en-GB" sz="2500" dirty="0">
                <a:latin typeface="Arial" panose="020B0604020202020204" pitchFamily="34" charset="0"/>
                <a:cs typeface="Arial" panose="020B0604020202020204" pitchFamily="34" charset="0"/>
              </a:rPr>
              <a:t>Environmental.</a:t>
            </a:r>
          </a:p>
          <a:p>
            <a:pPr marL="45720" indent="0">
              <a:buNone/>
            </a:pPr>
            <a:r>
              <a:rPr lang="en-GB" sz="2500" dirty="0">
                <a:latin typeface="Arial" panose="020B0604020202020204" pitchFamily="34" charset="0"/>
                <a:cs typeface="Arial" panose="020B0604020202020204" pitchFamily="34" charset="0"/>
              </a:rPr>
              <a:t>With the youth centre having arts and crafts and even home economics on their timetable TETRA have to think of the materials they use and if they are recyclable materials and if not, that they can be discarded in a safe and clean manner. 		</a:t>
            </a:r>
          </a:p>
          <a:p>
            <a:pPr marL="45720" indent="0">
              <a:buNone/>
            </a:pPr>
            <a:r>
              <a:rPr lang="en-GB" sz="2500" dirty="0">
                <a:latin typeface="Arial" panose="020B0604020202020204" pitchFamily="34" charset="0"/>
                <a:cs typeface="Arial" panose="020B0604020202020204" pitchFamily="34" charset="0"/>
              </a:rPr>
              <a:t>Legal.</a:t>
            </a:r>
          </a:p>
          <a:p>
            <a:pPr marL="45720" indent="0">
              <a:buNone/>
            </a:pPr>
            <a:r>
              <a:rPr lang="en-GB" sz="2500" dirty="0">
                <a:latin typeface="Arial" panose="020B0604020202020204" pitchFamily="34" charset="0"/>
                <a:cs typeface="Arial" panose="020B0604020202020204" pitchFamily="34" charset="0"/>
              </a:rPr>
              <a:t>The health and safety of the children is paramount. All the staff and volunteers at the centre are DBS checked and are trained in first aid. TETRA youth centre will not discriminate against any child or adult whether they have a disability, by their race, colour or religion. </a:t>
            </a:r>
          </a:p>
          <a:p>
            <a:pPr marL="45720" indent="0">
              <a:buNone/>
            </a:pPr>
            <a:endParaRPr lang="en-GB" dirty="0"/>
          </a:p>
        </p:txBody>
      </p:sp>
    </p:spTree>
    <p:extLst>
      <p:ext uri="{BB962C8B-B14F-4D97-AF65-F5344CB8AC3E}">
        <p14:creationId xmlns:p14="http://schemas.microsoft.com/office/powerpoint/2010/main" val="1320070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69B33-6CB9-4F50-BD3F-E0ED07500C03}"/>
              </a:ext>
            </a:extLst>
          </p:cNvPr>
          <p:cNvSpPr>
            <a:spLocks noGrp="1"/>
          </p:cNvSpPr>
          <p:nvPr>
            <p:ph type="title"/>
          </p:nvPr>
        </p:nvSpPr>
        <p:spPr>
          <a:xfrm>
            <a:off x="1341120" y="116632"/>
            <a:ext cx="9509760" cy="711789"/>
          </a:xfrm>
        </p:spPr>
        <p:txBody>
          <a:bodyPr/>
          <a:lstStyle/>
          <a:p>
            <a:r>
              <a:rPr lang="en-GB" dirty="0"/>
              <a:t>                   Forecast Profit and Loss account </a:t>
            </a:r>
          </a:p>
        </p:txBody>
      </p:sp>
      <p:sp>
        <p:nvSpPr>
          <p:cNvPr id="3" name="Content Placeholder 2">
            <a:extLst>
              <a:ext uri="{FF2B5EF4-FFF2-40B4-BE49-F238E27FC236}">
                <a16:creationId xmlns:a16="http://schemas.microsoft.com/office/drawing/2014/main" id="{9EF8E190-FC27-4DF2-B452-788CDE2BBD92}"/>
              </a:ext>
            </a:extLst>
          </p:cNvPr>
          <p:cNvSpPr>
            <a:spLocks noGrp="1"/>
          </p:cNvSpPr>
          <p:nvPr>
            <p:ph idx="1"/>
          </p:nvPr>
        </p:nvSpPr>
        <p:spPr>
          <a:xfrm>
            <a:off x="1341120" y="827016"/>
            <a:ext cx="9509760" cy="5765566"/>
          </a:xfrm>
        </p:spPr>
        <p:txBody>
          <a:bodyPr>
            <a:normAutofit fontScale="25000" lnSpcReduction="20000"/>
          </a:bodyPr>
          <a:lstStyle/>
          <a:p>
            <a:pPr marL="45720" indent="0">
              <a:buNone/>
            </a:pPr>
            <a:r>
              <a:rPr lang="en-GB" sz="3600" dirty="0"/>
              <a:t>Business: TETRA youth centre</a:t>
            </a:r>
          </a:p>
          <a:p>
            <a:pPr marL="45720" indent="0">
              <a:lnSpc>
                <a:spcPct val="100000"/>
              </a:lnSpc>
              <a:buNone/>
            </a:pPr>
            <a:r>
              <a:rPr lang="en-GB" sz="3600" dirty="0"/>
              <a:t>Period: Year to 31 December 2018</a:t>
            </a:r>
          </a:p>
          <a:p>
            <a:pPr marL="45720" indent="0">
              <a:lnSpc>
                <a:spcPct val="100000"/>
              </a:lnSpc>
              <a:buNone/>
            </a:pPr>
            <a:r>
              <a:rPr lang="en-GB" sz="3600" dirty="0"/>
              <a:t>Sales:                                                                                                     £    102,112         (A)</a:t>
            </a:r>
          </a:p>
          <a:p>
            <a:pPr marL="45720" indent="0">
              <a:lnSpc>
                <a:spcPct val="100000"/>
              </a:lnSpc>
              <a:buNone/>
            </a:pPr>
            <a:r>
              <a:rPr lang="en-GB" sz="3600" dirty="0"/>
              <a:t>Gross profit                                                                                         £    102,112         (B)</a:t>
            </a:r>
          </a:p>
          <a:p>
            <a:pPr marL="45720" indent="0">
              <a:lnSpc>
                <a:spcPct val="100000"/>
              </a:lnSpc>
              <a:buNone/>
            </a:pPr>
            <a:r>
              <a:rPr lang="en-GB" sz="3600" dirty="0"/>
              <a:t>Fixed costs (overheads):</a:t>
            </a:r>
          </a:p>
          <a:p>
            <a:pPr marL="45720" indent="0">
              <a:lnSpc>
                <a:spcPct val="100000"/>
              </a:lnSpc>
              <a:buNone/>
            </a:pPr>
            <a:r>
              <a:rPr lang="en-GB" sz="3600" dirty="0"/>
              <a:t>Wages                                                 £    75,243</a:t>
            </a:r>
          </a:p>
          <a:p>
            <a:pPr marL="45720" indent="0">
              <a:lnSpc>
                <a:spcPct val="100000"/>
              </a:lnSpc>
              <a:buNone/>
            </a:pPr>
            <a:r>
              <a:rPr lang="en-GB" sz="3600" dirty="0"/>
              <a:t>Rent                                                     £    12,000</a:t>
            </a:r>
          </a:p>
          <a:p>
            <a:pPr marL="45720" indent="0">
              <a:lnSpc>
                <a:spcPct val="100000"/>
              </a:lnSpc>
              <a:buNone/>
            </a:pPr>
            <a:r>
              <a:rPr lang="en-GB" sz="3600" dirty="0"/>
              <a:t>Utilities                                               £    3,048</a:t>
            </a:r>
          </a:p>
          <a:p>
            <a:pPr marL="45720" indent="0" fontAlgn="b">
              <a:buNone/>
            </a:pPr>
            <a:r>
              <a:rPr lang="en-GB" sz="3600" dirty="0"/>
              <a:t> Stock/Mat                                         £    2,785</a:t>
            </a:r>
          </a:p>
          <a:p>
            <a:pPr marL="45720" indent="0" fontAlgn="b">
              <a:buNone/>
            </a:pPr>
            <a:r>
              <a:rPr lang="en-GB" sz="3600" dirty="0"/>
              <a:t>Insurances                                          £   2,988  </a:t>
            </a:r>
          </a:p>
          <a:p>
            <a:pPr marL="45720" indent="0" fontAlgn="b">
              <a:buNone/>
            </a:pPr>
            <a:r>
              <a:rPr lang="en-GB" sz="3600" dirty="0"/>
              <a:t>Phone/internet                                £        960</a:t>
            </a:r>
          </a:p>
          <a:p>
            <a:pPr marL="45720" indent="0" fontAlgn="b">
              <a:buNone/>
            </a:pPr>
            <a:r>
              <a:rPr lang="en-GB" sz="3600" dirty="0"/>
              <a:t>Stationary                                           £         120</a:t>
            </a:r>
          </a:p>
          <a:p>
            <a:pPr marL="45720" indent="0" fontAlgn="b">
              <a:buNone/>
            </a:pPr>
            <a:r>
              <a:rPr lang="en-GB" sz="3600" dirty="0"/>
              <a:t>Loan Repayments                           £     2,328</a:t>
            </a:r>
          </a:p>
          <a:p>
            <a:pPr marL="45720" indent="0" fontAlgn="b">
              <a:buNone/>
            </a:pPr>
            <a:r>
              <a:rPr lang="en-GB" sz="3600" dirty="0"/>
              <a:t>Bank Charges                                     £         240</a:t>
            </a:r>
          </a:p>
          <a:p>
            <a:pPr marL="45720" indent="0" fontAlgn="b">
              <a:buNone/>
            </a:pPr>
            <a:r>
              <a:rPr lang="en-GB" sz="3600" dirty="0"/>
              <a:t>Total fixed costs                                                                             £     </a:t>
            </a:r>
            <a:r>
              <a:rPr lang="en-GB" sz="3600" u="sng" dirty="0"/>
              <a:t>99,712</a:t>
            </a:r>
            <a:r>
              <a:rPr lang="en-GB" sz="3600" dirty="0"/>
              <a:t>         (C)  </a:t>
            </a:r>
          </a:p>
          <a:p>
            <a:pPr marL="45720" indent="0" fontAlgn="b">
              <a:buNone/>
            </a:pPr>
            <a:r>
              <a:rPr lang="en-GB" sz="3600" dirty="0"/>
              <a:t>Net profit                                                                                           £       2,399  </a:t>
            </a:r>
          </a:p>
          <a:p>
            <a:pPr marL="45720" indent="0" fontAlgn="b">
              <a:buNone/>
            </a:pPr>
            <a:r>
              <a:rPr lang="en-GB" sz="3600" dirty="0"/>
              <a:t>Tax                                                                                                        £               0</a:t>
            </a:r>
          </a:p>
          <a:p>
            <a:pPr marL="45720" indent="0" fontAlgn="b">
              <a:buNone/>
            </a:pPr>
            <a:r>
              <a:rPr lang="en-GB" sz="3600" dirty="0"/>
              <a:t>Profit retained in the business                                                 £        2,399                                                    </a:t>
            </a:r>
          </a:p>
          <a:p>
            <a:pPr marL="45720" indent="0">
              <a:lnSpc>
                <a:spcPct val="100000"/>
              </a:lnSpc>
              <a:buNone/>
            </a:pPr>
            <a:r>
              <a:rPr lang="en-GB" dirty="0"/>
              <a:t>                                                          </a:t>
            </a:r>
          </a:p>
          <a:p>
            <a:pPr marL="45720" indent="0">
              <a:lnSpc>
                <a:spcPct val="100000"/>
              </a:lnSpc>
              <a:buNone/>
            </a:pPr>
            <a:endParaRPr lang="en-GB" dirty="0"/>
          </a:p>
        </p:txBody>
      </p:sp>
    </p:spTree>
    <p:extLst>
      <p:ext uri="{BB962C8B-B14F-4D97-AF65-F5344CB8AC3E}">
        <p14:creationId xmlns:p14="http://schemas.microsoft.com/office/powerpoint/2010/main" val="18958073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4AC52-3B11-464B-A493-5922CA954366}"/>
              </a:ext>
            </a:extLst>
          </p:cNvPr>
          <p:cNvSpPr>
            <a:spLocks noGrp="1"/>
          </p:cNvSpPr>
          <p:nvPr>
            <p:ph type="title"/>
          </p:nvPr>
        </p:nvSpPr>
        <p:spPr>
          <a:xfrm>
            <a:off x="1341120" y="260648"/>
            <a:ext cx="9509760" cy="576064"/>
          </a:xfrm>
        </p:spPr>
        <p:txBody>
          <a:bodyPr/>
          <a:lstStyle/>
          <a:p>
            <a:r>
              <a:rPr lang="en-GB" dirty="0"/>
              <a:t>                                  Cashflow forecast</a:t>
            </a:r>
          </a:p>
        </p:txBody>
      </p:sp>
      <p:graphicFrame>
        <p:nvGraphicFramePr>
          <p:cNvPr id="4" name="Content Placeholder 3">
            <a:extLst>
              <a:ext uri="{FF2B5EF4-FFF2-40B4-BE49-F238E27FC236}">
                <a16:creationId xmlns:a16="http://schemas.microsoft.com/office/drawing/2014/main" id="{3F3A05D5-7699-42A6-ABEE-F64FC6209E2D}"/>
              </a:ext>
            </a:extLst>
          </p:cNvPr>
          <p:cNvGraphicFramePr>
            <a:graphicFrameLocks noGrp="1"/>
          </p:cNvGraphicFramePr>
          <p:nvPr>
            <p:ph idx="1"/>
            <p:extLst>
              <p:ext uri="{D42A27DB-BD31-4B8C-83A1-F6EECF244321}">
                <p14:modId xmlns:p14="http://schemas.microsoft.com/office/powerpoint/2010/main" val="981392252"/>
              </p:ext>
            </p:extLst>
          </p:nvPr>
        </p:nvGraphicFramePr>
        <p:xfrm>
          <a:off x="1127448" y="840077"/>
          <a:ext cx="9723422" cy="5469250"/>
        </p:xfrm>
        <a:graphic>
          <a:graphicData uri="http://schemas.openxmlformats.org/drawingml/2006/table">
            <a:tbl>
              <a:tblPr/>
              <a:tblGrid>
                <a:gridCol w="1815418">
                  <a:extLst>
                    <a:ext uri="{9D8B030D-6E8A-4147-A177-3AD203B41FA5}">
                      <a16:colId xmlns:a16="http://schemas.microsoft.com/office/drawing/2014/main" val="3675732354"/>
                    </a:ext>
                  </a:extLst>
                </a:gridCol>
                <a:gridCol w="608308">
                  <a:extLst>
                    <a:ext uri="{9D8B030D-6E8A-4147-A177-3AD203B41FA5}">
                      <a16:colId xmlns:a16="http://schemas.microsoft.com/office/drawing/2014/main" val="320955750"/>
                    </a:ext>
                  </a:extLst>
                </a:gridCol>
                <a:gridCol w="608308">
                  <a:extLst>
                    <a:ext uri="{9D8B030D-6E8A-4147-A177-3AD203B41FA5}">
                      <a16:colId xmlns:a16="http://schemas.microsoft.com/office/drawing/2014/main" val="509102210"/>
                    </a:ext>
                  </a:extLst>
                </a:gridCol>
                <a:gridCol w="608308">
                  <a:extLst>
                    <a:ext uri="{9D8B030D-6E8A-4147-A177-3AD203B41FA5}">
                      <a16:colId xmlns:a16="http://schemas.microsoft.com/office/drawing/2014/main" val="4162686599"/>
                    </a:ext>
                  </a:extLst>
                </a:gridCol>
                <a:gridCol w="608308">
                  <a:extLst>
                    <a:ext uri="{9D8B030D-6E8A-4147-A177-3AD203B41FA5}">
                      <a16:colId xmlns:a16="http://schemas.microsoft.com/office/drawing/2014/main" val="4150377341"/>
                    </a:ext>
                  </a:extLst>
                </a:gridCol>
                <a:gridCol w="608308">
                  <a:extLst>
                    <a:ext uri="{9D8B030D-6E8A-4147-A177-3AD203B41FA5}">
                      <a16:colId xmlns:a16="http://schemas.microsoft.com/office/drawing/2014/main" val="1915482473"/>
                    </a:ext>
                  </a:extLst>
                </a:gridCol>
                <a:gridCol w="608308">
                  <a:extLst>
                    <a:ext uri="{9D8B030D-6E8A-4147-A177-3AD203B41FA5}">
                      <a16:colId xmlns:a16="http://schemas.microsoft.com/office/drawing/2014/main" val="4140323471"/>
                    </a:ext>
                  </a:extLst>
                </a:gridCol>
                <a:gridCol w="608308">
                  <a:extLst>
                    <a:ext uri="{9D8B030D-6E8A-4147-A177-3AD203B41FA5}">
                      <a16:colId xmlns:a16="http://schemas.microsoft.com/office/drawing/2014/main" val="213419229"/>
                    </a:ext>
                  </a:extLst>
                </a:gridCol>
                <a:gridCol w="608308">
                  <a:extLst>
                    <a:ext uri="{9D8B030D-6E8A-4147-A177-3AD203B41FA5}">
                      <a16:colId xmlns:a16="http://schemas.microsoft.com/office/drawing/2014/main" val="975529844"/>
                    </a:ext>
                  </a:extLst>
                </a:gridCol>
                <a:gridCol w="608308">
                  <a:extLst>
                    <a:ext uri="{9D8B030D-6E8A-4147-A177-3AD203B41FA5}">
                      <a16:colId xmlns:a16="http://schemas.microsoft.com/office/drawing/2014/main" val="3243725738"/>
                    </a:ext>
                  </a:extLst>
                </a:gridCol>
                <a:gridCol w="608308">
                  <a:extLst>
                    <a:ext uri="{9D8B030D-6E8A-4147-A177-3AD203B41FA5}">
                      <a16:colId xmlns:a16="http://schemas.microsoft.com/office/drawing/2014/main" val="1833574836"/>
                    </a:ext>
                  </a:extLst>
                </a:gridCol>
                <a:gridCol w="608308">
                  <a:extLst>
                    <a:ext uri="{9D8B030D-6E8A-4147-A177-3AD203B41FA5}">
                      <a16:colId xmlns:a16="http://schemas.microsoft.com/office/drawing/2014/main" val="1702838377"/>
                    </a:ext>
                  </a:extLst>
                </a:gridCol>
                <a:gridCol w="608308">
                  <a:extLst>
                    <a:ext uri="{9D8B030D-6E8A-4147-A177-3AD203B41FA5}">
                      <a16:colId xmlns:a16="http://schemas.microsoft.com/office/drawing/2014/main" val="3219758070"/>
                    </a:ext>
                  </a:extLst>
                </a:gridCol>
                <a:gridCol w="608308">
                  <a:extLst>
                    <a:ext uri="{9D8B030D-6E8A-4147-A177-3AD203B41FA5}">
                      <a16:colId xmlns:a16="http://schemas.microsoft.com/office/drawing/2014/main" val="1350377774"/>
                    </a:ext>
                  </a:extLst>
                </a:gridCol>
              </a:tblGrid>
              <a:tr h="218770">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extLst>
                  <a:ext uri="{0D108BD9-81ED-4DB2-BD59-A6C34878D82A}">
                    <a16:rowId xmlns:a16="http://schemas.microsoft.com/office/drawing/2014/main" val="1752368620"/>
                  </a:ext>
                </a:extLst>
              </a:tr>
              <a:tr h="218770">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r>
                        <a:rPr lang="en-GB" sz="1000" b="0" i="0" u="none" strike="noStrike">
                          <a:solidFill>
                            <a:srgbClr val="000000"/>
                          </a:solidFill>
                          <a:effectLst/>
                          <a:latin typeface="Calibri" panose="020F0502020204030204" pitchFamily="34" charset="0"/>
                        </a:rPr>
                        <a:t>Jan</a:t>
                      </a:r>
                    </a:p>
                  </a:txBody>
                  <a:tcPr marL="8255" marR="8255" marT="8255" marB="0" anchor="b">
                    <a:lnL>
                      <a:noFill/>
                    </a:lnL>
                    <a:lnR>
                      <a:noFill/>
                    </a:lnR>
                    <a:lnT>
                      <a:noFill/>
                    </a:lnT>
                    <a:lnB>
                      <a:noFill/>
                    </a:lnB>
                  </a:tcPr>
                </a:tc>
                <a:tc>
                  <a:txBody>
                    <a:bodyPr/>
                    <a:lstStyle/>
                    <a:p>
                      <a:pPr algn="l" fontAlgn="b"/>
                      <a:r>
                        <a:rPr lang="en-GB" sz="1000" b="0" i="0" u="none" strike="noStrike">
                          <a:solidFill>
                            <a:srgbClr val="000000"/>
                          </a:solidFill>
                          <a:effectLst/>
                          <a:latin typeface="Calibri" panose="020F0502020204030204" pitchFamily="34" charset="0"/>
                        </a:rPr>
                        <a:t>Feb</a:t>
                      </a:r>
                    </a:p>
                  </a:txBody>
                  <a:tcPr marL="8255" marR="8255" marT="8255" marB="0" anchor="b">
                    <a:lnL>
                      <a:noFill/>
                    </a:lnL>
                    <a:lnR>
                      <a:noFill/>
                    </a:lnR>
                    <a:lnT>
                      <a:noFill/>
                    </a:lnT>
                    <a:lnB>
                      <a:noFill/>
                    </a:lnB>
                  </a:tcPr>
                </a:tc>
                <a:tc>
                  <a:txBody>
                    <a:bodyPr/>
                    <a:lstStyle/>
                    <a:p>
                      <a:pPr algn="l" fontAlgn="b"/>
                      <a:r>
                        <a:rPr lang="en-GB" sz="1000" b="0" i="0" u="none" strike="noStrike">
                          <a:solidFill>
                            <a:srgbClr val="000000"/>
                          </a:solidFill>
                          <a:effectLst/>
                          <a:latin typeface="Calibri" panose="020F0502020204030204" pitchFamily="34" charset="0"/>
                        </a:rPr>
                        <a:t>Mar</a:t>
                      </a:r>
                    </a:p>
                  </a:txBody>
                  <a:tcPr marL="8255" marR="8255" marT="8255" marB="0" anchor="b">
                    <a:lnL>
                      <a:noFill/>
                    </a:lnL>
                    <a:lnR>
                      <a:noFill/>
                    </a:lnR>
                    <a:lnT>
                      <a:noFill/>
                    </a:lnT>
                    <a:lnB>
                      <a:noFill/>
                    </a:lnB>
                  </a:tcPr>
                </a:tc>
                <a:tc>
                  <a:txBody>
                    <a:bodyPr/>
                    <a:lstStyle/>
                    <a:p>
                      <a:pPr algn="l" fontAlgn="b"/>
                      <a:r>
                        <a:rPr lang="en-GB" sz="1000" b="0" i="0" u="none" strike="noStrike">
                          <a:solidFill>
                            <a:srgbClr val="000000"/>
                          </a:solidFill>
                          <a:effectLst/>
                          <a:latin typeface="Calibri" panose="020F0502020204030204" pitchFamily="34" charset="0"/>
                        </a:rPr>
                        <a:t>Apr</a:t>
                      </a:r>
                    </a:p>
                  </a:txBody>
                  <a:tcPr marL="8255" marR="8255" marT="8255" marB="0" anchor="b">
                    <a:lnL>
                      <a:noFill/>
                    </a:lnL>
                    <a:lnR>
                      <a:noFill/>
                    </a:lnR>
                    <a:lnT>
                      <a:noFill/>
                    </a:lnT>
                    <a:lnB>
                      <a:noFill/>
                    </a:lnB>
                  </a:tcPr>
                </a:tc>
                <a:tc>
                  <a:txBody>
                    <a:bodyPr/>
                    <a:lstStyle/>
                    <a:p>
                      <a:pPr algn="l" fontAlgn="b"/>
                      <a:r>
                        <a:rPr lang="en-GB" sz="1000" b="0" i="0" u="none" strike="noStrike">
                          <a:solidFill>
                            <a:srgbClr val="000000"/>
                          </a:solidFill>
                          <a:effectLst/>
                          <a:latin typeface="Calibri" panose="020F0502020204030204" pitchFamily="34" charset="0"/>
                        </a:rPr>
                        <a:t>May</a:t>
                      </a:r>
                    </a:p>
                  </a:txBody>
                  <a:tcPr marL="8255" marR="8255" marT="8255" marB="0" anchor="b">
                    <a:lnL>
                      <a:noFill/>
                    </a:lnL>
                    <a:lnR>
                      <a:noFill/>
                    </a:lnR>
                    <a:lnT>
                      <a:noFill/>
                    </a:lnT>
                    <a:lnB>
                      <a:noFill/>
                    </a:lnB>
                  </a:tcPr>
                </a:tc>
                <a:tc>
                  <a:txBody>
                    <a:bodyPr/>
                    <a:lstStyle/>
                    <a:p>
                      <a:pPr algn="l" fontAlgn="b"/>
                      <a:r>
                        <a:rPr lang="en-GB" sz="1000" b="0" i="0" u="none" strike="noStrike">
                          <a:solidFill>
                            <a:srgbClr val="000000"/>
                          </a:solidFill>
                          <a:effectLst/>
                          <a:latin typeface="Calibri" panose="020F0502020204030204" pitchFamily="34" charset="0"/>
                        </a:rPr>
                        <a:t>Jun</a:t>
                      </a:r>
                    </a:p>
                  </a:txBody>
                  <a:tcPr marL="8255" marR="8255" marT="8255" marB="0" anchor="b">
                    <a:lnL>
                      <a:noFill/>
                    </a:lnL>
                    <a:lnR>
                      <a:noFill/>
                    </a:lnR>
                    <a:lnT>
                      <a:noFill/>
                    </a:lnT>
                    <a:lnB>
                      <a:noFill/>
                    </a:lnB>
                  </a:tcPr>
                </a:tc>
                <a:tc>
                  <a:txBody>
                    <a:bodyPr/>
                    <a:lstStyle/>
                    <a:p>
                      <a:pPr algn="l" fontAlgn="b"/>
                      <a:r>
                        <a:rPr lang="en-GB" sz="1000" b="0" i="0" u="none" strike="noStrike">
                          <a:solidFill>
                            <a:srgbClr val="000000"/>
                          </a:solidFill>
                          <a:effectLst/>
                          <a:latin typeface="Calibri" panose="020F0502020204030204" pitchFamily="34" charset="0"/>
                        </a:rPr>
                        <a:t>Jul</a:t>
                      </a:r>
                    </a:p>
                  </a:txBody>
                  <a:tcPr marL="8255" marR="8255" marT="8255" marB="0" anchor="b">
                    <a:lnL>
                      <a:noFill/>
                    </a:lnL>
                    <a:lnR>
                      <a:noFill/>
                    </a:lnR>
                    <a:lnT>
                      <a:noFill/>
                    </a:lnT>
                    <a:lnB>
                      <a:noFill/>
                    </a:lnB>
                  </a:tcPr>
                </a:tc>
                <a:tc>
                  <a:txBody>
                    <a:bodyPr/>
                    <a:lstStyle/>
                    <a:p>
                      <a:pPr algn="l" fontAlgn="b"/>
                      <a:r>
                        <a:rPr lang="en-GB" sz="1000" b="0" i="0" u="none" strike="noStrike">
                          <a:solidFill>
                            <a:srgbClr val="000000"/>
                          </a:solidFill>
                          <a:effectLst/>
                          <a:latin typeface="Calibri" panose="020F0502020204030204" pitchFamily="34" charset="0"/>
                        </a:rPr>
                        <a:t>Aug</a:t>
                      </a:r>
                    </a:p>
                  </a:txBody>
                  <a:tcPr marL="8255" marR="8255" marT="8255" marB="0" anchor="b">
                    <a:lnL>
                      <a:noFill/>
                    </a:lnL>
                    <a:lnR>
                      <a:noFill/>
                    </a:lnR>
                    <a:lnT>
                      <a:noFill/>
                    </a:lnT>
                    <a:lnB>
                      <a:noFill/>
                    </a:lnB>
                  </a:tcPr>
                </a:tc>
                <a:tc>
                  <a:txBody>
                    <a:bodyPr/>
                    <a:lstStyle/>
                    <a:p>
                      <a:pPr algn="l" fontAlgn="b"/>
                      <a:r>
                        <a:rPr lang="en-GB" sz="1000" b="0" i="0" u="none" strike="noStrike">
                          <a:solidFill>
                            <a:srgbClr val="000000"/>
                          </a:solidFill>
                          <a:effectLst/>
                          <a:latin typeface="Calibri" panose="020F0502020204030204" pitchFamily="34" charset="0"/>
                        </a:rPr>
                        <a:t>Sep</a:t>
                      </a:r>
                    </a:p>
                  </a:txBody>
                  <a:tcPr marL="8255" marR="8255" marT="8255" marB="0" anchor="b">
                    <a:lnL>
                      <a:noFill/>
                    </a:lnL>
                    <a:lnR>
                      <a:noFill/>
                    </a:lnR>
                    <a:lnT>
                      <a:noFill/>
                    </a:lnT>
                    <a:lnB>
                      <a:noFill/>
                    </a:lnB>
                  </a:tcPr>
                </a:tc>
                <a:tc>
                  <a:txBody>
                    <a:bodyPr/>
                    <a:lstStyle/>
                    <a:p>
                      <a:pPr algn="l" fontAlgn="b"/>
                      <a:r>
                        <a:rPr lang="en-GB" sz="1000" b="0" i="0" u="none" strike="noStrike">
                          <a:solidFill>
                            <a:srgbClr val="000000"/>
                          </a:solidFill>
                          <a:effectLst/>
                          <a:latin typeface="Calibri" panose="020F0502020204030204" pitchFamily="34" charset="0"/>
                        </a:rPr>
                        <a:t>Oct</a:t>
                      </a:r>
                    </a:p>
                  </a:txBody>
                  <a:tcPr marL="8255" marR="8255" marT="8255" marB="0" anchor="b">
                    <a:lnL>
                      <a:noFill/>
                    </a:lnL>
                    <a:lnR>
                      <a:noFill/>
                    </a:lnR>
                    <a:lnT>
                      <a:noFill/>
                    </a:lnT>
                    <a:lnB>
                      <a:noFill/>
                    </a:lnB>
                  </a:tcPr>
                </a:tc>
                <a:tc>
                  <a:txBody>
                    <a:bodyPr/>
                    <a:lstStyle/>
                    <a:p>
                      <a:pPr algn="l" fontAlgn="b"/>
                      <a:r>
                        <a:rPr lang="en-GB" sz="1000" b="0" i="0" u="none" strike="noStrike">
                          <a:solidFill>
                            <a:srgbClr val="000000"/>
                          </a:solidFill>
                          <a:effectLst/>
                          <a:latin typeface="Calibri" panose="020F0502020204030204" pitchFamily="34" charset="0"/>
                        </a:rPr>
                        <a:t>Nov</a:t>
                      </a:r>
                    </a:p>
                  </a:txBody>
                  <a:tcPr marL="8255" marR="8255" marT="8255" marB="0" anchor="b">
                    <a:lnL>
                      <a:noFill/>
                    </a:lnL>
                    <a:lnR>
                      <a:noFill/>
                    </a:lnR>
                    <a:lnT>
                      <a:noFill/>
                    </a:lnT>
                    <a:lnB>
                      <a:noFill/>
                    </a:lnB>
                  </a:tcPr>
                </a:tc>
                <a:tc>
                  <a:txBody>
                    <a:bodyPr/>
                    <a:lstStyle/>
                    <a:p>
                      <a:pPr algn="l" fontAlgn="b"/>
                      <a:r>
                        <a:rPr lang="en-GB" sz="1000" b="0" i="0" u="none" strike="noStrike">
                          <a:solidFill>
                            <a:srgbClr val="000000"/>
                          </a:solidFill>
                          <a:effectLst/>
                          <a:latin typeface="Calibri" panose="020F0502020204030204" pitchFamily="34" charset="0"/>
                        </a:rPr>
                        <a:t>Dec</a:t>
                      </a: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extLst>
                  <a:ext uri="{0D108BD9-81ED-4DB2-BD59-A6C34878D82A}">
                    <a16:rowId xmlns:a16="http://schemas.microsoft.com/office/drawing/2014/main" val="2852051654"/>
                  </a:ext>
                </a:extLst>
              </a:tr>
              <a:tr h="218770">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r>
                        <a:rPr lang="en-GB" sz="1000" b="1" i="0" u="none" strike="noStrike">
                          <a:solidFill>
                            <a:srgbClr val="000000"/>
                          </a:solidFill>
                          <a:effectLst/>
                          <a:latin typeface="Calibri" panose="020F0502020204030204" pitchFamily="34" charset="0"/>
                        </a:rPr>
                        <a:t>Totals</a:t>
                      </a:r>
                    </a:p>
                  </a:txBody>
                  <a:tcPr marL="8255" marR="8255" marT="8255" marB="0" anchor="b">
                    <a:lnL>
                      <a:noFill/>
                    </a:lnL>
                    <a:lnR>
                      <a:noFill/>
                    </a:lnR>
                    <a:lnT>
                      <a:noFill/>
                    </a:lnT>
                    <a:lnB>
                      <a:noFill/>
                    </a:lnB>
                  </a:tcPr>
                </a:tc>
                <a:extLst>
                  <a:ext uri="{0D108BD9-81ED-4DB2-BD59-A6C34878D82A}">
                    <a16:rowId xmlns:a16="http://schemas.microsoft.com/office/drawing/2014/main" val="3296280133"/>
                  </a:ext>
                </a:extLst>
              </a:tr>
              <a:tr h="218770">
                <a:tc>
                  <a:txBody>
                    <a:bodyPr/>
                    <a:lstStyle/>
                    <a:p>
                      <a:pPr algn="l" fontAlgn="b"/>
                      <a:r>
                        <a:rPr lang="en-GB" sz="1000" b="0" i="0" u="none" strike="noStrike">
                          <a:solidFill>
                            <a:srgbClr val="000000"/>
                          </a:solidFill>
                          <a:effectLst/>
                          <a:latin typeface="Calibri" panose="020F0502020204030204" pitchFamily="34" charset="0"/>
                        </a:rPr>
                        <a:t>Sales Income</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1700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2300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1800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1700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1500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1200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1700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1700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1500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2100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1700</a:t>
                      </a:r>
                    </a:p>
                  </a:txBody>
                  <a:tcPr marL="8255" marR="8255" marT="8255" marB="0" anchor="b">
                    <a:lnL>
                      <a:noFill/>
                    </a:lnL>
                    <a:lnR>
                      <a:noFill/>
                    </a:lnR>
                    <a:lnT>
                      <a:noFill/>
                    </a:lnT>
                    <a:lnB>
                      <a:noFill/>
                    </a:lnB>
                  </a:tcPr>
                </a:tc>
                <a:tc>
                  <a:txBody>
                    <a:bodyPr/>
                    <a:lstStyle/>
                    <a:p>
                      <a:pPr algn="r" fontAlgn="b"/>
                      <a:r>
                        <a:rPr lang="en-GB" sz="1000" b="1" i="0" u="none" strike="noStrike">
                          <a:solidFill>
                            <a:srgbClr val="000000"/>
                          </a:solidFill>
                          <a:effectLst/>
                          <a:latin typeface="Calibri" panose="020F0502020204030204" pitchFamily="34" charset="0"/>
                        </a:rPr>
                        <a:t>20,900</a:t>
                      </a:r>
                    </a:p>
                  </a:txBody>
                  <a:tcPr marL="8255" marR="8255" marT="8255" marB="0" anchor="b">
                    <a:lnL>
                      <a:noFill/>
                    </a:lnL>
                    <a:lnR>
                      <a:noFill/>
                    </a:lnR>
                    <a:lnT>
                      <a:noFill/>
                    </a:lnT>
                    <a:lnB>
                      <a:noFill/>
                    </a:lnB>
                  </a:tcPr>
                </a:tc>
                <a:extLst>
                  <a:ext uri="{0D108BD9-81ED-4DB2-BD59-A6C34878D82A}">
                    <a16:rowId xmlns:a16="http://schemas.microsoft.com/office/drawing/2014/main" val="3166480010"/>
                  </a:ext>
                </a:extLst>
              </a:tr>
              <a:tr h="218770">
                <a:tc>
                  <a:txBody>
                    <a:bodyPr/>
                    <a:lstStyle/>
                    <a:p>
                      <a:pPr algn="l" fontAlgn="b"/>
                      <a:r>
                        <a:rPr lang="en-GB" sz="1000" b="0" i="0" u="none" strike="noStrike">
                          <a:solidFill>
                            <a:srgbClr val="000000"/>
                          </a:solidFill>
                          <a:effectLst/>
                          <a:latin typeface="Calibri" panose="020F0502020204030204" pitchFamily="34" charset="0"/>
                        </a:rPr>
                        <a:t>Grants</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2000</a:t>
                      </a:r>
                    </a:p>
                  </a:txBody>
                  <a:tcPr marL="8255" marR="8255" marT="8255" marB="0" anchor="b">
                    <a:lnL>
                      <a:noFill/>
                    </a:lnL>
                    <a:lnR>
                      <a:noFill/>
                    </a:lnR>
                    <a:lnT>
                      <a:noFill/>
                    </a:lnT>
                    <a:lnB>
                      <a:noFill/>
                    </a:lnB>
                  </a:tcPr>
                </a:tc>
                <a:tc>
                  <a:txBody>
                    <a:bodyPr/>
                    <a:lstStyle/>
                    <a:p>
                      <a:pPr algn="r" fontAlgn="b"/>
                      <a:r>
                        <a:rPr lang="en-GB" sz="1000" b="1" i="0" u="none" strike="noStrike">
                          <a:solidFill>
                            <a:srgbClr val="000000"/>
                          </a:solidFill>
                          <a:effectLst/>
                          <a:latin typeface="Calibri" panose="020F0502020204030204" pitchFamily="34" charset="0"/>
                        </a:rPr>
                        <a:t>24000</a:t>
                      </a:r>
                    </a:p>
                  </a:txBody>
                  <a:tcPr marL="8255" marR="8255" marT="8255" marB="0" anchor="b">
                    <a:lnL>
                      <a:noFill/>
                    </a:lnL>
                    <a:lnR>
                      <a:noFill/>
                    </a:lnR>
                    <a:lnT>
                      <a:noFill/>
                    </a:lnT>
                    <a:lnB>
                      <a:noFill/>
                    </a:lnB>
                  </a:tcPr>
                </a:tc>
                <a:extLst>
                  <a:ext uri="{0D108BD9-81ED-4DB2-BD59-A6C34878D82A}">
                    <a16:rowId xmlns:a16="http://schemas.microsoft.com/office/drawing/2014/main" val="2087546561"/>
                  </a:ext>
                </a:extLst>
              </a:tr>
              <a:tr h="218770">
                <a:tc>
                  <a:txBody>
                    <a:bodyPr/>
                    <a:lstStyle/>
                    <a:p>
                      <a:pPr algn="l" fontAlgn="b"/>
                      <a:r>
                        <a:rPr lang="en-GB" sz="1000" b="0" i="0" u="none" strike="noStrike">
                          <a:solidFill>
                            <a:srgbClr val="000000"/>
                          </a:solidFill>
                          <a:effectLst/>
                          <a:latin typeface="Calibri" panose="020F0502020204030204" pitchFamily="34" charset="0"/>
                        </a:rPr>
                        <a:t>Bank Loan</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2083</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2083</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2083</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2083</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2083</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2083</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2083</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2083</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2083</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2083</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2083</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2083</a:t>
                      </a:r>
                    </a:p>
                  </a:txBody>
                  <a:tcPr marL="8255" marR="8255" marT="8255" marB="0" anchor="b">
                    <a:lnL>
                      <a:noFill/>
                    </a:lnL>
                    <a:lnR>
                      <a:noFill/>
                    </a:lnR>
                    <a:lnT>
                      <a:noFill/>
                    </a:lnT>
                    <a:lnB>
                      <a:noFill/>
                    </a:lnB>
                  </a:tcPr>
                </a:tc>
                <a:tc>
                  <a:txBody>
                    <a:bodyPr/>
                    <a:lstStyle/>
                    <a:p>
                      <a:pPr algn="r" fontAlgn="b"/>
                      <a:r>
                        <a:rPr lang="en-GB" sz="1000" b="1" i="0" u="none" strike="noStrike">
                          <a:solidFill>
                            <a:srgbClr val="000000"/>
                          </a:solidFill>
                          <a:effectLst/>
                          <a:latin typeface="Calibri" panose="020F0502020204030204" pitchFamily="34" charset="0"/>
                        </a:rPr>
                        <a:t>24996</a:t>
                      </a:r>
                    </a:p>
                  </a:txBody>
                  <a:tcPr marL="8255" marR="8255" marT="8255" marB="0" anchor="b">
                    <a:lnL>
                      <a:noFill/>
                    </a:lnL>
                    <a:lnR>
                      <a:noFill/>
                    </a:lnR>
                    <a:lnT>
                      <a:noFill/>
                    </a:lnT>
                    <a:lnB>
                      <a:noFill/>
                    </a:lnB>
                  </a:tcPr>
                </a:tc>
                <a:extLst>
                  <a:ext uri="{0D108BD9-81ED-4DB2-BD59-A6C34878D82A}">
                    <a16:rowId xmlns:a16="http://schemas.microsoft.com/office/drawing/2014/main" val="567085056"/>
                  </a:ext>
                </a:extLst>
              </a:tr>
              <a:tr h="218770">
                <a:tc>
                  <a:txBody>
                    <a:bodyPr/>
                    <a:lstStyle/>
                    <a:p>
                      <a:pPr algn="l" fontAlgn="b"/>
                      <a:r>
                        <a:rPr lang="en-GB" sz="1000" b="0" i="0" u="none" strike="noStrike">
                          <a:solidFill>
                            <a:srgbClr val="000000"/>
                          </a:solidFill>
                          <a:effectLst/>
                          <a:latin typeface="Calibri" panose="020F0502020204030204" pitchFamily="34" charset="0"/>
                        </a:rPr>
                        <a:t>Donations/Fundraising</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3670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2780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1523</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3258</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2397</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1642</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876</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1293</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4731</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1965</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2143</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5937</a:t>
                      </a:r>
                    </a:p>
                  </a:txBody>
                  <a:tcPr marL="8255" marR="8255" marT="8255" marB="0" anchor="b">
                    <a:lnL>
                      <a:noFill/>
                    </a:lnL>
                    <a:lnR>
                      <a:noFill/>
                    </a:lnR>
                    <a:lnT>
                      <a:noFill/>
                    </a:lnT>
                    <a:lnB>
                      <a:noFill/>
                    </a:lnB>
                  </a:tcPr>
                </a:tc>
                <a:tc>
                  <a:txBody>
                    <a:bodyPr/>
                    <a:lstStyle/>
                    <a:p>
                      <a:pPr algn="r" fontAlgn="b"/>
                      <a:r>
                        <a:rPr lang="en-GB" sz="1000" b="1" i="0" u="none" strike="noStrike">
                          <a:solidFill>
                            <a:srgbClr val="000000"/>
                          </a:solidFill>
                          <a:effectLst/>
                          <a:latin typeface="Calibri" panose="020F0502020204030204" pitchFamily="34" charset="0"/>
                        </a:rPr>
                        <a:t>32216</a:t>
                      </a:r>
                    </a:p>
                  </a:txBody>
                  <a:tcPr marL="8255" marR="8255" marT="8255" marB="0" anchor="b">
                    <a:lnL>
                      <a:noFill/>
                    </a:lnL>
                    <a:lnR>
                      <a:noFill/>
                    </a:lnR>
                    <a:lnT>
                      <a:noFill/>
                    </a:lnT>
                    <a:lnB>
                      <a:noFill/>
                    </a:lnB>
                  </a:tcPr>
                </a:tc>
                <a:extLst>
                  <a:ext uri="{0D108BD9-81ED-4DB2-BD59-A6C34878D82A}">
                    <a16:rowId xmlns:a16="http://schemas.microsoft.com/office/drawing/2014/main" val="552782270"/>
                  </a:ext>
                </a:extLst>
              </a:tr>
              <a:tr h="218770">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extLst>
                  <a:ext uri="{0D108BD9-81ED-4DB2-BD59-A6C34878D82A}">
                    <a16:rowId xmlns:a16="http://schemas.microsoft.com/office/drawing/2014/main" val="1202276812"/>
                  </a:ext>
                </a:extLst>
              </a:tr>
              <a:tr h="218770">
                <a:tc>
                  <a:txBody>
                    <a:bodyPr/>
                    <a:lstStyle/>
                    <a:p>
                      <a:pPr algn="l" fontAlgn="b"/>
                      <a:r>
                        <a:rPr lang="en-GB" sz="1000" b="0" i="0" u="none" strike="noStrike">
                          <a:solidFill>
                            <a:srgbClr val="000000"/>
                          </a:solidFill>
                          <a:effectLst/>
                          <a:latin typeface="Calibri" panose="020F0502020204030204" pitchFamily="34" charset="0"/>
                        </a:rPr>
                        <a:t>Total Income</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9453</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9163</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7406</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9041</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7980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7725</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6159</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7076</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10514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7548</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8326</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11720</a:t>
                      </a:r>
                    </a:p>
                  </a:txBody>
                  <a:tcPr marL="8255" marR="8255" marT="8255" marB="0" anchor="b">
                    <a:lnL>
                      <a:noFill/>
                    </a:lnL>
                    <a:lnR>
                      <a:noFill/>
                    </a:lnR>
                    <a:lnT>
                      <a:noFill/>
                    </a:lnT>
                    <a:lnB>
                      <a:noFill/>
                    </a:lnB>
                  </a:tcPr>
                </a:tc>
                <a:tc>
                  <a:txBody>
                    <a:bodyPr/>
                    <a:lstStyle/>
                    <a:p>
                      <a:pPr algn="r" fontAlgn="b"/>
                      <a:r>
                        <a:rPr lang="en-GB" sz="1000" b="1" i="0" u="none" strike="noStrike">
                          <a:solidFill>
                            <a:srgbClr val="000000"/>
                          </a:solidFill>
                          <a:effectLst/>
                          <a:latin typeface="Calibri" panose="020F0502020204030204" pitchFamily="34" charset="0"/>
                        </a:rPr>
                        <a:t>102112</a:t>
                      </a:r>
                    </a:p>
                  </a:txBody>
                  <a:tcPr marL="8255" marR="8255" marT="8255" marB="0" anchor="b">
                    <a:lnL>
                      <a:noFill/>
                    </a:lnL>
                    <a:lnR>
                      <a:noFill/>
                    </a:lnR>
                    <a:lnT>
                      <a:noFill/>
                    </a:lnT>
                    <a:lnB>
                      <a:noFill/>
                    </a:lnB>
                  </a:tcPr>
                </a:tc>
                <a:extLst>
                  <a:ext uri="{0D108BD9-81ED-4DB2-BD59-A6C34878D82A}">
                    <a16:rowId xmlns:a16="http://schemas.microsoft.com/office/drawing/2014/main" val="991341483"/>
                  </a:ext>
                </a:extLst>
              </a:tr>
              <a:tr h="218770">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extLst>
                  <a:ext uri="{0D108BD9-81ED-4DB2-BD59-A6C34878D82A}">
                    <a16:rowId xmlns:a16="http://schemas.microsoft.com/office/drawing/2014/main" val="395810461"/>
                  </a:ext>
                </a:extLst>
              </a:tr>
              <a:tr h="218770">
                <a:tc>
                  <a:txBody>
                    <a:bodyPr/>
                    <a:lstStyle/>
                    <a:p>
                      <a:pPr algn="l" fontAlgn="b"/>
                      <a:r>
                        <a:rPr lang="en-GB" sz="1000" b="0" i="0" u="none" strike="noStrike" dirty="0">
                          <a:solidFill>
                            <a:srgbClr val="000000"/>
                          </a:solidFill>
                          <a:effectLst/>
                          <a:latin typeface="Calibri" panose="020F0502020204030204" pitchFamily="34" charset="0"/>
                        </a:rPr>
                        <a:t>Stock/Materials</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300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230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150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300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135</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300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170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220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300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180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300</a:t>
                      </a:r>
                    </a:p>
                  </a:txBody>
                  <a:tcPr marL="8255" marR="8255" marT="8255" marB="0" anchor="b">
                    <a:lnL>
                      <a:noFill/>
                    </a:lnL>
                    <a:lnR>
                      <a:noFill/>
                    </a:lnR>
                    <a:lnT>
                      <a:noFill/>
                    </a:lnT>
                    <a:lnB>
                      <a:noFill/>
                    </a:lnB>
                  </a:tcPr>
                </a:tc>
                <a:tc>
                  <a:txBody>
                    <a:bodyPr/>
                    <a:lstStyle/>
                    <a:p>
                      <a:pPr algn="r" fontAlgn="b"/>
                      <a:r>
                        <a:rPr lang="en-GB" sz="1000" b="1" i="0" u="none" strike="noStrike">
                          <a:solidFill>
                            <a:srgbClr val="000000"/>
                          </a:solidFill>
                          <a:effectLst/>
                          <a:latin typeface="Calibri" panose="020F0502020204030204" pitchFamily="34" charset="0"/>
                        </a:rPr>
                        <a:t>2785</a:t>
                      </a:r>
                    </a:p>
                  </a:txBody>
                  <a:tcPr marL="8255" marR="8255" marT="8255" marB="0" anchor="b">
                    <a:lnL>
                      <a:noFill/>
                    </a:lnL>
                    <a:lnR>
                      <a:noFill/>
                    </a:lnR>
                    <a:lnT>
                      <a:noFill/>
                    </a:lnT>
                    <a:lnB>
                      <a:noFill/>
                    </a:lnB>
                  </a:tcPr>
                </a:tc>
                <a:extLst>
                  <a:ext uri="{0D108BD9-81ED-4DB2-BD59-A6C34878D82A}">
                    <a16:rowId xmlns:a16="http://schemas.microsoft.com/office/drawing/2014/main" val="1560496106"/>
                  </a:ext>
                </a:extLst>
              </a:tr>
              <a:tr h="218770">
                <a:tc>
                  <a:txBody>
                    <a:bodyPr/>
                    <a:lstStyle/>
                    <a:p>
                      <a:pPr algn="l" fontAlgn="b"/>
                      <a:r>
                        <a:rPr lang="en-GB" sz="1000" b="0" i="0" u="none" strike="noStrike" dirty="0">
                          <a:solidFill>
                            <a:srgbClr val="000000"/>
                          </a:solidFill>
                          <a:effectLst/>
                          <a:latin typeface="Calibri" panose="020F0502020204030204" pitchFamily="34" charset="0"/>
                        </a:rPr>
                        <a:t>Rent</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1000</a:t>
                      </a:r>
                    </a:p>
                  </a:txBody>
                  <a:tcPr marL="8255" marR="8255" marT="8255" marB="0" anchor="b">
                    <a:lnL>
                      <a:noFill/>
                    </a:lnL>
                    <a:lnR>
                      <a:noFill/>
                    </a:lnR>
                    <a:lnT>
                      <a:noFill/>
                    </a:lnT>
                    <a:lnB>
                      <a:noFill/>
                    </a:lnB>
                  </a:tcPr>
                </a:tc>
                <a:tc>
                  <a:txBody>
                    <a:bodyPr/>
                    <a:lstStyle/>
                    <a:p>
                      <a:pPr algn="r" fontAlgn="b"/>
                      <a:r>
                        <a:rPr lang="en-GB" sz="1000" b="1" i="0" u="none" strike="noStrike">
                          <a:solidFill>
                            <a:srgbClr val="000000"/>
                          </a:solidFill>
                          <a:effectLst/>
                          <a:latin typeface="Calibri" panose="020F0502020204030204" pitchFamily="34" charset="0"/>
                        </a:rPr>
                        <a:t>12000</a:t>
                      </a:r>
                    </a:p>
                  </a:txBody>
                  <a:tcPr marL="8255" marR="8255" marT="8255" marB="0" anchor="b">
                    <a:lnL>
                      <a:noFill/>
                    </a:lnL>
                    <a:lnR>
                      <a:noFill/>
                    </a:lnR>
                    <a:lnT>
                      <a:noFill/>
                    </a:lnT>
                    <a:lnB>
                      <a:noFill/>
                    </a:lnB>
                  </a:tcPr>
                </a:tc>
                <a:extLst>
                  <a:ext uri="{0D108BD9-81ED-4DB2-BD59-A6C34878D82A}">
                    <a16:rowId xmlns:a16="http://schemas.microsoft.com/office/drawing/2014/main" val="2582754075"/>
                  </a:ext>
                </a:extLst>
              </a:tr>
              <a:tr h="218770">
                <a:tc>
                  <a:txBody>
                    <a:bodyPr/>
                    <a:lstStyle/>
                    <a:p>
                      <a:pPr algn="l" fontAlgn="b"/>
                      <a:r>
                        <a:rPr lang="en-GB" sz="1000" b="0" i="0" u="none" strike="noStrike">
                          <a:solidFill>
                            <a:srgbClr val="000000"/>
                          </a:solidFill>
                          <a:effectLst/>
                          <a:latin typeface="Calibri" panose="020F0502020204030204" pitchFamily="34" charset="0"/>
                        </a:rPr>
                        <a:t>Wages</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6245</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6245</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6245</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5697</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6245</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6245</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5786</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7923</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6245</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5290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6832</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6245</a:t>
                      </a:r>
                    </a:p>
                  </a:txBody>
                  <a:tcPr marL="8255" marR="8255" marT="8255" marB="0" anchor="b">
                    <a:lnL>
                      <a:noFill/>
                    </a:lnL>
                    <a:lnR>
                      <a:noFill/>
                    </a:lnR>
                    <a:lnT>
                      <a:noFill/>
                    </a:lnT>
                    <a:lnB>
                      <a:noFill/>
                    </a:lnB>
                  </a:tcPr>
                </a:tc>
                <a:tc>
                  <a:txBody>
                    <a:bodyPr/>
                    <a:lstStyle/>
                    <a:p>
                      <a:pPr algn="r" fontAlgn="b"/>
                      <a:r>
                        <a:rPr lang="en-GB" sz="1000" b="1" i="0" u="none" strike="noStrike">
                          <a:solidFill>
                            <a:srgbClr val="000000"/>
                          </a:solidFill>
                          <a:effectLst/>
                          <a:latin typeface="Calibri" panose="020F0502020204030204" pitchFamily="34" charset="0"/>
                        </a:rPr>
                        <a:t>75243</a:t>
                      </a:r>
                    </a:p>
                  </a:txBody>
                  <a:tcPr marL="8255" marR="8255" marT="8255" marB="0" anchor="b">
                    <a:lnL>
                      <a:noFill/>
                    </a:lnL>
                    <a:lnR>
                      <a:noFill/>
                    </a:lnR>
                    <a:lnT>
                      <a:noFill/>
                    </a:lnT>
                    <a:lnB>
                      <a:noFill/>
                    </a:lnB>
                  </a:tcPr>
                </a:tc>
                <a:extLst>
                  <a:ext uri="{0D108BD9-81ED-4DB2-BD59-A6C34878D82A}">
                    <a16:rowId xmlns:a16="http://schemas.microsoft.com/office/drawing/2014/main" val="4199132846"/>
                  </a:ext>
                </a:extLst>
              </a:tr>
              <a:tr h="218770">
                <a:tc>
                  <a:txBody>
                    <a:bodyPr/>
                    <a:lstStyle/>
                    <a:p>
                      <a:pPr algn="l" fontAlgn="b"/>
                      <a:r>
                        <a:rPr lang="en-GB" sz="1000" b="0" i="0" u="none" strike="noStrike" dirty="0">
                          <a:solidFill>
                            <a:srgbClr val="000000"/>
                          </a:solidFill>
                          <a:effectLst/>
                          <a:latin typeface="Calibri" panose="020F0502020204030204" pitchFamily="34" charset="0"/>
                        </a:rPr>
                        <a:t>Utilities</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254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254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254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254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254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254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254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254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254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254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254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254</a:t>
                      </a:r>
                    </a:p>
                  </a:txBody>
                  <a:tcPr marL="8255" marR="8255" marT="8255" marB="0" anchor="b">
                    <a:lnL>
                      <a:noFill/>
                    </a:lnL>
                    <a:lnR>
                      <a:noFill/>
                    </a:lnR>
                    <a:lnT>
                      <a:noFill/>
                    </a:lnT>
                    <a:lnB>
                      <a:noFill/>
                    </a:lnB>
                  </a:tcPr>
                </a:tc>
                <a:tc>
                  <a:txBody>
                    <a:bodyPr/>
                    <a:lstStyle/>
                    <a:p>
                      <a:pPr algn="r" fontAlgn="b"/>
                      <a:r>
                        <a:rPr lang="en-GB" sz="1000" b="1" i="0" u="none" strike="noStrike">
                          <a:solidFill>
                            <a:srgbClr val="000000"/>
                          </a:solidFill>
                          <a:effectLst/>
                          <a:latin typeface="Calibri" panose="020F0502020204030204" pitchFamily="34" charset="0"/>
                        </a:rPr>
                        <a:t>3048</a:t>
                      </a:r>
                    </a:p>
                  </a:txBody>
                  <a:tcPr marL="8255" marR="8255" marT="8255" marB="0" anchor="b">
                    <a:lnL>
                      <a:noFill/>
                    </a:lnL>
                    <a:lnR>
                      <a:noFill/>
                    </a:lnR>
                    <a:lnT>
                      <a:noFill/>
                    </a:lnT>
                    <a:lnB>
                      <a:noFill/>
                    </a:lnB>
                  </a:tcPr>
                </a:tc>
                <a:extLst>
                  <a:ext uri="{0D108BD9-81ED-4DB2-BD59-A6C34878D82A}">
                    <a16:rowId xmlns:a16="http://schemas.microsoft.com/office/drawing/2014/main" val="3498073165"/>
                  </a:ext>
                </a:extLst>
              </a:tr>
              <a:tr h="218770">
                <a:tc>
                  <a:txBody>
                    <a:bodyPr/>
                    <a:lstStyle/>
                    <a:p>
                      <a:pPr algn="l" fontAlgn="b"/>
                      <a:r>
                        <a:rPr lang="en-GB" sz="1000" b="0" i="0" u="none" strike="noStrike">
                          <a:solidFill>
                            <a:srgbClr val="000000"/>
                          </a:solidFill>
                          <a:effectLst/>
                          <a:latin typeface="Calibri" panose="020F0502020204030204" pitchFamily="34" charset="0"/>
                        </a:rPr>
                        <a:t>Insurances</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249</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249</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249</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249</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249</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249</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249</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249</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249</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249</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249</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249</a:t>
                      </a:r>
                    </a:p>
                  </a:txBody>
                  <a:tcPr marL="8255" marR="8255" marT="8255" marB="0" anchor="b">
                    <a:lnL>
                      <a:noFill/>
                    </a:lnL>
                    <a:lnR>
                      <a:noFill/>
                    </a:lnR>
                    <a:lnT>
                      <a:noFill/>
                    </a:lnT>
                    <a:lnB>
                      <a:noFill/>
                    </a:lnB>
                  </a:tcPr>
                </a:tc>
                <a:tc>
                  <a:txBody>
                    <a:bodyPr/>
                    <a:lstStyle/>
                    <a:p>
                      <a:pPr algn="r" fontAlgn="b"/>
                      <a:r>
                        <a:rPr lang="en-GB" sz="1000" b="1" i="0" u="none" strike="noStrike">
                          <a:solidFill>
                            <a:srgbClr val="000000"/>
                          </a:solidFill>
                          <a:effectLst/>
                          <a:latin typeface="Calibri" panose="020F0502020204030204" pitchFamily="34" charset="0"/>
                        </a:rPr>
                        <a:t>2988</a:t>
                      </a:r>
                    </a:p>
                  </a:txBody>
                  <a:tcPr marL="8255" marR="8255" marT="8255" marB="0" anchor="b">
                    <a:lnL>
                      <a:noFill/>
                    </a:lnL>
                    <a:lnR>
                      <a:noFill/>
                    </a:lnR>
                    <a:lnT>
                      <a:noFill/>
                    </a:lnT>
                    <a:lnB>
                      <a:noFill/>
                    </a:lnB>
                  </a:tcPr>
                </a:tc>
                <a:extLst>
                  <a:ext uri="{0D108BD9-81ED-4DB2-BD59-A6C34878D82A}">
                    <a16:rowId xmlns:a16="http://schemas.microsoft.com/office/drawing/2014/main" val="670263614"/>
                  </a:ext>
                </a:extLst>
              </a:tr>
              <a:tr h="218770">
                <a:tc>
                  <a:txBody>
                    <a:bodyPr/>
                    <a:lstStyle/>
                    <a:p>
                      <a:pPr algn="l" fontAlgn="b"/>
                      <a:r>
                        <a:rPr lang="en-GB" sz="1000" b="0" i="0" u="none" strike="noStrike" dirty="0">
                          <a:solidFill>
                            <a:srgbClr val="000000"/>
                          </a:solidFill>
                          <a:effectLst/>
                          <a:latin typeface="Calibri" panose="020F0502020204030204" pitchFamily="34" charset="0"/>
                        </a:rPr>
                        <a:t>Phone/Internet</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80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80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80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80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80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80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80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80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80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80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80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80</a:t>
                      </a:r>
                    </a:p>
                  </a:txBody>
                  <a:tcPr marL="8255" marR="8255" marT="8255" marB="0" anchor="b">
                    <a:lnL>
                      <a:noFill/>
                    </a:lnL>
                    <a:lnR>
                      <a:noFill/>
                    </a:lnR>
                    <a:lnT>
                      <a:noFill/>
                    </a:lnT>
                    <a:lnB>
                      <a:noFill/>
                    </a:lnB>
                  </a:tcPr>
                </a:tc>
                <a:tc>
                  <a:txBody>
                    <a:bodyPr/>
                    <a:lstStyle/>
                    <a:p>
                      <a:pPr algn="r" fontAlgn="b"/>
                      <a:r>
                        <a:rPr lang="en-GB" sz="1000" b="1" i="0" u="none" strike="noStrike">
                          <a:solidFill>
                            <a:srgbClr val="000000"/>
                          </a:solidFill>
                          <a:effectLst/>
                          <a:latin typeface="Calibri" panose="020F0502020204030204" pitchFamily="34" charset="0"/>
                        </a:rPr>
                        <a:t>960</a:t>
                      </a:r>
                    </a:p>
                  </a:txBody>
                  <a:tcPr marL="8255" marR="8255" marT="8255" marB="0" anchor="b">
                    <a:lnL>
                      <a:noFill/>
                    </a:lnL>
                    <a:lnR>
                      <a:noFill/>
                    </a:lnR>
                    <a:lnT>
                      <a:noFill/>
                    </a:lnT>
                    <a:lnB>
                      <a:noFill/>
                    </a:lnB>
                  </a:tcPr>
                </a:tc>
                <a:extLst>
                  <a:ext uri="{0D108BD9-81ED-4DB2-BD59-A6C34878D82A}">
                    <a16:rowId xmlns:a16="http://schemas.microsoft.com/office/drawing/2014/main" val="2359468526"/>
                  </a:ext>
                </a:extLst>
              </a:tr>
              <a:tr h="218770">
                <a:tc>
                  <a:txBody>
                    <a:bodyPr/>
                    <a:lstStyle/>
                    <a:p>
                      <a:pPr algn="l" fontAlgn="b"/>
                      <a:r>
                        <a:rPr lang="en-GB" sz="1000" b="0" i="0" u="none" strike="noStrike" dirty="0">
                          <a:solidFill>
                            <a:srgbClr val="000000"/>
                          </a:solidFill>
                          <a:effectLst/>
                          <a:latin typeface="Calibri" panose="020F0502020204030204" pitchFamily="34" charset="0"/>
                        </a:rPr>
                        <a:t>Stationary</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10</a:t>
                      </a:r>
                    </a:p>
                  </a:txBody>
                  <a:tcPr marL="8255" marR="8255" marT="8255" marB="0" anchor="b">
                    <a:lnL>
                      <a:noFill/>
                    </a:lnL>
                    <a:lnR>
                      <a:noFill/>
                    </a:lnR>
                    <a:lnT>
                      <a:noFill/>
                    </a:lnT>
                    <a:lnB>
                      <a:noFill/>
                    </a:lnB>
                  </a:tcPr>
                </a:tc>
                <a:tc>
                  <a:txBody>
                    <a:bodyPr/>
                    <a:lstStyle/>
                    <a:p>
                      <a:pPr algn="r" fontAlgn="b"/>
                      <a:r>
                        <a:rPr lang="en-GB" sz="1000" b="1" i="0" u="none" strike="noStrike">
                          <a:solidFill>
                            <a:srgbClr val="000000"/>
                          </a:solidFill>
                          <a:effectLst/>
                          <a:latin typeface="Calibri" panose="020F0502020204030204" pitchFamily="34" charset="0"/>
                        </a:rPr>
                        <a:t>120</a:t>
                      </a:r>
                    </a:p>
                  </a:txBody>
                  <a:tcPr marL="8255" marR="8255" marT="8255" marB="0" anchor="b">
                    <a:lnL>
                      <a:noFill/>
                    </a:lnL>
                    <a:lnR>
                      <a:noFill/>
                    </a:lnR>
                    <a:lnT>
                      <a:noFill/>
                    </a:lnT>
                    <a:lnB>
                      <a:noFill/>
                    </a:lnB>
                  </a:tcPr>
                </a:tc>
                <a:extLst>
                  <a:ext uri="{0D108BD9-81ED-4DB2-BD59-A6C34878D82A}">
                    <a16:rowId xmlns:a16="http://schemas.microsoft.com/office/drawing/2014/main" val="236369441"/>
                  </a:ext>
                </a:extLst>
              </a:tr>
              <a:tr h="218770">
                <a:tc>
                  <a:txBody>
                    <a:bodyPr/>
                    <a:lstStyle/>
                    <a:p>
                      <a:pPr algn="l" fontAlgn="b"/>
                      <a:r>
                        <a:rPr lang="en-GB" sz="1000" b="0" i="0" u="none" strike="noStrike" dirty="0">
                          <a:solidFill>
                            <a:srgbClr val="000000"/>
                          </a:solidFill>
                          <a:effectLst/>
                          <a:latin typeface="Calibri" panose="020F0502020204030204" pitchFamily="34" charset="0"/>
                        </a:rPr>
                        <a:t>Loan Repayments</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194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194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194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194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194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194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194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194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194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194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194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194</a:t>
                      </a:r>
                    </a:p>
                  </a:txBody>
                  <a:tcPr marL="8255" marR="8255" marT="8255" marB="0" anchor="b">
                    <a:lnL>
                      <a:noFill/>
                    </a:lnL>
                    <a:lnR>
                      <a:noFill/>
                    </a:lnR>
                    <a:lnT>
                      <a:noFill/>
                    </a:lnT>
                    <a:lnB>
                      <a:noFill/>
                    </a:lnB>
                  </a:tcPr>
                </a:tc>
                <a:tc>
                  <a:txBody>
                    <a:bodyPr/>
                    <a:lstStyle/>
                    <a:p>
                      <a:pPr algn="r" fontAlgn="b"/>
                      <a:r>
                        <a:rPr lang="en-GB" sz="1000" b="1" i="0" u="none" strike="noStrike">
                          <a:solidFill>
                            <a:srgbClr val="000000"/>
                          </a:solidFill>
                          <a:effectLst/>
                          <a:latin typeface="Calibri" panose="020F0502020204030204" pitchFamily="34" charset="0"/>
                        </a:rPr>
                        <a:t>2328</a:t>
                      </a:r>
                    </a:p>
                  </a:txBody>
                  <a:tcPr marL="8255" marR="8255" marT="8255" marB="0" anchor="b">
                    <a:lnL>
                      <a:noFill/>
                    </a:lnL>
                    <a:lnR>
                      <a:noFill/>
                    </a:lnR>
                    <a:lnT>
                      <a:noFill/>
                    </a:lnT>
                    <a:lnB>
                      <a:noFill/>
                    </a:lnB>
                  </a:tcPr>
                </a:tc>
                <a:extLst>
                  <a:ext uri="{0D108BD9-81ED-4DB2-BD59-A6C34878D82A}">
                    <a16:rowId xmlns:a16="http://schemas.microsoft.com/office/drawing/2014/main" val="1295032937"/>
                  </a:ext>
                </a:extLst>
              </a:tr>
              <a:tr h="218770">
                <a:tc>
                  <a:txBody>
                    <a:bodyPr/>
                    <a:lstStyle/>
                    <a:p>
                      <a:pPr algn="l" fontAlgn="b"/>
                      <a:r>
                        <a:rPr lang="en-GB" sz="1000" b="0" i="0" u="none" strike="noStrike" dirty="0">
                          <a:solidFill>
                            <a:srgbClr val="000000"/>
                          </a:solidFill>
                          <a:effectLst/>
                          <a:latin typeface="Calibri" panose="020F0502020204030204" pitchFamily="34" charset="0"/>
                        </a:rPr>
                        <a:t>Bank Charges</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a:t>
                      </a:r>
                    </a:p>
                  </a:txBody>
                  <a:tcPr marL="8255" marR="8255" marT="8255" marB="0" anchor="b">
                    <a:lnL>
                      <a:noFill/>
                    </a:lnL>
                    <a:lnR>
                      <a:noFill/>
                    </a:lnR>
                    <a:lnT>
                      <a:noFill/>
                    </a:lnT>
                    <a:lnB>
                      <a:noFill/>
                    </a:lnB>
                  </a:tcPr>
                </a:tc>
                <a:tc>
                  <a:txBody>
                    <a:bodyPr/>
                    <a:lstStyle/>
                    <a:p>
                      <a:pPr algn="r" fontAlgn="b"/>
                      <a:r>
                        <a:rPr lang="en-GB" sz="1000" b="1" i="0" u="none" strike="noStrike">
                          <a:solidFill>
                            <a:srgbClr val="000000"/>
                          </a:solidFill>
                          <a:effectLst/>
                          <a:latin typeface="Calibri" panose="020F0502020204030204" pitchFamily="34" charset="0"/>
                        </a:rPr>
                        <a:t>240</a:t>
                      </a:r>
                    </a:p>
                  </a:txBody>
                  <a:tcPr marL="8255" marR="8255" marT="8255" marB="0" anchor="b">
                    <a:lnL>
                      <a:noFill/>
                    </a:lnL>
                    <a:lnR>
                      <a:noFill/>
                    </a:lnR>
                    <a:lnT>
                      <a:noFill/>
                    </a:lnT>
                    <a:lnB>
                      <a:noFill/>
                    </a:lnB>
                  </a:tcPr>
                </a:tc>
                <a:extLst>
                  <a:ext uri="{0D108BD9-81ED-4DB2-BD59-A6C34878D82A}">
                    <a16:rowId xmlns:a16="http://schemas.microsoft.com/office/drawing/2014/main" val="528608526"/>
                  </a:ext>
                </a:extLst>
              </a:tr>
              <a:tr h="218770">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extLst>
                  <a:ext uri="{0D108BD9-81ED-4DB2-BD59-A6C34878D82A}">
                    <a16:rowId xmlns:a16="http://schemas.microsoft.com/office/drawing/2014/main" val="2007430715"/>
                  </a:ext>
                </a:extLst>
              </a:tr>
              <a:tr h="218770">
                <a:tc>
                  <a:txBody>
                    <a:bodyPr/>
                    <a:lstStyle/>
                    <a:p>
                      <a:pPr algn="l" fontAlgn="b"/>
                      <a:r>
                        <a:rPr lang="en-GB" sz="1000" b="0" i="0" u="none" strike="noStrike">
                          <a:solidFill>
                            <a:srgbClr val="000000"/>
                          </a:solidFill>
                          <a:effectLst/>
                          <a:latin typeface="Calibri" panose="020F0502020204030204" pitchFamily="34" charset="0"/>
                        </a:rPr>
                        <a:t>Total Outgoings</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8352</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8282</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8202</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7804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8187</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8252</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7893</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9900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8272</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7397</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8819</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8352</a:t>
                      </a:r>
                    </a:p>
                  </a:txBody>
                  <a:tcPr marL="8255" marR="8255" marT="8255" marB="0" anchor="b">
                    <a:lnL>
                      <a:noFill/>
                    </a:lnL>
                    <a:lnR>
                      <a:noFill/>
                    </a:lnR>
                    <a:lnT>
                      <a:noFill/>
                    </a:lnT>
                    <a:lnB>
                      <a:noFill/>
                    </a:lnB>
                  </a:tcPr>
                </a:tc>
                <a:tc>
                  <a:txBody>
                    <a:bodyPr/>
                    <a:lstStyle/>
                    <a:p>
                      <a:pPr algn="r" fontAlgn="b"/>
                      <a:r>
                        <a:rPr lang="en-GB" sz="1000" b="1" i="0" u="none" strike="noStrike">
                          <a:solidFill>
                            <a:srgbClr val="000000"/>
                          </a:solidFill>
                          <a:effectLst/>
                          <a:latin typeface="Calibri" panose="020F0502020204030204" pitchFamily="34" charset="0"/>
                        </a:rPr>
                        <a:t>99712</a:t>
                      </a:r>
                    </a:p>
                  </a:txBody>
                  <a:tcPr marL="8255" marR="8255" marT="8255" marB="0" anchor="b">
                    <a:lnL>
                      <a:noFill/>
                    </a:lnL>
                    <a:lnR>
                      <a:noFill/>
                    </a:lnR>
                    <a:lnT>
                      <a:noFill/>
                    </a:lnT>
                    <a:lnB>
                      <a:noFill/>
                    </a:lnB>
                  </a:tcPr>
                </a:tc>
                <a:extLst>
                  <a:ext uri="{0D108BD9-81ED-4DB2-BD59-A6C34878D82A}">
                    <a16:rowId xmlns:a16="http://schemas.microsoft.com/office/drawing/2014/main" val="620621957"/>
                  </a:ext>
                </a:extLst>
              </a:tr>
              <a:tr h="218770">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extLst>
                  <a:ext uri="{0D108BD9-81ED-4DB2-BD59-A6C34878D82A}">
                    <a16:rowId xmlns:a16="http://schemas.microsoft.com/office/drawing/2014/main" val="455051873"/>
                  </a:ext>
                </a:extLst>
              </a:tr>
              <a:tr h="218770">
                <a:tc>
                  <a:txBody>
                    <a:bodyPr/>
                    <a:lstStyle/>
                    <a:p>
                      <a:pPr algn="l" fontAlgn="b"/>
                      <a:r>
                        <a:rPr lang="en-GB" sz="1000" b="0" i="0" u="none" strike="noStrike">
                          <a:solidFill>
                            <a:srgbClr val="000000"/>
                          </a:solidFill>
                          <a:effectLst/>
                          <a:latin typeface="Calibri" panose="020F0502020204030204" pitchFamily="34" charset="0"/>
                        </a:rPr>
                        <a:t>Incoming less Outgoing</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1101</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881</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-796</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1237</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-207</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-527</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-1734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-2824</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2242</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151</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-493</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3368</a:t>
                      </a:r>
                    </a:p>
                  </a:txBody>
                  <a:tcPr marL="8255" marR="8255" marT="8255" marB="0" anchor="b">
                    <a:lnL>
                      <a:noFill/>
                    </a:lnL>
                    <a:lnR>
                      <a:noFill/>
                    </a:lnR>
                    <a:lnT>
                      <a:noFill/>
                    </a:lnT>
                    <a:lnB>
                      <a:noFill/>
                    </a:lnB>
                  </a:tcPr>
                </a:tc>
                <a:tc>
                  <a:txBody>
                    <a:bodyPr/>
                    <a:lstStyle/>
                    <a:p>
                      <a:pPr algn="r" fontAlgn="b"/>
                      <a:r>
                        <a:rPr lang="en-GB" sz="1000" b="1" i="0" u="none" strike="noStrike">
                          <a:solidFill>
                            <a:srgbClr val="000000"/>
                          </a:solidFill>
                          <a:effectLst/>
                          <a:latin typeface="Calibri" panose="020F0502020204030204" pitchFamily="34" charset="0"/>
                        </a:rPr>
                        <a:t>2399</a:t>
                      </a:r>
                    </a:p>
                  </a:txBody>
                  <a:tcPr marL="8255" marR="8255" marT="8255" marB="0" anchor="b">
                    <a:lnL>
                      <a:noFill/>
                    </a:lnL>
                    <a:lnR>
                      <a:noFill/>
                    </a:lnR>
                    <a:lnT>
                      <a:noFill/>
                    </a:lnT>
                    <a:lnB>
                      <a:noFill/>
                    </a:lnB>
                  </a:tcPr>
                </a:tc>
                <a:extLst>
                  <a:ext uri="{0D108BD9-81ED-4DB2-BD59-A6C34878D82A}">
                    <a16:rowId xmlns:a16="http://schemas.microsoft.com/office/drawing/2014/main" val="2980798905"/>
                  </a:ext>
                </a:extLst>
              </a:tr>
              <a:tr h="218770">
                <a:tc>
                  <a:txBody>
                    <a:bodyPr/>
                    <a:lstStyle/>
                    <a:p>
                      <a:pPr algn="l" fontAlgn="b"/>
                      <a:r>
                        <a:rPr lang="en-GB" sz="1000" b="0" i="0" u="none" strike="noStrike">
                          <a:solidFill>
                            <a:srgbClr val="000000"/>
                          </a:solidFill>
                          <a:effectLst/>
                          <a:latin typeface="Calibri" panose="020F0502020204030204" pitchFamily="34" charset="0"/>
                        </a:rPr>
                        <a:t>Opening Bank Balance</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0</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1101</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1982</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1186</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2423</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2216</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1689</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-45</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-2869</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-627</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-476</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-969</a:t>
                      </a:r>
                    </a:p>
                  </a:txBody>
                  <a:tcPr marL="8255" marR="8255" marT="8255" marB="0" anchor="b">
                    <a:lnL>
                      <a:noFill/>
                    </a:lnL>
                    <a:lnR>
                      <a:noFill/>
                    </a:lnR>
                    <a:lnT>
                      <a:noFill/>
                    </a:lnT>
                    <a:lnB>
                      <a:noFill/>
                    </a:lnB>
                  </a:tcPr>
                </a:tc>
                <a:tc>
                  <a:txBody>
                    <a:bodyPr/>
                    <a:lstStyle/>
                    <a:p>
                      <a:pPr algn="l" fontAlgn="b"/>
                      <a:endParaRPr lang="en-GB" sz="1000" b="0" i="0" u="none" strike="noStrike">
                        <a:solidFill>
                          <a:srgbClr val="000000"/>
                        </a:solidFill>
                        <a:effectLst/>
                        <a:latin typeface="Calibri" panose="020F0502020204030204" pitchFamily="34" charset="0"/>
                      </a:endParaRPr>
                    </a:p>
                  </a:txBody>
                  <a:tcPr marL="8255" marR="8255" marT="8255" marB="0" anchor="b">
                    <a:lnL>
                      <a:noFill/>
                    </a:lnL>
                    <a:lnR>
                      <a:noFill/>
                    </a:lnR>
                    <a:lnT>
                      <a:noFill/>
                    </a:lnT>
                    <a:lnB>
                      <a:noFill/>
                    </a:lnB>
                  </a:tcPr>
                </a:tc>
                <a:extLst>
                  <a:ext uri="{0D108BD9-81ED-4DB2-BD59-A6C34878D82A}">
                    <a16:rowId xmlns:a16="http://schemas.microsoft.com/office/drawing/2014/main" val="1115737657"/>
                  </a:ext>
                </a:extLst>
              </a:tr>
              <a:tr h="218770">
                <a:tc>
                  <a:txBody>
                    <a:bodyPr/>
                    <a:lstStyle/>
                    <a:p>
                      <a:pPr algn="l" fontAlgn="b"/>
                      <a:r>
                        <a:rPr lang="en-GB" sz="1000" b="0" i="0" u="none" strike="noStrike">
                          <a:solidFill>
                            <a:srgbClr val="000000"/>
                          </a:solidFill>
                          <a:effectLst/>
                          <a:latin typeface="Calibri" panose="020F0502020204030204" pitchFamily="34" charset="0"/>
                        </a:rPr>
                        <a:t>Closing Bank Balance</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1101</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1982</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1186</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2423</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2216</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1689</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-45</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-2869</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-627</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-476</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-969</a:t>
                      </a:r>
                    </a:p>
                  </a:txBody>
                  <a:tcPr marL="8255" marR="8255" marT="8255" marB="0" anchor="b">
                    <a:lnL>
                      <a:noFill/>
                    </a:lnL>
                    <a:lnR>
                      <a:noFill/>
                    </a:lnR>
                    <a:lnT>
                      <a:noFill/>
                    </a:lnT>
                    <a:lnB>
                      <a:noFill/>
                    </a:lnB>
                  </a:tcPr>
                </a:tc>
                <a:tc>
                  <a:txBody>
                    <a:bodyPr/>
                    <a:lstStyle/>
                    <a:p>
                      <a:pPr algn="r" fontAlgn="b"/>
                      <a:r>
                        <a:rPr lang="en-GB" sz="1000" b="0" i="0" u="none" strike="noStrike">
                          <a:solidFill>
                            <a:srgbClr val="000000"/>
                          </a:solidFill>
                          <a:effectLst/>
                          <a:latin typeface="Calibri" panose="020F0502020204030204" pitchFamily="34" charset="0"/>
                        </a:rPr>
                        <a:t>2399</a:t>
                      </a:r>
                    </a:p>
                  </a:txBody>
                  <a:tcPr marL="8255" marR="8255" marT="8255" marB="0" anchor="b">
                    <a:lnL>
                      <a:noFill/>
                    </a:lnL>
                    <a:lnR>
                      <a:noFill/>
                    </a:lnR>
                    <a:lnT>
                      <a:noFill/>
                    </a:lnT>
                    <a:lnB>
                      <a:noFill/>
                    </a:lnB>
                  </a:tcPr>
                </a:tc>
                <a:tc>
                  <a:txBody>
                    <a:bodyPr/>
                    <a:lstStyle/>
                    <a:p>
                      <a:pPr algn="l" fontAlgn="b"/>
                      <a:endParaRPr lang="en-GB" sz="1000" b="0" i="0" u="none" strike="noStrike" dirty="0">
                        <a:solidFill>
                          <a:srgbClr val="000000"/>
                        </a:solidFill>
                        <a:effectLst/>
                        <a:latin typeface="Calibri" panose="020F0502020204030204" pitchFamily="34" charset="0"/>
                      </a:endParaRPr>
                    </a:p>
                  </a:txBody>
                  <a:tcPr marL="8255" marR="8255" marT="8255" marB="0" anchor="b">
                    <a:lnL>
                      <a:noFill/>
                    </a:lnL>
                    <a:lnR>
                      <a:noFill/>
                    </a:lnR>
                    <a:lnT>
                      <a:noFill/>
                    </a:lnT>
                    <a:lnB>
                      <a:noFill/>
                    </a:lnB>
                  </a:tcPr>
                </a:tc>
                <a:extLst>
                  <a:ext uri="{0D108BD9-81ED-4DB2-BD59-A6C34878D82A}">
                    <a16:rowId xmlns:a16="http://schemas.microsoft.com/office/drawing/2014/main" val="53479579"/>
                  </a:ext>
                </a:extLst>
              </a:tr>
            </a:tbl>
          </a:graphicData>
        </a:graphic>
      </p:graphicFrame>
    </p:spTree>
    <p:extLst>
      <p:ext uri="{BB962C8B-B14F-4D97-AF65-F5344CB8AC3E}">
        <p14:creationId xmlns:p14="http://schemas.microsoft.com/office/powerpoint/2010/main" val="42516411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120" y="188640"/>
            <a:ext cx="9509760" cy="576064"/>
          </a:xfrm>
        </p:spPr>
        <p:txBody>
          <a:bodyPr/>
          <a:lstStyle/>
          <a:p>
            <a:r>
              <a:rPr lang="en-US" dirty="0">
                <a:latin typeface="Arial" panose="020B0604020202020204" pitchFamily="34" charset="0"/>
                <a:cs typeface="Arial" panose="020B0604020202020204" pitchFamily="34" charset="0"/>
              </a:rPr>
              <a:t>                              References</a:t>
            </a:r>
          </a:p>
        </p:txBody>
      </p:sp>
      <p:sp>
        <p:nvSpPr>
          <p:cNvPr id="4" name="Content Placeholder 3"/>
          <p:cNvSpPr>
            <a:spLocks noGrp="1"/>
          </p:cNvSpPr>
          <p:nvPr>
            <p:ph sz="half" idx="2"/>
          </p:nvPr>
        </p:nvSpPr>
        <p:spPr>
          <a:xfrm>
            <a:off x="479376" y="764704"/>
            <a:ext cx="11233248" cy="5625936"/>
          </a:xfrm>
        </p:spPr>
        <p:txBody>
          <a:bodyPr>
            <a:normAutofit fontScale="47500" lnSpcReduction="20000"/>
          </a:bodyPr>
          <a:lstStyle/>
          <a:p>
            <a:r>
              <a:rPr lang="en-GB" sz="2700" dirty="0">
                <a:latin typeface="Arial" panose="020B0604020202020204" pitchFamily="34" charset="0"/>
                <a:cs typeface="Arial" panose="020B0604020202020204" pitchFamily="34" charset="0"/>
              </a:rPr>
              <a:t>Big lottery fund (2018) research/children-young-people-and-families/places-for-young-people. Available at: https://www.biglotteryfund.org.uk/research/children-young-people-and-families/places-for-young-people [Assessed 18 December 2018]</a:t>
            </a:r>
          </a:p>
          <a:p>
            <a:r>
              <a:rPr lang="en-GB" sz="2700" dirty="0">
                <a:latin typeface="Arial" panose="020B0604020202020204" pitchFamily="34" charset="0"/>
                <a:cs typeface="Arial" panose="020B0604020202020204" pitchFamily="34" charset="0"/>
              </a:rPr>
              <a:t>Dearden, L (2018) drug-dealing-children-county-lines-support-families-police-slavery-stabbings. Available at: https://www.independent.co.uk/news/uk/crime/drug-dealing-children-county-lines-support-families-police-slavery-stabbings-a8563996.html [Assessed 11 December 2018]</a:t>
            </a:r>
          </a:p>
          <a:p>
            <a:r>
              <a:rPr lang="en-GB" sz="2700" dirty="0">
                <a:latin typeface="Arial" panose="020B0604020202020204" pitchFamily="34" charset="0"/>
                <a:cs typeface="Arial" panose="020B0604020202020204" pitchFamily="34" charset="0"/>
              </a:rPr>
              <a:t>Fredriksson, </a:t>
            </a:r>
            <a:r>
              <a:rPr lang="en-GB" sz="2700" dirty="0" err="1">
                <a:latin typeface="Arial" panose="020B0604020202020204" pitchFamily="34" charset="0"/>
                <a:cs typeface="Arial" panose="020B0604020202020204" pitchFamily="34" charset="0"/>
              </a:rPr>
              <a:t>Ingela</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Geidne</a:t>
            </a:r>
            <a:r>
              <a:rPr lang="en-GB" sz="2700" dirty="0">
                <a:latin typeface="Arial" panose="020B0604020202020204" pitchFamily="34" charset="0"/>
                <a:cs typeface="Arial" panose="020B0604020202020204" pitchFamily="34" charset="0"/>
              </a:rPr>
              <a:t>, Susanna &amp; Eriksson, Charli, (2018). Leisure-time youth centres as health-promoting settings: Experiences from multicultural neighbourhoods in Sweden. Scandinavian Journal Of Public Health, 46(Suppl. 20), pp.72–79. Available at: https://doi.org/10.1177/1403494817743900 [Assessed 09 December 2018]</a:t>
            </a:r>
          </a:p>
          <a:p>
            <a:r>
              <a:rPr lang="en-GB" sz="2700" dirty="0">
                <a:latin typeface="Arial" panose="020B0604020202020204" pitchFamily="34" charset="0"/>
                <a:cs typeface="Arial" panose="020B0604020202020204" pitchFamily="34" charset="0"/>
              </a:rPr>
              <a:t>Rawlinson, K (2018) uk-and-irish-teenagers-among-worst-in-europe-for-problem-drinking. Available at: https://www.theguardian.com/society/2018/sep/26/uk-and-irish-teenagers-among-worst-in-europe-for-problem-drinking [Assessed 10 December 2018]</a:t>
            </a:r>
          </a:p>
          <a:p>
            <a:r>
              <a:rPr lang="en-GB" sz="2700" dirty="0">
                <a:latin typeface="Arial" panose="020B0604020202020204" pitchFamily="34" charset="0"/>
                <a:cs typeface="Arial" panose="020B0604020202020204" pitchFamily="34" charset="0"/>
              </a:rPr>
              <a:t>Rojas, C (2018) effects-of-technology-on-our-youth. Available at: https://uk.blastingnews.com/opinion/2018/02/effects-of-technology-on-our-youth-002365083.html [Assessed 18 December 2018)</a:t>
            </a:r>
          </a:p>
          <a:p>
            <a:r>
              <a:rPr lang="en-GB" sz="2700" dirty="0">
                <a:latin typeface="Arial" panose="020B0604020202020204" pitchFamily="34" charset="0"/>
                <a:cs typeface="Arial" panose="020B0604020202020204" pitchFamily="34" charset="0"/>
              </a:rPr>
              <a:t>Shanks, S (2017) cuts-youth-clubs-</a:t>
            </a:r>
            <a:r>
              <a:rPr lang="en-GB" sz="2700" dirty="0" err="1">
                <a:latin typeface="Arial" panose="020B0604020202020204" pitchFamily="34" charset="0"/>
                <a:cs typeface="Arial" panose="020B0604020202020204" pitchFamily="34" charset="0"/>
              </a:rPr>
              <a:t>victorian</a:t>
            </a:r>
            <a:r>
              <a:rPr lang="en-GB" sz="2700" dirty="0">
                <a:latin typeface="Arial" panose="020B0604020202020204" pitchFamily="34" charset="0"/>
                <a:cs typeface="Arial" panose="020B0604020202020204" pitchFamily="34" charset="0"/>
              </a:rPr>
              <a:t>-public-funding. Available at: https://www.theguardian.com/commentisfree/2017/mar/20/cuts-youth-clubs-victorian-public-funding [Assessed 18 December 2018]</a:t>
            </a:r>
          </a:p>
          <a:p>
            <a:r>
              <a:rPr lang="en-GB" sz="2700" dirty="0">
                <a:latin typeface="Arial" panose="020B0604020202020204" pitchFamily="34" charset="0"/>
                <a:cs typeface="Arial" panose="020B0604020202020204" pitchFamily="34" charset="0"/>
              </a:rPr>
              <a:t>TES (2018) business-finance/teamwork-important </a:t>
            </a:r>
          </a:p>
          <a:p>
            <a:r>
              <a:rPr lang="en-GB" sz="2700" dirty="0">
                <a:latin typeface="Arial" panose="020B0604020202020204" pitchFamily="34" charset="0"/>
                <a:cs typeface="Arial" panose="020B0604020202020204" pitchFamily="34" charset="0"/>
              </a:rPr>
              <a:t>Available at: https://www.reference.com/business-finance/teamwork-important-972b1ef6e3db4566 [Assessed 09 December 2018]</a:t>
            </a:r>
          </a:p>
          <a:p>
            <a:r>
              <a:rPr lang="en-GB" sz="2700" dirty="0">
                <a:latin typeface="Arial" panose="020B0604020202020204" pitchFamily="34" charset="0"/>
                <a:cs typeface="Arial" panose="020B0604020202020204" pitchFamily="34" charset="0"/>
              </a:rPr>
              <a:t>TES (2018) Government knife crime campaign. Available at:</a:t>
            </a:r>
          </a:p>
          <a:p>
            <a:r>
              <a:rPr lang="en-GB" sz="2700" dirty="0">
                <a:latin typeface="Arial" panose="020B0604020202020204" pitchFamily="34" charset="0"/>
                <a:cs typeface="Arial" panose="020B0604020202020204" pitchFamily="34" charset="0"/>
              </a:rPr>
              <a:t>https://www.bbc.co.uk/news/uk-england-43504726 [Assessed 10 December 2018]</a:t>
            </a:r>
          </a:p>
          <a:p>
            <a:r>
              <a:rPr lang="en-GB" sz="2700" dirty="0">
                <a:latin typeface="Arial" panose="020B0604020202020204" pitchFamily="34" charset="0"/>
                <a:cs typeface="Arial" panose="020B0604020202020204" pitchFamily="34" charset="0"/>
              </a:rPr>
              <a:t>TES (2018) preventing-abuse/keeping-children-safe/staying-safe-away-from-home/gangs-young-people. Available at: https://www.nspcc.org.uk/preventing-abuse/keeping-children-safe/staying-safe-away-from-home/gangs-young-people/ [Assessed 11 December 2018]</a:t>
            </a:r>
          </a:p>
          <a:p>
            <a:endParaRPr lang="en-US" dirty="0"/>
          </a:p>
        </p:txBody>
      </p:sp>
    </p:spTree>
    <p:extLst>
      <p:ext uri="{BB962C8B-B14F-4D97-AF65-F5344CB8AC3E}">
        <p14:creationId xmlns:p14="http://schemas.microsoft.com/office/powerpoint/2010/main" val="3404412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anded Design Blue 16x9">
  <a:themeElements>
    <a:clrScheme name="Banded_Design_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a:gsLst>
            <a:gs pos="0">
              <a:schemeClr val="phClr">
                <a:lumMod val="0"/>
                <a:lumOff val="100000"/>
              </a:schemeClr>
            </a:gs>
            <a:gs pos="72000">
              <a:schemeClr val="phClr"/>
            </a:gs>
            <a:gs pos="100000">
              <a:schemeClr val="phClr">
                <a:lumMod val="90000"/>
              </a:schemeClr>
            </a:gs>
          </a:gsLst>
          <a:lin ang="5400000" scaled="1"/>
        </a:gradFill>
        <a:gradFill flip="none" rotWithShape="1">
          <a:gsLst>
            <a:gs pos="32000">
              <a:schemeClr val="phClr"/>
            </a:gs>
            <a:gs pos="100000">
              <a:schemeClr val="phClr">
                <a:lumMod val="75000"/>
              </a:schemeClr>
            </a:gs>
          </a:gsLst>
          <a:path path="circle">
            <a:fillToRect l="50000" t="50000" r="50000" b="50000"/>
          </a:path>
          <a:tileRect/>
        </a:gradFill>
      </a:bgFillStyleLst>
    </a:fmtScheme>
  </a:themeElements>
  <a:objectDefaults/>
  <a:extraClrSchemeLst/>
  <a:extLst>
    <a:ext uri="{05A4C25C-085E-4340-85A3-A5531E510DB2}">
      <thm15:themeFamily xmlns:thm15="http://schemas.microsoft.com/office/thememl/2012/main" name="TF03417271.potx" id="{FAD70E18-2F21-4BAE-983F-13051C6D1C17}" vid="{4B4DF9DC-15EC-4671-A52A-56A08B977F11}"/>
    </a:ext>
  </a:extLst>
</a:theme>
</file>

<file path=ppt/theme/theme2.xml><?xml version="1.0" encoding="utf-8"?>
<a:theme xmlns:a="http://schemas.openxmlformats.org/drawingml/2006/main" name="Office Theme">
  <a:themeElements>
    <a:clrScheme name="Banded_Design_Teal">
      <a:dk1>
        <a:srgbClr val="363D3D"/>
      </a:dk1>
      <a:lt1>
        <a:sysClr val="window" lastClr="FFFFFF"/>
      </a:lt1>
      <a:dk2>
        <a:srgbClr val="000000"/>
      </a:dk2>
      <a:lt2>
        <a:srgbClr val="E5E8E8"/>
      </a:lt2>
      <a:accent1>
        <a:srgbClr val="3AAFB2"/>
      </a:accent1>
      <a:accent2>
        <a:srgbClr val="6ABD45"/>
      </a:accent2>
      <a:accent3>
        <a:srgbClr val="EBCA21"/>
      </a:accent3>
      <a:accent4>
        <a:srgbClr val="EB8D21"/>
      </a:accent4>
      <a:accent5>
        <a:srgbClr val="EB5638"/>
      </a:accent5>
      <a:accent6>
        <a:srgbClr val="5172B1"/>
      </a:accent6>
      <a:hlink>
        <a:srgbClr val="3A9CDB"/>
      </a:hlink>
      <a:folHlink>
        <a:srgbClr val="5172B1"/>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Banded_Design_Teal">
      <a:dk1>
        <a:srgbClr val="363D3D"/>
      </a:dk1>
      <a:lt1>
        <a:sysClr val="window" lastClr="FFFFFF"/>
      </a:lt1>
      <a:dk2>
        <a:srgbClr val="000000"/>
      </a:dk2>
      <a:lt2>
        <a:srgbClr val="E5E8E8"/>
      </a:lt2>
      <a:accent1>
        <a:srgbClr val="3AAFB2"/>
      </a:accent1>
      <a:accent2>
        <a:srgbClr val="6ABD45"/>
      </a:accent2>
      <a:accent3>
        <a:srgbClr val="EBCA21"/>
      </a:accent3>
      <a:accent4>
        <a:srgbClr val="EB8D21"/>
      </a:accent4>
      <a:accent5>
        <a:srgbClr val="EB5638"/>
      </a:accent5>
      <a:accent6>
        <a:srgbClr val="5172B1"/>
      </a:accent6>
      <a:hlink>
        <a:srgbClr val="3A9CDB"/>
      </a:hlink>
      <a:folHlink>
        <a:srgbClr val="5172B1"/>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Business project plan presentation (widescreen)</Template>
  <TotalTime>0</TotalTime>
  <Words>3277</Words>
  <Application>Microsoft Office PowerPoint</Application>
  <PresentationFormat>Widescreen</PresentationFormat>
  <Paragraphs>432</Paragraphs>
  <Slides>14</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Corbel</vt:lpstr>
      <vt:lpstr>Euphemia</vt:lpstr>
      <vt:lpstr>Symbol</vt:lpstr>
      <vt:lpstr>Wingdings</vt:lpstr>
      <vt:lpstr>Banded Design Blue 16x9</vt:lpstr>
      <vt:lpstr>Business Plan</vt:lpstr>
      <vt:lpstr>PowerPoint Presentation</vt:lpstr>
      <vt:lpstr>Who are TETRA?</vt:lpstr>
      <vt:lpstr>What we offer</vt:lpstr>
      <vt:lpstr>Other services</vt:lpstr>
      <vt:lpstr>Our target market</vt:lpstr>
      <vt:lpstr>                                         Competitors</vt:lpstr>
      <vt:lpstr>                                 Marketing Strategies</vt:lpstr>
      <vt:lpstr>                                    Management Team</vt:lpstr>
      <vt:lpstr>                              SWOT Analysis </vt:lpstr>
      <vt:lpstr>                                  PESTEL Analysis</vt:lpstr>
      <vt:lpstr>                   Forecast Profit and Loss account </vt:lpstr>
      <vt:lpstr>                                  Cashflow forecast</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Raz mind</dc:creator>
  <cp:lastModifiedBy>Raz mind</cp:lastModifiedBy>
  <cp:revision>42</cp:revision>
  <dcterms:created xsi:type="dcterms:W3CDTF">2018-12-31T12:42:25Z</dcterms:created>
  <dcterms:modified xsi:type="dcterms:W3CDTF">2019-01-07T10:52:15Z</dcterms:modified>
</cp:coreProperties>
</file>