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648" r:id="rId1"/>
  </p:sldMasterIdLst>
  <p:notesMasterIdLst>
    <p:notesMasterId r:id="rId15"/>
  </p:notesMasterIdLst>
  <p:sldIdLst>
    <p:sldId id="257" r:id="rId2"/>
    <p:sldId id="258" r:id="rId3"/>
    <p:sldId id="259" r:id="rId4"/>
    <p:sldId id="260" r:id="rId5"/>
    <p:sldId id="261" r:id="rId6"/>
    <p:sldId id="262" r:id="rId7"/>
    <p:sldId id="263" r:id="rId8"/>
    <p:sldId id="264" r:id="rId9"/>
    <p:sldId id="265" r:id="rId10"/>
    <p:sldId id="266" r:id="rId11"/>
    <p:sldId id="267" r:id="rId12"/>
    <p:sldId id="268" r:id="rId13"/>
    <p:sldId id="270"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588" autoAdjust="0"/>
    <p:restoredTop sz="92950" autoAdjust="0"/>
  </p:normalViewPr>
  <p:slideViewPr>
    <p:cSldViewPr snapToGrid="0">
      <p:cViewPr varScale="1">
        <p:scale>
          <a:sx n="66" d="100"/>
          <a:sy n="66" d="100"/>
        </p:scale>
        <p:origin x="876" y="7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048693"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1048694"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2CF7CF8-C493-4809-9597-A078680FB3C3}" type="datetimeFigureOut">
              <a:rPr lang="en-IN" smtClean="0"/>
              <a:t>12-08-2024</a:t>
            </a:fld>
            <a:endParaRPr lang="en-IN"/>
          </a:p>
        </p:txBody>
      </p:sp>
      <p:sp>
        <p:nvSpPr>
          <p:cNvPr id="1048695"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1048696"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1048697"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1048698"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C8250DC-7636-4FCA-9CCA-BB6BCBE15F9D}" type="slidenum">
              <a:rPr lang="en-IN" smtClean="0"/>
              <a:t>‹#›</a:t>
            </a:fld>
            <a:endParaRPr lang="en-IN"/>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Slide Number Placeholder 3"/>
          <p:cNvSpPr>
            <a:spLocks noGrp="1"/>
          </p:cNvSpPr>
          <p:nvPr>
            <p:ph type="sldNum" sz="quarter" idx="5"/>
          </p:nvPr>
        </p:nvSpPr>
        <p:spPr/>
        <p:txBody>
          <a:bodyPr/>
          <a:lstStyle/>
          <a:p>
            <a:fld id="{BC8250DC-7636-4FCA-9CCA-BB6BCBE15F9D}" type="slidenum">
              <a:rPr lang="en-IN" smtClean="0"/>
              <a:t>2</a:t>
            </a:fld>
            <a:endParaRPr lang="en-IN"/>
          </a:p>
        </p:txBody>
      </p:sp>
    </p:spTree>
    <p:extLst>
      <p:ext uri="{BB962C8B-B14F-4D97-AF65-F5344CB8AC3E}">
        <p14:creationId xmlns:p14="http://schemas.microsoft.com/office/powerpoint/2010/main" val="108753700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8595" name="Slide Image Placeholder 1"/>
          <p:cNvSpPr>
            <a:spLocks noGrp="1" noRot="1" noChangeAspect="1"/>
          </p:cNvSpPr>
          <p:nvPr>
            <p:ph type="sldImg"/>
          </p:nvPr>
        </p:nvSpPr>
        <p:spPr/>
      </p:sp>
      <p:sp>
        <p:nvSpPr>
          <p:cNvPr id="1048596"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pPr>
            <a:r>
              <a:rPr lang="en-GB" sz="1200" dirty="0">
                <a:effectLst/>
                <a:latin typeface="Times New Roman" panose="02020603050405020304" pitchFamily="18" charset="0"/>
                <a:ea typeface="Times New Roman" panose="02020603050405020304" pitchFamily="18" charset="0"/>
              </a:rPr>
              <a:t>Founded in 1974, this multinational company was privatised in 1987. British Airways has four segmented airlines such as British European Airways (BEA), British Overseas Airways Corporation (BOAC), Cambrian Airways and Northeast Airlines. The parent company of British Airways is the International Airlines Group which shows a strong financial and strategic core for the organisation. </a:t>
            </a:r>
            <a:endParaRPr lang="en-IN" sz="1200" dirty="0">
              <a:effectLst/>
              <a:latin typeface="Arial" panose="020B0604020202020204" pitchFamily="34" charset="0"/>
              <a:ea typeface="Arial" panose="020B0604020202020204" pitchFamily="34" charset="0"/>
            </a:endParaRPr>
          </a:p>
          <a:p>
            <a:endParaRPr lang="en-IN" dirty="0"/>
          </a:p>
        </p:txBody>
      </p:sp>
      <p:sp>
        <p:nvSpPr>
          <p:cNvPr id="1048597" name="Slide Number Placeholder 3"/>
          <p:cNvSpPr>
            <a:spLocks noGrp="1"/>
          </p:cNvSpPr>
          <p:nvPr>
            <p:ph type="sldNum" sz="quarter" idx="5"/>
          </p:nvPr>
        </p:nvSpPr>
        <p:spPr/>
        <p:txBody>
          <a:bodyPr/>
          <a:lstStyle/>
          <a:p>
            <a:fld id="{BC8250DC-7636-4FCA-9CCA-BB6BCBE15F9D}" type="slidenum">
              <a:rPr lang="en-IN" smtClean="0"/>
              <a:t>3</a:t>
            </a:fld>
            <a:endParaRPr lang="en-IN"/>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8600" name="Slide Image Placeholder 1"/>
          <p:cNvSpPr>
            <a:spLocks noGrp="1" noRot="1" noChangeAspect="1"/>
          </p:cNvSpPr>
          <p:nvPr>
            <p:ph type="sldImg"/>
          </p:nvPr>
        </p:nvSpPr>
        <p:spPr/>
      </p:sp>
      <p:sp>
        <p:nvSpPr>
          <p:cNvPr id="1048601"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British Airways has recognized the significance of workforce in accomplishing organizational strategic goals for which it has invested in employee development and skill enhancement programs. On the other hand, Virgin Atlantic is major competitors of British Airways are following different strategic goals. </a:t>
            </a:r>
            <a:endParaRPr lang="en-IN" dirty="0"/>
          </a:p>
          <a:p>
            <a:endParaRPr lang="en-IN" dirty="0"/>
          </a:p>
        </p:txBody>
      </p:sp>
      <p:sp>
        <p:nvSpPr>
          <p:cNvPr id="1048602" name="Slide Number Placeholder 3"/>
          <p:cNvSpPr>
            <a:spLocks noGrp="1"/>
          </p:cNvSpPr>
          <p:nvPr>
            <p:ph type="sldNum" sz="quarter" idx="5"/>
          </p:nvPr>
        </p:nvSpPr>
        <p:spPr/>
        <p:txBody>
          <a:bodyPr/>
          <a:lstStyle/>
          <a:p>
            <a:fld id="{BC8250DC-7636-4FCA-9CCA-BB6BCBE15F9D}" type="slidenum">
              <a:rPr lang="en-IN" smtClean="0"/>
              <a:t>4</a:t>
            </a:fld>
            <a:endParaRPr lang="en-IN"/>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8605" name="Slide Image Placeholder 1"/>
          <p:cNvSpPr>
            <a:spLocks noGrp="1" noRot="1" noChangeAspect="1"/>
          </p:cNvSpPr>
          <p:nvPr>
            <p:ph type="sldImg"/>
          </p:nvPr>
        </p:nvSpPr>
        <p:spPr/>
      </p:sp>
      <p:sp>
        <p:nvSpPr>
          <p:cNvPr id="1048606"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British Airways has to define key roles and responsibilities required for appointing an individual as digital marketing manager and develop an accurate job description to attract potential candidates. </a:t>
            </a:r>
            <a:r>
              <a:rPr lang="en-US" sz="1200" dirty="0">
                <a:latin typeface="Times New Roman" panose="02020603050405020304" pitchFamily="18" charset="0"/>
                <a:ea typeface="Arial" panose="020B0604020202020204" pitchFamily="34" charset="0"/>
                <a:cs typeface="Times New Roman" panose="02020603050405020304" pitchFamily="18" charset="0"/>
              </a:rPr>
              <a:t>The company needs to conduct a position analysis by proceeding interview and observations for employees. </a:t>
            </a:r>
            <a:r>
              <a:rPr lang="en-US" dirty="0"/>
              <a:t>Employees requires to provide skills and knowledge enhancement opportunities as well as compensations to ensure their long-term engagement with the organisation. </a:t>
            </a:r>
            <a:endParaRPr lang="en-IN" dirty="0"/>
          </a:p>
        </p:txBody>
      </p:sp>
      <p:sp>
        <p:nvSpPr>
          <p:cNvPr id="1048607" name="Slide Number Placeholder 3"/>
          <p:cNvSpPr>
            <a:spLocks noGrp="1"/>
          </p:cNvSpPr>
          <p:nvPr>
            <p:ph type="sldNum" sz="quarter" idx="5"/>
          </p:nvPr>
        </p:nvSpPr>
        <p:spPr/>
        <p:txBody>
          <a:bodyPr/>
          <a:lstStyle/>
          <a:p>
            <a:fld id="{BC8250DC-7636-4FCA-9CCA-BB6BCBE15F9D}" type="slidenum">
              <a:rPr lang="en-IN" smtClean="0"/>
              <a:t>5</a:t>
            </a:fld>
            <a:endParaRPr lang="en-IN"/>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8610" name="Slide Image Placeholder 1"/>
          <p:cNvSpPr>
            <a:spLocks noGrp="1" noRot="1" noChangeAspect="1"/>
          </p:cNvSpPr>
          <p:nvPr>
            <p:ph type="sldImg"/>
          </p:nvPr>
        </p:nvSpPr>
        <p:spPr/>
      </p:sp>
      <p:sp>
        <p:nvSpPr>
          <p:cNvPr id="1048611" name="Notes Placeholder 2"/>
          <p:cNvSpPr>
            <a:spLocks noGrp="1"/>
          </p:cNvSpPr>
          <p:nvPr>
            <p:ph type="body" idx="1"/>
          </p:nvPr>
        </p:nvSpPr>
        <p:spPr/>
        <p:txBody>
          <a:bodyPr/>
          <a:lstStyle/>
          <a:p>
            <a:r>
              <a:rPr lang="en-US" dirty="0"/>
              <a:t>The digital marketing manager will develop and manage social media strategies to enhance brand presence and audience engagement for the company. They will also maintain work collaboration and coordination for managing cross-functional teams such as sales, marketing, customer service, IT and others. </a:t>
            </a:r>
            <a:endParaRPr lang="en-IN" dirty="0"/>
          </a:p>
        </p:txBody>
      </p:sp>
      <p:sp>
        <p:nvSpPr>
          <p:cNvPr id="1048612" name="Slide Number Placeholder 3"/>
          <p:cNvSpPr>
            <a:spLocks noGrp="1"/>
          </p:cNvSpPr>
          <p:nvPr>
            <p:ph type="sldNum" sz="quarter" idx="5"/>
          </p:nvPr>
        </p:nvSpPr>
        <p:spPr/>
        <p:txBody>
          <a:bodyPr/>
          <a:lstStyle/>
          <a:p>
            <a:fld id="{BC8250DC-7636-4FCA-9CCA-BB6BCBE15F9D}" type="slidenum">
              <a:rPr lang="en-IN" smtClean="0"/>
              <a:t>6</a:t>
            </a:fld>
            <a:endParaRPr lang="en-IN"/>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8615" name="Slide Image Placeholder 1"/>
          <p:cNvSpPr>
            <a:spLocks noGrp="1" noRot="1" noChangeAspect="1"/>
          </p:cNvSpPr>
          <p:nvPr>
            <p:ph type="sldImg"/>
          </p:nvPr>
        </p:nvSpPr>
        <p:spPr/>
      </p:sp>
      <p:sp>
        <p:nvSpPr>
          <p:cNvPr id="1048616"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pPr>
            <a:r>
              <a:rPr lang="en-GB" sz="1200" dirty="0">
                <a:effectLst/>
                <a:latin typeface="Times New Roman" panose="02020603050405020304" pitchFamily="18" charset="0"/>
                <a:ea typeface="Times New Roman" panose="02020603050405020304" pitchFamily="18" charset="0"/>
              </a:rPr>
              <a:t>Digital marketing managers should possess several skills to execute marketing tasks such as communication, problem-solving, team leading, consumer relationship and creativity. The digital marketing manager of British Airways should have creative thinking abilities to propose innovative recruitment campaigns and other interpersonal skills such as communication, team collaboration and relationship management.  Virgin Atlantic is focused on attracting potential candidates by proposing strategic person specification. </a:t>
            </a:r>
            <a:endParaRPr lang="en-IN" sz="1200" dirty="0">
              <a:effectLst/>
              <a:latin typeface="Arial" panose="020B0604020202020204" pitchFamily="34" charset="0"/>
              <a:ea typeface="Arial" panose="020B0604020202020204" pitchFamily="34" charset="0"/>
            </a:endParaRPr>
          </a:p>
          <a:p>
            <a:endParaRPr lang="en-IN" dirty="0"/>
          </a:p>
        </p:txBody>
      </p:sp>
      <p:sp>
        <p:nvSpPr>
          <p:cNvPr id="1048617" name="Slide Number Placeholder 3"/>
          <p:cNvSpPr>
            <a:spLocks noGrp="1"/>
          </p:cNvSpPr>
          <p:nvPr>
            <p:ph type="sldNum" sz="quarter" idx="5"/>
          </p:nvPr>
        </p:nvSpPr>
        <p:spPr/>
        <p:txBody>
          <a:bodyPr/>
          <a:lstStyle/>
          <a:p>
            <a:fld id="{BC8250DC-7636-4FCA-9CCA-BB6BCBE15F9D}" type="slidenum">
              <a:rPr lang="en-IN" smtClean="0"/>
              <a:t>7</a:t>
            </a:fld>
            <a:endParaRPr lang="en-IN"/>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8620" name="Slide Image Placeholder 1"/>
          <p:cNvSpPr>
            <a:spLocks noGrp="1" noRot="1" noChangeAspect="1"/>
          </p:cNvSpPr>
          <p:nvPr>
            <p:ph type="sldImg"/>
          </p:nvPr>
        </p:nvSpPr>
        <p:spPr/>
      </p:sp>
      <p:sp>
        <p:nvSpPr>
          <p:cNvPr id="1048621" name="Notes Placeholder 2"/>
          <p:cNvSpPr>
            <a:spLocks noGrp="1"/>
          </p:cNvSpPr>
          <p:nvPr>
            <p:ph type="body" idx="1"/>
          </p:nvPr>
        </p:nvSpPr>
        <p:spPr/>
        <p:txBody>
          <a:bodyPr/>
          <a:lstStyle/>
          <a:p>
            <a:r>
              <a:rPr lang="en-US" dirty="0"/>
              <a:t>The digital marketing manager should have the ability to work in a fast-paced, dynamic environment and adapt to changing priorities. They should also be acknowledged to proactive approach to problem-solving and the ability to work independently with minimal supervision.</a:t>
            </a:r>
            <a:endParaRPr lang="en-IN" dirty="0"/>
          </a:p>
        </p:txBody>
      </p:sp>
      <p:sp>
        <p:nvSpPr>
          <p:cNvPr id="1048622" name="Slide Number Placeholder 3"/>
          <p:cNvSpPr>
            <a:spLocks noGrp="1"/>
          </p:cNvSpPr>
          <p:nvPr>
            <p:ph type="sldNum" sz="quarter" idx="5"/>
          </p:nvPr>
        </p:nvSpPr>
        <p:spPr/>
        <p:txBody>
          <a:bodyPr/>
          <a:lstStyle/>
          <a:p>
            <a:fld id="{BC8250DC-7636-4FCA-9CCA-BB6BCBE15F9D}" type="slidenum">
              <a:rPr lang="en-IN" smtClean="0"/>
              <a:t>8</a:t>
            </a:fld>
            <a:endParaRPr lang="en-IN"/>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8625" name="Slide Image Placeholder 1"/>
          <p:cNvSpPr>
            <a:spLocks noGrp="1" noRot="1" noChangeAspect="1"/>
          </p:cNvSpPr>
          <p:nvPr>
            <p:ph type="sldImg"/>
          </p:nvPr>
        </p:nvSpPr>
        <p:spPr/>
      </p:sp>
      <p:sp>
        <p:nvSpPr>
          <p:cNvPr id="1048626"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effectLst/>
                <a:latin typeface="Times New Roman" panose="02020603050405020304" pitchFamily="18" charset="0"/>
                <a:ea typeface="Times New Roman" panose="02020603050405020304" pitchFamily="18" charset="0"/>
              </a:rPr>
              <a:t>The company has been constantly focusing on improving its digital marketing practices. Digital marketing managers can utilise Google Ads, Google Analytics, search engines as well as social media tool Hootsuite. They can also optimise CMS such as Mailchimp, WordPress and project management tools Microsoft Teams and Slack. Maintaining a tall hierarchical structure also allows digital marketing managers to collaborate with other departments such as IT, customer service and sales. </a:t>
            </a:r>
            <a:r>
              <a:rPr lang="en-GB" sz="1200" u="none" strike="noStrike" dirty="0">
                <a:effectLst/>
                <a:latin typeface="Times New Roman" panose="02020603050405020304" pitchFamily="18" charset="0"/>
                <a:ea typeface="Times New Roman" panose="02020603050405020304" pitchFamily="18" charset="0"/>
              </a:rPr>
              <a:t>The major competitors of British Airways in the UK airline sector is Virgin Atlantic. </a:t>
            </a:r>
            <a:r>
              <a:rPr lang="en-GB" sz="1200" dirty="0">
                <a:effectLst/>
                <a:latin typeface="Times New Roman" panose="02020603050405020304" pitchFamily="18" charset="0"/>
                <a:ea typeface="Times New Roman" panose="02020603050405020304" pitchFamily="18" charset="0"/>
              </a:rPr>
              <a:t>They also provide extensive parental leave and higher salaries compared to BA. </a:t>
            </a:r>
            <a:endParaRPr lang="en-IN" sz="1200" dirty="0">
              <a:effectLst/>
              <a:latin typeface="Arial" panose="020B0604020202020204" pitchFamily="34" charset="0"/>
              <a:ea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IN" sz="1200" u="none" strike="noStrike" dirty="0">
              <a:effectLst/>
              <a:latin typeface="Arial" panose="020B0604020202020204" pitchFamily="34" charset="0"/>
              <a:ea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pPr>
            <a:endParaRPr lang="en-IN" sz="1200" dirty="0">
              <a:effectLst/>
              <a:latin typeface="Arial" panose="020B0604020202020204" pitchFamily="34" charset="0"/>
              <a:ea typeface="Arial" panose="020B0604020202020204" pitchFamily="34" charset="0"/>
            </a:endParaRPr>
          </a:p>
          <a:p>
            <a:endParaRPr lang="en-IN" dirty="0"/>
          </a:p>
        </p:txBody>
      </p:sp>
      <p:sp>
        <p:nvSpPr>
          <p:cNvPr id="1048627" name="Slide Number Placeholder 3"/>
          <p:cNvSpPr>
            <a:spLocks noGrp="1"/>
          </p:cNvSpPr>
          <p:nvPr>
            <p:ph type="sldNum" sz="quarter" idx="5"/>
          </p:nvPr>
        </p:nvSpPr>
        <p:spPr/>
        <p:txBody>
          <a:bodyPr/>
          <a:lstStyle/>
          <a:p>
            <a:fld id="{BC8250DC-7636-4FCA-9CCA-BB6BCBE15F9D}" type="slidenum">
              <a:rPr lang="en-IN" smtClean="0"/>
              <a:t>9</a:t>
            </a:fld>
            <a:endParaRPr lang="en-IN"/>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8630" name="Slide Image Placeholder 1"/>
          <p:cNvSpPr>
            <a:spLocks noGrp="1" noRot="1" noChangeAspect="1"/>
          </p:cNvSpPr>
          <p:nvPr>
            <p:ph type="sldImg"/>
          </p:nvPr>
        </p:nvSpPr>
        <p:spPr/>
      </p:sp>
      <p:sp>
        <p:nvSpPr>
          <p:cNvPr id="1048631"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pPr>
            <a:r>
              <a:rPr lang="en-GB" sz="1200" dirty="0">
                <a:effectLst/>
                <a:latin typeface="Times New Roman" panose="02020603050405020304" pitchFamily="18" charset="0"/>
                <a:ea typeface="Times New Roman" panose="02020603050405020304" pitchFamily="18" charset="0"/>
              </a:rPr>
              <a:t>The company should also invest in employee training and development programs where they can enhance soft and interpersonal skills. Feedback systems can also help higher authorities of British Airways to observe the personal opinions and key thoughts of the employees and take further steps. Improving the hybrid working environment will help British Airways in providing digital marketing managers to avail the advantages of both office and remote working. Job-sharing programs will help in reducing excessive work pressure while enhancing their talent. </a:t>
            </a:r>
            <a:endParaRPr lang="en-IN" sz="1200" dirty="0">
              <a:effectLst/>
              <a:latin typeface="Arial" panose="020B0604020202020204" pitchFamily="34" charset="0"/>
              <a:ea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pPr>
            <a:endParaRPr lang="en-IN" sz="1200" dirty="0">
              <a:effectLst/>
              <a:latin typeface="Arial" panose="020B0604020202020204" pitchFamily="34" charset="0"/>
              <a:ea typeface="Arial" panose="020B0604020202020204" pitchFamily="34" charset="0"/>
            </a:endParaRPr>
          </a:p>
          <a:p>
            <a:endParaRPr lang="en-IN" dirty="0"/>
          </a:p>
        </p:txBody>
      </p:sp>
      <p:sp>
        <p:nvSpPr>
          <p:cNvPr id="1048632" name="Slide Number Placeholder 3"/>
          <p:cNvSpPr>
            <a:spLocks noGrp="1"/>
          </p:cNvSpPr>
          <p:nvPr>
            <p:ph type="sldNum" sz="quarter" idx="5"/>
          </p:nvPr>
        </p:nvSpPr>
        <p:spPr/>
        <p:txBody>
          <a:bodyPr/>
          <a:lstStyle/>
          <a:p>
            <a:fld id="{BC8250DC-7636-4FCA-9CCA-BB6BCBE15F9D}" type="slidenum">
              <a:rPr lang="en-IN" smtClean="0"/>
              <a:t>10</a:t>
            </a:fld>
            <a:endParaRPr lang="en-IN"/>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8635" name="Slide Image Placeholder 1"/>
          <p:cNvSpPr>
            <a:spLocks noGrp="1" noRot="1" noChangeAspect="1"/>
          </p:cNvSpPr>
          <p:nvPr>
            <p:ph type="sldImg"/>
          </p:nvPr>
        </p:nvSpPr>
        <p:spPr/>
      </p:sp>
      <p:sp>
        <p:nvSpPr>
          <p:cNvPr id="1048636"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pPr>
            <a:r>
              <a:rPr lang="en-GB" sz="1200" dirty="0">
                <a:effectLst/>
                <a:latin typeface="Times New Roman" panose="02020603050405020304" pitchFamily="18" charset="0"/>
                <a:ea typeface="Times New Roman" panose="02020603050405020304" pitchFamily="18" charset="0"/>
              </a:rPr>
              <a:t>It can be also concluded that British Airways should enhance its pay and Flexible Working Arrangements by initiating hybrid and remote working facilities, job-sharing programs, childcare subsidiaries, performance-based salaries and career development opportunities. </a:t>
            </a:r>
            <a:endParaRPr lang="en-IN" sz="1200" dirty="0">
              <a:effectLst/>
              <a:latin typeface="Arial" panose="020B0604020202020204" pitchFamily="34" charset="0"/>
              <a:ea typeface="Arial" panose="020B0604020202020204" pitchFamily="34" charset="0"/>
            </a:endParaRPr>
          </a:p>
          <a:p>
            <a:endParaRPr lang="en-IN" dirty="0"/>
          </a:p>
        </p:txBody>
      </p:sp>
      <p:sp>
        <p:nvSpPr>
          <p:cNvPr id="1048637" name="Slide Number Placeholder 3"/>
          <p:cNvSpPr>
            <a:spLocks noGrp="1"/>
          </p:cNvSpPr>
          <p:nvPr>
            <p:ph type="sldNum" sz="quarter" idx="5"/>
          </p:nvPr>
        </p:nvSpPr>
        <p:spPr/>
        <p:txBody>
          <a:bodyPr/>
          <a:lstStyle/>
          <a:p>
            <a:fld id="{BC8250DC-7636-4FCA-9CCA-BB6BCBE15F9D}" type="slidenum">
              <a:rPr lang="en-IN" smtClean="0"/>
              <a:t>11</a:t>
            </a:fld>
            <a:endParaRPr lang="en-IN"/>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1048640"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1048641"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1048642" name="Date Placeholder 3"/>
          <p:cNvSpPr>
            <a:spLocks noGrp="1"/>
          </p:cNvSpPr>
          <p:nvPr>
            <p:ph type="dt" sz="half" idx="10"/>
          </p:nvPr>
        </p:nvSpPr>
        <p:spPr/>
        <p:txBody>
          <a:bodyPr/>
          <a:lstStyle/>
          <a:p>
            <a:fld id="{846CE7D5-CF57-46EF-B807-FDD0502418D4}" type="datetimeFigureOut">
              <a:rPr lang="en-US" smtClean="0"/>
              <a:t>8/12/2024</a:t>
            </a:fld>
            <a:endParaRPr lang="en-US"/>
          </a:p>
        </p:txBody>
      </p:sp>
      <p:sp>
        <p:nvSpPr>
          <p:cNvPr id="1048643" name="Footer Placeholder 4"/>
          <p:cNvSpPr>
            <a:spLocks noGrp="1"/>
          </p:cNvSpPr>
          <p:nvPr>
            <p:ph type="ftr" sz="quarter" idx="11"/>
          </p:nvPr>
        </p:nvSpPr>
        <p:spPr/>
        <p:txBody>
          <a:bodyPr/>
          <a:lstStyle/>
          <a:p>
            <a:endParaRPr lang="en-US"/>
          </a:p>
        </p:txBody>
      </p:sp>
      <p:sp>
        <p:nvSpPr>
          <p:cNvPr id="1048644"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1048581" name="Title 1"/>
          <p:cNvSpPr>
            <a:spLocks noGrp="1"/>
          </p:cNvSpPr>
          <p:nvPr>
            <p:ph type="title"/>
          </p:nvPr>
        </p:nvSpPr>
        <p:spPr/>
        <p:txBody>
          <a:bodyPr/>
          <a:lstStyle/>
          <a:p>
            <a:r>
              <a:rPr lang="en-US"/>
              <a:t>Click to edit Master title style</a:t>
            </a:r>
            <a:endParaRPr lang="en-US" dirty="0"/>
          </a:p>
        </p:txBody>
      </p:sp>
      <p:sp>
        <p:nvSpPr>
          <p:cNvPr id="1048582"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48583" name="Date Placeholder 3"/>
          <p:cNvSpPr>
            <a:spLocks noGrp="1"/>
          </p:cNvSpPr>
          <p:nvPr>
            <p:ph type="dt" sz="half" idx="10"/>
          </p:nvPr>
        </p:nvSpPr>
        <p:spPr/>
        <p:txBody>
          <a:bodyPr/>
          <a:lstStyle/>
          <a:p>
            <a:fld id="{846CE7D5-CF57-46EF-B807-FDD0502418D4}" type="datetimeFigureOut">
              <a:rPr lang="en-US" smtClean="0"/>
              <a:t>8/12/2024</a:t>
            </a:fld>
            <a:endParaRPr lang="en-US"/>
          </a:p>
        </p:txBody>
      </p:sp>
      <p:sp>
        <p:nvSpPr>
          <p:cNvPr id="1048584" name="Footer Placeholder 4"/>
          <p:cNvSpPr>
            <a:spLocks noGrp="1"/>
          </p:cNvSpPr>
          <p:nvPr>
            <p:ph type="ftr" sz="quarter" idx="11"/>
          </p:nvPr>
        </p:nvSpPr>
        <p:spPr/>
        <p:txBody>
          <a:bodyPr/>
          <a:lstStyle/>
          <a:p>
            <a:endParaRPr lang="en-US"/>
          </a:p>
        </p:txBody>
      </p:sp>
      <p:sp>
        <p:nvSpPr>
          <p:cNvPr id="1048585"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1048665"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1048666"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1048667" name="Date Placeholder 3"/>
          <p:cNvSpPr>
            <a:spLocks noGrp="1"/>
          </p:cNvSpPr>
          <p:nvPr>
            <p:ph type="dt" sz="half" idx="10"/>
          </p:nvPr>
        </p:nvSpPr>
        <p:spPr/>
        <p:txBody>
          <a:bodyPr/>
          <a:lstStyle/>
          <a:p>
            <a:fld id="{846CE7D5-CF57-46EF-B807-FDD0502418D4}" type="datetimeFigureOut">
              <a:rPr lang="en-US" smtClean="0"/>
              <a:t>8/12/2024</a:t>
            </a:fld>
            <a:endParaRPr lang="en-US"/>
          </a:p>
        </p:txBody>
      </p:sp>
      <p:sp>
        <p:nvSpPr>
          <p:cNvPr id="1048668" name="Footer Placeholder 4"/>
          <p:cNvSpPr>
            <a:spLocks noGrp="1"/>
          </p:cNvSpPr>
          <p:nvPr>
            <p:ph type="ftr" sz="quarter" idx="11"/>
          </p:nvPr>
        </p:nvSpPr>
        <p:spPr/>
        <p:txBody>
          <a:bodyPr/>
          <a:lstStyle/>
          <a:p>
            <a:endParaRPr lang="en-US"/>
          </a:p>
        </p:txBody>
      </p:sp>
      <p:sp>
        <p:nvSpPr>
          <p:cNvPr id="1048669"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1048670" name="Title 1"/>
          <p:cNvSpPr>
            <a:spLocks noGrp="1"/>
          </p:cNvSpPr>
          <p:nvPr>
            <p:ph type="title"/>
          </p:nvPr>
        </p:nvSpPr>
        <p:spPr/>
        <p:txBody>
          <a:bodyPr/>
          <a:lstStyle/>
          <a:p>
            <a:r>
              <a:rPr lang="en-US"/>
              <a:t>Click to edit Master title style</a:t>
            </a:r>
            <a:endParaRPr lang="en-US" dirty="0"/>
          </a:p>
        </p:txBody>
      </p:sp>
      <p:sp>
        <p:nvSpPr>
          <p:cNvPr id="1048671"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48672"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48673" name="Date Placeholder 4"/>
          <p:cNvSpPr>
            <a:spLocks noGrp="1"/>
          </p:cNvSpPr>
          <p:nvPr>
            <p:ph type="dt" sz="half" idx="10"/>
          </p:nvPr>
        </p:nvSpPr>
        <p:spPr/>
        <p:txBody>
          <a:bodyPr/>
          <a:lstStyle/>
          <a:p>
            <a:fld id="{846CE7D5-CF57-46EF-B807-FDD0502418D4}" type="datetimeFigureOut">
              <a:rPr lang="en-US" smtClean="0"/>
              <a:t>8/12/2024</a:t>
            </a:fld>
            <a:endParaRPr lang="en-US"/>
          </a:p>
        </p:txBody>
      </p:sp>
      <p:sp>
        <p:nvSpPr>
          <p:cNvPr id="1048674" name="Footer Placeholder 5"/>
          <p:cNvSpPr>
            <a:spLocks noGrp="1"/>
          </p:cNvSpPr>
          <p:nvPr>
            <p:ph type="ftr" sz="quarter" idx="11"/>
          </p:nvPr>
        </p:nvSpPr>
        <p:spPr/>
        <p:txBody>
          <a:bodyPr/>
          <a:lstStyle/>
          <a:p>
            <a:endParaRPr lang="en-US"/>
          </a:p>
        </p:txBody>
      </p:sp>
      <p:sp>
        <p:nvSpPr>
          <p:cNvPr id="1048675"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48676"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1048677"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48678"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48679"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48680"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48681" name="Date Placeholder 6"/>
          <p:cNvSpPr>
            <a:spLocks noGrp="1"/>
          </p:cNvSpPr>
          <p:nvPr>
            <p:ph type="dt" sz="half" idx="10"/>
          </p:nvPr>
        </p:nvSpPr>
        <p:spPr/>
        <p:txBody>
          <a:bodyPr/>
          <a:lstStyle/>
          <a:p>
            <a:fld id="{846CE7D5-CF57-46EF-B807-FDD0502418D4}" type="datetimeFigureOut">
              <a:rPr lang="en-US" smtClean="0"/>
              <a:t>8/12/2024</a:t>
            </a:fld>
            <a:endParaRPr lang="en-US"/>
          </a:p>
        </p:txBody>
      </p:sp>
      <p:sp>
        <p:nvSpPr>
          <p:cNvPr id="1048682" name="Footer Placeholder 7"/>
          <p:cNvSpPr>
            <a:spLocks noGrp="1"/>
          </p:cNvSpPr>
          <p:nvPr>
            <p:ph type="ftr" sz="quarter" idx="11"/>
          </p:nvPr>
        </p:nvSpPr>
        <p:spPr/>
        <p:txBody>
          <a:bodyPr/>
          <a:lstStyle/>
          <a:p>
            <a:endParaRPr lang="en-US"/>
          </a:p>
        </p:txBody>
      </p:sp>
      <p:sp>
        <p:nvSpPr>
          <p:cNvPr id="1048683"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1048645" name="Title 1"/>
          <p:cNvSpPr>
            <a:spLocks noGrp="1"/>
          </p:cNvSpPr>
          <p:nvPr>
            <p:ph type="title"/>
          </p:nvPr>
        </p:nvSpPr>
        <p:spPr/>
        <p:txBody>
          <a:bodyPr/>
          <a:lstStyle/>
          <a:p>
            <a:r>
              <a:rPr lang="en-US"/>
              <a:t>Click to edit Master title style</a:t>
            </a:r>
            <a:endParaRPr lang="en-US" dirty="0"/>
          </a:p>
        </p:txBody>
      </p:sp>
      <p:sp>
        <p:nvSpPr>
          <p:cNvPr id="1048646" name="Date Placeholder 2"/>
          <p:cNvSpPr>
            <a:spLocks noGrp="1"/>
          </p:cNvSpPr>
          <p:nvPr>
            <p:ph type="dt" sz="half" idx="10"/>
          </p:nvPr>
        </p:nvSpPr>
        <p:spPr/>
        <p:txBody>
          <a:bodyPr/>
          <a:lstStyle/>
          <a:p>
            <a:fld id="{846CE7D5-CF57-46EF-B807-FDD0502418D4}" type="datetimeFigureOut">
              <a:rPr lang="en-US" smtClean="0"/>
              <a:t>8/12/2024</a:t>
            </a:fld>
            <a:endParaRPr lang="en-US"/>
          </a:p>
        </p:txBody>
      </p:sp>
      <p:sp>
        <p:nvSpPr>
          <p:cNvPr id="1048647" name="Footer Placeholder 3"/>
          <p:cNvSpPr>
            <a:spLocks noGrp="1"/>
          </p:cNvSpPr>
          <p:nvPr>
            <p:ph type="ftr" sz="quarter" idx="11"/>
          </p:nvPr>
        </p:nvSpPr>
        <p:spPr/>
        <p:txBody>
          <a:bodyPr/>
          <a:lstStyle/>
          <a:p>
            <a:endParaRPr lang="en-US"/>
          </a:p>
        </p:txBody>
      </p:sp>
      <p:sp>
        <p:nvSpPr>
          <p:cNvPr id="1048648"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1048684" name="Date Placeholder 1"/>
          <p:cNvSpPr>
            <a:spLocks noGrp="1"/>
          </p:cNvSpPr>
          <p:nvPr>
            <p:ph type="dt" sz="half" idx="10"/>
          </p:nvPr>
        </p:nvSpPr>
        <p:spPr/>
        <p:txBody>
          <a:bodyPr/>
          <a:lstStyle/>
          <a:p>
            <a:fld id="{846CE7D5-CF57-46EF-B807-FDD0502418D4}" type="datetimeFigureOut">
              <a:rPr lang="en-US" smtClean="0"/>
              <a:t>8/12/2024</a:t>
            </a:fld>
            <a:endParaRPr lang="en-US"/>
          </a:p>
        </p:txBody>
      </p:sp>
      <p:sp>
        <p:nvSpPr>
          <p:cNvPr id="1048685" name="Footer Placeholder 2"/>
          <p:cNvSpPr>
            <a:spLocks noGrp="1"/>
          </p:cNvSpPr>
          <p:nvPr>
            <p:ph type="ftr" sz="quarter" idx="11"/>
          </p:nvPr>
        </p:nvSpPr>
        <p:spPr/>
        <p:txBody>
          <a:bodyPr/>
          <a:lstStyle/>
          <a:p>
            <a:endParaRPr lang="en-US"/>
          </a:p>
        </p:txBody>
      </p:sp>
      <p:sp>
        <p:nvSpPr>
          <p:cNvPr id="1048686"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1048687"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1048688"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48689"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1048690" name="Date Placeholder 4"/>
          <p:cNvSpPr>
            <a:spLocks noGrp="1"/>
          </p:cNvSpPr>
          <p:nvPr>
            <p:ph type="dt" sz="half" idx="10"/>
          </p:nvPr>
        </p:nvSpPr>
        <p:spPr/>
        <p:txBody>
          <a:bodyPr/>
          <a:lstStyle/>
          <a:p>
            <a:fld id="{846CE7D5-CF57-46EF-B807-FDD0502418D4}" type="datetimeFigureOut">
              <a:rPr lang="en-US" smtClean="0"/>
              <a:t>8/12/2024</a:t>
            </a:fld>
            <a:endParaRPr lang="en-US"/>
          </a:p>
        </p:txBody>
      </p:sp>
      <p:sp>
        <p:nvSpPr>
          <p:cNvPr id="1048691" name="Footer Placeholder 5"/>
          <p:cNvSpPr>
            <a:spLocks noGrp="1"/>
          </p:cNvSpPr>
          <p:nvPr>
            <p:ph type="ftr" sz="quarter" idx="11"/>
          </p:nvPr>
        </p:nvSpPr>
        <p:spPr/>
        <p:txBody>
          <a:bodyPr/>
          <a:lstStyle/>
          <a:p>
            <a:endParaRPr lang="en-US"/>
          </a:p>
        </p:txBody>
      </p:sp>
      <p:sp>
        <p:nvSpPr>
          <p:cNvPr id="1048692"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048654"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1048655"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1048656"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1048657" name="Date Placeholder 4"/>
          <p:cNvSpPr>
            <a:spLocks noGrp="1"/>
          </p:cNvSpPr>
          <p:nvPr>
            <p:ph type="dt" sz="half" idx="10"/>
          </p:nvPr>
        </p:nvSpPr>
        <p:spPr/>
        <p:txBody>
          <a:bodyPr/>
          <a:lstStyle/>
          <a:p>
            <a:fld id="{846CE7D5-CF57-46EF-B807-FDD0502418D4}" type="datetimeFigureOut">
              <a:rPr lang="en-US" smtClean="0"/>
              <a:t>8/12/2024</a:t>
            </a:fld>
            <a:endParaRPr lang="en-US"/>
          </a:p>
        </p:txBody>
      </p:sp>
      <p:sp>
        <p:nvSpPr>
          <p:cNvPr id="1048658" name="Footer Placeholder 5"/>
          <p:cNvSpPr>
            <a:spLocks noGrp="1"/>
          </p:cNvSpPr>
          <p:nvPr>
            <p:ph type="ftr" sz="quarter" idx="11"/>
          </p:nvPr>
        </p:nvSpPr>
        <p:spPr/>
        <p:txBody>
          <a:bodyPr/>
          <a:lstStyle/>
          <a:p>
            <a:endParaRPr lang="en-US"/>
          </a:p>
        </p:txBody>
      </p:sp>
      <p:sp>
        <p:nvSpPr>
          <p:cNvPr id="1048659"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1048660" name="Title 1"/>
          <p:cNvSpPr>
            <a:spLocks noGrp="1"/>
          </p:cNvSpPr>
          <p:nvPr>
            <p:ph type="title"/>
          </p:nvPr>
        </p:nvSpPr>
        <p:spPr/>
        <p:txBody>
          <a:bodyPr/>
          <a:lstStyle/>
          <a:p>
            <a:r>
              <a:rPr lang="en-US"/>
              <a:t>Click to edit Master title style</a:t>
            </a:r>
            <a:endParaRPr lang="en-US" dirty="0"/>
          </a:p>
        </p:txBody>
      </p:sp>
      <p:sp>
        <p:nvSpPr>
          <p:cNvPr id="1048661"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48662" name="Date Placeholder 3"/>
          <p:cNvSpPr>
            <a:spLocks noGrp="1"/>
          </p:cNvSpPr>
          <p:nvPr>
            <p:ph type="dt" sz="half" idx="10"/>
          </p:nvPr>
        </p:nvSpPr>
        <p:spPr/>
        <p:txBody>
          <a:bodyPr/>
          <a:lstStyle/>
          <a:p>
            <a:fld id="{846CE7D5-CF57-46EF-B807-FDD0502418D4}" type="datetimeFigureOut">
              <a:rPr lang="en-US" smtClean="0"/>
              <a:t>8/12/2024</a:t>
            </a:fld>
            <a:endParaRPr lang="en-US"/>
          </a:p>
        </p:txBody>
      </p:sp>
      <p:sp>
        <p:nvSpPr>
          <p:cNvPr id="1048663" name="Footer Placeholder 4"/>
          <p:cNvSpPr>
            <a:spLocks noGrp="1"/>
          </p:cNvSpPr>
          <p:nvPr>
            <p:ph type="ftr" sz="quarter" idx="11"/>
          </p:nvPr>
        </p:nvSpPr>
        <p:spPr/>
        <p:txBody>
          <a:bodyPr/>
          <a:lstStyle/>
          <a:p>
            <a:endParaRPr lang="en-US"/>
          </a:p>
        </p:txBody>
      </p:sp>
      <p:sp>
        <p:nvSpPr>
          <p:cNvPr id="1048664"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1048649"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1048650"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48651" name="Date Placeholder 3"/>
          <p:cNvSpPr>
            <a:spLocks noGrp="1"/>
          </p:cNvSpPr>
          <p:nvPr>
            <p:ph type="dt" sz="half" idx="10"/>
          </p:nvPr>
        </p:nvSpPr>
        <p:spPr/>
        <p:txBody>
          <a:bodyPr/>
          <a:lstStyle/>
          <a:p>
            <a:fld id="{846CE7D5-CF57-46EF-B807-FDD0502418D4}" type="datetimeFigureOut">
              <a:rPr lang="en-US" smtClean="0"/>
              <a:t>8/12/2024</a:t>
            </a:fld>
            <a:endParaRPr lang="en-US"/>
          </a:p>
        </p:txBody>
      </p:sp>
      <p:sp>
        <p:nvSpPr>
          <p:cNvPr id="1048652" name="Footer Placeholder 4"/>
          <p:cNvSpPr>
            <a:spLocks noGrp="1"/>
          </p:cNvSpPr>
          <p:nvPr>
            <p:ph type="ftr" sz="quarter" idx="11"/>
          </p:nvPr>
        </p:nvSpPr>
        <p:spPr/>
        <p:txBody>
          <a:bodyPr/>
          <a:lstStyle/>
          <a:p>
            <a:endParaRPr lang="en-US"/>
          </a:p>
        </p:txBody>
      </p:sp>
      <p:sp>
        <p:nvSpPr>
          <p:cNvPr id="1048653"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tileRect/>
        </a:gradFill>
        <a:effectLst/>
      </p:bgPr>
    </p:bg>
    <p:spTree>
      <p:nvGrpSpPr>
        <p:cNvPr id="1" name=""/>
        <p:cNvGrpSpPr/>
        <p:nvPr/>
      </p:nvGrpSpPr>
      <p:grpSpPr>
        <a:xfrm>
          <a:off x="0" y="0"/>
          <a:ext cx="0" cy="0"/>
          <a:chOff x="0" y="0"/>
          <a:chExt cx="0" cy="0"/>
        </a:xfrm>
      </p:grpSpPr>
      <p:sp>
        <p:nvSpPr>
          <p:cNvPr id="1048576"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1048577"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48578"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US" smtClean="0"/>
              <a:t>8/12/2024</a:t>
            </a:fld>
            <a:endParaRPr lang="en-US"/>
          </a:p>
        </p:txBody>
      </p:sp>
      <p:sp>
        <p:nvSpPr>
          <p:cNvPr id="1048579"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1048580"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8" Type="http://schemas.openxmlformats.org/officeDocument/2006/relationships/hyperlink" Target="https://www.statista.com/statistics/264296/british-airways-worldwide-revenues-since-2006/" TargetMode="External"/><Relationship Id="rId3" Type="http://schemas.openxmlformats.org/officeDocument/2006/relationships/hyperlink" Target="https://careers.ba.com/benefits%23:~:text=Flexible%20working%20is%20part%20of" TargetMode="External"/><Relationship Id="rId7" Type="http://schemas.openxmlformats.org/officeDocument/2006/relationships/hyperlink" Target="https://www.statista.com/statistics/309349/british-airways-uk-passenger-numbers/" TargetMode="External"/><Relationship Id="rId2" Type="http://schemas.openxmlformats.org/officeDocument/2006/relationships/hyperlink" Target="https://careers.ba.com/" TargetMode="External"/><Relationship Id="rId1" Type="http://schemas.openxmlformats.org/officeDocument/2006/relationships/slideLayout" Target="../slideLayouts/slideLayout2.xml"/><Relationship Id="rId6" Type="http://schemas.openxmlformats.org/officeDocument/2006/relationships/hyperlink" Target="https://www.sciencedirect.com/science/article/pii/S0019850120301851" TargetMode="External"/><Relationship Id="rId5" Type="http://schemas.openxmlformats.org/officeDocument/2006/relationships/hyperlink" Target="https://www.sciencedirect.com/science/article/pii/S036136822030060X" TargetMode="External"/><Relationship Id="rId4" Type="http://schemas.openxmlformats.org/officeDocument/2006/relationships/hyperlink" Target="https://www.mdpi.com/2071-1050/12/15/6086" TargetMode="External"/></Relationships>
</file>

<file path=ppt/slides/_rels/slide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1048586" name="Rectangle 28"/>
          <p:cNvSpPr>
            <a:spLocks noGrp="1" noRot="1" noChangeAspect="1" noMove="1" noResize="1" noEditPoints="1" noAdjustHandles="1" noChangeArrowheads="1" noChangeShapeType="1" noTextEdit="1"/>
          </p:cNvSpPr>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48587" name="Title 1"/>
          <p:cNvSpPr>
            <a:spLocks noGrp="1"/>
          </p:cNvSpPr>
          <p:nvPr>
            <p:ph type="title"/>
          </p:nvPr>
        </p:nvSpPr>
        <p:spPr>
          <a:xfrm>
            <a:off x="793662" y="88309"/>
            <a:ext cx="10066122" cy="1627960"/>
          </a:xfrm>
        </p:spPr>
        <p:txBody>
          <a:bodyPr anchor="b">
            <a:normAutofit/>
          </a:bodyPr>
          <a:lstStyle/>
          <a:p>
            <a:r>
              <a:rPr lang="en-GB" sz="1600" b="1" i="1" dirty="0">
                <a:latin typeface="Arial"/>
                <a:cs typeface="Arial"/>
              </a:rPr>
              <a:t>Student Name:  Patel Hani </a:t>
            </a:r>
            <a:r>
              <a:rPr lang="en-GB" sz="1600" b="1" i="1" dirty="0" err="1">
                <a:latin typeface="Arial"/>
                <a:cs typeface="Arial"/>
              </a:rPr>
              <a:t>Rajeshbhai</a:t>
            </a:r>
            <a:endParaRPr lang="en-US" sz="1600" dirty="0">
              <a:latin typeface="Arial"/>
              <a:cs typeface="Arial"/>
            </a:endParaRPr>
          </a:p>
          <a:p>
            <a:r>
              <a:rPr lang="en-GB" sz="1600" b="1" i="1" dirty="0">
                <a:latin typeface="Arial"/>
                <a:cs typeface="Arial"/>
              </a:rPr>
              <a:t>Student Number:  2323021</a:t>
            </a:r>
            <a:endParaRPr lang="en-US" sz="1600" dirty="0">
              <a:latin typeface="Arial"/>
              <a:cs typeface="Arial"/>
            </a:endParaRPr>
          </a:p>
          <a:p>
            <a:r>
              <a:rPr lang="en-GB" sz="1600" b="1" i="1" dirty="0">
                <a:latin typeface="Arial"/>
                <a:cs typeface="Arial"/>
              </a:rPr>
              <a:t>Course Name:</a:t>
            </a:r>
            <a:r>
              <a:rPr lang="en-GB" sz="1600" i="1" dirty="0">
                <a:latin typeface="Arial"/>
                <a:cs typeface="Arial"/>
              </a:rPr>
              <a:t> </a:t>
            </a:r>
            <a:r>
              <a:rPr lang="en-GB" sz="1600" b="1" i="1" dirty="0">
                <a:latin typeface="Arial"/>
                <a:cs typeface="Arial"/>
              </a:rPr>
              <a:t>Human Capital management (lcmb7023_lon)</a:t>
            </a:r>
            <a:endParaRPr lang="en-US" sz="1600" b="1" i="1" dirty="0">
              <a:latin typeface="Arial"/>
              <a:cs typeface="Arial"/>
            </a:endParaRPr>
          </a:p>
          <a:p>
            <a:r>
              <a:rPr lang="en-GB" sz="1600" b="1" i="1" dirty="0">
                <a:latin typeface="Arial"/>
                <a:cs typeface="Arial"/>
              </a:rPr>
              <a:t>Lecturer Name: </a:t>
            </a:r>
            <a:r>
              <a:rPr lang="en-GB" sz="1600" b="1" i="1" dirty="0" err="1">
                <a:latin typeface="Arial"/>
                <a:cs typeface="Arial"/>
              </a:rPr>
              <a:t>Dr.</a:t>
            </a:r>
            <a:r>
              <a:rPr lang="en-GB" sz="1600" b="1" i="1" dirty="0">
                <a:latin typeface="Arial"/>
                <a:cs typeface="Arial"/>
              </a:rPr>
              <a:t> Gladius David </a:t>
            </a:r>
            <a:r>
              <a:rPr lang="en-GB" sz="1600" b="1" i="1" dirty="0" err="1">
                <a:latin typeface="Arial"/>
                <a:cs typeface="Arial"/>
              </a:rPr>
              <a:t>Kulothungan</a:t>
            </a:r>
            <a:endParaRPr lang="en-US" sz="1600" b="1" i="1" dirty="0">
              <a:latin typeface="Arial"/>
              <a:cs typeface="Arial"/>
            </a:endParaRPr>
          </a:p>
          <a:p>
            <a:r>
              <a:rPr lang="en-GB" sz="1600" b="1" i="1" dirty="0">
                <a:latin typeface="Arial"/>
                <a:cs typeface="Arial"/>
              </a:rPr>
              <a:t>Session</a:t>
            </a:r>
            <a:r>
              <a:rPr lang="en-GB" sz="1600" i="1" dirty="0">
                <a:latin typeface="Arial"/>
                <a:cs typeface="Arial"/>
              </a:rPr>
              <a:t>: </a:t>
            </a:r>
            <a:r>
              <a:rPr lang="en-GB" sz="1600" b="1" i="1" dirty="0">
                <a:latin typeface="Arial"/>
                <a:cs typeface="Arial"/>
              </a:rPr>
              <a:t>June 2024 Term </a:t>
            </a:r>
            <a:endParaRPr lang="en-US" sz="1600" i="1" dirty="0">
              <a:latin typeface="Arial"/>
              <a:cs typeface="Arial"/>
            </a:endParaRPr>
          </a:p>
          <a:p>
            <a:endParaRPr lang="en-GB" sz="1600" b="1" dirty="0">
              <a:latin typeface="Arial"/>
              <a:cs typeface="Arial"/>
            </a:endParaRPr>
          </a:p>
        </p:txBody>
      </p:sp>
      <p:sp>
        <p:nvSpPr>
          <p:cNvPr id="1048588" name="Rectangle 29"/>
          <p:cNvSpPr>
            <a:spLocks noGrp="1" noRot="1" noChangeAspect="1" noMove="1" noResize="1" noEditPoints="1" noAdjustHandles="1" noChangeArrowheads="1" noChangeShapeType="1" noTextEdit="1"/>
          </p:cNvSpPr>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48589" name="Rectangle 35"/>
          <p:cNvSpPr>
            <a:spLocks noGrp="1" noRot="1" noChangeAspect="1" noMove="1" noResize="1" noEditPoints="1" noAdjustHandles="1" noChangeArrowheads="1" noChangeShapeType="1" noTextEdit="1"/>
          </p:cNvSpPr>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48590" name="Content Placeholder 5"/>
          <p:cNvSpPr>
            <a:spLocks noGrp="1"/>
          </p:cNvSpPr>
          <p:nvPr>
            <p:ph idx="1"/>
          </p:nvPr>
        </p:nvSpPr>
        <p:spPr>
          <a:xfrm>
            <a:off x="793661" y="2599509"/>
            <a:ext cx="4530898" cy="3639450"/>
          </a:xfrm>
        </p:spPr>
        <p:txBody>
          <a:bodyPr vert="horz" lIns="91440" tIns="45720" rIns="91440" bIns="45720" rtlCol="0" anchor="ctr">
            <a:normAutofit/>
          </a:bodyPr>
          <a:lstStyle/>
          <a:p>
            <a:pPr>
              <a:spcBef>
                <a:spcPct val="0"/>
              </a:spcBef>
              <a:buFont typeface="Wingdings" panose="020B0604020202020204" pitchFamily="34" charset="0"/>
              <a:buChar char="§"/>
            </a:pPr>
            <a:endParaRPr lang="en-US" sz="2000">
              <a:latin typeface="Arial"/>
              <a:cs typeface="Arial"/>
            </a:endParaRPr>
          </a:p>
          <a:p>
            <a:pPr>
              <a:spcBef>
                <a:spcPct val="0"/>
              </a:spcBef>
              <a:buFont typeface="Wingdings" panose="020B0604020202020204" pitchFamily="34" charset="0"/>
              <a:buChar char="§"/>
            </a:pPr>
            <a:endParaRPr lang="en-US" sz="2000">
              <a:latin typeface="Arial"/>
              <a:cs typeface="Segoe UI"/>
            </a:endParaRPr>
          </a:p>
          <a:p>
            <a:pPr>
              <a:buFont typeface="Wingdings" panose="020B0604020202020204" pitchFamily="34" charset="0"/>
              <a:buChar char="§"/>
            </a:pPr>
            <a:endParaRPr lang="en-US" sz="2000"/>
          </a:p>
        </p:txBody>
      </p:sp>
      <p:pic>
        <p:nvPicPr>
          <p:cNvPr id="2097152" name="Picture 6" descr="A black background with white text  Description automatically generated"/>
          <p:cNvPicPr>
            <a:picLocks noChangeAspect="1"/>
          </p:cNvPicPr>
          <p:nvPr/>
        </p:nvPicPr>
        <p:blipFill>
          <a:blip r:embed="rId2"/>
          <a:stretch>
            <a:fillRect/>
          </a:stretch>
        </p:blipFill>
        <p:spPr>
          <a:xfrm>
            <a:off x="5911532" y="3485143"/>
            <a:ext cx="5150277" cy="1712467"/>
          </a:xfrm>
          <a:prstGeom prst="rect">
            <a:avLst/>
          </a:prstGeom>
        </p:spPr>
      </p:pic>
      <p:sp>
        <p:nvSpPr>
          <p:cNvPr id="1048591" name="Rectangle 37"/>
          <p:cNvSpPr>
            <a:spLocks noGrp="1" noRot="1" noChangeAspect="1" noMove="1" noResize="1" noEditPoints="1" noAdjustHandles="1" noChangeArrowheads="1" noChangeShapeType="1" noTextEdit="1"/>
          </p:cNvSpPr>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8592" name="Title 1"/>
          <p:cNvSpPr>
            <a:spLocks noGrp="1"/>
          </p:cNvSpPr>
          <p:nvPr>
            <p:ph type="title"/>
          </p:nvPr>
        </p:nvSpPr>
        <p:spPr>
          <a:xfrm>
            <a:off x="444305" y="15167"/>
            <a:ext cx="10515600" cy="1325563"/>
          </a:xfrm>
        </p:spPr>
        <p:txBody>
          <a:bodyPr/>
          <a:lstStyle/>
          <a:p>
            <a:pPr algn="ctr"/>
            <a:r>
              <a:rPr lang="en-US" b="1" dirty="0">
                <a:latin typeface="Times New Roman" panose="02020603050405020304" pitchFamily="18" charset="0"/>
                <a:cs typeface="Times New Roman" panose="02020603050405020304" pitchFamily="18" charset="0"/>
              </a:rPr>
              <a:t>Table of Contents</a:t>
            </a:r>
          </a:p>
        </p:txBody>
      </p:sp>
      <p:graphicFrame>
        <p:nvGraphicFramePr>
          <p:cNvPr id="4194304" name="Table 3"/>
          <p:cNvGraphicFramePr>
            <a:graphicFrameLocks noGrp="1"/>
          </p:cNvGraphicFramePr>
          <p:nvPr>
            <p:extLst>
              <p:ext uri="{D42A27DB-BD31-4B8C-83A1-F6EECF244321}">
                <p14:modId xmlns:p14="http://schemas.microsoft.com/office/powerpoint/2010/main" val="4036403254"/>
              </p:ext>
            </p:extLst>
          </p:nvPr>
        </p:nvGraphicFramePr>
        <p:xfrm>
          <a:off x="189131" y="1123197"/>
          <a:ext cx="11669933" cy="5031235"/>
        </p:xfrm>
        <a:graphic>
          <a:graphicData uri="http://schemas.openxmlformats.org/drawingml/2006/table">
            <a:tbl>
              <a:tblPr firstRow="1" bandRow="1">
                <a:tableStyleId>{5C22544A-7EE6-4342-B048-85BDC9FD1C3A}</a:tableStyleId>
              </a:tblPr>
              <a:tblGrid>
                <a:gridCol w="8439126">
                  <a:extLst>
                    <a:ext uri="{9D8B030D-6E8A-4147-A177-3AD203B41FA5}">
                      <a16:colId xmlns:a16="http://schemas.microsoft.com/office/drawing/2014/main" val="20000"/>
                    </a:ext>
                  </a:extLst>
                </a:gridCol>
                <a:gridCol w="3230807">
                  <a:extLst>
                    <a:ext uri="{9D8B030D-6E8A-4147-A177-3AD203B41FA5}">
                      <a16:colId xmlns:a16="http://schemas.microsoft.com/office/drawing/2014/main" val="20001"/>
                    </a:ext>
                  </a:extLst>
                </a:gridCol>
              </a:tblGrid>
              <a:tr h="457385">
                <a:tc>
                  <a:txBody>
                    <a:bodyPr/>
                    <a:lstStyle/>
                    <a:p>
                      <a:r>
                        <a:rPr lang="en-US" dirty="0">
                          <a:latin typeface="Times New Roman" panose="02020603050405020304" pitchFamily="18" charset="0"/>
                          <a:cs typeface="Times New Roman" panose="02020603050405020304" pitchFamily="18" charset="0"/>
                        </a:rPr>
                        <a:t>Contents </a:t>
                      </a:r>
                      <a:endParaRPr lang="en-IN" dirty="0">
                        <a:latin typeface="Times New Roman" panose="02020603050405020304" pitchFamily="18" charset="0"/>
                        <a:cs typeface="Times New Roman" panose="02020603050405020304" pitchFamily="18" charset="0"/>
                      </a:endParaRPr>
                    </a:p>
                  </a:txBody>
                  <a:tcPr/>
                </a:tc>
                <a:tc>
                  <a:txBody>
                    <a:bodyPr/>
                    <a:lstStyle/>
                    <a:p>
                      <a:r>
                        <a:rPr lang="en-US" dirty="0">
                          <a:latin typeface="Times New Roman" panose="02020603050405020304" pitchFamily="18" charset="0"/>
                          <a:cs typeface="Times New Roman" panose="02020603050405020304" pitchFamily="18" charset="0"/>
                        </a:rPr>
                        <a:t>Slide No</a:t>
                      </a:r>
                      <a:endParaRPr lang="en-IN" dirty="0">
                        <a:latin typeface="Times New Roman" panose="02020603050405020304" pitchFamily="18" charset="0"/>
                        <a:cs typeface="Times New Roman" panose="02020603050405020304" pitchFamily="18" charset="0"/>
                      </a:endParaRPr>
                    </a:p>
                  </a:txBody>
                  <a:tcPr/>
                </a:tc>
                <a:extLst>
                  <a:ext uri="{0D108BD9-81ED-4DB2-BD59-A6C34878D82A}">
                    <a16:rowId xmlns:a16="http://schemas.microsoft.com/office/drawing/2014/main" val="10000"/>
                  </a:ext>
                </a:extLst>
              </a:tr>
              <a:tr h="457385">
                <a:tc>
                  <a:txBody>
                    <a:bodyPr/>
                    <a:lstStyle/>
                    <a:p>
                      <a:r>
                        <a:rPr lang="en-US" dirty="0">
                          <a:latin typeface="Times New Roman" panose="02020603050405020304" pitchFamily="18" charset="0"/>
                          <a:cs typeface="Times New Roman" panose="02020603050405020304" pitchFamily="18" charset="0"/>
                        </a:rPr>
                        <a:t>Introduction of chosen organisation </a:t>
                      </a:r>
                      <a:endParaRPr lang="en-IN" dirty="0">
                        <a:latin typeface="Times New Roman" panose="02020603050405020304" pitchFamily="18" charset="0"/>
                        <a:cs typeface="Times New Roman" panose="02020603050405020304" pitchFamily="18" charset="0"/>
                      </a:endParaRPr>
                    </a:p>
                  </a:txBody>
                  <a:tcPr/>
                </a:tc>
                <a:tc>
                  <a:txBody>
                    <a:bodyPr/>
                    <a:lstStyle/>
                    <a:p>
                      <a:r>
                        <a:rPr lang="en-US" dirty="0">
                          <a:latin typeface="Times New Roman" panose="02020603050405020304" pitchFamily="18" charset="0"/>
                          <a:cs typeface="Times New Roman" panose="02020603050405020304" pitchFamily="18" charset="0"/>
                        </a:rPr>
                        <a:t>3</a:t>
                      </a:r>
                      <a:endParaRPr lang="en-IN" dirty="0">
                        <a:latin typeface="Times New Roman" panose="02020603050405020304" pitchFamily="18" charset="0"/>
                        <a:cs typeface="Times New Roman" panose="02020603050405020304" pitchFamily="18" charset="0"/>
                      </a:endParaRPr>
                    </a:p>
                  </a:txBody>
                  <a:tcPr/>
                </a:tc>
                <a:extLst>
                  <a:ext uri="{0D108BD9-81ED-4DB2-BD59-A6C34878D82A}">
                    <a16:rowId xmlns:a16="http://schemas.microsoft.com/office/drawing/2014/main" val="10001"/>
                  </a:ext>
                </a:extLst>
              </a:tr>
              <a:tr h="457385">
                <a:tc>
                  <a:txBody>
                    <a:bodyPr/>
                    <a:lstStyle/>
                    <a:p>
                      <a:r>
                        <a:rPr lang="en-US" dirty="0">
                          <a:latin typeface="Times New Roman" panose="02020603050405020304" pitchFamily="18" charset="0"/>
                          <a:cs typeface="Times New Roman" panose="02020603050405020304" pitchFamily="18" charset="0"/>
                        </a:rPr>
                        <a:t>Strategic Goal of Chosen organization</a:t>
                      </a:r>
                      <a:endParaRPr lang="en-IN" dirty="0">
                        <a:latin typeface="Times New Roman" panose="02020603050405020304" pitchFamily="18" charset="0"/>
                        <a:cs typeface="Times New Roman" panose="02020603050405020304" pitchFamily="18" charset="0"/>
                      </a:endParaRPr>
                    </a:p>
                  </a:txBody>
                  <a:tcPr/>
                </a:tc>
                <a:tc>
                  <a:txBody>
                    <a:bodyPr/>
                    <a:lstStyle/>
                    <a:p>
                      <a:r>
                        <a:rPr lang="en-US" dirty="0">
                          <a:latin typeface="Times New Roman" panose="02020603050405020304" pitchFamily="18" charset="0"/>
                          <a:cs typeface="Times New Roman" panose="02020603050405020304" pitchFamily="18" charset="0"/>
                        </a:rPr>
                        <a:t>4</a:t>
                      </a:r>
                      <a:endParaRPr lang="en-IN" dirty="0">
                        <a:latin typeface="Times New Roman" panose="02020603050405020304" pitchFamily="18" charset="0"/>
                        <a:cs typeface="Times New Roman" panose="02020603050405020304" pitchFamily="18" charset="0"/>
                      </a:endParaRPr>
                    </a:p>
                  </a:txBody>
                  <a:tcPr/>
                </a:tc>
                <a:extLst>
                  <a:ext uri="{0D108BD9-81ED-4DB2-BD59-A6C34878D82A}">
                    <a16:rowId xmlns:a16="http://schemas.microsoft.com/office/drawing/2014/main" val="10002"/>
                  </a:ext>
                </a:extLst>
              </a:tr>
              <a:tr h="457385">
                <a:tc>
                  <a:txBody>
                    <a:bodyPr/>
                    <a:lstStyle/>
                    <a:p>
                      <a:r>
                        <a:rPr lang="en-US" dirty="0">
                          <a:latin typeface="Times New Roman" panose="02020603050405020304" pitchFamily="18" charset="0"/>
                          <a:cs typeface="Times New Roman" panose="02020603050405020304" pitchFamily="18" charset="0"/>
                        </a:rPr>
                        <a:t>Job Analysis / Position </a:t>
                      </a:r>
                      <a:endParaRPr lang="en-IN" dirty="0">
                        <a:latin typeface="Times New Roman" panose="02020603050405020304" pitchFamily="18" charset="0"/>
                        <a:cs typeface="Times New Roman" panose="02020603050405020304" pitchFamily="18" charset="0"/>
                      </a:endParaRPr>
                    </a:p>
                  </a:txBody>
                  <a:tcPr/>
                </a:tc>
                <a:tc>
                  <a:txBody>
                    <a:bodyPr/>
                    <a:lstStyle/>
                    <a:p>
                      <a:r>
                        <a:rPr lang="en-US" dirty="0">
                          <a:latin typeface="Times New Roman" panose="02020603050405020304" pitchFamily="18" charset="0"/>
                          <a:cs typeface="Times New Roman" panose="02020603050405020304" pitchFamily="18" charset="0"/>
                        </a:rPr>
                        <a:t>5</a:t>
                      </a:r>
                      <a:endParaRPr lang="en-IN" dirty="0">
                        <a:latin typeface="Times New Roman" panose="02020603050405020304" pitchFamily="18" charset="0"/>
                        <a:cs typeface="Times New Roman" panose="02020603050405020304" pitchFamily="18" charset="0"/>
                      </a:endParaRPr>
                    </a:p>
                  </a:txBody>
                  <a:tcPr/>
                </a:tc>
                <a:extLst>
                  <a:ext uri="{0D108BD9-81ED-4DB2-BD59-A6C34878D82A}">
                    <a16:rowId xmlns:a16="http://schemas.microsoft.com/office/drawing/2014/main" val="10003"/>
                  </a:ext>
                </a:extLst>
              </a:tr>
              <a:tr h="457385">
                <a:tc>
                  <a:txBody>
                    <a:bodyPr/>
                    <a:lstStyle/>
                    <a:p>
                      <a:r>
                        <a:rPr lang="en-US" dirty="0">
                          <a:latin typeface="Times New Roman" panose="02020603050405020304" pitchFamily="18" charset="0"/>
                          <a:cs typeface="Times New Roman" panose="02020603050405020304" pitchFamily="18" charset="0"/>
                        </a:rPr>
                        <a:t>Job Description </a:t>
                      </a:r>
                      <a:endParaRPr lang="en-IN" dirty="0">
                        <a:latin typeface="Times New Roman" panose="02020603050405020304" pitchFamily="18" charset="0"/>
                        <a:cs typeface="Times New Roman" panose="02020603050405020304" pitchFamily="18" charset="0"/>
                      </a:endParaRPr>
                    </a:p>
                  </a:txBody>
                  <a:tcPr/>
                </a:tc>
                <a:tc>
                  <a:txBody>
                    <a:bodyPr/>
                    <a:lstStyle/>
                    <a:p>
                      <a:r>
                        <a:rPr lang="en-US" dirty="0">
                          <a:latin typeface="Times New Roman" panose="02020603050405020304" pitchFamily="18" charset="0"/>
                          <a:cs typeface="Times New Roman" panose="02020603050405020304" pitchFamily="18" charset="0"/>
                        </a:rPr>
                        <a:t>6</a:t>
                      </a:r>
                      <a:endParaRPr lang="en-IN" dirty="0">
                        <a:latin typeface="Times New Roman" panose="02020603050405020304" pitchFamily="18" charset="0"/>
                        <a:cs typeface="Times New Roman" panose="02020603050405020304" pitchFamily="18" charset="0"/>
                      </a:endParaRPr>
                    </a:p>
                  </a:txBody>
                  <a:tcPr/>
                </a:tc>
                <a:extLst>
                  <a:ext uri="{0D108BD9-81ED-4DB2-BD59-A6C34878D82A}">
                    <a16:rowId xmlns:a16="http://schemas.microsoft.com/office/drawing/2014/main" val="10004"/>
                  </a:ext>
                </a:extLst>
              </a:tr>
              <a:tr h="457385">
                <a:tc>
                  <a:txBody>
                    <a:bodyPr/>
                    <a:lstStyle/>
                    <a:p>
                      <a:r>
                        <a:rPr lang="en-US" dirty="0">
                          <a:latin typeface="Times New Roman" panose="02020603050405020304" pitchFamily="18" charset="0"/>
                          <a:cs typeface="Times New Roman" panose="02020603050405020304" pitchFamily="18" charset="0"/>
                        </a:rPr>
                        <a:t>Person Specification </a:t>
                      </a:r>
                      <a:endParaRPr lang="en-IN" dirty="0">
                        <a:latin typeface="Times New Roman" panose="02020603050405020304" pitchFamily="18" charset="0"/>
                        <a:cs typeface="Times New Roman" panose="02020603050405020304" pitchFamily="18" charset="0"/>
                      </a:endParaRPr>
                    </a:p>
                  </a:txBody>
                  <a:tcPr/>
                </a:tc>
                <a:tc>
                  <a:txBody>
                    <a:bodyPr/>
                    <a:lstStyle/>
                    <a:p>
                      <a:r>
                        <a:rPr lang="en-US" dirty="0">
                          <a:latin typeface="Times New Roman" panose="02020603050405020304" pitchFamily="18" charset="0"/>
                          <a:cs typeface="Times New Roman" panose="02020603050405020304" pitchFamily="18" charset="0"/>
                        </a:rPr>
                        <a:t>7</a:t>
                      </a:r>
                      <a:endParaRPr lang="en-IN" dirty="0">
                        <a:latin typeface="Times New Roman" panose="02020603050405020304" pitchFamily="18" charset="0"/>
                        <a:cs typeface="Times New Roman" panose="02020603050405020304" pitchFamily="18" charset="0"/>
                      </a:endParaRPr>
                    </a:p>
                  </a:txBody>
                  <a:tcPr/>
                </a:tc>
                <a:extLst>
                  <a:ext uri="{0D108BD9-81ED-4DB2-BD59-A6C34878D82A}">
                    <a16:rowId xmlns:a16="http://schemas.microsoft.com/office/drawing/2014/main" val="10005"/>
                  </a:ext>
                </a:extLst>
              </a:tr>
              <a:tr h="457385">
                <a:tc>
                  <a:txBody>
                    <a:bodyPr/>
                    <a:lstStyle/>
                    <a:p>
                      <a:r>
                        <a:rPr lang="en-US" dirty="0">
                          <a:latin typeface="Times New Roman" panose="02020603050405020304" pitchFamily="18" charset="0"/>
                          <a:cs typeface="Times New Roman" panose="02020603050405020304" pitchFamily="18" charset="0"/>
                        </a:rPr>
                        <a:t>Required skills </a:t>
                      </a:r>
                      <a:endParaRPr lang="en-IN" dirty="0">
                        <a:latin typeface="Times New Roman" panose="02020603050405020304" pitchFamily="18" charset="0"/>
                        <a:cs typeface="Times New Roman" panose="02020603050405020304" pitchFamily="18" charset="0"/>
                      </a:endParaRPr>
                    </a:p>
                  </a:txBody>
                  <a:tcPr/>
                </a:tc>
                <a:tc>
                  <a:txBody>
                    <a:bodyPr/>
                    <a:lstStyle/>
                    <a:p>
                      <a:r>
                        <a:rPr lang="en-US" dirty="0">
                          <a:latin typeface="Times New Roman" panose="02020603050405020304" pitchFamily="18" charset="0"/>
                          <a:cs typeface="Times New Roman" panose="02020603050405020304" pitchFamily="18" charset="0"/>
                        </a:rPr>
                        <a:t>8</a:t>
                      </a:r>
                      <a:endParaRPr lang="en-IN" dirty="0">
                        <a:latin typeface="Times New Roman" panose="02020603050405020304" pitchFamily="18" charset="0"/>
                        <a:cs typeface="Times New Roman" panose="02020603050405020304" pitchFamily="18" charset="0"/>
                      </a:endParaRPr>
                    </a:p>
                  </a:txBody>
                  <a:tcPr/>
                </a:tc>
                <a:extLst>
                  <a:ext uri="{0D108BD9-81ED-4DB2-BD59-A6C34878D82A}">
                    <a16:rowId xmlns:a16="http://schemas.microsoft.com/office/drawing/2014/main" val="10006"/>
                  </a:ext>
                </a:extLst>
              </a:tr>
              <a:tr h="457385">
                <a:tc>
                  <a:txBody>
                    <a:bodyPr/>
                    <a:lstStyle/>
                    <a:p>
                      <a:r>
                        <a:rPr lang="en-US" dirty="0">
                          <a:latin typeface="Times New Roman" panose="02020603050405020304" pitchFamily="18" charset="0"/>
                          <a:cs typeface="Times New Roman" panose="02020603050405020304" pitchFamily="18" charset="0"/>
                        </a:rPr>
                        <a:t>Pay and working Conditions </a:t>
                      </a:r>
                      <a:endParaRPr lang="en-IN" dirty="0">
                        <a:latin typeface="Times New Roman" panose="02020603050405020304" pitchFamily="18" charset="0"/>
                        <a:cs typeface="Times New Roman" panose="02020603050405020304" pitchFamily="18" charset="0"/>
                      </a:endParaRPr>
                    </a:p>
                  </a:txBody>
                  <a:tcPr/>
                </a:tc>
                <a:tc>
                  <a:txBody>
                    <a:bodyPr/>
                    <a:lstStyle/>
                    <a:p>
                      <a:r>
                        <a:rPr lang="en-US" dirty="0">
                          <a:latin typeface="Times New Roman" panose="02020603050405020304" pitchFamily="18" charset="0"/>
                          <a:cs typeface="Times New Roman" panose="02020603050405020304" pitchFamily="18" charset="0"/>
                        </a:rPr>
                        <a:t>9</a:t>
                      </a:r>
                      <a:endParaRPr lang="en-IN" dirty="0">
                        <a:latin typeface="Times New Roman" panose="02020603050405020304" pitchFamily="18" charset="0"/>
                        <a:cs typeface="Times New Roman" panose="02020603050405020304" pitchFamily="18" charset="0"/>
                      </a:endParaRPr>
                    </a:p>
                  </a:txBody>
                  <a:tcPr/>
                </a:tc>
                <a:extLst>
                  <a:ext uri="{0D108BD9-81ED-4DB2-BD59-A6C34878D82A}">
                    <a16:rowId xmlns:a16="http://schemas.microsoft.com/office/drawing/2014/main" val="10007"/>
                  </a:ext>
                </a:extLst>
              </a:tr>
              <a:tr h="457385">
                <a:tc>
                  <a:txBody>
                    <a:bodyPr/>
                    <a:lstStyle/>
                    <a:p>
                      <a:r>
                        <a:rPr lang="en-US" dirty="0">
                          <a:latin typeface="Times New Roman" panose="02020603050405020304" pitchFamily="18" charset="0"/>
                          <a:cs typeface="Times New Roman" panose="02020603050405020304" pitchFamily="18" charset="0"/>
                        </a:rPr>
                        <a:t>Flexible working arrangement with justifications </a:t>
                      </a:r>
                      <a:endParaRPr lang="en-IN" dirty="0">
                        <a:latin typeface="Times New Roman" panose="02020603050405020304" pitchFamily="18" charset="0"/>
                        <a:cs typeface="Times New Roman" panose="02020603050405020304" pitchFamily="18" charset="0"/>
                      </a:endParaRPr>
                    </a:p>
                  </a:txBody>
                  <a:tcPr/>
                </a:tc>
                <a:tc>
                  <a:txBody>
                    <a:bodyPr/>
                    <a:lstStyle/>
                    <a:p>
                      <a:r>
                        <a:rPr lang="en-US" dirty="0">
                          <a:latin typeface="Times New Roman" panose="02020603050405020304" pitchFamily="18" charset="0"/>
                          <a:cs typeface="Times New Roman" panose="02020603050405020304" pitchFamily="18" charset="0"/>
                        </a:rPr>
                        <a:t>10</a:t>
                      </a:r>
                      <a:endParaRPr lang="en-IN" dirty="0">
                        <a:latin typeface="Times New Roman" panose="02020603050405020304" pitchFamily="18" charset="0"/>
                        <a:cs typeface="Times New Roman" panose="02020603050405020304" pitchFamily="18" charset="0"/>
                      </a:endParaRPr>
                    </a:p>
                  </a:txBody>
                  <a:tcPr/>
                </a:tc>
                <a:extLst>
                  <a:ext uri="{0D108BD9-81ED-4DB2-BD59-A6C34878D82A}">
                    <a16:rowId xmlns:a16="http://schemas.microsoft.com/office/drawing/2014/main" val="677428687"/>
                  </a:ext>
                </a:extLst>
              </a:tr>
              <a:tr h="457385">
                <a:tc>
                  <a:txBody>
                    <a:bodyPr/>
                    <a:lstStyle/>
                    <a:p>
                      <a:r>
                        <a:rPr lang="en-US" dirty="0">
                          <a:latin typeface="Times New Roman" panose="02020603050405020304" pitchFamily="18" charset="0"/>
                          <a:cs typeface="Times New Roman" panose="02020603050405020304" pitchFamily="18" charset="0"/>
                        </a:rPr>
                        <a:t>Conclusion </a:t>
                      </a:r>
                      <a:endParaRPr lang="en-IN" dirty="0">
                        <a:latin typeface="Times New Roman" panose="02020603050405020304" pitchFamily="18" charset="0"/>
                        <a:cs typeface="Times New Roman" panose="02020603050405020304" pitchFamily="18" charset="0"/>
                      </a:endParaRPr>
                    </a:p>
                  </a:txBody>
                  <a:tcPr/>
                </a:tc>
                <a:tc>
                  <a:txBody>
                    <a:bodyPr/>
                    <a:lstStyle/>
                    <a:p>
                      <a:r>
                        <a:rPr lang="en-US" dirty="0">
                          <a:latin typeface="Times New Roman" panose="02020603050405020304" pitchFamily="18" charset="0"/>
                          <a:cs typeface="Times New Roman" panose="02020603050405020304" pitchFamily="18" charset="0"/>
                        </a:rPr>
                        <a:t>11</a:t>
                      </a:r>
                      <a:endParaRPr lang="en-IN" dirty="0">
                        <a:latin typeface="Times New Roman" panose="02020603050405020304" pitchFamily="18" charset="0"/>
                        <a:cs typeface="Times New Roman" panose="02020603050405020304" pitchFamily="18" charset="0"/>
                      </a:endParaRPr>
                    </a:p>
                  </a:txBody>
                  <a:tcPr/>
                </a:tc>
                <a:extLst>
                  <a:ext uri="{0D108BD9-81ED-4DB2-BD59-A6C34878D82A}">
                    <a16:rowId xmlns:a16="http://schemas.microsoft.com/office/drawing/2014/main" val="3649026191"/>
                  </a:ext>
                </a:extLst>
              </a:tr>
              <a:tr h="457385">
                <a:tc>
                  <a:txBody>
                    <a:bodyPr/>
                    <a:lstStyle/>
                    <a:p>
                      <a:r>
                        <a:rPr lang="en-US" dirty="0">
                          <a:latin typeface="Times New Roman" panose="02020603050405020304" pitchFamily="18" charset="0"/>
                          <a:cs typeface="Times New Roman" panose="02020603050405020304" pitchFamily="18" charset="0"/>
                        </a:rPr>
                        <a:t>Reference List </a:t>
                      </a:r>
                      <a:endParaRPr lang="en-IN" dirty="0">
                        <a:latin typeface="Times New Roman" panose="02020603050405020304" pitchFamily="18" charset="0"/>
                        <a:cs typeface="Times New Roman" panose="02020603050405020304" pitchFamily="18" charset="0"/>
                      </a:endParaRPr>
                    </a:p>
                  </a:txBody>
                  <a:tcPr/>
                </a:tc>
                <a:tc>
                  <a:txBody>
                    <a:bodyPr/>
                    <a:lstStyle/>
                    <a:p>
                      <a:r>
                        <a:rPr lang="en-US" dirty="0">
                          <a:latin typeface="Times New Roman" panose="02020603050405020304" pitchFamily="18" charset="0"/>
                          <a:cs typeface="Times New Roman" panose="02020603050405020304" pitchFamily="18" charset="0"/>
                        </a:rPr>
                        <a:t>12</a:t>
                      </a:r>
                      <a:endParaRPr lang="en-IN" dirty="0">
                        <a:latin typeface="Times New Roman" panose="02020603050405020304" pitchFamily="18" charset="0"/>
                        <a:cs typeface="Times New Roman" panose="02020603050405020304" pitchFamily="18" charset="0"/>
                      </a:endParaRPr>
                    </a:p>
                  </a:txBody>
                  <a:tcPr/>
                </a:tc>
                <a:extLst>
                  <a:ext uri="{0D108BD9-81ED-4DB2-BD59-A6C34878D82A}">
                    <a16:rowId xmlns:a16="http://schemas.microsoft.com/office/drawing/2014/main" val="900167803"/>
                  </a:ext>
                </a:extLst>
              </a:tr>
            </a:tbl>
          </a:graphicData>
        </a:graphic>
      </p:graphicFrame>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8593" name="Title 1"/>
          <p:cNvSpPr>
            <a:spLocks noGrp="1"/>
          </p:cNvSpPr>
          <p:nvPr>
            <p:ph type="title"/>
          </p:nvPr>
        </p:nvSpPr>
        <p:spPr/>
        <p:txBody>
          <a:bodyPr/>
          <a:lstStyle/>
          <a:p>
            <a:r>
              <a:rPr lang="en-US" b="1" dirty="0">
                <a:latin typeface="Times New Roman" panose="02020603050405020304" pitchFamily="18" charset="0"/>
                <a:cs typeface="Times New Roman" panose="02020603050405020304" pitchFamily="18" charset="0"/>
              </a:rPr>
              <a:t>Introduction of chosen organisation </a:t>
            </a:r>
          </a:p>
        </p:txBody>
      </p:sp>
      <p:sp>
        <p:nvSpPr>
          <p:cNvPr id="1048594" name="Content Placeholder 2"/>
          <p:cNvSpPr>
            <a:spLocks noGrp="1"/>
          </p:cNvSpPr>
          <p:nvPr>
            <p:ph idx="1"/>
          </p:nvPr>
        </p:nvSpPr>
        <p:spPr>
          <a:xfrm>
            <a:off x="289559" y="2241121"/>
            <a:ext cx="5501639" cy="4003675"/>
          </a:xfrm>
        </p:spPr>
        <p:txBody>
          <a:bodyPr>
            <a:normAutofit fontScale="60714" lnSpcReduction="20000"/>
          </a:bodyPr>
          <a:lstStyle/>
          <a:p>
            <a:pPr marL="0" lvl="0" indent="0" algn="ctr">
              <a:lnSpc>
                <a:spcPct val="150000"/>
              </a:lnSpc>
              <a:buNone/>
            </a:pPr>
            <a:r>
              <a:rPr lang="en-GB" sz="3000" b="1" u="none" strike="noStrike" dirty="0">
                <a:effectLst/>
                <a:latin typeface="Times New Roman" panose="02020603050405020304" pitchFamily="18" charset="0"/>
                <a:ea typeface="Times New Roman" panose="02020603050405020304" pitchFamily="18" charset="0"/>
              </a:rPr>
              <a:t>British Airways </a:t>
            </a:r>
          </a:p>
          <a:p>
            <a:pPr marL="342900" lvl="0" indent="-342900" algn="just">
              <a:lnSpc>
                <a:spcPct val="150000"/>
              </a:lnSpc>
              <a:buFont typeface="Arial" panose="020B0604020202020204" pitchFamily="34" charset="0"/>
              <a:buChar char="●"/>
            </a:pPr>
            <a:r>
              <a:rPr lang="en-GB" u="none" strike="noStrike" dirty="0">
                <a:effectLst/>
                <a:latin typeface="Times New Roman" panose="02020603050405020304" pitchFamily="18" charset="0"/>
                <a:ea typeface="Times New Roman" panose="02020603050405020304" pitchFamily="18" charset="0"/>
              </a:rPr>
              <a:t>British Airways is the UK flag carrier airline company and has been operating as one of the largest and most prominent airlines around the world. </a:t>
            </a:r>
            <a:endParaRPr lang="en-IN" u="none" strike="noStrike" dirty="0">
              <a:effectLst/>
              <a:latin typeface="Arial" panose="020B0604020202020204" pitchFamily="34" charset="0"/>
              <a:ea typeface="Arial" panose="020B0604020202020204" pitchFamily="34" charset="0"/>
            </a:endParaRPr>
          </a:p>
          <a:p>
            <a:pPr marL="342900" lvl="0" indent="-342900" algn="just">
              <a:lnSpc>
                <a:spcPct val="150000"/>
              </a:lnSpc>
              <a:buFont typeface="Arial" panose="020B0604020202020204" pitchFamily="34" charset="0"/>
              <a:buChar char="●"/>
            </a:pPr>
            <a:r>
              <a:rPr lang="en-GB" u="none" strike="noStrike" dirty="0">
                <a:effectLst/>
                <a:latin typeface="Times New Roman" panose="02020603050405020304" pitchFamily="18" charset="0"/>
                <a:ea typeface="Times New Roman" panose="02020603050405020304" pitchFamily="18" charset="0"/>
              </a:rPr>
              <a:t>It has been recorded that British Airways has gained nearly 14.3 Billion British Pounds as annual revenue at the end of 2023 (Statista, 2023). </a:t>
            </a:r>
            <a:endParaRPr lang="en-IN" u="none" strike="noStrike" dirty="0">
              <a:effectLst/>
              <a:latin typeface="Arial" panose="020B0604020202020204" pitchFamily="34" charset="0"/>
              <a:ea typeface="Arial" panose="020B0604020202020204" pitchFamily="34" charset="0"/>
            </a:endParaRPr>
          </a:p>
          <a:p>
            <a:pPr marL="342900" lvl="0" indent="-342900" algn="just">
              <a:lnSpc>
                <a:spcPct val="150000"/>
              </a:lnSpc>
              <a:buFont typeface="Arial" panose="020B0604020202020204" pitchFamily="34" charset="0"/>
              <a:buChar char="●"/>
            </a:pPr>
            <a:r>
              <a:rPr lang="en-GB" u="none" strike="noStrike" dirty="0">
                <a:effectLst/>
                <a:latin typeface="Times New Roman" panose="02020603050405020304" pitchFamily="18" charset="0"/>
                <a:ea typeface="Times New Roman" panose="02020603050405020304" pitchFamily="18" charset="0"/>
              </a:rPr>
              <a:t>It has also successfully uplifted nearly 38 million passengers in 2023 (Statista, 2023). </a:t>
            </a:r>
            <a:endParaRPr lang="en-IN" sz="2800" u="none" strike="noStrike" dirty="0">
              <a:effectLst/>
              <a:latin typeface="Arial" panose="020B0604020202020204" pitchFamily="34" charset="0"/>
              <a:ea typeface="Arial" panose="020B0604020202020204" pitchFamily="34" charset="0"/>
            </a:endParaRPr>
          </a:p>
          <a:p>
            <a:endParaRPr lang="en-US" dirty="0"/>
          </a:p>
        </p:txBody>
      </p:sp>
      <p:sp>
        <p:nvSpPr>
          <p:cNvPr id="2" name="TextBox 1">
            <a:extLst>
              <a:ext uri="{FF2B5EF4-FFF2-40B4-BE49-F238E27FC236}">
                <a16:creationId xmlns:a16="http://schemas.microsoft.com/office/drawing/2014/main" id="{32AB569C-63C5-17A9-F36B-A5A5B39E07FC}"/>
              </a:ext>
            </a:extLst>
          </p:cNvPr>
          <p:cNvSpPr txBox="1"/>
          <p:nvPr/>
        </p:nvSpPr>
        <p:spPr>
          <a:xfrm>
            <a:off x="6096000" y="2241121"/>
            <a:ext cx="5806441" cy="3366563"/>
          </a:xfrm>
          <a:prstGeom prst="rect">
            <a:avLst/>
          </a:prstGeom>
          <a:noFill/>
        </p:spPr>
        <p:txBody>
          <a:bodyPr wrap="square" rtlCol="0">
            <a:spAutoFit/>
          </a:bodyPr>
          <a:lstStyle/>
          <a:p>
            <a:pPr algn="ctr">
              <a:lnSpc>
                <a:spcPct val="150000"/>
              </a:lnSpc>
            </a:pPr>
            <a:r>
              <a:rPr lang="en-GB" b="1" dirty="0">
                <a:latin typeface="Times New Roman" panose="02020603050405020304" pitchFamily="18" charset="0"/>
                <a:cs typeface="Times New Roman" panose="02020603050405020304" pitchFamily="18" charset="0"/>
              </a:rPr>
              <a:t>Virgin Atlantic</a:t>
            </a:r>
            <a:endParaRPr lang="en-GB" dirty="0">
              <a:latin typeface="Times New Roman" panose="02020603050405020304" pitchFamily="18" charset="0"/>
              <a:cs typeface="Times New Roman" panose="02020603050405020304" pitchFamily="18" charset="0"/>
            </a:endParaRPr>
          </a:p>
          <a:p>
            <a:pPr marL="285750" indent="-285750" algn="just">
              <a:lnSpc>
                <a:spcPct val="150000"/>
              </a:lnSpc>
              <a:buFont typeface="Arial" panose="020B0604020202020204" pitchFamily="34" charset="0"/>
              <a:buChar char="•"/>
            </a:pPr>
            <a:r>
              <a:rPr lang="en-GB" dirty="0">
                <a:latin typeface="Times New Roman" panose="02020603050405020304" pitchFamily="18" charset="0"/>
                <a:cs typeface="Times New Roman" panose="02020603050405020304" pitchFamily="18" charset="0"/>
              </a:rPr>
              <a:t>Virgin Atlantic was founded by Sir Richard Branson in 1984, headquartered in Crawley, United Kingdom. </a:t>
            </a:r>
          </a:p>
          <a:p>
            <a:pPr marL="285750" indent="-285750" algn="just">
              <a:lnSpc>
                <a:spcPct val="150000"/>
              </a:lnSpc>
              <a:buFont typeface="Arial" panose="020B0604020202020204" pitchFamily="34" charset="0"/>
              <a:buChar char="•"/>
            </a:pPr>
            <a:endParaRPr lang="en-GB" dirty="0">
              <a:latin typeface="Times New Roman" panose="02020603050405020304" pitchFamily="18" charset="0"/>
              <a:cs typeface="Times New Roman" panose="02020603050405020304" pitchFamily="18" charset="0"/>
            </a:endParaRPr>
          </a:p>
          <a:p>
            <a:pPr marL="285750" indent="-285750" algn="just">
              <a:lnSpc>
                <a:spcPct val="150000"/>
              </a:lnSpc>
              <a:buFont typeface="Arial" panose="020B0604020202020204" pitchFamily="34" charset="0"/>
              <a:buChar char="•"/>
            </a:pPr>
            <a:r>
              <a:rPr lang="en-GB" dirty="0">
                <a:latin typeface="Times New Roman" panose="02020603050405020304" pitchFamily="18" charset="0"/>
                <a:cs typeface="Times New Roman" panose="02020603050405020304" pitchFamily="18" charset="0"/>
              </a:rPr>
              <a:t>It has been providing its customers with Upper class, Economy and Premium Economy services for  major destinations such as Caribbean, Africa, Middle East and Asia. </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8598" name="Title 1"/>
          <p:cNvSpPr>
            <a:spLocks noGrp="1"/>
          </p:cNvSpPr>
          <p:nvPr>
            <p:ph type="title"/>
          </p:nvPr>
        </p:nvSpPr>
        <p:spPr/>
        <p:txBody>
          <a:bodyPr/>
          <a:lstStyle/>
          <a:p>
            <a:r>
              <a:rPr lang="en-US" b="1" dirty="0">
                <a:latin typeface="Times New Roman" panose="02020603050405020304" pitchFamily="18" charset="0"/>
                <a:cs typeface="Times New Roman" panose="02020603050405020304" pitchFamily="18" charset="0"/>
              </a:rPr>
              <a:t>Strategic Goal of Chosen organisation</a:t>
            </a:r>
          </a:p>
        </p:txBody>
      </p:sp>
      <p:sp>
        <p:nvSpPr>
          <p:cNvPr id="1048599" name="Content Placeholder 2"/>
          <p:cNvSpPr>
            <a:spLocks noGrp="1"/>
          </p:cNvSpPr>
          <p:nvPr>
            <p:ph idx="1"/>
          </p:nvPr>
        </p:nvSpPr>
        <p:spPr>
          <a:xfrm>
            <a:off x="838200" y="2347060"/>
            <a:ext cx="4577863" cy="4351338"/>
          </a:xfrm>
        </p:spPr>
        <p:txBody>
          <a:bodyPr>
            <a:normAutofit fontScale="77500" lnSpcReduction="20000"/>
          </a:bodyPr>
          <a:lstStyle/>
          <a:p>
            <a:pPr marL="0" indent="0" algn="ctr">
              <a:lnSpc>
                <a:spcPct val="150000"/>
              </a:lnSpc>
              <a:buNone/>
            </a:pPr>
            <a:r>
              <a:rPr lang="en-US" sz="2300" b="1" dirty="0">
                <a:latin typeface="Times New Roman" panose="02020603050405020304" pitchFamily="18" charset="0"/>
                <a:cs typeface="Times New Roman" panose="02020603050405020304" pitchFamily="18" charset="0"/>
              </a:rPr>
              <a:t>British Airways </a:t>
            </a:r>
          </a:p>
          <a:p>
            <a:pPr algn="just">
              <a:lnSpc>
                <a:spcPct val="150000"/>
              </a:lnSpc>
            </a:pPr>
            <a:r>
              <a:rPr lang="en-US" sz="2200" dirty="0">
                <a:latin typeface="Times New Roman" panose="02020603050405020304" pitchFamily="18" charset="0"/>
                <a:cs typeface="Times New Roman" panose="02020603050405020304" pitchFamily="18" charset="0"/>
              </a:rPr>
              <a:t>British Airways is aimed to provide an advanced level of travel experience to the customers by focusing on service quality and customer dissatisfaction.</a:t>
            </a:r>
          </a:p>
          <a:p>
            <a:pPr algn="just">
              <a:lnSpc>
                <a:spcPct val="150000"/>
              </a:lnSpc>
            </a:pPr>
            <a:r>
              <a:rPr lang="en-US" sz="2200" dirty="0">
                <a:latin typeface="Times New Roman" panose="02020603050405020304" pitchFamily="18" charset="0"/>
                <a:cs typeface="Times New Roman" panose="02020603050405020304" pitchFamily="18" charset="0"/>
              </a:rPr>
              <a:t>It also intended to enhance customer experience by providing sufficient training to the employees.</a:t>
            </a:r>
          </a:p>
          <a:p>
            <a:pPr algn="just">
              <a:lnSpc>
                <a:spcPct val="150000"/>
              </a:lnSpc>
            </a:pPr>
            <a:r>
              <a:rPr lang="en-US" sz="2200" dirty="0">
                <a:latin typeface="Times New Roman" panose="02020603050405020304" pitchFamily="18" charset="0"/>
                <a:cs typeface="Times New Roman" panose="02020603050405020304" pitchFamily="18" charset="0"/>
              </a:rPr>
              <a:t>Constant digital transformation is a crucial component of British Airways to maximise its operational efficiency. </a:t>
            </a:r>
          </a:p>
        </p:txBody>
      </p:sp>
      <p:sp>
        <p:nvSpPr>
          <p:cNvPr id="4" name="TextBox 3">
            <a:extLst>
              <a:ext uri="{FF2B5EF4-FFF2-40B4-BE49-F238E27FC236}">
                <a16:creationId xmlns:a16="http://schemas.microsoft.com/office/drawing/2014/main" id="{CF53A1C0-AA49-9B71-1E31-8C6AB5FABC0D}"/>
              </a:ext>
            </a:extLst>
          </p:cNvPr>
          <p:cNvSpPr txBox="1"/>
          <p:nvPr/>
        </p:nvSpPr>
        <p:spPr>
          <a:xfrm>
            <a:off x="6096000" y="2347060"/>
            <a:ext cx="5720862" cy="3684150"/>
          </a:xfrm>
          <a:prstGeom prst="rect">
            <a:avLst/>
          </a:prstGeom>
          <a:noFill/>
        </p:spPr>
        <p:txBody>
          <a:bodyPr wrap="square" rtlCol="0">
            <a:spAutoFit/>
          </a:bodyPr>
          <a:lstStyle/>
          <a:p>
            <a:pPr algn="ctr">
              <a:lnSpc>
                <a:spcPct val="150000"/>
              </a:lnSpc>
            </a:pPr>
            <a:r>
              <a:rPr lang="en-US" b="1" dirty="0">
                <a:latin typeface="Times New Roman" panose="02020603050405020304" pitchFamily="18" charset="0"/>
                <a:cs typeface="Times New Roman" panose="02020603050405020304" pitchFamily="18" charset="0"/>
              </a:rPr>
              <a:t>Virgin Atlantic and EasyJet</a:t>
            </a:r>
          </a:p>
          <a:p>
            <a:pPr marL="342900" indent="-342900" algn="just">
              <a:lnSpc>
                <a:spcPct val="150000"/>
              </a:lnSpc>
              <a:buFont typeface="Arial" panose="020B0604020202020204" pitchFamily="34" charset="0"/>
              <a:buChar char="•"/>
            </a:pPr>
            <a:r>
              <a:rPr lang="en-US" sz="2000" dirty="0">
                <a:latin typeface="Times New Roman" panose="02020603050405020304" pitchFamily="18" charset="0"/>
                <a:cs typeface="Times New Roman" panose="02020603050405020304" pitchFamily="18" charset="0"/>
              </a:rPr>
              <a:t>Virgin Atlantic has been promoting corporate duties and sustainability through innovation.</a:t>
            </a:r>
          </a:p>
          <a:p>
            <a:pPr algn="just">
              <a:lnSpc>
                <a:spcPct val="150000"/>
              </a:lnSpc>
            </a:pPr>
            <a:endParaRPr lang="en-US" sz="2000" dirty="0">
              <a:latin typeface="Times New Roman" panose="02020603050405020304" pitchFamily="18" charset="0"/>
              <a:cs typeface="Times New Roman" panose="02020603050405020304" pitchFamily="18" charset="0"/>
            </a:endParaRPr>
          </a:p>
          <a:p>
            <a:pPr marL="342900" indent="-342900" algn="just">
              <a:lnSpc>
                <a:spcPct val="150000"/>
              </a:lnSpc>
              <a:buFont typeface="Arial" panose="020B0604020202020204" pitchFamily="34" charset="0"/>
              <a:buChar char="•"/>
            </a:pPr>
            <a:r>
              <a:rPr lang="en-US" sz="2000" dirty="0">
                <a:latin typeface="Times New Roman" panose="02020603050405020304" pitchFamily="18" charset="0"/>
                <a:cs typeface="Times New Roman" panose="02020603050405020304" pitchFamily="18" charset="0"/>
              </a:rPr>
              <a:t>The company is also focused on strengthening its brand loyalty among potential consumers.</a:t>
            </a:r>
          </a:p>
          <a:p>
            <a:pPr algn="just">
              <a:lnSpc>
                <a:spcPct val="150000"/>
              </a:lnSpc>
            </a:pPr>
            <a:endParaRPr lang="en-US" sz="2000" dirty="0">
              <a:latin typeface="Times New Roman" panose="02020603050405020304" pitchFamily="18" charset="0"/>
              <a:cs typeface="Times New Roman" panose="02020603050405020304" pitchFamily="18" charset="0"/>
            </a:endParaRPr>
          </a:p>
          <a:p>
            <a:pPr marL="342900" indent="-342900" algn="just">
              <a:lnSpc>
                <a:spcPct val="150000"/>
              </a:lnSpc>
              <a:buFont typeface="Arial" panose="020B0604020202020204" pitchFamily="34" charset="0"/>
              <a:buChar char="•"/>
            </a:pPr>
            <a:endParaRPr lang="en-IN" sz="2000" dirty="0">
              <a:latin typeface="Times New Roman" panose="02020603050405020304" pitchFamily="18" charset="0"/>
              <a:cs typeface="Times New Roman" panose="02020603050405020304" pitchFamily="18" charset="0"/>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8603" name="Title 1"/>
          <p:cNvSpPr>
            <a:spLocks noGrp="1"/>
          </p:cNvSpPr>
          <p:nvPr>
            <p:ph type="title"/>
          </p:nvPr>
        </p:nvSpPr>
        <p:spPr/>
        <p:txBody>
          <a:bodyPr/>
          <a:lstStyle/>
          <a:p>
            <a:r>
              <a:rPr lang="en-US" b="1" dirty="0">
                <a:latin typeface="Times New Roman" panose="02020603050405020304" pitchFamily="18" charset="0"/>
                <a:cs typeface="Times New Roman" panose="02020603050405020304" pitchFamily="18" charset="0"/>
              </a:rPr>
              <a:t>Job Analysis / Position </a:t>
            </a:r>
          </a:p>
        </p:txBody>
      </p:sp>
      <p:sp>
        <p:nvSpPr>
          <p:cNvPr id="1048604" name="Content Placeholder 2"/>
          <p:cNvSpPr>
            <a:spLocks noGrp="1"/>
          </p:cNvSpPr>
          <p:nvPr>
            <p:ph idx="1"/>
          </p:nvPr>
        </p:nvSpPr>
        <p:spPr>
          <a:xfrm>
            <a:off x="399286" y="1545443"/>
            <a:ext cx="11670794" cy="1883558"/>
          </a:xfrm>
        </p:spPr>
        <p:txBody>
          <a:bodyPr>
            <a:noAutofit/>
          </a:bodyPr>
          <a:lstStyle/>
          <a:p>
            <a:pPr marL="342900" lvl="0" indent="-342900" algn="just">
              <a:lnSpc>
                <a:spcPct val="150000"/>
              </a:lnSpc>
              <a:buFont typeface="Arial" panose="020B0604020202020204" pitchFamily="34" charset="0"/>
              <a:buChar char="●"/>
            </a:pPr>
            <a:r>
              <a:rPr lang="en-GB" sz="1800" u="none" strike="noStrike" dirty="0">
                <a:effectLst/>
                <a:latin typeface="Times New Roman" panose="02020603050405020304" pitchFamily="18" charset="0"/>
                <a:ea typeface="Times New Roman" panose="02020603050405020304" pitchFamily="18" charset="0"/>
              </a:rPr>
              <a:t>A digital marketing manager is responsible for developing online marketing tactics will assist organisations to attract new consumers (</a:t>
            </a:r>
            <a:r>
              <a:rPr lang="en-GB" sz="1800" u="none" strike="noStrike" dirty="0" err="1">
                <a:effectLst/>
                <a:latin typeface="Times New Roman" panose="02020603050405020304" pitchFamily="18" charset="0"/>
                <a:ea typeface="Times New Roman" panose="02020603050405020304" pitchFamily="18" charset="0"/>
              </a:rPr>
              <a:t>Herhausen</a:t>
            </a:r>
            <a:r>
              <a:rPr lang="en-GB" sz="1800" u="none" strike="noStrike" dirty="0">
                <a:effectLst/>
                <a:latin typeface="Times New Roman" panose="02020603050405020304" pitchFamily="18" charset="0"/>
                <a:ea typeface="Times New Roman" panose="02020603050405020304" pitchFamily="18" charset="0"/>
              </a:rPr>
              <a:t> </a:t>
            </a:r>
            <a:r>
              <a:rPr lang="en-GB" sz="1800" i="1" u="none" strike="noStrike" dirty="0">
                <a:effectLst/>
                <a:latin typeface="Times New Roman" panose="02020603050405020304" pitchFamily="18" charset="0"/>
                <a:ea typeface="Times New Roman" panose="02020603050405020304" pitchFamily="18" charset="0"/>
              </a:rPr>
              <a:t>et al. </a:t>
            </a:r>
            <a:r>
              <a:rPr lang="en-GB" sz="1800" u="none" strike="noStrike" dirty="0">
                <a:effectLst/>
                <a:latin typeface="Times New Roman" panose="02020603050405020304" pitchFamily="18" charset="0"/>
                <a:ea typeface="Times New Roman" panose="02020603050405020304" pitchFamily="18" charset="0"/>
              </a:rPr>
              <a:t>2022). </a:t>
            </a:r>
          </a:p>
          <a:p>
            <a:pPr marL="342900" lvl="0" indent="-342900" algn="just">
              <a:lnSpc>
                <a:spcPct val="150000"/>
              </a:lnSpc>
              <a:buFont typeface="Arial" panose="020B0604020202020204" pitchFamily="34" charset="0"/>
              <a:buChar char="●"/>
            </a:pPr>
            <a:r>
              <a:rPr lang="en-US" sz="1800" dirty="0">
                <a:latin typeface="Times New Roman" panose="02020603050405020304" pitchFamily="18" charset="0"/>
                <a:cs typeface="Times New Roman" panose="02020603050405020304" pitchFamily="18" charset="0"/>
              </a:rPr>
              <a:t>The importance of a digital marketing manager is to enhance brand awareness within the digital space, driving website traffic, and generate customers.</a:t>
            </a:r>
            <a:endParaRPr lang="en-GB" sz="1800" u="none" strike="noStrike" dirty="0">
              <a:effectLst/>
              <a:latin typeface="Times New Roman" panose="02020603050405020304" pitchFamily="18" charset="0"/>
              <a:ea typeface="Times New Roman" panose="02020603050405020304" pitchFamily="18" charset="0"/>
            </a:endParaRPr>
          </a:p>
          <a:p>
            <a:pPr marL="342900" lvl="0" indent="-342900" algn="just">
              <a:lnSpc>
                <a:spcPct val="150000"/>
              </a:lnSpc>
              <a:buFont typeface="Arial" panose="020B0604020202020204" pitchFamily="34" charset="0"/>
              <a:buChar char="●"/>
            </a:pPr>
            <a:endParaRPr lang="en-GB" sz="1800" u="none" strike="noStrike" dirty="0">
              <a:effectLst/>
              <a:latin typeface="Times New Roman" panose="02020603050405020304" pitchFamily="18" charset="0"/>
              <a:ea typeface="Times New Roman" panose="02020603050405020304" pitchFamily="18" charset="0"/>
            </a:endParaRPr>
          </a:p>
        </p:txBody>
      </p:sp>
      <p:sp>
        <p:nvSpPr>
          <p:cNvPr id="3" name="TextBox 2">
            <a:extLst>
              <a:ext uri="{FF2B5EF4-FFF2-40B4-BE49-F238E27FC236}">
                <a16:creationId xmlns:a16="http://schemas.microsoft.com/office/drawing/2014/main" id="{6E4D5AB9-0539-AA1F-B0D1-A4368637CB1B}"/>
              </a:ext>
            </a:extLst>
          </p:cNvPr>
          <p:cNvSpPr txBox="1"/>
          <p:nvPr/>
        </p:nvSpPr>
        <p:spPr>
          <a:xfrm>
            <a:off x="399286" y="3688080"/>
            <a:ext cx="5696714" cy="2120068"/>
          </a:xfrm>
          <a:prstGeom prst="rect">
            <a:avLst/>
          </a:prstGeom>
          <a:noFill/>
        </p:spPr>
        <p:txBody>
          <a:bodyPr wrap="square" rtlCol="0">
            <a:spAutoFit/>
          </a:bodyPr>
          <a:lstStyle/>
          <a:p>
            <a:pPr algn="ctr">
              <a:lnSpc>
                <a:spcPct val="150000"/>
              </a:lnSpc>
            </a:pPr>
            <a:r>
              <a:rPr lang="en-GB" b="1" dirty="0">
                <a:latin typeface="Times New Roman" panose="02020603050405020304" pitchFamily="18" charset="0"/>
                <a:cs typeface="Times New Roman" panose="02020603050405020304" pitchFamily="18" charset="0"/>
              </a:rPr>
              <a:t>British Airways </a:t>
            </a:r>
          </a:p>
          <a:p>
            <a:pPr marL="285750" indent="-285750">
              <a:lnSpc>
                <a:spcPct val="150000"/>
              </a:lnSpc>
              <a:buFont typeface="Arial" panose="020B0604020202020204" pitchFamily="34" charset="0"/>
              <a:buChar char="•"/>
            </a:pPr>
            <a:r>
              <a:rPr lang="en-GB" dirty="0">
                <a:latin typeface="Times New Roman" panose="02020603050405020304" pitchFamily="18" charset="0"/>
                <a:cs typeface="Times New Roman" panose="02020603050405020304" pitchFamily="18" charset="0"/>
              </a:rPr>
              <a:t>Social media campaign management</a:t>
            </a:r>
          </a:p>
          <a:p>
            <a:pPr marL="285750" indent="-285750">
              <a:lnSpc>
                <a:spcPct val="150000"/>
              </a:lnSpc>
              <a:buFont typeface="Arial" panose="020B0604020202020204" pitchFamily="34" charset="0"/>
              <a:buChar char="•"/>
            </a:pPr>
            <a:r>
              <a:rPr lang="en-GB" dirty="0">
                <a:latin typeface="Times New Roman" panose="02020603050405020304" pitchFamily="18" charset="0"/>
                <a:cs typeface="Times New Roman" panose="02020603050405020304" pitchFamily="18" charset="0"/>
              </a:rPr>
              <a:t>Business analytics and development</a:t>
            </a:r>
          </a:p>
          <a:p>
            <a:pPr marL="285750" indent="-285750">
              <a:lnSpc>
                <a:spcPct val="150000"/>
              </a:lnSpc>
              <a:buFont typeface="Arial" panose="020B0604020202020204" pitchFamily="34" charset="0"/>
              <a:buChar char="•"/>
            </a:pPr>
            <a:r>
              <a:rPr lang="en-GB" dirty="0">
                <a:latin typeface="Times New Roman" panose="02020603050405020304" pitchFamily="18" charset="0"/>
                <a:cs typeface="Times New Roman" panose="02020603050405020304" pitchFamily="18" charset="0"/>
              </a:rPr>
              <a:t>Search engine marketing </a:t>
            </a:r>
          </a:p>
          <a:p>
            <a:pPr marL="285750" indent="-285750">
              <a:lnSpc>
                <a:spcPct val="150000"/>
              </a:lnSpc>
              <a:buFont typeface="Arial" panose="020B0604020202020204" pitchFamily="34" charset="0"/>
              <a:buChar char="•"/>
            </a:pPr>
            <a:r>
              <a:rPr lang="en-GB" dirty="0">
                <a:latin typeface="Times New Roman" panose="02020603050405020304" pitchFamily="18" charset="0"/>
                <a:cs typeface="Times New Roman" panose="02020603050405020304" pitchFamily="18" charset="0"/>
              </a:rPr>
              <a:t>Project  management abilities </a:t>
            </a:r>
          </a:p>
        </p:txBody>
      </p:sp>
      <p:sp>
        <p:nvSpPr>
          <p:cNvPr id="4" name="TextBox 3">
            <a:extLst>
              <a:ext uri="{FF2B5EF4-FFF2-40B4-BE49-F238E27FC236}">
                <a16:creationId xmlns:a16="http://schemas.microsoft.com/office/drawing/2014/main" id="{5BCDBE93-15AD-BBF3-B2C2-CE9E8AF462D7}"/>
              </a:ext>
            </a:extLst>
          </p:cNvPr>
          <p:cNvSpPr txBox="1"/>
          <p:nvPr/>
        </p:nvSpPr>
        <p:spPr>
          <a:xfrm>
            <a:off x="7284720" y="3688080"/>
            <a:ext cx="4507994" cy="2951064"/>
          </a:xfrm>
          <a:prstGeom prst="rect">
            <a:avLst/>
          </a:prstGeom>
          <a:noFill/>
        </p:spPr>
        <p:txBody>
          <a:bodyPr wrap="square" rtlCol="0">
            <a:spAutoFit/>
          </a:bodyPr>
          <a:lstStyle/>
          <a:p>
            <a:pPr algn="ctr">
              <a:lnSpc>
                <a:spcPct val="150000"/>
              </a:lnSpc>
            </a:pPr>
            <a:r>
              <a:rPr lang="en-GB" b="1" dirty="0">
                <a:latin typeface="Times New Roman" panose="02020603050405020304" pitchFamily="18" charset="0"/>
                <a:cs typeface="Times New Roman" panose="02020603050405020304" pitchFamily="18" charset="0"/>
              </a:rPr>
              <a:t>Virgin Atlantic</a:t>
            </a:r>
          </a:p>
          <a:p>
            <a:pPr marL="285750" indent="-285750">
              <a:lnSpc>
                <a:spcPct val="150000"/>
              </a:lnSpc>
              <a:buFont typeface="Arial" panose="020B0604020202020204" pitchFamily="34" charset="0"/>
              <a:buChar char="•"/>
            </a:pPr>
            <a:r>
              <a:rPr lang="en-GB" dirty="0">
                <a:latin typeface="Times New Roman" panose="02020603050405020304" pitchFamily="18" charset="0"/>
                <a:cs typeface="Times New Roman" panose="02020603050405020304" pitchFamily="18" charset="0"/>
              </a:rPr>
              <a:t>Customer insights </a:t>
            </a:r>
          </a:p>
          <a:p>
            <a:pPr marL="285750" indent="-285750">
              <a:lnSpc>
                <a:spcPct val="150000"/>
              </a:lnSpc>
              <a:buFont typeface="Arial" panose="020B0604020202020204" pitchFamily="34" charset="0"/>
              <a:buChar char="•"/>
            </a:pPr>
            <a:r>
              <a:rPr lang="en-GB" dirty="0">
                <a:latin typeface="Times New Roman" panose="02020603050405020304" pitchFamily="18" charset="0"/>
                <a:cs typeface="Times New Roman" panose="02020603050405020304" pitchFamily="18" charset="0"/>
              </a:rPr>
              <a:t>Advertisement performance tracking </a:t>
            </a:r>
          </a:p>
          <a:p>
            <a:pPr marL="285750" indent="-285750">
              <a:lnSpc>
                <a:spcPct val="150000"/>
              </a:lnSpc>
              <a:buFont typeface="Arial" panose="020B0604020202020204" pitchFamily="34" charset="0"/>
              <a:buChar char="•"/>
            </a:pPr>
            <a:r>
              <a:rPr lang="en-GB" dirty="0">
                <a:latin typeface="Times New Roman" panose="02020603050405020304" pitchFamily="18" charset="0"/>
                <a:cs typeface="Times New Roman" panose="02020603050405020304" pitchFamily="18" charset="0"/>
              </a:rPr>
              <a:t>Partnership and collaboration </a:t>
            </a:r>
          </a:p>
          <a:p>
            <a:pPr marL="285750" indent="-285750">
              <a:lnSpc>
                <a:spcPct val="150000"/>
              </a:lnSpc>
              <a:buFont typeface="Arial" panose="020B0604020202020204" pitchFamily="34" charset="0"/>
              <a:buChar char="•"/>
            </a:pPr>
            <a:r>
              <a:rPr lang="en-GB" dirty="0">
                <a:latin typeface="Times New Roman" panose="02020603050405020304" pitchFamily="18" charset="0"/>
                <a:cs typeface="Times New Roman" panose="02020603050405020304" pitchFamily="18" charset="0"/>
              </a:rPr>
              <a:t>Budget management </a:t>
            </a:r>
          </a:p>
          <a:p>
            <a:pPr marL="285750" indent="-285750">
              <a:lnSpc>
                <a:spcPct val="150000"/>
              </a:lnSpc>
              <a:buFont typeface="Arial" panose="020B0604020202020204" pitchFamily="34" charset="0"/>
              <a:buChar char="•"/>
            </a:pPr>
            <a:r>
              <a:rPr lang="en-GB" dirty="0">
                <a:latin typeface="Times New Roman" panose="02020603050405020304" pitchFamily="18" charset="0"/>
                <a:cs typeface="Times New Roman" panose="02020603050405020304" pitchFamily="18" charset="0"/>
              </a:rPr>
              <a:t>Content strategy</a:t>
            </a:r>
          </a:p>
          <a:p>
            <a:pPr marL="285750" indent="-285750">
              <a:lnSpc>
                <a:spcPct val="150000"/>
              </a:lnSpc>
              <a:buFont typeface="Arial" panose="020B0604020202020204" pitchFamily="34" charset="0"/>
              <a:buChar char="•"/>
            </a:pPr>
            <a:r>
              <a:rPr lang="en-GB" dirty="0">
                <a:latin typeface="Times New Roman" panose="02020603050405020304" pitchFamily="18" charset="0"/>
                <a:cs typeface="Times New Roman" panose="02020603050405020304" pitchFamily="18" charset="0"/>
              </a:rPr>
              <a:t>Data analysis </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8608" name="Title 1"/>
          <p:cNvSpPr>
            <a:spLocks noGrp="1"/>
          </p:cNvSpPr>
          <p:nvPr>
            <p:ph type="title"/>
          </p:nvPr>
        </p:nvSpPr>
        <p:spPr>
          <a:xfrm>
            <a:off x="838200" y="322921"/>
            <a:ext cx="10515600" cy="1325563"/>
          </a:xfrm>
        </p:spPr>
        <p:txBody>
          <a:bodyPr/>
          <a:lstStyle/>
          <a:p>
            <a:r>
              <a:rPr lang="en-US" b="1" dirty="0">
                <a:latin typeface="Times New Roman" panose="02020603050405020304" pitchFamily="18" charset="0"/>
                <a:cs typeface="Times New Roman" panose="02020603050405020304" pitchFamily="18" charset="0"/>
              </a:rPr>
              <a:t>Job Description </a:t>
            </a:r>
          </a:p>
        </p:txBody>
      </p:sp>
      <p:sp>
        <p:nvSpPr>
          <p:cNvPr id="1048609" name="Content Placeholder 2"/>
          <p:cNvSpPr>
            <a:spLocks noGrp="1"/>
          </p:cNvSpPr>
          <p:nvPr>
            <p:ph idx="1"/>
          </p:nvPr>
        </p:nvSpPr>
        <p:spPr>
          <a:xfrm>
            <a:off x="838200" y="1825625"/>
            <a:ext cx="6167511" cy="4351338"/>
          </a:xfrm>
        </p:spPr>
        <p:txBody>
          <a:bodyPr>
            <a:normAutofit fontScale="85000" lnSpcReduction="10000"/>
          </a:bodyPr>
          <a:lstStyle/>
          <a:p>
            <a:pPr>
              <a:lnSpc>
                <a:spcPct val="150000"/>
              </a:lnSpc>
            </a:pPr>
            <a:r>
              <a:rPr lang="en-US" sz="2000" dirty="0">
                <a:latin typeface="Times New Roman" panose="02020603050405020304" pitchFamily="18" charset="0"/>
                <a:cs typeface="Times New Roman" panose="02020603050405020304" pitchFamily="18" charset="0"/>
              </a:rPr>
              <a:t>Job title: Digital Marketing Manager </a:t>
            </a:r>
          </a:p>
          <a:p>
            <a:pPr>
              <a:lnSpc>
                <a:spcPct val="150000"/>
              </a:lnSpc>
            </a:pPr>
            <a:r>
              <a:rPr lang="en-US" sz="2000" dirty="0">
                <a:latin typeface="Times New Roman" panose="02020603050405020304" pitchFamily="18" charset="0"/>
                <a:cs typeface="Times New Roman" panose="02020603050405020304" pitchFamily="18" charset="0"/>
              </a:rPr>
              <a:t>Location: United Kingdom</a:t>
            </a:r>
          </a:p>
          <a:p>
            <a:pPr>
              <a:lnSpc>
                <a:spcPct val="150000"/>
              </a:lnSpc>
            </a:pPr>
            <a:r>
              <a:rPr lang="en-US" sz="2000" dirty="0">
                <a:latin typeface="Times New Roman" panose="02020603050405020304" pitchFamily="18" charset="0"/>
                <a:cs typeface="Times New Roman" panose="02020603050405020304" pitchFamily="18" charset="0"/>
              </a:rPr>
              <a:t>Job type: Full time </a:t>
            </a:r>
          </a:p>
          <a:p>
            <a:pPr>
              <a:lnSpc>
                <a:spcPct val="150000"/>
              </a:lnSpc>
            </a:pPr>
            <a:r>
              <a:rPr lang="en-US" sz="2000" dirty="0">
                <a:latin typeface="Times New Roman" panose="02020603050405020304" pitchFamily="18" charset="0"/>
                <a:cs typeface="Times New Roman" panose="02020603050405020304" pitchFamily="18" charset="0"/>
              </a:rPr>
              <a:t>Reporting person: Head of Marketing </a:t>
            </a:r>
          </a:p>
          <a:p>
            <a:pPr>
              <a:lnSpc>
                <a:spcPct val="150000"/>
              </a:lnSpc>
            </a:pPr>
            <a:r>
              <a:rPr lang="en-US" sz="2000" dirty="0">
                <a:latin typeface="Times New Roman" panose="02020603050405020304" pitchFamily="18" charset="0"/>
                <a:cs typeface="Times New Roman" panose="02020603050405020304" pitchFamily="18" charset="0"/>
              </a:rPr>
              <a:t>Job Purpose: Individual will be responsible to assist British Airways in maintaining a strong digital presence and meets its marketing and business objectives.</a:t>
            </a:r>
          </a:p>
          <a:p>
            <a:pPr>
              <a:lnSpc>
                <a:spcPct val="150000"/>
              </a:lnSpc>
            </a:pPr>
            <a:r>
              <a:rPr lang="en-US" sz="2000" dirty="0">
                <a:latin typeface="Times New Roman" panose="02020603050405020304" pitchFamily="18" charset="0"/>
                <a:cs typeface="Times New Roman" panose="02020603050405020304" pitchFamily="18" charset="0"/>
              </a:rPr>
              <a:t>Key responsibilities: Digital marketing strategy development, digital campaign management, marketing team collaboration and content creation, SEO handling and data analytics. </a:t>
            </a:r>
          </a:p>
        </p:txBody>
      </p:sp>
      <p:pic>
        <p:nvPicPr>
          <p:cNvPr id="2097155" name="Picture 3"/>
          <p:cNvPicPr>
            <a:picLocks noChangeAspect="1"/>
          </p:cNvPicPr>
          <p:nvPr/>
        </p:nvPicPr>
        <p:blipFill>
          <a:blip r:embed="rId3"/>
          <a:stretch>
            <a:fillRect/>
          </a:stretch>
        </p:blipFill>
        <p:spPr>
          <a:xfrm>
            <a:off x="7188590" y="1825625"/>
            <a:ext cx="4806462" cy="4334949"/>
          </a:xfrm>
          <a:prstGeom prst="rect">
            <a:avLst/>
          </a:prstGeom>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8613" name="Title 1"/>
          <p:cNvSpPr>
            <a:spLocks noGrp="1"/>
          </p:cNvSpPr>
          <p:nvPr>
            <p:ph type="title"/>
          </p:nvPr>
        </p:nvSpPr>
        <p:spPr/>
        <p:txBody>
          <a:bodyPr/>
          <a:lstStyle/>
          <a:p>
            <a:r>
              <a:rPr lang="en-US" b="1" dirty="0">
                <a:latin typeface="Times New Roman" panose="02020603050405020304" pitchFamily="18" charset="0"/>
                <a:cs typeface="Times New Roman" panose="02020603050405020304" pitchFamily="18" charset="0"/>
              </a:rPr>
              <a:t>Person Specification </a:t>
            </a:r>
          </a:p>
        </p:txBody>
      </p:sp>
      <p:sp>
        <p:nvSpPr>
          <p:cNvPr id="1048614" name="Content Placeholder 2"/>
          <p:cNvSpPr>
            <a:spLocks noGrp="1"/>
          </p:cNvSpPr>
          <p:nvPr>
            <p:ph idx="1"/>
          </p:nvPr>
        </p:nvSpPr>
        <p:spPr>
          <a:xfrm>
            <a:off x="125437" y="1825625"/>
            <a:ext cx="5192151" cy="4351338"/>
          </a:xfrm>
        </p:spPr>
        <p:txBody>
          <a:bodyPr>
            <a:noAutofit/>
          </a:bodyPr>
          <a:lstStyle/>
          <a:p>
            <a:pPr marL="0" lvl="0" indent="0" algn="ctr">
              <a:lnSpc>
                <a:spcPct val="100000"/>
              </a:lnSpc>
              <a:buNone/>
            </a:pPr>
            <a:r>
              <a:rPr lang="en-GB" sz="2000" b="1" u="none" strike="noStrike" dirty="0">
                <a:effectLst/>
                <a:latin typeface="Times New Roman" panose="02020603050405020304" pitchFamily="18" charset="0"/>
                <a:ea typeface="Times New Roman" panose="02020603050405020304" pitchFamily="18" charset="0"/>
              </a:rPr>
              <a:t>British </a:t>
            </a:r>
            <a:r>
              <a:rPr lang="en-GB" sz="2000" b="1" dirty="0">
                <a:latin typeface="Times New Roman" panose="02020603050405020304" pitchFamily="18" charset="0"/>
                <a:ea typeface="Times New Roman" panose="02020603050405020304" pitchFamily="18" charset="0"/>
              </a:rPr>
              <a:t>Airways </a:t>
            </a:r>
            <a:endParaRPr lang="en-GB" sz="2000" b="1" u="none" strike="noStrike" dirty="0">
              <a:effectLst/>
              <a:latin typeface="Times New Roman" panose="02020603050405020304" pitchFamily="18" charset="0"/>
              <a:ea typeface="Times New Roman" panose="02020603050405020304" pitchFamily="18" charset="0"/>
            </a:endParaRPr>
          </a:p>
          <a:p>
            <a:pPr marL="342900" lvl="0" indent="-342900" algn="just">
              <a:lnSpc>
                <a:spcPct val="100000"/>
              </a:lnSpc>
              <a:buFont typeface="Arial" panose="020B0604020202020204" pitchFamily="34" charset="0"/>
              <a:buChar char="●"/>
            </a:pPr>
            <a:r>
              <a:rPr lang="en-GB" sz="2000" u="none" strike="noStrike" dirty="0">
                <a:effectLst/>
                <a:latin typeface="Times New Roman" panose="02020603050405020304" pitchFamily="18" charset="0"/>
                <a:ea typeface="Times New Roman" panose="02020603050405020304" pitchFamily="18" charset="0"/>
              </a:rPr>
              <a:t>In order to become an efficient digital marketing manager at British Airways, an individual should have a Bachelor’s or Master's degree in business administration. </a:t>
            </a:r>
            <a:endParaRPr lang="en-IN" sz="2000" u="none" strike="noStrike" dirty="0">
              <a:effectLst/>
              <a:latin typeface="Arial" panose="020B0604020202020204" pitchFamily="34" charset="0"/>
              <a:ea typeface="Arial" panose="020B0604020202020204" pitchFamily="34" charset="0"/>
            </a:endParaRPr>
          </a:p>
          <a:p>
            <a:pPr marL="342900" lvl="0" indent="-342900" algn="just">
              <a:lnSpc>
                <a:spcPct val="100000"/>
              </a:lnSpc>
              <a:buFont typeface="Arial" panose="020B0604020202020204" pitchFamily="34" charset="0"/>
              <a:buChar char="●"/>
            </a:pPr>
            <a:r>
              <a:rPr lang="en-GB" sz="2000" u="none" strike="noStrike" dirty="0">
                <a:effectLst/>
                <a:latin typeface="Times New Roman" panose="02020603050405020304" pitchFamily="18" charset="0"/>
                <a:ea typeface="Times New Roman" panose="02020603050405020304" pitchFamily="18" charset="0"/>
              </a:rPr>
              <a:t>They should also possess a minimum of 5 years of experience in the same designation in hospitality or other airline companies. </a:t>
            </a:r>
            <a:endParaRPr lang="en-IN" sz="2000" u="none" strike="noStrike" dirty="0">
              <a:effectLst/>
              <a:latin typeface="Arial" panose="020B0604020202020204" pitchFamily="34" charset="0"/>
              <a:ea typeface="Arial" panose="020B0604020202020204" pitchFamily="34" charset="0"/>
            </a:endParaRPr>
          </a:p>
          <a:p>
            <a:pPr marL="342900" lvl="0" indent="-342900" algn="just">
              <a:lnSpc>
                <a:spcPct val="100000"/>
              </a:lnSpc>
              <a:buFont typeface="Arial" panose="020B0604020202020204" pitchFamily="34" charset="0"/>
              <a:buChar char="●"/>
            </a:pPr>
            <a:r>
              <a:rPr lang="en-GB" sz="2000" u="none" strike="noStrike" dirty="0">
                <a:effectLst/>
                <a:latin typeface="Times New Roman" panose="02020603050405020304" pitchFamily="18" charset="0"/>
                <a:ea typeface="Times New Roman" panose="02020603050405020304" pitchFamily="18" charset="0"/>
              </a:rPr>
              <a:t>Technical skills should be also present such as Google Analytics, Search engines, Google Ads, social media management tools and emails. </a:t>
            </a:r>
            <a:endParaRPr lang="en-IN" sz="2000" u="none" strike="noStrike" dirty="0">
              <a:effectLst/>
              <a:latin typeface="Arial" panose="020B0604020202020204" pitchFamily="34" charset="0"/>
              <a:ea typeface="Arial" panose="020B0604020202020204" pitchFamily="34" charset="0"/>
            </a:endParaRPr>
          </a:p>
          <a:p>
            <a:pPr>
              <a:lnSpc>
                <a:spcPct val="100000"/>
              </a:lnSpc>
            </a:pPr>
            <a:endParaRPr lang="en-US" sz="2000" dirty="0"/>
          </a:p>
        </p:txBody>
      </p:sp>
      <p:sp>
        <p:nvSpPr>
          <p:cNvPr id="2" name="TextBox 1">
            <a:extLst>
              <a:ext uri="{FF2B5EF4-FFF2-40B4-BE49-F238E27FC236}">
                <a16:creationId xmlns:a16="http://schemas.microsoft.com/office/drawing/2014/main" id="{213EF829-ED66-5239-5064-8B8C05232E52}"/>
              </a:ext>
            </a:extLst>
          </p:cNvPr>
          <p:cNvSpPr txBox="1"/>
          <p:nvPr/>
        </p:nvSpPr>
        <p:spPr>
          <a:xfrm>
            <a:off x="6246055" y="1825625"/>
            <a:ext cx="5303520" cy="4401205"/>
          </a:xfrm>
          <a:prstGeom prst="rect">
            <a:avLst/>
          </a:prstGeom>
          <a:noFill/>
        </p:spPr>
        <p:txBody>
          <a:bodyPr wrap="square" rtlCol="0">
            <a:spAutoFit/>
          </a:bodyPr>
          <a:lstStyle/>
          <a:p>
            <a:pPr algn="ctr"/>
            <a:r>
              <a:rPr lang="en-US" sz="2000" b="1" dirty="0">
                <a:latin typeface="Times New Roman" panose="02020603050405020304" pitchFamily="18" charset="0"/>
                <a:cs typeface="Times New Roman" panose="02020603050405020304" pitchFamily="18" charset="0"/>
              </a:rPr>
              <a:t>Virgin Atlantic</a:t>
            </a:r>
          </a:p>
          <a:p>
            <a:pPr marL="342900" indent="-342900" algn="just">
              <a:buFont typeface="Arial" panose="020B0604020202020204" pitchFamily="34" charset="0"/>
              <a:buChar char="•"/>
            </a:pPr>
            <a:r>
              <a:rPr lang="en-US" sz="2000" dirty="0">
                <a:latin typeface="Times New Roman" panose="02020603050405020304" pitchFamily="18" charset="0"/>
                <a:cs typeface="Times New Roman" panose="02020603050405020304" pitchFamily="18" charset="0"/>
              </a:rPr>
              <a:t>Virgin Atlantic is proceeding its recruitment procedure for digital marketing manager where individuals should pose experience is maintaining track records.</a:t>
            </a:r>
          </a:p>
          <a:p>
            <a:pPr algn="just"/>
            <a:endParaRPr lang="en-US" sz="2000" dirty="0">
              <a:latin typeface="Times New Roman" panose="02020603050405020304" pitchFamily="18" charset="0"/>
              <a:cs typeface="Times New Roman" panose="02020603050405020304" pitchFamily="18" charset="0"/>
            </a:endParaRPr>
          </a:p>
          <a:p>
            <a:pPr marL="342900" indent="-342900" algn="just">
              <a:buFont typeface="Arial" panose="020B0604020202020204" pitchFamily="34" charset="0"/>
              <a:buChar char="•"/>
            </a:pPr>
            <a:r>
              <a:rPr lang="en-US" sz="2000" dirty="0">
                <a:latin typeface="Times New Roman" panose="02020603050405020304" pitchFamily="18" charset="0"/>
                <a:cs typeface="Times New Roman" panose="02020603050405020304" pitchFamily="18" charset="0"/>
              </a:rPr>
              <a:t>Individuals should also have creative mindsets and have prior working experience in premium organisations. </a:t>
            </a:r>
          </a:p>
          <a:p>
            <a:pPr algn="just"/>
            <a:endParaRPr lang="en-US" sz="2000" dirty="0">
              <a:latin typeface="Times New Roman" panose="02020603050405020304" pitchFamily="18" charset="0"/>
              <a:cs typeface="Times New Roman" panose="02020603050405020304" pitchFamily="18" charset="0"/>
            </a:endParaRPr>
          </a:p>
          <a:p>
            <a:pPr marL="342900" indent="-342900" algn="just">
              <a:buFont typeface="Arial" panose="020B0604020202020204" pitchFamily="34" charset="0"/>
              <a:buChar char="•"/>
            </a:pPr>
            <a:r>
              <a:rPr lang="en-US" sz="2000" dirty="0">
                <a:latin typeface="Times New Roman" panose="02020603050405020304" pitchFamily="18" charset="0"/>
                <a:cs typeface="Times New Roman" panose="02020603050405020304" pitchFamily="18" charset="0"/>
              </a:rPr>
              <a:t>The recruitment procedure is based on choosing candidates with strong experience in digital marketing and have knowledge on data-driven approach. </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8618" name="Title 1"/>
          <p:cNvSpPr>
            <a:spLocks noGrp="1"/>
          </p:cNvSpPr>
          <p:nvPr>
            <p:ph type="title"/>
          </p:nvPr>
        </p:nvSpPr>
        <p:spPr/>
        <p:txBody>
          <a:bodyPr>
            <a:normAutofit/>
          </a:bodyPr>
          <a:lstStyle/>
          <a:p>
            <a:r>
              <a:rPr lang="en-US" sz="3600" b="1" dirty="0">
                <a:latin typeface="Times New Roman" panose="02020603050405020304" pitchFamily="18" charset="0"/>
                <a:cs typeface="Times New Roman" panose="02020603050405020304" pitchFamily="18" charset="0"/>
              </a:rPr>
              <a:t>Required skills for British Airways and Virgin Atlantic</a:t>
            </a:r>
          </a:p>
        </p:txBody>
      </p:sp>
      <p:sp>
        <p:nvSpPr>
          <p:cNvPr id="1048619" name="Content Placeholder 2"/>
          <p:cNvSpPr>
            <a:spLocks noGrp="1"/>
          </p:cNvSpPr>
          <p:nvPr>
            <p:ph idx="1"/>
          </p:nvPr>
        </p:nvSpPr>
        <p:spPr>
          <a:xfrm>
            <a:off x="317694" y="1839693"/>
            <a:ext cx="11615225" cy="4351338"/>
          </a:xfrm>
        </p:spPr>
        <p:txBody>
          <a:bodyPr>
            <a:normAutofit fontScale="95000"/>
          </a:bodyPr>
          <a:lstStyle/>
          <a:p>
            <a:pPr algn="just">
              <a:lnSpc>
                <a:spcPct val="150000"/>
              </a:lnSpc>
            </a:pPr>
            <a:r>
              <a:rPr lang="en-US" sz="2000" dirty="0">
                <a:latin typeface="Times New Roman" panose="02020603050405020304" pitchFamily="18" charset="0"/>
                <a:cs typeface="Times New Roman" panose="02020603050405020304" pitchFamily="18" charset="0"/>
              </a:rPr>
              <a:t>The digital marketing manager should have digital marketing expertise to understand current trends of tools and best practices.</a:t>
            </a:r>
          </a:p>
          <a:p>
            <a:pPr algn="just">
              <a:lnSpc>
                <a:spcPct val="150000"/>
              </a:lnSpc>
            </a:pPr>
            <a:r>
              <a:rPr lang="en-US" sz="2000" dirty="0">
                <a:latin typeface="Times New Roman" panose="02020603050405020304" pitchFamily="18" charset="0"/>
                <a:cs typeface="Times New Roman" panose="02020603050405020304" pitchFamily="18" charset="0"/>
              </a:rPr>
              <a:t>They should possess efficient analytical skills to collect and interpret data and data-driven decisions.</a:t>
            </a:r>
          </a:p>
          <a:p>
            <a:pPr algn="just">
              <a:lnSpc>
                <a:spcPct val="150000"/>
              </a:lnSpc>
            </a:pPr>
            <a:r>
              <a:rPr lang="en-US" sz="2000" dirty="0">
                <a:latin typeface="Times New Roman" panose="02020603050405020304" pitchFamily="18" charset="0"/>
                <a:cs typeface="Times New Roman" panose="02020603050405020304" pitchFamily="18" charset="0"/>
              </a:rPr>
              <a:t>Project management skills should be present with strong organizational skills. </a:t>
            </a:r>
          </a:p>
          <a:p>
            <a:pPr algn="just">
              <a:lnSpc>
                <a:spcPct val="150000"/>
              </a:lnSpc>
            </a:pPr>
            <a:r>
              <a:rPr lang="en-US" sz="2000" dirty="0">
                <a:latin typeface="Times New Roman" panose="02020603050405020304" pitchFamily="18" charset="0"/>
                <a:cs typeface="Times New Roman" panose="02020603050405020304" pitchFamily="18" charset="0"/>
              </a:rPr>
              <a:t>Virgin Atlantic is attracting digital marketing manager who have data analytical skills and able to make data-driven decisions.</a:t>
            </a:r>
          </a:p>
          <a:p>
            <a:pPr algn="just">
              <a:lnSpc>
                <a:spcPct val="150000"/>
              </a:lnSpc>
            </a:pPr>
            <a:r>
              <a:rPr lang="en-US" sz="2000" dirty="0">
                <a:latin typeface="Times New Roman" panose="02020603050405020304" pitchFamily="18" charset="0"/>
                <a:cs typeface="Times New Roman" panose="02020603050405020304" pitchFamily="18" charset="0"/>
              </a:rPr>
              <a:t>It is also recruiting digital marketing manager with sufficient project management and teamworking skills to maintain a smooth flow with higher authorities. </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8623" name="Title 1"/>
          <p:cNvSpPr>
            <a:spLocks noGrp="1"/>
          </p:cNvSpPr>
          <p:nvPr>
            <p:ph type="title"/>
          </p:nvPr>
        </p:nvSpPr>
        <p:spPr/>
        <p:txBody>
          <a:bodyPr>
            <a:normAutofit/>
          </a:bodyPr>
          <a:lstStyle/>
          <a:p>
            <a:r>
              <a:rPr lang="en-US" sz="3600" b="1" dirty="0">
                <a:latin typeface="Times New Roman" panose="02020603050405020304" pitchFamily="18" charset="0"/>
                <a:cs typeface="Times New Roman" panose="02020603050405020304" pitchFamily="18" charset="0"/>
              </a:rPr>
              <a:t>Pay and working Conditions for British Airways and  Virgin Atlantic</a:t>
            </a:r>
          </a:p>
        </p:txBody>
      </p:sp>
      <p:sp>
        <p:nvSpPr>
          <p:cNvPr id="1048624" name="Content Placeholder 2"/>
          <p:cNvSpPr>
            <a:spLocks noGrp="1"/>
          </p:cNvSpPr>
          <p:nvPr>
            <p:ph idx="1"/>
          </p:nvPr>
        </p:nvSpPr>
        <p:spPr>
          <a:xfrm>
            <a:off x="391732" y="1885071"/>
            <a:ext cx="11663108" cy="4753935"/>
          </a:xfrm>
        </p:spPr>
        <p:txBody>
          <a:bodyPr>
            <a:normAutofit fontScale="98571"/>
          </a:bodyPr>
          <a:lstStyle/>
          <a:p>
            <a:pPr marL="342900" lvl="0" indent="-342900" algn="just">
              <a:lnSpc>
                <a:spcPct val="120000"/>
              </a:lnSpc>
              <a:buFont typeface="Arial" panose="020B0604020202020204" pitchFamily="34" charset="0"/>
              <a:buChar char="●"/>
            </a:pPr>
            <a:r>
              <a:rPr lang="en-GB" sz="1800" u="none" strike="noStrike" dirty="0">
                <a:effectLst/>
                <a:latin typeface="Times New Roman" panose="02020603050405020304" pitchFamily="18" charset="0"/>
                <a:ea typeface="Times New Roman" panose="02020603050405020304" pitchFamily="18" charset="0"/>
              </a:rPr>
              <a:t>British Airways provides a flexible working environment allowing employees to work from the office, remote working and hybrid working facilities (British Airways, 2024). </a:t>
            </a:r>
          </a:p>
          <a:p>
            <a:pPr marL="342900" indent="-342900" algn="just">
              <a:lnSpc>
                <a:spcPct val="120000"/>
              </a:lnSpc>
              <a:buFont typeface="Arial" panose="020B0604020202020204" pitchFamily="34" charset="0"/>
              <a:buChar char="●"/>
            </a:pPr>
            <a:r>
              <a:rPr lang="en-GB" sz="1800" u="none" strike="noStrike" dirty="0">
                <a:effectLst/>
                <a:latin typeface="Times New Roman" panose="02020603050405020304" pitchFamily="18" charset="0"/>
                <a:ea typeface="Times New Roman" panose="02020603050405020304" pitchFamily="18" charset="0"/>
              </a:rPr>
              <a:t>The flexible working arrangements at British Airways are health insurance coverage, company pension plans, paid holidays and mental health assistance (British Airways Careers, 2024). </a:t>
            </a:r>
            <a:endParaRPr lang="en-IN" sz="1800" u="none" strike="noStrike" dirty="0">
              <a:effectLst/>
              <a:latin typeface="Arial" panose="020B0604020202020204" pitchFamily="34" charset="0"/>
              <a:ea typeface="Arial" panose="020B0604020202020204" pitchFamily="34" charset="0"/>
            </a:endParaRPr>
          </a:p>
          <a:p>
            <a:pPr marL="342900" lvl="0" indent="-342900" algn="just">
              <a:lnSpc>
                <a:spcPct val="150000"/>
              </a:lnSpc>
              <a:buFont typeface="Arial" panose="020B0604020202020204" pitchFamily="34" charset="0"/>
              <a:buChar char="●"/>
            </a:pPr>
            <a:r>
              <a:rPr lang="en-GB" sz="1800" u="none" strike="noStrike" dirty="0">
                <a:effectLst/>
                <a:latin typeface="Times New Roman" panose="02020603050405020304" pitchFamily="18" charset="0"/>
                <a:ea typeface="Times New Roman" panose="02020603050405020304" pitchFamily="18" charset="0"/>
              </a:rPr>
              <a:t>The flexible working arrangements at British Airways are health insurance coverage, company pension plans, paid holidays and mental health assistance (British Airways Careers, 2024). </a:t>
            </a:r>
          </a:p>
          <a:p>
            <a:pPr marL="342900" indent="-342900" algn="just">
              <a:lnSpc>
                <a:spcPct val="150000"/>
              </a:lnSpc>
              <a:buFont typeface="Arial" panose="020B0604020202020204" pitchFamily="34" charset="0"/>
              <a:buChar char="●"/>
            </a:pPr>
            <a:r>
              <a:rPr lang="en-GB" sz="1800" u="none" strike="noStrike" dirty="0">
                <a:effectLst/>
                <a:latin typeface="Times New Roman" panose="02020603050405020304" pitchFamily="18" charset="0"/>
                <a:ea typeface="Times New Roman" panose="02020603050405020304" pitchFamily="18" charset="0"/>
              </a:rPr>
              <a:t>The average income of a digital marketing manager at British Airways is £26k whereas the salary range in easyJet is £31k and Virgin Atlantic is £28k. </a:t>
            </a:r>
          </a:p>
          <a:p>
            <a:pPr marL="342900" indent="-342900" algn="just">
              <a:lnSpc>
                <a:spcPct val="150000"/>
              </a:lnSpc>
              <a:buFont typeface="Arial" panose="020B0604020202020204" pitchFamily="34" charset="0"/>
              <a:buChar char="●"/>
            </a:pPr>
            <a:r>
              <a:rPr lang="en-GB" sz="1800" dirty="0">
                <a:effectLst/>
                <a:latin typeface="Times New Roman" panose="02020603050405020304" pitchFamily="18" charset="0"/>
                <a:ea typeface="Times New Roman" panose="02020603050405020304" pitchFamily="18" charset="0"/>
              </a:rPr>
              <a:t>Though British Airways has been providing generous flexible working facilities, however, both Virgin Atlantic provide their employees with part-time options and take care of their work-life balance. </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8628" name="Title 1"/>
          <p:cNvSpPr>
            <a:spLocks noGrp="1"/>
          </p:cNvSpPr>
          <p:nvPr>
            <p:ph type="title"/>
          </p:nvPr>
        </p:nvSpPr>
        <p:spPr>
          <a:xfrm>
            <a:off x="422031" y="365125"/>
            <a:ext cx="11507371" cy="1325563"/>
          </a:xfrm>
        </p:spPr>
        <p:txBody>
          <a:bodyPr>
            <a:normAutofit/>
          </a:bodyPr>
          <a:lstStyle/>
          <a:p>
            <a:r>
              <a:rPr lang="en-US" sz="4000" b="1" dirty="0">
                <a:latin typeface="Times New Roman" panose="02020603050405020304" pitchFamily="18" charset="0"/>
                <a:cs typeface="Times New Roman" panose="02020603050405020304" pitchFamily="18" charset="0"/>
              </a:rPr>
              <a:t>Flexible working arrangement with justifications </a:t>
            </a:r>
          </a:p>
        </p:txBody>
      </p:sp>
      <p:sp>
        <p:nvSpPr>
          <p:cNvPr id="1048629" name="Content Placeholder 2"/>
          <p:cNvSpPr>
            <a:spLocks noGrp="1"/>
          </p:cNvSpPr>
          <p:nvPr>
            <p:ph idx="1"/>
          </p:nvPr>
        </p:nvSpPr>
        <p:spPr>
          <a:xfrm>
            <a:off x="402292" y="1965008"/>
            <a:ext cx="11387416" cy="4351338"/>
          </a:xfrm>
        </p:spPr>
        <p:txBody>
          <a:bodyPr>
            <a:noAutofit/>
          </a:bodyPr>
          <a:lstStyle/>
          <a:p>
            <a:pPr marL="342900" lvl="0" indent="-342900" algn="just">
              <a:lnSpc>
                <a:spcPct val="100000"/>
              </a:lnSpc>
              <a:buFont typeface="Arial" panose="020B0604020202020204" pitchFamily="34" charset="0"/>
              <a:buChar char="●"/>
            </a:pPr>
            <a:r>
              <a:rPr lang="en-GB" sz="1800" u="none" strike="noStrike" dirty="0">
                <a:effectLst/>
                <a:latin typeface="Times New Roman" panose="02020603050405020304" pitchFamily="18" charset="0"/>
                <a:ea typeface="Times New Roman" panose="02020603050405020304" pitchFamily="18" charset="0"/>
              </a:rPr>
              <a:t>In order to improve the pay structure, British Airways should conduct a market analysis to know the current industrial salary structure.</a:t>
            </a:r>
            <a:endParaRPr lang="en-IN" sz="1800" u="none" strike="noStrike" dirty="0">
              <a:effectLst/>
              <a:latin typeface="Arial" panose="020B0604020202020204" pitchFamily="34" charset="0"/>
              <a:ea typeface="Arial" panose="020B0604020202020204" pitchFamily="34" charset="0"/>
            </a:endParaRPr>
          </a:p>
          <a:p>
            <a:pPr marL="342900" lvl="0" indent="-342900" algn="just">
              <a:lnSpc>
                <a:spcPct val="100000"/>
              </a:lnSpc>
              <a:buFont typeface="Arial" panose="020B0604020202020204" pitchFamily="34" charset="0"/>
              <a:buChar char="●"/>
            </a:pPr>
            <a:r>
              <a:rPr lang="en-GB" sz="1800" u="none" strike="noStrike" dirty="0">
                <a:effectLst/>
                <a:latin typeface="Times New Roman" panose="02020603050405020304" pitchFamily="18" charset="0"/>
                <a:ea typeface="Times New Roman" panose="02020603050405020304" pitchFamily="18" charset="0"/>
              </a:rPr>
              <a:t>The organisation can also imply performance-based salaries to increase employee productivity and retention (</a:t>
            </a:r>
            <a:r>
              <a:rPr lang="en-GB" sz="1800" u="none" strike="noStrike" dirty="0" err="1">
                <a:effectLst/>
                <a:latin typeface="Times New Roman" panose="02020603050405020304" pitchFamily="18" charset="0"/>
                <a:ea typeface="Times New Roman" panose="02020603050405020304" pitchFamily="18" charset="0"/>
              </a:rPr>
              <a:t>Grabner</a:t>
            </a:r>
            <a:r>
              <a:rPr lang="en-GB" sz="1800" u="none" strike="noStrike" dirty="0">
                <a:effectLst/>
                <a:latin typeface="Times New Roman" panose="02020603050405020304" pitchFamily="18" charset="0"/>
                <a:ea typeface="Times New Roman" panose="02020603050405020304" pitchFamily="18" charset="0"/>
              </a:rPr>
              <a:t> and Martin, 2021). </a:t>
            </a:r>
            <a:endParaRPr lang="en-IN" sz="1800" u="none" strike="noStrike" dirty="0">
              <a:effectLst/>
              <a:latin typeface="Arial" panose="020B0604020202020204" pitchFamily="34" charset="0"/>
              <a:ea typeface="Arial" panose="020B0604020202020204" pitchFamily="34" charset="0"/>
            </a:endParaRPr>
          </a:p>
          <a:p>
            <a:pPr marL="342900" lvl="0" indent="-342900" algn="just">
              <a:lnSpc>
                <a:spcPct val="100000"/>
              </a:lnSpc>
              <a:buFont typeface="Arial" panose="020B0604020202020204" pitchFamily="34" charset="0"/>
              <a:buChar char="●"/>
            </a:pPr>
            <a:r>
              <a:rPr lang="en-GB" sz="1800" u="none" strike="noStrike" dirty="0">
                <a:effectLst/>
                <a:latin typeface="Times New Roman" panose="02020603050405020304" pitchFamily="18" charset="0"/>
                <a:ea typeface="Times New Roman" panose="02020603050405020304" pitchFamily="18" charset="0"/>
              </a:rPr>
              <a:t>Employees including Digital marketing managers should be provided with career development opportunities and promote pay increments. </a:t>
            </a:r>
          </a:p>
          <a:p>
            <a:pPr marL="342900" lvl="0" indent="-342900" algn="just">
              <a:lnSpc>
                <a:spcPct val="100000"/>
              </a:lnSpc>
              <a:buFont typeface="Arial" panose="020B0604020202020204" pitchFamily="34" charset="0"/>
              <a:buChar char="●"/>
            </a:pPr>
            <a:r>
              <a:rPr lang="en-GB" sz="1800" u="none" strike="noStrike" dirty="0">
                <a:effectLst/>
                <a:latin typeface="Times New Roman" panose="02020603050405020304" pitchFamily="18" charset="0"/>
                <a:ea typeface="Times New Roman" panose="02020603050405020304" pitchFamily="18" charset="0"/>
              </a:rPr>
              <a:t>Employees should be also provided job sharing programs where two employees will share their responsibilities for a full-position job (</a:t>
            </a:r>
            <a:r>
              <a:rPr lang="en-GB" sz="1800" u="none" strike="noStrike" dirty="0" err="1">
                <a:effectLst/>
                <a:latin typeface="Times New Roman" panose="02020603050405020304" pitchFamily="18" charset="0"/>
                <a:ea typeface="Times New Roman" panose="02020603050405020304" pitchFamily="18" charset="0"/>
              </a:rPr>
              <a:t>Davidescu</a:t>
            </a:r>
            <a:r>
              <a:rPr lang="en-GB" sz="1800" u="none" strike="noStrike" dirty="0">
                <a:effectLst/>
                <a:latin typeface="Times New Roman" panose="02020603050405020304" pitchFamily="18" charset="0"/>
                <a:ea typeface="Times New Roman" panose="02020603050405020304" pitchFamily="18" charset="0"/>
              </a:rPr>
              <a:t> </a:t>
            </a:r>
            <a:r>
              <a:rPr lang="en-GB" sz="1800" i="1" u="none" strike="noStrike" dirty="0">
                <a:effectLst/>
                <a:latin typeface="Times New Roman" panose="02020603050405020304" pitchFamily="18" charset="0"/>
                <a:ea typeface="Times New Roman" panose="02020603050405020304" pitchFamily="18" charset="0"/>
              </a:rPr>
              <a:t>et al.</a:t>
            </a:r>
            <a:r>
              <a:rPr lang="en-GB" sz="1800" u="none" strike="noStrike" dirty="0">
                <a:effectLst/>
                <a:latin typeface="Times New Roman" panose="02020603050405020304" pitchFamily="18" charset="0"/>
                <a:ea typeface="Times New Roman" panose="02020603050405020304" pitchFamily="18" charset="0"/>
              </a:rPr>
              <a:t> 2022).</a:t>
            </a:r>
            <a:endParaRPr lang="en-GB" sz="1800" dirty="0">
              <a:latin typeface="Times New Roman" panose="02020603050405020304" pitchFamily="18" charset="0"/>
              <a:ea typeface="Times New Roman" panose="02020603050405020304" pitchFamily="18" charset="0"/>
            </a:endParaRPr>
          </a:p>
          <a:p>
            <a:pPr marL="342900" lvl="0" indent="-342900" algn="just">
              <a:lnSpc>
                <a:spcPct val="100000"/>
              </a:lnSpc>
              <a:buFont typeface="Arial" panose="020B0604020202020204" pitchFamily="34" charset="0"/>
              <a:buChar char="●"/>
            </a:pPr>
            <a:r>
              <a:rPr lang="en-US" sz="1800" dirty="0">
                <a:latin typeface="Times New Roman" panose="02020603050405020304" pitchFamily="18" charset="0"/>
                <a:cs typeface="Times New Roman" panose="02020603050405020304" pitchFamily="18" charset="0"/>
              </a:rPr>
              <a:t>Virgin Atlantic is providing its employees with inclusive working environment where they maintain a proper work-life balance and work as per flexible hours.</a:t>
            </a:r>
          </a:p>
          <a:p>
            <a:pPr marL="342900" lvl="0" indent="-342900" algn="just">
              <a:lnSpc>
                <a:spcPct val="100000"/>
              </a:lnSpc>
              <a:buFont typeface="Arial" panose="020B0604020202020204" pitchFamily="34" charset="0"/>
              <a:buChar char="●"/>
            </a:pPr>
            <a:r>
              <a:rPr lang="en-US" sz="1800" dirty="0">
                <a:latin typeface="Times New Roman" panose="02020603050405020304" pitchFamily="18" charset="0"/>
                <a:cs typeface="Times New Roman" panose="02020603050405020304" pitchFamily="18" charset="0"/>
              </a:rPr>
              <a:t>Employees in Virgin Atlantic are also provided with remote working facilities. </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8633" name="Title 1"/>
          <p:cNvSpPr>
            <a:spLocks noGrp="1"/>
          </p:cNvSpPr>
          <p:nvPr>
            <p:ph type="title"/>
          </p:nvPr>
        </p:nvSpPr>
        <p:spPr/>
        <p:txBody>
          <a:bodyPr/>
          <a:lstStyle/>
          <a:p>
            <a:r>
              <a:rPr lang="en-US" b="1" dirty="0">
                <a:latin typeface="Times New Roman" panose="02020603050405020304" pitchFamily="18" charset="0"/>
                <a:cs typeface="Times New Roman" panose="02020603050405020304" pitchFamily="18" charset="0"/>
              </a:rPr>
              <a:t>Conclusion </a:t>
            </a:r>
          </a:p>
        </p:txBody>
      </p:sp>
      <p:sp>
        <p:nvSpPr>
          <p:cNvPr id="1048634" name="Content Placeholder 2"/>
          <p:cNvSpPr>
            <a:spLocks noGrp="1"/>
          </p:cNvSpPr>
          <p:nvPr>
            <p:ph idx="1"/>
          </p:nvPr>
        </p:nvSpPr>
        <p:spPr>
          <a:xfrm>
            <a:off x="838200" y="1825625"/>
            <a:ext cx="10515600" cy="2694860"/>
          </a:xfrm>
        </p:spPr>
        <p:txBody>
          <a:bodyPr>
            <a:normAutofit lnSpcReduction="10000"/>
          </a:bodyPr>
          <a:lstStyle/>
          <a:p>
            <a:pPr marL="342900" lvl="0" indent="-342900" algn="just">
              <a:lnSpc>
                <a:spcPct val="150000"/>
              </a:lnSpc>
              <a:buFont typeface="Arial" panose="020B0604020202020204" pitchFamily="34" charset="0"/>
              <a:buChar char="●"/>
            </a:pPr>
            <a:r>
              <a:rPr lang="en-GB" sz="1800" u="none" strike="noStrike" dirty="0">
                <a:effectLst/>
                <a:latin typeface="Times New Roman" panose="02020603050405020304" pitchFamily="18" charset="0"/>
                <a:ea typeface="Times New Roman" panose="02020603050405020304" pitchFamily="18" charset="0"/>
              </a:rPr>
              <a:t>It can be concluded that digital marketing managers contribute in maintaining the hierarchical balance in multinational companies. </a:t>
            </a:r>
            <a:endParaRPr lang="en-IN" sz="1800" u="none" strike="noStrike" dirty="0">
              <a:effectLst/>
              <a:latin typeface="Arial" panose="020B0604020202020204" pitchFamily="34" charset="0"/>
              <a:ea typeface="Arial" panose="020B0604020202020204" pitchFamily="34" charset="0"/>
            </a:endParaRPr>
          </a:p>
          <a:p>
            <a:pPr marL="342900" lvl="0" indent="-342900" algn="just">
              <a:lnSpc>
                <a:spcPct val="150000"/>
              </a:lnSpc>
              <a:buFont typeface="Arial" panose="020B0604020202020204" pitchFamily="34" charset="0"/>
              <a:buChar char="●"/>
            </a:pPr>
            <a:r>
              <a:rPr lang="en-GB" sz="1800" u="none" strike="noStrike" dirty="0">
                <a:effectLst/>
                <a:latin typeface="Times New Roman" panose="02020603050405020304" pitchFamily="18" charset="0"/>
                <a:ea typeface="Times New Roman" panose="02020603050405020304" pitchFamily="18" charset="0"/>
              </a:rPr>
              <a:t>British Airways should focus on enhancing their pay and flexible working arrangements by which they can attract potential candidates. </a:t>
            </a:r>
          </a:p>
          <a:p>
            <a:pPr marL="342900" indent="-342900" algn="just">
              <a:lnSpc>
                <a:spcPct val="150000"/>
              </a:lnSpc>
              <a:buFont typeface="Arial" panose="020B0604020202020204" pitchFamily="34" charset="0"/>
              <a:buChar char="●"/>
            </a:pPr>
            <a:r>
              <a:rPr lang="en-GB" sz="1800" u="none" strike="noStrike" dirty="0">
                <a:effectLst/>
                <a:latin typeface="Times New Roman" panose="02020603050405020304" pitchFamily="18" charset="0"/>
                <a:ea typeface="Times New Roman" panose="02020603050405020304" pitchFamily="18" charset="0"/>
              </a:rPr>
              <a:t>It also provides its current employees with to access several digital marketing platforms, content management systems, project management tools and data analytics tools. </a:t>
            </a:r>
          </a:p>
          <a:p>
            <a:pPr marL="342900" lvl="0" indent="-342900" algn="just">
              <a:lnSpc>
                <a:spcPct val="150000"/>
              </a:lnSpc>
              <a:buFont typeface="Arial" panose="020B0604020202020204" pitchFamily="34" charset="0"/>
              <a:buChar char="●"/>
            </a:pPr>
            <a:endParaRPr lang="en-IN" sz="1800" u="none" strike="noStrike" dirty="0">
              <a:effectLst/>
              <a:latin typeface="Arial" panose="020B0604020202020204" pitchFamily="34" charset="0"/>
              <a:ea typeface="Arial" panose="020B0604020202020204" pitchFamily="34" charset="0"/>
            </a:endParaRPr>
          </a:p>
          <a:p>
            <a:endParaRPr lang="en-US" sz="1800"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8638" name="Title 1"/>
          <p:cNvSpPr>
            <a:spLocks noGrp="1"/>
          </p:cNvSpPr>
          <p:nvPr>
            <p:ph type="title"/>
          </p:nvPr>
        </p:nvSpPr>
        <p:spPr/>
        <p:txBody>
          <a:bodyPr/>
          <a:lstStyle/>
          <a:p>
            <a:r>
              <a:rPr lang="en-US" b="1" dirty="0">
                <a:latin typeface="Times New Roman" panose="02020603050405020304" pitchFamily="18" charset="0"/>
                <a:cs typeface="Times New Roman" panose="02020603050405020304" pitchFamily="18" charset="0"/>
              </a:rPr>
              <a:t>References </a:t>
            </a:r>
          </a:p>
        </p:txBody>
      </p:sp>
      <p:sp>
        <p:nvSpPr>
          <p:cNvPr id="1048639" name="Content Placeholder 2"/>
          <p:cNvSpPr>
            <a:spLocks noGrp="1"/>
          </p:cNvSpPr>
          <p:nvPr>
            <p:ph idx="1"/>
          </p:nvPr>
        </p:nvSpPr>
        <p:spPr/>
        <p:txBody>
          <a:bodyPr>
            <a:normAutofit fontScale="55000" lnSpcReduction="20000"/>
          </a:bodyPr>
          <a:lstStyle/>
          <a:p>
            <a:pPr algn="just">
              <a:lnSpc>
                <a:spcPct val="120000"/>
              </a:lnSpc>
            </a:pPr>
            <a:r>
              <a:rPr lang="en-GB" sz="2800" dirty="0">
                <a:effectLst/>
                <a:latin typeface="Times New Roman" panose="02020603050405020304" pitchFamily="18" charset="0"/>
                <a:ea typeface="Times New Roman" panose="02020603050405020304" pitchFamily="18" charset="0"/>
              </a:rPr>
              <a:t>British Airways</a:t>
            </a:r>
            <a:r>
              <a:rPr lang="en-US" sz="2800" dirty="0">
                <a:effectLst/>
                <a:latin typeface="Times New Roman" panose="02020603050405020304" pitchFamily="18" charset="0"/>
                <a:ea typeface="Times New Roman" panose="02020603050405020304" pitchFamily="18" charset="0"/>
              </a:rPr>
              <a:t>., 2</a:t>
            </a:r>
            <a:r>
              <a:rPr lang="en-GB" sz="2800" dirty="0">
                <a:effectLst/>
                <a:latin typeface="Times New Roman" panose="02020603050405020304" pitchFamily="18" charset="0"/>
                <a:ea typeface="Times New Roman" panose="02020603050405020304" pitchFamily="18" charset="0"/>
              </a:rPr>
              <a:t>024</a:t>
            </a:r>
            <a:r>
              <a:rPr lang="en-US" sz="2800" dirty="0">
                <a:effectLst/>
                <a:latin typeface="Times New Roman" panose="02020603050405020304" pitchFamily="18" charset="0"/>
                <a:ea typeface="Times New Roman" panose="02020603050405020304" pitchFamily="18" charset="0"/>
              </a:rPr>
              <a:t>.</a:t>
            </a:r>
            <a:r>
              <a:rPr lang="en-GB" sz="2800" dirty="0">
                <a:effectLst/>
                <a:latin typeface="Times New Roman" panose="02020603050405020304" pitchFamily="18" charset="0"/>
                <a:ea typeface="Times New Roman" panose="02020603050405020304" pitchFamily="18" charset="0"/>
              </a:rPr>
              <a:t> </a:t>
            </a:r>
            <a:r>
              <a:rPr lang="en-GB" sz="2800" i="1" dirty="0">
                <a:effectLst/>
                <a:latin typeface="Times New Roman" panose="02020603050405020304" pitchFamily="18" charset="0"/>
                <a:ea typeface="Times New Roman" panose="02020603050405020304" pitchFamily="18" charset="0"/>
              </a:rPr>
              <a:t>British Airways - Careers</a:t>
            </a:r>
            <a:r>
              <a:rPr lang="en-GB" sz="2800" dirty="0">
                <a:effectLst/>
                <a:latin typeface="Times New Roman" panose="02020603050405020304" pitchFamily="18" charset="0"/>
                <a:ea typeface="Times New Roman" panose="02020603050405020304" pitchFamily="18" charset="0"/>
              </a:rPr>
              <a:t>. [online] Ba.com. Available at: </a:t>
            </a:r>
            <a:r>
              <a:rPr lang="en-GB" sz="2800" u="sng" dirty="0">
                <a:solidFill>
                  <a:srgbClr val="0000FF"/>
                </a:solidFill>
                <a:effectLst/>
                <a:latin typeface="Times New Roman" panose="02020603050405020304" pitchFamily="18" charset="0"/>
                <a:ea typeface="Times New Roman" panose="02020603050405020304" pitchFamily="18" charset="0"/>
                <a:hlinkClick r:id="rId2"/>
              </a:rPr>
              <a:t>https://careers.ba.com/</a:t>
            </a:r>
            <a:r>
              <a:rPr lang="en-GB" sz="2800" dirty="0">
                <a:effectLst/>
                <a:latin typeface="Times New Roman" panose="02020603050405020304" pitchFamily="18" charset="0"/>
                <a:ea typeface="Times New Roman" panose="02020603050405020304" pitchFamily="18" charset="0"/>
              </a:rPr>
              <a:t>. </a:t>
            </a:r>
            <a:r>
              <a:rPr lang="en-US" sz="2800" dirty="0">
                <a:effectLst/>
                <a:latin typeface="Times New Roman" panose="02020603050405020304" pitchFamily="18" charset="0"/>
                <a:ea typeface="Times New Roman" panose="02020603050405020304" pitchFamily="18" charset="0"/>
              </a:rPr>
              <a:t>[Accessed on 18th July, 2024].</a:t>
            </a:r>
            <a:endParaRPr lang="en-IN" sz="2800" dirty="0">
              <a:effectLst/>
              <a:latin typeface="Arial" panose="020B0604020202020204" pitchFamily="34" charset="0"/>
              <a:ea typeface="Arial" panose="020B0604020202020204" pitchFamily="34" charset="0"/>
            </a:endParaRPr>
          </a:p>
          <a:p>
            <a:pPr algn="just">
              <a:lnSpc>
                <a:spcPct val="120000"/>
              </a:lnSpc>
            </a:pPr>
            <a:r>
              <a:rPr lang="en-GB" sz="2800" dirty="0">
                <a:effectLst/>
                <a:latin typeface="Times New Roman" panose="02020603050405020304" pitchFamily="18" charset="0"/>
                <a:ea typeface="Times New Roman" panose="02020603050405020304" pitchFamily="18" charset="0"/>
              </a:rPr>
              <a:t>British Airways Careers.</a:t>
            </a:r>
            <a:r>
              <a:rPr lang="en-US" sz="2800" dirty="0">
                <a:effectLst/>
                <a:latin typeface="Times New Roman" panose="02020603050405020304" pitchFamily="18" charset="0"/>
                <a:ea typeface="Times New Roman" panose="02020603050405020304" pitchFamily="18" charset="0"/>
              </a:rPr>
              <a:t>, </a:t>
            </a:r>
            <a:r>
              <a:rPr lang="en-GB" sz="2800" dirty="0">
                <a:effectLst/>
                <a:latin typeface="Times New Roman" panose="02020603050405020304" pitchFamily="18" charset="0"/>
                <a:ea typeface="Times New Roman" panose="02020603050405020304" pitchFamily="18" charset="0"/>
              </a:rPr>
              <a:t>2024. </a:t>
            </a:r>
            <a:r>
              <a:rPr lang="en-GB" sz="2800" i="1" dirty="0">
                <a:effectLst/>
                <a:latin typeface="Times New Roman" panose="02020603050405020304" pitchFamily="18" charset="0"/>
                <a:ea typeface="Times New Roman" panose="02020603050405020304" pitchFamily="18" charset="0"/>
              </a:rPr>
              <a:t>Rewards &amp; Benefits</a:t>
            </a:r>
            <a:r>
              <a:rPr lang="en-GB" sz="2800" dirty="0">
                <a:effectLst/>
                <a:latin typeface="Times New Roman" panose="02020603050405020304" pitchFamily="18" charset="0"/>
                <a:ea typeface="Times New Roman" panose="02020603050405020304" pitchFamily="18" charset="0"/>
              </a:rPr>
              <a:t>. [online] Available at: </a:t>
            </a:r>
            <a:r>
              <a:rPr lang="en-GB" sz="2800" u="sng" dirty="0">
                <a:solidFill>
                  <a:srgbClr val="0000FF"/>
                </a:solidFill>
                <a:effectLst/>
                <a:latin typeface="Times New Roman" panose="02020603050405020304" pitchFamily="18" charset="0"/>
                <a:ea typeface="Times New Roman" panose="02020603050405020304" pitchFamily="18" charset="0"/>
                <a:hlinkClick r:id="rId3"/>
              </a:rPr>
              <a:t>https://careers.ba.com/benefits#:~:text=Flexible%20working%20is%20part%20of</a:t>
            </a:r>
            <a:r>
              <a:rPr lang="en-GB" sz="2800" dirty="0">
                <a:effectLst/>
                <a:latin typeface="Times New Roman" panose="02020603050405020304" pitchFamily="18" charset="0"/>
                <a:ea typeface="Times New Roman" panose="02020603050405020304" pitchFamily="18" charset="0"/>
              </a:rPr>
              <a:t>. </a:t>
            </a:r>
            <a:r>
              <a:rPr lang="en-US" sz="2800" dirty="0">
                <a:effectLst/>
                <a:latin typeface="Times New Roman" panose="02020603050405020304" pitchFamily="18" charset="0"/>
                <a:ea typeface="Times New Roman" panose="02020603050405020304" pitchFamily="18" charset="0"/>
              </a:rPr>
              <a:t>[Accessed on 18th July, 2024].</a:t>
            </a:r>
            <a:endParaRPr lang="en-IN" sz="2800" dirty="0">
              <a:effectLst/>
              <a:latin typeface="Arial" panose="020B0604020202020204" pitchFamily="34" charset="0"/>
              <a:ea typeface="Arial" panose="020B0604020202020204" pitchFamily="34" charset="0"/>
            </a:endParaRPr>
          </a:p>
          <a:p>
            <a:pPr algn="just">
              <a:lnSpc>
                <a:spcPct val="120000"/>
              </a:lnSpc>
            </a:pPr>
            <a:r>
              <a:rPr lang="en-GB" sz="2800" dirty="0" err="1">
                <a:effectLst/>
                <a:latin typeface="Times New Roman" panose="02020603050405020304" pitchFamily="18" charset="0"/>
                <a:ea typeface="Times New Roman" panose="02020603050405020304" pitchFamily="18" charset="0"/>
              </a:rPr>
              <a:t>Davidescu</a:t>
            </a:r>
            <a:r>
              <a:rPr lang="en-GB" sz="2800" dirty="0">
                <a:effectLst/>
                <a:latin typeface="Times New Roman" panose="02020603050405020304" pitchFamily="18" charset="0"/>
                <a:ea typeface="Times New Roman" panose="02020603050405020304" pitchFamily="18" charset="0"/>
              </a:rPr>
              <a:t>, A.A., </a:t>
            </a:r>
            <a:r>
              <a:rPr lang="en-GB" sz="2800" dirty="0" err="1">
                <a:effectLst/>
                <a:latin typeface="Times New Roman" panose="02020603050405020304" pitchFamily="18" charset="0"/>
                <a:ea typeface="Times New Roman" panose="02020603050405020304" pitchFamily="18" charset="0"/>
              </a:rPr>
              <a:t>Apostu</a:t>
            </a:r>
            <a:r>
              <a:rPr lang="en-GB" sz="2800" dirty="0">
                <a:effectLst/>
                <a:latin typeface="Times New Roman" panose="02020603050405020304" pitchFamily="18" charset="0"/>
                <a:ea typeface="Times New Roman" panose="02020603050405020304" pitchFamily="18" charset="0"/>
              </a:rPr>
              <a:t>, S.A., Paul, A. and </a:t>
            </a:r>
            <a:r>
              <a:rPr lang="en-GB" sz="2800" dirty="0" err="1">
                <a:effectLst/>
                <a:latin typeface="Times New Roman" panose="02020603050405020304" pitchFamily="18" charset="0"/>
                <a:ea typeface="Times New Roman" panose="02020603050405020304" pitchFamily="18" charset="0"/>
              </a:rPr>
              <a:t>Casuneanu</a:t>
            </a:r>
            <a:r>
              <a:rPr lang="en-GB" sz="2800" dirty="0">
                <a:effectLst/>
                <a:latin typeface="Times New Roman" panose="02020603050405020304" pitchFamily="18" charset="0"/>
                <a:ea typeface="Times New Roman" panose="02020603050405020304" pitchFamily="18" charset="0"/>
              </a:rPr>
              <a:t>, I., 2020. Work flexibility, job satisfaction, and job performance among Romanian employees—Implications for sustainable human resource management. </a:t>
            </a:r>
            <a:r>
              <a:rPr lang="en-GB" sz="2800" i="1" dirty="0">
                <a:effectLst/>
                <a:latin typeface="Times New Roman" panose="02020603050405020304" pitchFamily="18" charset="0"/>
                <a:ea typeface="Times New Roman" panose="02020603050405020304" pitchFamily="18" charset="0"/>
              </a:rPr>
              <a:t>Sustainability</a:t>
            </a:r>
            <a:r>
              <a:rPr lang="en-GB" sz="2800" dirty="0">
                <a:effectLst/>
                <a:latin typeface="Times New Roman" panose="02020603050405020304" pitchFamily="18" charset="0"/>
                <a:ea typeface="Times New Roman" panose="02020603050405020304" pitchFamily="18" charset="0"/>
              </a:rPr>
              <a:t>, </a:t>
            </a:r>
            <a:r>
              <a:rPr lang="en-GB" sz="2800" i="1" dirty="0">
                <a:effectLst/>
                <a:latin typeface="Times New Roman" panose="02020603050405020304" pitchFamily="18" charset="0"/>
                <a:ea typeface="Times New Roman" panose="02020603050405020304" pitchFamily="18" charset="0"/>
              </a:rPr>
              <a:t>12</a:t>
            </a:r>
            <a:r>
              <a:rPr lang="en-GB" sz="2800" dirty="0">
                <a:effectLst/>
                <a:latin typeface="Times New Roman" panose="02020603050405020304" pitchFamily="18" charset="0"/>
                <a:ea typeface="Times New Roman" panose="02020603050405020304" pitchFamily="18" charset="0"/>
              </a:rPr>
              <a:t>(15), p.6086.</a:t>
            </a:r>
            <a:r>
              <a:rPr lang="en-GB" sz="2800" u="sng" dirty="0">
                <a:solidFill>
                  <a:srgbClr val="0000FF"/>
                </a:solidFill>
                <a:effectLst/>
                <a:latin typeface="Times New Roman" panose="02020603050405020304" pitchFamily="18" charset="0"/>
                <a:ea typeface="Times New Roman" panose="02020603050405020304" pitchFamily="18" charset="0"/>
                <a:hlinkClick r:id="rId4"/>
              </a:rPr>
              <a:t>https://www.mdpi.com/2071-1050/12/15/6086</a:t>
            </a:r>
            <a:r>
              <a:rPr lang="en-GB" sz="2800" dirty="0">
                <a:effectLst/>
                <a:latin typeface="Times New Roman" panose="02020603050405020304" pitchFamily="18" charset="0"/>
                <a:ea typeface="Times New Roman" panose="02020603050405020304" pitchFamily="18" charset="0"/>
              </a:rPr>
              <a:t> </a:t>
            </a:r>
            <a:endParaRPr lang="en-IN" sz="2800" dirty="0">
              <a:effectLst/>
              <a:latin typeface="Arial" panose="020B0604020202020204" pitchFamily="34" charset="0"/>
              <a:ea typeface="Arial" panose="020B0604020202020204" pitchFamily="34" charset="0"/>
            </a:endParaRPr>
          </a:p>
          <a:p>
            <a:pPr algn="just">
              <a:lnSpc>
                <a:spcPct val="120000"/>
              </a:lnSpc>
            </a:pPr>
            <a:r>
              <a:rPr lang="en-GB" sz="2800" dirty="0" err="1">
                <a:effectLst/>
                <a:latin typeface="Times New Roman" panose="02020603050405020304" pitchFamily="18" charset="0"/>
                <a:ea typeface="Times New Roman" panose="02020603050405020304" pitchFamily="18" charset="0"/>
              </a:rPr>
              <a:t>Grabner</a:t>
            </a:r>
            <a:r>
              <a:rPr lang="en-GB" sz="2800" dirty="0">
                <a:effectLst/>
                <a:latin typeface="Times New Roman" panose="02020603050405020304" pitchFamily="18" charset="0"/>
                <a:ea typeface="Times New Roman" panose="02020603050405020304" pitchFamily="18" charset="0"/>
              </a:rPr>
              <a:t>, I. and Martin, M.A., 2021. The effect of horizontal pay dispersion on the effectiveness of performance-based incentives. </a:t>
            </a:r>
            <a:r>
              <a:rPr lang="en-GB" sz="2800" i="1" dirty="0">
                <a:effectLst/>
                <a:latin typeface="Times New Roman" panose="02020603050405020304" pitchFamily="18" charset="0"/>
                <a:ea typeface="Times New Roman" panose="02020603050405020304" pitchFamily="18" charset="0"/>
              </a:rPr>
              <a:t>Accounting, organizations and society</a:t>
            </a:r>
            <a:r>
              <a:rPr lang="en-GB" sz="2800" dirty="0">
                <a:effectLst/>
                <a:latin typeface="Times New Roman" panose="02020603050405020304" pitchFamily="18" charset="0"/>
                <a:ea typeface="Times New Roman" panose="02020603050405020304" pitchFamily="18" charset="0"/>
              </a:rPr>
              <a:t>, </a:t>
            </a:r>
            <a:r>
              <a:rPr lang="en-GB" sz="2800" i="1" dirty="0">
                <a:effectLst/>
                <a:latin typeface="Times New Roman" panose="02020603050405020304" pitchFamily="18" charset="0"/>
                <a:ea typeface="Times New Roman" panose="02020603050405020304" pitchFamily="18" charset="0"/>
              </a:rPr>
              <a:t>88</a:t>
            </a:r>
            <a:r>
              <a:rPr lang="en-GB" sz="2800" dirty="0">
                <a:effectLst/>
                <a:latin typeface="Times New Roman" panose="02020603050405020304" pitchFamily="18" charset="0"/>
                <a:ea typeface="Times New Roman" panose="02020603050405020304" pitchFamily="18" charset="0"/>
              </a:rPr>
              <a:t>, p.101174.</a:t>
            </a:r>
            <a:r>
              <a:rPr lang="en-GB" sz="2800" u="sng" dirty="0">
                <a:solidFill>
                  <a:srgbClr val="0000FF"/>
                </a:solidFill>
                <a:effectLst/>
                <a:latin typeface="Times New Roman" panose="02020603050405020304" pitchFamily="18" charset="0"/>
                <a:ea typeface="Times New Roman" panose="02020603050405020304" pitchFamily="18" charset="0"/>
                <a:hlinkClick r:id="rId5"/>
              </a:rPr>
              <a:t>https://www.sciencedirect.com/science/article/pii/S036136822030060X</a:t>
            </a:r>
            <a:r>
              <a:rPr lang="en-GB" sz="2800" dirty="0">
                <a:effectLst/>
                <a:latin typeface="Times New Roman" panose="02020603050405020304" pitchFamily="18" charset="0"/>
                <a:ea typeface="Times New Roman" panose="02020603050405020304" pitchFamily="18" charset="0"/>
              </a:rPr>
              <a:t> </a:t>
            </a:r>
            <a:endParaRPr lang="en-IN" sz="2800" dirty="0">
              <a:effectLst/>
              <a:latin typeface="Arial" panose="020B0604020202020204" pitchFamily="34" charset="0"/>
              <a:ea typeface="Arial" panose="020B0604020202020204" pitchFamily="34" charset="0"/>
            </a:endParaRPr>
          </a:p>
          <a:p>
            <a:pPr algn="just">
              <a:lnSpc>
                <a:spcPct val="120000"/>
              </a:lnSpc>
            </a:pPr>
            <a:r>
              <a:rPr lang="en-GB" sz="2800" dirty="0" err="1">
                <a:effectLst/>
                <a:latin typeface="Times New Roman" panose="02020603050405020304" pitchFamily="18" charset="0"/>
                <a:ea typeface="Times New Roman" panose="02020603050405020304" pitchFamily="18" charset="0"/>
              </a:rPr>
              <a:t>Herhausen</a:t>
            </a:r>
            <a:r>
              <a:rPr lang="en-GB" sz="2800" dirty="0">
                <a:effectLst/>
                <a:latin typeface="Times New Roman" panose="02020603050405020304" pitchFamily="18" charset="0"/>
                <a:ea typeface="Times New Roman" panose="02020603050405020304" pitchFamily="18" charset="0"/>
              </a:rPr>
              <a:t>, D., </a:t>
            </a:r>
            <a:r>
              <a:rPr lang="en-GB" sz="2800" dirty="0" err="1">
                <a:effectLst/>
                <a:latin typeface="Times New Roman" panose="02020603050405020304" pitchFamily="18" charset="0"/>
                <a:ea typeface="Times New Roman" panose="02020603050405020304" pitchFamily="18" charset="0"/>
              </a:rPr>
              <a:t>Miočević</a:t>
            </a:r>
            <a:r>
              <a:rPr lang="en-GB" sz="2800" dirty="0">
                <a:effectLst/>
                <a:latin typeface="Times New Roman" panose="02020603050405020304" pitchFamily="18" charset="0"/>
                <a:ea typeface="Times New Roman" panose="02020603050405020304" pitchFamily="18" charset="0"/>
              </a:rPr>
              <a:t>, D., Morgan, R.E. and </a:t>
            </a:r>
            <a:r>
              <a:rPr lang="en-GB" sz="2800" dirty="0" err="1">
                <a:effectLst/>
                <a:latin typeface="Times New Roman" panose="02020603050405020304" pitchFamily="18" charset="0"/>
                <a:ea typeface="Times New Roman" panose="02020603050405020304" pitchFamily="18" charset="0"/>
              </a:rPr>
              <a:t>Kleijnen</a:t>
            </a:r>
            <a:r>
              <a:rPr lang="en-GB" sz="2800" dirty="0">
                <a:effectLst/>
                <a:latin typeface="Times New Roman" panose="02020603050405020304" pitchFamily="18" charset="0"/>
                <a:ea typeface="Times New Roman" panose="02020603050405020304" pitchFamily="18" charset="0"/>
              </a:rPr>
              <a:t>, M.H., 2020. The digital marketing capabilities gap. </a:t>
            </a:r>
            <a:r>
              <a:rPr lang="en-GB" sz="2800" i="1" dirty="0">
                <a:effectLst/>
                <a:latin typeface="Times New Roman" panose="02020603050405020304" pitchFamily="18" charset="0"/>
                <a:ea typeface="Times New Roman" panose="02020603050405020304" pitchFamily="18" charset="0"/>
              </a:rPr>
              <a:t>Industrial Marketing Management</a:t>
            </a:r>
            <a:r>
              <a:rPr lang="en-GB" sz="2800" dirty="0">
                <a:effectLst/>
                <a:latin typeface="Times New Roman" panose="02020603050405020304" pitchFamily="18" charset="0"/>
                <a:ea typeface="Times New Roman" panose="02020603050405020304" pitchFamily="18" charset="0"/>
              </a:rPr>
              <a:t>, </a:t>
            </a:r>
            <a:r>
              <a:rPr lang="en-GB" sz="2800" i="1" dirty="0">
                <a:effectLst/>
                <a:latin typeface="Times New Roman" panose="02020603050405020304" pitchFamily="18" charset="0"/>
                <a:ea typeface="Times New Roman" panose="02020603050405020304" pitchFamily="18" charset="0"/>
              </a:rPr>
              <a:t>90</a:t>
            </a:r>
            <a:r>
              <a:rPr lang="en-GB" sz="2800" dirty="0">
                <a:effectLst/>
                <a:latin typeface="Times New Roman" panose="02020603050405020304" pitchFamily="18" charset="0"/>
                <a:ea typeface="Times New Roman" panose="02020603050405020304" pitchFamily="18" charset="0"/>
              </a:rPr>
              <a:t>, pp.276-290.</a:t>
            </a:r>
            <a:r>
              <a:rPr lang="en-GB" sz="2800" u="sng" dirty="0">
                <a:solidFill>
                  <a:srgbClr val="0000FF"/>
                </a:solidFill>
                <a:effectLst/>
                <a:latin typeface="Times New Roman" panose="02020603050405020304" pitchFamily="18" charset="0"/>
                <a:ea typeface="Times New Roman" panose="02020603050405020304" pitchFamily="18" charset="0"/>
                <a:hlinkClick r:id="rId6"/>
              </a:rPr>
              <a:t>https://www.sciencedirect.com/science/article/pii/S0019850120301851</a:t>
            </a:r>
            <a:r>
              <a:rPr lang="en-GB" sz="2800" dirty="0">
                <a:effectLst/>
                <a:latin typeface="Times New Roman" panose="02020603050405020304" pitchFamily="18" charset="0"/>
                <a:ea typeface="Times New Roman" panose="02020603050405020304" pitchFamily="18" charset="0"/>
              </a:rPr>
              <a:t> </a:t>
            </a:r>
            <a:endParaRPr lang="en-IN" sz="2800" dirty="0">
              <a:effectLst/>
              <a:latin typeface="Arial" panose="020B0604020202020204" pitchFamily="34" charset="0"/>
              <a:ea typeface="Arial" panose="020B0604020202020204" pitchFamily="34" charset="0"/>
            </a:endParaRPr>
          </a:p>
          <a:p>
            <a:pPr algn="just">
              <a:lnSpc>
                <a:spcPct val="120000"/>
              </a:lnSpc>
            </a:pPr>
            <a:r>
              <a:rPr lang="en-GB" sz="2800" dirty="0">
                <a:effectLst/>
                <a:latin typeface="Times New Roman" panose="02020603050405020304" pitchFamily="18" charset="0"/>
                <a:ea typeface="Times New Roman" panose="02020603050405020304" pitchFamily="18" charset="0"/>
              </a:rPr>
              <a:t>Statista</a:t>
            </a:r>
            <a:r>
              <a:rPr lang="en-US" sz="2800" dirty="0">
                <a:effectLst/>
                <a:latin typeface="Times New Roman" panose="02020603050405020304" pitchFamily="18" charset="0"/>
                <a:ea typeface="Times New Roman" panose="02020603050405020304" pitchFamily="18" charset="0"/>
              </a:rPr>
              <a:t>., 2</a:t>
            </a:r>
            <a:r>
              <a:rPr lang="en-GB" sz="2800" dirty="0">
                <a:effectLst/>
                <a:latin typeface="Times New Roman" panose="02020603050405020304" pitchFamily="18" charset="0"/>
                <a:ea typeface="Times New Roman" panose="02020603050405020304" pitchFamily="18" charset="0"/>
              </a:rPr>
              <a:t>023</a:t>
            </a:r>
            <a:r>
              <a:rPr lang="en-US" sz="2800" dirty="0">
                <a:effectLst/>
                <a:latin typeface="Times New Roman" panose="02020603050405020304" pitchFamily="18" charset="0"/>
                <a:ea typeface="Times New Roman" panose="02020603050405020304" pitchFamily="18" charset="0"/>
              </a:rPr>
              <a:t>.</a:t>
            </a:r>
            <a:r>
              <a:rPr lang="en-GB" sz="2800" dirty="0">
                <a:effectLst/>
                <a:latin typeface="Times New Roman" panose="02020603050405020304" pitchFamily="18" charset="0"/>
                <a:ea typeface="Times New Roman" panose="02020603050405020304" pitchFamily="18" charset="0"/>
              </a:rPr>
              <a:t> </a:t>
            </a:r>
            <a:r>
              <a:rPr lang="en-GB" sz="2800" i="1" dirty="0">
                <a:effectLst/>
                <a:latin typeface="Times New Roman" panose="02020603050405020304" pitchFamily="18" charset="0"/>
                <a:ea typeface="Times New Roman" panose="02020603050405020304" pitchFamily="18" charset="0"/>
              </a:rPr>
              <a:t>British Airways plc: passenger numbers 2008-2018 | Statista</a:t>
            </a:r>
            <a:r>
              <a:rPr lang="en-GB" sz="2800" dirty="0">
                <a:effectLst/>
                <a:latin typeface="Times New Roman" panose="02020603050405020304" pitchFamily="18" charset="0"/>
                <a:ea typeface="Times New Roman" panose="02020603050405020304" pitchFamily="18" charset="0"/>
              </a:rPr>
              <a:t>. [online] Statista. Available at: </a:t>
            </a:r>
            <a:r>
              <a:rPr lang="en-GB" sz="2800" u="sng" dirty="0">
                <a:solidFill>
                  <a:srgbClr val="0000FF"/>
                </a:solidFill>
                <a:effectLst/>
                <a:latin typeface="Times New Roman" panose="02020603050405020304" pitchFamily="18" charset="0"/>
                <a:ea typeface="Times New Roman" panose="02020603050405020304" pitchFamily="18" charset="0"/>
                <a:hlinkClick r:id="rId7"/>
              </a:rPr>
              <a:t>https://www.statista.com/statistics/309349/british-airways-uk-passenger-numbers/</a:t>
            </a:r>
            <a:r>
              <a:rPr lang="en-GB" sz="2800" dirty="0">
                <a:effectLst/>
                <a:latin typeface="Times New Roman" panose="02020603050405020304" pitchFamily="18" charset="0"/>
                <a:ea typeface="Times New Roman" panose="02020603050405020304" pitchFamily="18" charset="0"/>
              </a:rPr>
              <a:t>. </a:t>
            </a:r>
            <a:r>
              <a:rPr lang="en-US" sz="2800" dirty="0">
                <a:effectLst/>
                <a:latin typeface="Times New Roman" panose="02020603050405020304" pitchFamily="18" charset="0"/>
                <a:ea typeface="Times New Roman" panose="02020603050405020304" pitchFamily="18" charset="0"/>
              </a:rPr>
              <a:t>[Accessed on 18th July, 2024].</a:t>
            </a:r>
            <a:endParaRPr lang="en-IN" sz="2800" dirty="0">
              <a:effectLst/>
              <a:latin typeface="Arial" panose="020B0604020202020204" pitchFamily="34" charset="0"/>
              <a:ea typeface="Arial" panose="020B0604020202020204" pitchFamily="34" charset="0"/>
            </a:endParaRPr>
          </a:p>
          <a:p>
            <a:pPr algn="just">
              <a:lnSpc>
                <a:spcPct val="120000"/>
              </a:lnSpc>
            </a:pPr>
            <a:r>
              <a:rPr lang="en-GB" sz="2800" dirty="0">
                <a:effectLst/>
                <a:latin typeface="Times New Roman" panose="02020603050405020304" pitchFamily="18" charset="0"/>
                <a:ea typeface="Times New Roman" panose="02020603050405020304" pitchFamily="18" charset="0"/>
              </a:rPr>
              <a:t>Statista</a:t>
            </a:r>
            <a:r>
              <a:rPr lang="en-US" sz="2800" dirty="0">
                <a:effectLst/>
                <a:latin typeface="Times New Roman" panose="02020603050405020304" pitchFamily="18" charset="0"/>
                <a:ea typeface="Times New Roman" panose="02020603050405020304" pitchFamily="18" charset="0"/>
              </a:rPr>
              <a:t>., 2</a:t>
            </a:r>
            <a:r>
              <a:rPr lang="en-GB" sz="2800" dirty="0">
                <a:effectLst/>
                <a:latin typeface="Times New Roman" panose="02020603050405020304" pitchFamily="18" charset="0"/>
                <a:ea typeface="Times New Roman" panose="02020603050405020304" pitchFamily="18" charset="0"/>
              </a:rPr>
              <a:t>023</a:t>
            </a:r>
            <a:r>
              <a:rPr lang="en-US" sz="2800" dirty="0">
                <a:effectLst/>
                <a:latin typeface="Times New Roman" panose="02020603050405020304" pitchFamily="18" charset="0"/>
                <a:ea typeface="Times New Roman" panose="02020603050405020304" pitchFamily="18" charset="0"/>
              </a:rPr>
              <a:t>.</a:t>
            </a:r>
            <a:r>
              <a:rPr lang="en-GB" sz="2800" i="1" dirty="0">
                <a:effectLst/>
                <a:latin typeface="Times New Roman" panose="02020603050405020304" pitchFamily="18" charset="0"/>
                <a:ea typeface="Times New Roman" panose="02020603050405020304" pitchFamily="18" charset="0"/>
              </a:rPr>
              <a:t>Worldwide revenue of British Airways 2018 | Statistic</a:t>
            </a:r>
            <a:r>
              <a:rPr lang="en-GB" sz="2800" dirty="0">
                <a:effectLst/>
                <a:latin typeface="Times New Roman" panose="02020603050405020304" pitchFamily="18" charset="0"/>
                <a:ea typeface="Times New Roman" panose="02020603050405020304" pitchFamily="18" charset="0"/>
              </a:rPr>
              <a:t>. [online] Statista. Available at: </a:t>
            </a:r>
            <a:r>
              <a:rPr lang="en-GB" sz="2800" u="sng" dirty="0">
                <a:solidFill>
                  <a:srgbClr val="0000FF"/>
                </a:solidFill>
                <a:effectLst/>
                <a:latin typeface="Times New Roman" panose="02020603050405020304" pitchFamily="18" charset="0"/>
                <a:ea typeface="Times New Roman" panose="02020603050405020304" pitchFamily="18" charset="0"/>
                <a:hlinkClick r:id="rId8"/>
              </a:rPr>
              <a:t>https://www.statista.com/statistics/264296/british-airways-worldwide-revenues-since-2006/</a:t>
            </a:r>
            <a:r>
              <a:rPr lang="en-GB" sz="2800" dirty="0">
                <a:effectLst/>
                <a:latin typeface="Times New Roman" panose="02020603050405020304" pitchFamily="18" charset="0"/>
                <a:ea typeface="Times New Roman" panose="02020603050405020304" pitchFamily="18" charset="0"/>
              </a:rPr>
              <a:t>. </a:t>
            </a:r>
            <a:r>
              <a:rPr lang="en-US" sz="2800" dirty="0">
                <a:effectLst/>
                <a:latin typeface="Times New Roman" panose="02020603050405020304" pitchFamily="18" charset="0"/>
                <a:ea typeface="Times New Roman" panose="02020603050405020304" pitchFamily="18" charset="0"/>
              </a:rPr>
              <a:t>[Accessed on 18th July, 2024].</a:t>
            </a:r>
            <a:endParaRPr lang="en-IN" sz="2800" dirty="0">
              <a:effectLst/>
              <a:latin typeface="Arial" panose="020B0604020202020204" pitchFamily="34" charset="0"/>
              <a:ea typeface="Arial" panose="020B0604020202020204" pitchFamily="34" charset="0"/>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91E3A834-D13E-B1DA-953C-484D508630B0}"/>
              </a:ext>
            </a:extLst>
          </p:cNvPr>
          <p:cNvPicPr>
            <a:picLocks noChangeAspect="1"/>
          </p:cNvPicPr>
          <p:nvPr/>
        </p:nvPicPr>
        <p:blipFill>
          <a:blip r:embed="rId2"/>
          <a:stretch>
            <a:fillRect/>
          </a:stretch>
        </p:blipFill>
        <p:spPr>
          <a:xfrm>
            <a:off x="1219200" y="681037"/>
            <a:ext cx="9753600" cy="5495925"/>
          </a:xfrm>
          <a:prstGeom prst="rect">
            <a:avLst/>
          </a:prstGeom>
        </p:spPr>
      </p:pic>
    </p:spTree>
    <p:extLst>
      <p:ext uri="{BB962C8B-B14F-4D97-AF65-F5344CB8AC3E}">
        <p14:creationId xmlns:p14="http://schemas.microsoft.com/office/powerpoint/2010/main" val="34573480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1944</Words>
  <Application>Microsoft Office PowerPoint</Application>
  <PresentationFormat>Widescreen</PresentationFormat>
  <Paragraphs>131</Paragraphs>
  <Slides>13</Slides>
  <Notes>10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13</vt:i4>
      </vt:variant>
    </vt:vector>
  </HeadingPairs>
  <TitlesOfParts>
    <vt:vector size="20" baseType="lpstr">
      <vt:lpstr>Aptos</vt:lpstr>
      <vt:lpstr>Aptos Display</vt:lpstr>
      <vt:lpstr>Arial</vt:lpstr>
      <vt:lpstr>Calibri</vt:lpstr>
      <vt:lpstr>Times New Roman</vt:lpstr>
      <vt:lpstr>Wingdings</vt:lpstr>
      <vt:lpstr>office theme</vt:lpstr>
      <vt:lpstr>Student Name:  Patel Hani Rajeshbhai Student Number:  2323021 Course Name: Human Capital management (lcmb7023_lon) Lecturer Name: Dr. Gladius David Kulothungan Session: June 2024 Term  </vt:lpstr>
      <vt:lpstr>Table of Contents</vt:lpstr>
      <vt:lpstr>Introduction of chosen organisation </vt:lpstr>
      <vt:lpstr>Strategic Goal of Chosen organisation</vt:lpstr>
      <vt:lpstr>Job Analysis / Position </vt:lpstr>
      <vt:lpstr>Job Description </vt:lpstr>
      <vt:lpstr>Person Specification </vt:lpstr>
      <vt:lpstr>Required skills for British Airways and Virgin Atlantic</vt:lpstr>
      <vt:lpstr>Pay and working Conditions for British Airways and  Virgin Atlantic</vt:lpstr>
      <vt:lpstr>Flexible working arrangement with justifications </vt:lpstr>
      <vt:lpstr>Conclusion </vt:lpstr>
      <vt:lpstr>References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2024-07-27T04:39:28Z</dcterms:created>
  <dcterms:modified xsi:type="dcterms:W3CDTF">2024-08-12T13:03:55Z</dcterms:modified>
</cp:coreProperties>
</file>