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72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2" r:id="rId9"/>
    <p:sldId id="263" r:id="rId10"/>
    <p:sldId id="264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7C0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DE4ACE7-B674-4EFE-9B9B-CCB7A910A6EC}" v="284" dt="2023-03-10T11:10:57.7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79553" autoAdjust="0"/>
  </p:normalViewPr>
  <p:slideViewPr>
    <p:cSldViewPr snapToGrid="0">
      <p:cViewPr varScale="1">
        <p:scale>
          <a:sx n="90" d="100"/>
          <a:sy n="90" d="100"/>
        </p:scale>
        <p:origin x="133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CC1C25-9D7E-4CEA-9C11-7CB3BC60AC1B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385052-ED40-446A-8C91-25DBFC1FE4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5069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85052-ED40-446A-8C91-25DBFC1FE4A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3815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85052-ED40-446A-8C91-25DBFC1FE4A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360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85052-ED40-446A-8C91-25DBFC1FE4A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8043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85052-ED40-446A-8C91-25DBFC1FE4A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1406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85052-ED40-446A-8C91-25DBFC1FE4A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0662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85052-ED40-446A-8C91-25DBFC1FE4A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9082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85052-ED40-446A-8C91-25DBFC1FE4A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3304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70AC5-BB21-4133-8825-CEC2C4A939EE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5E03B-8DAD-4F83-A140-5AA1805B0FF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74996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70AC5-BB21-4133-8825-CEC2C4A939EE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5E03B-8DAD-4F83-A140-5AA1805B0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0170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70AC5-BB21-4133-8825-CEC2C4A939EE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5E03B-8DAD-4F83-A140-5AA1805B0FF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37177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70AC5-BB21-4133-8825-CEC2C4A939EE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5E03B-8DAD-4F83-A140-5AA1805B0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8505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70AC5-BB21-4133-8825-CEC2C4A939EE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5E03B-8DAD-4F83-A140-5AA1805B0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4349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70AC5-BB21-4133-8825-CEC2C4A939EE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5E03B-8DAD-4F83-A140-5AA1805B0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1952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70AC5-BB21-4133-8825-CEC2C4A939EE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5E03B-8DAD-4F83-A140-5AA1805B0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0212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B9F70AC5-BB21-4133-8825-CEC2C4A939EE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055E03B-8DAD-4F83-A140-5AA1805B0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5164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70AC5-BB21-4133-8825-CEC2C4A939EE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5E03B-8DAD-4F83-A140-5AA1805B0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1331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70AC5-BB21-4133-8825-CEC2C4A939EE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5E03B-8DAD-4F83-A140-5AA1805B0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1157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70AC5-BB21-4133-8825-CEC2C4A939EE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5E03B-8DAD-4F83-A140-5AA1805B0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2566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B9F70AC5-BB21-4133-8825-CEC2C4A939EE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3055E03B-8DAD-4F83-A140-5AA1805B0FF3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9830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73" r:id="rId1"/>
    <p:sldLayoutId id="2147484074" r:id="rId2"/>
    <p:sldLayoutId id="2147484075" r:id="rId3"/>
    <p:sldLayoutId id="2147484076" r:id="rId4"/>
    <p:sldLayoutId id="2147484077" r:id="rId5"/>
    <p:sldLayoutId id="2147484078" r:id="rId6"/>
    <p:sldLayoutId id="2147484079" r:id="rId7"/>
    <p:sldLayoutId id="2147484080" r:id="rId8"/>
    <p:sldLayoutId id="2147484081" r:id="rId9"/>
    <p:sldLayoutId id="2147484082" r:id="rId10"/>
    <p:sldLayoutId id="21474840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microsoft.com/office/2007/relationships/media" Target="../media/media3.m4a"/><Relationship Id="rId7" Type="http://schemas.openxmlformats.org/officeDocument/2006/relationships/image" Target="../media/image3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notesSlide" Target="../notesSlides/notesSlide2.xml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3.m4a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3.xml"/><Relationship Id="rId3" Type="http://schemas.microsoft.com/office/2007/relationships/media" Target="../media/media5.m4a"/><Relationship Id="rId7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audio" Target="../media/media6.m4a"/><Relationship Id="rId5" Type="http://schemas.microsoft.com/office/2007/relationships/media" Target="../media/media6.m4a"/><Relationship Id="rId10" Type="http://schemas.openxmlformats.org/officeDocument/2006/relationships/image" Target="../media/image2.png"/><Relationship Id="rId4" Type="http://schemas.openxmlformats.org/officeDocument/2006/relationships/audio" Target="../media/media5.m4a"/><Relationship Id="rId9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8.m4a"/><Relationship Id="rId7" Type="http://schemas.openxmlformats.org/officeDocument/2006/relationships/image" Target="../media/image6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notesSlide" Target="../notesSlides/notesSlide4.xml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8.m4a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microsoft.com/office/2007/relationships/media" Target="../media/media10.m4a"/><Relationship Id="rId7" Type="http://schemas.openxmlformats.org/officeDocument/2006/relationships/image" Target="../media/image7.jpe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notesSlide" Target="../notesSlides/notesSlide5.xml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10.m4a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9.jp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7.xml"/><Relationship Id="rId3" Type="http://schemas.microsoft.com/office/2007/relationships/media" Target="../media/media13.m4a"/><Relationship Id="rId7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audio" Target="../media/media14.m4a"/><Relationship Id="rId5" Type="http://schemas.microsoft.com/office/2007/relationships/media" Target="../media/media14.m4a"/><Relationship Id="rId10" Type="http://schemas.openxmlformats.org/officeDocument/2006/relationships/image" Target="../media/image2.png"/><Relationship Id="rId4" Type="http://schemas.openxmlformats.org/officeDocument/2006/relationships/audio" Target="../media/media13.m4a"/><Relationship Id="rId9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media" Target="../media/media16.m4a"/><Relationship Id="rId7" Type="http://schemas.openxmlformats.org/officeDocument/2006/relationships/image" Target="../media/image11.jp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16.m4a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4F8BA-A778-CFC7-3F90-4BD94F50F4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0" y="1418170"/>
            <a:ext cx="10058400" cy="3566160"/>
          </a:xfrm>
        </p:spPr>
        <p:txBody>
          <a:bodyPr>
            <a:normAutofit fontScale="90000"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module reflection.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Benedict Michael Gibson 2114133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Carmarthen Business School UWTSD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BMSP5002 Contemporary Management Approaches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Glenn Behenna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08-03-2023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054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2000"/>
    </mc:Choice>
    <mc:Fallback xmlns="">
      <p:transition advClick="0" advTm="200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DFC6FE97-88FB-7377-9560-40715BA8BA7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933" y="856800"/>
            <a:ext cx="7143750" cy="42862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6B18150-CDB5-3E0F-02AA-FC7B166A690F}"/>
              </a:ext>
            </a:extLst>
          </p:cNvPr>
          <p:cNvSpPr txBox="1"/>
          <p:nvPr/>
        </p:nvSpPr>
        <p:spPr>
          <a:xfrm>
            <a:off x="1467731" y="1430264"/>
            <a:ext cx="836382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Introduction</a:t>
            </a:r>
          </a:p>
          <a:p>
            <a:endParaRPr lang="en-GB" sz="2000" b="1" dirty="0"/>
          </a:p>
          <a:p>
            <a:r>
              <a:rPr lang="en-GB" sz="2000" dirty="0"/>
              <a:t>The Intercultural Workplace </a:t>
            </a:r>
          </a:p>
          <a:p>
            <a:endParaRPr lang="en-GB" sz="2000" dirty="0"/>
          </a:p>
          <a:p>
            <a:r>
              <a:rPr lang="en-GB" sz="2000" dirty="0"/>
              <a:t>4 Weeks learning</a:t>
            </a:r>
          </a:p>
          <a:p>
            <a:endParaRPr lang="en-GB" sz="2000" dirty="0"/>
          </a:p>
          <a:p>
            <a:r>
              <a:rPr lang="en-GB" sz="2000" dirty="0"/>
              <a:t>Glenn Behenna</a:t>
            </a:r>
          </a:p>
          <a:p>
            <a:endParaRPr lang="en-GB" sz="2000" dirty="0"/>
          </a:p>
          <a:p>
            <a:r>
              <a:rPr lang="en-GB" sz="2000" dirty="0"/>
              <a:t>Gibbs Reflective cycle (Gibbs, 1988)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F698C5-ECC0-D4E8-0FC9-CAB17A15B2A1}"/>
              </a:ext>
            </a:extLst>
          </p:cNvPr>
          <p:cNvSpPr txBox="1"/>
          <p:nvPr/>
        </p:nvSpPr>
        <p:spPr>
          <a:xfrm>
            <a:off x="5988697" y="5359794"/>
            <a:ext cx="3816221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Image: The Gibbs reflective cycle (leaplikeasalmon.com, n.d.) </a:t>
            </a:r>
          </a:p>
          <a:p>
            <a:pPr algn="ctr"/>
            <a:endParaRPr lang="en-GB" dirty="0"/>
          </a:p>
        </p:txBody>
      </p:sp>
      <p:pic>
        <p:nvPicPr>
          <p:cNvPr id="3" name="intro">
            <a:hlinkClick r:id="" action="ppaction://media"/>
            <a:extLst>
              <a:ext uri="{FF2B5EF4-FFF2-40B4-BE49-F238E27FC236}">
                <a16:creationId xmlns:a16="http://schemas.microsoft.com/office/drawing/2014/main" id="{5B69A0BF-E46B-BFB9-1457-6DC01DC946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97711" y="208214"/>
            <a:ext cx="648586" cy="648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0658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3215"/>
    </mc:Choice>
    <mc:Fallback xmlns="">
      <p:transition spd="slow" advClick="0" advTm="332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21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45455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150D7147-EF85-0EDB-9B92-1BB5286B735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1837" y="782922"/>
            <a:ext cx="4708323" cy="264607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97902CF-FF37-7247-F8FD-1718562603A9}"/>
              </a:ext>
            </a:extLst>
          </p:cNvPr>
          <p:cNvSpPr txBox="1"/>
          <p:nvPr/>
        </p:nvSpPr>
        <p:spPr>
          <a:xfrm>
            <a:off x="713065" y="369116"/>
            <a:ext cx="7097085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Week 1</a:t>
            </a:r>
            <a:r>
              <a:rPr lang="en-GB" dirty="0"/>
              <a:t>: Relationships between people and departments</a:t>
            </a:r>
          </a:p>
          <a:p>
            <a:endParaRPr lang="en-GB" dirty="0"/>
          </a:p>
          <a:p>
            <a:endParaRPr lang="en-GB" dirty="0"/>
          </a:p>
          <a:p>
            <a:endParaRPr lang="en-GB" sz="20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sz="2000" dirty="0"/>
          </a:p>
          <a:p>
            <a:r>
              <a:rPr lang="en-GB" b="1" dirty="0"/>
              <a:t>Continued</a:t>
            </a:r>
            <a:r>
              <a:rPr lang="en-GB" dirty="0"/>
              <a:t>: Managing people &amp; the HR function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B09117-DC3E-297E-8254-3193E1B47093}"/>
              </a:ext>
            </a:extLst>
          </p:cNvPr>
          <p:cNvSpPr txBox="1"/>
          <p:nvPr/>
        </p:nvSpPr>
        <p:spPr>
          <a:xfrm>
            <a:off x="3868764" y="3182778"/>
            <a:ext cx="445446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Image: “AN ORGANIZATION, NO MATTER HOW WELL DESIGNED… “ (Caldwell, n.d.)</a:t>
            </a:r>
          </a:p>
          <a:p>
            <a:endParaRPr lang="en-GB" dirty="0"/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E8222A47-8EF7-146D-FCD1-D7128CB61BB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6775" y="3842806"/>
            <a:ext cx="6158449" cy="2345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0480ADA-0B1D-5443-2D11-E65F13203D1D}"/>
              </a:ext>
            </a:extLst>
          </p:cNvPr>
          <p:cNvSpPr txBox="1"/>
          <p:nvPr/>
        </p:nvSpPr>
        <p:spPr>
          <a:xfrm>
            <a:off x="4118342" y="5943600"/>
            <a:ext cx="395531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>
                <a:solidFill>
                  <a:schemeClr val="bg1"/>
                </a:solidFill>
              </a:rPr>
              <a:t>Image: “I emphasis this…” Morita (Career School Now, n.d.)</a:t>
            </a:r>
          </a:p>
        </p:txBody>
      </p:sp>
      <p:pic>
        <p:nvPicPr>
          <p:cNvPr id="3" name="week 1">
            <a:hlinkClick r:id="" action="ppaction://media"/>
            <a:extLst>
              <a:ext uri="{FF2B5EF4-FFF2-40B4-BE49-F238E27FC236}">
                <a16:creationId xmlns:a16="http://schemas.microsoft.com/office/drawing/2014/main" id="{FCE31812-F704-A571-0DC1-40B30D33A7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13065" y="777606"/>
            <a:ext cx="609600" cy="609600"/>
          </a:xfrm>
          <a:prstGeom prst="rect">
            <a:avLst/>
          </a:prstGeom>
        </p:spPr>
      </p:pic>
      <p:pic>
        <p:nvPicPr>
          <p:cNvPr id="6" name="Week 1 continued">
            <a:hlinkClick r:id="" action="ppaction://media"/>
            <a:extLst>
              <a:ext uri="{FF2B5EF4-FFF2-40B4-BE49-F238E27FC236}">
                <a16:creationId xmlns:a16="http://schemas.microsoft.com/office/drawing/2014/main" id="{4727A06C-BA13-154E-8B1D-7F77D2F54DA4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13065" y="392288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816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8301"/>
    </mc:Choice>
    <mc:Fallback xmlns="">
      <p:transition spd="slow" advClick="0" advTm="383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30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855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5539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60606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60606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DB7F83D3-AD6B-AE9F-FC82-F79663D4117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3777" y="0"/>
            <a:ext cx="8104446" cy="626252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8155318-5460-48D3-241E-26D9A3966634}"/>
              </a:ext>
            </a:extLst>
          </p:cNvPr>
          <p:cNvSpPr txBox="1"/>
          <p:nvPr/>
        </p:nvSpPr>
        <p:spPr>
          <a:xfrm>
            <a:off x="478465" y="467833"/>
            <a:ext cx="11068493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Week 2: </a:t>
            </a:r>
            <a:r>
              <a:rPr lang="en-US" dirty="0"/>
              <a:t>The impact of the internal &amp; external environment on HR strategy</a:t>
            </a:r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sz="800" b="1" dirty="0"/>
          </a:p>
          <a:p>
            <a:endParaRPr lang="en-US" b="1" dirty="0"/>
          </a:p>
          <a:p>
            <a:r>
              <a:rPr lang="en-US" b="1" dirty="0"/>
              <a:t>Continued: </a:t>
            </a:r>
            <a:r>
              <a:rPr lang="en-US" dirty="0"/>
              <a:t>Organisational culture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7D03E8-8C24-6887-1AA1-F52CAFACDD19}"/>
              </a:ext>
            </a:extLst>
          </p:cNvPr>
          <p:cNvSpPr txBox="1"/>
          <p:nvPr/>
        </p:nvSpPr>
        <p:spPr>
          <a:xfrm>
            <a:off x="3448493" y="5954232"/>
            <a:ext cx="529501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Image: Pomello - Culture as a Competitive Advantage </a:t>
            </a:r>
            <a:r>
              <a:rPr lang="en-US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(Spence &amp; Dr O'Reilly, 2016)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8" name="org cult cont">
            <a:hlinkClick r:id="" action="ppaction://media"/>
            <a:extLst>
              <a:ext uri="{FF2B5EF4-FFF2-40B4-BE49-F238E27FC236}">
                <a16:creationId xmlns:a16="http://schemas.microsoft.com/office/drawing/2014/main" id="{74D72CD2-E43C-7BD1-9D98-58861765A7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78465" y="3429000"/>
            <a:ext cx="609600" cy="609600"/>
          </a:xfrm>
          <a:prstGeom prst="rect">
            <a:avLst/>
          </a:prstGeom>
        </p:spPr>
      </p:pic>
      <p:pic>
        <p:nvPicPr>
          <p:cNvPr id="7" name="week 2">
            <a:hlinkClick r:id="" action="ppaction://media"/>
            <a:extLst>
              <a:ext uri="{FF2B5EF4-FFF2-40B4-BE49-F238E27FC236}">
                <a16:creationId xmlns:a16="http://schemas.microsoft.com/office/drawing/2014/main" id="{8C46CCBF-B1D9-0333-D56D-72869E436A7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78465" y="935451"/>
            <a:ext cx="609600" cy="609600"/>
          </a:xfrm>
          <a:prstGeom prst="rect">
            <a:avLst/>
          </a:prstGeom>
        </p:spPr>
      </p:pic>
      <p:pic>
        <p:nvPicPr>
          <p:cNvPr id="9" name="week 2 cont">
            <a:hlinkClick r:id="" action="ppaction://media"/>
            <a:extLst>
              <a:ext uri="{FF2B5EF4-FFF2-40B4-BE49-F238E27FC236}">
                <a16:creationId xmlns:a16="http://schemas.microsoft.com/office/drawing/2014/main" id="{EA94F474-77C9-91F9-D5D6-7EAF7824484C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78465" y="266235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0554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13954"/>
    </mc:Choice>
    <mc:Fallback xmlns="">
      <p:transition spd="slow" advClick="0" advTm="1139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97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2228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5100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3231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525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B39F347-0F83-0C28-3EF8-548F65E76027}"/>
              </a:ext>
            </a:extLst>
          </p:cNvPr>
          <p:cNvSpPr txBox="1"/>
          <p:nvPr/>
        </p:nvSpPr>
        <p:spPr>
          <a:xfrm>
            <a:off x="595423" y="542260"/>
            <a:ext cx="109515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Week 3: </a:t>
            </a:r>
            <a:r>
              <a:rPr lang="en-US" dirty="0"/>
              <a:t>Flexibility and Agility</a:t>
            </a:r>
            <a:endParaRPr lang="en-GB" b="1" dirty="0"/>
          </a:p>
        </p:txBody>
      </p:sp>
      <p:pic>
        <p:nvPicPr>
          <p:cNvPr id="4" name="Picture 3" descr="A person with a white beard&#10;&#10;Description automatically generated with medium confidence">
            <a:extLst>
              <a:ext uri="{FF2B5EF4-FFF2-40B4-BE49-F238E27FC236}">
                <a16:creationId xmlns:a16="http://schemas.microsoft.com/office/drawing/2014/main" id="{C018BD9F-544A-EF33-4D07-56C544616BF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4722" y="1124243"/>
            <a:ext cx="6482556" cy="486699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E46F1D4-9CE1-BA47-36D7-CD1EB5D123C7}"/>
              </a:ext>
            </a:extLst>
          </p:cNvPr>
          <p:cNvSpPr txBox="1"/>
          <p:nvPr/>
        </p:nvSpPr>
        <p:spPr>
          <a:xfrm>
            <a:off x="4401878" y="5688418"/>
            <a:ext cx="3338623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dirty="0">
                <a:solidFill>
                  <a:schemeClr val="bg1"/>
                </a:solidFill>
              </a:rPr>
              <a:t>Image: Charles Darwin Quote </a:t>
            </a:r>
            <a:r>
              <a:rPr lang="en-US" sz="9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(Davis, 2015)</a:t>
            </a:r>
            <a:endParaRPr lang="en-GB" sz="9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8" name="Agility">
            <a:hlinkClick r:id="" action="ppaction://media"/>
            <a:extLst>
              <a:ext uri="{FF2B5EF4-FFF2-40B4-BE49-F238E27FC236}">
                <a16:creationId xmlns:a16="http://schemas.microsoft.com/office/drawing/2014/main" id="{B53C4341-64DB-1247-1DA4-C5C98E3EA9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95423" y="2007781"/>
            <a:ext cx="609600" cy="609600"/>
          </a:xfrm>
          <a:prstGeom prst="rect">
            <a:avLst/>
          </a:prstGeom>
        </p:spPr>
      </p:pic>
      <p:pic>
        <p:nvPicPr>
          <p:cNvPr id="9" name="Flexibility">
            <a:hlinkClick r:id="" action="ppaction://media"/>
            <a:extLst>
              <a:ext uri="{FF2B5EF4-FFF2-40B4-BE49-F238E27FC236}">
                <a16:creationId xmlns:a16="http://schemas.microsoft.com/office/drawing/2014/main" id="{8408F8CF-A637-A30C-80A5-BED10E7FBF0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91879" y="11891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0506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29977"/>
    </mc:Choice>
    <mc:Fallback xmlns="">
      <p:transition spd="slow" advClick="0" advTm="1299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63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6688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8706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holding signs&#10;&#10;Description automatically generated with low confidence">
            <a:extLst>
              <a:ext uri="{FF2B5EF4-FFF2-40B4-BE49-F238E27FC236}">
                <a16:creationId xmlns:a16="http://schemas.microsoft.com/office/drawing/2014/main" id="{6F18A12D-058E-9866-1C8A-27CB29B75B0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4473" y="883346"/>
            <a:ext cx="6483053" cy="267063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F5392CF-CE26-9CEF-7A09-69F90A4985AD}"/>
              </a:ext>
            </a:extLst>
          </p:cNvPr>
          <p:cNvSpPr txBox="1"/>
          <p:nvPr/>
        </p:nvSpPr>
        <p:spPr>
          <a:xfrm>
            <a:off x="914400" y="658494"/>
            <a:ext cx="1091963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Week 4: </a:t>
            </a:r>
            <a:r>
              <a:rPr lang="en-US" dirty="0"/>
              <a:t>Corporate Social and environmental responsibility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r>
              <a:rPr lang="en-US" b="1" dirty="0"/>
              <a:t>Continued: </a:t>
            </a:r>
            <a:r>
              <a:rPr lang="en-US" dirty="0"/>
              <a:t>Personal ethical standards, values, beliefs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b="1" dirty="0"/>
          </a:p>
        </p:txBody>
      </p:sp>
      <p:pic>
        <p:nvPicPr>
          <p:cNvPr id="6" name="Picture 5" descr="A picture containing helmet&#10;&#10;Description automatically generated">
            <a:extLst>
              <a:ext uri="{FF2B5EF4-FFF2-40B4-BE49-F238E27FC236}">
                <a16:creationId xmlns:a16="http://schemas.microsoft.com/office/drawing/2014/main" id="{AF446F50-1895-883D-5BDE-369864A46F6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1371" y="3553982"/>
            <a:ext cx="3209258" cy="320160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3E809C0-9484-42EC-28C9-55DDDF0C3AC8}"/>
              </a:ext>
            </a:extLst>
          </p:cNvPr>
          <p:cNvSpPr txBox="1"/>
          <p:nvPr/>
        </p:nvSpPr>
        <p:spPr>
          <a:xfrm>
            <a:off x="9433630" y="3175084"/>
            <a:ext cx="283534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/>
              <a:t>Image: CSR </a:t>
            </a:r>
            <a:r>
              <a:rPr lang="en-US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(Rich, 2016)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A18388D-30E2-B217-66F9-1FE393B9E206}"/>
              </a:ext>
            </a:extLst>
          </p:cNvPr>
          <p:cNvSpPr txBox="1"/>
          <p:nvPr/>
        </p:nvSpPr>
        <p:spPr>
          <a:xfrm>
            <a:off x="7392897" y="6059155"/>
            <a:ext cx="2506015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/>
              <a:t>Image: Thief, robber PNG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(PNGIMG.com, n.d.)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14" name="week 4">
            <a:hlinkClick r:id="" action="ppaction://media"/>
            <a:extLst>
              <a:ext uri="{FF2B5EF4-FFF2-40B4-BE49-F238E27FC236}">
                <a16:creationId xmlns:a16="http://schemas.microsoft.com/office/drawing/2014/main" id="{8CCEC6B4-A9E2-E401-E947-20DECFBE2B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73581" y="1093392"/>
            <a:ext cx="609600" cy="609600"/>
          </a:xfrm>
          <a:prstGeom prst="rect">
            <a:avLst/>
          </a:prstGeom>
        </p:spPr>
      </p:pic>
      <p:pic>
        <p:nvPicPr>
          <p:cNvPr id="15" name="wk4 cont 1">
            <a:hlinkClick r:id="" action="ppaction://media"/>
            <a:extLst>
              <a:ext uri="{FF2B5EF4-FFF2-40B4-BE49-F238E27FC236}">
                <a16:creationId xmlns:a16="http://schemas.microsoft.com/office/drawing/2014/main" id="{6ACD2645-3A03-BC62-E940-C434E8D962C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14400" y="398543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677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9000"/>
    </mc:Choice>
    <mc:Fallback xmlns="">
      <p:transition spd="slow" advClick="0" advTm="69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474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1724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6605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2344659-05CA-89A9-2240-F0D1C5CFF2FC}"/>
              </a:ext>
            </a:extLst>
          </p:cNvPr>
          <p:cNvSpPr txBox="1"/>
          <p:nvPr/>
        </p:nvSpPr>
        <p:spPr>
          <a:xfrm>
            <a:off x="223284" y="287079"/>
            <a:ext cx="116532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Week 4 further continued: </a:t>
            </a:r>
            <a:r>
              <a:rPr lang="en-US" dirty="0"/>
              <a:t>Communication channels &amp; barriers</a:t>
            </a:r>
            <a:endParaRPr lang="en-GB" b="1" dirty="0"/>
          </a:p>
          <a:p>
            <a:endParaRPr lang="en-GB" dirty="0"/>
          </a:p>
        </p:txBody>
      </p:sp>
      <p:pic>
        <p:nvPicPr>
          <p:cNvPr id="3" name="Picture 2" descr="A picture containing clipart, doll&#10;&#10;Description automatically generated">
            <a:extLst>
              <a:ext uri="{FF2B5EF4-FFF2-40B4-BE49-F238E27FC236}">
                <a16:creationId xmlns:a16="http://schemas.microsoft.com/office/drawing/2014/main" id="{ED0D125E-E643-237E-D256-CCCED477E2A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91" b="26268"/>
          <a:stretch/>
        </p:blipFill>
        <p:spPr>
          <a:xfrm>
            <a:off x="2550042" y="2000241"/>
            <a:ext cx="7091916" cy="26023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B8770C8-7AE8-E59D-7EA0-2D7FBC7C31B3}"/>
              </a:ext>
            </a:extLst>
          </p:cNvPr>
          <p:cNvSpPr txBox="1"/>
          <p:nvPr/>
        </p:nvSpPr>
        <p:spPr>
          <a:xfrm>
            <a:off x="2550042" y="4602574"/>
            <a:ext cx="7421028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dirty="0"/>
              <a:t>Image: Hear No Evil See No Evil: Monkey Emoji </a:t>
            </a:r>
            <a:r>
              <a:rPr lang="en-US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(5 Dollar Prints, n.d.)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6" name="wk4 cont pt2">
            <a:hlinkClick r:id="" action="ppaction://media"/>
            <a:extLst>
              <a:ext uri="{FF2B5EF4-FFF2-40B4-BE49-F238E27FC236}">
                <a16:creationId xmlns:a16="http://schemas.microsoft.com/office/drawing/2014/main" id="{94265FD5-4CF1-BD72-16B4-1641D16EE8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74921" y="85722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041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1000"/>
    </mc:Choice>
    <mc:Fallback xmlns="">
      <p:transition spd="slow" advClick="0" advTm="41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41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7C0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tatue of a person&#10;&#10;Description automatically generated">
            <a:extLst>
              <a:ext uri="{FF2B5EF4-FFF2-40B4-BE49-F238E27FC236}">
                <a16:creationId xmlns:a16="http://schemas.microsoft.com/office/drawing/2014/main" id="{ACC59C6E-859A-79B2-1C44-E893B78C9D5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8515" y="0"/>
            <a:ext cx="4754969" cy="633995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A09F34D-CC8B-B697-48D7-A379D11D10DB}"/>
              </a:ext>
            </a:extLst>
          </p:cNvPr>
          <p:cNvSpPr txBox="1"/>
          <p:nvPr/>
        </p:nvSpPr>
        <p:spPr>
          <a:xfrm>
            <a:off x="561752" y="0"/>
            <a:ext cx="110684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Feelings &amp; Evaluation &amp; Analysis </a:t>
            </a:r>
            <a:endParaRPr lang="en-GB" sz="2800" b="1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5CFBB72-0136-6088-B80F-761A6381E6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56952" y="261610"/>
            <a:ext cx="609600" cy="609600"/>
          </a:xfrm>
          <a:prstGeom prst="rect">
            <a:avLst/>
          </a:prstGeom>
        </p:spPr>
      </p:pic>
      <p:pic>
        <p:nvPicPr>
          <p:cNvPr id="8" name="sense">
            <a:hlinkClick r:id="" action="ppaction://media"/>
            <a:extLst>
              <a:ext uri="{FF2B5EF4-FFF2-40B4-BE49-F238E27FC236}">
                <a16:creationId xmlns:a16="http://schemas.microsoft.com/office/drawing/2014/main" id="{E76EF0D9-3363-2D98-ADA8-46A5299B162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56952" y="2004030"/>
            <a:ext cx="609600" cy="6096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B000DEC-BD78-5987-8A4D-859D38F9057F}"/>
              </a:ext>
            </a:extLst>
          </p:cNvPr>
          <p:cNvSpPr txBox="1"/>
          <p:nvPr/>
        </p:nvSpPr>
        <p:spPr>
          <a:xfrm>
            <a:off x="3914883" y="6398538"/>
            <a:ext cx="436222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dirty="0"/>
              <a:t>Image: Rodin The Thinker (Barker, n.d.) </a:t>
            </a:r>
            <a:endParaRPr lang="en-GB" sz="900" dirty="0"/>
          </a:p>
        </p:txBody>
      </p:sp>
      <p:pic>
        <p:nvPicPr>
          <p:cNvPr id="3" name="Eval">
            <a:hlinkClick r:id="" action="ppaction://media"/>
            <a:extLst>
              <a:ext uri="{FF2B5EF4-FFF2-40B4-BE49-F238E27FC236}">
                <a16:creationId xmlns:a16="http://schemas.microsoft.com/office/drawing/2014/main" id="{DC9918D6-317F-9750-F494-780318BFEE9F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56952" y="113282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3923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73062"/>
    </mc:Choice>
    <mc:Fallback xmlns="">
      <p:transition spd="slow" advClick="0" advTm="730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22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7474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617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3653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339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EDEE2CF-95C3-47C3-833F-FB3B731545EB}"/>
              </a:ext>
            </a:extLst>
          </p:cNvPr>
          <p:cNvSpPr txBox="1"/>
          <p:nvPr/>
        </p:nvSpPr>
        <p:spPr>
          <a:xfrm>
            <a:off x="616688" y="648586"/>
            <a:ext cx="1090900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Conclusion </a:t>
            </a:r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r>
              <a:rPr lang="en-US" b="1" dirty="0"/>
              <a:t>Action plan</a:t>
            </a:r>
            <a:endParaRPr lang="en-GB" b="1" dirty="0"/>
          </a:p>
        </p:txBody>
      </p:sp>
      <p:pic>
        <p:nvPicPr>
          <p:cNvPr id="5" name="conc">
            <a:hlinkClick r:id="" action="ppaction://media"/>
            <a:extLst>
              <a:ext uri="{FF2B5EF4-FFF2-40B4-BE49-F238E27FC236}">
                <a16:creationId xmlns:a16="http://schemas.microsoft.com/office/drawing/2014/main" id="{D3EC2E7A-1038-FBB1-358A-AE59506165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62762" y="1193148"/>
            <a:ext cx="609600" cy="609600"/>
          </a:xfrm>
          <a:prstGeom prst="rect">
            <a:avLst/>
          </a:prstGeom>
        </p:spPr>
      </p:pic>
      <p:pic>
        <p:nvPicPr>
          <p:cNvPr id="7" name="Act">
            <a:hlinkClick r:id="" action="ppaction://media"/>
            <a:extLst>
              <a:ext uri="{FF2B5EF4-FFF2-40B4-BE49-F238E27FC236}">
                <a16:creationId xmlns:a16="http://schemas.microsoft.com/office/drawing/2014/main" id="{1B06A6D7-930C-4888-821D-0C2A0BDFA064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62762" y="3124200"/>
            <a:ext cx="609600" cy="609600"/>
          </a:xfrm>
          <a:prstGeom prst="rect">
            <a:avLst/>
          </a:prstGeom>
        </p:spPr>
      </p:pic>
      <p:pic>
        <p:nvPicPr>
          <p:cNvPr id="10" name="Picture 9" descr="A picture containing text, person, outdoor, smiling&#10;&#10;Description automatically generated">
            <a:extLst>
              <a:ext uri="{FF2B5EF4-FFF2-40B4-BE49-F238E27FC236}">
                <a16:creationId xmlns:a16="http://schemas.microsoft.com/office/drawing/2014/main" id="{F7612EB3-F8A9-3BC4-EB5F-3475A5CFB57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9505" y="648586"/>
            <a:ext cx="7172989" cy="526497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A1F688D-C8A9-0E4E-9613-820D4AE8A736}"/>
              </a:ext>
            </a:extLst>
          </p:cNvPr>
          <p:cNvSpPr txBox="1"/>
          <p:nvPr/>
        </p:nvSpPr>
        <p:spPr>
          <a:xfrm>
            <a:off x="4338084" y="6081823"/>
            <a:ext cx="3965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Image: the A team </a:t>
            </a:r>
          </a:p>
        </p:txBody>
      </p:sp>
    </p:spTree>
    <p:extLst>
      <p:ext uri="{BB962C8B-B14F-4D97-AF65-F5344CB8AC3E}">
        <p14:creationId xmlns:p14="http://schemas.microsoft.com/office/powerpoint/2010/main" val="4047412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"/>
    </mc:Choice>
    <mc:Fallback xmlns="">
      <p:transition spd="slow" advClick="0" advTm="1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84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8093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645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57BBAA56-9EA6-EB93-A4C4-0632F7158F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1493" y="163160"/>
            <a:ext cx="8869013" cy="6106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5011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B4EDE7A3-A72C-1DD4-BBD4-6D027D2B75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7678" y="319851"/>
            <a:ext cx="8916644" cy="3258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8015916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TM02900769[[fn=Retrospect]]</Template>
  <TotalTime>600</TotalTime>
  <Words>267</Words>
  <Application>Microsoft Office PowerPoint</Application>
  <PresentationFormat>Widescreen</PresentationFormat>
  <Paragraphs>73</Paragraphs>
  <Slides>11</Slides>
  <Notes>7</Notes>
  <HiddenSlides>0</HiddenSlides>
  <MMClips>16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Calibri</vt:lpstr>
      <vt:lpstr>Calibri Light</vt:lpstr>
      <vt:lpstr>Retrospect</vt:lpstr>
      <vt:lpstr>A module reflection.   Benedict Michael Gibson 2114133 Carmarthen Business School UWTSD BMSP5002 Contemporary Management Approaches  Glenn Behenna   08-03-2023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Benedict Gibson (2114133)</dc:creator>
  <cp:lastModifiedBy>Benedict Gibson (2114133)</cp:lastModifiedBy>
  <cp:revision>2</cp:revision>
  <dcterms:created xsi:type="dcterms:W3CDTF">2023-03-06T09:30:23Z</dcterms:created>
  <dcterms:modified xsi:type="dcterms:W3CDTF">2023-03-10T11:23:37Z</dcterms:modified>
</cp:coreProperties>
</file>