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22"/>
  </p:notesMasterIdLst>
  <p:sldIdLst>
    <p:sldId id="265" r:id="rId2"/>
    <p:sldId id="262" r:id="rId3"/>
    <p:sldId id="263" r:id="rId4"/>
    <p:sldId id="258" r:id="rId5"/>
    <p:sldId id="264" r:id="rId6"/>
    <p:sldId id="259" r:id="rId7"/>
    <p:sldId id="266" r:id="rId8"/>
    <p:sldId id="260" r:id="rId9"/>
    <p:sldId id="267" r:id="rId10"/>
    <p:sldId id="261" r:id="rId11"/>
    <p:sldId id="268" r:id="rId12"/>
    <p:sldId id="269" r:id="rId13"/>
    <p:sldId id="272" r:id="rId14"/>
    <p:sldId id="273" r:id="rId15"/>
    <p:sldId id="275" r:id="rId16"/>
    <p:sldId id="274" r:id="rId17"/>
    <p:sldId id="270" r:id="rId18"/>
    <p:sldId id="276" r:id="rId19"/>
    <p:sldId id="278" r:id="rId20"/>
    <p:sldId id="27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1D1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3C1DC3-C288-4B03-8F6D-6CC130B809B2}" v="22" dt="2021-05-06T21:38:38.489"/>
    <p1510:client id="{11CBAB54-DAC4-4A1B-977A-57EBF8FB3597}" v="89" dt="2021-05-08T12:47:08.361"/>
    <p1510:client id="{16037B46-B689-4B56-84C9-9F167351BB91}" v="540" dt="2021-05-07T15:48:51.566"/>
    <p1510:client id="{17500D35-B14F-4944-B33B-EA920CF2498E}" v="245" dt="2021-05-10T20:10:03.128"/>
    <p1510:client id="{5B8A3091-DC38-4B8F-9F8F-51BA93F8BC9A}" v="16" dt="2021-05-07T21:41:34.676"/>
    <p1510:client id="{651F74AE-52CB-4DDC-AC82-82ECD1D7405C}" v="59" dt="2021-05-06T19:46:41.550"/>
    <p1510:client id="{8F8BA141-9527-4241-B024-F8F2302BB961}" v="615" dt="2021-05-10T18:58:27.262"/>
    <p1510:client id="{908868DF-E546-4885-AACB-1BCB31D127BF}" v="1" dt="2021-05-08T13:15:06.869"/>
    <p1510:client id="{94FA9C51-47BF-4C94-8EA1-A4F7D370F16E}" v="5" dt="2021-05-06T16:15:46.602"/>
    <p1510:client id="{AB73D75F-6F08-4A0A-AD5E-2ADD3A388C59}" v="5" dt="2021-05-07T22:11:42.942"/>
    <p1510:client id="{DABBD124-8D9A-4548-A634-40D29A5C2244}" v="79" dt="2021-05-07T21:56:02.941"/>
    <p1510:client id="{DEBBE84F-8D6C-4659-B06B-719EF7FF28CC}" v="4" dt="2021-05-07T11:48:29.903"/>
    <p1510:client id="{EE6C099A-ACE5-48D8-8E5B-E2FD9A223F77}" v="76" dt="2021-05-08T13:41:17.2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6F6C68-61BA-470F-AC8F-ACE028F00D6D}" type="datetimeFigureOut">
              <a:rPr lang="en-GB"/>
              <a:t>11/05/2021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4D81BD-ECC1-483A-8467-5698AC6E40FA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3362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Introduce myself, </a:t>
            </a:r>
          </a:p>
          <a:p>
            <a:r>
              <a:rPr lang="en-US">
                <a:cs typeface="Calibri"/>
              </a:rPr>
              <a:t>Explain what I will be talking about  .. Effective team working..</a:t>
            </a:r>
          </a:p>
          <a:p>
            <a:r>
              <a:rPr lang="en-US">
                <a:cs typeface="Calibri"/>
              </a:rPr>
              <a:t>What is a team?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7892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r>
              <a:rPr lang="en-US">
                <a:cs typeface="Calibri"/>
              </a:rPr>
              <a:t>Bruce Tuckman</a:t>
            </a:r>
          </a:p>
          <a:p>
            <a:r>
              <a:rPr lang="en-US">
                <a:cs typeface="Calibri"/>
              </a:rPr>
              <a:t>Group dynamics develops..</a:t>
            </a:r>
          </a:p>
          <a:p>
            <a:r>
              <a:rPr lang="en-US">
                <a:cs typeface="Calibri"/>
              </a:rPr>
              <a:t>Explain that Tuckman's model is the theory of team working I shall focusing on.</a:t>
            </a:r>
            <a:endParaRPr lang="en-US"/>
          </a:p>
          <a:p>
            <a:r>
              <a:rPr lang="en-US">
                <a:cs typeface="Calibri"/>
              </a:rPr>
              <a:t>Broken down into 4 stages.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76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Explain the 4 stages of team development.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2760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First stage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7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New team. Likely to get along. Needs clear direction.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4608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Second stage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8179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Social interaction develops. Members become more themselves. still need clear direction. start to </a:t>
            </a:r>
            <a:r>
              <a:rPr lang="en-US" err="1">
                <a:cs typeface="Calibri"/>
              </a:rPr>
              <a:t>recognise</a:t>
            </a:r>
            <a:r>
              <a:rPr lang="en-US">
                <a:cs typeface="Calibri"/>
              </a:rPr>
              <a:t> roles.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8756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Third stage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3574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The norm forms. Understand what's expected.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3759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4th stage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7957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Individuals know what's expected. Team works together to succeed. Synergy is achieved.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5700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Team  is greater than the individual. </a:t>
            </a:r>
            <a:endParaRPr lang="en-US"/>
          </a:p>
          <a:p>
            <a:r>
              <a:rPr lang="en-US">
                <a:cs typeface="Calibri"/>
              </a:rPr>
              <a:t>Add that there is more in depth information about what I have covered on leaflets provided. 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4394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Good teams become great ones..</a:t>
            </a:r>
          </a:p>
          <a:p>
            <a:r>
              <a:rPr lang="en-US">
                <a:cs typeface="Calibri"/>
              </a:rPr>
              <a:t>Surrender the me for we..</a:t>
            </a:r>
          </a:p>
          <a:p>
            <a:r>
              <a:rPr lang="en-US">
                <a:cs typeface="Calibri"/>
              </a:rPr>
              <a:t>Build relationships within team..</a:t>
            </a:r>
          </a:p>
          <a:p>
            <a:r>
              <a:rPr lang="en-US">
                <a:cs typeface="Calibri"/>
              </a:rPr>
              <a:t>Selfless commitment...</a:t>
            </a:r>
          </a:p>
          <a:p>
            <a:r>
              <a:rPr lang="en-US">
                <a:cs typeface="Calibri"/>
              </a:rPr>
              <a:t>Transparency..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456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Cluster of behaviors</a:t>
            </a:r>
            <a:endParaRPr lang="en-US"/>
          </a:p>
          <a:p>
            <a:r>
              <a:rPr lang="en-US">
                <a:cs typeface="Calibri"/>
              </a:rPr>
              <a:t>Effective teams/members know own and all others  roes..</a:t>
            </a:r>
            <a:endParaRPr lang="en-US"/>
          </a:p>
          <a:p>
            <a:r>
              <a:rPr lang="en-US">
                <a:cs typeface="Calibri"/>
              </a:rPr>
              <a:t>Diverse mix of behaviors ..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4D81BD-ECC1-483A-8467-5698AC6E40FA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586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911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680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800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014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423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713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325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122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316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869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328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541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ll.stackexchange.com/questions/83094/looking-for-saying-about-getting-happy-with-other-faults-and-getting-sad-with-ot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E0B0ED6C-793A-7640-9CC8-2C7378E85EC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22" r="-1" b="8559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  <p:pic>
        <p:nvPicPr>
          <p:cNvPr id="6" name="Graphic 7" descr="Bar graph with upward trend">
            <a:extLst>
              <a:ext uri="{FF2B5EF4-FFF2-40B4-BE49-F238E27FC236}">
                <a16:creationId xmlns:a16="http://schemas.microsoft.com/office/drawing/2014/main" id="{8243422A-3479-294F-80C3-2929EC7767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73626" y="2727660"/>
            <a:ext cx="2035569" cy="2035569"/>
          </a:xfrm>
          <a:prstGeom prst="rect">
            <a:avLst/>
          </a:prstGeom>
        </p:spPr>
      </p:pic>
      <p:pic>
        <p:nvPicPr>
          <p:cNvPr id="7" name="Graphic 7" descr="Bar graph with downward trend">
            <a:extLst>
              <a:ext uri="{FF2B5EF4-FFF2-40B4-BE49-F238E27FC236}">
                <a16:creationId xmlns:a16="http://schemas.microsoft.com/office/drawing/2014/main" id="{DFDEA4E5-EA5F-8A49-8331-B0AFFE0E47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21212" y="2727660"/>
            <a:ext cx="2035570" cy="2035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05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53FC9BEE-A993-FA44-9B18-F47E5D9B0BF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080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ECAB9A3-B90D-5648-B60C-68EE49F38D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" r="-1" b="21063"/>
          <a:stretch/>
        </p:blipFill>
        <p:spPr>
          <a:xfrm>
            <a:off x="-2" y="0"/>
            <a:ext cx="11588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71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1D1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B674347F-FF5E-7B44-A774-B10650EB232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996404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600A120-3B5F-F044-BC72-6EE0F0209F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503" y="-375833"/>
            <a:ext cx="11107933" cy="8330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635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29908A3-C905-334A-82CD-D8BFA7038D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0389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6159106-65C3-3F46-91E0-C0D8F286D3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643" y="-444501"/>
            <a:ext cx="11394714" cy="8548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87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E834532D-F652-E94C-9DFC-8B34C612890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8286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E6AC4CAA-391A-A848-B043-445121419E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1080" y="0"/>
            <a:ext cx="12443080" cy="9334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099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9EBE6E4-596D-0741-853A-993523090B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9364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5C4C1BA-18A7-3D49-B349-FA4DF09A1F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992" y="0"/>
            <a:ext cx="11436351" cy="8579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944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981D6542-882B-5F45-B077-B053F866E0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649" y="-335748"/>
            <a:ext cx="12249298" cy="816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67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7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9646517-7DDC-4252-9D85-958551BC7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latin typeface="Arial Black"/>
                <a:cs typeface="Calibri Light"/>
              </a:rPr>
              <a:t>              TRUST</a:t>
            </a:r>
            <a:endParaRPr lang="en-GB" sz="2800">
              <a:solidFill>
                <a:srgbClr val="FFFFFF"/>
              </a:solidFill>
              <a:latin typeface="Arial Black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122CD-1D50-4B18-B94D-A8E05FC09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cs typeface="Calibri" panose="020F0502020204030204"/>
              </a:rPr>
              <a:t>Where team members form emotional bonds.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sz="240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cs typeface="Calibri" panose="020F0502020204030204"/>
              </a:rPr>
              <a:t>Where team members can rely on each other.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sz="240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cs typeface="Calibri" panose="020F0502020204030204"/>
              </a:rPr>
              <a:t>Where you can feel assured that tasks will be carried out.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sz="240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2400">
                <a:cs typeface="Calibri" panose="020F0502020204030204"/>
              </a:rPr>
              <a:t>Where team members are open, honest and respect each other.</a:t>
            </a:r>
          </a:p>
          <a:p>
            <a:pPr marL="0" indent="0">
              <a:buNone/>
            </a:pPr>
            <a:endParaRPr lang="en-GB" sz="240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GB" sz="24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03878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BDBF7-382D-4F8F-9B3E-BA28368FB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Belbin team roles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9F91583-C599-4B21-B872-2B75EAFAD8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77316" y="724031"/>
            <a:ext cx="6780700" cy="540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1961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clipart&#10;&#10;Description automatically generated">
            <a:extLst>
              <a:ext uri="{FF2B5EF4-FFF2-40B4-BE49-F238E27FC236}">
                <a16:creationId xmlns:a16="http://schemas.microsoft.com/office/drawing/2014/main" id="{E7E26C4A-97CC-4A96-8990-025DF728F8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8055" y="457200"/>
            <a:ext cx="10855890" cy="5943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595C273-C6AA-4C69-BA22-A5D118EB95D4}"/>
              </a:ext>
            </a:extLst>
          </p:cNvPr>
          <p:cNvSpPr txBox="1"/>
          <p:nvPr/>
        </p:nvSpPr>
        <p:spPr>
          <a:xfrm>
            <a:off x="8871173" y="6090311"/>
            <a:ext cx="2398772" cy="200055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146984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1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7" name="Freeform: Shape 1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1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1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1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0FAA8D7-E70B-40EF-B505-74861EB73C3E}"/>
              </a:ext>
            </a:extLst>
          </p:cNvPr>
          <p:cNvSpPr txBox="1"/>
          <p:nvPr/>
        </p:nvSpPr>
        <p:spPr>
          <a:xfrm>
            <a:off x="60287" y="76020"/>
            <a:ext cx="12085441" cy="672314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TOMMY SMITH. BSMK4002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This is my handout leaflet to coincide with my presentation.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It basically gives you a little more information on what I shall be talking about today.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GROUP DYNAMICS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Group dynamics is a behavioral system that occurs in all teams and over time it will develop, how its managed will defy how successful or unsuccessful the team will become.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FORMING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As a team leader, you will need to take control, encourage new members to introduce themselves and to feel comfortable and to settle.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STORMING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Team leader needs to make clear boundaries as to where they are the team leader and not allow themselves to be challenged by any team member.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NORMING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This where team members start to find ways to work together, as a team leader you need to identify the strengths in each team player.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PERFORMING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In this stage you'll find that as a team leader you will not need to delegate as much the team will start to take care of themselves.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There was later added a 5th stage.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MOURNING</a:t>
            </a:r>
            <a:endParaRPr lang="en-US" sz="1400">
              <a:solidFill>
                <a:schemeClr val="tx2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For whatever the reason the team breaks up, maybe this is because at least one team member leaves or even a new team is formed for a new task and the process starts again.</a:t>
            </a:r>
            <a:endParaRPr lang="en-US" sz="1400">
              <a:solidFill>
                <a:schemeClr val="tx2"/>
              </a:solidFill>
              <a:cs typeface="Calibri"/>
            </a:endParaRPr>
          </a:p>
        </p:txBody>
      </p:sp>
      <p:grpSp>
        <p:nvGrpSpPr>
          <p:cNvPr id="31" name="Group 1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32" name="Freeform: Shape 1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1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1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2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74984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9B3B39-B246-4E63-B2A1-5982FF12435D}"/>
              </a:ext>
            </a:extLst>
          </p:cNvPr>
          <p:cNvSpPr txBox="1"/>
          <p:nvPr/>
        </p:nvSpPr>
        <p:spPr>
          <a:xfrm>
            <a:off x="267587" y="79162"/>
            <a:ext cx="11854448" cy="65845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Segoe UI"/>
              </a:rPr>
              <a:t>Evaluation form for Tommy Smith’s Presentation on</a:t>
            </a:r>
            <a:r>
              <a:rPr lang="en-GB" sz="2000">
                <a:cs typeface="Calibri"/>
              </a:rPr>
              <a:t>                                                                              </a:t>
            </a:r>
            <a:r>
              <a:rPr lang="en-GB" sz="2000" b="1">
                <a:cs typeface="Calibri"/>
              </a:rPr>
              <a:t>PART 1</a:t>
            </a:r>
          </a:p>
          <a:p>
            <a:r>
              <a:rPr lang="en-GB" sz="2000" b="1">
                <a:cs typeface="Segoe UI"/>
              </a:rPr>
              <a:t>Effective Team working.</a:t>
            </a:r>
            <a:r>
              <a:rPr lang="en-GB" sz="2000">
                <a:cs typeface="Segoe UI"/>
              </a:rPr>
              <a:t> </a:t>
            </a:r>
            <a:r>
              <a:rPr lang="en-GB" sz="2000" b="1">
                <a:cs typeface="Segoe UI"/>
              </a:rPr>
              <a:t>BSMK4002</a:t>
            </a:r>
          </a:p>
          <a:p>
            <a:r>
              <a:rPr lang="en-GB" sz="2000" b="1">
                <a:cs typeface="Segoe UI"/>
              </a:rPr>
              <a:t>Name:                                                                     </a:t>
            </a:r>
            <a:r>
              <a:rPr lang="en-GB" sz="2000">
                <a:cs typeface="Segoe UI"/>
              </a:rPr>
              <a:t> </a:t>
            </a:r>
          </a:p>
          <a:p>
            <a:r>
              <a:rPr lang="en-GB" sz="2000" b="1">
                <a:cs typeface="Segoe UI"/>
              </a:rPr>
              <a:t>Date:                                                                       </a:t>
            </a:r>
            <a:r>
              <a:rPr lang="en-GB" sz="2000">
                <a:cs typeface="Segoe UI"/>
              </a:rPr>
              <a:t> </a:t>
            </a:r>
          </a:p>
          <a:p>
            <a:r>
              <a:rPr lang="en-GB" sz="2000">
                <a:cs typeface="Segoe UI"/>
              </a:rPr>
              <a:t>Answer all questions on a scale of one to five, one being low and 5 being high. </a:t>
            </a:r>
          </a:p>
          <a:p>
            <a:r>
              <a:rPr lang="en-GB" sz="2000" b="1">
                <a:cs typeface="Segoe UI"/>
              </a:rPr>
              <a:t>1.</a:t>
            </a:r>
            <a:r>
              <a:rPr lang="en-GB" sz="2000">
                <a:cs typeface="Segoe UI"/>
              </a:rPr>
              <a:t>what did you think of today's presentation and how well did Tommy present the presentation? </a:t>
            </a:r>
          </a:p>
          <a:p>
            <a:r>
              <a:rPr lang="en-GB" sz="2000">
                <a:cs typeface="Segoe UI"/>
              </a:rPr>
              <a:t>                     </a:t>
            </a:r>
            <a:r>
              <a:rPr lang="en-GB" sz="2000" b="1">
                <a:cs typeface="Segoe UI"/>
              </a:rPr>
              <a:t>1 2 3 4 5</a:t>
            </a:r>
            <a:r>
              <a:rPr lang="en-GB" sz="2000">
                <a:cs typeface="Segoe UI"/>
              </a:rPr>
              <a:t> </a:t>
            </a:r>
          </a:p>
          <a:p>
            <a:r>
              <a:rPr lang="en-GB" sz="2000">
                <a:cs typeface="Segoe UI"/>
              </a:rPr>
              <a:t>Explain why </a:t>
            </a:r>
          </a:p>
          <a:p>
            <a:r>
              <a:rPr lang="en-GB" sz="2000" b="1">
                <a:cs typeface="Segoe UI"/>
              </a:rPr>
              <a:t>           </a:t>
            </a:r>
            <a:r>
              <a:rPr lang="en-GB" sz="2000">
                <a:cs typeface="Segoe UI"/>
              </a:rPr>
              <a:t> </a:t>
            </a:r>
          </a:p>
          <a:p>
            <a:endParaRPr lang="en-GB" sz="2000" b="1">
              <a:cs typeface="Segoe UI"/>
            </a:endParaRPr>
          </a:p>
          <a:p>
            <a:r>
              <a:rPr lang="en-GB" sz="2000" b="1">
                <a:cs typeface="Segoe UI"/>
              </a:rPr>
              <a:t>2.</a:t>
            </a:r>
            <a:r>
              <a:rPr lang="en-GB" sz="2000">
                <a:cs typeface="Segoe UI"/>
              </a:rPr>
              <a:t>Did you feel that the presentation and handout leaflet covered the areas of Effective Team Working? </a:t>
            </a:r>
            <a:endParaRPr lang="en-GB"/>
          </a:p>
          <a:p>
            <a:r>
              <a:rPr lang="en-GB" sz="2000">
                <a:cs typeface="Segoe UI"/>
              </a:rPr>
              <a:t>                      </a:t>
            </a:r>
            <a:r>
              <a:rPr lang="en-GB" sz="2000" b="1">
                <a:cs typeface="Segoe UI"/>
              </a:rPr>
              <a:t>1 2 3 4 5 </a:t>
            </a:r>
            <a:r>
              <a:rPr lang="en-GB" sz="2000">
                <a:cs typeface="Segoe UI"/>
              </a:rPr>
              <a:t> </a:t>
            </a:r>
          </a:p>
          <a:p>
            <a:r>
              <a:rPr lang="en-GB" sz="2000">
                <a:cs typeface="Segoe UI"/>
              </a:rPr>
              <a:t>Explain why. </a:t>
            </a:r>
          </a:p>
          <a:p>
            <a:endParaRPr lang="en-GB" sz="2000">
              <a:cs typeface="Segoe UI"/>
            </a:endParaRPr>
          </a:p>
          <a:p>
            <a:endParaRPr lang="en-GB" sz="2000" b="1">
              <a:cs typeface="Segoe UI"/>
            </a:endParaRPr>
          </a:p>
          <a:p>
            <a:r>
              <a:rPr lang="en-GB" sz="2000" b="1">
                <a:cs typeface="Segoe UI"/>
              </a:rPr>
              <a:t>3.</a:t>
            </a:r>
            <a:r>
              <a:rPr lang="en-GB" sz="2000">
                <a:cs typeface="Segoe UI"/>
              </a:rPr>
              <a:t>Did you feel the visual aids provided were clear?  </a:t>
            </a:r>
            <a:endParaRPr lang="en-GB"/>
          </a:p>
          <a:p>
            <a:r>
              <a:rPr lang="en-GB" sz="2000">
                <a:cs typeface="Segoe UI"/>
              </a:rPr>
              <a:t>                      </a:t>
            </a:r>
            <a:r>
              <a:rPr lang="en-GB" sz="2000" b="1">
                <a:cs typeface="Segoe UI"/>
              </a:rPr>
              <a:t>1 2 3 4 5</a:t>
            </a:r>
            <a:r>
              <a:rPr lang="en-GB" sz="2000">
                <a:cs typeface="Segoe UI"/>
              </a:rPr>
              <a:t> </a:t>
            </a:r>
          </a:p>
          <a:p>
            <a:r>
              <a:rPr lang="en-GB" sz="2000">
                <a:cs typeface="Segoe UI"/>
              </a:rPr>
              <a:t>Explain why </a:t>
            </a:r>
          </a:p>
          <a:p>
            <a:endParaRPr lang="en-GB" sz="2000">
              <a:cs typeface="Segoe UI"/>
            </a:endParaRPr>
          </a:p>
          <a:p>
            <a:r>
              <a:rPr lang="en-GB" sz="2000" b="1">
                <a:cs typeface="Segoe UI"/>
              </a:rPr>
              <a:t>4.</a:t>
            </a:r>
            <a:r>
              <a:rPr lang="en-GB" sz="2000">
                <a:cs typeface="Segoe UI"/>
              </a:rPr>
              <a:t>In what way do you think Tommy could improve?</a:t>
            </a:r>
          </a:p>
          <a:p>
            <a:endParaRPr lang="en-GB" sz="200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8203398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9E34CD1-FEE5-4AD3-BD91-BDEC16AF6B29}"/>
              </a:ext>
            </a:extLst>
          </p:cNvPr>
          <p:cNvSpPr txBox="1"/>
          <p:nvPr/>
        </p:nvSpPr>
        <p:spPr>
          <a:xfrm>
            <a:off x="277792" y="75235"/>
            <a:ext cx="11674997" cy="76636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cs typeface="Segoe UI"/>
              </a:rPr>
              <a:t>Evaluation form for Tommy Smith’s Presentation on</a:t>
            </a:r>
            <a:r>
              <a:rPr lang="en-GB" sz="2000">
                <a:cs typeface="Segoe UI"/>
              </a:rPr>
              <a:t> </a:t>
            </a:r>
            <a:r>
              <a:rPr lang="en-US" sz="2000">
                <a:cs typeface="Segoe UI"/>
              </a:rPr>
              <a:t>​                                                                                               </a:t>
            </a:r>
            <a:r>
              <a:rPr lang="en-US" sz="2000" b="1">
                <a:cs typeface="Segoe UI"/>
              </a:rPr>
              <a:t>PART 2</a:t>
            </a:r>
          </a:p>
          <a:p>
            <a:r>
              <a:rPr lang="en-GB" sz="2000" b="1">
                <a:cs typeface="Segoe UI"/>
              </a:rPr>
              <a:t>Effective Team working.</a:t>
            </a:r>
            <a:r>
              <a:rPr lang="en-GB" sz="2000">
                <a:cs typeface="Segoe UI"/>
              </a:rPr>
              <a:t> </a:t>
            </a:r>
            <a:r>
              <a:rPr lang="en-GB" sz="2000" b="1">
                <a:cs typeface="Segoe UI"/>
              </a:rPr>
              <a:t>BSMK4002</a:t>
            </a:r>
            <a:r>
              <a:rPr lang="en-US" sz="2000">
                <a:cs typeface="Segoe UI"/>
              </a:rPr>
              <a:t>​</a:t>
            </a:r>
          </a:p>
          <a:p>
            <a:r>
              <a:rPr lang="en-GB" sz="2000" b="1">
                <a:cs typeface="Segoe UI"/>
              </a:rPr>
              <a:t>Name:                                                                     </a:t>
            </a:r>
            <a:r>
              <a:rPr lang="en-GB" sz="2000">
                <a:cs typeface="Segoe UI"/>
              </a:rPr>
              <a:t> </a:t>
            </a:r>
            <a:r>
              <a:rPr lang="en-US" sz="2000">
                <a:cs typeface="Segoe UI"/>
              </a:rPr>
              <a:t>​</a:t>
            </a:r>
          </a:p>
          <a:p>
            <a:r>
              <a:rPr lang="en-GB" sz="2000" b="1">
                <a:cs typeface="Segoe UI"/>
              </a:rPr>
              <a:t>Date:                                              </a:t>
            </a:r>
          </a:p>
          <a:p>
            <a:r>
              <a:rPr lang="en-GB" sz="2000" b="1">
                <a:cs typeface="Segoe UI"/>
              </a:rPr>
              <a:t>5.</a:t>
            </a:r>
            <a:r>
              <a:rPr lang="en-GB" sz="2000">
                <a:cs typeface="Segoe UI"/>
              </a:rPr>
              <a:t>How did you feel about Tommy's tone of voice?</a:t>
            </a:r>
            <a:endParaRPr lang="en-GB" sz="2000">
              <a:cs typeface="Calibri" panose="020F0502020204030204"/>
            </a:endParaRPr>
          </a:p>
          <a:p>
            <a:r>
              <a:rPr lang="en-GB" sz="2000">
                <a:cs typeface="Segoe UI"/>
              </a:rPr>
              <a:t>            1 2 3 4 5 </a:t>
            </a:r>
            <a:endParaRPr lang="en-GB" sz="2000">
              <a:cs typeface="Calibri"/>
            </a:endParaRPr>
          </a:p>
          <a:p>
            <a:r>
              <a:rPr lang="en-GB" sz="2000">
                <a:cs typeface="Segoe UI"/>
              </a:rPr>
              <a:t>Explain why</a:t>
            </a:r>
          </a:p>
          <a:p>
            <a:endParaRPr lang="en-GB" sz="2000">
              <a:cs typeface="Segoe UI"/>
            </a:endParaRPr>
          </a:p>
          <a:p>
            <a:endParaRPr lang="en-GB" sz="2000">
              <a:cs typeface="Segoe UI"/>
            </a:endParaRPr>
          </a:p>
          <a:p>
            <a:endParaRPr lang="en-GB" sz="2000">
              <a:cs typeface="Segoe UI"/>
            </a:endParaRPr>
          </a:p>
          <a:p>
            <a:r>
              <a:rPr lang="en-GB" sz="2000" b="1">
                <a:cs typeface="Segoe UI"/>
              </a:rPr>
              <a:t>6.</a:t>
            </a:r>
            <a:r>
              <a:rPr lang="en-GB" sz="2000">
                <a:cs typeface="Segoe UI"/>
              </a:rPr>
              <a:t>How did you feel about tommy's choice of words? </a:t>
            </a:r>
            <a:endParaRPr lang="en-GB" sz="2000">
              <a:cs typeface="Calibri"/>
            </a:endParaRPr>
          </a:p>
          <a:p>
            <a:r>
              <a:rPr lang="en-GB" sz="2000">
                <a:cs typeface="Segoe UI"/>
              </a:rPr>
              <a:t>            1 2 3 4 5</a:t>
            </a:r>
            <a:endParaRPr lang="en-GB" sz="2000">
              <a:cs typeface="Calibri"/>
            </a:endParaRPr>
          </a:p>
          <a:p>
            <a:r>
              <a:rPr lang="en-GB" sz="2000">
                <a:cs typeface="Segoe UI"/>
              </a:rPr>
              <a:t>Explain why</a:t>
            </a:r>
          </a:p>
          <a:p>
            <a:endParaRPr lang="en-GB" sz="2000">
              <a:cs typeface="Segoe UI"/>
            </a:endParaRPr>
          </a:p>
          <a:p>
            <a:endParaRPr lang="en-GB" sz="2000">
              <a:cs typeface="Segoe UI"/>
            </a:endParaRPr>
          </a:p>
          <a:p>
            <a:endParaRPr lang="en-GB" sz="2000">
              <a:cs typeface="Segoe UI"/>
            </a:endParaRPr>
          </a:p>
          <a:p>
            <a:r>
              <a:rPr lang="en-GB" sz="2000" b="1">
                <a:cs typeface="Segoe UI"/>
              </a:rPr>
              <a:t>7.</a:t>
            </a:r>
            <a:r>
              <a:rPr lang="en-GB" sz="2000">
                <a:cs typeface="Segoe UI"/>
              </a:rPr>
              <a:t>how did you feel about Tommy's non-verbal communication?</a:t>
            </a:r>
            <a:endParaRPr lang="en-GB" sz="2000">
              <a:cs typeface="Calibri"/>
            </a:endParaRPr>
          </a:p>
          <a:p>
            <a:r>
              <a:rPr lang="en-GB" sz="2000">
                <a:cs typeface="Segoe UI"/>
              </a:rPr>
              <a:t> </a:t>
            </a:r>
            <a:r>
              <a:rPr lang="en-GB" sz="2000" err="1">
                <a:cs typeface="Segoe UI"/>
              </a:rPr>
              <a:t>eg.</a:t>
            </a:r>
            <a:r>
              <a:rPr lang="en-GB" sz="2000">
                <a:cs typeface="Segoe UI"/>
              </a:rPr>
              <a:t>   eye contact/ body language/hand gestures   </a:t>
            </a:r>
            <a:endParaRPr lang="en-GB" sz="2000">
              <a:cs typeface="Calibri"/>
            </a:endParaRPr>
          </a:p>
          <a:p>
            <a:r>
              <a:rPr lang="en-GB" sz="2000">
                <a:cs typeface="Segoe UI"/>
              </a:rPr>
              <a:t>             1 2 3 4 5</a:t>
            </a:r>
            <a:endParaRPr lang="en-GB" sz="2000">
              <a:cs typeface="Calibri"/>
            </a:endParaRPr>
          </a:p>
          <a:p>
            <a:r>
              <a:rPr lang="en-GB" sz="2000">
                <a:cs typeface="Segoe UI"/>
              </a:rPr>
              <a:t>Explain why</a:t>
            </a:r>
            <a:endParaRPr lang="en-GB" sz="2000">
              <a:cs typeface="Calibri"/>
            </a:endParaRPr>
          </a:p>
          <a:p>
            <a:endParaRPr lang="en-GB">
              <a:cs typeface="Segoe UI"/>
            </a:endParaRPr>
          </a:p>
          <a:p>
            <a:endParaRPr lang="en-GB" b="1">
              <a:cs typeface="Segoe UI"/>
            </a:endParaRPr>
          </a:p>
          <a:p>
            <a:endParaRPr lang="en-GB" b="1">
              <a:cs typeface="Segoe UI"/>
            </a:endParaRPr>
          </a:p>
          <a:p>
            <a:r>
              <a:rPr lang="en-GB" b="1">
                <a:cs typeface="Segoe UI"/>
              </a:rPr>
              <a:t>                                                   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29220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AD70639-93E9-4397-8B21-FE60413CCFF0}"/>
              </a:ext>
            </a:extLst>
          </p:cNvPr>
          <p:cNvSpPr txBox="1"/>
          <p:nvPr/>
        </p:nvSpPr>
        <p:spPr>
          <a:xfrm>
            <a:off x="1957987" y="2431765"/>
            <a:ext cx="8276026" cy="33200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Slides 2 – 11</a:t>
            </a: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(Tuckmans, theory of development 1965)</a:t>
            </a: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Slide 14</a:t>
            </a: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(belbins team roles)</a:t>
            </a: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SLIDE 15</a:t>
            </a: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85000"/>
                    <a:lumOff val="15000"/>
                  </a:schemeClr>
                </a:solidFill>
              </a:rPr>
              <a:t>(Licensed by CC BY-SA) </a:t>
            </a: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5794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7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0" name="Freeform: Shape 9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7860821-4629-4A95-B421-763AB04F16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4236436"/>
              </p:ext>
            </p:extLst>
          </p:nvPr>
        </p:nvGraphicFramePr>
        <p:xfrm>
          <a:off x="3554954" y="643468"/>
          <a:ext cx="6813337" cy="55710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6571">
                  <a:extLst>
                    <a:ext uri="{9D8B030D-6E8A-4147-A177-3AD203B41FA5}">
                      <a16:colId xmlns:a16="http://schemas.microsoft.com/office/drawing/2014/main" val="800128764"/>
                    </a:ext>
                  </a:extLst>
                </a:gridCol>
                <a:gridCol w="1640740">
                  <a:extLst>
                    <a:ext uri="{9D8B030D-6E8A-4147-A177-3AD203B41FA5}">
                      <a16:colId xmlns:a16="http://schemas.microsoft.com/office/drawing/2014/main" val="3380177915"/>
                    </a:ext>
                  </a:extLst>
                </a:gridCol>
                <a:gridCol w="4576026">
                  <a:extLst>
                    <a:ext uri="{9D8B030D-6E8A-4147-A177-3AD203B41FA5}">
                      <a16:colId xmlns:a16="http://schemas.microsoft.com/office/drawing/2014/main" val="2022103879"/>
                    </a:ext>
                  </a:extLst>
                </a:gridCol>
              </a:tblGrid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Slide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                        Content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126219804"/>
                  </a:ext>
                </a:extLst>
              </a:tr>
              <a:tr h="47028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1 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Introduction. Effective team working. </a:t>
                      </a:r>
                      <a:endParaRPr lang="en-GB" sz="1500">
                        <a:effectLst/>
                      </a:endParaRPr>
                    </a:p>
                    <a:p>
                      <a:pPr rtl="0" fontAlgn="base"/>
                      <a:r>
                        <a:rPr lang="en-GB" sz="1200">
                          <a:effectLst/>
                        </a:rPr>
                        <a:t>Tommy Smith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117952421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2 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Forming, Storming, Norming , Performing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613755903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3 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Forming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354955535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4 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What is forming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641885608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5 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Storming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630015738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6 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What is Storming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2331407629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7 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Norming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116295317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8 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What is norming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058669556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9 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Performing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426305637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10 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What is performing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2022651753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11 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What is synergy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985783955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12 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Trust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131979056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13 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Belbins team rules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965496108"/>
                  </a:ext>
                </a:extLst>
              </a:tr>
              <a:tr h="47028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14 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TEAM- </a:t>
                      </a:r>
                      <a:endParaRPr lang="en-GB" sz="1500">
                        <a:effectLst/>
                      </a:endParaRPr>
                    </a:p>
                    <a:p>
                      <a:pPr rtl="0" fontAlgn="base"/>
                      <a:r>
                        <a:rPr lang="en-GB" sz="1200">
                          <a:effectLst/>
                        </a:rPr>
                        <a:t>Together-Everyone-Achieves-More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281856667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15 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Handout, extra information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2949053029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16 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Feed back form part 1 and part 2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3894540095"/>
                  </a:ext>
                </a:extLst>
              </a:tr>
              <a:tr h="289407"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17 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>
                          <a:effectLst/>
                        </a:rPr>
                        <a:t>Lesson plan </a:t>
                      </a:r>
                      <a:endParaRPr lang="en-GB" sz="1500">
                        <a:effectLst/>
                      </a:endParaRPr>
                    </a:p>
                  </a:txBody>
                  <a:tcPr marL="77519" marR="77519" marT="38760" marB="38760"/>
                </a:tc>
                <a:extLst>
                  <a:ext uri="{0D108BD9-81ED-4DB2-BD59-A6C34878D82A}">
                    <a16:rowId xmlns:a16="http://schemas.microsoft.com/office/drawing/2014/main" val="1993903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57571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1005</Words>
  <Application>Microsoft Office PowerPoint</Application>
  <PresentationFormat>Widescreen</PresentationFormat>
  <Paragraphs>180</Paragraphs>
  <Slides>20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Arial Black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              TRUST</vt:lpstr>
      <vt:lpstr>Belbin team roles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Tommy Smith</dc:creator>
  <cp:lastModifiedBy>Beth Lowden</cp:lastModifiedBy>
  <cp:revision>75</cp:revision>
  <dcterms:created xsi:type="dcterms:W3CDTF">2021-04-26T13:01:00Z</dcterms:created>
  <dcterms:modified xsi:type="dcterms:W3CDTF">2021-05-11T07:38:51Z</dcterms:modified>
</cp:coreProperties>
</file>