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5" r:id="rId1"/>
  </p:sldMasterIdLst>
  <p:sldIdLst>
    <p:sldId id="256" r:id="rId2"/>
    <p:sldId id="257" r:id="rId3"/>
  </p:sldIdLst>
  <p:sldSz cx="30243463" cy="21255038"/>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91"/>
    <p:restoredTop sz="94721"/>
  </p:normalViewPr>
  <p:slideViewPr>
    <p:cSldViewPr snapToGrid="0">
      <p:cViewPr varScale="1">
        <p:scale>
          <a:sx n="35" d="100"/>
          <a:sy n="35" d="100"/>
        </p:scale>
        <p:origin x="16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2F800-5C70-84E8-69AF-B7C2B11371BE}"/>
              </a:ext>
            </a:extLst>
          </p:cNvPr>
          <p:cNvSpPr>
            <a:spLocks noGrp="1"/>
          </p:cNvSpPr>
          <p:nvPr>
            <p:ph type="ctrTitle"/>
          </p:nvPr>
        </p:nvSpPr>
        <p:spPr>
          <a:xfrm>
            <a:off x="3780433" y="3478546"/>
            <a:ext cx="22682597" cy="7399902"/>
          </a:xfrm>
        </p:spPr>
        <p:txBody>
          <a:bodyPr anchor="b"/>
          <a:lstStyle>
            <a:lvl1pPr algn="ctr">
              <a:defRPr sz="14884"/>
            </a:lvl1pPr>
          </a:lstStyle>
          <a:p>
            <a:r>
              <a:rPr lang="en-GB"/>
              <a:t>Click to edit Master title style</a:t>
            </a:r>
          </a:p>
        </p:txBody>
      </p:sp>
      <p:sp>
        <p:nvSpPr>
          <p:cNvPr id="3" name="Subtitle 2">
            <a:extLst>
              <a:ext uri="{FF2B5EF4-FFF2-40B4-BE49-F238E27FC236}">
                <a16:creationId xmlns:a16="http://schemas.microsoft.com/office/drawing/2014/main" id="{EB977512-F0F4-03A7-D045-FC24EF1DDE07}"/>
              </a:ext>
            </a:extLst>
          </p:cNvPr>
          <p:cNvSpPr>
            <a:spLocks noGrp="1"/>
          </p:cNvSpPr>
          <p:nvPr>
            <p:ph type="subTitle" idx="1"/>
          </p:nvPr>
        </p:nvSpPr>
        <p:spPr>
          <a:xfrm>
            <a:off x="3780433" y="11163817"/>
            <a:ext cx="22682597" cy="5131712"/>
          </a:xfrm>
        </p:spPr>
        <p:txBody>
          <a:bodyPr/>
          <a:lstStyle>
            <a:lvl1pPr marL="0" indent="0" algn="ctr">
              <a:buNone/>
              <a:defRPr sz="5953"/>
            </a:lvl1pPr>
            <a:lvl2pPr marL="1134130" indent="0" algn="ctr">
              <a:buNone/>
              <a:defRPr sz="4961"/>
            </a:lvl2pPr>
            <a:lvl3pPr marL="2268261" indent="0" algn="ctr">
              <a:buNone/>
              <a:defRPr sz="4465"/>
            </a:lvl3pPr>
            <a:lvl4pPr marL="3402391" indent="0" algn="ctr">
              <a:buNone/>
              <a:defRPr sz="3969"/>
            </a:lvl4pPr>
            <a:lvl5pPr marL="4536521" indent="0" algn="ctr">
              <a:buNone/>
              <a:defRPr sz="3969"/>
            </a:lvl5pPr>
            <a:lvl6pPr marL="5670652" indent="0" algn="ctr">
              <a:buNone/>
              <a:defRPr sz="3969"/>
            </a:lvl6pPr>
            <a:lvl7pPr marL="6804782" indent="0" algn="ctr">
              <a:buNone/>
              <a:defRPr sz="3969"/>
            </a:lvl7pPr>
            <a:lvl8pPr marL="7938912" indent="0" algn="ctr">
              <a:buNone/>
              <a:defRPr sz="3969"/>
            </a:lvl8pPr>
            <a:lvl9pPr marL="9073043" indent="0" algn="ctr">
              <a:buNone/>
              <a:defRPr sz="3969"/>
            </a:lvl9pPr>
          </a:lstStyle>
          <a:p>
            <a:r>
              <a:rPr lang="en-GB"/>
              <a:t>Click to edit Master subtitle style</a:t>
            </a:r>
          </a:p>
        </p:txBody>
      </p:sp>
      <p:sp>
        <p:nvSpPr>
          <p:cNvPr id="4" name="Date Placeholder 3">
            <a:extLst>
              <a:ext uri="{FF2B5EF4-FFF2-40B4-BE49-F238E27FC236}">
                <a16:creationId xmlns:a16="http://schemas.microsoft.com/office/drawing/2014/main" id="{B8FC172F-D6EE-EA32-A638-E642B60C0837}"/>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4AFCC8CD-BC5D-1E46-B9C5-18E75F7F4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0C3A8-3E5E-B2AC-32E8-13828B81E24E}"/>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1145910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79D95-59C7-9868-5D24-B311B7ED60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5C667D-7CB5-90C0-C106-8C8C492A91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2A1AB0-C20B-0256-564F-B8E75D9E02C7}"/>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AF24F32F-8BB0-1C81-C996-D9042D2A6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32D98-81EF-DCDA-FD49-2200D46BB370}"/>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4260485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70EB-8F81-E21D-BEE9-755E48A7595D}"/>
              </a:ext>
            </a:extLst>
          </p:cNvPr>
          <p:cNvSpPr>
            <a:spLocks noGrp="1"/>
          </p:cNvSpPr>
          <p:nvPr>
            <p:ph type="title"/>
          </p:nvPr>
        </p:nvSpPr>
        <p:spPr>
          <a:xfrm>
            <a:off x="2063486" y="5299002"/>
            <a:ext cx="26084987" cy="8841504"/>
          </a:xfrm>
        </p:spPr>
        <p:txBody>
          <a:bodyPr anchor="b"/>
          <a:lstStyle>
            <a:lvl1pPr>
              <a:defRPr sz="14884"/>
            </a:lvl1pPr>
          </a:lstStyle>
          <a:p>
            <a:r>
              <a:rPr lang="en-GB"/>
              <a:t>Click to edit Master title style</a:t>
            </a:r>
          </a:p>
        </p:txBody>
      </p:sp>
      <p:sp>
        <p:nvSpPr>
          <p:cNvPr id="3" name="Text Placeholder 2">
            <a:extLst>
              <a:ext uri="{FF2B5EF4-FFF2-40B4-BE49-F238E27FC236}">
                <a16:creationId xmlns:a16="http://schemas.microsoft.com/office/drawing/2014/main" id="{729CF7CC-BB34-D1ED-F01D-7F373CE924B9}"/>
              </a:ext>
            </a:extLst>
          </p:cNvPr>
          <p:cNvSpPr>
            <a:spLocks noGrp="1"/>
          </p:cNvSpPr>
          <p:nvPr>
            <p:ph type="body" idx="1"/>
          </p:nvPr>
        </p:nvSpPr>
        <p:spPr>
          <a:xfrm>
            <a:off x="2063486" y="14224150"/>
            <a:ext cx="26084987" cy="4649538"/>
          </a:xfrm>
        </p:spPr>
        <p:txBody>
          <a:bodyPr/>
          <a:lstStyle>
            <a:lvl1pPr marL="0" indent="0">
              <a:buNone/>
              <a:defRPr sz="5953">
                <a:solidFill>
                  <a:schemeClr val="tx1">
                    <a:tint val="82000"/>
                  </a:schemeClr>
                </a:solidFill>
              </a:defRPr>
            </a:lvl1pPr>
            <a:lvl2pPr marL="1134130" indent="0">
              <a:buNone/>
              <a:defRPr sz="4961">
                <a:solidFill>
                  <a:schemeClr val="tx1">
                    <a:tint val="82000"/>
                  </a:schemeClr>
                </a:solidFill>
              </a:defRPr>
            </a:lvl2pPr>
            <a:lvl3pPr marL="2268261" indent="0">
              <a:buNone/>
              <a:defRPr sz="4465">
                <a:solidFill>
                  <a:schemeClr val="tx1">
                    <a:tint val="82000"/>
                  </a:schemeClr>
                </a:solidFill>
              </a:defRPr>
            </a:lvl3pPr>
            <a:lvl4pPr marL="3402391" indent="0">
              <a:buNone/>
              <a:defRPr sz="3969">
                <a:solidFill>
                  <a:schemeClr val="tx1">
                    <a:tint val="82000"/>
                  </a:schemeClr>
                </a:solidFill>
              </a:defRPr>
            </a:lvl4pPr>
            <a:lvl5pPr marL="4536521" indent="0">
              <a:buNone/>
              <a:defRPr sz="3969">
                <a:solidFill>
                  <a:schemeClr val="tx1">
                    <a:tint val="82000"/>
                  </a:schemeClr>
                </a:solidFill>
              </a:defRPr>
            </a:lvl5pPr>
            <a:lvl6pPr marL="5670652" indent="0">
              <a:buNone/>
              <a:defRPr sz="3969">
                <a:solidFill>
                  <a:schemeClr val="tx1">
                    <a:tint val="82000"/>
                  </a:schemeClr>
                </a:solidFill>
              </a:defRPr>
            </a:lvl6pPr>
            <a:lvl7pPr marL="6804782" indent="0">
              <a:buNone/>
              <a:defRPr sz="3969">
                <a:solidFill>
                  <a:schemeClr val="tx1">
                    <a:tint val="82000"/>
                  </a:schemeClr>
                </a:solidFill>
              </a:defRPr>
            </a:lvl7pPr>
            <a:lvl8pPr marL="7938912" indent="0">
              <a:buNone/>
              <a:defRPr sz="3969">
                <a:solidFill>
                  <a:schemeClr val="tx1">
                    <a:tint val="82000"/>
                  </a:schemeClr>
                </a:solidFill>
              </a:defRPr>
            </a:lvl8pPr>
            <a:lvl9pPr marL="9073043" indent="0">
              <a:buNone/>
              <a:defRPr sz="3969">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20C0C8-B32F-36FC-59AF-ECC08B3975F0}"/>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E0687113-8991-7AFE-7E92-506ECA1FE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AE7F1-2A50-5605-A359-E2DC6DE07843}"/>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10388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133F6-98A6-7E63-7904-D35AE69A0E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148E5D-2ADD-ADE6-3A9A-6E223E572ACB}"/>
              </a:ext>
            </a:extLst>
          </p:cNvPr>
          <p:cNvSpPr>
            <a:spLocks noGrp="1"/>
          </p:cNvSpPr>
          <p:nvPr>
            <p:ph sz="half" idx="1"/>
          </p:nvPr>
        </p:nvSpPr>
        <p:spPr>
          <a:xfrm>
            <a:off x="2079238" y="5658170"/>
            <a:ext cx="12853472" cy="134861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EE7A26C-8328-AB56-4F30-C05FA80B4B9A}"/>
              </a:ext>
            </a:extLst>
          </p:cNvPr>
          <p:cNvSpPr>
            <a:spLocks noGrp="1"/>
          </p:cNvSpPr>
          <p:nvPr>
            <p:ph sz="half" idx="2"/>
          </p:nvPr>
        </p:nvSpPr>
        <p:spPr>
          <a:xfrm>
            <a:off x="15310753" y="5658170"/>
            <a:ext cx="12853472" cy="134861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4948B67-7C85-BA4E-33BC-6B877F3907D3}"/>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6" name="Footer Placeholder 5">
            <a:extLst>
              <a:ext uri="{FF2B5EF4-FFF2-40B4-BE49-F238E27FC236}">
                <a16:creationId xmlns:a16="http://schemas.microsoft.com/office/drawing/2014/main" id="{A78BDBD4-E9B1-74AB-8219-0BCC686EC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858DB-135D-4464-3F9E-75FD39AD1932}"/>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3278965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00F98-4145-6799-4D87-0808D6C574CA}"/>
              </a:ext>
            </a:extLst>
          </p:cNvPr>
          <p:cNvSpPr>
            <a:spLocks noGrp="1"/>
          </p:cNvSpPr>
          <p:nvPr>
            <p:ph type="title"/>
          </p:nvPr>
        </p:nvSpPr>
        <p:spPr>
          <a:xfrm>
            <a:off x="2083177" y="1131635"/>
            <a:ext cx="26084987" cy="4108325"/>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A12CC4-F40B-0356-FE28-7970A16D939B}"/>
              </a:ext>
            </a:extLst>
          </p:cNvPr>
          <p:cNvSpPr>
            <a:spLocks noGrp="1"/>
          </p:cNvSpPr>
          <p:nvPr>
            <p:ph type="body" idx="1"/>
          </p:nvPr>
        </p:nvSpPr>
        <p:spPr>
          <a:xfrm>
            <a:off x="2083179" y="5210438"/>
            <a:ext cx="12794401" cy="2553555"/>
          </a:xfrm>
        </p:spPr>
        <p:txBody>
          <a:bodyPr anchor="b"/>
          <a:lstStyle>
            <a:lvl1pPr marL="0" indent="0">
              <a:buNone/>
              <a:defRPr sz="5953" b="1"/>
            </a:lvl1pPr>
            <a:lvl2pPr marL="1134130" indent="0">
              <a:buNone/>
              <a:defRPr sz="4961" b="1"/>
            </a:lvl2pPr>
            <a:lvl3pPr marL="2268261" indent="0">
              <a:buNone/>
              <a:defRPr sz="4465" b="1"/>
            </a:lvl3pPr>
            <a:lvl4pPr marL="3402391" indent="0">
              <a:buNone/>
              <a:defRPr sz="3969" b="1"/>
            </a:lvl4pPr>
            <a:lvl5pPr marL="4536521" indent="0">
              <a:buNone/>
              <a:defRPr sz="3969" b="1"/>
            </a:lvl5pPr>
            <a:lvl6pPr marL="5670652" indent="0">
              <a:buNone/>
              <a:defRPr sz="3969" b="1"/>
            </a:lvl6pPr>
            <a:lvl7pPr marL="6804782" indent="0">
              <a:buNone/>
              <a:defRPr sz="3969" b="1"/>
            </a:lvl7pPr>
            <a:lvl8pPr marL="7938912" indent="0">
              <a:buNone/>
              <a:defRPr sz="3969" b="1"/>
            </a:lvl8pPr>
            <a:lvl9pPr marL="9073043" indent="0">
              <a:buNone/>
              <a:defRPr sz="3969" b="1"/>
            </a:lvl9pPr>
          </a:lstStyle>
          <a:p>
            <a:pPr lvl="0"/>
            <a:r>
              <a:rPr lang="en-GB"/>
              <a:t>Click to edit Master text styles</a:t>
            </a:r>
          </a:p>
        </p:txBody>
      </p:sp>
      <p:sp>
        <p:nvSpPr>
          <p:cNvPr id="4" name="Content Placeholder 3">
            <a:extLst>
              <a:ext uri="{FF2B5EF4-FFF2-40B4-BE49-F238E27FC236}">
                <a16:creationId xmlns:a16="http://schemas.microsoft.com/office/drawing/2014/main" id="{2731BDCC-E976-94AA-2CC3-886BB0385C9E}"/>
              </a:ext>
            </a:extLst>
          </p:cNvPr>
          <p:cNvSpPr>
            <a:spLocks noGrp="1"/>
          </p:cNvSpPr>
          <p:nvPr>
            <p:ph sz="half" idx="2"/>
          </p:nvPr>
        </p:nvSpPr>
        <p:spPr>
          <a:xfrm>
            <a:off x="2083179" y="7763993"/>
            <a:ext cx="12794401" cy="1141966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FADE464-A72F-EF1A-A0B7-5B5A242FC52E}"/>
              </a:ext>
            </a:extLst>
          </p:cNvPr>
          <p:cNvSpPr>
            <a:spLocks noGrp="1"/>
          </p:cNvSpPr>
          <p:nvPr>
            <p:ph type="body" sz="quarter" idx="3"/>
          </p:nvPr>
        </p:nvSpPr>
        <p:spPr>
          <a:xfrm>
            <a:off x="15310753" y="5210438"/>
            <a:ext cx="12857411" cy="2553555"/>
          </a:xfrm>
        </p:spPr>
        <p:txBody>
          <a:bodyPr anchor="b"/>
          <a:lstStyle>
            <a:lvl1pPr marL="0" indent="0">
              <a:buNone/>
              <a:defRPr sz="5953" b="1"/>
            </a:lvl1pPr>
            <a:lvl2pPr marL="1134130" indent="0">
              <a:buNone/>
              <a:defRPr sz="4961" b="1"/>
            </a:lvl2pPr>
            <a:lvl3pPr marL="2268261" indent="0">
              <a:buNone/>
              <a:defRPr sz="4465" b="1"/>
            </a:lvl3pPr>
            <a:lvl4pPr marL="3402391" indent="0">
              <a:buNone/>
              <a:defRPr sz="3969" b="1"/>
            </a:lvl4pPr>
            <a:lvl5pPr marL="4536521" indent="0">
              <a:buNone/>
              <a:defRPr sz="3969" b="1"/>
            </a:lvl5pPr>
            <a:lvl6pPr marL="5670652" indent="0">
              <a:buNone/>
              <a:defRPr sz="3969" b="1"/>
            </a:lvl6pPr>
            <a:lvl7pPr marL="6804782" indent="0">
              <a:buNone/>
              <a:defRPr sz="3969" b="1"/>
            </a:lvl7pPr>
            <a:lvl8pPr marL="7938912" indent="0">
              <a:buNone/>
              <a:defRPr sz="3969" b="1"/>
            </a:lvl8pPr>
            <a:lvl9pPr marL="9073043" indent="0">
              <a:buNone/>
              <a:defRPr sz="3969" b="1"/>
            </a:lvl9pPr>
          </a:lstStyle>
          <a:p>
            <a:pPr lvl="0"/>
            <a:r>
              <a:rPr lang="en-GB"/>
              <a:t>Click to edit Master text styles</a:t>
            </a:r>
          </a:p>
        </p:txBody>
      </p:sp>
      <p:sp>
        <p:nvSpPr>
          <p:cNvPr id="6" name="Content Placeholder 5">
            <a:extLst>
              <a:ext uri="{FF2B5EF4-FFF2-40B4-BE49-F238E27FC236}">
                <a16:creationId xmlns:a16="http://schemas.microsoft.com/office/drawing/2014/main" id="{228CEAEC-69FC-1D69-BDB9-B80A6D567A66}"/>
              </a:ext>
            </a:extLst>
          </p:cNvPr>
          <p:cNvSpPr>
            <a:spLocks noGrp="1"/>
          </p:cNvSpPr>
          <p:nvPr>
            <p:ph sz="quarter" idx="4"/>
          </p:nvPr>
        </p:nvSpPr>
        <p:spPr>
          <a:xfrm>
            <a:off x="15310753" y="7763993"/>
            <a:ext cx="12857411" cy="1141966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9975CDC-1D2B-9791-7311-10ED2CA04F20}"/>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8" name="Footer Placeholder 7">
            <a:extLst>
              <a:ext uri="{FF2B5EF4-FFF2-40B4-BE49-F238E27FC236}">
                <a16:creationId xmlns:a16="http://schemas.microsoft.com/office/drawing/2014/main" id="{E5A3AC7B-D9B1-50D8-78C8-88409BC82F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7FDD8D-AAC0-1B14-BA27-C4E4F58AC071}"/>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1811322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131AF-6430-C466-457B-FDFB9D10A8F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D5E90B-D06B-3337-9C2D-B701282E975A}"/>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4" name="Footer Placeholder 3">
            <a:extLst>
              <a:ext uri="{FF2B5EF4-FFF2-40B4-BE49-F238E27FC236}">
                <a16:creationId xmlns:a16="http://schemas.microsoft.com/office/drawing/2014/main" id="{B0C17078-89CB-1007-600F-C9D9A2FD8D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A0E501-BD30-F84D-1AFE-FFC6E3829468}"/>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493665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D9F9A7-D873-7D7C-2539-21848AE02211}"/>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3" name="Footer Placeholder 2">
            <a:extLst>
              <a:ext uri="{FF2B5EF4-FFF2-40B4-BE49-F238E27FC236}">
                <a16:creationId xmlns:a16="http://schemas.microsoft.com/office/drawing/2014/main" id="{4364BCE9-E370-D7D5-D924-CAC7C361F9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CD9BFF-144C-1B04-52BB-BFCF4DE4CB26}"/>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2481787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C65F8-0BE0-7736-3666-CCE624BFB330}"/>
              </a:ext>
            </a:extLst>
          </p:cNvPr>
          <p:cNvSpPr>
            <a:spLocks noGrp="1"/>
          </p:cNvSpPr>
          <p:nvPr>
            <p:ph type="title"/>
          </p:nvPr>
        </p:nvSpPr>
        <p:spPr>
          <a:xfrm>
            <a:off x="2083179" y="1417002"/>
            <a:ext cx="9754303" cy="4959509"/>
          </a:xfrm>
        </p:spPr>
        <p:txBody>
          <a:bodyPr anchor="b"/>
          <a:lstStyle>
            <a:lvl1pPr>
              <a:defRPr sz="7938"/>
            </a:lvl1pPr>
          </a:lstStyle>
          <a:p>
            <a:r>
              <a:rPr lang="en-GB"/>
              <a:t>Click to edit Master title style</a:t>
            </a:r>
          </a:p>
        </p:txBody>
      </p:sp>
      <p:sp>
        <p:nvSpPr>
          <p:cNvPr id="3" name="Content Placeholder 2">
            <a:extLst>
              <a:ext uri="{FF2B5EF4-FFF2-40B4-BE49-F238E27FC236}">
                <a16:creationId xmlns:a16="http://schemas.microsoft.com/office/drawing/2014/main" id="{98D75CF1-7698-A0A2-9B64-E8CCDCE4F043}"/>
              </a:ext>
            </a:extLst>
          </p:cNvPr>
          <p:cNvSpPr>
            <a:spLocks noGrp="1"/>
          </p:cNvSpPr>
          <p:nvPr>
            <p:ph idx="1"/>
          </p:nvPr>
        </p:nvSpPr>
        <p:spPr>
          <a:xfrm>
            <a:off x="12857411" y="3060334"/>
            <a:ext cx="15310753" cy="15104853"/>
          </a:xfrm>
        </p:spPr>
        <p:txBody>
          <a:bodyPr/>
          <a:lstStyle>
            <a:lvl1pPr>
              <a:defRPr sz="7938"/>
            </a:lvl1pPr>
            <a:lvl2pPr>
              <a:defRPr sz="6946"/>
            </a:lvl2pPr>
            <a:lvl3pPr>
              <a:defRPr sz="5953"/>
            </a:lvl3pPr>
            <a:lvl4pPr>
              <a:defRPr sz="4961"/>
            </a:lvl4pPr>
            <a:lvl5pPr>
              <a:defRPr sz="4961"/>
            </a:lvl5pPr>
            <a:lvl6pPr>
              <a:defRPr sz="4961"/>
            </a:lvl6pPr>
            <a:lvl7pPr>
              <a:defRPr sz="4961"/>
            </a:lvl7pPr>
            <a:lvl8pPr>
              <a:defRPr sz="4961"/>
            </a:lvl8pPr>
            <a:lvl9pPr>
              <a:defRPr sz="496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18DE40-6899-7AD2-55AD-2B06E5E9D2CD}"/>
              </a:ext>
            </a:extLst>
          </p:cNvPr>
          <p:cNvSpPr>
            <a:spLocks noGrp="1"/>
          </p:cNvSpPr>
          <p:nvPr>
            <p:ph type="body" sz="half" idx="2"/>
          </p:nvPr>
        </p:nvSpPr>
        <p:spPr>
          <a:xfrm>
            <a:off x="2083179" y="6376511"/>
            <a:ext cx="9754303" cy="11813276"/>
          </a:xfrm>
        </p:spPr>
        <p:txBody>
          <a:bodyPr/>
          <a:lstStyle>
            <a:lvl1pPr marL="0" indent="0">
              <a:buNone/>
              <a:defRPr sz="3969"/>
            </a:lvl1pPr>
            <a:lvl2pPr marL="1134130" indent="0">
              <a:buNone/>
              <a:defRPr sz="3473"/>
            </a:lvl2pPr>
            <a:lvl3pPr marL="2268261" indent="0">
              <a:buNone/>
              <a:defRPr sz="2977"/>
            </a:lvl3pPr>
            <a:lvl4pPr marL="3402391" indent="0">
              <a:buNone/>
              <a:defRPr sz="2481"/>
            </a:lvl4pPr>
            <a:lvl5pPr marL="4536521" indent="0">
              <a:buNone/>
              <a:defRPr sz="2481"/>
            </a:lvl5pPr>
            <a:lvl6pPr marL="5670652" indent="0">
              <a:buNone/>
              <a:defRPr sz="2481"/>
            </a:lvl6pPr>
            <a:lvl7pPr marL="6804782" indent="0">
              <a:buNone/>
              <a:defRPr sz="2481"/>
            </a:lvl7pPr>
            <a:lvl8pPr marL="7938912" indent="0">
              <a:buNone/>
              <a:defRPr sz="2481"/>
            </a:lvl8pPr>
            <a:lvl9pPr marL="9073043" indent="0">
              <a:buNone/>
              <a:defRPr sz="2481"/>
            </a:lvl9pPr>
          </a:lstStyle>
          <a:p>
            <a:pPr lvl="0"/>
            <a:r>
              <a:rPr lang="en-GB"/>
              <a:t>Click to edit Master text styles</a:t>
            </a:r>
          </a:p>
        </p:txBody>
      </p:sp>
      <p:sp>
        <p:nvSpPr>
          <p:cNvPr id="5" name="Date Placeholder 4">
            <a:extLst>
              <a:ext uri="{FF2B5EF4-FFF2-40B4-BE49-F238E27FC236}">
                <a16:creationId xmlns:a16="http://schemas.microsoft.com/office/drawing/2014/main" id="{C122F14F-D876-3BD8-117A-6D506C5F6408}"/>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6" name="Footer Placeholder 5">
            <a:extLst>
              <a:ext uri="{FF2B5EF4-FFF2-40B4-BE49-F238E27FC236}">
                <a16:creationId xmlns:a16="http://schemas.microsoft.com/office/drawing/2014/main" id="{B25A39C7-93BB-4DF6-FF59-019E106EDC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09A49-020D-10B6-2EEE-876C92DFD370}"/>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241712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04388-D181-0F29-D5A6-0F6ADF5935E0}"/>
              </a:ext>
            </a:extLst>
          </p:cNvPr>
          <p:cNvSpPr>
            <a:spLocks noGrp="1"/>
          </p:cNvSpPr>
          <p:nvPr>
            <p:ph type="title"/>
          </p:nvPr>
        </p:nvSpPr>
        <p:spPr>
          <a:xfrm>
            <a:off x="2083179" y="1417002"/>
            <a:ext cx="9754303" cy="4959509"/>
          </a:xfrm>
        </p:spPr>
        <p:txBody>
          <a:bodyPr anchor="b"/>
          <a:lstStyle>
            <a:lvl1pPr>
              <a:defRPr sz="7938"/>
            </a:lvl1pPr>
          </a:lstStyle>
          <a:p>
            <a:r>
              <a:rPr lang="en-GB"/>
              <a:t>Click to edit Master title style</a:t>
            </a:r>
          </a:p>
        </p:txBody>
      </p:sp>
      <p:sp>
        <p:nvSpPr>
          <p:cNvPr id="3" name="Picture Placeholder 2">
            <a:extLst>
              <a:ext uri="{FF2B5EF4-FFF2-40B4-BE49-F238E27FC236}">
                <a16:creationId xmlns:a16="http://schemas.microsoft.com/office/drawing/2014/main" id="{92D13792-7A5F-7998-A71C-945923DF323E}"/>
              </a:ext>
            </a:extLst>
          </p:cNvPr>
          <p:cNvSpPr>
            <a:spLocks noGrp="1"/>
          </p:cNvSpPr>
          <p:nvPr>
            <p:ph type="pic" idx="1"/>
          </p:nvPr>
        </p:nvSpPr>
        <p:spPr>
          <a:xfrm>
            <a:off x="12857411" y="3060334"/>
            <a:ext cx="15310753" cy="15104853"/>
          </a:xfrm>
        </p:spPr>
        <p:txBody>
          <a:bodyPr/>
          <a:lstStyle>
            <a:lvl1pPr marL="0" indent="0">
              <a:buNone/>
              <a:defRPr sz="7938"/>
            </a:lvl1pPr>
            <a:lvl2pPr marL="1134130" indent="0">
              <a:buNone/>
              <a:defRPr sz="6946"/>
            </a:lvl2pPr>
            <a:lvl3pPr marL="2268261" indent="0">
              <a:buNone/>
              <a:defRPr sz="5953"/>
            </a:lvl3pPr>
            <a:lvl4pPr marL="3402391" indent="0">
              <a:buNone/>
              <a:defRPr sz="4961"/>
            </a:lvl4pPr>
            <a:lvl5pPr marL="4536521" indent="0">
              <a:buNone/>
              <a:defRPr sz="4961"/>
            </a:lvl5pPr>
            <a:lvl6pPr marL="5670652" indent="0">
              <a:buNone/>
              <a:defRPr sz="4961"/>
            </a:lvl6pPr>
            <a:lvl7pPr marL="6804782" indent="0">
              <a:buNone/>
              <a:defRPr sz="4961"/>
            </a:lvl7pPr>
            <a:lvl8pPr marL="7938912" indent="0">
              <a:buNone/>
              <a:defRPr sz="4961"/>
            </a:lvl8pPr>
            <a:lvl9pPr marL="9073043" indent="0">
              <a:buNone/>
              <a:defRPr sz="4961"/>
            </a:lvl9pPr>
          </a:lstStyle>
          <a:p>
            <a:endParaRPr lang="en-GB"/>
          </a:p>
        </p:txBody>
      </p:sp>
      <p:sp>
        <p:nvSpPr>
          <p:cNvPr id="4" name="Text Placeholder 3">
            <a:extLst>
              <a:ext uri="{FF2B5EF4-FFF2-40B4-BE49-F238E27FC236}">
                <a16:creationId xmlns:a16="http://schemas.microsoft.com/office/drawing/2014/main" id="{FC770BAE-1320-CDD6-F531-E2623AE71B7C}"/>
              </a:ext>
            </a:extLst>
          </p:cNvPr>
          <p:cNvSpPr>
            <a:spLocks noGrp="1"/>
          </p:cNvSpPr>
          <p:nvPr>
            <p:ph type="body" sz="half" idx="2"/>
          </p:nvPr>
        </p:nvSpPr>
        <p:spPr>
          <a:xfrm>
            <a:off x="2083179" y="6376511"/>
            <a:ext cx="9754303" cy="11813276"/>
          </a:xfrm>
        </p:spPr>
        <p:txBody>
          <a:bodyPr/>
          <a:lstStyle>
            <a:lvl1pPr marL="0" indent="0">
              <a:buNone/>
              <a:defRPr sz="3969"/>
            </a:lvl1pPr>
            <a:lvl2pPr marL="1134130" indent="0">
              <a:buNone/>
              <a:defRPr sz="3473"/>
            </a:lvl2pPr>
            <a:lvl3pPr marL="2268261" indent="0">
              <a:buNone/>
              <a:defRPr sz="2977"/>
            </a:lvl3pPr>
            <a:lvl4pPr marL="3402391" indent="0">
              <a:buNone/>
              <a:defRPr sz="2481"/>
            </a:lvl4pPr>
            <a:lvl5pPr marL="4536521" indent="0">
              <a:buNone/>
              <a:defRPr sz="2481"/>
            </a:lvl5pPr>
            <a:lvl6pPr marL="5670652" indent="0">
              <a:buNone/>
              <a:defRPr sz="2481"/>
            </a:lvl6pPr>
            <a:lvl7pPr marL="6804782" indent="0">
              <a:buNone/>
              <a:defRPr sz="2481"/>
            </a:lvl7pPr>
            <a:lvl8pPr marL="7938912" indent="0">
              <a:buNone/>
              <a:defRPr sz="2481"/>
            </a:lvl8pPr>
            <a:lvl9pPr marL="9073043" indent="0">
              <a:buNone/>
              <a:defRPr sz="2481"/>
            </a:lvl9pPr>
          </a:lstStyle>
          <a:p>
            <a:pPr lvl="0"/>
            <a:r>
              <a:rPr lang="en-GB"/>
              <a:t>Click to edit Master text styles</a:t>
            </a:r>
          </a:p>
        </p:txBody>
      </p:sp>
      <p:sp>
        <p:nvSpPr>
          <p:cNvPr id="5" name="Date Placeholder 4">
            <a:extLst>
              <a:ext uri="{FF2B5EF4-FFF2-40B4-BE49-F238E27FC236}">
                <a16:creationId xmlns:a16="http://schemas.microsoft.com/office/drawing/2014/main" id="{DDA1F5FB-7BBA-4E56-E0B5-12FE8678196C}"/>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6" name="Footer Placeholder 5">
            <a:extLst>
              <a:ext uri="{FF2B5EF4-FFF2-40B4-BE49-F238E27FC236}">
                <a16:creationId xmlns:a16="http://schemas.microsoft.com/office/drawing/2014/main" id="{6EB62B8D-179A-B061-0B11-B603593AF9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C0C4E1-9E03-7E79-F5C6-AEA8CAE48233}"/>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3874055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A9233-0C95-36B8-3175-02F9D7C6D23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F2B5E8-3F60-8334-6661-CD6CF602D1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D48376-F6C3-AB06-936A-790ECBEFCDD0}"/>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0A330B90-C496-74BF-6ED6-E1A4B8CC0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CDE349-8E53-8D33-8C83-FBBB3F625B06}"/>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143835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844062-4734-1EBF-4216-79E9A57A257F}"/>
              </a:ext>
            </a:extLst>
          </p:cNvPr>
          <p:cNvSpPr>
            <a:spLocks noGrp="1"/>
          </p:cNvSpPr>
          <p:nvPr>
            <p:ph type="title" orient="vert"/>
          </p:nvPr>
        </p:nvSpPr>
        <p:spPr>
          <a:xfrm>
            <a:off x="21642978" y="1131634"/>
            <a:ext cx="6521247" cy="18012662"/>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72B5C40-E865-9D6B-CE80-7F521F423254}"/>
              </a:ext>
            </a:extLst>
          </p:cNvPr>
          <p:cNvSpPr>
            <a:spLocks noGrp="1"/>
          </p:cNvSpPr>
          <p:nvPr>
            <p:ph type="body" orient="vert" idx="1"/>
          </p:nvPr>
        </p:nvSpPr>
        <p:spPr>
          <a:xfrm>
            <a:off x="2079238" y="1131634"/>
            <a:ext cx="19185697" cy="180126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F4E946-A7D7-EE6D-94CC-148765C636CB}"/>
              </a:ext>
            </a:extLst>
          </p:cNvPr>
          <p:cNvSpPr>
            <a:spLocks noGrp="1"/>
          </p:cNvSpPr>
          <p:nvPr>
            <p:ph type="dt" sz="half" idx="10"/>
          </p:nvPr>
        </p:nvSpPr>
        <p:spPr/>
        <p:txBody>
          <a:body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9F61577C-6D24-5F5C-7CF9-B4A02F2ED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1D03B-DF51-90D9-30C7-C123FA4C49DF}"/>
              </a:ext>
            </a:extLst>
          </p:cNvPr>
          <p:cNvSpPr>
            <a:spLocks noGrp="1"/>
          </p:cNvSpPr>
          <p:nvPr>
            <p:ph type="sldNum" sz="quarter" idx="12"/>
          </p:nvPr>
        </p:nvSpPr>
        <p:spPr/>
        <p:txBody>
          <a:bodyPr/>
          <a:lstStyle/>
          <a:p>
            <a:fld id="{6B4AE077-1BAE-B74A-8B73-311C2A2C4017}" type="slidenum">
              <a:rPr lang="en-GB" smtClean="0"/>
              <a:t>‹#›</a:t>
            </a:fld>
            <a:endParaRPr lang="en-GB"/>
          </a:p>
        </p:txBody>
      </p:sp>
    </p:spTree>
    <p:extLst>
      <p:ext uri="{BB962C8B-B14F-4D97-AF65-F5344CB8AC3E}">
        <p14:creationId xmlns:p14="http://schemas.microsoft.com/office/powerpoint/2010/main" val="638489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C814A-8F01-2D68-9F94-473A00851524}"/>
              </a:ext>
            </a:extLst>
          </p:cNvPr>
          <p:cNvSpPr>
            <a:spLocks noGrp="1"/>
          </p:cNvSpPr>
          <p:nvPr>
            <p:ph type="title"/>
          </p:nvPr>
        </p:nvSpPr>
        <p:spPr>
          <a:xfrm>
            <a:off x="2079238" y="1131635"/>
            <a:ext cx="26084987" cy="4108325"/>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FF4556B-514C-A901-511B-706C9B85B4BA}"/>
              </a:ext>
            </a:extLst>
          </p:cNvPr>
          <p:cNvSpPr>
            <a:spLocks noGrp="1"/>
          </p:cNvSpPr>
          <p:nvPr>
            <p:ph type="body" idx="1"/>
          </p:nvPr>
        </p:nvSpPr>
        <p:spPr>
          <a:xfrm>
            <a:off x="2079238" y="5658170"/>
            <a:ext cx="26084987" cy="1348612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A693BB-0F22-0FF7-DD48-4F6A1C4DE53B}"/>
              </a:ext>
            </a:extLst>
          </p:cNvPr>
          <p:cNvSpPr>
            <a:spLocks noGrp="1"/>
          </p:cNvSpPr>
          <p:nvPr>
            <p:ph type="dt" sz="half" idx="2"/>
          </p:nvPr>
        </p:nvSpPr>
        <p:spPr>
          <a:xfrm>
            <a:off x="2079238" y="19700273"/>
            <a:ext cx="6804779" cy="1131634"/>
          </a:xfrm>
          <a:prstGeom prst="rect">
            <a:avLst/>
          </a:prstGeom>
        </p:spPr>
        <p:txBody>
          <a:bodyPr vert="horz" lIns="91440" tIns="45720" rIns="91440" bIns="45720" rtlCol="0" anchor="ctr"/>
          <a:lstStyle>
            <a:lvl1pPr algn="l">
              <a:defRPr sz="2977">
                <a:solidFill>
                  <a:schemeClr val="tx1">
                    <a:tint val="82000"/>
                  </a:schemeClr>
                </a:solidFill>
              </a:defRPr>
            </a:lvl1pPr>
          </a:lstStyle>
          <a:p>
            <a:fld id="{3640A452-0735-EE42-AB3B-59CCFD95416E}" type="datetimeFigureOut">
              <a:rPr lang="en-GB" smtClean="0"/>
              <a:t>14/03/2025</a:t>
            </a:fld>
            <a:endParaRPr lang="en-GB"/>
          </a:p>
        </p:txBody>
      </p:sp>
      <p:sp>
        <p:nvSpPr>
          <p:cNvPr id="5" name="Footer Placeholder 4">
            <a:extLst>
              <a:ext uri="{FF2B5EF4-FFF2-40B4-BE49-F238E27FC236}">
                <a16:creationId xmlns:a16="http://schemas.microsoft.com/office/drawing/2014/main" id="{702D1C13-508A-AA37-B0DB-A2FDD8B15EB3}"/>
              </a:ext>
            </a:extLst>
          </p:cNvPr>
          <p:cNvSpPr>
            <a:spLocks noGrp="1"/>
          </p:cNvSpPr>
          <p:nvPr>
            <p:ph type="ftr" sz="quarter" idx="3"/>
          </p:nvPr>
        </p:nvSpPr>
        <p:spPr>
          <a:xfrm>
            <a:off x="10018147" y="19700273"/>
            <a:ext cx="10207169" cy="1131634"/>
          </a:xfrm>
          <a:prstGeom prst="rect">
            <a:avLst/>
          </a:prstGeom>
        </p:spPr>
        <p:txBody>
          <a:bodyPr vert="horz" lIns="91440" tIns="45720" rIns="91440" bIns="45720" rtlCol="0" anchor="ctr"/>
          <a:lstStyle>
            <a:lvl1pPr algn="ctr">
              <a:defRPr sz="2977">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0832E6-5A0E-C6EA-AB60-F80B5589151F}"/>
              </a:ext>
            </a:extLst>
          </p:cNvPr>
          <p:cNvSpPr>
            <a:spLocks noGrp="1"/>
          </p:cNvSpPr>
          <p:nvPr>
            <p:ph type="sldNum" sz="quarter" idx="4"/>
          </p:nvPr>
        </p:nvSpPr>
        <p:spPr>
          <a:xfrm>
            <a:off x="21359446" y="19700273"/>
            <a:ext cx="6804779" cy="1131634"/>
          </a:xfrm>
          <a:prstGeom prst="rect">
            <a:avLst/>
          </a:prstGeom>
        </p:spPr>
        <p:txBody>
          <a:bodyPr vert="horz" lIns="91440" tIns="45720" rIns="91440" bIns="45720" rtlCol="0" anchor="ctr"/>
          <a:lstStyle>
            <a:lvl1pPr algn="r">
              <a:defRPr sz="2977">
                <a:solidFill>
                  <a:schemeClr val="tx1">
                    <a:tint val="82000"/>
                  </a:schemeClr>
                </a:solidFill>
              </a:defRPr>
            </a:lvl1pPr>
          </a:lstStyle>
          <a:p>
            <a:fld id="{6B4AE077-1BAE-B74A-8B73-311C2A2C4017}" type="slidenum">
              <a:rPr lang="en-GB" smtClean="0"/>
              <a:t>‹#›</a:t>
            </a:fld>
            <a:endParaRPr lang="en-GB"/>
          </a:p>
        </p:txBody>
      </p:sp>
    </p:spTree>
    <p:extLst>
      <p:ext uri="{BB962C8B-B14F-4D97-AF65-F5344CB8AC3E}">
        <p14:creationId xmlns:p14="http://schemas.microsoft.com/office/powerpoint/2010/main" val="242582595"/>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txStyles>
    <p:titleStyle>
      <a:lvl1pPr algn="l" defTabSz="2268261" rtl="0" eaLnBrk="1" latinLnBrk="0" hangingPunct="1">
        <a:lnSpc>
          <a:spcPct val="90000"/>
        </a:lnSpc>
        <a:spcBef>
          <a:spcPct val="0"/>
        </a:spcBef>
        <a:buNone/>
        <a:defRPr sz="10915" kern="1200">
          <a:solidFill>
            <a:schemeClr val="tx1"/>
          </a:solidFill>
          <a:latin typeface="+mj-lt"/>
          <a:ea typeface="+mj-ea"/>
          <a:cs typeface="+mj-cs"/>
        </a:defRPr>
      </a:lvl1pPr>
    </p:titleStyle>
    <p:bodyStyle>
      <a:lvl1pPr marL="567065" indent="-567065" algn="l" defTabSz="2268261" rtl="0" eaLnBrk="1" latinLnBrk="0" hangingPunct="1">
        <a:lnSpc>
          <a:spcPct val="90000"/>
        </a:lnSpc>
        <a:spcBef>
          <a:spcPts val="2481"/>
        </a:spcBef>
        <a:buFont typeface="Arial" panose="020B0604020202020204" pitchFamily="34" charset="0"/>
        <a:buChar char="•"/>
        <a:defRPr sz="6946" kern="1200">
          <a:solidFill>
            <a:schemeClr val="tx1"/>
          </a:solidFill>
          <a:latin typeface="+mn-lt"/>
          <a:ea typeface="+mn-ea"/>
          <a:cs typeface="+mn-cs"/>
        </a:defRPr>
      </a:lvl1pPr>
      <a:lvl2pPr marL="1701195" indent="-567065" algn="l" defTabSz="2268261" rtl="0" eaLnBrk="1" latinLnBrk="0" hangingPunct="1">
        <a:lnSpc>
          <a:spcPct val="90000"/>
        </a:lnSpc>
        <a:spcBef>
          <a:spcPts val="1240"/>
        </a:spcBef>
        <a:buFont typeface="Arial" panose="020B0604020202020204" pitchFamily="34" charset="0"/>
        <a:buChar char="•"/>
        <a:defRPr sz="5953" kern="1200">
          <a:solidFill>
            <a:schemeClr val="tx1"/>
          </a:solidFill>
          <a:latin typeface="+mn-lt"/>
          <a:ea typeface="+mn-ea"/>
          <a:cs typeface="+mn-cs"/>
        </a:defRPr>
      </a:lvl2pPr>
      <a:lvl3pPr marL="2835326" indent="-567065" algn="l" defTabSz="2268261" rtl="0" eaLnBrk="1" latinLnBrk="0" hangingPunct="1">
        <a:lnSpc>
          <a:spcPct val="90000"/>
        </a:lnSpc>
        <a:spcBef>
          <a:spcPts val="1240"/>
        </a:spcBef>
        <a:buFont typeface="Arial" panose="020B0604020202020204" pitchFamily="34" charset="0"/>
        <a:buChar char="•"/>
        <a:defRPr sz="4961" kern="1200">
          <a:solidFill>
            <a:schemeClr val="tx1"/>
          </a:solidFill>
          <a:latin typeface="+mn-lt"/>
          <a:ea typeface="+mn-ea"/>
          <a:cs typeface="+mn-cs"/>
        </a:defRPr>
      </a:lvl3pPr>
      <a:lvl4pPr marL="3969456"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4pPr>
      <a:lvl5pPr marL="5103586"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5pPr>
      <a:lvl6pPr marL="6237717"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6pPr>
      <a:lvl7pPr marL="7371847"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7pPr>
      <a:lvl8pPr marL="8505977"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8pPr>
      <a:lvl9pPr marL="9640108" indent="-567065" algn="l" defTabSz="2268261" rtl="0" eaLnBrk="1" latinLnBrk="0" hangingPunct="1">
        <a:lnSpc>
          <a:spcPct val="90000"/>
        </a:lnSpc>
        <a:spcBef>
          <a:spcPts val="1240"/>
        </a:spcBef>
        <a:buFont typeface="Arial" panose="020B0604020202020204" pitchFamily="34" charset="0"/>
        <a:buChar char="•"/>
        <a:defRPr sz="4465" kern="1200">
          <a:solidFill>
            <a:schemeClr val="tx1"/>
          </a:solidFill>
          <a:latin typeface="+mn-lt"/>
          <a:ea typeface="+mn-ea"/>
          <a:cs typeface="+mn-cs"/>
        </a:defRPr>
      </a:lvl9pPr>
    </p:bodyStyle>
    <p:otherStyle>
      <a:defPPr>
        <a:defRPr lang="en-US"/>
      </a:defPPr>
      <a:lvl1pPr marL="0" algn="l" defTabSz="2268261" rtl="0" eaLnBrk="1" latinLnBrk="0" hangingPunct="1">
        <a:defRPr sz="4465" kern="1200">
          <a:solidFill>
            <a:schemeClr val="tx1"/>
          </a:solidFill>
          <a:latin typeface="+mn-lt"/>
          <a:ea typeface="+mn-ea"/>
          <a:cs typeface="+mn-cs"/>
        </a:defRPr>
      </a:lvl1pPr>
      <a:lvl2pPr marL="1134130" algn="l" defTabSz="2268261" rtl="0" eaLnBrk="1" latinLnBrk="0" hangingPunct="1">
        <a:defRPr sz="4465" kern="1200">
          <a:solidFill>
            <a:schemeClr val="tx1"/>
          </a:solidFill>
          <a:latin typeface="+mn-lt"/>
          <a:ea typeface="+mn-ea"/>
          <a:cs typeface="+mn-cs"/>
        </a:defRPr>
      </a:lvl2pPr>
      <a:lvl3pPr marL="2268261" algn="l" defTabSz="2268261" rtl="0" eaLnBrk="1" latinLnBrk="0" hangingPunct="1">
        <a:defRPr sz="4465" kern="1200">
          <a:solidFill>
            <a:schemeClr val="tx1"/>
          </a:solidFill>
          <a:latin typeface="+mn-lt"/>
          <a:ea typeface="+mn-ea"/>
          <a:cs typeface="+mn-cs"/>
        </a:defRPr>
      </a:lvl3pPr>
      <a:lvl4pPr marL="3402391" algn="l" defTabSz="2268261" rtl="0" eaLnBrk="1" latinLnBrk="0" hangingPunct="1">
        <a:defRPr sz="4465" kern="1200">
          <a:solidFill>
            <a:schemeClr val="tx1"/>
          </a:solidFill>
          <a:latin typeface="+mn-lt"/>
          <a:ea typeface="+mn-ea"/>
          <a:cs typeface="+mn-cs"/>
        </a:defRPr>
      </a:lvl4pPr>
      <a:lvl5pPr marL="4536521" algn="l" defTabSz="2268261" rtl="0" eaLnBrk="1" latinLnBrk="0" hangingPunct="1">
        <a:defRPr sz="4465" kern="1200">
          <a:solidFill>
            <a:schemeClr val="tx1"/>
          </a:solidFill>
          <a:latin typeface="+mn-lt"/>
          <a:ea typeface="+mn-ea"/>
          <a:cs typeface="+mn-cs"/>
        </a:defRPr>
      </a:lvl5pPr>
      <a:lvl6pPr marL="5670652" algn="l" defTabSz="2268261" rtl="0" eaLnBrk="1" latinLnBrk="0" hangingPunct="1">
        <a:defRPr sz="4465" kern="1200">
          <a:solidFill>
            <a:schemeClr val="tx1"/>
          </a:solidFill>
          <a:latin typeface="+mn-lt"/>
          <a:ea typeface="+mn-ea"/>
          <a:cs typeface="+mn-cs"/>
        </a:defRPr>
      </a:lvl6pPr>
      <a:lvl7pPr marL="6804782" algn="l" defTabSz="2268261" rtl="0" eaLnBrk="1" latinLnBrk="0" hangingPunct="1">
        <a:defRPr sz="4465" kern="1200">
          <a:solidFill>
            <a:schemeClr val="tx1"/>
          </a:solidFill>
          <a:latin typeface="+mn-lt"/>
          <a:ea typeface="+mn-ea"/>
          <a:cs typeface="+mn-cs"/>
        </a:defRPr>
      </a:lvl7pPr>
      <a:lvl8pPr marL="7938912" algn="l" defTabSz="2268261" rtl="0" eaLnBrk="1" latinLnBrk="0" hangingPunct="1">
        <a:defRPr sz="4465" kern="1200">
          <a:solidFill>
            <a:schemeClr val="tx1"/>
          </a:solidFill>
          <a:latin typeface="+mn-lt"/>
          <a:ea typeface="+mn-ea"/>
          <a:cs typeface="+mn-cs"/>
        </a:defRPr>
      </a:lvl8pPr>
      <a:lvl9pPr marL="9073043" algn="l" defTabSz="2268261" rtl="0" eaLnBrk="1" latinLnBrk="0" hangingPunct="1">
        <a:defRPr sz="446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file:////Users/matthewgaff/Library/Group%20Containers/UBF8T346G9.ms/WebArchiveCopyPasteTempFiles/com.microsoft.Word/1758_lightbox.jpg" TargetMode="External"/><Relationship Id="rId7" Type="http://schemas.openxmlformats.org/officeDocument/2006/relationships/image" Target="../media/image5.jpeg"/><Relationship Id="rId12" Type="http://schemas.openxmlformats.org/officeDocument/2006/relationships/image" Target="../media/image10.jpeg"/><Relationship Id="rId17" Type="http://schemas.openxmlformats.org/officeDocument/2006/relationships/image" Target="../media/image15.jpeg"/><Relationship Id="rId2" Type="http://schemas.openxmlformats.org/officeDocument/2006/relationships/image" Target="../media/image1.jpeg"/><Relationship Id="rId16" Type="http://schemas.openxmlformats.org/officeDocument/2006/relationships/image" Target="../media/image14.jpeg"/><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5" Type="http://schemas.openxmlformats.org/officeDocument/2006/relationships/image" Target="../media/image1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 Id="rId1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hyperlink" Target="https://www.britishmuseum.org/collection/object/G_1908-1230-2" TargetMode="External"/><Relationship Id="rId2" Type="http://schemas.openxmlformats.org/officeDocument/2006/relationships/hyperlink" Target="https://heraklionmuseum.gr/en/exhibit/boars-tusk-helmet-with-cheek-guards/,%20https:/heraklionmuseum.gr/en/exhibit/boars-tusk-helmet-with-cheek-guards/" TargetMode="External"/><Relationship Id="rId1" Type="http://schemas.openxmlformats.org/officeDocument/2006/relationships/slideLayout" Target="../slideLayouts/slideLayout7.xml"/><Relationship Id="rId5" Type="http://schemas.openxmlformats.org/officeDocument/2006/relationships/hyperlink" Target="https://www.namuseum.gr/en/collection/syllogi-mykinaikon-archaiotiton/" TargetMode="External"/><Relationship Id="rId4" Type="http://schemas.openxmlformats.org/officeDocument/2006/relationships/hyperlink" Target="https://www.britishmuseum.org/collection/object/G_1908-123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416F9C19-0DFE-4665-1877-23C9591A43AA}"/>
              </a:ext>
            </a:extLst>
          </p:cNvPr>
          <p:cNvSpPr>
            <a:spLocks noChangeArrowheads="1"/>
          </p:cNvSpPr>
          <p:nvPr/>
        </p:nvSpPr>
        <p:spPr bwMode="auto">
          <a:xfrm>
            <a:off x="951710" y="2227723"/>
            <a:ext cx="429318" cy="858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12551" tIns="106274" rIns="212551" bIns="106274" numCol="1" anchor="ctr" anchorCtr="0" compatLnSpc="1">
            <a:prstTxWarp prst="textNoShape">
              <a:avLst/>
            </a:prstTxWarp>
            <a:spAutoFit/>
          </a:bodyPr>
          <a:lstStyle/>
          <a:p>
            <a:endParaRPr lang="en-GB" sz="4183"/>
          </a:p>
        </p:txBody>
      </p:sp>
      <p:pic>
        <p:nvPicPr>
          <p:cNvPr id="1025" name="Picture 2" descr="A gold cup with a bull design&#10;&#10;Description automatically generated">
            <a:extLst>
              <a:ext uri="{FF2B5EF4-FFF2-40B4-BE49-F238E27FC236}">
                <a16:creationId xmlns:a16="http://schemas.microsoft.com/office/drawing/2014/main" id="{0539CEDD-5D17-ED4B-2CF9-ECC83B27544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180222" y="1689114"/>
            <a:ext cx="2230571" cy="15696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11A0C38-76CB-A220-C00D-137D9C4CBDB5}"/>
              </a:ext>
            </a:extLst>
          </p:cNvPr>
          <p:cNvSpPr txBox="1"/>
          <p:nvPr/>
        </p:nvSpPr>
        <p:spPr>
          <a:xfrm>
            <a:off x="2180222" y="3375120"/>
            <a:ext cx="7905213" cy="1477328"/>
          </a:xfrm>
          <a:prstGeom prst="rect">
            <a:avLst/>
          </a:prstGeom>
          <a:noFill/>
        </p:spPr>
        <p:txBody>
          <a:bodyPr wrap="square" rtlCol="0">
            <a:spAutoFit/>
          </a:bodyPr>
          <a:lstStyle/>
          <a:p>
            <a:r>
              <a:rPr lang="en-GB" kern="100" dirty="0">
                <a:effectLst/>
                <a:latin typeface="Calibri" panose="020F0502020204030204" pitchFamily="34" charset="0"/>
                <a:ea typeface="Aptos" panose="020B0004020202020204" pitchFamily="34" charset="0"/>
                <a:cs typeface="Times New Roman" panose="02020603050405020304" pitchFamily="18" charset="0"/>
              </a:rPr>
              <a:t>This is a two Gold Creto-Mycenaean cups that were found together in a Vapheio Tholos tomb (National Archaeological Museum, 2025). This shows wealth due to the gold and the intrinsic detail and images on the cups. The cup depicts men capturing a bull. The cups date to 1600BC-1500BC (British National Museum, 2025).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9" name="Picture 5">
            <a:extLst>
              <a:ext uri="{FF2B5EF4-FFF2-40B4-BE49-F238E27FC236}">
                <a16:creationId xmlns:a16="http://schemas.microsoft.com/office/drawing/2014/main" id="{9269D9D0-40C3-9DAC-39BC-3D260AEB2F7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448" t="18460" r="10199" b="2534"/>
          <a:stretch/>
        </p:blipFill>
        <p:spPr bwMode="auto">
          <a:xfrm>
            <a:off x="11802411" y="1598847"/>
            <a:ext cx="2877613" cy="22398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6F21B43-BCCC-0CF8-7562-A8978A1A38B9}"/>
              </a:ext>
            </a:extLst>
          </p:cNvPr>
          <p:cNvSpPr txBox="1"/>
          <p:nvPr/>
        </p:nvSpPr>
        <p:spPr>
          <a:xfrm>
            <a:off x="11649588" y="3806401"/>
            <a:ext cx="9824587" cy="1200329"/>
          </a:xfrm>
          <a:prstGeom prst="rect">
            <a:avLst/>
          </a:prstGeom>
          <a:noFill/>
        </p:spPr>
        <p:txBody>
          <a:bodyPr wrap="square" rtlCol="0">
            <a:spAutoFit/>
          </a:bodyPr>
          <a:lstStyle/>
          <a:p>
            <a:r>
              <a:rPr lang="en-GB" kern="100" dirty="0">
                <a:effectLst/>
                <a:latin typeface="Calibri" panose="020F0502020204030204" pitchFamily="34" charset="0"/>
                <a:ea typeface="Aptos" panose="020B0004020202020204" pitchFamily="34" charset="0"/>
                <a:cs typeface="Calibri" panose="020F0502020204030204" pitchFamily="34" charset="0"/>
              </a:rPr>
              <a:t>Depiction of men wearing armour going off to battle (National Archaeological Museum, 2025). The ‘House of Warrior Krater’ is from Mycenae Acropolis, dating to the 12th century BC (National Archaeological Museum, 2025). This is not as wealthy as other artefacts however the detail depicts men going off to battle therefore it could have belonged to a warrior.</a:t>
            </a:r>
          </a:p>
        </p:txBody>
      </p:sp>
      <p:pic>
        <p:nvPicPr>
          <p:cNvPr id="8" name="Picture 7">
            <a:extLst>
              <a:ext uri="{FF2B5EF4-FFF2-40B4-BE49-F238E27FC236}">
                <a16:creationId xmlns:a16="http://schemas.microsoft.com/office/drawing/2014/main" id="{E276DEE8-4ACA-916E-76D9-4D0BF85BACEB}"/>
              </a:ext>
            </a:extLst>
          </p:cNvPr>
          <p:cNvPicPr>
            <a:picLocks noChangeAspect="1"/>
          </p:cNvPicPr>
          <p:nvPr/>
        </p:nvPicPr>
        <p:blipFill>
          <a:blip r:embed="rId5"/>
          <a:stretch>
            <a:fillRect/>
          </a:stretch>
        </p:blipFill>
        <p:spPr>
          <a:xfrm>
            <a:off x="21939111" y="5528350"/>
            <a:ext cx="3244424" cy="1959921"/>
          </a:xfrm>
          <a:prstGeom prst="rect">
            <a:avLst/>
          </a:prstGeom>
        </p:spPr>
      </p:pic>
      <p:sp>
        <p:nvSpPr>
          <p:cNvPr id="9" name="TextBox 8">
            <a:extLst>
              <a:ext uri="{FF2B5EF4-FFF2-40B4-BE49-F238E27FC236}">
                <a16:creationId xmlns:a16="http://schemas.microsoft.com/office/drawing/2014/main" id="{95ED06AF-CF0F-2871-61E9-EB36A75611D9}"/>
              </a:ext>
            </a:extLst>
          </p:cNvPr>
          <p:cNvSpPr txBox="1"/>
          <p:nvPr/>
        </p:nvSpPr>
        <p:spPr>
          <a:xfrm>
            <a:off x="21976508" y="7782052"/>
            <a:ext cx="8184190" cy="1200329"/>
          </a:xfrm>
          <a:prstGeom prst="rect">
            <a:avLst/>
          </a:prstGeom>
          <a:noFill/>
        </p:spPr>
        <p:txBody>
          <a:bodyPr wrap="square" rtlCol="0">
            <a:spAutoFit/>
          </a:bodyPr>
          <a:lstStyle/>
          <a:p>
            <a:r>
              <a:rPr lang="en-GB" kern="100" dirty="0">
                <a:effectLst/>
                <a:latin typeface="Calibri" panose="020F0502020204030204" pitchFamily="34" charset="0"/>
                <a:ea typeface="Aptos" panose="020B0004020202020204" pitchFamily="34" charset="0"/>
                <a:cs typeface="Times New Roman" panose="02020603050405020304" pitchFamily="18" charset="0"/>
              </a:rPr>
              <a:t>The largest known Mycenaean ring was found depicting a procession of lion-headed daemons holding libation moving towards an enthroned Goddess (National Archaeological Museum, 2025). The ring is thought to be 15</a:t>
            </a:r>
            <a:r>
              <a:rPr lang="en-GB"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kern="100" dirty="0">
                <a:effectLst/>
                <a:latin typeface="Calibri" panose="020F0502020204030204" pitchFamily="34" charset="0"/>
                <a:ea typeface="Aptos" panose="020B0004020202020204" pitchFamily="34" charset="0"/>
                <a:cs typeface="Times New Roman" panose="02020603050405020304" pitchFamily="18" charset="0"/>
              </a:rPr>
              <a:t> Century. This shows wealth as it is made of Gold and is a signet ring personal to the wearer.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BDAA745-E65C-221F-937C-EE81A47F7A66}"/>
              </a:ext>
            </a:extLst>
          </p:cNvPr>
          <p:cNvSpPr txBox="1"/>
          <p:nvPr/>
        </p:nvSpPr>
        <p:spPr>
          <a:xfrm>
            <a:off x="6751428" y="142097"/>
            <a:ext cx="14593824" cy="1446550"/>
          </a:xfrm>
          <a:prstGeom prst="rect">
            <a:avLst/>
          </a:prstGeom>
          <a:noFill/>
        </p:spPr>
        <p:txBody>
          <a:bodyPr wrap="square" rtlCol="0">
            <a:spAutoFit/>
          </a:bodyPr>
          <a:lstStyle/>
          <a:p>
            <a:pPr algn="ctr"/>
            <a:r>
              <a:rPr lang="en-GB" sz="8800" dirty="0">
                <a:latin typeface="Calibri" panose="020F0502020204030204" pitchFamily="34" charset="0"/>
                <a:cs typeface="Calibri" panose="020F0502020204030204" pitchFamily="34" charset="0"/>
              </a:rPr>
              <a:t>Mycenaean Wealth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97AC6A90-F38A-973C-9229-5D9F4ACE477A}"/>
              </a:ext>
            </a:extLst>
          </p:cNvPr>
          <p:cNvPicPr>
            <a:picLocks noChangeAspect="1"/>
          </p:cNvPicPr>
          <p:nvPr/>
        </p:nvPicPr>
        <p:blipFill>
          <a:blip r:embed="rId6"/>
          <a:stretch>
            <a:fillRect/>
          </a:stretch>
        </p:blipFill>
        <p:spPr>
          <a:xfrm>
            <a:off x="21939111" y="794549"/>
            <a:ext cx="2441479" cy="2464226"/>
          </a:xfrm>
          <a:prstGeom prst="rect">
            <a:avLst/>
          </a:prstGeom>
        </p:spPr>
      </p:pic>
      <p:sp>
        <p:nvSpPr>
          <p:cNvPr id="10" name="TextBox 9">
            <a:extLst>
              <a:ext uri="{FF2B5EF4-FFF2-40B4-BE49-F238E27FC236}">
                <a16:creationId xmlns:a16="http://schemas.microsoft.com/office/drawing/2014/main" id="{BE60A5C7-21D5-275D-41BD-B04EDE4063E1}"/>
              </a:ext>
            </a:extLst>
          </p:cNvPr>
          <p:cNvSpPr txBox="1"/>
          <p:nvPr/>
        </p:nvSpPr>
        <p:spPr>
          <a:xfrm>
            <a:off x="21843519" y="3375120"/>
            <a:ext cx="7814846" cy="1477328"/>
          </a:xfrm>
          <a:prstGeom prst="rect">
            <a:avLst/>
          </a:prstGeom>
          <a:noFill/>
        </p:spPr>
        <p:txBody>
          <a:bodyPr wrap="square">
            <a:spAutoFit/>
          </a:bodyPr>
          <a:lstStyle/>
          <a:p>
            <a:r>
              <a:rPr lang="en-GB" kern="100" dirty="0">
                <a:effectLst/>
                <a:latin typeface="Calibri" panose="020F0502020204030204" pitchFamily="34" charset="0"/>
                <a:ea typeface="Aptos" panose="020B0004020202020204" pitchFamily="34" charset="0"/>
                <a:cs typeface="Calibri" panose="020F0502020204030204" pitchFamily="34" charset="0"/>
              </a:rPr>
              <a:t>This is a Gold Mycenaean death mask known as the ‘mask of Agamemnon’ (National Archaeological Museum, 2025). The Mask was found in Mycenae, Grave Circle A, and Grave V, dating to 1600BC-1500BC (British National Museum, 2025). This shows wealth as the death mask is made of Gold and personalised and memorialises the deceased.</a:t>
            </a:r>
          </a:p>
        </p:txBody>
      </p:sp>
      <p:pic>
        <p:nvPicPr>
          <p:cNvPr id="13" name="Picture 12">
            <a:extLst>
              <a:ext uri="{FF2B5EF4-FFF2-40B4-BE49-F238E27FC236}">
                <a16:creationId xmlns:a16="http://schemas.microsoft.com/office/drawing/2014/main" id="{C539786F-B183-41A5-F9BB-9EB68535B825}"/>
              </a:ext>
            </a:extLst>
          </p:cNvPr>
          <p:cNvPicPr>
            <a:picLocks noChangeAspect="1"/>
          </p:cNvPicPr>
          <p:nvPr/>
        </p:nvPicPr>
        <p:blipFill>
          <a:blip r:embed="rId7"/>
          <a:stretch>
            <a:fillRect/>
          </a:stretch>
        </p:blipFill>
        <p:spPr>
          <a:xfrm>
            <a:off x="1763468" y="5218621"/>
            <a:ext cx="5084306" cy="1631215"/>
          </a:xfrm>
          <a:prstGeom prst="rect">
            <a:avLst/>
          </a:prstGeom>
        </p:spPr>
      </p:pic>
      <p:sp>
        <p:nvSpPr>
          <p:cNvPr id="15" name="TextBox 14">
            <a:extLst>
              <a:ext uri="{FF2B5EF4-FFF2-40B4-BE49-F238E27FC236}">
                <a16:creationId xmlns:a16="http://schemas.microsoft.com/office/drawing/2014/main" id="{C6193963-0D5D-ACB4-9517-303641469737}"/>
              </a:ext>
            </a:extLst>
          </p:cNvPr>
          <p:cNvSpPr txBox="1"/>
          <p:nvPr/>
        </p:nvSpPr>
        <p:spPr>
          <a:xfrm>
            <a:off x="1751528" y="7057340"/>
            <a:ext cx="9367576" cy="1200329"/>
          </a:xfrm>
          <a:prstGeom prst="rect">
            <a:avLst/>
          </a:prstGeom>
          <a:noFill/>
        </p:spPr>
        <p:txBody>
          <a:bodyPr wrap="square">
            <a:spAutoFit/>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This Tablet is known as the ‘Tripod tablet’ that was found in the Palace of </a:t>
            </a:r>
            <a:r>
              <a:rPr lang="en-GB" kern="100" dirty="0" err="1">
                <a:effectLst/>
                <a:latin typeface="Aptos" panose="020B0004020202020204" pitchFamily="34" charset="0"/>
                <a:ea typeface="Aptos" panose="020B0004020202020204" pitchFamily="34" charset="0"/>
                <a:cs typeface="Times New Roman" panose="02020603050405020304" pitchFamily="18" charset="0"/>
              </a:rPr>
              <a:t>Ano</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Englianos</a:t>
            </a:r>
            <a:r>
              <a:rPr lang="en-GB" kern="100" dirty="0">
                <a:effectLst/>
                <a:latin typeface="Aptos" panose="020B0004020202020204" pitchFamily="34" charset="0"/>
                <a:ea typeface="Aptos" panose="020B0004020202020204" pitchFamily="34" charset="0"/>
                <a:cs typeface="Times New Roman" panose="02020603050405020304" pitchFamily="18" charset="0"/>
              </a:rPr>
              <a:t> in Pylos (National Archaeological Museum, 2025). It survived a fire that destroyed a series of Mycenaean Palaces, but the clay tablet survived (National Archaeological Museum, 2025). This shows wealth as the tablet was found in a Palace and is significant and unique.</a:t>
            </a:r>
          </a:p>
        </p:txBody>
      </p:sp>
      <p:pic>
        <p:nvPicPr>
          <p:cNvPr id="16" name="Picture 15">
            <a:extLst>
              <a:ext uri="{FF2B5EF4-FFF2-40B4-BE49-F238E27FC236}">
                <a16:creationId xmlns:a16="http://schemas.microsoft.com/office/drawing/2014/main" id="{F049E103-1FF5-3A58-18C7-36CEE813D988}"/>
              </a:ext>
            </a:extLst>
          </p:cNvPr>
          <p:cNvPicPr>
            <a:picLocks noChangeAspect="1"/>
          </p:cNvPicPr>
          <p:nvPr/>
        </p:nvPicPr>
        <p:blipFill>
          <a:blip r:embed="rId8"/>
          <a:stretch>
            <a:fillRect/>
          </a:stretch>
        </p:blipFill>
        <p:spPr>
          <a:xfrm>
            <a:off x="11649588" y="5423915"/>
            <a:ext cx="3333147" cy="1851748"/>
          </a:xfrm>
          <a:prstGeom prst="rect">
            <a:avLst/>
          </a:prstGeom>
        </p:spPr>
      </p:pic>
      <p:sp>
        <p:nvSpPr>
          <p:cNvPr id="18" name="TextBox 17">
            <a:extLst>
              <a:ext uri="{FF2B5EF4-FFF2-40B4-BE49-F238E27FC236}">
                <a16:creationId xmlns:a16="http://schemas.microsoft.com/office/drawing/2014/main" id="{E5140BDB-AF8A-5AD2-E41D-555E4BCCFA49}"/>
              </a:ext>
            </a:extLst>
          </p:cNvPr>
          <p:cNvSpPr txBox="1"/>
          <p:nvPr/>
        </p:nvSpPr>
        <p:spPr>
          <a:xfrm>
            <a:off x="11263860" y="7338409"/>
            <a:ext cx="10054360" cy="1477328"/>
          </a:xfrm>
          <a:prstGeom prst="rect">
            <a:avLst/>
          </a:prstGeom>
          <a:noFill/>
        </p:spPr>
        <p:txBody>
          <a:bodyPr wrap="square">
            <a:spAutoFit/>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The Wooden hexagonal pyxis is decorated with repousse gold plates and was found in Mycenae, Grave Circle A, and Grave V, dating to the 16</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Century, along with the death mask (National Archaeological Museum, 2025). The pyxis shows wealth as it is unique due to the wood, which rarely survives the Mycenaean period and also because of the characters (National Archaeological Museum, 2025).</a:t>
            </a:r>
          </a:p>
        </p:txBody>
      </p:sp>
      <p:pic>
        <p:nvPicPr>
          <p:cNvPr id="19" name="Picture 18">
            <a:extLst>
              <a:ext uri="{FF2B5EF4-FFF2-40B4-BE49-F238E27FC236}">
                <a16:creationId xmlns:a16="http://schemas.microsoft.com/office/drawing/2014/main" id="{19D80B1C-4728-C498-9BA3-1C672730C4D9}"/>
              </a:ext>
            </a:extLst>
          </p:cNvPr>
          <p:cNvPicPr>
            <a:picLocks noChangeAspect="1"/>
          </p:cNvPicPr>
          <p:nvPr/>
        </p:nvPicPr>
        <p:blipFill>
          <a:blip r:embed="rId9"/>
          <a:stretch>
            <a:fillRect/>
          </a:stretch>
        </p:blipFill>
        <p:spPr>
          <a:xfrm>
            <a:off x="1763468" y="8809683"/>
            <a:ext cx="1852894" cy="2813975"/>
          </a:xfrm>
          <a:prstGeom prst="rect">
            <a:avLst/>
          </a:prstGeom>
        </p:spPr>
      </p:pic>
      <p:sp>
        <p:nvSpPr>
          <p:cNvPr id="21" name="TextBox 20">
            <a:extLst>
              <a:ext uri="{FF2B5EF4-FFF2-40B4-BE49-F238E27FC236}">
                <a16:creationId xmlns:a16="http://schemas.microsoft.com/office/drawing/2014/main" id="{E817274C-44C3-F391-DAF6-132B3E17BDA2}"/>
              </a:ext>
            </a:extLst>
          </p:cNvPr>
          <p:cNvSpPr txBox="1"/>
          <p:nvPr/>
        </p:nvSpPr>
        <p:spPr>
          <a:xfrm>
            <a:off x="1763468" y="11865005"/>
            <a:ext cx="4055572" cy="2862322"/>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Boar’s tusk helmet with cheek guards and a double bone hook on top that was found in Mycenae, chamber Tomb 515, dating to the 14th – 13th century. BC (National Archaeological Museum, 2025). This shows wealth as armour and weapons were deposited amongst the tombs of the Mycenaean aristocracy of Crete (</a:t>
            </a:r>
            <a:r>
              <a:rPr lang="en-GB" sz="1800" kern="0" dirty="0">
                <a:effectLst/>
                <a:latin typeface="Aptos" panose="020B0004020202020204" pitchFamily="34" charset="0"/>
                <a:ea typeface="Aptos" panose="020B0004020202020204" pitchFamily="34" charset="0"/>
                <a:cs typeface="Times New Roman" panose="02020603050405020304" pitchFamily="18" charset="0"/>
              </a:rPr>
              <a:t>Heraklion Archaeological Museum,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2" name="Picture 21">
            <a:extLst>
              <a:ext uri="{FF2B5EF4-FFF2-40B4-BE49-F238E27FC236}">
                <a16:creationId xmlns:a16="http://schemas.microsoft.com/office/drawing/2014/main" id="{5664139A-C6A5-80AE-BAC4-F8B70AC33055}"/>
              </a:ext>
            </a:extLst>
          </p:cNvPr>
          <p:cNvPicPr>
            <a:picLocks noChangeAspect="1"/>
          </p:cNvPicPr>
          <p:nvPr/>
        </p:nvPicPr>
        <p:blipFill>
          <a:blip r:embed="rId10"/>
          <a:stretch>
            <a:fillRect/>
          </a:stretch>
        </p:blipFill>
        <p:spPr>
          <a:xfrm>
            <a:off x="8595726" y="8848302"/>
            <a:ext cx="1679913" cy="2527647"/>
          </a:xfrm>
          <a:prstGeom prst="rect">
            <a:avLst/>
          </a:prstGeom>
        </p:spPr>
      </p:pic>
      <p:sp>
        <p:nvSpPr>
          <p:cNvPr id="24" name="TextBox 23">
            <a:extLst>
              <a:ext uri="{FF2B5EF4-FFF2-40B4-BE49-F238E27FC236}">
                <a16:creationId xmlns:a16="http://schemas.microsoft.com/office/drawing/2014/main" id="{45913310-2C65-DC63-4DE6-F6D682B85D56}"/>
              </a:ext>
            </a:extLst>
          </p:cNvPr>
          <p:cNvSpPr txBox="1"/>
          <p:nvPr/>
        </p:nvSpPr>
        <p:spPr>
          <a:xfrm>
            <a:off x="7588638" y="11599434"/>
            <a:ext cx="4993593" cy="2585323"/>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an Ostrich-egg rhyton with a silver aperture and decorative gold and copper bands around the body. This was found in a tholos tomb in Midea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Argolid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dates to the 15th – 14th century. BC (National Archaeological Museum, 2025). This shows wealth as some of the materials in the egg are from Egypt or 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Syro-palestinian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coast National Archaeological Museum, 2025).</a:t>
            </a:r>
          </a:p>
        </p:txBody>
      </p:sp>
      <p:sp>
        <p:nvSpPr>
          <p:cNvPr id="27" name="TextBox 26">
            <a:extLst>
              <a:ext uri="{FF2B5EF4-FFF2-40B4-BE49-F238E27FC236}">
                <a16:creationId xmlns:a16="http://schemas.microsoft.com/office/drawing/2014/main" id="{2DC74B98-6940-6BC2-EB9C-17D33177B937}"/>
              </a:ext>
            </a:extLst>
          </p:cNvPr>
          <p:cNvSpPr txBox="1"/>
          <p:nvPr/>
        </p:nvSpPr>
        <p:spPr>
          <a:xfrm>
            <a:off x="13816373" y="10627519"/>
            <a:ext cx="6151452" cy="2308324"/>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Bronze dagger with inlaid decoration, bearing representations of a Nilotic landscape (felines chasing aquatic birds among papyrus flowers) (National Archaeological Museum, 2025).  This was found in Mycenae, Grave Circle A, Grave V, dating to the 16th century BC (National Archaeological Museum, 2025). This shows wealth as it is made with thin gold and silver sheets (National Archaeological Museum, 2025).</a:t>
            </a:r>
          </a:p>
        </p:txBody>
      </p:sp>
      <p:pic>
        <p:nvPicPr>
          <p:cNvPr id="28" name="Picture 27">
            <a:extLst>
              <a:ext uri="{FF2B5EF4-FFF2-40B4-BE49-F238E27FC236}">
                <a16:creationId xmlns:a16="http://schemas.microsoft.com/office/drawing/2014/main" id="{E661C7A1-5CAA-24A4-55CC-2591507D8045}"/>
              </a:ext>
            </a:extLst>
          </p:cNvPr>
          <p:cNvPicPr>
            <a:picLocks noChangeAspect="1"/>
          </p:cNvPicPr>
          <p:nvPr/>
        </p:nvPicPr>
        <p:blipFill>
          <a:blip r:embed="rId11"/>
          <a:stretch>
            <a:fillRect/>
          </a:stretch>
        </p:blipFill>
        <p:spPr>
          <a:xfrm>
            <a:off x="13815441" y="8809683"/>
            <a:ext cx="3714750" cy="1358900"/>
          </a:xfrm>
          <a:prstGeom prst="rect">
            <a:avLst/>
          </a:prstGeom>
        </p:spPr>
      </p:pic>
      <p:pic>
        <p:nvPicPr>
          <p:cNvPr id="29" name="Picture 28">
            <a:extLst>
              <a:ext uri="{FF2B5EF4-FFF2-40B4-BE49-F238E27FC236}">
                <a16:creationId xmlns:a16="http://schemas.microsoft.com/office/drawing/2014/main" id="{73012630-49DB-C484-B41C-F3A7CA32CF7B}"/>
              </a:ext>
            </a:extLst>
          </p:cNvPr>
          <p:cNvPicPr>
            <a:picLocks noChangeAspect="1"/>
          </p:cNvPicPr>
          <p:nvPr/>
        </p:nvPicPr>
        <p:blipFill>
          <a:blip r:embed="rId12"/>
          <a:stretch>
            <a:fillRect/>
          </a:stretch>
        </p:blipFill>
        <p:spPr>
          <a:xfrm>
            <a:off x="22122286" y="9113069"/>
            <a:ext cx="4050639" cy="2571206"/>
          </a:xfrm>
          <a:prstGeom prst="rect">
            <a:avLst/>
          </a:prstGeom>
        </p:spPr>
      </p:pic>
      <p:sp>
        <p:nvSpPr>
          <p:cNvPr id="33" name="TextBox 32">
            <a:extLst>
              <a:ext uri="{FF2B5EF4-FFF2-40B4-BE49-F238E27FC236}">
                <a16:creationId xmlns:a16="http://schemas.microsoft.com/office/drawing/2014/main" id="{D53CD005-FBAB-6DE8-3D6A-4E19502B05CA}"/>
              </a:ext>
            </a:extLst>
          </p:cNvPr>
          <p:cNvSpPr txBox="1"/>
          <p:nvPr/>
        </p:nvSpPr>
        <p:spPr>
          <a:xfrm>
            <a:off x="22043281" y="11876433"/>
            <a:ext cx="6958331" cy="1754326"/>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an Ivory comb with a representation of sphinxes in two zones and a rosette at the centre of the back (National Archaeological Museum, 2025). This was found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Spata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 Attica, a chamber tomb, dating to around the 14th – 13th century. BC (National Archaeological Museum, 2025). This shows wealth as the decoration is elegant and detailed and made of ivory (National Archaeological Museum, 2025).</a:t>
            </a:r>
          </a:p>
        </p:txBody>
      </p:sp>
      <p:pic>
        <p:nvPicPr>
          <p:cNvPr id="34" name="Picture 33">
            <a:extLst>
              <a:ext uri="{FF2B5EF4-FFF2-40B4-BE49-F238E27FC236}">
                <a16:creationId xmlns:a16="http://schemas.microsoft.com/office/drawing/2014/main" id="{53759BD1-3192-7135-B345-EE758A9C96F8}"/>
              </a:ext>
            </a:extLst>
          </p:cNvPr>
          <p:cNvPicPr>
            <a:picLocks noChangeAspect="1"/>
          </p:cNvPicPr>
          <p:nvPr/>
        </p:nvPicPr>
        <p:blipFill>
          <a:blip r:embed="rId13"/>
          <a:stretch>
            <a:fillRect/>
          </a:stretch>
        </p:blipFill>
        <p:spPr>
          <a:xfrm flipH="1">
            <a:off x="26172925" y="14184757"/>
            <a:ext cx="1852893" cy="2325059"/>
          </a:xfrm>
          <a:prstGeom prst="rect">
            <a:avLst/>
          </a:prstGeom>
        </p:spPr>
      </p:pic>
      <p:sp>
        <p:nvSpPr>
          <p:cNvPr id="36" name="TextBox 35">
            <a:extLst>
              <a:ext uri="{FF2B5EF4-FFF2-40B4-BE49-F238E27FC236}">
                <a16:creationId xmlns:a16="http://schemas.microsoft.com/office/drawing/2014/main" id="{60E56FC5-47BA-F2B2-37FF-475925DD1AFF}"/>
              </a:ext>
            </a:extLst>
          </p:cNvPr>
          <p:cNvSpPr txBox="1"/>
          <p:nvPr/>
        </p:nvSpPr>
        <p:spPr>
          <a:xfrm>
            <a:off x="23351515" y="16648822"/>
            <a:ext cx="6306850" cy="1754326"/>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Gold necklace with beads of various shapes, some with granulated decoration, and a lily-shaped pendant (National Archaeological Museum, 2025). It was found 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Dendra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Tomb 10 (National Archaeological Museum, 2025). This shows wealth through the gold and the detail within the beads for example the lily-shaped pendant.</a:t>
            </a:r>
          </a:p>
        </p:txBody>
      </p:sp>
      <p:pic>
        <p:nvPicPr>
          <p:cNvPr id="37" name="Picture 36">
            <a:extLst>
              <a:ext uri="{FF2B5EF4-FFF2-40B4-BE49-F238E27FC236}">
                <a16:creationId xmlns:a16="http://schemas.microsoft.com/office/drawing/2014/main" id="{291F9993-10C7-770F-E49F-1660F4E5256F}"/>
              </a:ext>
            </a:extLst>
          </p:cNvPr>
          <p:cNvPicPr>
            <a:picLocks noChangeAspect="1"/>
          </p:cNvPicPr>
          <p:nvPr/>
        </p:nvPicPr>
        <p:blipFill>
          <a:blip r:embed="rId14"/>
          <a:stretch>
            <a:fillRect/>
          </a:stretch>
        </p:blipFill>
        <p:spPr>
          <a:xfrm>
            <a:off x="1571693" y="14968674"/>
            <a:ext cx="2136079" cy="2571206"/>
          </a:xfrm>
          <a:prstGeom prst="rect">
            <a:avLst/>
          </a:prstGeom>
        </p:spPr>
      </p:pic>
      <p:sp>
        <p:nvSpPr>
          <p:cNvPr id="39" name="TextBox 38">
            <a:extLst>
              <a:ext uri="{FF2B5EF4-FFF2-40B4-BE49-F238E27FC236}">
                <a16:creationId xmlns:a16="http://schemas.microsoft.com/office/drawing/2014/main" id="{D93B33B8-95C8-7FC4-16B9-8AE7010D6AAE}"/>
              </a:ext>
            </a:extLst>
          </p:cNvPr>
          <p:cNvSpPr txBox="1"/>
          <p:nvPr/>
        </p:nvSpPr>
        <p:spPr>
          <a:xfrm>
            <a:off x="1714952" y="17408584"/>
            <a:ext cx="4417876" cy="2308324"/>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Gold rhyton made of hammered sheet metal in the shape of a lion’s head found in Mycenae, Grave Circle A and Grave IV, dating to the 16th century. BC (National Archaeological Museum, 2025). This shows wealth as ritual vases are often offerings found in royal burials at Mycenae (National Archaeological Museum, 2025). </a:t>
            </a:r>
          </a:p>
        </p:txBody>
      </p:sp>
      <p:pic>
        <p:nvPicPr>
          <p:cNvPr id="40" name="Picture 39">
            <a:extLst>
              <a:ext uri="{FF2B5EF4-FFF2-40B4-BE49-F238E27FC236}">
                <a16:creationId xmlns:a16="http://schemas.microsoft.com/office/drawing/2014/main" id="{5D7FD4DE-75AC-22B1-26AE-284C4560FAB5}"/>
              </a:ext>
            </a:extLst>
          </p:cNvPr>
          <p:cNvPicPr>
            <a:picLocks noChangeAspect="1"/>
          </p:cNvPicPr>
          <p:nvPr/>
        </p:nvPicPr>
        <p:blipFill>
          <a:blip r:embed="rId15"/>
          <a:stretch>
            <a:fillRect/>
          </a:stretch>
        </p:blipFill>
        <p:spPr>
          <a:xfrm>
            <a:off x="7343922" y="14727327"/>
            <a:ext cx="2063963" cy="2404258"/>
          </a:xfrm>
          <a:prstGeom prst="rect">
            <a:avLst/>
          </a:prstGeom>
        </p:spPr>
      </p:pic>
      <p:sp>
        <p:nvSpPr>
          <p:cNvPr id="46" name="TextBox 45">
            <a:extLst>
              <a:ext uri="{FF2B5EF4-FFF2-40B4-BE49-F238E27FC236}">
                <a16:creationId xmlns:a16="http://schemas.microsoft.com/office/drawing/2014/main" id="{0EC5A317-8A77-4C5C-2A7F-600C74E8DF6D}"/>
              </a:ext>
            </a:extLst>
          </p:cNvPr>
          <p:cNvSpPr txBox="1"/>
          <p:nvPr/>
        </p:nvSpPr>
        <p:spPr>
          <a:xfrm>
            <a:off x="7196193" y="17131585"/>
            <a:ext cx="4240323" cy="2862322"/>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an Ivory group figurine representing two seated female figures and a child found at the Mycenae Acropolis, palace area, dating to the 15th- 14th century. BC (National Archaeological Museum, 2025). This shows wealth as the figurines are made of ivory and are thought to be divine figures (National Archaeological Museum, 2025).</a:t>
            </a:r>
          </a:p>
        </p:txBody>
      </p:sp>
      <p:pic>
        <p:nvPicPr>
          <p:cNvPr id="47" name="Picture 46">
            <a:extLst>
              <a:ext uri="{FF2B5EF4-FFF2-40B4-BE49-F238E27FC236}">
                <a16:creationId xmlns:a16="http://schemas.microsoft.com/office/drawing/2014/main" id="{60A1EDAA-EB87-852C-A2E7-08D5A095D4E5}"/>
              </a:ext>
            </a:extLst>
          </p:cNvPr>
          <p:cNvPicPr>
            <a:picLocks noChangeAspect="1"/>
          </p:cNvPicPr>
          <p:nvPr/>
        </p:nvPicPr>
        <p:blipFill>
          <a:blip r:embed="rId16"/>
          <a:stretch>
            <a:fillRect/>
          </a:stretch>
        </p:blipFill>
        <p:spPr>
          <a:xfrm>
            <a:off x="11802411" y="14795018"/>
            <a:ext cx="3250706" cy="1644802"/>
          </a:xfrm>
          <a:prstGeom prst="rect">
            <a:avLst/>
          </a:prstGeom>
        </p:spPr>
      </p:pic>
      <p:sp>
        <p:nvSpPr>
          <p:cNvPr id="49" name="TextBox 48">
            <a:extLst>
              <a:ext uri="{FF2B5EF4-FFF2-40B4-BE49-F238E27FC236}">
                <a16:creationId xmlns:a16="http://schemas.microsoft.com/office/drawing/2014/main" id="{2272E2F5-83F1-4968-E8D3-707F52A079AF}"/>
              </a:ext>
            </a:extLst>
          </p:cNvPr>
          <p:cNvSpPr txBox="1"/>
          <p:nvPr/>
        </p:nvSpPr>
        <p:spPr>
          <a:xfrm>
            <a:off x="11684616" y="17270084"/>
            <a:ext cx="4727448" cy="2585323"/>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luxury duck-shaped vessel for cosmetic use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kymbe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made of a single piece of rock crystal found in Mycenae, Grave Circle B, and Grave O, dating to the 16th century. BC (National Archaeological Museum, 2025). The simplistic yet ‘remarkable’  design suggests wealth as the cup would have been made professionally due to the accuracy seen (National Archaeological Museum, 2025).</a:t>
            </a:r>
          </a:p>
        </p:txBody>
      </p:sp>
      <p:pic>
        <p:nvPicPr>
          <p:cNvPr id="5" name="Picture 4">
            <a:extLst>
              <a:ext uri="{FF2B5EF4-FFF2-40B4-BE49-F238E27FC236}">
                <a16:creationId xmlns:a16="http://schemas.microsoft.com/office/drawing/2014/main" id="{6D68DEBA-0529-3A24-D462-9AA1B8DB00C1}"/>
              </a:ext>
            </a:extLst>
          </p:cNvPr>
          <p:cNvPicPr>
            <a:picLocks noChangeAspect="1"/>
          </p:cNvPicPr>
          <p:nvPr/>
        </p:nvPicPr>
        <p:blipFill>
          <a:blip r:embed="rId17"/>
          <a:stretch>
            <a:fillRect/>
          </a:stretch>
        </p:blipFill>
        <p:spPr>
          <a:xfrm>
            <a:off x="19383977" y="13537513"/>
            <a:ext cx="1902343" cy="2862322"/>
          </a:xfrm>
          <a:prstGeom prst="rect">
            <a:avLst/>
          </a:prstGeom>
        </p:spPr>
      </p:pic>
      <p:sp>
        <p:nvSpPr>
          <p:cNvPr id="12" name="TextBox 11">
            <a:extLst>
              <a:ext uri="{FF2B5EF4-FFF2-40B4-BE49-F238E27FC236}">
                <a16:creationId xmlns:a16="http://schemas.microsoft.com/office/drawing/2014/main" id="{51783E73-B7B3-51C9-7D5F-11BB69914CCF}"/>
              </a:ext>
            </a:extLst>
          </p:cNvPr>
          <p:cNvSpPr txBox="1"/>
          <p:nvPr/>
        </p:nvSpPr>
        <p:spPr>
          <a:xfrm>
            <a:off x="18375967" y="16577587"/>
            <a:ext cx="4132204" cy="3416320"/>
          </a:xfrm>
          <a:prstGeom prst="rect">
            <a:avLst/>
          </a:prstGeom>
          <a:noFill/>
        </p:spPr>
        <p:txBody>
          <a:bodyPr wrap="square">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a unique plaster head of a woman, possibly a goddess or a sphinx, one of the very few examples of monumental Mycenaean plastic art (National Archaeological Museum, 2025). It was found in the area of the Cult Centre on the Acropolis at Mycenae, dating to the 13th century BC (National Archaeological Museum, 2025). This shows the wealth of the Mycenaeans as this shows divine iconography.</a:t>
            </a:r>
          </a:p>
        </p:txBody>
      </p:sp>
    </p:spTree>
    <p:extLst>
      <p:ext uri="{BB962C8B-B14F-4D97-AF65-F5344CB8AC3E}">
        <p14:creationId xmlns:p14="http://schemas.microsoft.com/office/powerpoint/2010/main" val="2791755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3870BC-9CB6-07C9-9C4C-F51BE20A7208}"/>
              </a:ext>
            </a:extLst>
          </p:cNvPr>
          <p:cNvSpPr txBox="1"/>
          <p:nvPr/>
        </p:nvSpPr>
        <p:spPr>
          <a:xfrm>
            <a:off x="1783080" y="3253246"/>
            <a:ext cx="21003768" cy="3046988"/>
          </a:xfrm>
          <a:prstGeom prst="rect">
            <a:avLst/>
          </a:prstGeom>
          <a:noFill/>
        </p:spPr>
        <p:txBody>
          <a:bodyPr wrap="square">
            <a:sp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images represent wealth within Mycenaean Greece. Interpreting each artefact makes one reflect that there are multiple interpretations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Ucko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 1969. P. 262). By using the evidence from the material, there can be characteristics that can be seen within the material found. Material evidence is important. However, archaeologists should not make cultural comparisons as though some cultures do not change; not all traits are the same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Ucko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 1969. P. 263). Despite this, it is important to look at the existing archaeological record to form an explanation that may fit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Ucko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 1969. P. 264). The wealth found in the images shows common themes. Gold is often used, and detail is an indication of the wealth of the individual. Some of these objects are indications of the possible wealth of the Mycenaeans and how certain figures in the society were treated, for example, the Boar helmet was deposited in noble tombs, showing the wealth of the helmet and items that are symbolisms of wealth due to the helmet being a symbol for the Nobles. Some items that were found in the Palaces are unique, rich pieces that show the wealth of the deceased to show off their</a:t>
            </a:r>
            <a:r>
              <a:rPr lang="en-GB" sz="2400" kern="100" dirty="0">
                <a:latin typeface="Aptos" panose="020B0004020202020204" pitchFamily="34" charset="0"/>
                <a:ea typeface="Aptos" panose="020B0004020202020204" pitchFamily="34" charset="0"/>
                <a:cs typeface="Times New Roman" panose="02020603050405020304" pitchFamily="18" charset="0"/>
              </a:rPr>
              <a:t> wealth and privilege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8" name="TextBox 7">
            <a:extLst>
              <a:ext uri="{FF2B5EF4-FFF2-40B4-BE49-F238E27FC236}">
                <a16:creationId xmlns:a16="http://schemas.microsoft.com/office/drawing/2014/main" id="{E5B74DEC-0049-683D-73F7-29C383BF1E8A}"/>
              </a:ext>
            </a:extLst>
          </p:cNvPr>
          <p:cNvSpPr txBox="1"/>
          <p:nvPr/>
        </p:nvSpPr>
        <p:spPr>
          <a:xfrm>
            <a:off x="1783080" y="6654814"/>
            <a:ext cx="15124176" cy="5201424"/>
          </a:xfrm>
          <a:prstGeom prst="rect">
            <a:avLst/>
          </a:prstGeom>
          <a:noFill/>
        </p:spPr>
        <p:txBody>
          <a:bodyPr wrap="square">
            <a:spAutoFit/>
          </a:bodyPr>
          <a:lstStyle/>
          <a:p>
            <a:r>
              <a:rPr lang="en-GB" sz="3200" u="sng" dirty="0">
                <a:effectLst/>
              </a:rPr>
              <a:t>References</a:t>
            </a:r>
          </a:p>
          <a:p>
            <a:endParaRPr lang="en-GB" sz="2000" dirty="0"/>
          </a:p>
          <a:p>
            <a:r>
              <a:rPr lang="en-GB" sz="2000" dirty="0">
                <a:effectLst/>
              </a:rPr>
              <a:t>‘Boar’s-tusk helmet with cheek guards - Heraklion Archaeological Museum’ (2022), 19 April. Available at: </a:t>
            </a:r>
            <a:r>
              <a:rPr lang="en-GB" sz="2000" dirty="0">
                <a:effectLst/>
                <a:hlinkClick r:id="rId2"/>
              </a:rPr>
              <a:t>https://heraklionmuseum.gr/en/exhibit/boars-tusk-helmet-with-cheek-guards/, https://heraklionmuseum.gr/en/exhibit/boars-tusk-helmet-with-cheek-guards/</a:t>
            </a:r>
            <a:r>
              <a:rPr lang="en-GB" sz="2000" dirty="0">
                <a:effectLst/>
              </a:rPr>
              <a:t> (Accessed: 12 March 2025).</a:t>
            </a:r>
          </a:p>
          <a:p>
            <a:endParaRPr lang="en-GB" sz="2000" dirty="0">
              <a:effectLst/>
            </a:endParaRPr>
          </a:p>
          <a:p>
            <a:r>
              <a:rPr lang="en-GB" sz="2000" i="1" dirty="0">
                <a:effectLst/>
              </a:rPr>
              <a:t>cup; electrotype | British Museum</a:t>
            </a:r>
            <a:r>
              <a:rPr lang="en-GB" sz="2000" dirty="0">
                <a:effectLst/>
              </a:rPr>
              <a:t> (no date). Available at: </a:t>
            </a:r>
            <a:r>
              <a:rPr lang="en-GB" sz="2000" dirty="0">
                <a:effectLst/>
                <a:hlinkClick r:id="rId3"/>
              </a:rPr>
              <a:t>https://www.britishmuseum.org/collection/object/G_1908-1230-2</a:t>
            </a:r>
            <a:r>
              <a:rPr lang="en-GB" sz="2000" dirty="0">
                <a:effectLst/>
              </a:rPr>
              <a:t> (Accessed: 12 March 2025).</a:t>
            </a:r>
          </a:p>
          <a:p>
            <a:endParaRPr lang="en-GB" sz="2000" dirty="0">
              <a:effectLst/>
            </a:endParaRPr>
          </a:p>
          <a:p>
            <a:r>
              <a:rPr lang="en-GB" sz="2000" i="1" dirty="0">
                <a:effectLst/>
              </a:rPr>
              <a:t>death-mask; electrotype | British Museum</a:t>
            </a:r>
            <a:r>
              <a:rPr lang="en-GB" sz="2000" dirty="0">
                <a:effectLst/>
              </a:rPr>
              <a:t> (no date). Available at: </a:t>
            </a:r>
            <a:r>
              <a:rPr lang="en-GB" sz="2000" dirty="0">
                <a:effectLst/>
                <a:hlinkClick r:id="rId4"/>
              </a:rPr>
              <a:t>https://www.britishmuseum.org/collection/object/G_1908-1230-3</a:t>
            </a:r>
            <a:r>
              <a:rPr lang="en-GB" sz="2000" dirty="0">
                <a:effectLst/>
              </a:rPr>
              <a:t> (Accessed: 12 March 2025).</a:t>
            </a:r>
          </a:p>
          <a:p>
            <a:endParaRPr lang="en-GB" sz="2000" dirty="0">
              <a:effectLst/>
            </a:endParaRPr>
          </a:p>
          <a:p>
            <a:r>
              <a:rPr lang="en-GB" sz="2000" dirty="0">
                <a:effectLst/>
              </a:rPr>
              <a:t>Images: National Archaeological Museum (no date) ‘Collection of Mycenaean Antiquities’, </a:t>
            </a:r>
            <a:r>
              <a:rPr lang="en-GB" sz="2000" i="1" dirty="0">
                <a:effectLst/>
              </a:rPr>
              <a:t>National Archaeological Museum</a:t>
            </a:r>
            <a:r>
              <a:rPr lang="en-GB" sz="2000" dirty="0">
                <a:effectLst/>
              </a:rPr>
              <a:t>. Available at: </a:t>
            </a:r>
            <a:r>
              <a:rPr lang="en-GB" sz="2000" dirty="0">
                <a:effectLst/>
                <a:hlinkClick r:id="rId5"/>
              </a:rPr>
              <a:t>https://www.namuseum.gr/en/collection/syllogi-mykinaikon-archaiotiton/</a:t>
            </a:r>
            <a:r>
              <a:rPr lang="en-GB" sz="2000" dirty="0">
                <a:effectLst/>
              </a:rPr>
              <a:t> (Accessed: 10 March 2025).</a:t>
            </a:r>
          </a:p>
          <a:p>
            <a:endParaRPr lang="en-GB" sz="2000" dirty="0">
              <a:effectLst/>
            </a:endParaRPr>
          </a:p>
          <a:p>
            <a:r>
              <a:rPr lang="en-GB" sz="2000" dirty="0" err="1">
                <a:effectLst/>
              </a:rPr>
              <a:t>Ucko</a:t>
            </a:r>
            <a:r>
              <a:rPr lang="en-GB" sz="2000" dirty="0">
                <a:effectLst/>
              </a:rPr>
              <a:t>, P.J. (</a:t>
            </a:r>
            <a:r>
              <a:rPr lang="en-GB" sz="2000" dirty="0"/>
              <a:t>1969</a:t>
            </a:r>
            <a:r>
              <a:rPr lang="en-GB" sz="2000" dirty="0">
                <a:effectLst/>
              </a:rPr>
              <a:t>) ‘Ethnography and Archaeological Interpretation of Funerary Remains’.</a:t>
            </a:r>
          </a:p>
        </p:txBody>
      </p:sp>
    </p:spTree>
    <p:extLst>
      <p:ext uri="{BB962C8B-B14F-4D97-AF65-F5344CB8AC3E}">
        <p14:creationId xmlns:p14="http://schemas.microsoft.com/office/powerpoint/2010/main" val="99156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3021</TotalTime>
  <Words>1442</Words>
  <Application>Microsoft Macintosh PowerPoint</Application>
  <PresentationFormat>Custom</PresentationFormat>
  <Paragraphs>28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 Gaff (2203979)</dc:creator>
  <cp:lastModifiedBy>Matt Gaff (2203979)</cp:lastModifiedBy>
  <cp:revision>46</cp:revision>
  <dcterms:created xsi:type="dcterms:W3CDTF">2025-03-10T10:51:12Z</dcterms:created>
  <dcterms:modified xsi:type="dcterms:W3CDTF">2025-03-14T15:22:43Z</dcterms:modified>
</cp:coreProperties>
</file>