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notesMasterIdLst>
    <p:notesMasterId r:id="rId21"/>
  </p:notesMasterIdLst>
  <p:sldIdLst>
    <p:sldId id="256" r:id="rId2"/>
    <p:sldId id="262" r:id="rId3"/>
    <p:sldId id="259" r:id="rId4"/>
    <p:sldId id="268" r:id="rId5"/>
    <p:sldId id="269" r:id="rId6"/>
    <p:sldId id="270" r:id="rId7"/>
    <p:sldId id="271" r:id="rId8"/>
    <p:sldId id="272" r:id="rId9"/>
    <p:sldId id="273" r:id="rId10"/>
    <p:sldId id="257" r:id="rId11"/>
    <p:sldId id="274" r:id="rId12"/>
    <p:sldId id="258" r:id="rId13"/>
    <p:sldId id="275" r:id="rId14"/>
    <p:sldId id="260" r:id="rId15"/>
    <p:sldId id="261" r:id="rId16"/>
    <p:sldId id="263" r:id="rId17"/>
    <p:sldId id="264" r:id="rId18"/>
    <p:sldId id="26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8241" autoAdjust="0"/>
  </p:normalViewPr>
  <p:slideViewPr>
    <p:cSldViewPr snapToGrid="0">
      <p:cViewPr varScale="1">
        <p:scale>
          <a:sx n="81" d="100"/>
          <a:sy n="81"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BF8497-E4D2-4704-861A-A9D4F617ACCE}" type="datetimeFigureOut">
              <a:rPr lang="en-GB" smtClean="0"/>
              <a:t>02/03/2020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D66FE-58C7-4E9F-A729-C920CBC1BBA3}" type="slidenum">
              <a:rPr lang="en-GB" smtClean="0"/>
              <a:t>‹#›</a:t>
            </a:fld>
            <a:endParaRPr lang="en-GB"/>
          </a:p>
        </p:txBody>
      </p:sp>
    </p:spTree>
    <p:extLst>
      <p:ext uri="{BB962C8B-B14F-4D97-AF65-F5344CB8AC3E}">
        <p14:creationId xmlns:p14="http://schemas.microsoft.com/office/powerpoint/2010/main" val="4142586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A0D66FE-58C7-4E9F-A729-C920CBC1BBA3}" type="slidenum">
              <a:rPr lang="en-GB" smtClean="0"/>
              <a:t>1</a:t>
            </a:fld>
            <a:endParaRPr lang="en-GB"/>
          </a:p>
        </p:txBody>
      </p:sp>
    </p:spTree>
    <p:extLst>
      <p:ext uri="{BB962C8B-B14F-4D97-AF65-F5344CB8AC3E}">
        <p14:creationId xmlns:p14="http://schemas.microsoft.com/office/powerpoint/2010/main" val="1061671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Peterstone Court Country is a luxury hotel located in Brecon, Wales and it  allows guests to access many touristic locations. </a:t>
            </a:r>
          </a:p>
          <a:p>
            <a:r>
              <a:rPr lang="en-GB" sz="1200" dirty="0"/>
              <a:t>The presentation will offer a wide range of information about the PESTLE analysis of the hotel and its effectiveness, about the Human Resource Management functions, about the interview process and many others</a:t>
            </a: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2</a:t>
            </a:fld>
            <a:endParaRPr lang="en-GB"/>
          </a:p>
        </p:txBody>
      </p:sp>
    </p:spTree>
    <p:extLst>
      <p:ext uri="{BB962C8B-B14F-4D97-AF65-F5344CB8AC3E}">
        <p14:creationId xmlns:p14="http://schemas.microsoft.com/office/powerpoint/2010/main" val="3622310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 of a PESTLE analysis is to test what is position a hospitality industry and not only lays on considering all the economic and marketing aspects (Salem Alanzi, 2016). A PESTLE analysis does also give to the company the opportunity to improve the position the company is on now taking into consideration all the external factors that are highly influencing what is happening in the hotel. The external factors that are analysed using the PESTLE analysis are: </a:t>
            </a:r>
          </a:p>
          <a:p>
            <a:r>
              <a:rPr lang="en-GB" sz="1200" b="1" kern="1200" dirty="0">
                <a:solidFill>
                  <a:schemeClr val="tx1"/>
                </a:solidFill>
                <a:effectLst/>
                <a:latin typeface="+mn-lt"/>
                <a:ea typeface="+mn-ea"/>
                <a:cs typeface="+mn-cs"/>
              </a:rPr>
              <a:t>POLITICAL FACTORS </a:t>
            </a:r>
          </a:p>
          <a:p>
            <a:r>
              <a:rPr lang="en-GB" sz="1200" b="1" kern="1200" dirty="0">
                <a:solidFill>
                  <a:schemeClr val="tx1"/>
                </a:solidFill>
                <a:effectLst/>
                <a:latin typeface="+mn-lt"/>
                <a:ea typeface="+mn-ea"/>
                <a:cs typeface="+mn-cs"/>
              </a:rPr>
              <a:t>ECONOMIC FACTORS </a:t>
            </a:r>
          </a:p>
          <a:p>
            <a:r>
              <a:rPr lang="en-GB" sz="1200" b="1" kern="1200" dirty="0">
                <a:solidFill>
                  <a:schemeClr val="tx1"/>
                </a:solidFill>
                <a:effectLst/>
                <a:latin typeface="+mn-lt"/>
                <a:ea typeface="+mn-ea"/>
                <a:cs typeface="+mn-cs"/>
              </a:rPr>
              <a:t>SOCIAL FACIORS </a:t>
            </a:r>
          </a:p>
          <a:p>
            <a:r>
              <a:rPr lang="en-GB" sz="1200" b="1" kern="1200" dirty="0">
                <a:solidFill>
                  <a:schemeClr val="tx1"/>
                </a:solidFill>
                <a:effectLst/>
                <a:latin typeface="+mn-lt"/>
                <a:ea typeface="+mn-ea"/>
                <a:cs typeface="+mn-cs"/>
              </a:rPr>
              <a:t>TECHNOLOGICAL FACTORS</a:t>
            </a:r>
          </a:p>
          <a:p>
            <a:r>
              <a:rPr lang="en-GB" sz="1200" b="1" kern="1200" dirty="0">
                <a:solidFill>
                  <a:schemeClr val="tx1"/>
                </a:solidFill>
                <a:effectLst/>
                <a:latin typeface="+mn-lt"/>
                <a:ea typeface="+mn-ea"/>
                <a:cs typeface="+mn-cs"/>
              </a:rPr>
              <a:t>LEGAL FACTORS </a:t>
            </a:r>
          </a:p>
          <a:p>
            <a:r>
              <a:rPr lang="en-GB" sz="1200" b="1" kern="1200" dirty="0">
                <a:solidFill>
                  <a:schemeClr val="tx1"/>
                </a:solidFill>
                <a:effectLst/>
                <a:latin typeface="+mn-lt"/>
                <a:ea typeface="+mn-ea"/>
                <a:cs typeface="+mn-cs"/>
              </a:rPr>
              <a:t>ENVIRONMENTAL FACTORS </a:t>
            </a:r>
          </a:p>
          <a:p>
            <a:pPr marL="36900" indent="0">
              <a:buNone/>
            </a:pPr>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3</a:t>
            </a:fld>
            <a:endParaRPr lang="en-GB"/>
          </a:p>
        </p:txBody>
      </p:sp>
    </p:spTree>
    <p:extLst>
      <p:ext uri="{BB962C8B-B14F-4D97-AF65-F5344CB8AC3E}">
        <p14:creationId xmlns:p14="http://schemas.microsoft.com/office/powerpoint/2010/main" val="3253968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political factors are currently affecting some decision that could be taken in order to develop the number of guests coming to our hotel. One main actual reason why the political factors are affecting the business area of the hotel is because of BREXIT, aspect that was finally accepted and in accordance to that it will be hard to for European Members to enter UK without a permission. Therefore the Peterstone Court Country House hotel has to deal with a reduction in the number of guests, however, this is not sever high chances for the level of reduction to be really big because there are still </a:t>
            </a:r>
            <a:r>
              <a:rPr lang="en-GB" sz="1200" dirty="0" err="1"/>
              <a:t>toursists</a:t>
            </a:r>
            <a:r>
              <a:rPr lang="en-GB" sz="1200" dirty="0"/>
              <a:t> coming from some other areas wishing to visit such nice places around the hotel.</a:t>
            </a:r>
            <a:endParaRPr lang="en-GB" sz="1200" i="1" dirty="0"/>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4</a:t>
            </a:fld>
            <a:endParaRPr lang="en-GB"/>
          </a:p>
        </p:txBody>
      </p:sp>
    </p:spTree>
    <p:extLst>
      <p:ext uri="{BB962C8B-B14F-4D97-AF65-F5344CB8AC3E}">
        <p14:creationId xmlns:p14="http://schemas.microsoft.com/office/powerpoint/2010/main" val="2582861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economy position can be influenced by the seasons as the amount of tourists may not be as high in the autumn and this regarding to the fact that people may work and their holiday is most probably going to be in the summer time or winter time. In accordance to that the profit of the hotel must be bigger in the seasons when there are more guests coming in the hotel.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to that as mentioned in the slide, regarding to Brexit there is a possibility for the economy to decrease because of the international guests that are not able to come as easy in the country. </a:t>
            </a:r>
          </a:p>
        </p:txBody>
      </p:sp>
      <p:sp>
        <p:nvSpPr>
          <p:cNvPr id="4" name="Slide Number Placeholder 3"/>
          <p:cNvSpPr>
            <a:spLocks noGrp="1"/>
          </p:cNvSpPr>
          <p:nvPr>
            <p:ph type="sldNum" sz="quarter" idx="5"/>
          </p:nvPr>
        </p:nvSpPr>
        <p:spPr/>
        <p:txBody>
          <a:bodyPr/>
          <a:lstStyle/>
          <a:p>
            <a:fld id="{FA0D66FE-58C7-4E9F-A729-C920CBC1BBA3}" type="slidenum">
              <a:rPr lang="en-GB" smtClean="0"/>
              <a:t>5</a:t>
            </a:fld>
            <a:endParaRPr lang="en-GB"/>
          </a:p>
        </p:txBody>
      </p:sp>
    </p:spTree>
    <p:extLst>
      <p:ext uri="{BB962C8B-B14F-4D97-AF65-F5344CB8AC3E}">
        <p14:creationId xmlns:p14="http://schemas.microsoft.com/office/powerpoint/2010/main" val="1784404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the reason that it is a extravagant hotel there may be precise people from middle/ upper classes wishing to visit the hotel as those people may approach a room at a hotel easier than people from lower classes as they may not be capable to pay the price of a room which is expensive (£150 approx..). As a result, the social factors could easily influence the target of guests coming in the hotel and regarding to this the most of the guests coming for a stay could be mainly business people and not tourist.</a:t>
            </a: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6</a:t>
            </a:fld>
            <a:endParaRPr lang="en-GB"/>
          </a:p>
        </p:txBody>
      </p:sp>
    </p:spTree>
    <p:extLst>
      <p:ext uri="{BB962C8B-B14F-4D97-AF65-F5344CB8AC3E}">
        <p14:creationId xmlns:p14="http://schemas.microsoft.com/office/powerpoint/2010/main" val="1082307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technological factors are playing an important role and this because there are internal and external systems used for  communications in the first place. </a:t>
            </a:r>
          </a:p>
          <a:p>
            <a:r>
              <a:rPr lang="en-GB" sz="1200" dirty="0"/>
              <a:t> Next to that when introducing the modern technology in the business environment, more people are attracted to visit the hotel because it allows to access unique things such as PlayStation consoles/ incorporated tablets especially designed for kids.</a:t>
            </a:r>
          </a:p>
          <a:p>
            <a:r>
              <a:rPr lang="en-GB" dirty="0"/>
              <a:t>Modern technology could be advantageous even for the employees as by using technology it is easier to check the bookings the necessary data that has to be input in the system in order to take responsibility of the guest that is about to come it the hotel. In addition to that the technological factors have become a strategy technique for most of the hotels. </a:t>
            </a:r>
          </a:p>
        </p:txBody>
      </p:sp>
      <p:sp>
        <p:nvSpPr>
          <p:cNvPr id="4" name="Slide Number Placeholder 3"/>
          <p:cNvSpPr>
            <a:spLocks noGrp="1"/>
          </p:cNvSpPr>
          <p:nvPr>
            <p:ph type="sldNum" sz="quarter" idx="5"/>
          </p:nvPr>
        </p:nvSpPr>
        <p:spPr/>
        <p:txBody>
          <a:bodyPr/>
          <a:lstStyle/>
          <a:p>
            <a:fld id="{FA0D66FE-58C7-4E9F-A729-C920CBC1BBA3}" type="slidenum">
              <a:rPr lang="en-GB" smtClean="0"/>
              <a:t>7</a:t>
            </a:fld>
            <a:endParaRPr lang="en-GB"/>
          </a:p>
        </p:txBody>
      </p:sp>
    </p:spTree>
    <p:extLst>
      <p:ext uri="{BB962C8B-B14F-4D97-AF65-F5344CB8AC3E}">
        <p14:creationId xmlns:p14="http://schemas.microsoft.com/office/powerpoint/2010/main" val="4001859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There are plenty legislative risks need to be taken in consideration all the time for example the health and safety at work policy need to be frequently checked for potential changes as well as the data protection act which is in charge of the guests protection because otherwise it is a disadvantage for the business environment especially if there are issues occurring after the policies have been updated, but they were not checked by the members of staff </a:t>
            </a:r>
          </a:p>
          <a:p>
            <a:r>
              <a:rPr lang="en-GB" dirty="0"/>
              <a:t>As mentioned in the slide above, there are specific procedures to use such as the procedures in the data protection act, procedures that are influencing the hotel to keep all the data recorded and safe. </a:t>
            </a:r>
          </a:p>
        </p:txBody>
      </p:sp>
      <p:sp>
        <p:nvSpPr>
          <p:cNvPr id="4" name="Slide Number Placeholder 3"/>
          <p:cNvSpPr>
            <a:spLocks noGrp="1"/>
          </p:cNvSpPr>
          <p:nvPr>
            <p:ph type="sldNum" sz="quarter" idx="5"/>
          </p:nvPr>
        </p:nvSpPr>
        <p:spPr/>
        <p:txBody>
          <a:bodyPr/>
          <a:lstStyle/>
          <a:p>
            <a:fld id="{FA0D66FE-58C7-4E9F-A729-C920CBC1BBA3}" type="slidenum">
              <a:rPr lang="en-GB" smtClean="0"/>
              <a:t>8</a:t>
            </a:fld>
            <a:endParaRPr lang="en-GB"/>
          </a:p>
        </p:txBody>
      </p:sp>
    </p:spTree>
    <p:extLst>
      <p:ext uri="{BB962C8B-B14F-4D97-AF65-F5344CB8AC3E}">
        <p14:creationId xmlns:p14="http://schemas.microsoft.com/office/powerpoint/2010/main" val="1335248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environmental factors are the factors that are influencing the amount of people coming to visit and stay in the hotel. Factors such as the weather could influence how many people are coming as tourist and this because most of the time the weather is cold and its rainy outside, thing that could stop people from coming in the hotel are. </a:t>
            </a:r>
            <a:endParaRPr lang="en-GB" sz="1200" i="1" dirty="0"/>
          </a:p>
          <a:p>
            <a:r>
              <a:rPr lang="en-GB" dirty="0"/>
              <a:t>The Petrol is another factor affecting and this because there could be some people that do consider that lots of petrol would be used in order to arrive at the hotel and regarding to that those people are highly predicted to chose a hotel that is closer to them. </a:t>
            </a:r>
          </a:p>
        </p:txBody>
      </p:sp>
      <p:sp>
        <p:nvSpPr>
          <p:cNvPr id="4" name="Slide Number Placeholder 3"/>
          <p:cNvSpPr>
            <a:spLocks noGrp="1"/>
          </p:cNvSpPr>
          <p:nvPr>
            <p:ph type="sldNum" sz="quarter" idx="5"/>
          </p:nvPr>
        </p:nvSpPr>
        <p:spPr/>
        <p:txBody>
          <a:bodyPr/>
          <a:lstStyle/>
          <a:p>
            <a:fld id="{FA0D66FE-58C7-4E9F-A729-C920CBC1BBA3}" type="slidenum">
              <a:rPr lang="en-GB" smtClean="0"/>
              <a:t>9</a:t>
            </a:fld>
            <a:endParaRPr lang="en-GB"/>
          </a:p>
        </p:txBody>
      </p:sp>
    </p:spTree>
    <p:extLst>
      <p:ext uri="{BB962C8B-B14F-4D97-AF65-F5344CB8AC3E}">
        <p14:creationId xmlns:p14="http://schemas.microsoft.com/office/powerpoint/2010/main" val="501443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a:t>During the selection process the employers are testing the job applicants capabilities taking into consideration what each one has to offer and after all the best candidates are being chosen for potential interviews (Robins and Coulter 2012)</a:t>
            </a:r>
          </a:p>
          <a:p>
            <a:pPr marL="36900" indent="0" algn="ctr">
              <a:lnSpc>
                <a:spcPct val="90000"/>
              </a:lnSpc>
              <a:buNone/>
            </a:pPr>
            <a:r>
              <a:rPr lang="en-GB" sz="1200" b="1" u="sng" dirty="0"/>
              <a:t>The most common strategies used by HR during the selection process are the following: </a:t>
            </a:r>
          </a:p>
          <a:p>
            <a:pPr algn="ctr">
              <a:lnSpc>
                <a:spcPct val="90000"/>
              </a:lnSpc>
            </a:pPr>
            <a:r>
              <a:rPr lang="en-GB" sz="1200" dirty="0"/>
              <a:t>Use questions about the behavioural actions </a:t>
            </a:r>
          </a:p>
          <a:p>
            <a:pPr algn="ctr">
              <a:lnSpc>
                <a:spcPct val="90000"/>
              </a:lnSpc>
            </a:pPr>
            <a:r>
              <a:rPr lang="en-GB" sz="1200" dirty="0"/>
              <a:t>Analyses details about the administrative capabilities and knowledge </a:t>
            </a:r>
          </a:p>
          <a:p>
            <a:pPr algn="ctr">
              <a:lnSpc>
                <a:spcPct val="90000"/>
              </a:lnSpc>
            </a:pPr>
            <a:r>
              <a:rPr lang="en-GB" sz="1200" dirty="0"/>
              <a:t>Tests the candidate’s personality characteristics and thinking </a:t>
            </a: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10</a:t>
            </a:fld>
            <a:endParaRPr lang="en-GB"/>
          </a:p>
        </p:txBody>
      </p:sp>
    </p:spTree>
    <p:extLst>
      <p:ext uri="{BB962C8B-B14F-4D97-AF65-F5344CB8AC3E}">
        <p14:creationId xmlns:p14="http://schemas.microsoft.com/office/powerpoint/2010/main" val="3755630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effectLst/>
              </a:rPr>
              <a:t>Considering what Cole (2002) said, selection is the procedure that is very productive and useful in all types of industries and this because even if time and costs are lost within the process, a decent employee that has a respectable capability for the position will hardly work for the business bringing then a major level of advantages, including economic advantages for the business </a:t>
            </a:r>
            <a:endParaRPr lang="en-GB" sz="1200" dirty="0">
              <a:solidFill>
                <a:srgbClr val="FFFFFF"/>
              </a:solidFill>
            </a:endParaRP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11</a:t>
            </a:fld>
            <a:endParaRPr lang="en-GB"/>
          </a:p>
        </p:txBody>
      </p:sp>
    </p:spTree>
    <p:extLst>
      <p:ext uri="{BB962C8B-B14F-4D97-AF65-F5344CB8AC3E}">
        <p14:creationId xmlns:p14="http://schemas.microsoft.com/office/powerpoint/2010/main" val="2115340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The process includes sorting out such descriptions for the Human Resource Management with the aim of making all the details of the position clear for the applicants (Armenakis and Bernerth 2009). </a:t>
            </a: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12</a:t>
            </a:fld>
            <a:endParaRPr lang="en-GB"/>
          </a:p>
        </p:txBody>
      </p:sp>
    </p:spTree>
    <p:extLst>
      <p:ext uri="{BB962C8B-B14F-4D97-AF65-F5344CB8AC3E}">
        <p14:creationId xmlns:p14="http://schemas.microsoft.com/office/powerpoint/2010/main" val="1054837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The recruitment process is well-thought-out as being effective for the reason that collects a  great amount of candidates that need the specific job position (Taylor 1999). In addition to that, for the reason that it attracts more people, the competition is more intense and regarding to that people may take everything more seriously in order for the position to be given to them. </a:t>
            </a:r>
          </a:p>
          <a:p>
            <a:r>
              <a:rPr lang="en-GB" dirty="0"/>
              <a:t>In addition to what was mentioned, recruitment is good and quick and this because everyone applies in a short amount of time either online using a specific system or personally at the company handing in a CV and a Cover letter </a:t>
            </a:r>
          </a:p>
        </p:txBody>
      </p:sp>
      <p:sp>
        <p:nvSpPr>
          <p:cNvPr id="4" name="Slide Number Placeholder 3"/>
          <p:cNvSpPr>
            <a:spLocks noGrp="1"/>
          </p:cNvSpPr>
          <p:nvPr>
            <p:ph type="sldNum" sz="quarter" idx="5"/>
          </p:nvPr>
        </p:nvSpPr>
        <p:spPr/>
        <p:txBody>
          <a:bodyPr/>
          <a:lstStyle/>
          <a:p>
            <a:fld id="{FA0D66FE-58C7-4E9F-A729-C920CBC1BBA3}" type="slidenum">
              <a:rPr lang="en-GB" smtClean="0"/>
              <a:t>13</a:t>
            </a:fld>
            <a:endParaRPr lang="en-GB"/>
          </a:p>
        </p:txBody>
      </p:sp>
    </p:spTree>
    <p:extLst>
      <p:ext uri="{BB962C8B-B14F-4D97-AF65-F5344CB8AC3E}">
        <p14:creationId xmlns:p14="http://schemas.microsoft.com/office/powerpoint/2010/main" val="1157279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culture of the hotel as an organisation is defined as being the “personality” of a organisation, personality that defines the place in which employees work as a business environment (Alison Doyle 2020), this meaning that the managerial and the administrative teams must be more than careful when structuring the hotel.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Internal Factors: </a:t>
            </a:r>
            <a:r>
              <a:rPr lang="en-GB" b="1" dirty="0"/>
              <a:t>mission, communication, leadership</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dirty="0"/>
              <a:t>Mission-</a:t>
            </a:r>
            <a:r>
              <a:rPr lang="en-GB" b="0" dirty="0"/>
              <a:t> this factor must be discussed in a clear way in order for everyone to understand the aim of the hotel (in our case the aim of the Peterstone Hotel) and how the hotel will achieve the aim.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2. Communication- </a:t>
            </a:r>
            <a:r>
              <a:rPr lang="en-GB" b="0" dirty="0"/>
              <a:t>is occurring between teams such as the managers team and another employees in order</a:t>
            </a:r>
            <a:endParaRPr lang="en-GB" b="1" dirty="0"/>
          </a:p>
          <a:p>
            <a:r>
              <a:rPr lang="en-GB" dirty="0"/>
              <a:t>to clarify such changes, actions and activities that are taking place in the hotel. Next to that the communication could highly affect the culture of the hotel if it is not used productively. For example, some people could feel like the communication given to them from the hotel side is not good enough for them to understand what services are exactly given. </a:t>
            </a:r>
          </a:p>
          <a:p>
            <a:r>
              <a:rPr lang="en-GB" b="1" dirty="0"/>
              <a:t>3. Leadership:</a:t>
            </a:r>
            <a:r>
              <a:rPr lang="en-GB" b="0" dirty="0"/>
              <a:t> leadership is good, but in some cases it could be something that is influencing negatively. For example, some people could feel embarrassed with their work when some managers are overtaking their role of “model” and this could affect the way the employees are working in order to provide good services to the guests.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External Factors: </a:t>
            </a:r>
            <a:r>
              <a:rPr lang="en-GB" sz="1200" dirty="0"/>
              <a:t>The external factors affecting the culture of a hotel are mainly the PESTLE factors because they are the ones to do with everything coming from outside the hotel, everything that is not up to the administrative/ managerial teams of the hotel. </a:t>
            </a:r>
            <a:endParaRPr lang="en-US" sz="1200" dirty="0"/>
          </a:p>
          <a:p>
            <a:endParaRPr lang="en-GB" b="0" dirty="0"/>
          </a:p>
          <a:p>
            <a:endParaRPr lang="en-GB" b="1" dirty="0"/>
          </a:p>
        </p:txBody>
      </p:sp>
      <p:sp>
        <p:nvSpPr>
          <p:cNvPr id="4" name="Slide Number Placeholder 3"/>
          <p:cNvSpPr>
            <a:spLocks noGrp="1"/>
          </p:cNvSpPr>
          <p:nvPr>
            <p:ph type="sldNum" sz="quarter" idx="5"/>
          </p:nvPr>
        </p:nvSpPr>
        <p:spPr/>
        <p:txBody>
          <a:bodyPr/>
          <a:lstStyle/>
          <a:p>
            <a:fld id="{FA0D66FE-58C7-4E9F-A729-C920CBC1BBA3}" type="slidenum">
              <a:rPr lang="en-GB" smtClean="0"/>
              <a:t>14</a:t>
            </a:fld>
            <a:endParaRPr lang="en-GB"/>
          </a:p>
        </p:txBody>
      </p:sp>
    </p:spTree>
    <p:extLst>
      <p:ext uri="{BB962C8B-B14F-4D97-AF65-F5344CB8AC3E}">
        <p14:creationId xmlns:p14="http://schemas.microsoft.com/office/powerpoint/2010/main" val="404118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effectLst/>
              </a:rPr>
              <a:t>Diversity in a hotel industry has become an issue over the last years and this because there is a wide range of Romanian, Bulgarian or Polish employees in most of the environment and regarding to that Ethic Diversity has become a severe issue to deal with. Therefore, the </a:t>
            </a:r>
            <a:r>
              <a:rPr lang="en-GB" sz="1200" b="1" dirty="0">
                <a:solidFill>
                  <a:srgbClr val="FFFFFF"/>
                </a:solidFill>
                <a:effectLst/>
              </a:rPr>
              <a:t>ethnicity </a:t>
            </a:r>
            <a:r>
              <a:rPr lang="en-GB" sz="1200" dirty="0">
                <a:solidFill>
                  <a:srgbClr val="FFFFFF"/>
                </a:solidFill>
                <a:effectLst/>
              </a:rPr>
              <a:t>is one of the factors affecting diversity. Some other factors that are highly affecting the diversity in such industries as the hospitality and tourism industry are </a:t>
            </a:r>
            <a:r>
              <a:rPr lang="en-GB" sz="1200" b="1" dirty="0">
                <a:solidFill>
                  <a:srgbClr val="FFFFFF"/>
                </a:solidFill>
                <a:effectLst/>
              </a:rPr>
              <a:t>gender</a:t>
            </a:r>
            <a:r>
              <a:rPr lang="en-GB" sz="1200" dirty="0">
                <a:solidFill>
                  <a:srgbClr val="FFFFFF"/>
                </a:solidFill>
                <a:effectLst/>
              </a:rPr>
              <a:t> </a:t>
            </a:r>
            <a:r>
              <a:rPr lang="en-GB" sz="1200" b="1" dirty="0">
                <a:solidFill>
                  <a:srgbClr val="FFFFFF"/>
                </a:solidFill>
                <a:effectLst/>
              </a:rPr>
              <a:t>equalities </a:t>
            </a:r>
            <a:r>
              <a:rPr lang="en-GB" sz="1200" dirty="0">
                <a:solidFill>
                  <a:srgbClr val="FFFFFF"/>
                </a:solidFill>
                <a:effectLst/>
              </a:rPr>
              <a:t>which includes the idea of a man earning more than a women, </a:t>
            </a:r>
            <a:r>
              <a:rPr lang="en-GB" sz="1200" b="1" dirty="0">
                <a:solidFill>
                  <a:srgbClr val="FFFFFF"/>
                </a:solidFill>
                <a:effectLst/>
              </a:rPr>
              <a:t>age </a:t>
            </a:r>
            <a:r>
              <a:rPr lang="en-GB" sz="1200" dirty="0">
                <a:solidFill>
                  <a:srgbClr val="FFFFFF"/>
                </a:solidFill>
                <a:effectLst/>
              </a:rPr>
              <a:t>as some employers tend to make such differences in paying an over 21</a:t>
            </a:r>
            <a:r>
              <a:rPr lang="en-GB" sz="1200" baseline="30000" dirty="0">
                <a:solidFill>
                  <a:srgbClr val="FFFFFF"/>
                </a:solidFill>
                <a:effectLst/>
              </a:rPr>
              <a:t>st</a:t>
            </a:r>
            <a:r>
              <a:rPr lang="en-GB" sz="1200" dirty="0">
                <a:solidFill>
                  <a:srgbClr val="FFFFFF"/>
                </a:solidFill>
                <a:effectLst/>
              </a:rPr>
              <a:t> year old and paying a 19</a:t>
            </a:r>
            <a:r>
              <a:rPr lang="en-GB" sz="1200" baseline="30000" dirty="0">
                <a:solidFill>
                  <a:srgbClr val="FFFFFF"/>
                </a:solidFill>
                <a:effectLst/>
              </a:rPr>
              <a:t>th</a:t>
            </a:r>
            <a:r>
              <a:rPr lang="en-GB" sz="1200" dirty="0">
                <a:solidFill>
                  <a:srgbClr val="FFFFFF"/>
                </a:solidFill>
                <a:effectLst/>
              </a:rPr>
              <a:t> year old, </a:t>
            </a:r>
            <a:r>
              <a:rPr lang="en-GB" sz="1200" b="1" dirty="0">
                <a:solidFill>
                  <a:srgbClr val="FFFFFF"/>
                </a:solidFill>
                <a:effectLst/>
              </a:rPr>
              <a:t>sexual orientation</a:t>
            </a:r>
            <a:r>
              <a:rPr lang="en-GB" sz="1200" dirty="0">
                <a:solidFill>
                  <a:srgbClr val="FFFFFF"/>
                </a:solidFill>
                <a:effectLst/>
              </a:rPr>
              <a:t> as some hospitality environments may not allow couples of the same sex to be members of staff and </a:t>
            </a:r>
            <a:r>
              <a:rPr lang="en-GB" sz="1200" b="1" dirty="0">
                <a:solidFill>
                  <a:srgbClr val="FFFFFF"/>
                </a:solidFill>
                <a:effectLst/>
              </a:rPr>
              <a:t>religion </a:t>
            </a:r>
            <a:r>
              <a:rPr lang="en-GB" sz="1200" dirty="0">
                <a:solidFill>
                  <a:srgbClr val="FFFFFF"/>
                </a:solidFill>
                <a:effectLst/>
              </a:rPr>
              <a:t>which used to be a big thing previously.</a:t>
            </a:r>
            <a:endParaRPr lang="en-GB" sz="1200" dirty="0">
              <a:solidFill>
                <a:srgbClr val="FFFFFF"/>
              </a:solidFill>
            </a:endParaRP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15</a:t>
            </a:fld>
            <a:endParaRPr lang="en-GB"/>
          </a:p>
        </p:txBody>
      </p:sp>
    </p:spTree>
    <p:extLst>
      <p:ext uri="{BB962C8B-B14F-4D97-AF65-F5344CB8AC3E}">
        <p14:creationId xmlns:p14="http://schemas.microsoft.com/office/powerpoint/2010/main" val="421650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There are a variety of methods designed by the human resource management in order to improve the employee’s performances. Some of the strategies are based on </a:t>
            </a:r>
            <a:r>
              <a:rPr lang="en-GB" b="1" dirty="0">
                <a:effectLst/>
              </a:rPr>
              <a:t>motivation, challenges. </a:t>
            </a:r>
            <a:endParaRPr lang="en-GB" dirty="0">
              <a:effectLst/>
            </a:endParaRPr>
          </a:p>
          <a:p>
            <a:r>
              <a:rPr lang="en-GB" b="1" i="1" dirty="0">
                <a:effectLst/>
              </a:rPr>
              <a:t>Motivational Strategy</a:t>
            </a:r>
            <a:r>
              <a:rPr lang="en-GB" i="1" dirty="0">
                <a:effectLst/>
              </a:rPr>
              <a:t>: </a:t>
            </a:r>
            <a:r>
              <a:rPr lang="en-GB" dirty="0">
                <a:effectLst/>
              </a:rPr>
              <a:t>this strategy is based on motivation that is given from the manager which the superior to other employees that should be working after what the manager wants (Ielics, 2001). Therefore, this strategy would be very useful in the hospitality industry as if the superiors are constantly encouraging the employees telling them that they can do you it and that they are really good in what they are doing and all those things that would motivate them to build confidence. </a:t>
            </a:r>
          </a:p>
          <a:p>
            <a:r>
              <a:rPr lang="en-GB" b="1" i="1" dirty="0">
                <a:effectLst/>
              </a:rPr>
              <a:t>Strategy using challenges</a:t>
            </a:r>
            <a:r>
              <a:rPr lang="en-GB" b="1" dirty="0">
                <a:effectLst/>
              </a:rPr>
              <a:t>: </a:t>
            </a:r>
            <a:r>
              <a:rPr lang="en-GB" dirty="0">
                <a:effectLst/>
              </a:rPr>
              <a:t>tests are very mutual in some hospitality industries as there may be a group that has a target and the test of the month (for example) is to be the first one on the table three times one after another  and it there is someone that completes the challenge than it should be awarder/ payed at a </a:t>
            </a:r>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17</a:t>
            </a:fld>
            <a:endParaRPr lang="en-GB"/>
          </a:p>
        </p:txBody>
      </p:sp>
    </p:spTree>
    <p:extLst>
      <p:ext uri="{BB962C8B-B14F-4D97-AF65-F5344CB8AC3E}">
        <p14:creationId xmlns:p14="http://schemas.microsoft.com/office/powerpoint/2010/main" val="893655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 conclusion to everything that was mentioned throughout the report, there are so many things that are working together for a goo hospitality industry as a business to work in a good way. Next to that it is very important that all the members of staff overseeing the business to take into consideration all the internal and external factors that are cooperating and influencing the way the business works.</a:t>
            </a:r>
            <a:endParaRPr lang="en-US" dirty="0"/>
          </a:p>
          <a:p>
            <a:r>
              <a:rPr lang="en-GB" dirty="0"/>
              <a:t>Thinking about the </a:t>
            </a:r>
            <a:r>
              <a:rPr lang="en-GB" dirty="0" smtClean="0"/>
              <a:t>Peterstone</a:t>
            </a:r>
            <a:r>
              <a:rPr lang="en-GB" baseline="0" dirty="0" smtClean="0"/>
              <a:t> Court Country Hotel </a:t>
            </a:r>
            <a:r>
              <a:rPr lang="en-GB" dirty="0" smtClean="0"/>
              <a:t>, </a:t>
            </a:r>
            <a:r>
              <a:rPr lang="en-GB" dirty="0"/>
              <a:t>it is working very good following all the Human Resource Management Functions in order to make sure that all the employees are chosen carefully and also in order to ensure that the people that are part of the staff are capable enough to deal with all the duties that are part of the position</a:t>
            </a:r>
          </a:p>
          <a:p>
            <a:endParaRPr lang="en-GB" dirty="0"/>
          </a:p>
        </p:txBody>
      </p:sp>
      <p:sp>
        <p:nvSpPr>
          <p:cNvPr id="4" name="Slide Number Placeholder 3"/>
          <p:cNvSpPr>
            <a:spLocks noGrp="1"/>
          </p:cNvSpPr>
          <p:nvPr>
            <p:ph type="sldNum" sz="quarter" idx="5"/>
          </p:nvPr>
        </p:nvSpPr>
        <p:spPr/>
        <p:txBody>
          <a:bodyPr/>
          <a:lstStyle/>
          <a:p>
            <a:fld id="{FA0D66FE-58C7-4E9F-A729-C920CBC1BBA3}" type="slidenum">
              <a:rPr lang="en-GB" smtClean="0"/>
              <a:t>18</a:t>
            </a:fld>
            <a:endParaRPr lang="en-GB"/>
          </a:p>
        </p:txBody>
      </p:sp>
    </p:spTree>
    <p:extLst>
      <p:ext uri="{BB962C8B-B14F-4D97-AF65-F5344CB8AC3E}">
        <p14:creationId xmlns:p14="http://schemas.microsoft.com/office/powerpoint/2010/main" val="279654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62217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22113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5438100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79737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3ED0CC-082F-4160-86E5-0D6041F12778}" type="datetime1">
              <a:rPr lang="en-US" smtClean="0"/>
              <a:t>3/2/2020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938739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5938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3400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472380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3153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354272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51253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6492870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15247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3053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115547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734513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235084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73ED0CC-082F-4160-86E5-0D6041F12778}" type="datetime1">
              <a:rPr lang="en-US" smtClean="0"/>
              <a:t>3/2/2020</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624625758"/>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1F771-316D-4858-97F1-1375FB5A9224}"/>
              </a:ext>
            </a:extLst>
          </p:cNvPr>
          <p:cNvSpPr>
            <a:spLocks noGrp="1"/>
          </p:cNvSpPr>
          <p:nvPr>
            <p:ph type="ctrTitle"/>
          </p:nvPr>
        </p:nvSpPr>
        <p:spPr>
          <a:xfrm>
            <a:off x="7872575" y="628651"/>
            <a:ext cx="3643150" cy="3495674"/>
          </a:xfrm>
        </p:spPr>
        <p:txBody>
          <a:bodyPr>
            <a:normAutofit/>
          </a:bodyPr>
          <a:lstStyle/>
          <a:p>
            <a:pPr algn="l"/>
            <a:r>
              <a:rPr lang="en-GB" sz="3200" dirty="0">
                <a:latin typeface="The Serif Hand Extrablack" panose="03070B02030502020204" pitchFamily="66" charset="0"/>
              </a:rPr>
              <a:t>Personnel resourcing and development </a:t>
            </a:r>
          </a:p>
        </p:txBody>
      </p:sp>
      <p:sp>
        <p:nvSpPr>
          <p:cNvPr id="3" name="Subtitle 2">
            <a:extLst>
              <a:ext uri="{FF2B5EF4-FFF2-40B4-BE49-F238E27FC236}">
                <a16:creationId xmlns:a16="http://schemas.microsoft.com/office/drawing/2014/main" id="{3C13B30C-18F8-4864-B148-BE7BBAD53655}"/>
              </a:ext>
            </a:extLst>
          </p:cNvPr>
          <p:cNvSpPr>
            <a:spLocks noGrp="1"/>
          </p:cNvSpPr>
          <p:nvPr>
            <p:ph type="subTitle" idx="1"/>
          </p:nvPr>
        </p:nvSpPr>
        <p:spPr>
          <a:xfrm>
            <a:off x="7872575" y="4286250"/>
            <a:ext cx="3709824" cy="1809750"/>
          </a:xfrm>
        </p:spPr>
        <p:txBody>
          <a:bodyPr>
            <a:normAutofit/>
          </a:bodyPr>
          <a:lstStyle/>
          <a:p>
            <a:pPr algn="l"/>
            <a:r>
              <a:rPr lang="en-GB" sz="2000" dirty="0"/>
              <a:t>NAME: Milen Dimitrov </a:t>
            </a:r>
          </a:p>
          <a:p>
            <a:pPr algn="l"/>
            <a:r>
              <a:rPr lang="en-GB" sz="2000" dirty="0"/>
              <a:t>Student Code: </a:t>
            </a:r>
          </a:p>
          <a:p>
            <a:pPr algn="l"/>
            <a:r>
              <a:rPr lang="en-GB" sz="2000" dirty="0"/>
              <a:t>Lecturer: Abdi Rahman </a:t>
            </a:r>
          </a:p>
        </p:txBody>
      </p:sp>
      <p:sp>
        <p:nvSpPr>
          <p:cNvPr id="1028" name="Rectangle 70">
            <a:extLst>
              <a:ext uri="{FF2B5EF4-FFF2-40B4-BE49-F238E27FC236}">
                <a16:creationId xmlns:a16="http://schemas.microsoft.com/office/drawing/2014/main" id="{5BC51F77-AE74-4F38-B1DC-29475E38CA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tografia 0">
            <a:extLst>
              <a:ext uri="{FF2B5EF4-FFF2-40B4-BE49-F238E27FC236}">
                <a16:creationId xmlns:a16="http://schemas.microsoft.com/office/drawing/2014/main" id="{1FE093DF-36D3-4F2A-BFDD-D577254D10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24" r="4687" b="-2"/>
          <a:stretch/>
        </p:blipFill>
        <p:spPr bwMode="auto">
          <a:xfrm>
            <a:off x="1137490" y="1114868"/>
            <a:ext cx="5926045" cy="4628265"/>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FCE87B8C-E5AA-4044-AB91-DDA3084BE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821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DC193-9CE7-413E-B569-4BF76414C508}"/>
              </a:ext>
            </a:extLst>
          </p:cNvPr>
          <p:cNvSpPr>
            <a:spLocks noGrp="1"/>
          </p:cNvSpPr>
          <p:nvPr>
            <p:ph type="title"/>
          </p:nvPr>
        </p:nvSpPr>
        <p:spPr>
          <a:xfrm>
            <a:off x="407161" y="637192"/>
            <a:ext cx="10353762" cy="861754"/>
          </a:xfrm>
        </p:spPr>
        <p:txBody>
          <a:bodyPr/>
          <a:lstStyle/>
          <a:p>
            <a:pPr marL="571500" indent="-571500" algn="l">
              <a:buFont typeface="Courier New" panose="02070309020205020404" pitchFamily="49" charset="0"/>
              <a:buChar char="o"/>
            </a:pPr>
            <a:r>
              <a:rPr lang="en-GB" dirty="0"/>
              <a:t>Introduction</a:t>
            </a:r>
          </a:p>
        </p:txBody>
      </p:sp>
      <p:sp>
        <p:nvSpPr>
          <p:cNvPr id="3" name="Content Placeholder 2">
            <a:extLst>
              <a:ext uri="{FF2B5EF4-FFF2-40B4-BE49-F238E27FC236}">
                <a16:creationId xmlns:a16="http://schemas.microsoft.com/office/drawing/2014/main" id="{FC0EFC9B-FDD9-44C4-86C5-BD7BEE58F0DB}"/>
              </a:ext>
            </a:extLst>
          </p:cNvPr>
          <p:cNvSpPr>
            <a:spLocks noGrp="1"/>
          </p:cNvSpPr>
          <p:nvPr>
            <p:ph idx="1"/>
          </p:nvPr>
        </p:nvSpPr>
        <p:spPr>
          <a:xfrm>
            <a:off x="322231" y="2075182"/>
            <a:ext cx="5261811" cy="3714749"/>
          </a:xfrm>
        </p:spPr>
        <p:txBody>
          <a:bodyPr>
            <a:normAutofit fontScale="85000" lnSpcReduction="10000"/>
          </a:bodyPr>
          <a:lstStyle/>
          <a:p>
            <a:r>
              <a:rPr lang="en-GB" sz="2400" dirty="0"/>
              <a:t> Peterstone Court Country is a luxury hotel located in Brecon, Wales and it  allows guests to access many touristic locations. </a:t>
            </a:r>
          </a:p>
          <a:p>
            <a:r>
              <a:rPr lang="en-GB" sz="2400" dirty="0"/>
              <a:t>The presentation will offer a wide range of information about the PESTLE analysis of the hotel and its effectiveness, about the Human Resource Management functions, about the interview process and many others</a:t>
            </a:r>
          </a:p>
        </p:txBody>
      </p:sp>
      <p:pic>
        <p:nvPicPr>
          <p:cNvPr id="5" name="Picture 4">
            <a:extLst>
              <a:ext uri="{FF2B5EF4-FFF2-40B4-BE49-F238E27FC236}">
                <a16:creationId xmlns:a16="http://schemas.microsoft.com/office/drawing/2014/main" id="{EC81B8FF-6AE4-493D-882C-B25425F83383}"/>
              </a:ext>
            </a:extLst>
          </p:cNvPr>
          <p:cNvPicPr>
            <a:picLocks noChangeAspect="1"/>
          </p:cNvPicPr>
          <p:nvPr/>
        </p:nvPicPr>
        <p:blipFill>
          <a:blip r:embed="rId3"/>
          <a:stretch>
            <a:fillRect/>
          </a:stretch>
        </p:blipFill>
        <p:spPr>
          <a:xfrm rot="21091859">
            <a:off x="6288016" y="3480712"/>
            <a:ext cx="4045221" cy="2907111"/>
          </a:xfrm>
          <a:prstGeom prst="rect">
            <a:avLst/>
          </a:prstGeom>
        </p:spPr>
      </p:pic>
      <p:pic>
        <p:nvPicPr>
          <p:cNvPr id="6" name="Picture 5">
            <a:extLst>
              <a:ext uri="{FF2B5EF4-FFF2-40B4-BE49-F238E27FC236}">
                <a16:creationId xmlns:a16="http://schemas.microsoft.com/office/drawing/2014/main" id="{29C4D3F7-436B-4FFF-8B10-9780B14050E1}"/>
              </a:ext>
            </a:extLst>
          </p:cNvPr>
          <p:cNvPicPr>
            <a:picLocks noChangeAspect="1"/>
          </p:cNvPicPr>
          <p:nvPr/>
        </p:nvPicPr>
        <p:blipFill>
          <a:blip r:embed="rId4"/>
          <a:stretch>
            <a:fillRect/>
          </a:stretch>
        </p:blipFill>
        <p:spPr>
          <a:xfrm rot="789762">
            <a:off x="6618858" y="750349"/>
            <a:ext cx="5240009" cy="2620005"/>
          </a:xfrm>
          <a:prstGeom prst="rect">
            <a:avLst/>
          </a:prstGeom>
        </p:spPr>
      </p:pic>
    </p:spTree>
    <p:extLst>
      <p:ext uri="{BB962C8B-B14F-4D97-AF65-F5344CB8AC3E}">
        <p14:creationId xmlns:p14="http://schemas.microsoft.com/office/powerpoint/2010/main" val="3056419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31A249-C70D-464B-A001-8B7DF9EEC82E}"/>
              </a:ext>
            </a:extLst>
          </p:cNvPr>
          <p:cNvSpPr>
            <a:spLocks noGrp="1"/>
          </p:cNvSpPr>
          <p:nvPr>
            <p:ph idx="1"/>
          </p:nvPr>
        </p:nvSpPr>
        <p:spPr>
          <a:xfrm>
            <a:off x="3683818" y="1115568"/>
            <a:ext cx="6696145" cy="4626864"/>
          </a:xfrm>
        </p:spPr>
        <p:txBody>
          <a:bodyPr anchor="ctr">
            <a:normAutofit fontScale="92500" lnSpcReduction="10000"/>
          </a:bodyPr>
          <a:lstStyle/>
          <a:p>
            <a:pPr marL="36900" indent="0">
              <a:buNone/>
            </a:pPr>
            <a:r>
              <a:rPr lang="en-GB" dirty="0">
                <a:latin typeface="Arial" panose="020B0604020202020204" pitchFamily="34" charset="0"/>
                <a:cs typeface="Arial" panose="020B0604020202020204" pitchFamily="34" charset="0"/>
              </a:rPr>
              <a:t>PESTLE analysis is a procedure throughout which the environment is being analysed from all aspects in a comprehensive way. </a:t>
            </a:r>
          </a:p>
          <a:p>
            <a:pPr marL="36900" indent="0">
              <a:buNone/>
            </a:pPr>
            <a:r>
              <a:rPr lang="en-GB" dirty="0">
                <a:latin typeface="Arial" panose="020B0604020202020204" pitchFamily="34" charset="0"/>
                <a:cs typeface="Arial" panose="020B0604020202020204" pitchFamily="34" charset="0"/>
              </a:rPr>
              <a:t>The PESTLE analysis </a:t>
            </a:r>
            <a:r>
              <a:rPr lang="en-GB" dirty="0" smtClean="0">
                <a:latin typeface="Arial" panose="020B0604020202020204" pitchFamily="34" charset="0"/>
                <a:cs typeface="Arial" panose="020B0604020202020204" pitchFamily="34" charset="0"/>
              </a:rPr>
              <a:t>has to do with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investigation of the following factors: </a:t>
            </a:r>
          </a:p>
          <a:p>
            <a:pPr marL="36900" indent="0">
              <a:buNone/>
            </a:pPr>
            <a:r>
              <a:rPr lang="en-GB" i="1" dirty="0">
                <a:latin typeface="Arial" panose="020B0604020202020204" pitchFamily="34" charset="0"/>
                <a:cs typeface="Arial" panose="020B0604020202020204" pitchFamily="34" charset="0"/>
              </a:rPr>
              <a:t>Political Factors</a:t>
            </a:r>
          </a:p>
          <a:p>
            <a:pPr marL="36900" indent="0">
              <a:buNone/>
            </a:pPr>
            <a:r>
              <a:rPr lang="en-GB" i="1" dirty="0">
                <a:latin typeface="Arial" panose="020B0604020202020204" pitchFamily="34" charset="0"/>
                <a:cs typeface="Arial" panose="020B0604020202020204" pitchFamily="34" charset="0"/>
              </a:rPr>
              <a:t>Economic Factors </a:t>
            </a:r>
          </a:p>
          <a:p>
            <a:pPr marL="36900" indent="0">
              <a:buNone/>
            </a:pPr>
            <a:r>
              <a:rPr lang="en-GB" i="1" dirty="0">
                <a:latin typeface="Arial" panose="020B0604020202020204" pitchFamily="34" charset="0"/>
                <a:cs typeface="Arial" panose="020B0604020202020204" pitchFamily="34" charset="0"/>
              </a:rPr>
              <a:t>Social Factors </a:t>
            </a:r>
          </a:p>
          <a:p>
            <a:pPr marL="36900" indent="0">
              <a:buNone/>
            </a:pPr>
            <a:r>
              <a:rPr lang="en-GB" i="1" dirty="0">
                <a:latin typeface="Arial" panose="020B0604020202020204" pitchFamily="34" charset="0"/>
                <a:cs typeface="Arial" panose="020B0604020202020204" pitchFamily="34" charset="0"/>
              </a:rPr>
              <a:t>Technological Factors </a:t>
            </a:r>
          </a:p>
          <a:p>
            <a:pPr marL="36900" indent="0">
              <a:buNone/>
            </a:pPr>
            <a:r>
              <a:rPr lang="en-GB" i="1" dirty="0">
                <a:latin typeface="Arial" panose="020B0604020202020204" pitchFamily="34" charset="0"/>
                <a:cs typeface="Arial" panose="020B0604020202020204" pitchFamily="34" charset="0"/>
              </a:rPr>
              <a:t>Legal Factors </a:t>
            </a:r>
          </a:p>
          <a:p>
            <a:pPr marL="36900" indent="0">
              <a:buNone/>
            </a:pPr>
            <a:r>
              <a:rPr lang="en-GB" i="1" dirty="0">
                <a:latin typeface="Arial" panose="020B0604020202020204" pitchFamily="34" charset="0"/>
                <a:cs typeface="Arial" panose="020B0604020202020204" pitchFamily="34" charset="0"/>
              </a:rPr>
              <a:t>Environmental Factors </a:t>
            </a:r>
          </a:p>
          <a:p>
            <a:pPr marL="36900" indent="0">
              <a:buNone/>
            </a:pPr>
            <a:endParaRPr lang="en-GB" dirty="0"/>
          </a:p>
        </p:txBody>
      </p:sp>
      <p:sp>
        <p:nvSpPr>
          <p:cNvPr id="7" name="TextBox 6">
            <a:extLst>
              <a:ext uri="{FF2B5EF4-FFF2-40B4-BE49-F238E27FC236}">
                <a16:creationId xmlns:a16="http://schemas.microsoft.com/office/drawing/2014/main" id="{FBAFD606-7CE2-4024-9398-532D9AD88187}"/>
              </a:ext>
            </a:extLst>
          </p:cNvPr>
          <p:cNvSpPr txBox="1"/>
          <p:nvPr/>
        </p:nvSpPr>
        <p:spPr>
          <a:xfrm>
            <a:off x="269841" y="224964"/>
            <a:ext cx="1461318" cy="1107996"/>
          </a:xfrm>
          <a:prstGeom prst="rect">
            <a:avLst/>
          </a:prstGeom>
          <a:noFill/>
          <a:ln w="57150">
            <a:solidFill>
              <a:schemeClr val="accent6">
                <a:lumMod val="60000"/>
                <a:lumOff val="40000"/>
              </a:schemeClr>
            </a:solidFill>
          </a:ln>
        </p:spPr>
        <p:txBody>
          <a:bodyPr wrap="square" rtlCol="0">
            <a:spAutoFit/>
          </a:bodyPr>
          <a:lstStyle/>
          <a:p>
            <a:pPr algn="ctr"/>
            <a:r>
              <a:rPr lang="en-GB" sz="6600" b="1" dirty="0">
                <a:solidFill>
                  <a:schemeClr val="accent6">
                    <a:lumMod val="75000"/>
                  </a:schemeClr>
                </a:solidFill>
              </a:rPr>
              <a:t>P</a:t>
            </a:r>
          </a:p>
        </p:txBody>
      </p:sp>
      <p:sp>
        <p:nvSpPr>
          <p:cNvPr id="9" name="TextBox 8">
            <a:extLst>
              <a:ext uri="{FF2B5EF4-FFF2-40B4-BE49-F238E27FC236}">
                <a16:creationId xmlns:a16="http://schemas.microsoft.com/office/drawing/2014/main" id="{23094543-577E-4082-9B72-609989931BE3}"/>
              </a:ext>
            </a:extLst>
          </p:cNvPr>
          <p:cNvSpPr txBox="1"/>
          <p:nvPr/>
        </p:nvSpPr>
        <p:spPr>
          <a:xfrm>
            <a:off x="1000501" y="1300234"/>
            <a:ext cx="1461318" cy="369332"/>
          </a:xfrm>
          <a:prstGeom prst="rect">
            <a:avLst/>
          </a:prstGeom>
          <a:noFill/>
        </p:spPr>
        <p:txBody>
          <a:bodyPr wrap="square" rtlCol="0">
            <a:spAutoFit/>
          </a:bodyPr>
          <a:lstStyle/>
          <a:p>
            <a:r>
              <a:rPr lang="en-GB" dirty="0"/>
              <a:t>   </a:t>
            </a:r>
          </a:p>
        </p:txBody>
      </p:sp>
      <p:sp>
        <p:nvSpPr>
          <p:cNvPr id="15" name="TextBox 14">
            <a:extLst>
              <a:ext uri="{FF2B5EF4-FFF2-40B4-BE49-F238E27FC236}">
                <a16:creationId xmlns:a16="http://schemas.microsoft.com/office/drawing/2014/main" id="{D1594D4F-7ED9-4E4D-B68D-9A88497E0DDF}"/>
              </a:ext>
            </a:extLst>
          </p:cNvPr>
          <p:cNvSpPr txBox="1"/>
          <p:nvPr/>
        </p:nvSpPr>
        <p:spPr>
          <a:xfrm>
            <a:off x="1216803" y="1147105"/>
            <a:ext cx="1461318" cy="1107996"/>
          </a:xfrm>
          <a:prstGeom prst="rect">
            <a:avLst/>
          </a:prstGeom>
          <a:noFill/>
          <a:ln w="38100">
            <a:solidFill>
              <a:schemeClr val="accent5">
                <a:lumMod val="60000"/>
                <a:lumOff val="40000"/>
              </a:schemeClr>
            </a:solidFill>
          </a:ln>
        </p:spPr>
        <p:txBody>
          <a:bodyPr wrap="square" rtlCol="0">
            <a:spAutoFit/>
          </a:bodyPr>
          <a:lstStyle/>
          <a:p>
            <a:pPr algn="ctr"/>
            <a:r>
              <a:rPr lang="en-GB" sz="6600" b="1" dirty="0">
                <a:solidFill>
                  <a:schemeClr val="accent6">
                    <a:lumMod val="75000"/>
                  </a:schemeClr>
                </a:solidFill>
              </a:rPr>
              <a:t>E</a:t>
            </a:r>
          </a:p>
        </p:txBody>
      </p:sp>
      <p:sp>
        <p:nvSpPr>
          <p:cNvPr id="17" name="Rectangle 16">
            <a:extLst>
              <a:ext uri="{FF2B5EF4-FFF2-40B4-BE49-F238E27FC236}">
                <a16:creationId xmlns:a16="http://schemas.microsoft.com/office/drawing/2014/main" id="{B59FA2EB-459F-4F2F-B36E-BA19BD395721}"/>
              </a:ext>
            </a:extLst>
          </p:cNvPr>
          <p:cNvSpPr/>
          <p:nvPr/>
        </p:nvSpPr>
        <p:spPr>
          <a:xfrm>
            <a:off x="1731159" y="3050132"/>
            <a:ext cx="1230271" cy="1107996"/>
          </a:xfrm>
          <a:prstGeom prst="rect">
            <a:avLst/>
          </a:prstGeom>
          <a:ln w="38100">
            <a:solidFill>
              <a:srgbClr val="00B0F0"/>
            </a:solidFill>
          </a:ln>
        </p:spPr>
        <p:txBody>
          <a:bodyPr wrap="square">
            <a:spAutoFit/>
          </a:bodyPr>
          <a:lstStyle/>
          <a:p>
            <a:pPr algn="ctr"/>
            <a:r>
              <a:rPr lang="en-GB" sz="6600" b="1" dirty="0">
                <a:solidFill>
                  <a:schemeClr val="accent6">
                    <a:lumMod val="75000"/>
                  </a:schemeClr>
                </a:solidFill>
              </a:rPr>
              <a:t>T</a:t>
            </a:r>
          </a:p>
        </p:txBody>
      </p:sp>
      <p:sp>
        <p:nvSpPr>
          <p:cNvPr id="18" name="Rectangle 17">
            <a:extLst>
              <a:ext uri="{FF2B5EF4-FFF2-40B4-BE49-F238E27FC236}">
                <a16:creationId xmlns:a16="http://schemas.microsoft.com/office/drawing/2014/main" id="{FF7A6680-90C9-4A01-923B-97F47A7E1D0D}"/>
              </a:ext>
            </a:extLst>
          </p:cNvPr>
          <p:cNvSpPr/>
          <p:nvPr/>
        </p:nvSpPr>
        <p:spPr>
          <a:xfrm>
            <a:off x="961320" y="3972668"/>
            <a:ext cx="1333407" cy="1107996"/>
          </a:xfrm>
          <a:prstGeom prst="rect">
            <a:avLst/>
          </a:prstGeom>
          <a:ln w="38100">
            <a:solidFill>
              <a:srgbClr val="0070C0"/>
            </a:solidFill>
          </a:ln>
        </p:spPr>
        <p:txBody>
          <a:bodyPr wrap="square">
            <a:spAutoFit/>
          </a:bodyPr>
          <a:lstStyle/>
          <a:p>
            <a:pPr algn="ctr"/>
            <a:r>
              <a:rPr lang="en-GB" sz="6600" b="1" dirty="0">
                <a:solidFill>
                  <a:schemeClr val="accent6">
                    <a:lumMod val="75000"/>
                  </a:schemeClr>
                </a:solidFill>
              </a:rPr>
              <a:t>L</a:t>
            </a:r>
          </a:p>
        </p:txBody>
      </p:sp>
      <p:sp>
        <p:nvSpPr>
          <p:cNvPr id="19" name="Rectangle 18">
            <a:extLst>
              <a:ext uri="{FF2B5EF4-FFF2-40B4-BE49-F238E27FC236}">
                <a16:creationId xmlns:a16="http://schemas.microsoft.com/office/drawing/2014/main" id="{47A48B7F-4171-400D-85AD-4D27D15C718F}"/>
              </a:ext>
            </a:extLst>
          </p:cNvPr>
          <p:cNvSpPr/>
          <p:nvPr/>
        </p:nvSpPr>
        <p:spPr>
          <a:xfrm>
            <a:off x="2204597" y="2069246"/>
            <a:ext cx="1230289" cy="1107996"/>
          </a:xfrm>
          <a:prstGeom prst="rect">
            <a:avLst/>
          </a:prstGeom>
          <a:ln w="38100">
            <a:solidFill>
              <a:schemeClr val="accent5">
                <a:lumMod val="75000"/>
              </a:schemeClr>
            </a:solidFill>
          </a:ln>
        </p:spPr>
        <p:txBody>
          <a:bodyPr wrap="square">
            <a:spAutoFit/>
          </a:bodyPr>
          <a:lstStyle/>
          <a:p>
            <a:pPr algn="ctr"/>
            <a:r>
              <a:rPr lang="en-GB" sz="6600" b="1" dirty="0">
                <a:solidFill>
                  <a:schemeClr val="accent6">
                    <a:lumMod val="75000"/>
                  </a:schemeClr>
                </a:solidFill>
              </a:rPr>
              <a:t>S</a:t>
            </a:r>
          </a:p>
        </p:txBody>
      </p:sp>
      <p:sp>
        <p:nvSpPr>
          <p:cNvPr id="22" name="TextBox 21">
            <a:extLst>
              <a:ext uri="{FF2B5EF4-FFF2-40B4-BE49-F238E27FC236}">
                <a16:creationId xmlns:a16="http://schemas.microsoft.com/office/drawing/2014/main" id="{C02CD60A-50B5-4057-A6A0-9405987D1AC5}"/>
              </a:ext>
            </a:extLst>
          </p:cNvPr>
          <p:cNvSpPr txBox="1"/>
          <p:nvPr/>
        </p:nvSpPr>
        <p:spPr>
          <a:xfrm>
            <a:off x="153948" y="4894809"/>
            <a:ext cx="1374603" cy="1107996"/>
          </a:xfrm>
          <a:prstGeom prst="rect">
            <a:avLst/>
          </a:prstGeom>
          <a:noFill/>
          <a:ln w="38100">
            <a:solidFill>
              <a:schemeClr val="accent6"/>
            </a:solidFill>
          </a:ln>
        </p:spPr>
        <p:txBody>
          <a:bodyPr wrap="square" rtlCol="0">
            <a:spAutoFit/>
          </a:bodyPr>
          <a:lstStyle/>
          <a:p>
            <a:pPr algn="ctr"/>
            <a:r>
              <a:rPr lang="en-GB" sz="6600" b="1" dirty="0">
                <a:solidFill>
                  <a:schemeClr val="accent6">
                    <a:lumMod val="75000"/>
                  </a:schemeClr>
                </a:solidFill>
              </a:rPr>
              <a:t>E</a:t>
            </a:r>
          </a:p>
        </p:txBody>
      </p:sp>
      <p:pic>
        <p:nvPicPr>
          <p:cNvPr id="23" name="Picture 22">
            <a:extLst>
              <a:ext uri="{FF2B5EF4-FFF2-40B4-BE49-F238E27FC236}">
                <a16:creationId xmlns:a16="http://schemas.microsoft.com/office/drawing/2014/main" id="{8CBD9340-8DAF-4E92-8266-C0E0589C264B}"/>
              </a:ext>
            </a:extLst>
          </p:cNvPr>
          <p:cNvPicPr>
            <a:picLocks noChangeAspect="1"/>
          </p:cNvPicPr>
          <p:nvPr/>
        </p:nvPicPr>
        <p:blipFill>
          <a:blip r:embed="rId4"/>
          <a:stretch>
            <a:fillRect/>
          </a:stretch>
        </p:blipFill>
        <p:spPr>
          <a:xfrm>
            <a:off x="6577836" y="3177242"/>
            <a:ext cx="5519721" cy="3223431"/>
          </a:xfrm>
          <a:prstGeom prst="rect">
            <a:avLst/>
          </a:prstGeom>
        </p:spPr>
      </p:pic>
    </p:spTree>
    <p:extLst>
      <p:ext uri="{BB962C8B-B14F-4D97-AF65-F5344CB8AC3E}">
        <p14:creationId xmlns:p14="http://schemas.microsoft.com/office/powerpoint/2010/main" val="1583275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4D5B-9D4C-4A6C-942A-81A2206C975F}"/>
              </a:ext>
            </a:extLst>
          </p:cNvPr>
          <p:cNvSpPr>
            <a:spLocks noGrp="1"/>
          </p:cNvSpPr>
          <p:nvPr>
            <p:ph type="title"/>
          </p:nvPr>
        </p:nvSpPr>
        <p:spPr/>
        <p:txBody>
          <a:bodyPr/>
          <a:lstStyle/>
          <a:p>
            <a:r>
              <a:rPr lang="en-GB" dirty="0"/>
              <a:t>1. </a:t>
            </a:r>
            <a:r>
              <a:rPr lang="en-GB" dirty="0">
                <a:latin typeface="Arial" panose="020B0604020202020204" pitchFamily="34" charset="0"/>
                <a:cs typeface="Arial" panose="020B0604020202020204" pitchFamily="34" charset="0"/>
              </a:rPr>
              <a:t>POLITICAL FACTORS</a:t>
            </a:r>
            <a:endParaRPr lang="en-GB" dirty="0"/>
          </a:p>
        </p:txBody>
      </p:sp>
      <p:pic>
        <p:nvPicPr>
          <p:cNvPr id="8194" name="Picture 2" descr="Imagini pentru political factors">
            <a:extLst>
              <a:ext uri="{FF2B5EF4-FFF2-40B4-BE49-F238E27FC236}">
                <a16:creationId xmlns:a16="http://schemas.microsoft.com/office/drawing/2014/main" id="{A6ED945F-A9BE-4F75-880D-6D24E04CD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8515" y="2076450"/>
            <a:ext cx="4123292" cy="385527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4192A00-FCE2-4B06-A9CD-231EB4A25A50}"/>
              </a:ext>
            </a:extLst>
          </p:cNvPr>
          <p:cNvPicPr>
            <a:picLocks noChangeAspect="1"/>
          </p:cNvPicPr>
          <p:nvPr/>
        </p:nvPicPr>
        <p:blipFill rotWithShape="1">
          <a:blip r:embed="rId4"/>
          <a:srcRect l="43582" t="46169" r="29254" b="18408"/>
          <a:stretch/>
        </p:blipFill>
        <p:spPr>
          <a:xfrm>
            <a:off x="913795" y="2076450"/>
            <a:ext cx="5067953" cy="3717379"/>
          </a:xfrm>
          <a:prstGeom prst="rect">
            <a:avLst/>
          </a:prstGeom>
        </p:spPr>
      </p:pic>
    </p:spTree>
    <p:extLst>
      <p:ext uri="{BB962C8B-B14F-4D97-AF65-F5344CB8AC3E}">
        <p14:creationId xmlns:p14="http://schemas.microsoft.com/office/powerpoint/2010/main" val="3729279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5AB86-458D-4E80-9CF7-9209D701E8BE}"/>
              </a:ext>
            </a:extLst>
          </p:cNvPr>
          <p:cNvSpPr>
            <a:spLocks noGrp="1"/>
          </p:cNvSpPr>
          <p:nvPr>
            <p:ph type="title"/>
          </p:nvPr>
        </p:nvSpPr>
        <p:spPr>
          <a:xfrm>
            <a:off x="643467" y="643467"/>
            <a:ext cx="3361498" cy="1267810"/>
          </a:xfrm>
        </p:spPr>
        <p:txBody>
          <a:bodyPr anchor="b">
            <a:normAutofit/>
          </a:bodyPr>
          <a:lstStyle/>
          <a:p>
            <a:pPr algn="l"/>
            <a:r>
              <a:rPr lang="en-GB" sz="2400"/>
              <a:t>2. Economic FACTORS</a:t>
            </a:r>
          </a:p>
        </p:txBody>
      </p:sp>
      <p:sp>
        <p:nvSpPr>
          <p:cNvPr id="71" name="Rectangle 70">
            <a:extLst>
              <a:ext uri="{FF2B5EF4-FFF2-40B4-BE49-F238E27FC236}">
                <a16:creationId xmlns:a16="http://schemas.microsoft.com/office/drawing/2014/main" id="{B1007713-5891-46A9-BACA-FAD760FE2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8793"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4BB6AA7-7EAD-4D3B-9335-B6E8BD7E689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972"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Imagini pentru economic factors">
            <a:extLst>
              <a:ext uri="{FF2B5EF4-FFF2-40B4-BE49-F238E27FC236}">
                <a16:creationId xmlns:a16="http://schemas.microsoft.com/office/drawing/2014/main" id="{E1185407-ABF3-4884-BF6E-405AA2C00BB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70931" y="1808247"/>
            <a:ext cx="5895257" cy="327186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FF55D07-B49A-42BD-8E59-EA02A6057249}"/>
              </a:ext>
            </a:extLst>
          </p:cNvPr>
          <p:cNvPicPr>
            <a:picLocks noChangeAspect="1"/>
          </p:cNvPicPr>
          <p:nvPr/>
        </p:nvPicPr>
        <p:blipFill>
          <a:blip r:embed="rId5"/>
          <a:stretch>
            <a:fillRect/>
          </a:stretch>
        </p:blipFill>
        <p:spPr>
          <a:xfrm>
            <a:off x="643467" y="2148149"/>
            <a:ext cx="3566469" cy="4066384"/>
          </a:xfrm>
          <a:prstGeom prst="rect">
            <a:avLst/>
          </a:prstGeom>
        </p:spPr>
      </p:pic>
    </p:spTree>
    <p:extLst>
      <p:ext uri="{BB962C8B-B14F-4D97-AF65-F5344CB8AC3E}">
        <p14:creationId xmlns:p14="http://schemas.microsoft.com/office/powerpoint/2010/main" val="372111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E24F6-8A6E-427B-9579-065B7E18DA50}"/>
              </a:ext>
            </a:extLst>
          </p:cNvPr>
          <p:cNvSpPr>
            <a:spLocks noGrp="1"/>
          </p:cNvSpPr>
          <p:nvPr>
            <p:ph type="title"/>
          </p:nvPr>
        </p:nvSpPr>
        <p:spPr/>
        <p:txBody>
          <a:bodyPr/>
          <a:lstStyle/>
          <a:p>
            <a:r>
              <a:rPr lang="en-GB" dirty="0"/>
              <a:t>3. SOCIAL FACTORS </a:t>
            </a:r>
          </a:p>
        </p:txBody>
      </p:sp>
      <p:pic>
        <p:nvPicPr>
          <p:cNvPr id="6146" name="Picture 2" descr="Imagini pentru social factors">
            <a:extLst>
              <a:ext uri="{FF2B5EF4-FFF2-40B4-BE49-F238E27FC236}">
                <a16:creationId xmlns:a16="http://schemas.microsoft.com/office/drawing/2014/main" id="{73896FC1-B02D-4964-A544-B3B541E43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053472">
            <a:off x="596297" y="2237228"/>
            <a:ext cx="4124858" cy="39959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AD56446-7389-4C49-ABEC-7EE1E287CDA4}"/>
              </a:ext>
            </a:extLst>
          </p:cNvPr>
          <p:cNvPicPr>
            <a:picLocks noChangeAspect="1"/>
          </p:cNvPicPr>
          <p:nvPr/>
        </p:nvPicPr>
        <p:blipFill>
          <a:blip r:embed="rId4"/>
          <a:stretch>
            <a:fillRect/>
          </a:stretch>
        </p:blipFill>
        <p:spPr>
          <a:xfrm>
            <a:off x="5291414" y="1974734"/>
            <a:ext cx="5986791" cy="4273666"/>
          </a:xfrm>
          <a:prstGeom prst="rect">
            <a:avLst/>
          </a:prstGeom>
        </p:spPr>
      </p:pic>
    </p:spTree>
    <p:extLst>
      <p:ext uri="{BB962C8B-B14F-4D97-AF65-F5344CB8AC3E}">
        <p14:creationId xmlns:p14="http://schemas.microsoft.com/office/powerpoint/2010/main" val="3306390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BA28C-B333-478A-B47D-0C105E6481C6}"/>
              </a:ext>
            </a:extLst>
          </p:cNvPr>
          <p:cNvSpPr>
            <a:spLocks noGrp="1"/>
          </p:cNvSpPr>
          <p:nvPr>
            <p:ph type="title"/>
          </p:nvPr>
        </p:nvSpPr>
        <p:spPr>
          <a:xfrm>
            <a:off x="1020232" y="153816"/>
            <a:ext cx="10353761" cy="750277"/>
          </a:xfrm>
        </p:spPr>
        <p:txBody>
          <a:bodyPr/>
          <a:lstStyle/>
          <a:p>
            <a:r>
              <a:rPr lang="en-GB" dirty="0">
                <a:latin typeface="Arial" panose="020B0604020202020204" pitchFamily="34" charset="0"/>
                <a:cs typeface="Arial" panose="020B0604020202020204" pitchFamily="34" charset="0"/>
              </a:rPr>
              <a:t>4. TECHNOLOGICAL FACTORS</a:t>
            </a:r>
          </a:p>
        </p:txBody>
      </p:sp>
      <p:sp>
        <p:nvSpPr>
          <p:cNvPr id="3" name="Content Placeholder 2">
            <a:extLst>
              <a:ext uri="{FF2B5EF4-FFF2-40B4-BE49-F238E27FC236}">
                <a16:creationId xmlns:a16="http://schemas.microsoft.com/office/drawing/2014/main" id="{83C7F35F-759F-47A8-9480-AD68DB262531}"/>
              </a:ext>
            </a:extLst>
          </p:cNvPr>
          <p:cNvSpPr>
            <a:spLocks noGrp="1"/>
          </p:cNvSpPr>
          <p:nvPr>
            <p:ph idx="1"/>
          </p:nvPr>
        </p:nvSpPr>
        <p:spPr>
          <a:xfrm>
            <a:off x="155955" y="1598250"/>
            <a:ext cx="6721113" cy="5519009"/>
          </a:xfrm>
        </p:spPr>
        <p:txBody>
          <a:bodyPr>
            <a:normAutofit/>
          </a:bodyPr>
          <a:lstStyle/>
          <a:p>
            <a:r>
              <a:rPr lang="en-GB" sz="2400" dirty="0"/>
              <a:t>The technological factors are playing an important role and this because there are internal and external systems used for  communications in the first place. </a:t>
            </a:r>
          </a:p>
          <a:p>
            <a:r>
              <a:rPr lang="en-GB" sz="2400" dirty="0"/>
              <a:t> Next to that when introducing the modern technology in the business environment, more people are attracted to visit the hotel because it allows to access unique things such as PlayStation consoles/ incorporated tablets especially designed for kids.</a:t>
            </a:r>
          </a:p>
        </p:txBody>
      </p:sp>
      <p:pic>
        <p:nvPicPr>
          <p:cNvPr id="5122" name="Picture 2" descr="Imagini pentru technological factors">
            <a:extLst>
              <a:ext uri="{FF2B5EF4-FFF2-40B4-BE49-F238E27FC236}">
                <a16:creationId xmlns:a16="http://schemas.microsoft.com/office/drawing/2014/main" id="{457992A8-D788-49A8-9088-668AD5F67C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58039">
            <a:off x="6840845" y="1959368"/>
            <a:ext cx="4762500" cy="3609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508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4E213D-3FA7-4D59-80B5-015897DCAF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61930-00B9-4D4A-A24F-CD95F5D6329D}"/>
              </a:ext>
            </a:extLst>
          </p:cNvPr>
          <p:cNvSpPr>
            <a:spLocks noGrp="1"/>
          </p:cNvSpPr>
          <p:nvPr>
            <p:ph type="title"/>
          </p:nvPr>
        </p:nvSpPr>
        <p:spPr>
          <a:xfrm>
            <a:off x="6435091" y="609600"/>
            <a:ext cx="4832465" cy="1326321"/>
          </a:xfrm>
        </p:spPr>
        <p:txBody>
          <a:bodyPr>
            <a:normAutofit/>
          </a:bodyPr>
          <a:lstStyle/>
          <a:p>
            <a:r>
              <a:rPr lang="en-GB" u="sng" dirty="0">
                <a:solidFill>
                  <a:srgbClr val="FFFFFF"/>
                </a:solidFill>
              </a:rPr>
              <a:t>5. LEGAL FACTORS</a:t>
            </a:r>
          </a:p>
        </p:txBody>
      </p:sp>
      <p:sp>
        <p:nvSpPr>
          <p:cNvPr id="73" name="Rectangle 72">
            <a:extLst>
              <a:ext uri="{FF2B5EF4-FFF2-40B4-BE49-F238E27FC236}">
                <a16:creationId xmlns:a16="http://schemas.microsoft.com/office/drawing/2014/main" id="{0D63BE23-20C0-4F37-860E-0892A4DE08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ini pentru legal factors">
            <a:extLst>
              <a:ext uri="{FF2B5EF4-FFF2-40B4-BE49-F238E27FC236}">
                <a16:creationId xmlns:a16="http://schemas.microsoft.com/office/drawing/2014/main" id="{A9E57684-89FF-4211-B57E-2E8F2AD66D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83942" y="1114868"/>
            <a:ext cx="4366289" cy="462826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49AB149-D0D3-42EA-8B4C-F39E213AE2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9B8A90-F1B0-4270-9718-0F78BC141DF7}"/>
              </a:ext>
            </a:extLst>
          </p:cNvPr>
          <p:cNvSpPr>
            <a:spLocks noGrp="1"/>
          </p:cNvSpPr>
          <p:nvPr>
            <p:ph idx="1"/>
          </p:nvPr>
        </p:nvSpPr>
        <p:spPr>
          <a:xfrm>
            <a:off x="6435091" y="2096064"/>
            <a:ext cx="4832465" cy="3962120"/>
          </a:xfrm>
        </p:spPr>
        <p:txBody>
          <a:bodyPr>
            <a:normAutofit/>
          </a:bodyPr>
          <a:lstStyle/>
          <a:p>
            <a:pPr>
              <a:lnSpc>
                <a:spcPct val="110000"/>
              </a:lnSpc>
            </a:pPr>
            <a:r>
              <a:rPr lang="en-GB" sz="2400" dirty="0">
                <a:solidFill>
                  <a:srgbClr val="FFFFFF"/>
                </a:solidFill>
              </a:rPr>
              <a:t>There are plenty legislations and policies that need to be taken in consideration all the time</a:t>
            </a:r>
          </a:p>
          <a:p>
            <a:pPr>
              <a:lnSpc>
                <a:spcPct val="110000"/>
              </a:lnSpc>
            </a:pPr>
            <a:r>
              <a:rPr lang="en-GB" sz="2400" dirty="0">
                <a:solidFill>
                  <a:srgbClr val="FFFFFF"/>
                </a:solidFill>
              </a:rPr>
              <a:t>Members of staff in the hotel must follow all the procedures and regulations that are listed in the signed policies. </a:t>
            </a:r>
          </a:p>
        </p:txBody>
      </p:sp>
    </p:spTree>
    <p:extLst>
      <p:ext uri="{BB962C8B-B14F-4D97-AF65-F5344CB8AC3E}">
        <p14:creationId xmlns:p14="http://schemas.microsoft.com/office/powerpoint/2010/main" val="61692081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89DF0-BF0E-4C49-B4D3-F170FB0964BA}"/>
              </a:ext>
            </a:extLst>
          </p:cNvPr>
          <p:cNvSpPr>
            <a:spLocks noGrp="1"/>
          </p:cNvSpPr>
          <p:nvPr>
            <p:ph type="title"/>
          </p:nvPr>
        </p:nvSpPr>
        <p:spPr>
          <a:xfrm>
            <a:off x="919119" y="102954"/>
            <a:ext cx="10353761" cy="1326321"/>
          </a:xfrm>
        </p:spPr>
        <p:txBody>
          <a:bodyPr/>
          <a:lstStyle/>
          <a:p>
            <a:r>
              <a:rPr lang="en-GB" dirty="0"/>
              <a:t>6. ENVRIONMENTAL FACTORS </a:t>
            </a:r>
          </a:p>
        </p:txBody>
      </p:sp>
      <p:sp>
        <p:nvSpPr>
          <p:cNvPr id="3" name="Content Placeholder 2">
            <a:extLst>
              <a:ext uri="{FF2B5EF4-FFF2-40B4-BE49-F238E27FC236}">
                <a16:creationId xmlns:a16="http://schemas.microsoft.com/office/drawing/2014/main" id="{B61E9567-E23C-4DD9-9732-39A1D2B344F3}"/>
              </a:ext>
            </a:extLst>
          </p:cNvPr>
          <p:cNvSpPr>
            <a:spLocks noGrp="1"/>
          </p:cNvSpPr>
          <p:nvPr>
            <p:ph idx="1"/>
          </p:nvPr>
        </p:nvSpPr>
        <p:spPr>
          <a:xfrm>
            <a:off x="188080" y="1866900"/>
            <a:ext cx="5907920" cy="4991100"/>
          </a:xfrm>
        </p:spPr>
        <p:txBody>
          <a:bodyPr>
            <a:normAutofit/>
          </a:bodyPr>
          <a:lstStyle/>
          <a:p>
            <a:r>
              <a:rPr lang="en-GB" sz="2800" dirty="0"/>
              <a:t>The environmental factors are the factors that are influencing the amount of people coming to visit and stay in the hotel. </a:t>
            </a:r>
          </a:p>
          <a:p>
            <a:r>
              <a:rPr lang="en-GB" sz="2800" dirty="0"/>
              <a:t>Factors such as:  ¬ The weather</a:t>
            </a:r>
          </a:p>
          <a:p>
            <a:pPr marL="0" indent="0">
              <a:buNone/>
            </a:pPr>
            <a:r>
              <a:rPr lang="en-GB" sz="2800" i="1" dirty="0"/>
              <a:t>                                  ¬</a:t>
            </a:r>
            <a:r>
              <a:rPr lang="en-GB" sz="2800" dirty="0"/>
              <a:t>The Petrol </a:t>
            </a:r>
            <a:endParaRPr lang="en-GB" sz="2800" i="1" dirty="0"/>
          </a:p>
          <a:p>
            <a:endParaRPr lang="en-GB" dirty="0"/>
          </a:p>
        </p:txBody>
      </p:sp>
      <p:pic>
        <p:nvPicPr>
          <p:cNvPr id="4" name="Picture 3">
            <a:extLst>
              <a:ext uri="{FF2B5EF4-FFF2-40B4-BE49-F238E27FC236}">
                <a16:creationId xmlns:a16="http://schemas.microsoft.com/office/drawing/2014/main" id="{8C281062-8203-4144-A5F6-D0404B2471C6}"/>
              </a:ext>
            </a:extLst>
          </p:cNvPr>
          <p:cNvPicPr>
            <a:picLocks noChangeAspect="1"/>
          </p:cNvPicPr>
          <p:nvPr/>
        </p:nvPicPr>
        <p:blipFill>
          <a:blip r:embed="rId3"/>
          <a:stretch>
            <a:fillRect/>
          </a:stretch>
        </p:blipFill>
        <p:spPr>
          <a:xfrm rot="944891">
            <a:off x="6471139" y="2029411"/>
            <a:ext cx="5110596" cy="3768151"/>
          </a:xfrm>
          <a:prstGeom prst="rect">
            <a:avLst/>
          </a:prstGeom>
        </p:spPr>
      </p:pic>
    </p:spTree>
    <p:extLst>
      <p:ext uri="{BB962C8B-B14F-4D97-AF65-F5344CB8AC3E}">
        <p14:creationId xmlns:p14="http://schemas.microsoft.com/office/powerpoint/2010/main" val="2326000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BB9C-D957-4763-A550-F249C3256AF9}"/>
              </a:ext>
            </a:extLst>
          </p:cNvPr>
          <p:cNvSpPr>
            <a:spLocks noGrp="1"/>
          </p:cNvSpPr>
          <p:nvPr>
            <p:ph type="title"/>
          </p:nvPr>
        </p:nvSpPr>
        <p:spPr>
          <a:xfrm>
            <a:off x="297974" y="-1"/>
            <a:ext cx="3900802" cy="970450"/>
          </a:xfrm>
        </p:spPr>
        <p:txBody>
          <a:bodyPr anchor="b">
            <a:normAutofit fontScale="90000"/>
          </a:bodyPr>
          <a:lstStyle/>
          <a:p>
            <a:pPr marL="571500" indent="-571500" algn="l">
              <a:buFont typeface="Courier New" panose="02070309020205020404" pitchFamily="49" charset="0"/>
              <a:buChar char="o"/>
            </a:pPr>
            <a:r>
              <a:rPr lang="en-GB" sz="3600" b="1" i="1" dirty="0"/>
              <a:t>Selection Process</a:t>
            </a:r>
          </a:p>
        </p:txBody>
      </p:sp>
      <p:sp>
        <p:nvSpPr>
          <p:cNvPr id="3" name="Content Placeholder 2">
            <a:extLst>
              <a:ext uri="{FF2B5EF4-FFF2-40B4-BE49-F238E27FC236}">
                <a16:creationId xmlns:a16="http://schemas.microsoft.com/office/drawing/2014/main" id="{D2627BA5-5073-41F3-82A9-3733162EE438}"/>
              </a:ext>
            </a:extLst>
          </p:cNvPr>
          <p:cNvSpPr>
            <a:spLocks noGrp="1"/>
          </p:cNvSpPr>
          <p:nvPr>
            <p:ph idx="1"/>
          </p:nvPr>
        </p:nvSpPr>
        <p:spPr>
          <a:xfrm>
            <a:off x="0" y="1441190"/>
            <a:ext cx="4552951" cy="5264410"/>
          </a:xfrm>
        </p:spPr>
        <p:txBody>
          <a:bodyPr anchor="t">
            <a:normAutofit/>
          </a:bodyPr>
          <a:lstStyle/>
          <a:p>
            <a:pPr algn="ctr">
              <a:lnSpc>
                <a:spcPct val="90000"/>
              </a:lnSpc>
            </a:pPr>
            <a:r>
              <a:rPr lang="en-GB" sz="1900" dirty="0"/>
              <a:t>During the selection process the employers are testing the job applicants considering what each one has to offer and after all the best candidates are being chosen for potential interviews (Robins and Coulter 2012)</a:t>
            </a:r>
          </a:p>
          <a:p>
            <a:pPr>
              <a:lnSpc>
                <a:spcPct val="90000"/>
              </a:lnSpc>
            </a:pPr>
            <a:endParaRPr lang="en-GB" sz="1900" dirty="0"/>
          </a:p>
          <a:p>
            <a:pPr marL="0" indent="0">
              <a:lnSpc>
                <a:spcPct val="90000"/>
              </a:lnSpc>
              <a:buNone/>
            </a:pPr>
            <a:endParaRPr lang="en-GB" sz="1900" dirty="0"/>
          </a:p>
          <a:p>
            <a:pPr marL="36900" indent="0" algn="ctr">
              <a:lnSpc>
                <a:spcPct val="90000"/>
              </a:lnSpc>
              <a:buNone/>
            </a:pPr>
            <a:r>
              <a:rPr lang="en-GB" sz="1900" b="1" u="sng" dirty="0"/>
              <a:t>There are the three most common strategies used by HR during the selection process. (see in notes)</a:t>
            </a:r>
          </a:p>
          <a:p>
            <a:pPr marL="36900" indent="0">
              <a:lnSpc>
                <a:spcPct val="90000"/>
              </a:lnSpc>
              <a:buNone/>
            </a:pPr>
            <a:r>
              <a:rPr lang="en-GB" sz="1200" dirty="0"/>
              <a:t/>
            </a:r>
            <a:br>
              <a:rPr lang="en-GB" sz="1200" dirty="0"/>
            </a:br>
            <a:endParaRPr lang="en-GB" sz="1200" dirty="0"/>
          </a:p>
          <a:p>
            <a:pPr marL="36900" indent="0">
              <a:lnSpc>
                <a:spcPct val="90000"/>
              </a:lnSpc>
              <a:buNone/>
            </a:pPr>
            <a:endParaRPr lang="en-GB" sz="1200" dirty="0"/>
          </a:p>
        </p:txBody>
      </p:sp>
      <p:pic>
        <p:nvPicPr>
          <p:cNvPr id="1026" name="Picture 2" descr="Imagini pentru selection hrm">
            <a:extLst>
              <a:ext uri="{FF2B5EF4-FFF2-40B4-BE49-F238E27FC236}">
                <a16:creationId xmlns:a16="http://schemas.microsoft.com/office/drawing/2014/main" id="{D624B818-FBD8-48A8-BA30-D03204B642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476" r="28132"/>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41ACD7-B661-44F5-B434-78F7F4B24388}"/>
              </a:ext>
            </a:extLst>
          </p:cNvPr>
          <p:cNvSpPr txBox="1"/>
          <p:nvPr/>
        </p:nvSpPr>
        <p:spPr>
          <a:xfrm>
            <a:off x="519403" y="3429000"/>
            <a:ext cx="9669625" cy="2571749"/>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2"/>
              </a:buClr>
              <a:buSzPct val="92000"/>
            </a:pPr>
            <a:endParaRPr lang="en-US" sz="1300" dirty="0">
              <a:solidFill>
                <a:schemeClr val="tx2"/>
              </a:solidFill>
            </a:endParaRPr>
          </a:p>
          <a:p>
            <a:pPr marL="285750" indent="-285750">
              <a:lnSpc>
                <a:spcPct val="90000"/>
              </a:lnSpc>
              <a:spcBef>
                <a:spcPct val="20000"/>
              </a:spcBef>
              <a:spcAft>
                <a:spcPts val="600"/>
              </a:spcAft>
              <a:buClr>
                <a:schemeClr val="accent2"/>
              </a:buClr>
              <a:buSzPct val="92000"/>
              <a:buFont typeface="Wingdings 2" panose="05020102010507070707" pitchFamily="18" charset="2"/>
              <a:buChar char=""/>
            </a:pPr>
            <a:endParaRPr lang="en-US" sz="1000" dirty="0">
              <a:solidFill>
                <a:schemeClr val="tx2"/>
              </a:solidFill>
            </a:endParaRPr>
          </a:p>
        </p:txBody>
      </p:sp>
    </p:spTree>
    <p:extLst>
      <p:ext uri="{BB962C8B-B14F-4D97-AF65-F5344CB8AC3E}">
        <p14:creationId xmlns:p14="http://schemas.microsoft.com/office/powerpoint/2010/main" val="4010285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4E213D-3FA7-4D59-80B5-015897DCAF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59B53-4740-45B6-A51D-DFB2F2CA0F86}"/>
              </a:ext>
            </a:extLst>
          </p:cNvPr>
          <p:cNvSpPr>
            <a:spLocks noGrp="1"/>
          </p:cNvSpPr>
          <p:nvPr>
            <p:ph type="title"/>
          </p:nvPr>
        </p:nvSpPr>
        <p:spPr>
          <a:xfrm>
            <a:off x="6435091" y="609600"/>
            <a:ext cx="4832465" cy="1326321"/>
          </a:xfrm>
        </p:spPr>
        <p:txBody>
          <a:bodyPr>
            <a:normAutofit/>
          </a:bodyPr>
          <a:lstStyle/>
          <a:p>
            <a:r>
              <a:rPr lang="en-GB" sz="3100">
                <a:solidFill>
                  <a:srgbClr val="FFFFFF"/>
                </a:solidFill>
              </a:rPr>
              <a:t>Effectiveness of selection process </a:t>
            </a:r>
          </a:p>
        </p:txBody>
      </p:sp>
      <p:sp>
        <p:nvSpPr>
          <p:cNvPr id="73" name="Rectangle 72">
            <a:extLst>
              <a:ext uri="{FF2B5EF4-FFF2-40B4-BE49-F238E27FC236}">
                <a16:creationId xmlns:a16="http://schemas.microsoft.com/office/drawing/2014/main" id="{0D63BE23-20C0-4F37-860E-0892A4DE08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ini pentru selection">
            <a:extLst>
              <a:ext uri="{FF2B5EF4-FFF2-40B4-BE49-F238E27FC236}">
                <a16:creationId xmlns:a16="http://schemas.microsoft.com/office/drawing/2014/main" id="{B5159DA2-DA37-47C6-9B33-3C90A74267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1857" y="1988164"/>
            <a:ext cx="4450460" cy="2881672"/>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49AB149-D0D3-42EA-8B4C-F39E213AE2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7D257FF-DC24-4DA4-A1BA-9B12724FD380}"/>
              </a:ext>
            </a:extLst>
          </p:cNvPr>
          <p:cNvPicPr>
            <a:picLocks noChangeAspect="1"/>
          </p:cNvPicPr>
          <p:nvPr/>
        </p:nvPicPr>
        <p:blipFill>
          <a:blip r:embed="rId4"/>
          <a:stretch>
            <a:fillRect/>
          </a:stretch>
        </p:blipFill>
        <p:spPr>
          <a:xfrm>
            <a:off x="6435091" y="2088673"/>
            <a:ext cx="5023539" cy="4035902"/>
          </a:xfrm>
          <a:prstGeom prst="rect">
            <a:avLst/>
          </a:prstGeom>
        </p:spPr>
      </p:pic>
    </p:spTree>
    <p:extLst>
      <p:ext uri="{BB962C8B-B14F-4D97-AF65-F5344CB8AC3E}">
        <p14:creationId xmlns:p14="http://schemas.microsoft.com/office/powerpoint/2010/main" val="120259033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13382-F418-4D77-A3E4-44EEC1ABBFB3}"/>
              </a:ext>
            </a:extLst>
          </p:cNvPr>
          <p:cNvSpPr>
            <a:spLocks noGrp="1"/>
          </p:cNvSpPr>
          <p:nvPr>
            <p:ph type="title"/>
          </p:nvPr>
        </p:nvSpPr>
        <p:spPr>
          <a:xfrm>
            <a:off x="1073814" y="191449"/>
            <a:ext cx="10353761" cy="1101969"/>
          </a:xfrm>
        </p:spPr>
        <p:txBody>
          <a:bodyPr>
            <a:normAutofit/>
          </a:bodyPr>
          <a:lstStyle/>
          <a:p>
            <a:r>
              <a:rPr lang="en-GB" dirty="0"/>
              <a:t>Recruitment </a:t>
            </a:r>
          </a:p>
        </p:txBody>
      </p:sp>
      <p:pic>
        <p:nvPicPr>
          <p:cNvPr id="1026" name="Picture 2" descr="Imagini pentru recruitment">
            <a:extLst>
              <a:ext uri="{FF2B5EF4-FFF2-40B4-BE49-F238E27FC236}">
                <a16:creationId xmlns:a16="http://schemas.microsoft.com/office/drawing/2014/main" id="{825A28B1-6B3C-42D2-A369-BAADF43AA3E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67111" y="1821942"/>
            <a:ext cx="5556597" cy="3695136"/>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9942CDE-C66E-404C-919A-213CF6F68BB9}"/>
              </a:ext>
            </a:extLst>
          </p:cNvPr>
          <p:cNvPicPr>
            <a:picLocks noChangeAspect="1"/>
          </p:cNvPicPr>
          <p:nvPr/>
        </p:nvPicPr>
        <p:blipFill>
          <a:blip r:embed="rId5"/>
          <a:stretch>
            <a:fillRect/>
          </a:stretch>
        </p:blipFill>
        <p:spPr>
          <a:xfrm>
            <a:off x="6102704" y="1710466"/>
            <a:ext cx="5822185" cy="4365114"/>
          </a:xfrm>
          <a:prstGeom prst="rect">
            <a:avLst/>
          </a:prstGeom>
        </p:spPr>
      </p:pic>
    </p:spTree>
    <p:extLst>
      <p:ext uri="{BB962C8B-B14F-4D97-AF65-F5344CB8AC3E}">
        <p14:creationId xmlns:p14="http://schemas.microsoft.com/office/powerpoint/2010/main" val="1501733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58EE-F3E5-47C5-B4DD-3E0629AC7D07}"/>
              </a:ext>
            </a:extLst>
          </p:cNvPr>
          <p:cNvSpPr>
            <a:spLocks noGrp="1"/>
          </p:cNvSpPr>
          <p:nvPr>
            <p:ph type="title"/>
          </p:nvPr>
        </p:nvSpPr>
        <p:spPr>
          <a:xfrm>
            <a:off x="913795" y="609600"/>
            <a:ext cx="10353761" cy="1326321"/>
          </a:xfrm>
        </p:spPr>
        <p:txBody>
          <a:bodyPr>
            <a:normAutofit/>
          </a:bodyPr>
          <a:lstStyle/>
          <a:p>
            <a:r>
              <a:rPr lang="en-GB" dirty="0"/>
              <a:t>Effectiveness of recruitment process </a:t>
            </a:r>
          </a:p>
        </p:txBody>
      </p:sp>
      <p:pic>
        <p:nvPicPr>
          <p:cNvPr id="2050" name="Picture 2" descr="Imagini pentru recruitment">
            <a:extLst>
              <a:ext uri="{FF2B5EF4-FFF2-40B4-BE49-F238E27FC236}">
                <a16:creationId xmlns:a16="http://schemas.microsoft.com/office/drawing/2014/main" id="{347808E3-C130-4D82-9007-1439EBCF893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706" r="21113" b="1"/>
          <a:stretch/>
        </p:blipFill>
        <p:spPr bwMode="auto">
          <a:xfrm>
            <a:off x="6357257" y="2210934"/>
            <a:ext cx="5586344" cy="4037465"/>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927EA37-B508-4792-B98F-501287FA8D79}"/>
              </a:ext>
            </a:extLst>
          </p:cNvPr>
          <p:cNvPicPr>
            <a:picLocks noChangeAspect="1"/>
          </p:cNvPicPr>
          <p:nvPr/>
        </p:nvPicPr>
        <p:blipFill>
          <a:blip r:embed="rId5"/>
          <a:stretch>
            <a:fillRect/>
          </a:stretch>
        </p:blipFill>
        <p:spPr>
          <a:xfrm>
            <a:off x="248399" y="1897744"/>
            <a:ext cx="5712447" cy="4663844"/>
          </a:xfrm>
          <a:prstGeom prst="rect">
            <a:avLst/>
          </a:prstGeom>
        </p:spPr>
      </p:pic>
    </p:spTree>
    <p:extLst>
      <p:ext uri="{BB962C8B-B14F-4D97-AF65-F5344CB8AC3E}">
        <p14:creationId xmlns:p14="http://schemas.microsoft.com/office/powerpoint/2010/main" val="1037392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C786-635D-4306-A27B-74D3F157B935}"/>
              </a:ext>
            </a:extLst>
          </p:cNvPr>
          <p:cNvSpPr>
            <a:spLocks noGrp="1"/>
          </p:cNvSpPr>
          <p:nvPr>
            <p:ph type="title"/>
          </p:nvPr>
        </p:nvSpPr>
        <p:spPr>
          <a:xfrm>
            <a:off x="492369" y="627345"/>
            <a:ext cx="3643150" cy="5603310"/>
          </a:xfrm>
        </p:spPr>
        <p:txBody>
          <a:bodyPr>
            <a:normAutofit/>
          </a:bodyPr>
          <a:lstStyle/>
          <a:p>
            <a:r>
              <a:rPr lang="en-GB" dirty="0"/>
              <a:t>Factors affecting the culture  </a:t>
            </a:r>
          </a:p>
        </p:txBody>
      </p:sp>
      <p:cxnSp>
        <p:nvCxnSpPr>
          <p:cNvPr id="6" name="Straight Connector 5">
            <a:extLst>
              <a:ext uri="{FF2B5EF4-FFF2-40B4-BE49-F238E27FC236}">
                <a16:creationId xmlns:a16="http://schemas.microsoft.com/office/drawing/2014/main" id="{995C9AD5-3042-41BA-8C89-81A70CA062D8}"/>
              </a:ext>
            </a:extLst>
          </p:cNvPr>
          <p:cNvCxnSpPr/>
          <p:nvPr/>
        </p:nvCxnSpPr>
        <p:spPr>
          <a:xfrm>
            <a:off x="4135519" y="825535"/>
            <a:ext cx="0" cy="540512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CCA88A8-7D6A-4F64-9F46-0F4E2D9D241D}"/>
              </a:ext>
            </a:extLst>
          </p:cNvPr>
          <p:cNvPicPr>
            <a:picLocks noChangeAspect="1"/>
          </p:cNvPicPr>
          <p:nvPr/>
        </p:nvPicPr>
        <p:blipFill>
          <a:blip r:embed="rId4"/>
          <a:stretch>
            <a:fillRect/>
          </a:stretch>
        </p:blipFill>
        <p:spPr>
          <a:xfrm>
            <a:off x="4866346" y="627345"/>
            <a:ext cx="7126842" cy="5602710"/>
          </a:xfrm>
          <a:prstGeom prst="rect">
            <a:avLst/>
          </a:prstGeom>
        </p:spPr>
      </p:pic>
    </p:spTree>
    <p:extLst>
      <p:ext uri="{BB962C8B-B14F-4D97-AF65-F5344CB8AC3E}">
        <p14:creationId xmlns:p14="http://schemas.microsoft.com/office/powerpoint/2010/main" val="524543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4E213D-3FA7-4D59-80B5-015897DCAF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E89CF-A67E-4FC1-85B4-362D1AD2B1E5}"/>
              </a:ext>
            </a:extLst>
          </p:cNvPr>
          <p:cNvSpPr>
            <a:spLocks noGrp="1"/>
          </p:cNvSpPr>
          <p:nvPr>
            <p:ph type="title"/>
          </p:nvPr>
        </p:nvSpPr>
        <p:spPr>
          <a:xfrm>
            <a:off x="6435091" y="609600"/>
            <a:ext cx="4832465" cy="1326321"/>
          </a:xfrm>
        </p:spPr>
        <p:txBody>
          <a:bodyPr>
            <a:normAutofit/>
          </a:bodyPr>
          <a:lstStyle/>
          <a:p>
            <a:r>
              <a:rPr lang="en-GB" sz="3100">
                <a:solidFill>
                  <a:srgbClr val="FFFFFF"/>
                </a:solidFill>
              </a:rPr>
              <a:t>Factors affecting and diversity</a:t>
            </a:r>
          </a:p>
        </p:txBody>
      </p:sp>
      <p:sp>
        <p:nvSpPr>
          <p:cNvPr id="73" name="Rectangle 72">
            <a:extLst>
              <a:ext uri="{FF2B5EF4-FFF2-40B4-BE49-F238E27FC236}">
                <a16:creationId xmlns:a16="http://schemas.microsoft.com/office/drawing/2014/main" id="{0D63BE23-20C0-4F37-860E-0892A4DE08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Imagini pentru diversity">
            <a:extLst>
              <a:ext uri="{FF2B5EF4-FFF2-40B4-BE49-F238E27FC236}">
                <a16:creationId xmlns:a16="http://schemas.microsoft.com/office/drawing/2014/main" id="{2E50777E-13B5-4635-A64F-628C747FAF4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2475" y="2037603"/>
            <a:ext cx="5278442" cy="2969123"/>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49AB149-D0D3-42EA-8B4C-F39E213AE2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C9083B-6098-4059-84BC-5F0E93122F49}"/>
              </a:ext>
            </a:extLst>
          </p:cNvPr>
          <p:cNvSpPr>
            <a:spLocks noGrp="1"/>
          </p:cNvSpPr>
          <p:nvPr>
            <p:ph idx="1"/>
          </p:nvPr>
        </p:nvSpPr>
        <p:spPr>
          <a:xfrm>
            <a:off x="6435091" y="2096064"/>
            <a:ext cx="4832465" cy="3962120"/>
          </a:xfrm>
        </p:spPr>
        <p:txBody>
          <a:bodyPr>
            <a:normAutofit lnSpcReduction="10000"/>
          </a:bodyPr>
          <a:lstStyle/>
          <a:p>
            <a:pPr>
              <a:lnSpc>
                <a:spcPct val="110000"/>
              </a:lnSpc>
            </a:pPr>
            <a:r>
              <a:rPr lang="en-GB" sz="1800" dirty="0">
                <a:solidFill>
                  <a:srgbClr val="FFFFFF"/>
                </a:solidFill>
                <a:effectLst/>
              </a:rPr>
              <a:t>Diversity is seen as being a big issue in our days and this regarding to the continuous changes that are made in the country and not only. </a:t>
            </a:r>
          </a:p>
          <a:p>
            <a:pPr marL="0" indent="0">
              <a:lnSpc>
                <a:spcPct val="110000"/>
              </a:lnSpc>
              <a:buNone/>
            </a:pPr>
            <a:r>
              <a:rPr lang="en-GB" sz="1800" dirty="0">
                <a:solidFill>
                  <a:srgbClr val="FFFFFF"/>
                </a:solidFill>
                <a:effectLst/>
              </a:rPr>
              <a:t> There are factors linked with the diversity such as: </a:t>
            </a:r>
          </a:p>
          <a:p>
            <a:pPr>
              <a:lnSpc>
                <a:spcPct val="110000"/>
              </a:lnSpc>
            </a:pPr>
            <a:r>
              <a:rPr lang="en-GB" sz="1800" dirty="0">
                <a:solidFill>
                  <a:srgbClr val="FFFFFF"/>
                </a:solidFill>
                <a:effectLst/>
              </a:rPr>
              <a:t>Ethic Diversity issues </a:t>
            </a:r>
          </a:p>
          <a:p>
            <a:pPr>
              <a:lnSpc>
                <a:spcPct val="110000"/>
              </a:lnSpc>
            </a:pPr>
            <a:r>
              <a:rPr lang="en-GB" sz="1800" b="1" dirty="0">
                <a:solidFill>
                  <a:srgbClr val="FFFFFF"/>
                </a:solidFill>
                <a:effectLst/>
              </a:rPr>
              <a:t>Gender</a:t>
            </a:r>
            <a:r>
              <a:rPr lang="en-GB" sz="1800" dirty="0">
                <a:solidFill>
                  <a:srgbClr val="FFFFFF"/>
                </a:solidFill>
                <a:effectLst/>
              </a:rPr>
              <a:t> </a:t>
            </a:r>
            <a:r>
              <a:rPr lang="en-GB" sz="1800" b="1" dirty="0">
                <a:solidFill>
                  <a:srgbClr val="FFFFFF"/>
                </a:solidFill>
                <a:effectLst/>
              </a:rPr>
              <a:t>equalities </a:t>
            </a:r>
          </a:p>
          <a:p>
            <a:pPr>
              <a:lnSpc>
                <a:spcPct val="110000"/>
              </a:lnSpc>
            </a:pPr>
            <a:r>
              <a:rPr lang="en-GB" sz="1800" b="1" dirty="0">
                <a:solidFill>
                  <a:srgbClr val="FFFFFF"/>
                </a:solidFill>
                <a:effectLst/>
              </a:rPr>
              <a:t>Age</a:t>
            </a:r>
          </a:p>
          <a:p>
            <a:pPr>
              <a:lnSpc>
                <a:spcPct val="110000"/>
              </a:lnSpc>
            </a:pPr>
            <a:r>
              <a:rPr lang="en-GB" sz="1800" dirty="0">
                <a:solidFill>
                  <a:srgbClr val="FFFFFF"/>
                </a:solidFill>
                <a:effectLst/>
              </a:rPr>
              <a:t> </a:t>
            </a:r>
            <a:r>
              <a:rPr lang="en-GB" sz="1800" b="1" dirty="0">
                <a:solidFill>
                  <a:srgbClr val="FFFFFF"/>
                </a:solidFill>
                <a:effectLst/>
              </a:rPr>
              <a:t>Sexual orientation </a:t>
            </a:r>
          </a:p>
          <a:p>
            <a:pPr>
              <a:lnSpc>
                <a:spcPct val="110000"/>
              </a:lnSpc>
            </a:pPr>
            <a:r>
              <a:rPr lang="en-GB" sz="1800" b="1" dirty="0">
                <a:solidFill>
                  <a:srgbClr val="FFFFFF"/>
                </a:solidFill>
                <a:effectLst/>
              </a:rPr>
              <a:t>Religion</a:t>
            </a:r>
            <a:endParaRPr lang="en-GB" sz="1800" dirty="0">
              <a:solidFill>
                <a:srgbClr val="FFFFFF"/>
              </a:solidFill>
            </a:endParaRPr>
          </a:p>
        </p:txBody>
      </p:sp>
    </p:spTree>
    <p:extLst>
      <p:ext uri="{BB962C8B-B14F-4D97-AF65-F5344CB8AC3E}">
        <p14:creationId xmlns:p14="http://schemas.microsoft.com/office/powerpoint/2010/main" val="87405444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F4F4C-1D51-406D-954E-BCA1109703C4}"/>
              </a:ext>
            </a:extLst>
          </p:cNvPr>
          <p:cNvSpPr>
            <a:spLocks noGrp="1"/>
          </p:cNvSpPr>
          <p:nvPr>
            <p:ph type="title"/>
          </p:nvPr>
        </p:nvSpPr>
        <p:spPr>
          <a:xfrm>
            <a:off x="913795" y="24595"/>
            <a:ext cx="10353761" cy="1326321"/>
          </a:xfrm>
        </p:spPr>
        <p:txBody>
          <a:bodyPr/>
          <a:lstStyle/>
          <a:p>
            <a:r>
              <a:rPr lang="en-GB" dirty="0"/>
              <a:t>Factors affecting equality </a:t>
            </a:r>
          </a:p>
        </p:txBody>
      </p:sp>
      <p:sp>
        <p:nvSpPr>
          <p:cNvPr id="3" name="Content Placeholder 2">
            <a:extLst>
              <a:ext uri="{FF2B5EF4-FFF2-40B4-BE49-F238E27FC236}">
                <a16:creationId xmlns:a16="http://schemas.microsoft.com/office/drawing/2014/main" id="{87AABD86-45B5-44E9-93F9-A87F5D57F3FE}"/>
              </a:ext>
            </a:extLst>
          </p:cNvPr>
          <p:cNvSpPr>
            <a:spLocks noGrp="1"/>
          </p:cNvSpPr>
          <p:nvPr>
            <p:ph idx="1"/>
          </p:nvPr>
        </p:nvSpPr>
        <p:spPr>
          <a:xfrm>
            <a:off x="351087" y="1350916"/>
            <a:ext cx="10353762" cy="3695136"/>
          </a:xfrm>
        </p:spPr>
        <p:txBody>
          <a:bodyPr>
            <a:normAutofit/>
          </a:bodyPr>
          <a:lstStyle/>
          <a:p>
            <a:r>
              <a:rPr lang="en-GB" dirty="0" smtClean="0">
                <a:effectLst/>
              </a:rPr>
              <a:t>It i</a:t>
            </a:r>
            <a:r>
              <a:rPr lang="en-GB" dirty="0" smtClean="0">
                <a:effectLst/>
              </a:rPr>
              <a:t>s that word which </a:t>
            </a:r>
            <a:r>
              <a:rPr lang="en-GB" dirty="0">
                <a:effectLst/>
              </a:rPr>
              <a:t>encourages the </a:t>
            </a:r>
            <a:r>
              <a:rPr lang="en-GB" dirty="0" smtClean="0">
                <a:effectLst/>
              </a:rPr>
              <a:t>free </a:t>
            </a:r>
            <a:r>
              <a:rPr lang="en-GB" dirty="0" smtClean="0">
                <a:effectLst/>
              </a:rPr>
              <a:t>choice </a:t>
            </a:r>
            <a:r>
              <a:rPr lang="en-GB" dirty="0" smtClean="0">
                <a:effectLst/>
              </a:rPr>
              <a:t>civilisation</a:t>
            </a:r>
            <a:r>
              <a:rPr lang="en-GB" dirty="0">
                <a:effectLst/>
              </a:rPr>
              <a:t>, thing that suggests how  all people can chose all the things they wish to do as long as they need that aspect for them. In addition to that, the factors that are negatively influencing the equality are the following: </a:t>
            </a:r>
            <a:r>
              <a:rPr lang="en-GB" b="1" i="1" dirty="0">
                <a:effectLst/>
              </a:rPr>
              <a:t>sex, religion, pregnancy, race, gender, social class, age… </a:t>
            </a:r>
            <a:endParaRPr lang="en-GB" dirty="0">
              <a:effectLst/>
            </a:endParaRPr>
          </a:p>
        </p:txBody>
      </p:sp>
      <p:pic>
        <p:nvPicPr>
          <p:cNvPr id="4" name="Picture 3">
            <a:extLst>
              <a:ext uri="{FF2B5EF4-FFF2-40B4-BE49-F238E27FC236}">
                <a16:creationId xmlns:a16="http://schemas.microsoft.com/office/drawing/2014/main" id="{3A3836E6-859B-4293-A0F8-4AE0C3ECAECB}"/>
              </a:ext>
            </a:extLst>
          </p:cNvPr>
          <p:cNvPicPr>
            <a:picLocks noChangeAspect="1"/>
          </p:cNvPicPr>
          <p:nvPr/>
        </p:nvPicPr>
        <p:blipFill>
          <a:blip r:embed="rId2"/>
          <a:stretch>
            <a:fillRect/>
          </a:stretch>
        </p:blipFill>
        <p:spPr>
          <a:xfrm>
            <a:off x="6991956" y="4084819"/>
            <a:ext cx="5200044" cy="2704023"/>
          </a:xfrm>
          <a:prstGeom prst="rect">
            <a:avLst/>
          </a:prstGeom>
        </p:spPr>
      </p:pic>
      <p:pic>
        <p:nvPicPr>
          <p:cNvPr id="6" name="Picture 5">
            <a:extLst>
              <a:ext uri="{FF2B5EF4-FFF2-40B4-BE49-F238E27FC236}">
                <a16:creationId xmlns:a16="http://schemas.microsoft.com/office/drawing/2014/main" id="{8D6C1CB7-FAB0-4922-959C-B398EF287426}"/>
              </a:ext>
            </a:extLst>
          </p:cNvPr>
          <p:cNvPicPr>
            <a:picLocks noChangeAspect="1"/>
          </p:cNvPicPr>
          <p:nvPr/>
        </p:nvPicPr>
        <p:blipFill>
          <a:blip r:embed="rId3"/>
          <a:stretch>
            <a:fillRect/>
          </a:stretch>
        </p:blipFill>
        <p:spPr>
          <a:xfrm>
            <a:off x="785690" y="3403364"/>
            <a:ext cx="6206266" cy="2969009"/>
          </a:xfrm>
          <a:prstGeom prst="rect">
            <a:avLst/>
          </a:prstGeom>
        </p:spPr>
      </p:pic>
    </p:spTree>
    <p:extLst>
      <p:ext uri="{BB962C8B-B14F-4D97-AF65-F5344CB8AC3E}">
        <p14:creationId xmlns:p14="http://schemas.microsoft.com/office/powerpoint/2010/main" val="2791308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62AC-E117-4D97-BFB2-5581207B51A5}"/>
              </a:ext>
            </a:extLst>
          </p:cNvPr>
          <p:cNvSpPr>
            <a:spLocks noGrp="1"/>
          </p:cNvSpPr>
          <p:nvPr>
            <p:ph type="title"/>
          </p:nvPr>
        </p:nvSpPr>
        <p:spPr>
          <a:xfrm>
            <a:off x="913795" y="0"/>
            <a:ext cx="10353762" cy="934720"/>
          </a:xfrm>
        </p:spPr>
        <p:txBody>
          <a:bodyPr/>
          <a:lstStyle/>
          <a:p>
            <a:r>
              <a:rPr lang="en-GB" dirty="0"/>
              <a:t>Methods of performance </a:t>
            </a:r>
          </a:p>
        </p:txBody>
      </p:sp>
      <p:pic>
        <p:nvPicPr>
          <p:cNvPr id="4" name="Picture 3">
            <a:extLst>
              <a:ext uri="{FF2B5EF4-FFF2-40B4-BE49-F238E27FC236}">
                <a16:creationId xmlns:a16="http://schemas.microsoft.com/office/drawing/2014/main" id="{16CE1E0A-41F0-4DE9-A6BF-371B02C6796D}"/>
              </a:ext>
            </a:extLst>
          </p:cNvPr>
          <p:cNvPicPr>
            <a:picLocks noChangeAspect="1"/>
          </p:cNvPicPr>
          <p:nvPr/>
        </p:nvPicPr>
        <p:blipFill rotWithShape="1">
          <a:blip r:embed="rId3"/>
          <a:srcRect l="86" r="31370" b="16540"/>
          <a:stretch/>
        </p:blipFill>
        <p:spPr>
          <a:xfrm rot="499747">
            <a:off x="7806005" y="2150795"/>
            <a:ext cx="4243754" cy="2909521"/>
          </a:xfrm>
          <a:prstGeom prst="rect">
            <a:avLst/>
          </a:prstGeom>
        </p:spPr>
      </p:pic>
      <p:pic>
        <p:nvPicPr>
          <p:cNvPr id="7" name="Picture 6">
            <a:extLst>
              <a:ext uri="{FF2B5EF4-FFF2-40B4-BE49-F238E27FC236}">
                <a16:creationId xmlns:a16="http://schemas.microsoft.com/office/drawing/2014/main" id="{F20DBD47-33F8-4430-A6CE-F2FC764FAB9F}"/>
              </a:ext>
            </a:extLst>
          </p:cNvPr>
          <p:cNvPicPr>
            <a:picLocks noChangeAspect="1"/>
          </p:cNvPicPr>
          <p:nvPr/>
        </p:nvPicPr>
        <p:blipFill>
          <a:blip r:embed="rId4"/>
          <a:stretch>
            <a:fillRect/>
          </a:stretch>
        </p:blipFill>
        <p:spPr>
          <a:xfrm>
            <a:off x="913795" y="934720"/>
            <a:ext cx="7870618" cy="6322100"/>
          </a:xfrm>
          <a:prstGeom prst="rect">
            <a:avLst/>
          </a:prstGeom>
        </p:spPr>
      </p:pic>
    </p:spTree>
    <p:extLst>
      <p:ext uri="{BB962C8B-B14F-4D97-AF65-F5344CB8AC3E}">
        <p14:creationId xmlns:p14="http://schemas.microsoft.com/office/powerpoint/2010/main" val="783818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CE4EE-82A6-47CF-8018-017041068AA6}"/>
              </a:ext>
            </a:extLst>
          </p:cNvPr>
          <p:cNvSpPr>
            <a:spLocks noGrp="1"/>
          </p:cNvSpPr>
          <p:nvPr>
            <p:ph type="title"/>
          </p:nvPr>
        </p:nvSpPr>
        <p:spPr>
          <a:xfrm>
            <a:off x="913795" y="609600"/>
            <a:ext cx="10353761" cy="1326321"/>
          </a:xfrm>
        </p:spPr>
        <p:txBody>
          <a:bodyPr>
            <a:normAutofit/>
          </a:bodyPr>
          <a:lstStyle/>
          <a:p>
            <a:r>
              <a:rPr lang="en-GB" dirty="0"/>
              <a:t>Conclusion </a:t>
            </a:r>
          </a:p>
        </p:txBody>
      </p:sp>
      <p:pic>
        <p:nvPicPr>
          <p:cNvPr id="9" name="Picture 8"/>
          <p:cNvPicPr>
            <a:picLocks noChangeAspect="1"/>
          </p:cNvPicPr>
          <p:nvPr/>
        </p:nvPicPr>
        <p:blipFill>
          <a:blip r:embed="rId4"/>
          <a:stretch>
            <a:fillRect/>
          </a:stretch>
        </p:blipFill>
        <p:spPr>
          <a:xfrm>
            <a:off x="7211547" y="2398805"/>
            <a:ext cx="4157832" cy="2962913"/>
          </a:xfrm>
          <a:prstGeom prst="rect">
            <a:avLst/>
          </a:prstGeom>
        </p:spPr>
      </p:pic>
      <p:pic>
        <p:nvPicPr>
          <p:cNvPr id="10" name="Picture 9"/>
          <p:cNvPicPr>
            <a:picLocks noChangeAspect="1"/>
          </p:cNvPicPr>
          <p:nvPr/>
        </p:nvPicPr>
        <p:blipFill>
          <a:blip r:embed="rId5"/>
          <a:stretch>
            <a:fillRect/>
          </a:stretch>
        </p:blipFill>
        <p:spPr>
          <a:xfrm>
            <a:off x="1192534" y="1898889"/>
            <a:ext cx="4249280" cy="3962743"/>
          </a:xfrm>
          <a:prstGeom prst="rect">
            <a:avLst/>
          </a:prstGeom>
        </p:spPr>
      </p:pic>
    </p:spTree>
    <p:extLst>
      <p:ext uri="{BB962C8B-B14F-4D97-AF65-F5344CB8AC3E}">
        <p14:creationId xmlns:p14="http://schemas.microsoft.com/office/powerpoint/2010/main" val="318671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4B93F-0CDC-44CE-80C9-FD776A0FE8F8}"/>
              </a:ext>
            </a:extLst>
          </p:cNvPr>
          <p:cNvSpPr>
            <a:spLocks noGrp="1"/>
          </p:cNvSpPr>
          <p:nvPr>
            <p:ph type="title"/>
          </p:nvPr>
        </p:nvSpPr>
        <p:spPr>
          <a:xfrm>
            <a:off x="629315" y="0"/>
            <a:ext cx="10353761" cy="457200"/>
          </a:xfrm>
        </p:spPr>
        <p:txBody>
          <a:bodyPr>
            <a:normAutofit fontScale="90000"/>
          </a:bodyPr>
          <a:lstStyle/>
          <a:p>
            <a:r>
              <a:rPr lang="en-GB" dirty="0"/>
              <a:t>References </a:t>
            </a:r>
          </a:p>
        </p:txBody>
      </p:sp>
      <p:pic>
        <p:nvPicPr>
          <p:cNvPr id="5" name="Picture 4"/>
          <p:cNvPicPr>
            <a:picLocks noChangeAspect="1"/>
          </p:cNvPicPr>
          <p:nvPr/>
        </p:nvPicPr>
        <p:blipFill>
          <a:blip r:embed="rId2"/>
          <a:stretch>
            <a:fillRect/>
          </a:stretch>
        </p:blipFill>
        <p:spPr>
          <a:xfrm>
            <a:off x="395526" y="670024"/>
            <a:ext cx="10821338" cy="6187976"/>
          </a:xfrm>
          <a:prstGeom prst="rect">
            <a:avLst/>
          </a:prstGeom>
        </p:spPr>
      </p:pic>
    </p:spTree>
    <p:extLst>
      <p:ext uri="{BB962C8B-B14F-4D97-AF65-F5344CB8AC3E}">
        <p14:creationId xmlns:p14="http://schemas.microsoft.com/office/powerpoint/2010/main" val="96801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2406</Words>
  <Application>Microsoft Office PowerPoint</Application>
  <PresentationFormat>Widescreen</PresentationFormat>
  <Paragraphs>117</Paragraphs>
  <Slides>19</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Bookman Old Style</vt:lpstr>
      <vt:lpstr>Calibri</vt:lpstr>
      <vt:lpstr>Courier New</vt:lpstr>
      <vt:lpstr>Rockwell</vt:lpstr>
      <vt:lpstr>The Serif Hand Extrablack</vt:lpstr>
      <vt:lpstr>Wingdings 2</vt:lpstr>
      <vt:lpstr>Damask</vt:lpstr>
      <vt:lpstr>Personnel resourcing and development </vt:lpstr>
      <vt:lpstr>Introduction</vt:lpstr>
      <vt:lpstr>PowerPoint Presentation</vt:lpstr>
      <vt:lpstr>1. POLITICAL FACTORS</vt:lpstr>
      <vt:lpstr>2. Economic FACTORS</vt:lpstr>
      <vt:lpstr>3. SOCIAL FACTORS </vt:lpstr>
      <vt:lpstr>4. TECHNOLOGICAL FACTORS</vt:lpstr>
      <vt:lpstr>5. LEGAL FACTORS</vt:lpstr>
      <vt:lpstr>6. ENVRIONMENTAL FACTORS </vt:lpstr>
      <vt:lpstr>Selection Process</vt:lpstr>
      <vt:lpstr>Effectiveness of selection process </vt:lpstr>
      <vt:lpstr>Recruitment </vt:lpstr>
      <vt:lpstr>Effectiveness of recruitment process </vt:lpstr>
      <vt:lpstr>Factors affecting the culture  </vt:lpstr>
      <vt:lpstr>Factors affecting and diversity</vt:lpstr>
      <vt:lpstr>Factors affecting equality </vt:lpstr>
      <vt:lpstr>Methods of performance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resourcing and development </dc:title>
  <dc:creator>Policica Dansatoarea</dc:creator>
  <cp:lastModifiedBy>12GEOMAR</cp:lastModifiedBy>
  <cp:revision>20</cp:revision>
  <dcterms:created xsi:type="dcterms:W3CDTF">2020-02-29T00:35:17Z</dcterms:created>
  <dcterms:modified xsi:type="dcterms:W3CDTF">2020-03-02T09:22:30Z</dcterms:modified>
</cp:coreProperties>
</file>