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9"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67" d="100"/>
          <a:sy n="67" d="100"/>
        </p:scale>
        <p:origin x="1248" y="2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2B78B796-7CB8-4FBB-9A00-D9B42B7D98A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874DD42-3232-429D-8899-C2CE1E50F68A}">
      <dgm:prSet/>
      <dgm:spPr/>
      <dgm:t>
        <a:bodyPr/>
        <a:lstStyle/>
        <a:p>
          <a:r>
            <a:rPr lang="en-GB" b="0" i="0" dirty="0">
              <a:latin typeface="Times New Roman" panose="02020603050405020304" pitchFamily="18" charset="0"/>
              <a:cs typeface="Times New Roman" panose="02020603050405020304" pitchFamily="18" charset="0"/>
            </a:rPr>
            <a:t>Armstrong, M., &amp; Taylor, S. (2020). Armstrong’s handbook of human resource management practice. 15th ed. Kogan page.</a:t>
          </a:r>
          <a:r>
            <a:rPr lang="en-GB" b="0" i="0" dirty="0"/>
            <a:t>	</a:t>
          </a:r>
          <a:endParaRPr lang="en-US" dirty="0"/>
        </a:p>
      </dgm:t>
    </dgm:pt>
    <dgm:pt modelId="{7A2A1018-355C-453C-AA08-403EB0E7A81D}" type="parTrans" cxnId="{D2C9CB85-9082-4DE1-B8F9-0CCD8A0294F2}">
      <dgm:prSet/>
      <dgm:spPr/>
      <dgm:t>
        <a:bodyPr/>
        <a:lstStyle/>
        <a:p>
          <a:endParaRPr lang="en-US"/>
        </a:p>
      </dgm:t>
    </dgm:pt>
    <dgm:pt modelId="{99A8AFF6-5462-4902-9471-42A810739642}" type="sibTrans" cxnId="{D2C9CB85-9082-4DE1-B8F9-0CCD8A0294F2}">
      <dgm:prSet/>
      <dgm:spPr/>
      <dgm:t>
        <a:bodyPr/>
        <a:lstStyle/>
        <a:p>
          <a:endParaRPr lang="en-US"/>
        </a:p>
      </dgm:t>
    </dgm:pt>
    <dgm:pt modelId="{DBE49F76-78DE-4174-A861-31CAB26F09E8}">
      <dgm:prSet/>
      <dgm:spPr/>
      <dgm:t>
        <a:bodyPr/>
        <a:lstStyle/>
        <a:p>
          <a:r>
            <a:rPr lang="en-GB" b="0" i="0" dirty="0">
              <a:latin typeface="Times New Roman" panose="02020603050405020304" pitchFamily="18" charset="0"/>
              <a:cs typeface="Times New Roman" panose="02020603050405020304" pitchFamily="18" charset="0"/>
            </a:rPr>
            <a:t>Bratton, J., &amp; Gold, J. (2017). Human resource management: theory and practice. 6th ed. Palgrave</a:t>
          </a:r>
          <a:r>
            <a:rPr lang="en-GB" b="0" i="0" dirty="0"/>
            <a:t>.	</a:t>
          </a:r>
          <a:endParaRPr lang="en-US" dirty="0"/>
        </a:p>
      </dgm:t>
    </dgm:pt>
    <dgm:pt modelId="{7425FA54-1BA9-40F3-98CC-A5AE4810484A}" type="parTrans" cxnId="{98AB0035-D377-4255-9AC0-5D49F71CBC62}">
      <dgm:prSet/>
      <dgm:spPr/>
      <dgm:t>
        <a:bodyPr/>
        <a:lstStyle/>
        <a:p>
          <a:endParaRPr lang="en-US"/>
        </a:p>
      </dgm:t>
    </dgm:pt>
    <dgm:pt modelId="{0E74D7F9-FA41-426E-8969-9ACAB4F2DC0D}" type="sibTrans" cxnId="{98AB0035-D377-4255-9AC0-5D49F71CBC62}">
      <dgm:prSet/>
      <dgm:spPr/>
      <dgm:t>
        <a:bodyPr/>
        <a:lstStyle/>
        <a:p>
          <a:endParaRPr lang="en-US"/>
        </a:p>
      </dgm:t>
    </dgm:pt>
    <dgm:pt modelId="{3D26A1F6-F9F0-4505-A04B-9FD6EA4F9934}">
      <dgm:prSet/>
      <dgm:spPr/>
      <dgm:t>
        <a:bodyPr/>
        <a:lstStyle/>
        <a:p>
          <a:r>
            <a:rPr lang="en-GB" b="0" i="0" dirty="0">
              <a:latin typeface="Times New Roman" panose="02020603050405020304" pitchFamily="18" charset="0"/>
              <a:cs typeface="Times New Roman" panose="02020603050405020304" pitchFamily="18" charset="0"/>
            </a:rPr>
            <a:t>Ferguson, S. (2019). Office administration. Routledge</a:t>
          </a:r>
          <a:r>
            <a:rPr lang="en-GB" b="0" i="0" dirty="0"/>
            <a:t>.	</a:t>
          </a:r>
          <a:endParaRPr lang="en-US" dirty="0"/>
        </a:p>
      </dgm:t>
    </dgm:pt>
    <dgm:pt modelId="{925C45A5-2D97-4EAE-92A7-0C7AD291FB34}" type="parTrans" cxnId="{885AFB57-F134-409C-9796-6ED0E5E6094F}">
      <dgm:prSet/>
      <dgm:spPr/>
      <dgm:t>
        <a:bodyPr/>
        <a:lstStyle/>
        <a:p>
          <a:endParaRPr lang="en-US"/>
        </a:p>
      </dgm:t>
    </dgm:pt>
    <dgm:pt modelId="{6BC58923-64C5-4411-A45E-9BA15316A3FC}" type="sibTrans" cxnId="{885AFB57-F134-409C-9796-6ED0E5E6094F}">
      <dgm:prSet/>
      <dgm:spPr/>
      <dgm:t>
        <a:bodyPr/>
        <a:lstStyle/>
        <a:p>
          <a:endParaRPr lang="en-US"/>
        </a:p>
      </dgm:t>
    </dgm:pt>
    <dgm:pt modelId="{ED300DF2-5FC1-4C62-BD0C-9AAEEA481C35}">
      <dgm:prSet/>
      <dgm:spPr/>
      <dgm:t>
        <a:bodyPr/>
        <a:lstStyle/>
        <a:p>
          <a:r>
            <a:rPr lang="en-GB" b="0" i="0" dirty="0">
              <a:latin typeface="Times New Roman" panose="02020603050405020304" pitchFamily="18" charset="0"/>
              <a:cs typeface="Times New Roman" panose="02020603050405020304" pitchFamily="18" charset="0"/>
            </a:rPr>
            <a:t>Stone, R. J. (2017). Managing human resources. 5th ed. John </a:t>
          </a:r>
          <a:r>
            <a:rPr lang="en-GB" b="0" i="0" dirty="0" err="1">
              <a:latin typeface="Times New Roman" panose="02020603050405020304" pitchFamily="18" charset="0"/>
              <a:cs typeface="Times New Roman" panose="02020603050405020304" pitchFamily="18" charset="0"/>
            </a:rPr>
            <a:t>wiley</a:t>
          </a:r>
          <a:r>
            <a:rPr lang="en-GB" b="0" i="0" dirty="0">
              <a:latin typeface="Times New Roman" panose="02020603050405020304" pitchFamily="18" charset="0"/>
              <a:cs typeface="Times New Roman" panose="02020603050405020304" pitchFamily="18" charset="0"/>
            </a:rPr>
            <a:t> &amp; sons.</a:t>
          </a:r>
          <a:endParaRPr lang="en-US" dirty="0">
            <a:latin typeface="Times New Roman" panose="02020603050405020304" pitchFamily="18" charset="0"/>
            <a:cs typeface="Times New Roman" panose="02020603050405020304" pitchFamily="18" charset="0"/>
          </a:endParaRPr>
        </a:p>
      </dgm:t>
    </dgm:pt>
    <dgm:pt modelId="{CBAA72AA-B82C-41F7-A0F1-614091CBC4A5}" type="parTrans" cxnId="{94168DA4-C9E5-49F2-B02C-47C1FE82DCE6}">
      <dgm:prSet/>
      <dgm:spPr/>
      <dgm:t>
        <a:bodyPr/>
        <a:lstStyle/>
        <a:p>
          <a:endParaRPr lang="en-US"/>
        </a:p>
      </dgm:t>
    </dgm:pt>
    <dgm:pt modelId="{563B99E6-C603-4265-921B-55B40A490B0C}" type="sibTrans" cxnId="{94168DA4-C9E5-49F2-B02C-47C1FE82DCE6}">
      <dgm:prSet/>
      <dgm:spPr/>
      <dgm:t>
        <a:bodyPr/>
        <a:lstStyle/>
        <a:p>
          <a:endParaRPr lang="en-US"/>
        </a:p>
      </dgm:t>
    </dgm:pt>
    <dgm:pt modelId="{88304943-3E44-452D-A9AB-16A5D9B4F109}" type="pres">
      <dgm:prSet presAssocID="{2B78B796-7CB8-4FBB-9A00-D9B42B7D98A7}" presName="root" presStyleCnt="0">
        <dgm:presLayoutVars>
          <dgm:dir/>
          <dgm:resizeHandles val="exact"/>
        </dgm:presLayoutVars>
      </dgm:prSet>
      <dgm:spPr/>
    </dgm:pt>
    <dgm:pt modelId="{6742FF5E-5636-4174-BAE6-45F84D12D4C4}" type="pres">
      <dgm:prSet presAssocID="{6874DD42-3232-429D-8899-C2CE1E50F68A}" presName="compNode" presStyleCnt="0"/>
      <dgm:spPr/>
    </dgm:pt>
    <dgm:pt modelId="{09EA6A0D-FF8E-4C14-9B8B-78F851B5E4B2}" type="pres">
      <dgm:prSet presAssocID="{6874DD42-3232-429D-8899-C2CE1E50F68A}" presName="bgRect" presStyleLbl="bgShp" presStyleIdx="0" presStyleCnt="4"/>
      <dgm:spPr/>
    </dgm:pt>
    <dgm:pt modelId="{D148F3B2-0E87-471C-A752-2510A369CA02}" type="pres">
      <dgm:prSet presAssocID="{6874DD42-3232-429D-8899-C2CE1E50F68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stronaut"/>
        </a:ext>
      </dgm:extLst>
    </dgm:pt>
    <dgm:pt modelId="{65DC19B0-654F-43C0-8DE2-3507CA97C33C}" type="pres">
      <dgm:prSet presAssocID="{6874DD42-3232-429D-8899-C2CE1E50F68A}" presName="spaceRect" presStyleCnt="0"/>
      <dgm:spPr/>
    </dgm:pt>
    <dgm:pt modelId="{9230F58F-E14A-4D20-865B-C1876F8BCA48}" type="pres">
      <dgm:prSet presAssocID="{6874DD42-3232-429D-8899-C2CE1E50F68A}" presName="parTx" presStyleLbl="revTx" presStyleIdx="0" presStyleCnt="4">
        <dgm:presLayoutVars>
          <dgm:chMax val="0"/>
          <dgm:chPref val="0"/>
        </dgm:presLayoutVars>
      </dgm:prSet>
      <dgm:spPr/>
    </dgm:pt>
    <dgm:pt modelId="{F04CC2AB-A782-44FD-B5FF-B237EE07ED2B}" type="pres">
      <dgm:prSet presAssocID="{99A8AFF6-5462-4902-9471-42A810739642}" presName="sibTrans" presStyleCnt="0"/>
      <dgm:spPr/>
    </dgm:pt>
    <dgm:pt modelId="{479B435B-F62A-4792-A5E8-707EF618E4EA}" type="pres">
      <dgm:prSet presAssocID="{DBE49F76-78DE-4174-A861-31CAB26F09E8}" presName="compNode" presStyleCnt="0"/>
      <dgm:spPr/>
    </dgm:pt>
    <dgm:pt modelId="{D4CAB7D5-B67D-4471-8792-5C69054FA3C3}" type="pres">
      <dgm:prSet presAssocID="{DBE49F76-78DE-4174-A861-31CAB26F09E8}" presName="bgRect" presStyleLbl="bgShp" presStyleIdx="1" presStyleCnt="4"/>
      <dgm:spPr/>
    </dgm:pt>
    <dgm:pt modelId="{2346A214-C6D3-43B3-B451-E0FBD1E85670}" type="pres">
      <dgm:prSet presAssocID="{DBE49F76-78DE-4174-A861-31CAB26F09E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xcavator"/>
        </a:ext>
      </dgm:extLst>
    </dgm:pt>
    <dgm:pt modelId="{2EC36B23-9D07-4B59-835E-8D99616D7BC5}" type="pres">
      <dgm:prSet presAssocID="{DBE49F76-78DE-4174-A861-31CAB26F09E8}" presName="spaceRect" presStyleCnt="0"/>
      <dgm:spPr/>
    </dgm:pt>
    <dgm:pt modelId="{CF9A2CF6-674B-421B-B17F-3331DD8E9A28}" type="pres">
      <dgm:prSet presAssocID="{DBE49F76-78DE-4174-A861-31CAB26F09E8}" presName="parTx" presStyleLbl="revTx" presStyleIdx="1" presStyleCnt="4">
        <dgm:presLayoutVars>
          <dgm:chMax val="0"/>
          <dgm:chPref val="0"/>
        </dgm:presLayoutVars>
      </dgm:prSet>
      <dgm:spPr/>
    </dgm:pt>
    <dgm:pt modelId="{C876BD0C-943D-43E8-A556-6DD325C6B975}" type="pres">
      <dgm:prSet presAssocID="{0E74D7F9-FA41-426E-8969-9ACAB4F2DC0D}" presName="sibTrans" presStyleCnt="0"/>
      <dgm:spPr/>
    </dgm:pt>
    <dgm:pt modelId="{C0803EB1-1889-4AE9-AC0A-23BEF8FE9167}" type="pres">
      <dgm:prSet presAssocID="{3D26A1F6-F9F0-4505-A04B-9FD6EA4F9934}" presName="compNode" presStyleCnt="0"/>
      <dgm:spPr/>
    </dgm:pt>
    <dgm:pt modelId="{915B5C6A-5417-497A-97F5-6D87386CAB25}" type="pres">
      <dgm:prSet presAssocID="{3D26A1F6-F9F0-4505-A04B-9FD6EA4F9934}" presName="bgRect" presStyleLbl="bgShp" presStyleIdx="2" presStyleCnt="4"/>
      <dgm:spPr/>
    </dgm:pt>
    <dgm:pt modelId="{3A9445D3-CBC8-4ACC-82F6-F278BA2C42D2}" type="pres">
      <dgm:prSet presAssocID="{3D26A1F6-F9F0-4505-A04B-9FD6EA4F993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95AA4453-8413-48A1-88C3-5744D7556D96}" type="pres">
      <dgm:prSet presAssocID="{3D26A1F6-F9F0-4505-A04B-9FD6EA4F9934}" presName="spaceRect" presStyleCnt="0"/>
      <dgm:spPr/>
    </dgm:pt>
    <dgm:pt modelId="{894E49D9-B4D7-4D4C-B40D-6B3B2A0FDB2E}" type="pres">
      <dgm:prSet presAssocID="{3D26A1F6-F9F0-4505-A04B-9FD6EA4F9934}" presName="parTx" presStyleLbl="revTx" presStyleIdx="2" presStyleCnt="4">
        <dgm:presLayoutVars>
          <dgm:chMax val="0"/>
          <dgm:chPref val="0"/>
        </dgm:presLayoutVars>
      </dgm:prSet>
      <dgm:spPr/>
    </dgm:pt>
    <dgm:pt modelId="{516A94BD-B7C0-458A-8775-D7D7D9B37D42}" type="pres">
      <dgm:prSet presAssocID="{6BC58923-64C5-4411-A45E-9BA15316A3FC}" presName="sibTrans" presStyleCnt="0"/>
      <dgm:spPr/>
    </dgm:pt>
    <dgm:pt modelId="{D2D0328F-04F8-48B6-B39E-DD7C10BCC4F2}" type="pres">
      <dgm:prSet presAssocID="{ED300DF2-5FC1-4C62-BD0C-9AAEEA481C35}" presName="compNode" presStyleCnt="0"/>
      <dgm:spPr/>
    </dgm:pt>
    <dgm:pt modelId="{8DD266C9-7F6F-474D-90AE-7CB056AF575A}" type="pres">
      <dgm:prSet presAssocID="{ED300DF2-5FC1-4C62-BD0C-9AAEEA481C35}" presName="bgRect" presStyleLbl="bgShp" presStyleIdx="3" presStyleCnt="4"/>
      <dgm:spPr/>
    </dgm:pt>
    <dgm:pt modelId="{7D9E19D5-8E36-440A-82A2-48B627D45DC7}" type="pres">
      <dgm:prSet presAssocID="{ED300DF2-5FC1-4C62-BD0C-9AAEEA481C3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ptain"/>
        </a:ext>
      </dgm:extLst>
    </dgm:pt>
    <dgm:pt modelId="{B6C5C541-D48A-4B85-BC42-63E66AF07A1C}" type="pres">
      <dgm:prSet presAssocID="{ED300DF2-5FC1-4C62-BD0C-9AAEEA481C35}" presName="spaceRect" presStyleCnt="0"/>
      <dgm:spPr/>
    </dgm:pt>
    <dgm:pt modelId="{0DB576A7-3856-4FB9-88F5-6D9B68628234}" type="pres">
      <dgm:prSet presAssocID="{ED300DF2-5FC1-4C62-BD0C-9AAEEA481C35}" presName="parTx" presStyleLbl="revTx" presStyleIdx="3" presStyleCnt="4">
        <dgm:presLayoutVars>
          <dgm:chMax val="0"/>
          <dgm:chPref val="0"/>
        </dgm:presLayoutVars>
      </dgm:prSet>
      <dgm:spPr/>
    </dgm:pt>
  </dgm:ptLst>
  <dgm:cxnLst>
    <dgm:cxn modelId="{DF9E250C-C981-4DEF-BF01-DA15B01C87FB}" type="presOf" srcId="{6874DD42-3232-429D-8899-C2CE1E50F68A}" destId="{9230F58F-E14A-4D20-865B-C1876F8BCA48}" srcOrd="0" destOrd="0" presId="urn:microsoft.com/office/officeart/2018/2/layout/IconVerticalSolidList"/>
    <dgm:cxn modelId="{27CAB229-5E78-4F62-BF38-96BE33A3DB39}" type="presOf" srcId="{2B78B796-7CB8-4FBB-9A00-D9B42B7D98A7}" destId="{88304943-3E44-452D-A9AB-16A5D9B4F109}" srcOrd="0" destOrd="0" presId="urn:microsoft.com/office/officeart/2018/2/layout/IconVerticalSolidList"/>
    <dgm:cxn modelId="{98AB0035-D377-4255-9AC0-5D49F71CBC62}" srcId="{2B78B796-7CB8-4FBB-9A00-D9B42B7D98A7}" destId="{DBE49F76-78DE-4174-A861-31CAB26F09E8}" srcOrd="1" destOrd="0" parTransId="{7425FA54-1BA9-40F3-98CC-A5AE4810484A}" sibTransId="{0E74D7F9-FA41-426E-8969-9ACAB4F2DC0D}"/>
    <dgm:cxn modelId="{885AFB57-F134-409C-9796-6ED0E5E6094F}" srcId="{2B78B796-7CB8-4FBB-9A00-D9B42B7D98A7}" destId="{3D26A1F6-F9F0-4505-A04B-9FD6EA4F9934}" srcOrd="2" destOrd="0" parTransId="{925C45A5-2D97-4EAE-92A7-0C7AD291FB34}" sibTransId="{6BC58923-64C5-4411-A45E-9BA15316A3FC}"/>
    <dgm:cxn modelId="{D1066285-06E0-4E3E-A205-85FF7316C58F}" type="presOf" srcId="{DBE49F76-78DE-4174-A861-31CAB26F09E8}" destId="{CF9A2CF6-674B-421B-B17F-3331DD8E9A28}" srcOrd="0" destOrd="0" presId="urn:microsoft.com/office/officeart/2018/2/layout/IconVerticalSolidList"/>
    <dgm:cxn modelId="{D2C9CB85-9082-4DE1-B8F9-0CCD8A0294F2}" srcId="{2B78B796-7CB8-4FBB-9A00-D9B42B7D98A7}" destId="{6874DD42-3232-429D-8899-C2CE1E50F68A}" srcOrd="0" destOrd="0" parTransId="{7A2A1018-355C-453C-AA08-403EB0E7A81D}" sibTransId="{99A8AFF6-5462-4902-9471-42A810739642}"/>
    <dgm:cxn modelId="{FA73F396-0C72-4C70-A7C5-73543410429E}" type="presOf" srcId="{ED300DF2-5FC1-4C62-BD0C-9AAEEA481C35}" destId="{0DB576A7-3856-4FB9-88F5-6D9B68628234}" srcOrd="0" destOrd="0" presId="urn:microsoft.com/office/officeart/2018/2/layout/IconVerticalSolidList"/>
    <dgm:cxn modelId="{94168DA4-C9E5-49F2-B02C-47C1FE82DCE6}" srcId="{2B78B796-7CB8-4FBB-9A00-D9B42B7D98A7}" destId="{ED300DF2-5FC1-4C62-BD0C-9AAEEA481C35}" srcOrd="3" destOrd="0" parTransId="{CBAA72AA-B82C-41F7-A0F1-614091CBC4A5}" sibTransId="{563B99E6-C603-4265-921B-55B40A490B0C}"/>
    <dgm:cxn modelId="{6BC60AE2-5B7C-40C9-A420-4534BC5D1211}" type="presOf" srcId="{3D26A1F6-F9F0-4505-A04B-9FD6EA4F9934}" destId="{894E49D9-B4D7-4D4C-B40D-6B3B2A0FDB2E}" srcOrd="0" destOrd="0" presId="urn:microsoft.com/office/officeart/2018/2/layout/IconVerticalSolidList"/>
    <dgm:cxn modelId="{D858111F-CC18-494D-97B4-8773718BC704}" type="presParOf" srcId="{88304943-3E44-452D-A9AB-16A5D9B4F109}" destId="{6742FF5E-5636-4174-BAE6-45F84D12D4C4}" srcOrd="0" destOrd="0" presId="urn:microsoft.com/office/officeart/2018/2/layout/IconVerticalSolidList"/>
    <dgm:cxn modelId="{6963CFC1-3576-4949-8A3A-6C60B39CFC48}" type="presParOf" srcId="{6742FF5E-5636-4174-BAE6-45F84D12D4C4}" destId="{09EA6A0D-FF8E-4C14-9B8B-78F851B5E4B2}" srcOrd="0" destOrd="0" presId="urn:microsoft.com/office/officeart/2018/2/layout/IconVerticalSolidList"/>
    <dgm:cxn modelId="{C00B3AA4-97AB-4346-90DB-ACF79A2A91C5}" type="presParOf" srcId="{6742FF5E-5636-4174-BAE6-45F84D12D4C4}" destId="{D148F3B2-0E87-471C-A752-2510A369CA02}" srcOrd="1" destOrd="0" presId="urn:microsoft.com/office/officeart/2018/2/layout/IconVerticalSolidList"/>
    <dgm:cxn modelId="{BC2C96A0-FE37-4BD2-9ADE-902F05719222}" type="presParOf" srcId="{6742FF5E-5636-4174-BAE6-45F84D12D4C4}" destId="{65DC19B0-654F-43C0-8DE2-3507CA97C33C}" srcOrd="2" destOrd="0" presId="urn:microsoft.com/office/officeart/2018/2/layout/IconVerticalSolidList"/>
    <dgm:cxn modelId="{57EDCDBC-CF5B-4C8E-B76A-B6A25BFA5C43}" type="presParOf" srcId="{6742FF5E-5636-4174-BAE6-45F84D12D4C4}" destId="{9230F58F-E14A-4D20-865B-C1876F8BCA48}" srcOrd="3" destOrd="0" presId="urn:microsoft.com/office/officeart/2018/2/layout/IconVerticalSolidList"/>
    <dgm:cxn modelId="{F3C757A5-5439-4528-AA24-1D5EB384CD9C}" type="presParOf" srcId="{88304943-3E44-452D-A9AB-16A5D9B4F109}" destId="{F04CC2AB-A782-44FD-B5FF-B237EE07ED2B}" srcOrd="1" destOrd="0" presId="urn:microsoft.com/office/officeart/2018/2/layout/IconVerticalSolidList"/>
    <dgm:cxn modelId="{AB558A2C-A126-46C0-9D3E-FC952ABA43DA}" type="presParOf" srcId="{88304943-3E44-452D-A9AB-16A5D9B4F109}" destId="{479B435B-F62A-4792-A5E8-707EF618E4EA}" srcOrd="2" destOrd="0" presId="urn:microsoft.com/office/officeart/2018/2/layout/IconVerticalSolidList"/>
    <dgm:cxn modelId="{8916714D-BEE4-4137-98E3-82397BC35A47}" type="presParOf" srcId="{479B435B-F62A-4792-A5E8-707EF618E4EA}" destId="{D4CAB7D5-B67D-4471-8792-5C69054FA3C3}" srcOrd="0" destOrd="0" presId="urn:microsoft.com/office/officeart/2018/2/layout/IconVerticalSolidList"/>
    <dgm:cxn modelId="{683B0D4C-0B74-4BC3-A515-293D396834DE}" type="presParOf" srcId="{479B435B-F62A-4792-A5E8-707EF618E4EA}" destId="{2346A214-C6D3-43B3-B451-E0FBD1E85670}" srcOrd="1" destOrd="0" presId="urn:microsoft.com/office/officeart/2018/2/layout/IconVerticalSolidList"/>
    <dgm:cxn modelId="{FF1BD69B-E820-4102-8049-E7C74EAB0669}" type="presParOf" srcId="{479B435B-F62A-4792-A5E8-707EF618E4EA}" destId="{2EC36B23-9D07-4B59-835E-8D99616D7BC5}" srcOrd="2" destOrd="0" presId="urn:microsoft.com/office/officeart/2018/2/layout/IconVerticalSolidList"/>
    <dgm:cxn modelId="{D21D9DAB-ABA9-4E91-9C30-B5E019B4D40C}" type="presParOf" srcId="{479B435B-F62A-4792-A5E8-707EF618E4EA}" destId="{CF9A2CF6-674B-421B-B17F-3331DD8E9A28}" srcOrd="3" destOrd="0" presId="urn:microsoft.com/office/officeart/2018/2/layout/IconVerticalSolidList"/>
    <dgm:cxn modelId="{AAABB4B2-4607-4D3F-8051-45F57360432E}" type="presParOf" srcId="{88304943-3E44-452D-A9AB-16A5D9B4F109}" destId="{C876BD0C-943D-43E8-A556-6DD325C6B975}" srcOrd="3" destOrd="0" presId="urn:microsoft.com/office/officeart/2018/2/layout/IconVerticalSolidList"/>
    <dgm:cxn modelId="{36B0FFEB-9142-458E-8253-6469B72684C8}" type="presParOf" srcId="{88304943-3E44-452D-A9AB-16A5D9B4F109}" destId="{C0803EB1-1889-4AE9-AC0A-23BEF8FE9167}" srcOrd="4" destOrd="0" presId="urn:microsoft.com/office/officeart/2018/2/layout/IconVerticalSolidList"/>
    <dgm:cxn modelId="{ED81810D-1A8A-4E2A-B824-77F89FF1B0D2}" type="presParOf" srcId="{C0803EB1-1889-4AE9-AC0A-23BEF8FE9167}" destId="{915B5C6A-5417-497A-97F5-6D87386CAB25}" srcOrd="0" destOrd="0" presId="urn:microsoft.com/office/officeart/2018/2/layout/IconVerticalSolidList"/>
    <dgm:cxn modelId="{03E48FCD-5148-4143-852E-DA1BA02DD1B7}" type="presParOf" srcId="{C0803EB1-1889-4AE9-AC0A-23BEF8FE9167}" destId="{3A9445D3-CBC8-4ACC-82F6-F278BA2C42D2}" srcOrd="1" destOrd="0" presId="urn:microsoft.com/office/officeart/2018/2/layout/IconVerticalSolidList"/>
    <dgm:cxn modelId="{E645DDB6-AC50-4510-9B69-B59A195A57BD}" type="presParOf" srcId="{C0803EB1-1889-4AE9-AC0A-23BEF8FE9167}" destId="{95AA4453-8413-48A1-88C3-5744D7556D96}" srcOrd="2" destOrd="0" presId="urn:microsoft.com/office/officeart/2018/2/layout/IconVerticalSolidList"/>
    <dgm:cxn modelId="{217C43ED-6B1A-4366-8AE6-BD069F36E2E1}" type="presParOf" srcId="{C0803EB1-1889-4AE9-AC0A-23BEF8FE9167}" destId="{894E49D9-B4D7-4D4C-B40D-6B3B2A0FDB2E}" srcOrd="3" destOrd="0" presId="urn:microsoft.com/office/officeart/2018/2/layout/IconVerticalSolidList"/>
    <dgm:cxn modelId="{3ED46DFB-EC9B-4919-A4FD-361722DCF72B}" type="presParOf" srcId="{88304943-3E44-452D-A9AB-16A5D9B4F109}" destId="{516A94BD-B7C0-458A-8775-D7D7D9B37D42}" srcOrd="5" destOrd="0" presId="urn:microsoft.com/office/officeart/2018/2/layout/IconVerticalSolidList"/>
    <dgm:cxn modelId="{1526951B-96E2-43DF-B041-7BCDDA29D4F5}" type="presParOf" srcId="{88304943-3E44-452D-A9AB-16A5D9B4F109}" destId="{D2D0328F-04F8-48B6-B39E-DD7C10BCC4F2}" srcOrd="6" destOrd="0" presId="urn:microsoft.com/office/officeart/2018/2/layout/IconVerticalSolidList"/>
    <dgm:cxn modelId="{839EDC04-82E5-44B1-8629-B19041648DE7}" type="presParOf" srcId="{D2D0328F-04F8-48B6-B39E-DD7C10BCC4F2}" destId="{8DD266C9-7F6F-474D-90AE-7CB056AF575A}" srcOrd="0" destOrd="0" presId="urn:microsoft.com/office/officeart/2018/2/layout/IconVerticalSolidList"/>
    <dgm:cxn modelId="{C20C22E5-F752-4CBF-9433-C1361D80E2ED}" type="presParOf" srcId="{D2D0328F-04F8-48B6-B39E-DD7C10BCC4F2}" destId="{7D9E19D5-8E36-440A-82A2-48B627D45DC7}" srcOrd="1" destOrd="0" presId="urn:microsoft.com/office/officeart/2018/2/layout/IconVerticalSolidList"/>
    <dgm:cxn modelId="{ECCD162E-F8EA-421E-8773-1E9E2BA920F6}" type="presParOf" srcId="{D2D0328F-04F8-48B6-B39E-DD7C10BCC4F2}" destId="{B6C5C541-D48A-4B85-BC42-63E66AF07A1C}" srcOrd="2" destOrd="0" presId="urn:microsoft.com/office/officeart/2018/2/layout/IconVerticalSolidList"/>
    <dgm:cxn modelId="{BBAEAF7C-838D-4D46-913B-C2875599CE8A}" type="presParOf" srcId="{D2D0328F-04F8-48B6-B39E-DD7C10BCC4F2}" destId="{0DB576A7-3856-4FB9-88F5-6D9B6862823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EA6A0D-FF8E-4C14-9B8B-78F851B5E4B2}">
      <dsp:nvSpPr>
        <dsp:cNvPr id="0" name=""/>
        <dsp:cNvSpPr/>
      </dsp:nvSpPr>
      <dsp:spPr>
        <a:xfrm>
          <a:off x="0" y="1897"/>
          <a:ext cx="6496050" cy="9617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48F3B2-0E87-471C-A752-2510A369CA02}">
      <dsp:nvSpPr>
        <dsp:cNvPr id="0" name=""/>
        <dsp:cNvSpPr/>
      </dsp:nvSpPr>
      <dsp:spPr>
        <a:xfrm>
          <a:off x="290922" y="218286"/>
          <a:ext cx="528950" cy="5289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230F58F-E14A-4D20-865B-C1876F8BCA48}">
      <dsp:nvSpPr>
        <dsp:cNvPr id="0" name=""/>
        <dsp:cNvSpPr/>
      </dsp:nvSpPr>
      <dsp:spPr>
        <a:xfrm>
          <a:off x="1110795" y="1897"/>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800100">
            <a:lnSpc>
              <a:spcPct val="90000"/>
            </a:lnSpc>
            <a:spcBef>
              <a:spcPct val="0"/>
            </a:spcBef>
            <a:spcAft>
              <a:spcPct val="35000"/>
            </a:spcAft>
            <a:buNone/>
          </a:pPr>
          <a:r>
            <a:rPr lang="en-GB" sz="1800" b="0" i="0" kern="1200" dirty="0">
              <a:latin typeface="Times New Roman" panose="02020603050405020304" pitchFamily="18" charset="0"/>
              <a:cs typeface="Times New Roman" panose="02020603050405020304" pitchFamily="18" charset="0"/>
            </a:rPr>
            <a:t>Armstrong, M., &amp; Taylor, S. (2020). Armstrong’s handbook of human resource management practice. 15th ed. Kogan page.</a:t>
          </a:r>
          <a:r>
            <a:rPr lang="en-GB" sz="1800" b="0" i="0" kern="1200" dirty="0"/>
            <a:t>	</a:t>
          </a:r>
          <a:endParaRPr lang="en-US" sz="1800" kern="1200" dirty="0"/>
        </a:p>
      </dsp:txBody>
      <dsp:txXfrm>
        <a:off x="1110795" y="1897"/>
        <a:ext cx="5385254" cy="961727"/>
      </dsp:txXfrm>
    </dsp:sp>
    <dsp:sp modelId="{D4CAB7D5-B67D-4471-8792-5C69054FA3C3}">
      <dsp:nvSpPr>
        <dsp:cNvPr id="0" name=""/>
        <dsp:cNvSpPr/>
      </dsp:nvSpPr>
      <dsp:spPr>
        <a:xfrm>
          <a:off x="0" y="1204056"/>
          <a:ext cx="6496050" cy="9617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46A214-C6D3-43B3-B451-E0FBD1E85670}">
      <dsp:nvSpPr>
        <dsp:cNvPr id="0" name=""/>
        <dsp:cNvSpPr/>
      </dsp:nvSpPr>
      <dsp:spPr>
        <a:xfrm>
          <a:off x="290922" y="1420445"/>
          <a:ext cx="528950" cy="5289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F9A2CF6-674B-421B-B17F-3331DD8E9A28}">
      <dsp:nvSpPr>
        <dsp:cNvPr id="0" name=""/>
        <dsp:cNvSpPr/>
      </dsp:nvSpPr>
      <dsp:spPr>
        <a:xfrm>
          <a:off x="1110795" y="1204056"/>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800100">
            <a:lnSpc>
              <a:spcPct val="90000"/>
            </a:lnSpc>
            <a:spcBef>
              <a:spcPct val="0"/>
            </a:spcBef>
            <a:spcAft>
              <a:spcPct val="35000"/>
            </a:spcAft>
            <a:buNone/>
          </a:pPr>
          <a:r>
            <a:rPr lang="en-GB" sz="1800" b="0" i="0" kern="1200" dirty="0">
              <a:latin typeface="Times New Roman" panose="02020603050405020304" pitchFamily="18" charset="0"/>
              <a:cs typeface="Times New Roman" panose="02020603050405020304" pitchFamily="18" charset="0"/>
            </a:rPr>
            <a:t>Bratton, J., &amp; Gold, J. (2017). Human resource management: theory and practice. 6th ed. Palgrave</a:t>
          </a:r>
          <a:r>
            <a:rPr lang="en-GB" sz="1800" b="0" i="0" kern="1200" dirty="0"/>
            <a:t>.	</a:t>
          </a:r>
          <a:endParaRPr lang="en-US" sz="1800" kern="1200" dirty="0"/>
        </a:p>
      </dsp:txBody>
      <dsp:txXfrm>
        <a:off x="1110795" y="1204056"/>
        <a:ext cx="5385254" cy="961727"/>
      </dsp:txXfrm>
    </dsp:sp>
    <dsp:sp modelId="{915B5C6A-5417-497A-97F5-6D87386CAB25}">
      <dsp:nvSpPr>
        <dsp:cNvPr id="0" name=""/>
        <dsp:cNvSpPr/>
      </dsp:nvSpPr>
      <dsp:spPr>
        <a:xfrm>
          <a:off x="0" y="2406215"/>
          <a:ext cx="6496050" cy="96172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9445D3-CBC8-4ACC-82F6-F278BA2C42D2}">
      <dsp:nvSpPr>
        <dsp:cNvPr id="0" name=""/>
        <dsp:cNvSpPr/>
      </dsp:nvSpPr>
      <dsp:spPr>
        <a:xfrm>
          <a:off x="290922" y="2622604"/>
          <a:ext cx="528950" cy="5289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94E49D9-B4D7-4D4C-B40D-6B3B2A0FDB2E}">
      <dsp:nvSpPr>
        <dsp:cNvPr id="0" name=""/>
        <dsp:cNvSpPr/>
      </dsp:nvSpPr>
      <dsp:spPr>
        <a:xfrm>
          <a:off x="1110795" y="2406215"/>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800100">
            <a:lnSpc>
              <a:spcPct val="90000"/>
            </a:lnSpc>
            <a:spcBef>
              <a:spcPct val="0"/>
            </a:spcBef>
            <a:spcAft>
              <a:spcPct val="35000"/>
            </a:spcAft>
            <a:buNone/>
          </a:pPr>
          <a:r>
            <a:rPr lang="en-GB" sz="1800" b="0" i="0" kern="1200" dirty="0">
              <a:latin typeface="Times New Roman" panose="02020603050405020304" pitchFamily="18" charset="0"/>
              <a:cs typeface="Times New Roman" panose="02020603050405020304" pitchFamily="18" charset="0"/>
            </a:rPr>
            <a:t>Ferguson, S. (2019). Office administration. Routledge</a:t>
          </a:r>
          <a:r>
            <a:rPr lang="en-GB" sz="1800" b="0" i="0" kern="1200" dirty="0"/>
            <a:t>.	</a:t>
          </a:r>
          <a:endParaRPr lang="en-US" sz="1800" kern="1200" dirty="0"/>
        </a:p>
      </dsp:txBody>
      <dsp:txXfrm>
        <a:off x="1110795" y="2406215"/>
        <a:ext cx="5385254" cy="961727"/>
      </dsp:txXfrm>
    </dsp:sp>
    <dsp:sp modelId="{8DD266C9-7F6F-474D-90AE-7CB056AF575A}">
      <dsp:nvSpPr>
        <dsp:cNvPr id="0" name=""/>
        <dsp:cNvSpPr/>
      </dsp:nvSpPr>
      <dsp:spPr>
        <a:xfrm>
          <a:off x="0" y="3608375"/>
          <a:ext cx="6496050" cy="96172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9E19D5-8E36-440A-82A2-48B627D45DC7}">
      <dsp:nvSpPr>
        <dsp:cNvPr id="0" name=""/>
        <dsp:cNvSpPr/>
      </dsp:nvSpPr>
      <dsp:spPr>
        <a:xfrm>
          <a:off x="290922" y="3824763"/>
          <a:ext cx="528950" cy="5289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B576A7-3856-4FB9-88F5-6D9B68628234}">
      <dsp:nvSpPr>
        <dsp:cNvPr id="0" name=""/>
        <dsp:cNvSpPr/>
      </dsp:nvSpPr>
      <dsp:spPr>
        <a:xfrm>
          <a:off x="1110795" y="3608375"/>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800100">
            <a:lnSpc>
              <a:spcPct val="90000"/>
            </a:lnSpc>
            <a:spcBef>
              <a:spcPct val="0"/>
            </a:spcBef>
            <a:spcAft>
              <a:spcPct val="35000"/>
            </a:spcAft>
            <a:buNone/>
          </a:pPr>
          <a:r>
            <a:rPr lang="en-GB" sz="1800" b="0" i="0" kern="1200" dirty="0">
              <a:latin typeface="Times New Roman" panose="02020603050405020304" pitchFamily="18" charset="0"/>
              <a:cs typeface="Times New Roman" panose="02020603050405020304" pitchFamily="18" charset="0"/>
            </a:rPr>
            <a:t>Stone, R. J. (2017). Managing human resources. 5th ed. John </a:t>
          </a:r>
          <a:r>
            <a:rPr lang="en-GB" sz="1800" b="0" i="0" kern="1200" dirty="0" err="1">
              <a:latin typeface="Times New Roman" panose="02020603050405020304" pitchFamily="18" charset="0"/>
              <a:cs typeface="Times New Roman" panose="02020603050405020304" pitchFamily="18" charset="0"/>
            </a:rPr>
            <a:t>wiley</a:t>
          </a:r>
          <a:r>
            <a:rPr lang="en-GB" sz="1800" b="0" i="0" kern="1200" dirty="0">
              <a:latin typeface="Times New Roman" panose="02020603050405020304" pitchFamily="18" charset="0"/>
              <a:cs typeface="Times New Roman" panose="02020603050405020304" pitchFamily="18" charset="0"/>
            </a:rPr>
            <a:t> &amp; sons.</a:t>
          </a:r>
          <a:endParaRPr lang="en-US" sz="1800" kern="1200" dirty="0">
            <a:latin typeface="Times New Roman" panose="02020603050405020304" pitchFamily="18" charset="0"/>
            <a:cs typeface="Times New Roman" panose="02020603050405020304" pitchFamily="18" charset="0"/>
          </a:endParaRPr>
        </a:p>
      </dsp:txBody>
      <dsp:txXfrm>
        <a:off x="1110795" y="3608375"/>
        <a:ext cx="5385254" cy="9617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AC063C3-3B66-4B49-9E00-149C4BFFC790}"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CDE12-434D-43CD-9963-C9258497FEED}" type="slidenum">
              <a:rPr lang="en-GB" smtClean="0"/>
              <a:t>‹#›</a:t>
            </a:fld>
            <a:endParaRPr lang="en-GB"/>
          </a:p>
        </p:txBody>
      </p:sp>
    </p:spTree>
    <p:extLst>
      <p:ext uri="{BB962C8B-B14F-4D97-AF65-F5344CB8AC3E}">
        <p14:creationId xmlns:p14="http://schemas.microsoft.com/office/powerpoint/2010/main" val="3142786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1AC063C3-3B66-4B49-9E00-149C4BFFC790}"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CDE12-434D-43CD-9963-C9258497FEED}" type="slidenum">
              <a:rPr lang="en-GB" smtClean="0"/>
              <a:t>‹#›</a:t>
            </a:fld>
            <a:endParaRPr lang="en-GB"/>
          </a:p>
        </p:txBody>
      </p:sp>
    </p:spTree>
    <p:extLst>
      <p:ext uri="{BB962C8B-B14F-4D97-AF65-F5344CB8AC3E}">
        <p14:creationId xmlns:p14="http://schemas.microsoft.com/office/powerpoint/2010/main" val="2648986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AC063C3-3B66-4B49-9E00-149C4BFFC790}"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CDE12-434D-43CD-9963-C9258497FEED}" type="slidenum">
              <a:rPr lang="en-GB" smtClean="0"/>
              <a:t>‹#›</a:t>
            </a:fld>
            <a:endParaRPr lang="en-GB"/>
          </a:p>
        </p:txBody>
      </p:sp>
    </p:spTree>
    <p:extLst>
      <p:ext uri="{BB962C8B-B14F-4D97-AF65-F5344CB8AC3E}">
        <p14:creationId xmlns:p14="http://schemas.microsoft.com/office/powerpoint/2010/main" val="1762639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AC063C3-3B66-4B49-9E00-149C4BFFC790}"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8CDE12-434D-43CD-9963-C9258497FEED}" type="slidenum">
              <a:rPr lang="en-GB" smtClean="0"/>
              <a:t>‹#›</a:t>
            </a:fld>
            <a:endParaRPr lang="en-GB"/>
          </a:p>
        </p:txBody>
      </p:sp>
    </p:spTree>
    <p:extLst>
      <p:ext uri="{BB962C8B-B14F-4D97-AF65-F5344CB8AC3E}">
        <p14:creationId xmlns:p14="http://schemas.microsoft.com/office/powerpoint/2010/main" val="2959696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AC063C3-3B66-4B49-9E00-149C4BFFC790}" type="datetimeFigureOut">
              <a:rPr lang="en-GB" smtClean="0"/>
              <a:t>15/10/2025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8CDE12-434D-43CD-9963-C9258497FEED}" type="slidenum">
              <a:rPr lang="en-GB" smtClean="0"/>
              <a:t>‹#›</a:t>
            </a:fld>
            <a:endParaRPr lang="en-GB"/>
          </a:p>
        </p:txBody>
      </p:sp>
    </p:spTree>
    <p:extLst>
      <p:ext uri="{BB962C8B-B14F-4D97-AF65-F5344CB8AC3E}">
        <p14:creationId xmlns:p14="http://schemas.microsoft.com/office/powerpoint/2010/main" val="27593946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1AC063C3-3B66-4B49-9E00-149C4BFFC790}" type="datetimeFigureOut">
              <a:rPr lang="en-GB" smtClean="0"/>
              <a:t>15/10/2025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B8CDE12-434D-43CD-9963-C9258497FEED}" type="slidenum">
              <a:rPr lang="en-GB" smtClean="0"/>
              <a:t>‹#›</a:t>
            </a:fld>
            <a:endParaRPr lang="en-GB"/>
          </a:p>
        </p:txBody>
      </p:sp>
    </p:spTree>
    <p:extLst>
      <p:ext uri="{BB962C8B-B14F-4D97-AF65-F5344CB8AC3E}">
        <p14:creationId xmlns:p14="http://schemas.microsoft.com/office/powerpoint/2010/main" val="1383664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AC063C3-3B66-4B49-9E00-149C4BFFC790}" type="datetimeFigureOut">
              <a:rPr lang="en-GB" smtClean="0"/>
              <a:t>15/10/2025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B8CDE12-434D-43CD-9963-C9258497FEED}" type="slidenum">
              <a:rPr lang="en-GB" smtClean="0"/>
              <a:t>‹#›</a:t>
            </a:fld>
            <a:endParaRPr lang="en-GB"/>
          </a:p>
        </p:txBody>
      </p:sp>
    </p:spTree>
    <p:extLst>
      <p:ext uri="{BB962C8B-B14F-4D97-AF65-F5344CB8AC3E}">
        <p14:creationId xmlns:p14="http://schemas.microsoft.com/office/powerpoint/2010/main" val="3476659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1AC063C3-3B66-4B49-9E00-149C4BFFC790}" type="datetimeFigureOut">
              <a:rPr lang="en-GB" smtClean="0"/>
              <a:t>15/10/2025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B8CDE12-434D-43CD-9963-C9258497FEED}" type="slidenum">
              <a:rPr lang="en-GB" smtClean="0"/>
              <a:t>‹#›</a:t>
            </a:fld>
            <a:endParaRPr lang="en-GB"/>
          </a:p>
        </p:txBody>
      </p:sp>
    </p:spTree>
    <p:extLst>
      <p:ext uri="{BB962C8B-B14F-4D97-AF65-F5344CB8AC3E}">
        <p14:creationId xmlns:p14="http://schemas.microsoft.com/office/powerpoint/2010/main" val="2398608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AC063C3-3B66-4B49-9E00-149C4BFFC790}"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8CDE12-434D-43CD-9963-C9258497FEED}" type="slidenum">
              <a:rPr lang="en-GB" smtClean="0"/>
              <a:t>‹#›</a:t>
            </a:fld>
            <a:endParaRPr lang="en-GB"/>
          </a:p>
        </p:txBody>
      </p:sp>
    </p:spTree>
    <p:extLst>
      <p:ext uri="{BB962C8B-B14F-4D97-AF65-F5344CB8AC3E}">
        <p14:creationId xmlns:p14="http://schemas.microsoft.com/office/powerpoint/2010/main" val="3096536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AC063C3-3B66-4B49-9E00-149C4BFFC790}"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8CDE12-434D-43CD-9963-C9258497FEED}" type="slidenum">
              <a:rPr lang="en-GB" smtClean="0"/>
              <a:t>‹#›</a:t>
            </a:fld>
            <a:endParaRPr lang="en-GB"/>
          </a:p>
        </p:txBody>
      </p:sp>
    </p:spTree>
    <p:extLst>
      <p:ext uri="{BB962C8B-B14F-4D97-AF65-F5344CB8AC3E}">
        <p14:creationId xmlns:p14="http://schemas.microsoft.com/office/powerpoint/2010/main" val="1719556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1AC063C3-3B66-4B49-9E00-149C4BFFC790}"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CDE12-434D-43CD-9963-C9258497FEED}" type="slidenum">
              <a:rPr lang="en-GB" smtClean="0"/>
              <a:t>‹#›</a:t>
            </a:fld>
            <a:endParaRPr lang="en-GB"/>
          </a:p>
        </p:txBody>
      </p:sp>
    </p:spTree>
    <p:extLst>
      <p:ext uri="{BB962C8B-B14F-4D97-AF65-F5344CB8AC3E}">
        <p14:creationId xmlns:p14="http://schemas.microsoft.com/office/powerpoint/2010/main" val="33887828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1AC063C3-3B66-4B49-9E00-149C4BFFC790}"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CDE12-434D-43CD-9963-C9258497FEE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637174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AC063C3-3B66-4B49-9E00-149C4BFFC790}"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CDE12-434D-43CD-9963-C9258497FEED}" type="slidenum">
              <a:rPr lang="en-GB" smtClean="0"/>
              <a:t>‹#›</a:t>
            </a:fld>
            <a:endParaRPr lang="en-GB"/>
          </a:p>
        </p:txBody>
      </p:sp>
    </p:spTree>
    <p:extLst>
      <p:ext uri="{BB962C8B-B14F-4D97-AF65-F5344CB8AC3E}">
        <p14:creationId xmlns:p14="http://schemas.microsoft.com/office/powerpoint/2010/main" val="10184449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AC063C3-3B66-4B49-9E00-149C4BFFC790}" type="datetimeFigureOut">
              <a:rPr lang="en-GB" smtClean="0"/>
              <a:t>15/10/2025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CDE12-434D-43CD-9963-C9258497FEED}" type="slidenum">
              <a:rPr lang="en-GB" smtClean="0"/>
              <a:t>‹#›</a:t>
            </a:fld>
            <a:endParaRPr lang="en-GB"/>
          </a:p>
        </p:txBody>
      </p:sp>
    </p:spTree>
    <p:extLst>
      <p:ext uri="{BB962C8B-B14F-4D97-AF65-F5344CB8AC3E}">
        <p14:creationId xmlns:p14="http://schemas.microsoft.com/office/powerpoint/2010/main" val="40507147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AC063C3-3B66-4B49-9E00-149C4BFFC790}" type="datetimeFigureOut">
              <a:rPr lang="en-GB" smtClean="0"/>
              <a:t>15/10/2025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CDE12-434D-43CD-9963-C9258497FEED}" type="slidenum">
              <a:rPr lang="en-GB" smtClean="0"/>
              <a:t>‹#›</a:t>
            </a:fld>
            <a:endParaRPr lang="en-GB"/>
          </a:p>
        </p:txBody>
      </p:sp>
    </p:spTree>
    <p:extLst>
      <p:ext uri="{BB962C8B-B14F-4D97-AF65-F5344CB8AC3E}">
        <p14:creationId xmlns:p14="http://schemas.microsoft.com/office/powerpoint/2010/main" val="37741597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AC063C3-3B66-4B49-9E00-149C4BFFC790}"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CDE12-434D-43CD-9963-C9258497FEED}" type="slidenum">
              <a:rPr lang="en-GB" smtClean="0"/>
              <a:t>‹#›</a:t>
            </a:fld>
            <a:endParaRPr lang="en-GB"/>
          </a:p>
        </p:txBody>
      </p:sp>
    </p:spTree>
    <p:extLst>
      <p:ext uri="{BB962C8B-B14F-4D97-AF65-F5344CB8AC3E}">
        <p14:creationId xmlns:p14="http://schemas.microsoft.com/office/powerpoint/2010/main" val="6989405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AC063C3-3B66-4B49-9E00-149C4BFFC790}"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CDE12-434D-43CD-9963-C9258497FEED}" type="slidenum">
              <a:rPr lang="en-GB" smtClean="0"/>
              <a:t>‹#›</a:t>
            </a:fld>
            <a:endParaRPr lang="en-GB"/>
          </a:p>
        </p:txBody>
      </p:sp>
    </p:spTree>
    <p:extLst>
      <p:ext uri="{BB962C8B-B14F-4D97-AF65-F5344CB8AC3E}">
        <p14:creationId xmlns:p14="http://schemas.microsoft.com/office/powerpoint/2010/main" val="3052548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AC063C3-3B66-4B49-9E00-149C4BFFC790}" type="datetimeFigureOut">
              <a:rPr lang="en-GB" smtClean="0"/>
              <a:t>15/10/2025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B8CDE12-434D-43CD-9963-C9258497FEED}" type="slidenum">
              <a:rPr lang="en-GB" smtClean="0"/>
              <a:t>‹#›</a:t>
            </a:fld>
            <a:endParaRPr lang="en-GB"/>
          </a:p>
        </p:txBody>
      </p:sp>
    </p:spTree>
    <p:extLst>
      <p:ext uri="{BB962C8B-B14F-4D97-AF65-F5344CB8AC3E}">
        <p14:creationId xmlns:p14="http://schemas.microsoft.com/office/powerpoint/2010/main" val="190931445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hyperlink" Target="https://pixabay.com/en/question-question-mark-request-63916/" TargetMode="Externa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D945F-6428-C716-04AA-8C402B0A0768}"/>
              </a:ext>
            </a:extLst>
          </p:cNvPr>
          <p:cNvSpPr>
            <a:spLocks noGrp="1"/>
          </p:cNvSpPr>
          <p:nvPr>
            <p:ph type="ctrTitle"/>
          </p:nvPr>
        </p:nvSpPr>
        <p:spPr>
          <a:xfrm>
            <a:off x="647701" y="1454964"/>
            <a:ext cx="4799009" cy="3308840"/>
          </a:xfrm>
        </p:spPr>
        <p:txBody>
          <a:bodyPr>
            <a:normAutofit/>
          </a:bodyPr>
          <a:lstStyle/>
          <a:p>
            <a:pPr>
              <a:lnSpc>
                <a:spcPct val="90000"/>
              </a:lnSpc>
            </a:pPr>
            <a:r>
              <a:rPr lang="ro-RO" sz="2900">
                <a:latin typeface="Times New Roman" panose="02020603050405020304" pitchFamily="18" charset="0"/>
                <a:cs typeface="Times New Roman" panose="02020603050405020304" pitchFamily="18" charset="0"/>
              </a:rPr>
              <a:t>STUDENT NAME </a:t>
            </a:r>
            <a:r>
              <a:rPr lang="en-GB" sz="2900">
                <a:latin typeface="Times New Roman" panose="02020603050405020304" pitchFamily="18" charset="0"/>
                <a:cs typeface="Times New Roman" panose="02020603050405020304" pitchFamily="18" charset="0"/>
              </a:rPr>
              <a:t>: EMMA RYDER</a:t>
            </a:r>
            <a:br>
              <a:rPr lang="en-GB" sz="2900">
                <a:latin typeface="Times New Roman" panose="02020603050405020304" pitchFamily="18" charset="0"/>
                <a:cs typeface="Times New Roman" panose="02020603050405020304" pitchFamily="18" charset="0"/>
              </a:rPr>
            </a:br>
            <a:r>
              <a:rPr lang="en-GB" sz="2900">
                <a:latin typeface="Times New Roman" panose="02020603050405020304" pitchFamily="18" charset="0"/>
                <a:cs typeface="Times New Roman" panose="02020603050405020304" pitchFamily="18" charset="0"/>
              </a:rPr>
              <a:t>STUDENT ID: 2221740</a:t>
            </a:r>
            <a:br>
              <a:rPr lang="en-GB" sz="2900">
                <a:latin typeface="Times New Roman" panose="02020603050405020304" pitchFamily="18" charset="0"/>
                <a:cs typeface="Times New Roman" panose="02020603050405020304" pitchFamily="18" charset="0"/>
              </a:rPr>
            </a:br>
            <a:r>
              <a:rPr lang="en-GB" sz="2900">
                <a:latin typeface="Times New Roman" panose="02020603050405020304" pitchFamily="18" charset="0"/>
                <a:cs typeface="Times New Roman" panose="02020603050405020304" pitchFamily="18" charset="0"/>
              </a:rPr>
              <a:t>MODULE CODE: LCBB5012</a:t>
            </a:r>
            <a:br>
              <a:rPr lang="en-GB" sz="2900">
                <a:latin typeface="Times New Roman" panose="02020603050405020304" pitchFamily="18" charset="0"/>
                <a:cs typeface="Times New Roman" panose="02020603050405020304" pitchFamily="18" charset="0"/>
              </a:rPr>
            </a:br>
            <a:r>
              <a:rPr lang="en-GB" sz="2900">
                <a:latin typeface="Times New Roman" panose="02020603050405020304" pitchFamily="18" charset="0"/>
                <a:cs typeface="Times New Roman" panose="02020603050405020304" pitchFamily="18" charset="0"/>
              </a:rPr>
              <a:t>LECTURE NAME : LIYANAGE RODRIGO</a:t>
            </a:r>
            <a:br>
              <a:rPr lang="en-GB" sz="2900">
                <a:latin typeface="Times New Roman" panose="02020603050405020304" pitchFamily="18" charset="0"/>
                <a:cs typeface="Times New Roman" panose="02020603050405020304" pitchFamily="18" charset="0"/>
              </a:rPr>
            </a:br>
            <a:endParaRPr lang="en-GB" sz="290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93A14499-BCA8-345B-A7ED-90FFF147A555}"/>
              </a:ext>
            </a:extLst>
          </p:cNvPr>
          <p:cNvSpPr>
            <a:spLocks noGrp="1"/>
          </p:cNvSpPr>
          <p:nvPr>
            <p:ph type="subTitle" idx="1"/>
          </p:nvPr>
        </p:nvSpPr>
        <p:spPr>
          <a:xfrm>
            <a:off x="647701" y="4763803"/>
            <a:ext cx="4799009" cy="1464378"/>
          </a:xfrm>
        </p:spPr>
        <p:txBody>
          <a:bodyPr>
            <a:normAutofit/>
          </a:bodyPr>
          <a:lstStyle/>
          <a:p>
            <a:r>
              <a:rPr lang="en-GB" dirty="0"/>
              <a:t>RECEPTIONIST ROLE FOR AMAZON </a:t>
            </a:r>
            <a:endParaRPr lang="en-GB"/>
          </a:p>
        </p:txBody>
      </p:sp>
      <p:pic>
        <p:nvPicPr>
          <p:cNvPr id="5" name="Picture 4" descr="A person sitting at a desk">
            <a:extLst>
              <a:ext uri="{FF2B5EF4-FFF2-40B4-BE49-F238E27FC236}">
                <a16:creationId xmlns:a16="http://schemas.microsoft.com/office/drawing/2014/main" id="{EE9FE721-E0BC-6CCD-3109-03ABD096128B}"/>
              </a:ext>
            </a:extLst>
          </p:cNvPr>
          <p:cNvPicPr>
            <a:picLocks noChangeAspect="1"/>
          </p:cNvPicPr>
          <p:nvPr/>
        </p:nvPicPr>
        <p:blipFill>
          <a:blip r:embed="rId3">
            <a:extLst>
              <a:ext uri="{28A0092B-C50C-407E-A947-70E740481C1C}">
                <a14:useLocalDpi xmlns:a14="http://schemas.microsoft.com/office/drawing/2010/main" val="0"/>
              </a:ext>
            </a:extLst>
          </a:blip>
          <a:srcRect l="18180" r="4690" b="2"/>
          <a:stretch>
            <a:fillRect/>
          </a:stretch>
        </p:blipFill>
        <p:spPr>
          <a:xfrm>
            <a:off x="6094411" y="10"/>
            <a:ext cx="6097590" cy="6857990"/>
          </a:xfrm>
          <a:prstGeom prst="rect">
            <a:avLst/>
          </a:prstGeom>
        </p:spPr>
      </p:pic>
      <p:sp>
        <p:nvSpPr>
          <p:cNvPr id="10" name="Rectangle 9">
            <a:extLst>
              <a:ext uri="{FF2B5EF4-FFF2-40B4-BE49-F238E27FC236}">
                <a16:creationId xmlns:a16="http://schemas.microsoft.com/office/drawing/2014/main" id="{4A5788BB-481F-4FC7-AD49-73D20DDD6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09959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C7A00-65EA-C0BA-FCCC-4C439BF8046B}"/>
              </a:ext>
            </a:extLst>
          </p:cNvPr>
          <p:cNvSpPr>
            <a:spLocks noGrp="1"/>
          </p:cNvSpPr>
          <p:nvPr>
            <p:ph type="title"/>
          </p:nvPr>
        </p:nvSpPr>
        <p:spPr>
          <a:xfrm>
            <a:off x="648930" y="629266"/>
            <a:ext cx="6188190" cy="1622321"/>
          </a:xfrm>
        </p:spPr>
        <p:txBody>
          <a:bodyPr>
            <a:normAutofit/>
          </a:bodyPr>
          <a:lstStyle/>
          <a:p>
            <a:r>
              <a:rPr lang="en-GB" dirty="0">
                <a:solidFill>
                  <a:srgbClr val="EBEBEB"/>
                </a:solidFill>
              </a:rPr>
              <a:t>BRIEF : RECEPTIONIST ROLE </a:t>
            </a:r>
          </a:p>
        </p:txBody>
      </p:sp>
      <p:sp>
        <p:nvSpPr>
          <p:cNvPr id="3" name="Content Placeholder 2">
            <a:extLst>
              <a:ext uri="{FF2B5EF4-FFF2-40B4-BE49-F238E27FC236}">
                <a16:creationId xmlns:a16="http://schemas.microsoft.com/office/drawing/2014/main" id="{3D5EDA72-9FDE-5D04-2941-08D8DD82129F}"/>
              </a:ext>
            </a:extLst>
          </p:cNvPr>
          <p:cNvSpPr>
            <a:spLocks noGrp="1"/>
          </p:cNvSpPr>
          <p:nvPr>
            <p:ph idx="1"/>
          </p:nvPr>
        </p:nvSpPr>
        <p:spPr>
          <a:xfrm>
            <a:off x="470076" y="2084070"/>
            <a:ext cx="6188189" cy="3785419"/>
          </a:xfrm>
        </p:spPr>
        <p:txBody>
          <a:bodyPr>
            <a:normAutofit/>
          </a:bodyPr>
          <a:lstStyle/>
          <a:p>
            <a:r>
              <a:rPr lang="en-GB" dirty="0">
                <a:solidFill>
                  <a:srgbClr val="FFFFFF"/>
                </a:solidFill>
                <a:latin typeface="Times New Roman" panose="02020603050405020304" pitchFamily="18" charset="0"/>
                <a:cs typeface="Times New Roman" panose="02020603050405020304" pitchFamily="18" charset="0"/>
              </a:rPr>
              <a:t>A receptionist plays a central role in the smooth functioning of an organization by acting as the first point of contact for clients, visitors, and staff. The role is primarily customer-facing, requiring excellent communication and interpersonal skills to create a professional and welcoming environment (Stone, 2017). </a:t>
            </a:r>
            <a:endParaRPr lang="ro-RO" dirty="0">
              <a:solidFill>
                <a:srgbClr val="FFFFFF"/>
              </a:solidFill>
              <a:latin typeface="Times New Roman" panose="02020603050405020304" pitchFamily="18" charset="0"/>
              <a:cs typeface="Times New Roman" panose="02020603050405020304" pitchFamily="18" charset="0"/>
            </a:endParaRPr>
          </a:p>
          <a:p>
            <a:r>
              <a:rPr lang="en-GB" dirty="0">
                <a:solidFill>
                  <a:srgbClr val="FFFFFF"/>
                </a:solidFill>
                <a:latin typeface="Times New Roman" panose="02020603050405020304" pitchFamily="18" charset="0"/>
                <a:cs typeface="Times New Roman" panose="02020603050405020304" pitchFamily="18" charset="0"/>
              </a:rPr>
              <a:t>Receptionists are responsible for greeting and directing visitors, managing phone calls, scheduling appointments, and providing essential administrative support. </a:t>
            </a: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A reception desk with a sign above it">
            <a:extLst>
              <a:ext uri="{FF2B5EF4-FFF2-40B4-BE49-F238E27FC236}">
                <a16:creationId xmlns:a16="http://schemas.microsoft.com/office/drawing/2014/main" id="{FFDEFF6A-9719-7D9E-96CC-BB4851DD0829}"/>
              </a:ext>
            </a:extLst>
          </p:cNvPr>
          <p:cNvPicPr>
            <a:picLocks noChangeAspect="1"/>
          </p:cNvPicPr>
          <p:nvPr/>
        </p:nvPicPr>
        <p:blipFill>
          <a:blip r:embed="rId3">
            <a:extLst>
              <a:ext uri="{28A0092B-C50C-407E-A947-70E740481C1C}">
                <a14:useLocalDpi xmlns:a14="http://schemas.microsoft.com/office/drawing/2010/main" val="0"/>
              </a:ext>
            </a:extLst>
          </a:blip>
          <a:srcRect l="17139" r="27498" b="1"/>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41812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8D9C010-21CF-5EEA-9D95-FB6E2F58C05D}"/>
              </a:ext>
            </a:extLst>
          </p:cNvPr>
          <p:cNvPicPr>
            <a:picLocks noChangeAspect="1"/>
          </p:cNvPicPr>
          <p:nvPr/>
        </p:nvPicPr>
        <p:blipFill>
          <a:blip r:embed="rId3"/>
          <a:srcRect l="43108" r="18878"/>
          <a:stretch>
            <a:fillRect/>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7831FB74-9E66-5883-41C2-4BAC0E5A8F9C}"/>
              </a:ext>
            </a:extLst>
          </p:cNvPr>
          <p:cNvSpPr>
            <a:spLocks noGrp="1"/>
          </p:cNvSpPr>
          <p:nvPr>
            <p:ph idx="1"/>
          </p:nvPr>
        </p:nvSpPr>
        <p:spPr>
          <a:xfrm>
            <a:off x="5114741" y="953770"/>
            <a:ext cx="6005379" cy="5389880"/>
          </a:xfrm>
        </p:spPr>
        <p:txBody>
          <a:bodyPr>
            <a:normAutofit lnSpcReduction="10000"/>
          </a:bodyPr>
          <a:lstStyle/>
          <a:p>
            <a:pPr>
              <a:lnSpc>
                <a:spcPct val="90000"/>
              </a:lnSpc>
            </a:pPr>
            <a:r>
              <a:rPr lang="en-GB" sz="2400" dirty="0">
                <a:latin typeface="Times New Roman" panose="02020603050405020304" pitchFamily="18" charset="0"/>
                <a:cs typeface="Times New Roman" panose="02020603050405020304" pitchFamily="18" charset="0"/>
              </a:rPr>
              <a:t>The receptionist’s position is significant not only in facilitating day-to-day operations but also in shaping the external image of the organization. According to </a:t>
            </a:r>
            <a:r>
              <a:rPr lang="ro-RO" sz="2400" dirty="0">
                <a:latin typeface="Times New Roman" panose="02020603050405020304" pitchFamily="18" charset="0"/>
                <a:cs typeface="Times New Roman" panose="02020603050405020304" pitchFamily="18" charset="0"/>
              </a:rPr>
              <a:t>B</a:t>
            </a:r>
            <a:r>
              <a:rPr lang="en-GB" sz="2400" dirty="0" err="1">
                <a:latin typeface="Times New Roman" panose="02020603050405020304" pitchFamily="18" charset="0"/>
                <a:cs typeface="Times New Roman" panose="02020603050405020304" pitchFamily="18" charset="0"/>
              </a:rPr>
              <a:t>ratton</a:t>
            </a:r>
            <a:r>
              <a:rPr lang="en-GB" sz="2400" dirty="0">
                <a:latin typeface="Times New Roman" panose="02020603050405020304" pitchFamily="18" charset="0"/>
                <a:cs typeface="Times New Roman" panose="02020603050405020304" pitchFamily="18" charset="0"/>
              </a:rPr>
              <a:t> and gold (2017), frontline employees such as receptionists strongly influence customer satisfaction and organizational reputation. </a:t>
            </a:r>
          </a:p>
          <a:p>
            <a:pPr>
              <a:lnSpc>
                <a:spcPct val="90000"/>
              </a:lnSpc>
            </a:pPr>
            <a:endParaRPr lang="en-GB" sz="2400" dirty="0">
              <a:latin typeface="Times New Roman" panose="02020603050405020304" pitchFamily="18" charset="0"/>
              <a:cs typeface="Times New Roman" panose="02020603050405020304" pitchFamily="18" charset="0"/>
            </a:endParaRPr>
          </a:p>
          <a:p>
            <a:pPr>
              <a:lnSpc>
                <a:spcPct val="90000"/>
              </a:lnSpc>
            </a:pPr>
            <a:r>
              <a:rPr lang="en-GB" sz="2400" dirty="0">
                <a:latin typeface="Times New Roman" panose="02020603050405020304" pitchFamily="18" charset="0"/>
                <a:cs typeface="Times New Roman" panose="02020603050405020304" pitchFamily="18" charset="0"/>
              </a:rPr>
              <a:t>Furthermore, the role requires adaptability and multitasking, as receptionists often balance customer service with clerical duties. In modern workplaces, digital literacy has become increasingly important, with receptionists expected to manage computer systems, booking software, and electronic communication tools (</a:t>
            </a:r>
            <a:r>
              <a:rPr lang="ro-RO" sz="2400" dirty="0">
                <a:latin typeface="Times New Roman" panose="02020603050405020304" pitchFamily="18" charset="0"/>
                <a:cs typeface="Times New Roman" panose="02020603050405020304" pitchFamily="18" charset="0"/>
              </a:rPr>
              <a:t>A</a:t>
            </a:r>
            <a:r>
              <a:rPr lang="en-GB" sz="2400" dirty="0" err="1">
                <a:latin typeface="Times New Roman" panose="02020603050405020304" pitchFamily="18" charset="0"/>
                <a:cs typeface="Times New Roman" panose="02020603050405020304" pitchFamily="18" charset="0"/>
              </a:rPr>
              <a:t>rmstrong</a:t>
            </a:r>
            <a:r>
              <a:rPr lang="en-GB" sz="2400" dirty="0">
                <a:latin typeface="Times New Roman" panose="02020603050405020304" pitchFamily="18" charset="0"/>
                <a:cs typeface="Times New Roman" panose="02020603050405020304" pitchFamily="18" charset="0"/>
              </a:rPr>
              <a:t> &amp; </a:t>
            </a:r>
            <a:r>
              <a:rPr lang="ro-RO" sz="2400" dirty="0">
                <a:latin typeface="Times New Roman" panose="02020603050405020304" pitchFamily="18" charset="0"/>
                <a:cs typeface="Times New Roman" panose="02020603050405020304" pitchFamily="18" charset="0"/>
              </a:rPr>
              <a:t>T</a:t>
            </a:r>
            <a:r>
              <a:rPr lang="en-GB" sz="2400" dirty="0" err="1">
                <a:latin typeface="Times New Roman" panose="02020603050405020304" pitchFamily="18" charset="0"/>
                <a:cs typeface="Times New Roman" panose="02020603050405020304" pitchFamily="18" charset="0"/>
              </a:rPr>
              <a:t>aylor</a:t>
            </a:r>
            <a:r>
              <a:rPr lang="en-GB" sz="2400" dirty="0">
                <a:latin typeface="Times New Roman" panose="02020603050405020304" pitchFamily="18" charset="0"/>
                <a:cs typeface="Times New Roman" panose="02020603050405020304" pitchFamily="18" charset="0"/>
              </a:rPr>
              <a:t>, 2020).</a:t>
            </a:r>
          </a:p>
          <a:p>
            <a:pPr>
              <a:lnSpc>
                <a:spcPct val="90000"/>
              </a:lnSpc>
            </a:pPr>
            <a:endParaRPr lang="en-GB" sz="1600" dirty="0"/>
          </a:p>
        </p:txBody>
      </p:sp>
    </p:spTree>
    <p:extLst>
      <p:ext uri="{BB962C8B-B14F-4D97-AF65-F5344CB8AC3E}">
        <p14:creationId xmlns:p14="http://schemas.microsoft.com/office/powerpoint/2010/main" val="1362414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57339-3DDB-85EA-2BD5-4C8D56E9EBD8}"/>
              </a:ext>
            </a:extLst>
          </p:cNvPr>
          <p:cNvSpPr>
            <a:spLocks noGrp="1"/>
          </p:cNvSpPr>
          <p:nvPr>
            <p:ph type="title"/>
          </p:nvPr>
        </p:nvSpPr>
        <p:spPr>
          <a:xfrm>
            <a:off x="2652004" y="0"/>
            <a:ext cx="7923694" cy="1223983"/>
          </a:xfrm>
        </p:spPr>
        <p:txBody>
          <a:bodyPr>
            <a:normAutofit/>
          </a:bodyPr>
          <a:lstStyle/>
          <a:p>
            <a:pPr>
              <a:lnSpc>
                <a:spcPct val="90000"/>
              </a:lnSpc>
            </a:pPr>
            <a:r>
              <a:rPr lang="en-GB" sz="3900" dirty="0"/>
              <a:t>JOB DESCRIPTION – RECEPTIONIST OF AMAZON </a:t>
            </a:r>
          </a:p>
        </p:txBody>
      </p:sp>
      <p:sp>
        <p:nvSpPr>
          <p:cNvPr id="3" name="Content Placeholder 2">
            <a:extLst>
              <a:ext uri="{FF2B5EF4-FFF2-40B4-BE49-F238E27FC236}">
                <a16:creationId xmlns:a16="http://schemas.microsoft.com/office/drawing/2014/main" id="{45A3A170-B1A5-520E-4C39-087FD2F81965}"/>
              </a:ext>
            </a:extLst>
          </p:cNvPr>
          <p:cNvSpPr>
            <a:spLocks noGrp="1"/>
          </p:cNvSpPr>
          <p:nvPr>
            <p:ph idx="1"/>
          </p:nvPr>
        </p:nvSpPr>
        <p:spPr>
          <a:xfrm>
            <a:off x="534157" y="1330907"/>
            <a:ext cx="5965394" cy="4196185"/>
          </a:xfrm>
        </p:spPr>
        <p:txBody>
          <a:bodyPr>
            <a:noAutofit/>
          </a:bodyPr>
          <a:lstStyle/>
          <a:p>
            <a:pPr>
              <a:lnSpc>
                <a:spcPct val="90000"/>
              </a:lnSpc>
            </a:pPr>
            <a:r>
              <a:rPr lang="en-GB" sz="2400" dirty="0">
                <a:latin typeface="Times New Roman" panose="02020603050405020304" pitchFamily="18" charset="0"/>
                <a:cs typeface="Times New Roman" panose="02020603050405020304" pitchFamily="18" charset="0"/>
              </a:rPr>
              <a:t>At amazon, the role of a receptionist extends beyond traditional front-desk responsibilities and is aligned with the company’s high standards of customer service and operational excellence.</a:t>
            </a:r>
          </a:p>
          <a:p>
            <a:pPr>
              <a:lnSpc>
                <a:spcPct val="90000"/>
              </a:lnSpc>
            </a:pPr>
            <a:r>
              <a:rPr lang="en-GB" sz="2400" dirty="0">
                <a:latin typeface="Times New Roman" panose="02020603050405020304" pitchFamily="18" charset="0"/>
                <a:cs typeface="Times New Roman" panose="02020603050405020304" pitchFamily="18" charset="0"/>
              </a:rPr>
              <a:t> A receptionist at amazon acts as the first point of contact for employees, visitors, and business partners, ensuring a professional and welcoming environment.</a:t>
            </a:r>
            <a:endParaRPr lang="ro-RO" sz="2400" dirty="0">
              <a:latin typeface="Times New Roman" panose="02020603050405020304" pitchFamily="18" charset="0"/>
              <a:cs typeface="Times New Roman" panose="02020603050405020304" pitchFamily="18" charset="0"/>
            </a:endParaRPr>
          </a:p>
          <a:p>
            <a:pPr>
              <a:lnSpc>
                <a:spcPct val="90000"/>
              </a:lnSpc>
            </a:pPr>
            <a:r>
              <a:rPr lang="en-GB" sz="2400" dirty="0">
                <a:latin typeface="Times New Roman" panose="02020603050405020304" pitchFamily="18" charset="0"/>
                <a:cs typeface="Times New Roman" panose="02020603050405020304" pitchFamily="18" charset="0"/>
              </a:rPr>
              <a:t> Core duties include greeting and directing visitors, answering and transferring calls, scheduling meetings, and managing access to facilities in compliance with security policies (amazon, 2023).</a:t>
            </a:r>
          </a:p>
        </p:txBody>
      </p:sp>
      <p:pic>
        <p:nvPicPr>
          <p:cNvPr id="7" name="Graphic 6" descr="Call center">
            <a:extLst>
              <a:ext uri="{FF2B5EF4-FFF2-40B4-BE49-F238E27FC236}">
                <a16:creationId xmlns:a16="http://schemas.microsoft.com/office/drawing/2014/main" id="{A404D5CB-2167-2EB8-15F2-FC82C6F1DEB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34655" y="2145861"/>
            <a:ext cx="4008888" cy="4008888"/>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1588916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16" name="Freeform: Shape 15">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7" name="Graphic 6" descr="Laptop Secure">
            <a:extLst>
              <a:ext uri="{FF2B5EF4-FFF2-40B4-BE49-F238E27FC236}">
                <a16:creationId xmlns:a16="http://schemas.microsoft.com/office/drawing/2014/main" id="{800392B4-50D3-FC70-1131-42C5D9BD32C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63742" y="1438929"/>
            <a:ext cx="3980139" cy="3980139"/>
          </a:xfrm>
          <a:prstGeom prst="rect">
            <a:avLst/>
          </a:prstGeom>
          <a:effectLst/>
        </p:spPr>
      </p:pic>
      <p:sp>
        <p:nvSpPr>
          <p:cNvPr id="18" name="Rectangle 17">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DF8721D-7741-6699-BFA7-BD330ECE4284}"/>
              </a:ext>
            </a:extLst>
          </p:cNvPr>
          <p:cNvSpPr>
            <a:spLocks noGrp="1"/>
          </p:cNvSpPr>
          <p:nvPr>
            <p:ph idx="1"/>
          </p:nvPr>
        </p:nvSpPr>
        <p:spPr>
          <a:xfrm>
            <a:off x="648931" y="426720"/>
            <a:ext cx="5616216" cy="5797099"/>
          </a:xfrm>
        </p:spPr>
        <p:txBody>
          <a:bodyPr>
            <a:normAutofit/>
          </a:bodyPr>
          <a:lstStyle/>
          <a:p>
            <a:pPr>
              <a:lnSpc>
                <a:spcPct val="90000"/>
              </a:lnSpc>
            </a:pPr>
            <a:r>
              <a:rPr lang="en-GB" sz="2400" dirty="0">
                <a:solidFill>
                  <a:srgbClr val="FFFFFF"/>
                </a:solidFill>
                <a:latin typeface="Times New Roman" panose="02020603050405020304" pitchFamily="18" charset="0"/>
                <a:cs typeface="Times New Roman" panose="02020603050405020304" pitchFamily="18" charset="0"/>
              </a:rPr>
              <a:t>In addition to front-desk tasks, the receptionist contributes to office administration, including handling incoming and outgoing correspondence, maintaining supplies, and supporting internal communication processes. </a:t>
            </a:r>
          </a:p>
          <a:p>
            <a:pPr marL="0" indent="0">
              <a:lnSpc>
                <a:spcPct val="90000"/>
              </a:lnSpc>
              <a:buNone/>
            </a:pPr>
            <a:endParaRPr lang="en-GB" sz="2400" dirty="0">
              <a:solidFill>
                <a:srgbClr val="FFFFFF"/>
              </a:solidFill>
              <a:latin typeface="Times New Roman" panose="02020603050405020304" pitchFamily="18" charset="0"/>
              <a:cs typeface="Times New Roman" panose="02020603050405020304" pitchFamily="18" charset="0"/>
            </a:endParaRPr>
          </a:p>
          <a:p>
            <a:pPr>
              <a:lnSpc>
                <a:spcPct val="90000"/>
              </a:lnSpc>
            </a:pPr>
            <a:r>
              <a:rPr lang="en-GB" sz="2400" dirty="0">
                <a:solidFill>
                  <a:srgbClr val="FFFFFF"/>
                </a:solidFill>
                <a:latin typeface="Times New Roman" panose="02020603050405020304" pitchFamily="18" charset="0"/>
                <a:cs typeface="Times New Roman" panose="02020603050405020304" pitchFamily="18" charset="0"/>
              </a:rPr>
              <a:t>The role also requires proficiency with digital tools and office systems, given Amazon’s technology-driven environment (Dessler, 2020). Strong interpersonal skills, organizational abilities, and adaptability are essential, as the receptionist</a:t>
            </a:r>
            <a:r>
              <a:rPr lang="ro-RO" sz="2400" dirty="0">
                <a:solidFill>
                  <a:srgbClr val="FFFFFF"/>
                </a:solidFill>
                <a:latin typeface="Times New Roman" panose="02020603050405020304" pitchFamily="18" charset="0"/>
                <a:cs typeface="Times New Roman" panose="02020603050405020304" pitchFamily="18" charset="0"/>
              </a:rPr>
              <a:t>.</a:t>
            </a:r>
            <a:r>
              <a:rPr lang="en-GB" sz="2400" dirty="0">
                <a:solidFill>
                  <a:srgbClr val="FFFFFF"/>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945667264"/>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65E81-29E3-4EF7-D587-1C03BFE10C74}"/>
              </a:ext>
            </a:extLst>
          </p:cNvPr>
          <p:cNvSpPr>
            <a:spLocks noGrp="1"/>
          </p:cNvSpPr>
          <p:nvPr>
            <p:ph type="title"/>
          </p:nvPr>
        </p:nvSpPr>
        <p:spPr>
          <a:xfrm>
            <a:off x="648930" y="0"/>
            <a:ext cx="5616217" cy="1268114"/>
          </a:xfrm>
        </p:spPr>
        <p:txBody>
          <a:bodyPr>
            <a:normAutofit fontScale="90000"/>
          </a:bodyPr>
          <a:lstStyle/>
          <a:p>
            <a:pPr>
              <a:lnSpc>
                <a:spcPct val="90000"/>
              </a:lnSpc>
            </a:pPr>
            <a:r>
              <a:rPr lang="en-GB" sz="3600" dirty="0">
                <a:solidFill>
                  <a:srgbClr val="EBEBEB"/>
                </a:solidFill>
              </a:rPr>
              <a:t>PERFORMANCE MANAGEMENT AND PROCESS </a:t>
            </a:r>
          </a:p>
        </p:txBody>
      </p:sp>
      <p:sp>
        <p:nvSpPr>
          <p:cNvPr id="12"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14" name="Freeform: Shape 13">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5" name="Picture 4" descr="A diagram of a reception&#10;&#10;AI-generated content may be incorrect.">
            <a:extLst>
              <a:ext uri="{FF2B5EF4-FFF2-40B4-BE49-F238E27FC236}">
                <a16:creationId xmlns:a16="http://schemas.microsoft.com/office/drawing/2014/main" id="{0E936CD2-8762-5EFD-E05F-129E401328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63742" y="1757340"/>
            <a:ext cx="3980139" cy="3343316"/>
          </a:xfrm>
          <a:prstGeom prst="rect">
            <a:avLst/>
          </a:prstGeom>
          <a:effectLst/>
        </p:spPr>
      </p:pic>
      <p:sp>
        <p:nvSpPr>
          <p:cNvPr id="16" name="Rectangle 15">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3C4924A-8293-3FB0-D403-9E1A5C480B1B}"/>
              </a:ext>
            </a:extLst>
          </p:cNvPr>
          <p:cNvSpPr>
            <a:spLocks noGrp="1"/>
          </p:cNvSpPr>
          <p:nvPr>
            <p:ph idx="1"/>
          </p:nvPr>
        </p:nvSpPr>
        <p:spPr>
          <a:xfrm>
            <a:off x="416814" y="1757340"/>
            <a:ext cx="5616216" cy="4297680"/>
          </a:xfrm>
        </p:spPr>
        <p:txBody>
          <a:bodyPr>
            <a:noAutofit/>
          </a:bodyPr>
          <a:lstStyle/>
          <a:p>
            <a:pPr>
              <a:lnSpc>
                <a:spcPct val="90000"/>
              </a:lnSpc>
            </a:pPr>
            <a:r>
              <a:rPr lang="en-GB" dirty="0">
                <a:solidFill>
                  <a:srgbClr val="FFFFFF"/>
                </a:solidFill>
                <a:latin typeface="Times New Roman" panose="02020603050405020304" pitchFamily="18" charset="0"/>
                <a:cs typeface="Times New Roman" panose="02020603050405020304" pitchFamily="18" charset="0"/>
              </a:rPr>
              <a:t>Performance management for a receptionist ensures that front-desk duties align with organizational goals while maintaining high customer service standards. The process begins with planning, where clear objectives such as greeting visitors promptly and answering calls efficiently are set. </a:t>
            </a:r>
            <a:endParaRPr lang="ro-RO" dirty="0">
              <a:solidFill>
                <a:srgbClr val="FFFFFF"/>
              </a:solidFill>
              <a:latin typeface="Times New Roman" panose="02020603050405020304" pitchFamily="18" charset="0"/>
              <a:cs typeface="Times New Roman" panose="02020603050405020304" pitchFamily="18" charset="0"/>
            </a:endParaRPr>
          </a:p>
          <a:p>
            <a:pPr>
              <a:lnSpc>
                <a:spcPct val="90000"/>
              </a:lnSpc>
            </a:pPr>
            <a:endParaRPr lang="ro-RO" dirty="0">
              <a:solidFill>
                <a:srgbClr val="FFFFFF"/>
              </a:solidFill>
              <a:latin typeface="Times New Roman" panose="02020603050405020304" pitchFamily="18" charset="0"/>
              <a:cs typeface="Times New Roman" panose="02020603050405020304" pitchFamily="18" charset="0"/>
            </a:endParaRPr>
          </a:p>
          <a:p>
            <a:pPr marL="0" indent="0">
              <a:lnSpc>
                <a:spcPct val="90000"/>
              </a:lnSpc>
              <a:buNone/>
            </a:pPr>
            <a:endParaRPr lang="en-GB" dirty="0">
              <a:solidFill>
                <a:srgbClr val="FFFFFF"/>
              </a:solidFill>
              <a:latin typeface="Times New Roman" panose="02020603050405020304" pitchFamily="18" charset="0"/>
              <a:cs typeface="Times New Roman" panose="02020603050405020304" pitchFamily="18" charset="0"/>
            </a:endParaRPr>
          </a:p>
          <a:p>
            <a:pPr>
              <a:lnSpc>
                <a:spcPct val="90000"/>
              </a:lnSpc>
            </a:pPr>
            <a:r>
              <a:rPr lang="en-GB" dirty="0">
                <a:solidFill>
                  <a:srgbClr val="FFFFFF"/>
                </a:solidFill>
                <a:latin typeface="Times New Roman" panose="02020603050405020304" pitchFamily="18" charset="0"/>
                <a:cs typeface="Times New Roman" panose="02020603050405020304" pitchFamily="18" charset="0"/>
              </a:rPr>
              <a:t>Monitoring involves supervisor feedback, visitor surveys, and call-handling records. If improvement is needed, development opportunities such as customer service or IT training are provided</a:t>
            </a:r>
            <a:endParaRPr lang="en-GB" dirty="0">
              <a:solidFill>
                <a:srgbClr val="FFFFFF"/>
              </a:solidFill>
            </a:endParaRPr>
          </a:p>
        </p:txBody>
      </p:sp>
    </p:spTree>
    <p:extLst>
      <p:ext uri="{BB962C8B-B14F-4D97-AF65-F5344CB8AC3E}">
        <p14:creationId xmlns:p14="http://schemas.microsoft.com/office/powerpoint/2010/main" val="3189207757"/>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6CA55-C35B-EE8D-F26B-DA373DB7B955}"/>
              </a:ext>
            </a:extLst>
          </p:cNvPr>
          <p:cNvSpPr>
            <a:spLocks noGrp="1"/>
          </p:cNvSpPr>
          <p:nvPr>
            <p:ph type="title"/>
          </p:nvPr>
        </p:nvSpPr>
        <p:spPr>
          <a:xfrm>
            <a:off x="2516956" y="-373329"/>
            <a:ext cx="7592505" cy="1325563"/>
          </a:xfrm>
        </p:spPr>
        <p:txBody>
          <a:bodyPr>
            <a:normAutofit/>
          </a:bodyPr>
          <a:lstStyle/>
          <a:p>
            <a:r>
              <a:rPr lang="en-GB" sz="3200" dirty="0"/>
              <a:t>FRAMEWORK OF RECEPTIONIST ROLE </a:t>
            </a:r>
          </a:p>
        </p:txBody>
      </p:sp>
      <p:sp>
        <p:nvSpPr>
          <p:cNvPr id="4" name="Rectangle 3">
            <a:extLst>
              <a:ext uri="{FF2B5EF4-FFF2-40B4-BE49-F238E27FC236}">
                <a16:creationId xmlns:a16="http://schemas.microsoft.com/office/drawing/2014/main" id="{A7B1F37D-D96B-40A4-E41B-291CEE26FF77}"/>
              </a:ext>
            </a:extLst>
          </p:cNvPr>
          <p:cNvSpPr/>
          <p:nvPr/>
        </p:nvSpPr>
        <p:spPr>
          <a:xfrm>
            <a:off x="2002347" y="823743"/>
            <a:ext cx="7503736" cy="105891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Times New Roman" panose="02020603050405020304" pitchFamily="18" charset="0"/>
                <a:cs typeface="Times New Roman" panose="02020603050405020304" pitchFamily="18" charset="0"/>
              </a:rPr>
              <a:t>Role purpose:</a:t>
            </a:r>
          </a:p>
          <a:p>
            <a:pPr algn="ctr"/>
            <a:r>
              <a:rPr lang="en-GB" dirty="0">
                <a:latin typeface="Times New Roman" panose="02020603050405020304" pitchFamily="18" charset="0"/>
                <a:cs typeface="Times New Roman" panose="02020603050405020304" pitchFamily="18" charset="0"/>
              </a:rPr>
              <a:t>First point of contact </a:t>
            </a:r>
          </a:p>
          <a:p>
            <a:pPr algn="ctr"/>
            <a:r>
              <a:rPr lang="en-GB" dirty="0">
                <a:latin typeface="Times New Roman" panose="02020603050405020304" pitchFamily="18" charset="0"/>
                <a:cs typeface="Times New Roman" panose="02020603050405020304" pitchFamily="18" charset="0"/>
              </a:rPr>
              <a:t>Ensure </a:t>
            </a:r>
            <a:r>
              <a:rPr lang="en-GB" dirty="0" err="1">
                <a:latin typeface="Times New Roman" panose="02020603050405020304" pitchFamily="18" charset="0"/>
                <a:cs typeface="Times New Roman" panose="02020603050405020304" pitchFamily="18" charset="0"/>
              </a:rPr>
              <a:t>profesionalfront</a:t>
            </a:r>
            <a:r>
              <a:rPr lang="en-GB" dirty="0">
                <a:latin typeface="Times New Roman" panose="02020603050405020304" pitchFamily="18" charset="0"/>
                <a:cs typeface="Times New Roman" panose="02020603050405020304" pitchFamily="18" charset="0"/>
              </a:rPr>
              <a:t> -desk operations</a:t>
            </a:r>
          </a:p>
        </p:txBody>
      </p:sp>
      <p:sp>
        <p:nvSpPr>
          <p:cNvPr id="6" name="Rectangle 5">
            <a:extLst>
              <a:ext uri="{FF2B5EF4-FFF2-40B4-BE49-F238E27FC236}">
                <a16:creationId xmlns:a16="http://schemas.microsoft.com/office/drawing/2014/main" id="{28532E52-8C59-BF45-05D6-7A40DC9D949C}"/>
              </a:ext>
            </a:extLst>
          </p:cNvPr>
          <p:cNvSpPr/>
          <p:nvPr/>
        </p:nvSpPr>
        <p:spPr>
          <a:xfrm>
            <a:off x="964464" y="2389062"/>
            <a:ext cx="4289196" cy="146314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Times New Roman" panose="02020603050405020304" pitchFamily="18" charset="0"/>
                <a:cs typeface="Times New Roman" panose="02020603050405020304" pitchFamily="18" charset="0"/>
              </a:rPr>
              <a:t>Key </a:t>
            </a:r>
            <a:r>
              <a:rPr lang="en-GB" dirty="0" err="1">
                <a:latin typeface="Times New Roman" panose="02020603050405020304" pitchFamily="18" charset="0"/>
                <a:cs typeface="Times New Roman" panose="02020603050405020304" pitchFamily="18" charset="0"/>
              </a:rPr>
              <a:t>responsibilityies</a:t>
            </a:r>
            <a:r>
              <a:rPr lang="en-GB" dirty="0">
                <a:latin typeface="Times New Roman" panose="02020603050405020304" pitchFamily="18" charset="0"/>
                <a:cs typeface="Times New Roman" panose="02020603050405020304" pitchFamily="18" charset="0"/>
              </a:rPr>
              <a:t> :</a:t>
            </a:r>
          </a:p>
          <a:p>
            <a:pPr algn="ctr"/>
            <a:r>
              <a:rPr lang="en-GB" dirty="0">
                <a:latin typeface="Times New Roman" panose="02020603050405020304" pitchFamily="18" charset="0"/>
                <a:cs typeface="Times New Roman" panose="02020603050405020304" pitchFamily="18" charset="0"/>
              </a:rPr>
              <a:t>Greeting and directing visitors </a:t>
            </a:r>
          </a:p>
          <a:p>
            <a:pPr algn="ctr"/>
            <a:r>
              <a:rPr lang="en-GB" dirty="0">
                <a:latin typeface="Times New Roman" panose="02020603050405020304" pitchFamily="18" charset="0"/>
                <a:cs typeface="Times New Roman" panose="02020603050405020304" pitchFamily="18" charset="0"/>
              </a:rPr>
              <a:t>Managing calls /emails </a:t>
            </a:r>
          </a:p>
          <a:p>
            <a:pPr algn="ctr"/>
            <a:r>
              <a:rPr lang="en-GB" dirty="0" err="1">
                <a:latin typeface="Times New Roman" panose="02020603050405020304" pitchFamily="18" charset="0"/>
                <a:cs typeface="Times New Roman" panose="02020603050405020304" pitchFamily="18" charset="0"/>
              </a:rPr>
              <a:t>Adminidtrative</a:t>
            </a:r>
            <a:r>
              <a:rPr lang="en-GB" dirty="0">
                <a:latin typeface="Times New Roman" panose="02020603050405020304" pitchFamily="18" charset="0"/>
                <a:cs typeface="Times New Roman" panose="02020603050405020304" pitchFamily="18" charset="0"/>
              </a:rPr>
              <a:t> support</a:t>
            </a:r>
          </a:p>
          <a:p>
            <a:pPr algn="ctr"/>
            <a:r>
              <a:rPr lang="en-GB" dirty="0">
                <a:latin typeface="Times New Roman" panose="02020603050405020304" pitchFamily="18" charset="0"/>
                <a:cs typeface="Times New Roman" panose="02020603050405020304" pitchFamily="18" charset="0"/>
              </a:rPr>
              <a:t>Security compliance </a:t>
            </a:r>
          </a:p>
        </p:txBody>
      </p:sp>
      <p:sp>
        <p:nvSpPr>
          <p:cNvPr id="7" name="Rectangle: Rounded Corners 6">
            <a:extLst>
              <a:ext uri="{FF2B5EF4-FFF2-40B4-BE49-F238E27FC236}">
                <a16:creationId xmlns:a16="http://schemas.microsoft.com/office/drawing/2014/main" id="{D3D8453B-71A6-5B4B-70D4-DAD1A8E2C422}"/>
              </a:ext>
            </a:extLst>
          </p:cNvPr>
          <p:cNvSpPr/>
          <p:nvPr/>
        </p:nvSpPr>
        <p:spPr>
          <a:xfrm>
            <a:off x="6938340" y="2312676"/>
            <a:ext cx="4289196" cy="188633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Times New Roman" panose="02020603050405020304" pitchFamily="18" charset="0"/>
                <a:cs typeface="Times New Roman" panose="02020603050405020304" pitchFamily="18" charset="0"/>
              </a:rPr>
              <a:t>Required skills :</a:t>
            </a:r>
          </a:p>
          <a:p>
            <a:pPr algn="ctr"/>
            <a:r>
              <a:rPr lang="en-GB" dirty="0">
                <a:latin typeface="Times New Roman" panose="02020603050405020304" pitchFamily="18" charset="0"/>
                <a:cs typeface="Times New Roman" panose="02020603050405020304" pitchFamily="18" charset="0"/>
              </a:rPr>
              <a:t>Communication </a:t>
            </a:r>
          </a:p>
          <a:p>
            <a:pPr algn="ctr"/>
            <a:r>
              <a:rPr lang="en-GB" dirty="0">
                <a:latin typeface="Times New Roman" panose="02020603050405020304" pitchFamily="18" charset="0"/>
                <a:cs typeface="Times New Roman" panose="02020603050405020304" pitchFamily="18" charset="0"/>
              </a:rPr>
              <a:t>Customers service</a:t>
            </a:r>
          </a:p>
          <a:p>
            <a:pPr algn="ctr"/>
            <a:r>
              <a:rPr lang="en-GB" dirty="0">
                <a:latin typeface="Times New Roman" panose="02020603050405020304" pitchFamily="18" charset="0"/>
                <a:cs typeface="Times New Roman" panose="02020603050405020304" pitchFamily="18" charset="0"/>
              </a:rPr>
              <a:t>Organisation </a:t>
            </a:r>
          </a:p>
          <a:p>
            <a:pPr algn="ctr"/>
            <a:r>
              <a:rPr lang="en-GB" dirty="0">
                <a:latin typeface="Times New Roman" panose="02020603050405020304" pitchFamily="18" charset="0"/>
                <a:cs typeface="Times New Roman" panose="02020603050405020304" pitchFamily="18" charset="0"/>
              </a:rPr>
              <a:t>Technical skills </a:t>
            </a:r>
          </a:p>
          <a:p>
            <a:pPr algn="ctr"/>
            <a:r>
              <a:rPr lang="en-GB" dirty="0">
                <a:latin typeface="Times New Roman" panose="02020603050405020304" pitchFamily="18" charset="0"/>
                <a:cs typeface="Times New Roman" panose="02020603050405020304" pitchFamily="18" charset="0"/>
              </a:rPr>
              <a:t>Adaptability  </a:t>
            </a:r>
          </a:p>
          <a:p>
            <a:pPr algn="ctr"/>
            <a:endParaRPr lang="en-GB" dirty="0"/>
          </a:p>
        </p:txBody>
      </p:sp>
      <p:sp>
        <p:nvSpPr>
          <p:cNvPr id="8" name="Rectangle: Rounded Corners 7">
            <a:extLst>
              <a:ext uri="{FF2B5EF4-FFF2-40B4-BE49-F238E27FC236}">
                <a16:creationId xmlns:a16="http://schemas.microsoft.com/office/drawing/2014/main" id="{21A46554-B56F-BC82-361E-9131CDA5DBDB}"/>
              </a:ext>
            </a:extLst>
          </p:cNvPr>
          <p:cNvSpPr/>
          <p:nvPr/>
        </p:nvSpPr>
        <p:spPr>
          <a:xfrm>
            <a:off x="838200" y="4358612"/>
            <a:ext cx="4194929" cy="167564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Times New Roman" panose="02020603050405020304" pitchFamily="18" charset="0"/>
                <a:cs typeface="Times New Roman" panose="02020603050405020304" pitchFamily="18" charset="0"/>
              </a:rPr>
              <a:t>PERFORMANCE INDICATORS (</a:t>
            </a:r>
            <a:r>
              <a:rPr lang="en-GB" dirty="0" err="1">
                <a:latin typeface="Times New Roman" panose="02020603050405020304" pitchFamily="18" charset="0"/>
                <a:cs typeface="Times New Roman" panose="02020603050405020304" pitchFamily="18" charset="0"/>
              </a:rPr>
              <a:t>kpis</a:t>
            </a:r>
            <a:r>
              <a:rPr lang="en-GB" dirty="0">
                <a:latin typeface="Times New Roman" panose="02020603050405020304" pitchFamily="18" charset="0"/>
                <a:cs typeface="Times New Roman" panose="02020603050405020304" pitchFamily="18" charset="0"/>
              </a:rPr>
              <a:t>)</a:t>
            </a:r>
          </a:p>
          <a:p>
            <a:pPr algn="ctr"/>
            <a:r>
              <a:rPr lang="en-GB" dirty="0">
                <a:latin typeface="Times New Roman" panose="02020603050405020304" pitchFamily="18" charset="0"/>
                <a:cs typeface="Times New Roman" panose="02020603050405020304" pitchFamily="18" charset="0"/>
              </a:rPr>
              <a:t>95%calls </a:t>
            </a:r>
            <a:r>
              <a:rPr lang="en-GB" dirty="0" err="1">
                <a:latin typeface="Times New Roman" panose="02020603050405020304" pitchFamily="18" charset="0"/>
                <a:cs typeface="Times New Roman" panose="02020603050405020304" pitchFamily="18" charset="0"/>
              </a:rPr>
              <a:t>anserws</a:t>
            </a:r>
            <a:r>
              <a:rPr lang="en-GB" dirty="0">
                <a:latin typeface="Times New Roman" panose="02020603050405020304" pitchFamily="18" charset="0"/>
                <a:cs typeface="Times New Roman" panose="02020603050405020304" pitchFamily="18" charset="0"/>
              </a:rPr>
              <a:t> with 3 rings</a:t>
            </a:r>
          </a:p>
          <a:p>
            <a:pPr algn="ctr"/>
            <a:r>
              <a:rPr lang="en-GB" dirty="0">
                <a:latin typeface="Times New Roman" panose="02020603050405020304" pitchFamily="18" charset="0"/>
                <a:cs typeface="Times New Roman" panose="02020603050405020304" pitchFamily="18" charset="0"/>
              </a:rPr>
              <a:t>Visitators </a:t>
            </a:r>
            <a:r>
              <a:rPr lang="en-GB" dirty="0" err="1">
                <a:latin typeface="Times New Roman" panose="02020603050405020304" pitchFamily="18" charset="0"/>
                <a:cs typeface="Times New Roman" panose="02020603050405020304" pitchFamily="18" charset="0"/>
              </a:rPr>
              <a:t>satisfactio</a:t>
            </a:r>
            <a:r>
              <a:rPr lang="en-GB" dirty="0">
                <a:latin typeface="Times New Roman" panose="02020603050405020304" pitchFamily="18" charset="0"/>
                <a:cs typeface="Times New Roman" panose="02020603050405020304" pitchFamily="18" charset="0"/>
              </a:rPr>
              <a:t> 4,5/ 5</a:t>
            </a:r>
          </a:p>
          <a:p>
            <a:pPr algn="ctr"/>
            <a:r>
              <a:rPr lang="en-GB" dirty="0">
                <a:latin typeface="Times New Roman" panose="02020603050405020304" pitchFamily="18" charset="0"/>
                <a:cs typeface="Times New Roman" panose="02020603050405020304" pitchFamily="18" charset="0"/>
              </a:rPr>
              <a:t>98% accuracy in logs </a:t>
            </a:r>
          </a:p>
          <a:p>
            <a:pPr algn="ctr"/>
            <a:r>
              <a:rPr lang="en-GB" dirty="0">
                <a:latin typeface="Times New Roman" panose="02020603050405020304" pitchFamily="18" charset="0"/>
                <a:cs typeface="Times New Roman" panose="02020603050405020304" pitchFamily="18" charset="0"/>
              </a:rPr>
              <a:t>100% punctuality </a:t>
            </a:r>
          </a:p>
        </p:txBody>
      </p:sp>
      <p:sp>
        <p:nvSpPr>
          <p:cNvPr id="9" name="Rectangle 8">
            <a:extLst>
              <a:ext uri="{FF2B5EF4-FFF2-40B4-BE49-F238E27FC236}">
                <a16:creationId xmlns:a16="http://schemas.microsoft.com/office/drawing/2014/main" id="{EC6A2F14-83DB-B330-F8F5-5DB2DFC039FC}"/>
              </a:ext>
            </a:extLst>
          </p:cNvPr>
          <p:cNvSpPr/>
          <p:nvPr/>
        </p:nvSpPr>
        <p:spPr>
          <a:xfrm>
            <a:off x="6938341" y="4629029"/>
            <a:ext cx="4289196" cy="149839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Times New Roman" panose="02020603050405020304" pitchFamily="18" charset="0"/>
                <a:cs typeface="Times New Roman" panose="02020603050405020304" pitchFamily="18" charset="0"/>
              </a:rPr>
              <a:t>Outcome/impact :</a:t>
            </a:r>
          </a:p>
          <a:p>
            <a:pPr algn="ctr"/>
            <a:r>
              <a:rPr lang="en-GB" dirty="0" err="1">
                <a:latin typeface="Times New Roman" panose="02020603050405020304" pitchFamily="18" charset="0"/>
                <a:cs typeface="Times New Roman" panose="02020603050405020304" pitchFamily="18" charset="0"/>
              </a:rPr>
              <a:t>Effcient</a:t>
            </a:r>
            <a:r>
              <a:rPr lang="en-GB" dirty="0">
                <a:latin typeface="Times New Roman" panose="02020603050405020304" pitchFamily="18" charset="0"/>
                <a:cs typeface="Times New Roman" panose="02020603050405020304" pitchFamily="18" charset="0"/>
              </a:rPr>
              <a:t> operation </a:t>
            </a:r>
          </a:p>
          <a:p>
            <a:pPr algn="ctr"/>
            <a:r>
              <a:rPr lang="en-GB" dirty="0">
                <a:latin typeface="Times New Roman" panose="02020603050405020304" pitchFamily="18" charset="0"/>
                <a:cs typeface="Times New Roman" panose="02020603050405020304" pitchFamily="18" charset="0"/>
              </a:rPr>
              <a:t>Positive </a:t>
            </a:r>
            <a:r>
              <a:rPr lang="en-GB" dirty="0" err="1">
                <a:latin typeface="Times New Roman" panose="02020603050405020304" pitchFamily="18" charset="0"/>
                <a:cs typeface="Times New Roman" panose="02020603050405020304" pitchFamily="18" charset="0"/>
              </a:rPr>
              <a:t>impresions</a:t>
            </a:r>
            <a:r>
              <a:rPr lang="en-GB" dirty="0">
                <a:latin typeface="Times New Roman" panose="02020603050405020304" pitchFamily="18" charset="0"/>
                <a:cs typeface="Times New Roman" panose="02020603050405020304" pitchFamily="18" charset="0"/>
              </a:rPr>
              <a:t> </a:t>
            </a:r>
          </a:p>
          <a:p>
            <a:pPr algn="ctr"/>
            <a:r>
              <a:rPr lang="en-GB" dirty="0">
                <a:latin typeface="Times New Roman" panose="02020603050405020304" pitchFamily="18" charset="0"/>
                <a:cs typeface="Times New Roman" panose="02020603050405020304" pitchFamily="18" charset="0"/>
              </a:rPr>
              <a:t>Improve </a:t>
            </a:r>
            <a:r>
              <a:rPr lang="en-GB" dirty="0" err="1">
                <a:latin typeface="Times New Roman" panose="02020603050405020304" pitchFamily="18" charset="0"/>
                <a:cs typeface="Times New Roman" panose="02020603050405020304" pitchFamily="18" charset="0"/>
              </a:rPr>
              <a:t>comunications</a:t>
            </a:r>
            <a:r>
              <a:rPr lang="en-GB" dirty="0">
                <a:latin typeface="Times New Roman" panose="02020603050405020304" pitchFamily="18" charset="0"/>
                <a:cs typeface="Times New Roman" panose="02020603050405020304" pitchFamily="18" charset="0"/>
              </a:rPr>
              <a:t> </a:t>
            </a:r>
          </a:p>
          <a:p>
            <a:pPr algn="ctr"/>
            <a:r>
              <a:rPr lang="en-GB" dirty="0">
                <a:latin typeface="Times New Roman" panose="02020603050405020304" pitchFamily="18" charset="0"/>
                <a:cs typeface="Times New Roman" panose="02020603050405020304" pitchFamily="18" charset="0"/>
              </a:rPr>
              <a:t>Support company </a:t>
            </a:r>
          </a:p>
        </p:txBody>
      </p:sp>
      <p:cxnSp>
        <p:nvCxnSpPr>
          <p:cNvPr id="11" name="Straight Arrow Connector 10">
            <a:extLst>
              <a:ext uri="{FF2B5EF4-FFF2-40B4-BE49-F238E27FC236}">
                <a16:creationId xmlns:a16="http://schemas.microsoft.com/office/drawing/2014/main" id="{7C2BC6B7-D106-3781-8587-188E796C0BB3}"/>
              </a:ext>
            </a:extLst>
          </p:cNvPr>
          <p:cNvCxnSpPr/>
          <p:nvPr/>
        </p:nvCxnSpPr>
        <p:spPr>
          <a:xfrm flipH="1">
            <a:off x="3355942" y="1979629"/>
            <a:ext cx="235670" cy="409433"/>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F180ECE9-2425-98E9-9821-BA3F74A8B0C0}"/>
              </a:ext>
            </a:extLst>
          </p:cNvPr>
          <p:cNvCxnSpPr>
            <a:cxnSpLocks/>
          </p:cNvCxnSpPr>
          <p:nvPr/>
        </p:nvCxnSpPr>
        <p:spPr>
          <a:xfrm>
            <a:off x="7965649" y="1882655"/>
            <a:ext cx="348792" cy="430020"/>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sp>
        <p:nvSpPr>
          <p:cNvPr id="16" name="Arrow: Down 15">
            <a:extLst>
              <a:ext uri="{FF2B5EF4-FFF2-40B4-BE49-F238E27FC236}">
                <a16:creationId xmlns:a16="http://schemas.microsoft.com/office/drawing/2014/main" id="{B65A97A7-4E30-7CBA-C658-F1C6CB39EFB4}"/>
              </a:ext>
            </a:extLst>
          </p:cNvPr>
          <p:cNvSpPr/>
          <p:nvPr/>
        </p:nvSpPr>
        <p:spPr>
          <a:xfrm>
            <a:off x="2846895" y="3852205"/>
            <a:ext cx="377072" cy="57839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Down 16">
            <a:extLst>
              <a:ext uri="{FF2B5EF4-FFF2-40B4-BE49-F238E27FC236}">
                <a16:creationId xmlns:a16="http://schemas.microsoft.com/office/drawing/2014/main" id="{72993C96-3FC5-C564-9974-C298EE325118}"/>
              </a:ext>
            </a:extLst>
          </p:cNvPr>
          <p:cNvSpPr/>
          <p:nvPr/>
        </p:nvSpPr>
        <p:spPr>
          <a:xfrm>
            <a:off x="9021451" y="4161472"/>
            <a:ext cx="484632" cy="50509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08973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72C823C-2600-D848-1EAD-06E8BB90E989}"/>
              </a:ext>
            </a:extLst>
          </p:cNvPr>
          <p:cNvGraphicFramePr>
            <a:graphicFrameLocks noGrp="1"/>
          </p:cNvGraphicFramePr>
          <p:nvPr>
            <p:ph idx="1"/>
            <p:extLst>
              <p:ext uri="{D42A27DB-BD31-4B8C-83A1-F6EECF244321}">
                <p14:modId xmlns:p14="http://schemas.microsoft.com/office/powerpoint/2010/main" val="3059071237"/>
              </p:ext>
            </p:extLst>
          </p:nvPr>
        </p:nvGraphicFramePr>
        <p:xfrm>
          <a:off x="1008669" y="223955"/>
          <a:ext cx="10614582" cy="6105560"/>
        </p:xfrm>
        <a:graphic>
          <a:graphicData uri="http://schemas.openxmlformats.org/drawingml/2006/table">
            <a:tbl>
              <a:tblPr firstRow="1" bandRow="1">
                <a:tableStyleId>{5C22544A-7EE6-4342-B048-85BDC9FD1C3A}</a:tableStyleId>
              </a:tblPr>
              <a:tblGrid>
                <a:gridCol w="3538194">
                  <a:extLst>
                    <a:ext uri="{9D8B030D-6E8A-4147-A177-3AD203B41FA5}">
                      <a16:colId xmlns:a16="http://schemas.microsoft.com/office/drawing/2014/main" val="2528925473"/>
                    </a:ext>
                  </a:extLst>
                </a:gridCol>
                <a:gridCol w="3538194">
                  <a:extLst>
                    <a:ext uri="{9D8B030D-6E8A-4147-A177-3AD203B41FA5}">
                      <a16:colId xmlns:a16="http://schemas.microsoft.com/office/drawing/2014/main" val="2156156034"/>
                    </a:ext>
                  </a:extLst>
                </a:gridCol>
                <a:gridCol w="3538194">
                  <a:extLst>
                    <a:ext uri="{9D8B030D-6E8A-4147-A177-3AD203B41FA5}">
                      <a16:colId xmlns:a16="http://schemas.microsoft.com/office/drawing/2014/main" val="707683560"/>
                    </a:ext>
                  </a:extLst>
                </a:gridCol>
              </a:tblGrid>
              <a:tr h="305995">
                <a:tc>
                  <a:txBody>
                    <a:bodyPr/>
                    <a:lstStyle/>
                    <a:p>
                      <a:r>
                        <a:rPr lang="en-GB" dirty="0"/>
                        <a:t>RATING </a:t>
                      </a:r>
                    </a:p>
                  </a:txBody>
                  <a:tcPr/>
                </a:tc>
                <a:tc>
                  <a:txBody>
                    <a:bodyPr/>
                    <a:lstStyle/>
                    <a:p>
                      <a:r>
                        <a:rPr lang="en-GB" dirty="0"/>
                        <a:t>DESCRIPTOR </a:t>
                      </a:r>
                    </a:p>
                  </a:txBody>
                  <a:tcPr/>
                </a:tc>
                <a:tc>
                  <a:txBody>
                    <a:bodyPr/>
                    <a:lstStyle/>
                    <a:p>
                      <a:r>
                        <a:rPr lang="en-GB" dirty="0"/>
                        <a:t>EXPLANATION </a:t>
                      </a:r>
                    </a:p>
                  </a:txBody>
                  <a:tcPr/>
                </a:tc>
                <a:extLst>
                  <a:ext uri="{0D108BD9-81ED-4DB2-BD59-A6C34878D82A}">
                    <a16:rowId xmlns:a16="http://schemas.microsoft.com/office/drawing/2014/main" val="1250367450"/>
                  </a:ext>
                </a:extLst>
              </a:tr>
              <a:tr h="1223980">
                <a:tc>
                  <a:txBody>
                    <a:bodyPr/>
                    <a:lstStyle/>
                    <a:p>
                      <a:r>
                        <a:rPr lang="en-GB" dirty="0"/>
                        <a:t>5- EXCELENT </a:t>
                      </a:r>
                    </a:p>
                  </a:txBody>
                  <a:tcPr/>
                </a:tc>
                <a:tc>
                  <a:txBody>
                    <a:bodyPr/>
                    <a:lstStyle/>
                    <a:p>
                      <a:r>
                        <a:rPr lang="en-GB" dirty="0">
                          <a:latin typeface="Times New Roman" panose="02020603050405020304" pitchFamily="18" charset="0"/>
                          <a:cs typeface="Times New Roman" panose="02020603050405020304" pitchFamily="18" charset="0"/>
                        </a:rPr>
                        <a:t>Exceeds expectation</a:t>
                      </a:r>
                    </a:p>
                  </a:txBody>
                  <a:tcPr/>
                </a:tc>
                <a:tc>
                  <a:txBody>
                    <a:bodyPr/>
                    <a:lstStyle/>
                    <a:p>
                      <a:r>
                        <a:rPr lang="en-GB" dirty="0">
                          <a:latin typeface="Times New Roman" panose="02020603050405020304" pitchFamily="18" charset="0"/>
                          <a:cs typeface="Times New Roman" panose="02020603050405020304" pitchFamily="18" charset="0"/>
                        </a:rPr>
                        <a:t>Always greets visitors immediately, handles calls professionally, no errors in scheduling, proactive in solving problems.</a:t>
                      </a:r>
                    </a:p>
                  </a:txBody>
                  <a:tcPr/>
                </a:tc>
                <a:extLst>
                  <a:ext uri="{0D108BD9-81ED-4DB2-BD59-A6C34878D82A}">
                    <a16:rowId xmlns:a16="http://schemas.microsoft.com/office/drawing/2014/main" val="895153962"/>
                  </a:ext>
                </a:extLst>
              </a:tr>
              <a:tr h="764988">
                <a:tc>
                  <a:txBody>
                    <a:bodyPr/>
                    <a:lstStyle/>
                    <a:p>
                      <a:r>
                        <a:rPr lang="en-GB" dirty="0"/>
                        <a:t>4- VERY GOOD </a:t>
                      </a:r>
                    </a:p>
                  </a:txBody>
                  <a:tcPr/>
                </a:tc>
                <a:tc>
                  <a:txBody>
                    <a:bodyPr/>
                    <a:lstStyle/>
                    <a:p>
                      <a:r>
                        <a:rPr lang="en-GB" dirty="0">
                          <a:latin typeface="Times New Roman" panose="02020603050405020304" pitchFamily="18" charset="0"/>
                          <a:cs typeface="Times New Roman" panose="02020603050405020304" pitchFamily="18" charset="0"/>
                        </a:rPr>
                        <a:t>Meets expectations often exceeds </a:t>
                      </a:r>
                    </a:p>
                  </a:txBody>
                  <a:tcPr/>
                </a:tc>
                <a:tc>
                  <a:txBody>
                    <a:bodyPr/>
                    <a:lstStyle/>
                    <a:p>
                      <a:r>
                        <a:rPr lang="en-GB" dirty="0">
                          <a:latin typeface="Times New Roman" panose="02020603050405020304" pitchFamily="18" charset="0"/>
                          <a:cs typeface="Times New Roman" panose="02020603050405020304" pitchFamily="18" charset="0"/>
                        </a:rPr>
                        <a:t> Usually quick and accurate, communicates clearly, adapts well in busy times.</a:t>
                      </a:r>
                    </a:p>
                  </a:txBody>
                  <a:tcPr/>
                </a:tc>
                <a:extLst>
                  <a:ext uri="{0D108BD9-81ED-4DB2-BD59-A6C34878D82A}">
                    <a16:rowId xmlns:a16="http://schemas.microsoft.com/office/drawing/2014/main" val="1263330208"/>
                  </a:ext>
                </a:extLst>
              </a:tr>
              <a:tr h="1223980">
                <a:tc>
                  <a:txBody>
                    <a:bodyPr/>
                    <a:lstStyle/>
                    <a:p>
                      <a:r>
                        <a:rPr lang="en-GB" dirty="0"/>
                        <a:t>3- SATISFACTORY </a:t>
                      </a:r>
                    </a:p>
                  </a:txBody>
                  <a:tcPr/>
                </a:tc>
                <a:tc>
                  <a:txBody>
                    <a:bodyPr/>
                    <a:lstStyle/>
                    <a:p>
                      <a:r>
                        <a:rPr lang="en-GB" dirty="0">
                          <a:latin typeface="Times New Roman" panose="02020603050405020304" pitchFamily="18" charset="0"/>
                          <a:cs typeface="Times New Roman" panose="02020603050405020304" pitchFamily="18" charset="0"/>
                        </a:rPr>
                        <a:t>Meets minimum expectations </a:t>
                      </a:r>
                    </a:p>
                  </a:txBody>
                  <a:tcPr/>
                </a:tc>
                <a:tc>
                  <a:txBody>
                    <a:bodyPr/>
                    <a:lstStyle/>
                    <a:p>
                      <a:r>
                        <a:rPr lang="en-GB" dirty="0">
                          <a:latin typeface="Times New Roman" panose="02020603050405020304" pitchFamily="18" charset="0"/>
                          <a:cs typeface="Times New Roman" panose="02020603050405020304" pitchFamily="18" charset="0"/>
                        </a:rPr>
                        <a:t>Sometimes delays in answering calls, occasional scheduling mistakes, generally polite but not always proactive.</a:t>
                      </a:r>
                    </a:p>
                  </a:txBody>
                  <a:tcPr/>
                </a:tc>
                <a:extLst>
                  <a:ext uri="{0D108BD9-81ED-4DB2-BD59-A6C34878D82A}">
                    <a16:rowId xmlns:a16="http://schemas.microsoft.com/office/drawing/2014/main" val="3551677118"/>
                  </a:ext>
                </a:extLst>
              </a:tr>
              <a:tr h="1088164">
                <a:tc>
                  <a:txBody>
                    <a:bodyPr/>
                    <a:lstStyle/>
                    <a:p>
                      <a:r>
                        <a:rPr lang="en-GB" dirty="0"/>
                        <a:t>2- NEEDS IMPROVEMENT </a:t>
                      </a:r>
                    </a:p>
                  </a:txBody>
                  <a:tcPr/>
                </a:tc>
                <a:tc>
                  <a:txBody>
                    <a:bodyPr/>
                    <a:lstStyle/>
                    <a:p>
                      <a:r>
                        <a:rPr lang="en-GB" dirty="0">
                          <a:latin typeface="Times New Roman" panose="02020603050405020304" pitchFamily="18" charset="0"/>
                          <a:cs typeface="Times New Roman" panose="02020603050405020304" pitchFamily="18" charset="0"/>
                        </a:rPr>
                        <a:t>Below expectations </a:t>
                      </a:r>
                    </a:p>
                  </a:txBody>
                  <a:tcPr/>
                </a:tc>
                <a:tc>
                  <a:txBody>
                    <a:bodyPr/>
                    <a:lstStyle/>
                    <a:p>
                      <a:r>
                        <a:rPr lang="en-GB" dirty="0">
                          <a:latin typeface="Times New Roman" panose="02020603050405020304" pitchFamily="18" charset="0"/>
                          <a:cs typeface="Times New Roman" panose="02020603050405020304" pitchFamily="18" charset="0"/>
                        </a:rPr>
                        <a:t>Frequent delays in visitor handling, recurring errors in logging information, struggles with multitasking.</a:t>
                      </a:r>
                    </a:p>
                  </a:txBody>
                  <a:tcPr/>
                </a:tc>
                <a:extLst>
                  <a:ext uri="{0D108BD9-81ED-4DB2-BD59-A6C34878D82A}">
                    <a16:rowId xmlns:a16="http://schemas.microsoft.com/office/drawing/2014/main" val="2308175737"/>
                  </a:ext>
                </a:extLst>
              </a:tr>
              <a:tr h="1088164">
                <a:tc>
                  <a:txBody>
                    <a:bodyPr/>
                    <a:lstStyle/>
                    <a:p>
                      <a:r>
                        <a:rPr lang="en-GB" dirty="0"/>
                        <a:t>1-UNSATISFACTORY</a:t>
                      </a:r>
                    </a:p>
                  </a:txBody>
                  <a:tcPr/>
                </a:tc>
                <a:tc>
                  <a:txBody>
                    <a:bodyPr/>
                    <a:lstStyle/>
                    <a:p>
                      <a:r>
                        <a:rPr lang="en-GB" dirty="0">
                          <a:latin typeface="Times New Roman" panose="02020603050405020304" pitchFamily="18" charset="0"/>
                          <a:cs typeface="Times New Roman" panose="02020603050405020304" pitchFamily="18" charset="0"/>
                        </a:rPr>
                        <a:t>Does not meet expectations </a:t>
                      </a:r>
                    </a:p>
                  </a:txBody>
                  <a:tcPr/>
                </a:tc>
                <a:tc>
                  <a:txBody>
                    <a:bodyPr/>
                    <a:lstStyle/>
                    <a:p>
                      <a:r>
                        <a:rPr lang="en-GB" dirty="0">
                          <a:latin typeface="Times New Roman" panose="02020603050405020304" pitchFamily="18" charset="0"/>
                          <a:cs typeface="Times New Roman" panose="02020603050405020304" pitchFamily="18" charset="0"/>
                        </a:rPr>
                        <a:t>Poor communication with visitors, frequent mistakes in schedules, unprofessional behaviour, lack of reliability.</a:t>
                      </a:r>
                    </a:p>
                  </a:txBody>
                  <a:tcPr/>
                </a:tc>
                <a:extLst>
                  <a:ext uri="{0D108BD9-81ED-4DB2-BD59-A6C34878D82A}">
                    <a16:rowId xmlns:a16="http://schemas.microsoft.com/office/drawing/2014/main" val="3427263857"/>
                  </a:ext>
                </a:extLst>
              </a:tr>
            </a:tbl>
          </a:graphicData>
        </a:graphic>
      </p:graphicFrame>
    </p:spTree>
    <p:extLst>
      <p:ext uri="{BB962C8B-B14F-4D97-AF65-F5344CB8AC3E}">
        <p14:creationId xmlns:p14="http://schemas.microsoft.com/office/powerpoint/2010/main" val="1286963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Content Placeholder 12">
            <a:extLst>
              <a:ext uri="{FF2B5EF4-FFF2-40B4-BE49-F238E27FC236}">
                <a16:creationId xmlns:a16="http://schemas.microsoft.com/office/drawing/2014/main" id="{AC84AAB0-7FD0-BE44-3C5E-E85760300171}"/>
              </a:ext>
            </a:extLst>
          </p:cNvPr>
          <p:cNvGraphicFramePr>
            <a:graphicFrameLocks noGrp="1"/>
          </p:cNvGraphicFramePr>
          <p:nvPr>
            <p:ph idx="1"/>
            <p:extLst>
              <p:ext uri="{D42A27DB-BD31-4B8C-83A1-F6EECF244321}">
                <p14:modId xmlns:p14="http://schemas.microsoft.com/office/powerpoint/2010/main" val="140866279"/>
              </p:ext>
            </p:extLst>
          </p:nvPr>
        </p:nvGraphicFramePr>
        <p:xfrm>
          <a:off x="744717" y="1272618"/>
          <a:ext cx="9494260" cy="4865640"/>
        </p:xfrm>
        <a:graphic>
          <a:graphicData uri="http://schemas.openxmlformats.org/drawingml/2006/table">
            <a:tbl>
              <a:tblPr firstRow="1" firstCol="1" bandRow="1">
                <a:tableStyleId>{5C22544A-7EE6-4342-B048-85BDC9FD1C3A}</a:tableStyleId>
              </a:tblPr>
              <a:tblGrid>
                <a:gridCol w="4096518">
                  <a:extLst>
                    <a:ext uri="{9D8B030D-6E8A-4147-A177-3AD203B41FA5}">
                      <a16:colId xmlns:a16="http://schemas.microsoft.com/office/drawing/2014/main" val="524423181"/>
                    </a:ext>
                  </a:extLst>
                </a:gridCol>
                <a:gridCol w="2080853">
                  <a:extLst>
                    <a:ext uri="{9D8B030D-6E8A-4147-A177-3AD203B41FA5}">
                      <a16:colId xmlns:a16="http://schemas.microsoft.com/office/drawing/2014/main" val="1223762673"/>
                    </a:ext>
                  </a:extLst>
                </a:gridCol>
                <a:gridCol w="3316889">
                  <a:extLst>
                    <a:ext uri="{9D8B030D-6E8A-4147-A177-3AD203B41FA5}">
                      <a16:colId xmlns:a16="http://schemas.microsoft.com/office/drawing/2014/main" val="1913054461"/>
                    </a:ext>
                  </a:extLst>
                </a:gridCol>
              </a:tblGrid>
              <a:tr h="508326">
                <a:tc>
                  <a:txBody>
                    <a:bodyPr/>
                    <a:lstStyle/>
                    <a:p>
                      <a:pPr>
                        <a:lnSpc>
                          <a:spcPct val="115000"/>
                        </a:lnSpc>
                        <a:spcAft>
                          <a:spcPts val="800"/>
                        </a:spcAft>
                        <a:buNone/>
                      </a:pPr>
                      <a:r>
                        <a:rPr lang="en-GB" sz="1200" kern="100" dirty="0">
                          <a:solidFill>
                            <a:schemeClr val="tx1"/>
                          </a:solidFill>
                          <a:effectLst/>
                        </a:rPr>
                        <a:t>FRONT DESK RECEPTIONIST ROLE PERFORMANCE APPRAISAL FORUM</a:t>
                      </a:r>
                      <a:endParaRPr lang="en-GB" sz="12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54646626"/>
                  </a:ext>
                </a:extLst>
              </a:tr>
              <a:tr h="393954">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68003065"/>
                  </a:ext>
                </a:extLst>
              </a:tr>
              <a:tr h="247710">
                <a:tc>
                  <a:txBody>
                    <a:bodyPr/>
                    <a:lstStyle/>
                    <a:p>
                      <a:pPr>
                        <a:lnSpc>
                          <a:spcPct val="115000"/>
                        </a:lnSpc>
                        <a:spcAft>
                          <a:spcPts val="800"/>
                        </a:spcAft>
                        <a:buNone/>
                      </a:pPr>
                      <a:r>
                        <a:rPr lang="en-GB" sz="1200" kern="100" dirty="0">
                          <a:solidFill>
                            <a:schemeClr val="tx1"/>
                          </a:solidFill>
                          <a:effectLst/>
                        </a:rPr>
                        <a:t>EMPLOYEE INFORMATION </a:t>
                      </a:r>
                      <a:endParaRPr lang="en-GB" sz="12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90776049"/>
                  </a:ext>
                </a:extLst>
              </a:tr>
              <a:tr h="247710">
                <a:tc>
                  <a:txBody>
                    <a:bodyPr/>
                    <a:lstStyle/>
                    <a:p>
                      <a:pPr>
                        <a:lnSpc>
                          <a:spcPct val="115000"/>
                        </a:lnSpc>
                        <a:spcAft>
                          <a:spcPts val="800"/>
                        </a:spcAft>
                        <a:buNone/>
                      </a:pPr>
                      <a:r>
                        <a:rPr lang="en-GB" sz="1200" kern="100" dirty="0">
                          <a:effectLst/>
                        </a:rPr>
                        <a:t>EMPLOYEE NAME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dirty="0">
                          <a:effectLst/>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40984453"/>
                  </a:ext>
                </a:extLst>
              </a:tr>
              <a:tr h="247710">
                <a:tc>
                  <a:txBody>
                    <a:bodyPr/>
                    <a:lstStyle/>
                    <a:p>
                      <a:pPr>
                        <a:lnSpc>
                          <a:spcPct val="115000"/>
                        </a:lnSpc>
                        <a:spcAft>
                          <a:spcPts val="800"/>
                        </a:spcAft>
                        <a:buNone/>
                      </a:pPr>
                      <a:r>
                        <a:rPr lang="en-GB" sz="1200" kern="100">
                          <a:effectLst/>
                        </a:rPr>
                        <a:t>EMPLOYEE ID</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69309069"/>
                  </a:ext>
                </a:extLst>
              </a:tr>
              <a:tr h="247710">
                <a:tc>
                  <a:txBody>
                    <a:bodyPr/>
                    <a:lstStyle/>
                    <a:p>
                      <a:pPr>
                        <a:lnSpc>
                          <a:spcPct val="115000"/>
                        </a:lnSpc>
                        <a:spcAft>
                          <a:spcPts val="800"/>
                        </a:spcAft>
                        <a:buNone/>
                      </a:pPr>
                      <a:r>
                        <a:rPr lang="en-GB" sz="1200" kern="100">
                          <a:effectLst/>
                        </a:rPr>
                        <a:t>DEPARTAMENT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06785239"/>
                  </a:ext>
                </a:extLst>
              </a:tr>
              <a:tr h="247710">
                <a:tc>
                  <a:txBody>
                    <a:bodyPr/>
                    <a:lstStyle/>
                    <a:p>
                      <a:pPr>
                        <a:lnSpc>
                          <a:spcPct val="115000"/>
                        </a:lnSpc>
                        <a:spcAft>
                          <a:spcPts val="800"/>
                        </a:spcAft>
                        <a:buNone/>
                      </a:pPr>
                      <a:r>
                        <a:rPr lang="en-GB" sz="1200" kern="100">
                          <a:effectLst/>
                        </a:rPr>
                        <a:t>SUPERVISOR NAME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RATING (1-5)</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COMMENTS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50880226"/>
                  </a:ext>
                </a:extLst>
              </a:tr>
              <a:tr h="247710">
                <a:tc>
                  <a:txBody>
                    <a:bodyPr/>
                    <a:lstStyle/>
                    <a:p>
                      <a:pPr>
                        <a:lnSpc>
                          <a:spcPct val="115000"/>
                        </a:lnSpc>
                        <a:spcAft>
                          <a:spcPts val="800"/>
                        </a:spcAft>
                        <a:buNone/>
                      </a:pPr>
                      <a:r>
                        <a:rPr lang="en-GB" sz="1200" kern="100" dirty="0">
                          <a:effectLst/>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dirty="0">
                          <a:effectLst/>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64253578"/>
                  </a:ext>
                </a:extLst>
              </a:tr>
              <a:tr h="247710">
                <a:tc>
                  <a:txBody>
                    <a:bodyPr/>
                    <a:lstStyle/>
                    <a:p>
                      <a:pPr>
                        <a:lnSpc>
                          <a:spcPct val="115000"/>
                        </a:lnSpc>
                        <a:spcAft>
                          <a:spcPts val="800"/>
                        </a:spcAft>
                        <a:buNone/>
                      </a:pPr>
                      <a:r>
                        <a:rPr lang="en-GB" sz="1200" kern="100" dirty="0">
                          <a:solidFill>
                            <a:schemeClr val="tx1"/>
                          </a:solidFill>
                          <a:effectLst/>
                        </a:rPr>
                        <a:t> PERFORMANCE FACTORS </a:t>
                      </a:r>
                      <a:endParaRPr lang="en-GB" sz="12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28197080"/>
                  </a:ext>
                </a:extLst>
              </a:tr>
              <a:tr h="247710">
                <a:tc>
                  <a:txBody>
                    <a:bodyPr/>
                    <a:lstStyle/>
                    <a:p>
                      <a:pPr>
                        <a:lnSpc>
                          <a:spcPct val="115000"/>
                        </a:lnSpc>
                        <a:spcAft>
                          <a:spcPts val="800"/>
                        </a:spcAft>
                        <a:buNone/>
                      </a:pPr>
                      <a:r>
                        <a:rPr lang="en-GB" sz="1200" kern="100" dirty="0">
                          <a:solidFill>
                            <a:schemeClr val="tx1"/>
                          </a:solidFill>
                          <a:effectLst/>
                        </a:rPr>
                        <a:t> CRITERIA</a:t>
                      </a:r>
                      <a:endParaRPr lang="en-GB" sz="12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11378029"/>
                  </a:ext>
                </a:extLst>
              </a:tr>
              <a:tr h="247710">
                <a:tc>
                  <a:txBody>
                    <a:bodyPr/>
                    <a:lstStyle/>
                    <a:p>
                      <a:pPr>
                        <a:lnSpc>
                          <a:spcPct val="115000"/>
                        </a:lnSpc>
                        <a:spcAft>
                          <a:spcPts val="800"/>
                        </a:spcAft>
                        <a:buNone/>
                      </a:pPr>
                      <a:r>
                        <a:rPr lang="en-GB" sz="1200" kern="100" dirty="0">
                          <a:effectLst/>
                        </a:rPr>
                        <a:t> 1. COMUNICATION SKILLS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dirty="0">
                          <a:effectLst/>
                        </a:rPr>
                        <a:t> 5- EXCELENT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dirty="0">
                          <a:effectLst/>
                        </a:rPr>
                        <a:t> GOOD COMUNICATION SKILLS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8063085"/>
                  </a:ext>
                </a:extLst>
              </a:tr>
              <a:tr h="247710">
                <a:tc>
                  <a:txBody>
                    <a:bodyPr/>
                    <a:lstStyle/>
                    <a:p>
                      <a:pPr>
                        <a:lnSpc>
                          <a:spcPct val="115000"/>
                        </a:lnSpc>
                        <a:spcAft>
                          <a:spcPts val="800"/>
                        </a:spcAft>
                        <a:buNone/>
                      </a:pPr>
                      <a:r>
                        <a:rPr lang="en-GB" sz="1200" kern="100" dirty="0">
                          <a:effectLst/>
                        </a:rPr>
                        <a:t> 2.TIME MANAGEMENT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dirty="0">
                          <a:effectLst/>
                        </a:rPr>
                        <a:t> 5- EXCELENT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dirty="0">
                          <a:effectLst/>
                        </a:rPr>
                        <a:t> DEMONSTRATE EXCELENT PUNCTUALITY</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58557625"/>
                  </a:ext>
                </a:extLst>
              </a:tr>
              <a:tr h="247710">
                <a:tc>
                  <a:txBody>
                    <a:bodyPr/>
                    <a:lstStyle/>
                    <a:p>
                      <a:pPr>
                        <a:lnSpc>
                          <a:spcPct val="115000"/>
                        </a:lnSpc>
                        <a:spcAft>
                          <a:spcPts val="800"/>
                        </a:spcAft>
                        <a:buNone/>
                      </a:pPr>
                      <a:r>
                        <a:rPr lang="en-GB" sz="1200" kern="100" dirty="0">
                          <a:effectLst/>
                        </a:rPr>
                        <a:t> 3.PROFESONALISM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dirty="0">
                          <a:effectLst/>
                        </a:rPr>
                        <a:t> 5-EXCELENT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dirty="0">
                          <a:effectLst/>
                        </a:rPr>
                        <a:t> SHOWS INTERGRITY AND RELIABILITY</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3195772"/>
                  </a:ext>
                </a:extLst>
              </a:tr>
              <a:tr h="247710">
                <a:tc>
                  <a:txBody>
                    <a:bodyPr/>
                    <a:lstStyle/>
                    <a:p>
                      <a:pPr>
                        <a:lnSpc>
                          <a:spcPct val="115000"/>
                        </a:lnSpc>
                        <a:spcAft>
                          <a:spcPts val="800"/>
                        </a:spcAft>
                        <a:buNone/>
                      </a:pPr>
                      <a:r>
                        <a:rPr lang="en-GB" sz="1200" kern="100" dirty="0">
                          <a:effectLst/>
                        </a:rPr>
                        <a:t> </a:t>
                      </a:r>
                      <a:r>
                        <a:rPr lang="en-GB" sz="1200" kern="100" dirty="0">
                          <a:solidFill>
                            <a:schemeClr val="tx1"/>
                          </a:solidFill>
                          <a:effectLst/>
                        </a:rPr>
                        <a:t>OVERALL EVALUATION </a:t>
                      </a:r>
                      <a:endParaRPr lang="en-GB" sz="12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18121174"/>
                  </a:ext>
                </a:extLst>
              </a:tr>
              <a:tr h="247710">
                <a:tc>
                  <a:txBody>
                    <a:bodyPr/>
                    <a:lstStyle/>
                    <a:p>
                      <a:pPr>
                        <a:lnSpc>
                          <a:spcPct val="115000"/>
                        </a:lnSpc>
                        <a:spcAft>
                          <a:spcPts val="800"/>
                        </a:spcAft>
                        <a:buNone/>
                      </a:pPr>
                      <a:r>
                        <a:rPr lang="en-GB" sz="1200" kern="100" dirty="0">
                          <a:effectLst/>
                        </a:rPr>
                        <a:t> 1. PERFORMANCE MEETS EXPECTATIONS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dirty="0">
                          <a:effectLst/>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01223054"/>
                  </a:ext>
                </a:extLst>
              </a:tr>
              <a:tr h="247710">
                <a:tc>
                  <a:txBody>
                    <a:bodyPr/>
                    <a:lstStyle/>
                    <a:p>
                      <a:pPr>
                        <a:lnSpc>
                          <a:spcPct val="115000"/>
                        </a:lnSpc>
                        <a:spcAft>
                          <a:spcPts val="800"/>
                        </a:spcAft>
                        <a:buNone/>
                      </a:pPr>
                      <a:r>
                        <a:rPr lang="en-GB" sz="1200" kern="100" dirty="0">
                          <a:effectLst/>
                        </a:rPr>
                        <a:t> SUPERVISOR COMENTS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20231230"/>
                  </a:ext>
                </a:extLst>
              </a:tr>
              <a:tr h="247710">
                <a:tc>
                  <a:txBody>
                    <a:bodyPr/>
                    <a:lstStyle/>
                    <a:p>
                      <a:pPr>
                        <a:lnSpc>
                          <a:spcPct val="115000"/>
                        </a:lnSpc>
                        <a:spcAft>
                          <a:spcPts val="800"/>
                        </a:spcAft>
                        <a:buNone/>
                      </a:pPr>
                      <a:r>
                        <a:rPr lang="en-GB" sz="1200" kern="100" dirty="0">
                          <a:effectLst/>
                        </a:rPr>
                        <a:t> EMPLOYEE SIGNATURE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15804735"/>
                  </a:ext>
                </a:extLst>
              </a:tr>
              <a:tr h="247710">
                <a:tc>
                  <a:txBody>
                    <a:bodyPr/>
                    <a:lstStyle/>
                    <a:p>
                      <a:pPr>
                        <a:lnSpc>
                          <a:spcPct val="115000"/>
                        </a:lnSpc>
                        <a:spcAft>
                          <a:spcPts val="800"/>
                        </a:spcAft>
                        <a:buNone/>
                      </a:pPr>
                      <a:r>
                        <a:rPr lang="en-GB" sz="1200" kern="100" dirty="0">
                          <a:effectLst/>
                        </a:rPr>
                        <a:t> SUPERVISOR SIGNATURE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dirty="0">
                          <a:effectLst/>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75555005"/>
                  </a:ext>
                </a:extLst>
              </a:tr>
            </a:tbl>
          </a:graphicData>
        </a:graphic>
      </p:graphicFrame>
      <p:sp>
        <p:nvSpPr>
          <p:cNvPr id="14" name="TextBox 13">
            <a:extLst>
              <a:ext uri="{FF2B5EF4-FFF2-40B4-BE49-F238E27FC236}">
                <a16:creationId xmlns:a16="http://schemas.microsoft.com/office/drawing/2014/main" id="{246C67B4-7D84-8CB4-67AC-D24CED358E39}"/>
              </a:ext>
            </a:extLst>
          </p:cNvPr>
          <p:cNvSpPr txBox="1"/>
          <p:nvPr/>
        </p:nvSpPr>
        <p:spPr>
          <a:xfrm>
            <a:off x="3871211" y="641023"/>
            <a:ext cx="3241272" cy="369332"/>
          </a:xfrm>
          <a:prstGeom prst="rect">
            <a:avLst/>
          </a:prstGeom>
          <a:noFill/>
        </p:spPr>
        <p:txBody>
          <a:bodyPr wrap="none" rtlCol="0">
            <a:spAutoFit/>
          </a:bodyPr>
          <a:lstStyle/>
          <a:p>
            <a:r>
              <a:rPr lang="en-GB" dirty="0"/>
              <a:t>FORUM ROLE PERFORMANCE </a:t>
            </a:r>
          </a:p>
        </p:txBody>
      </p:sp>
    </p:spTree>
    <p:extLst>
      <p:ext uri="{BB962C8B-B14F-4D97-AF65-F5344CB8AC3E}">
        <p14:creationId xmlns:p14="http://schemas.microsoft.com/office/powerpoint/2010/main" val="3435354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4F657-41C4-1FAE-6E79-A2E348CD4FCE}"/>
              </a:ext>
            </a:extLst>
          </p:cNvPr>
          <p:cNvSpPr>
            <a:spLocks noGrp="1"/>
          </p:cNvSpPr>
          <p:nvPr>
            <p:ph type="title"/>
          </p:nvPr>
        </p:nvSpPr>
        <p:spPr>
          <a:xfrm>
            <a:off x="646112" y="452718"/>
            <a:ext cx="4798176" cy="1400530"/>
          </a:xfrm>
        </p:spPr>
        <p:txBody>
          <a:bodyPr>
            <a:normAutofit/>
          </a:bodyPr>
          <a:lstStyle/>
          <a:p>
            <a:pPr>
              <a:lnSpc>
                <a:spcPct val="90000"/>
              </a:lnSpc>
            </a:pPr>
            <a:r>
              <a:rPr lang="en-GB" sz="3600"/>
              <a:t>Questions for amazon receptionist </a:t>
            </a:r>
          </a:p>
        </p:txBody>
      </p:sp>
      <p:sp>
        <p:nvSpPr>
          <p:cNvPr id="21" name="Rectangle 20">
            <a:extLst>
              <a:ext uri="{FF2B5EF4-FFF2-40B4-BE49-F238E27FC236}">
                <a16:creationId xmlns:a16="http://schemas.microsoft.com/office/drawing/2014/main" id="{FFEB8BF2-8DE5-49E6-82CB-4F8FE941E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ounded Rectangle 24">
            <a:extLst>
              <a:ext uri="{FF2B5EF4-FFF2-40B4-BE49-F238E27FC236}">
                <a16:creationId xmlns:a16="http://schemas.microsoft.com/office/drawing/2014/main" id="{33AC2B9D-E497-4795-AE47-9B0ECC9BD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484632"/>
            <a:ext cx="5130204" cy="573918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le of papers with a question mark">
            <a:extLst>
              <a:ext uri="{FF2B5EF4-FFF2-40B4-BE49-F238E27FC236}">
                <a16:creationId xmlns:a16="http://schemas.microsoft.com/office/drawing/2014/main" id="{194DE9BE-3BED-47F7-0D3F-61F233C20C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56410" y="967431"/>
            <a:ext cx="2572549" cy="1820079"/>
          </a:xfrm>
          <a:prstGeom prst="rect">
            <a:avLst/>
          </a:prstGeom>
          <a:effectLst/>
        </p:spPr>
      </p:pic>
      <p:sp>
        <p:nvSpPr>
          <p:cNvPr id="25" name="Rectangle 24">
            <a:extLst>
              <a:ext uri="{FF2B5EF4-FFF2-40B4-BE49-F238E27FC236}">
                <a16:creationId xmlns:a16="http://schemas.microsoft.com/office/drawing/2014/main" id="{703DEB75-78DF-425F-8638-A9E1EAA5E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600BCD3-C692-A8B2-D331-594402086AD4}"/>
              </a:ext>
            </a:extLst>
          </p:cNvPr>
          <p:cNvSpPr>
            <a:spLocks noGrp="1"/>
          </p:cNvSpPr>
          <p:nvPr>
            <p:ph idx="1"/>
          </p:nvPr>
        </p:nvSpPr>
        <p:spPr>
          <a:xfrm>
            <a:off x="653357" y="1712676"/>
            <a:ext cx="4797676" cy="4911408"/>
          </a:xfrm>
        </p:spPr>
        <p:txBody>
          <a:bodyPr>
            <a:noAutofit/>
          </a:bodyPr>
          <a:lstStyle/>
          <a:p>
            <a:pPr marL="0" indent="0" algn="just">
              <a:lnSpc>
                <a:spcPct val="90000"/>
              </a:lnSpc>
              <a:buNone/>
            </a:pPr>
            <a:r>
              <a:rPr lang="ro-RO" sz="1800" dirty="0">
                <a:latin typeface="Times New Roman" panose="02020603050405020304" pitchFamily="18" charset="0"/>
                <a:cs typeface="Times New Roman" panose="02020603050405020304" pitchFamily="18" charset="0"/>
              </a:rPr>
              <a:t>1</a:t>
            </a:r>
            <a:r>
              <a:rPr lang="ro-RO" sz="2400" dirty="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Describe a specific situation in which you have had to use problem solving skills.</a:t>
            </a:r>
            <a:r>
              <a:rPr lang="ro-RO" sz="2400" dirty="0">
                <a:latin typeface="Times New Roman" panose="02020603050405020304" pitchFamily="18" charset="0"/>
                <a:cs typeface="Times New Roman" panose="02020603050405020304" pitchFamily="18" charset="0"/>
              </a:rPr>
              <a:t>?</a:t>
            </a:r>
          </a:p>
          <a:p>
            <a:pPr marL="0" indent="0" algn="just">
              <a:lnSpc>
                <a:spcPct val="90000"/>
              </a:lnSpc>
              <a:buNone/>
            </a:pPr>
            <a:r>
              <a:rPr lang="ro-RO" sz="2400" dirty="0">
                <a:latin typeface="Times New Roman" panose="02020603050405020304" pitchFamily="18" charset="0"/>
                <a:cs typeface="Times New Roman" panose="02020603050405020304" pitchFamily="18" charset="0"/>
              </a:rPr>
              <a:t>2. </a:t>
            </a:r>
            <a:r>
              <a:rPr lang="en-GB" sz="2400" dirty="0">
                <a:latin typeface="Times New Roman" panose="02020603050405020304" pitchFamily="18" charset="0"/>
                <a:cs typeface="Times New Roman" panose="02020603050405020304" pitchFamily="18" charset="0"/>
              </a:rPr>
              <a:t> What does excellent customer service mean to you? </a:t>
            </a:r>
            <a:endParaRPr lang="ro-RO" sz="2400" dirty="0">
              <a:latin typeface="Times New Roman" panose="02020603050405020304" pitchFamily="18" charset="0"/>
              <a:cs typeface="Times New Roman" panose="02020603050405020304" pitchFamily="18" charset="0"/>
            </a:endParaRPr>
          </a:p>
          <a:p>
            <a:pPr marL="0" indent="0" algn="just">
              <a:lnSpc>
                <a:spcPct val="90000"/>
              </a:lnSpc>
              <a:buNone/>
            </a:pPr>
            <a:r>
              <a:rPr lang="ro-RO" sz="2400" dirty="0">
                <a:latin typeface="Times New Roman" panose="02020603050405020304" pitchFamily="18" charset="0"/>
                <a:cs typeface="Times New Roman" panose="02020603050405020304" pitchFamily="18" charset="0"/>
              </a:rPr>
              <a:t>3. </a:t>
            </a:r>
            <a:r>
              <a:rPr lang="en-GB" sz="2400" dirty="0">
                <a:latin typeface="Times New Roman" panose="02020603050405020304" pitchFamily="18" charset="0"/>
                <a:cs typeface="Times New Roman" panose="02020603050405020304" pitchFamily="18" charset="0"/>
              </a:rPr>
              <a:t>What is one time you surprised your boss by exceeding expectations?</a:t>
            </a:r>
            <a:endParaRPr lang="ro-RO" sz="2400" dirty="0">
              <a:latin typeface="Times New Roman" panose="02020603050405020304" pitchFamily="18" charset="0"/>
              <a:cs typeface="Times New Roman" panose="02020603050405020304" pitchFamily="18" charset="0"/>
            </a:endParaRPr>
          </a:p>
          <a:p>
            <a:pPr marL="0" indent="0" algn="just">
              <a:lnSpc>
                <a:spcPct val="90000"/>
              </a:lnSpc>
              <a:buNone/>
            </a:pPr>
            <a:r>
              <a:rPr lang="ro-RO" sz="2400" dirty="0">
                <a:latin typeface="Times New Roman" panose="02020603050405020304" pitchFamily="18" charset="0"/>
                <a:cs typeface="Times New Roman" panose="02020603050405020304" pitchFamily="18" charset="0"/>
              </a:rPr>
              <a:t>4. </a:t>
            </a:r>
            <a:r>
              <a:rPr lang="en-GB" sz="2400" dirty="0">
                <a:latin typeface="Times New Roman" panose="02020603050405020304" pitchFamily="18" charset="0"/>
                <a:cs typeface="Times New Roman" panose="02020603050405020304" pitchFamily="18" charset="0"/>
              </a:rPr>
              <a:t>Can you tell me a time you had a disagreement with a manager or colleague?</a:t>
            </a:r>
            <a:endParaRPr lang="ro-RO" sz="2400" dirty="0">
              <a:latin typeface="Times New Roman" panose="02020603050405020304" pitchFamily="18" charset="0"/>
              <a:cs typeface="Times New Roman" panose="02020603050405020304" pitchFamily="18" charset="0"/>
            </a:endParaRPr>
          </a:p>
          <a:p>
            <a:pPr marL="0" indent="0" algn="just">
              <a:lnSpc>
                <a:spcPct val="90000"/>
              </a:lnSpc>
              <a:buNone/>
            </a:pPr>
            <a:r>
              <a:rPr lang="ro-RO" sz="2400" dirty="0">
                <a:latin typeface="Times New Roman" panose="02020603050405020304" pitchFamily="18" charset="0"/>
                <a:cs typeface="Times New Roman" panose="02020603050405020304" pitchFamily="18" charset="0"/>
              </a:rPr>
              <a:t>5. </a:t>
            </a:r>
            <a:r>
              <a:rPr lang="en-GB" sz="2400" dirty="0">
                <a:latin typeface="Times New Roman" panose="02020603050405020304" pitchFamily="18" charset="0"/>
                <a:cs typeface="Times New Roman" panose="02020603050405020304" pitchFamily="18" charset="0"/>
              </a:rPr>
              <a:t>Describe your best and worst customer experiences with you as the customer.</a:t>
            </a:r>
            <a:r>
              <a:rPr lang="ro-RO" sz="2400" dirty="0">
                <a:latin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cs typeface="Times New Roman" panose="02020603050405020304" pitchFamily="18" charset="0"/>
            </a:endParaRPr>
          </a:p>
        </p:txBody>
      </p:sp>
      <p:pic>
        <p:nvPicPr>
          <p:cNvPr id="7" name="Graphic 6" descr="Users">
            <a:extLst>
              <a:ext uri="{FF2B5EF4-FFF2-40B4-BE49-F238E27FC236}">
                <a16:creationId xmlns:a16="http://schemas.microsoft.com/office/drawing/2014/main" id="{4CE2255D-E7E2-8C2A-4F13-D2433758172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760818" y="2983452"/>
            <a:ext cx="2757570" cy="2757570"/>
          </a:xfrm>
          <a:prstGeom prst="rect">
            <a:avLst/>
          </a:prstGeom>
          <a:effectLst/>
        </p:spPr>
      </p:pic>
    </p:spTree>
    <p:extLst>
      <p:ext uri="{BB962C8B-B14F-4D97-AF65-F5344CB8AC3E}">
        <p14:creationId xmlns:p14="http://schemas.microsoft.com/office/powerpoint/2010/main" val="2590146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E61CC-7AC4-80C4-27BD-34B9AFB74FF4}"/>
              </a:ext>
            </a:extLst>
          </p:cNvPr>
          <p:cNvSpPr>
            <a:spLocks noGrp="1"/>
          </p:cNvSpPr>
          <p:nvPr>
            <p:ph type="title"/>
          </p:nvPr>
        </p:nvSpPr>
        <p:spPr>
          <a:xfrm>
            <a:off x="643855" y="1447800"/>
            <a:ext cx="3108626" cy="4572000"/>
          </a:xfrm>
        </p:spPr>
        <p:txBody>
          <a:bodyPr anchor="ctr">
            <a:normAutofit/>
          </a:bodyPr>
          <a:lstStyle/>
          <a:p>
            <a:r>
              <a:rPr lang="en-GB" sz="3200">
                <a:solidFill>
                  <a:srgbClr val="F2F2F2"/>
                </a:solidFill>
              </a:rPr>
              <a:t>REFERNCES :</a:t>
            </a:r>
            <a:br>
              <a:rPr lang="en-GB" sz="3200">
                <a:solidFill>
                  <a:srgbClr val="F2F2F2"/>
                </a:solidFill>
              </a:rPr>
            </a:br>
            <a:endParaRPr lang="en-GB" sz="3200">
              <a:solidFill>
                <a:srgbClr val="F2F2F2"/>
              </a:solidFill>
            </a:endParaRP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FAB43996-9DBB-53AD-1BC1-844472A5E52C}"/>
              </a:ext>
            </a:extLst>
          </p:cNvPr>
          <p:cNvGraphicFramePr>
            <a:graphicFrameLocks noGrp="1"/>
          </p:cNvGraphicFramePr>
          <p:nvPr>
            <p:ph idx="1"/>
            <p:extLst>
              <p:ext uri="{D42A27DB-BD31-4B8C-83A1-F6EECF244321}">
                <p14:modId xmlns:p14="http://schemas.microsoft.com/office/powerpoint/2010/main" val="641165374"/>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3894758"/>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911</Words>
  <Application>Microsoft Office PowerPoint</Application>
  <PresentationFormat>Widescreen</PresentationFormat>
  <Paragraphs>129</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Century Gothic</vt:lpstr>
      <vt:lpstr>Times New Roman</vt:lpstr>
      <vt:lpstr>Wingdings 3</vt:lpstr>
      <vt:lpstr>Ion</vt:lpstr>
      <vt:lpstr>STUDENT NAME : EMMA RYDER STUDENT ID: 2221740 MODULE CODE: LCBB5012 LECTURE NAME : LIYANAGE RODRIGO </vt:lpstr>
      <vt:lpstr>BRIEF : RECEPTIONIST ROLE </vt:lpstr>
      <vt:lpstr>PowerPoint Presentation</vt:lpstr>
      <vt:lpstr>JOB DESCRIPTION – RECEPTIONIST OF AMAZON </vt:lpstr>
      <vt:lpstr>PowerPoint Presentation</vt:lpstr>
      <vt:lpstr>PERFORMANCE MANAGEMENT AND PROCESS </vt:lpstr>
      <vt:lpstr>FRAMEWORK OF RECEPTIONIST ROLE </vt:lpstr>
      <vt:lpstr>PowerPoint Presentation</vt:lpstr>
      <vt:lpstr>PowerPoint Presentation</vt:lpstr>
      <vt:lpstr>Questions for amazon receptionist </vt:lpstr>
      <vt:lpstr>REFERNCES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EMMA RYDER</dc:creator>
  <cp:lastModifiedBy>ionela ocneanu</cp:lastModifiedBy>
  <cp:revision>5</cp:revision>
  <dcterms:created xsi:type="dcterms:W3CDTF">2025-10-07T09:21:57Z</dcterms:created>
  <dcterms:modified xsi:type="dcterms:W3CDTF">2025-10-15T20:23:08Z</dcterms:modified>
</cp:coreProperties>
</file>