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8" r:id="rId5"/>
  </p:sldMasterIdLst>
  <p:notesMasterIdLst>
    <p:notesMasterId r:id="rId18"/>
  </p:notesMasterIdLst>
  <p:handoutMasterIdLst>
    <p:handoutMasterId r:id="rId19"/>
  </p:handoutMasterIdLst>
  <p:sldIdLst>
    <p:sldId id="374" r:id="rId6"/>
    <p:sldId id="375" r:id="rId7"/>
    <p:sldId id="376" r:id="rId8"/>
    <p:sldId id="377" r:id="rId9"/>
    <p:sldId id="378" r:id="rId10"/>
    <p:sldId id="379" r:id="rId11"/>
    <p:sldId id="380" r:id="rId12"/>
    <p:sldId id="381" r:id="rId13"/>
    <p:sldId id="382" r:id="rId14"/>
    <p:sldId id="383" r:id="rId15"/>
    <p:sldId id="384" r:id="rId16"/>
    <p:sldId id="38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3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FB70F7-14CE-4EB7-A9CD-AC9A93496E8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264C895-1217-4466-B9BF-DB8DE3963453}">
      <dgm:prSet/>
      <dgm:spPr/>
      <dgm:t>
        <a:bodyPr/>
        <a:lstStyle/>
        <a:p>
          <a:pPr>
            <a:lnSpc>
              <a:spcPct val="100000"/>
            </a:lnSpc>
          </a:pPr>
          <a:r>
            <a:rPr lang="en-GB"/>
            <a:t>Submission via Turnitin</a:t>
          </a:r>
          <a:endParaRPr lang="en-US"/>
        </a:p>
      </dgm:t>
    </dgm:pt>
    <dgm:pt modelId="{6F68FD78-3B95-45B7-B4A3-02922D3EB3CD}" type="parTrans" cxnId="{26807E6D-652A-4B0B-8C03-3AFA4EF42982}">
      <dgm:prSet/>
      <dgm:spPr/>
      <dgm:t>
        <a:bodyPr/>
        <a:lstStyle/>
        <a:p>
          <a:endParaRPr lang="en-US"/>
        </a:p>
      </dgm:t>
    </dgm:pt>
    <dgm:pt modelId="{C5257D80-A262-4120-808F-4CAA4421A360}" type="sibTrans" cxnId="{26807E6D-652A-4B0B-8C03-3AFA4EF42982}">
      <dgm:prSet/>
      <dgm:spPr/>
      <dgm:t>
        <a:bodyPr/>
        <a:lstStyle/>
        <a:p>
          <a:endParaRPr lang="en-US"/>
        </a:p>
      </dgm:t>
    </dgm:pt>
    <dgm:pt modelId="{461B1ADB-B7D2-49A6-A23B-06513D7D24E5}">
      <dgm:prSet/>
      <dgm:spPr/>
      <dgm:t>
        <a:bodyPr/>
        <a:lstStyle/>
        <a:p>
          <a:pPr>
            <a:lnSpc>
              <a:spcPct val="100000"/>
            </a:lnSpc>
          </a:pPr>
          <a:r>
            <a:rPr lang="en-GB" b="1" dirty="0"/>
            <a:t>3pm 26</a:t>
          </a:r>
          <a:r>
            <a:rPr lang="en-GB" b="1" baseline="30000" dirty="0"/>
            <a:t>th</a:t>
          </a:r>
          <a:r>
            <a:rPr lang="en-GB" b="1" dirty="0"/>
            <a:t> November 2024</a:t>
          </a:r>
          <a:endParaRPr lang="en-US" dirty="0"/>
        </a:p>
      </dgm:t>
    </dgm:pt>
    <dgm:pt modelId="{1AA759AE-0FF2-4F1D-ADD5-94F65BD26A10}" type="parTrans" cxnId="{D8C006B6-87D5-4633-84F7-FF3A8F6EDB5B}">
      <dgm:prSet/>
      <dgm:spPr/>
      <dgm:t>
        <a:bodyPr/>
        <a:lstStyle/>
        <a:p>
          <a:endParaRPr lang="en-US"/>
        </a:p>
      </dgm:t>
    </dgm:pt>
    <dgm:pt modelId="{58BA7123-D6B3-4D48-81E8-47883F8B558A}" type="sibTrans" cxnId="{D8C006B6-87D5-4633-84F7-FF3A8F6EDB5B}">
      <dgm:prSet/>
      <dgm:spPr/>
      <dgm:t>
        <a:bodyPr/>
        <a:lstStyle/>
        <a:p>
          <a:endParaRPr lang="en-US"/>
        </a:p>
      </dgm:t>
    </dgm:pt>
    <dgm:pt modelId="{90A972D0-3EF0-469B-AB98-81670B192D06}">
      <dgm:prSet/>
      <dgm:spPr/>
      <dgm:t>
        <a:bodyPr/>
        <a:lstStyle/>
        <a:p>
          <a:pPr>
            <a:lnSpc>
              <a:spcPct val="100000"/>
            </a:lnSpc>
          </a:pPr>
          <a:r>
            <a:rPr lang="en-GB"/>
            <a:t>Provisional Grade and Feedback</a:t>
          </a:r>
          <a:endParaRPr lang="en-US"/>
        </a:p>
      </dgm:t>
    </dgm:pt>
    <dgm:pt modelId="{96625914-3EB4-40D9-9D88-B11F42A200D7}" type="parTrans" cxnId="{0B18187C-AC4C-4AC4-B08D-C24ADC0B867A}">
      <dgm:prSet/>
      <dgm:spPr/>
      <dgm:t>
        <a:bodyPr/>
        <a:lstStyle/>
        <a:p>
          <a:endParaRPr lang="en-US"/>
        </a:p>
      </dgm:t>
    </dgm:pt>
    <dgm:pt modelId="{877C53F7-AD05-4F56-A0AE-17ADCB93CFC4}" type="sibTrans" cxnId="{0B18187C-AC4C-4AC4-B08D-C24ADC0B867A}">
      <dgm:prSet/>
      <dgm:spPr/>
      <dgm:t>
        <a:bodyPr/>
        <a:lstStyle/>
        <a:p>
          <a:endParaRPr lang="en-US"/>
        </a:p>
      </dgm:t>
    </dgm:pt>
    <dgm:pt modelId="{4DE5B9AA-8B2B-4EB0-B9F6-0F106508E6D3}">
      <dgm:prSet/>
      <dgm:spPr/>
      <dgm:t>
        <a:bodyPr/>
        <a:lstStyle/>
        <a:p>
          <a:pPr>
            <a:lnSpc>
              <a:spcPct val="100000"/>
            </a:lnSpc>
          </a:pPr>
          <a:r>
            <a:rPr lang="en-GB" b="1" dirty="0"/>
            <a:t>3pm 14</a:t>
          </a:r>
          <a:r>
            <a:rPr lang="en-GB" b="1" baseline="30000" dirty="0"/>
            <a:t>th</a:t>
          </a:r>
          <a:r>
            <a:rPr lang="en-GB" b="1" dirty="0"/>
            <a:t> January 2025</a:t>
          </a:r>
          <a:endParaRPr lang="en-US" dirty="0"/>
        </a:p>
      </dgm:t>
    </dgm:pt>
    <dgm:pt modelId="{6945073F-FEB5-40E1-A396-BBF8CE107E72}" type="parTrans" cxnId="{3452119A-4C9C-47E4-BD91-CB2F8A58CE1C}">
      <dgm:prSet/>
      <dgm:spPr/>
      <dgm:t>
        <a:bodyPr/>
        <a:lstStyle/>
        <a:p>
          <a:endParaRPr lang="en-US"/>
        </a:p>
      </dgm:t>
    </dgm:pt>
    <dgm:pt modelId="{1DBDF3B4-F9F7-4B70-A1DD-B0B2873D6DF3}" type="sibTrans" cxnId="{3452119A-4C9C-47E4-BD91-CB2F8A58CE1C}">
      <dgm:prSet/>
      <dgm:spPr/>
      <dgm:t>
        <a:bodyPr/>
        <a:lstStyle/>
        <a:p>
          <a:endParaRPr lang="en-US"/>
        </a:p>
      </dgm:t>
    </dgm:pt>
    <dgm:pt modelId="{2B5E64A3-EAFA-4A80-9700-ED6608E97B8C}" type="pres">
      <dgm:prSet presAssocID="{CAFB70F7-14CE-4EB7-A9CD-AC9A93496E85}" presName="root" presStyleCnt="0">
        <dgm:presLayoutVars>
          <dgm:dir/>
          <dgm:resizeHandles val="exact"/>
        </dgm:presLayoutVars>
      </dgm:prSet>
      <dgm:spPr/>
    </dgm:pt>
    <dgm:pt modelId="{4B476F7F-3C43-4549-B507-2E01F9D638CB}" type="pres">
      <dgm:prSet presAssocID="{8264C895-1217-4466-B9BF-DB8DE3963453}" presName="compNode" presStyleCnt="0"/>
      <dgm:spPr/>
    </dgm:pt>
    <dgm:pt modelId="{77903001-21EF-417F-8C9E-5B0514A930CF}" type="pres">
      <dgm:prSet presAssocID="{8264C895-1217-4466-B9BF-DB8DE3963453}" presName="bgRect" presStyleLbl="bgShp" presStyleIdx="0" presStyleCnt="2"/>
      <dgm:spPr/>
    </dgm:pt>
    <dgm:pt modelId="{E206837B-4A16-4556-90D8-BA17128B1156}" type="pres">
      <dgm:prSet presAssocID="{8264C895-1217-4466-B9BF-DB8DE396345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5635C40F-EC31-4B18-96EA-0A5B2D9DB73D}" type="pres">
      <dgm:prSet presAssocID="{8264C895-1217-4466-B9BF-DB8DE3963453}" presName="spaceRect" presStyleCnt="0"/>
      <dgm:spPr/>
    </dgm:pt>
    <dgm:pt modelId="{5A1F92F1-419C-4D29-8296-CE33994DFF4E}" type="pres">
      <dgm:prSet presAssocID="{8264C895-1217-4466-B9BF-DB8DE3963453}" presName="parTx" presStyleLbl="revTx" presStyleIdx="0" presStyleCnt="4">
        <dgm:presLayoutVars>
          <dgm:chMax val="0"/>
          <dgm:chPref val="0"/>
        </dgm:presLayoutVars>
      </dgm:prSet>
      <dgm:spPr/>
    </dgm:pt>
    <dgm:pt modelId="{B4473443-E352-4F55-A448-DACAFC59058A}" type="pres">
      <dgm:prSet presAssocID="{8264C895-1217-4466-B9BF-DB8DE3963453}" presName="desTx" presStyleLbl="revTx" presStyleIdx="1" presStyleCnt="4">
        <dgm:presLayoutVars/>
      </dgm:prSet>
      <dgm:spPr/>
    </dgm:pt>
    <dgm:pt modelId="{50761D88-69DD-434A-88D9-6B0E32D325C7}" type="pres">
      <dgm:prSet presAssocID="{C5257D80-A262-4120-808F-4CAA4421A360}" presName="sibTrans" presStyleCnt="0"/>
      <dgm:spPr/>
    </dgm:pt>
    <dgm:pt modelId="{85FCD2C6-0FC3-4CE9-9C46-ACF74618B676}" type="pres">
      <dgm:prSet presAssocID="{90A972D0-3EF0-469B-AB98-81670B192D06}" presName="compNode" presStyleCnt="0"/>
      <dgm:spPr/>
    </dgm:pt>
    <dgm:pt modelId="{F32E361C-C5C8-4376-B72F-318B2319066A}" type="pres">
      <dgm:prSet presAssocID="{90A972D0-3EF0-469B-AB98-81670B192D06}" presName="bgRect" presStyleLbl="bgShp" presStyleIdx="1" presStyleCnt="2"/>
      <dgm:spPr/>
    </dgm:pt>
    <dgm:pt modelId="{8C58DC76-9898-4627-A722-168D71AF1606}" type="pres">
      <dgm:prSet presAssocID="{90A972D0-3EF0-469B-AB98-81670B192D0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ncil"/>
        </a:ext>
      </dgm:extLst>
    </dgm:pt>
    <dgm:pt modelId="{FB1473A8-BC26-4B80-83BA-3D3F006661B3}" type="pres">
      <dgm:prSet presAssocID="{90A972D0-3EF0-469B-AB98-81670B192D06}" presName="spaceRect" presStyleCnt="0"/>
      <dgm:spPr/>
    </dgm:pt>
    <dgm:pt modelId="{44468304-0FA8-4D22-9EF5-317B3DD5B5BD}" type="pres">
      <dgm:prSet presAssocID="{90A972D0-3EF0-469B-AB98-81670B192D06}" presName="parTx" presStyleLbl="revTx" presStyleIdx="2" presStyleCnt="4">
        <dgm:presLayoutVars>
          <dgm:chMax val="0"/>
          <dgm:chPref val="0"/>
        </dgm:presLayoutVars>
      </dgm:prSet>
      <dgm:spPr/>
    </dgm:pt>
    <dgm:pt modelId="{A9DBAC66-318C-4201-AFB0-1F077E04B720}" type="pres">
      <dgm:prSet presAssocID="{90A972D0-3EF0-469B-AB98-81670B192D06}" presName="desTx" presStyleLbl="revTx" presStyleIdx="3" presStyleCnt="4">
        <dgm:presLayoutVars/>
      </dgm:prSet>
      <dgm:spPr/>
    </dgm:pt>
  </dgm:ptLst>
  <dgm:cxnLst>
    <dgm:cxn modelId="{26807E6D-652A-4B0B-8C03-3AFA4EF42982}" srcId="{CAFB70F7-14CE-4EB7-A9CD-AC9A93496E85}" destId="{8264C895-1217-4466-B9BF-DB8DE3963453}" srcOrd="0" destOrd="0" parTransId="{6F68FD78-3B95-45B7-B4A3-02922D3EB3CD}" sibTransId="{C5257D80-A262-4120-808F-4CAA4421A360}"/>
    <dgm:cxn modelId="{16BFC051-A027-4F3F-A341-38096BA426AA}" type="presOf" srcId="{4DE5B9AA-8B2B-4EB0-B9F6-0F106508E6D3}" destId="{A9DBAC66-318C-4201-AFB0-1F077E04B720}" srcOrd="0" destOrd="0" presId="urn:microsoft.com/office/officeart/2018/2/layout/IconVerticalSolidList"/>
    <dgm:cxn modelId="{E163BE7B-A1BF-493D-B8CD-C205404BFE0F}" type="presOf" srcId="{461B1ADB-B7D2-49A6-A23B-06513D7D24E5}" destId="{B4473443-E352-4F55-A448-DACAFC59058A}" srcOrd="0" destOrd="0" presId="urn:microsoft.com/office/officeart/2018/2/layout/IconVerticalSolidList"/>
    <dgm:cxn modelId="{0B18187C-AC4C-4AC4-B08D-C24ADC0B867A}" srcId="{CAFB70F7-14CE-4EB7-A9CD-AC9A93496E85}" destId="{90A972D0-3EF0-469B-AB98-81670B192D06}" srcOrd="1" destOrd="0" parTransId="{96625914-3EB4-40D9-9D88-B11F42A200D7}" sibTransId="{877C53F7-AD05-4F56-A0AE-17ADCB93CFC4}"/>
    <dgm:cxn modelId="{85FC9294-2C74-418D-8C75-2CF38A20F051}" type="presOf" srcId="{8264C895-1217-4466-B9BF-DB8DE3963453}" destId="{5A1F92F1-419C-4D29-8296-CE33994DFF4E}" srcOrd="0" destOrd="0" presId="urn:microsoft.com/office/officeart/2018/2/layout/IconVerticalSolidList"/>
    <dgm:cxn modelId="{6520AB95-E7A5-49B9-9D54-3DB95DCD2C5A}" type="presOf" srcId="{90A972D0-3EF0-469B-AB98-81670B192D06}" destId="{44468304-0FA8-4D22-9EF5-317B3DD5B5BD}" srcOrd="0" destOrd="0" presId="urn:microsoft.com/office/officeart/2018/2/layout/IconVerticalSolidList"/>
    <dgm:cxn modelId="{3452119A-4C9C-47E4-BD91-CB2F8A58CE1C}" srcId="{90A972D0-3EF0-469B-AB98-81670B192D06}" destId="{4DE5B9AA-8B2B-4EB0-B9F6-0F106508E6D3}" srcOrd="0" destOrd="0" parTransId="{6945073F-FEB5-40E1-A396-BBF8CE107E72}" sibTransId="{1DBDF3B4-F9F7-4B70-A1DD-B0B2873D6DF3}"/>
    <dgm:cxn modelId="{D8C006B6-87D5-4633-84F7-FF3A8F6EDB5B}" srcId="{8264C895-1217-4466-B9BF-DB8DE3963453}" destId="{461B1ADB-B7D2-49A6-A23B-06513D7D24E5}" srcOrd="0" destOrd="0" parTransId="{1AA759AE-0FF2-4F1D-ADD5-94F65BD26A10}" sibTransId="{58BA7123-D6B3-4D48-81E8-47883F8B558A}"/>
    <dgm:cxn modelId="{F6EC0BFE-0813-4A3E-96B6-33B5F5CFCC18}" type="presOf" srcId="{CAFB70F7-14CE-4EB7-A9CD-AC9A93496E85}" destId="{2B5E64A3-EAFA-4A80-9700-ED6608E97B8C}" srcOrd="0" destOrd="0" presId="urn:microsoft.com/office/officeart/2018/2/layout/IconVerticalSolidList"/>
    <dgm:cxn modelId="{8A3BD2C2-A22D-4CAA-B4C0-CF43AA9DB960}" type="presParOf" srcId="{2B5E64A3-EAFA-4A80-9700-ED6608E97B8C}" destId="{4B476F7F-3C43-4549-B507-2E01F9D638CB}" srcOrd="0" destOrd="0" presId="urn:microsoft.com/office/officeart/2018/2/layout/IconVerticalSolidList"/>
    <dgm:cxn modelId="{94049085-B201-482A-B984-9730DAA1B955}" type="presParOf" srcId="{4B476F7F-3C43-4549-B507-2E01F9D638CB}" destId="{77903001-21EF-417F-8C9E-5B0514A930CF}" srcOrd="0" destOrd="0" presId="urn:microsoft.com/office/officeart/2018/2/layout/IconVerticalSolidList"/>
    <dgm:cxn modelId="{362B74A0-2211-4462-8856-3337A7DB4433}" type="presParOf" srcId="{4B476F7F-3C43-4549-B507-2E01F9D638CB}" destId="{E206837B-4A16-4556-90D8-BA17128B1156}" srcOrd="1" destOrd="0" presId="urn:microsoft.com/office/officeart/2018/2/layout/IconVerticalSolidList"/>
    <dgm:cxn modelId="{19030947-1EF1-4503-98FD-3F0356B6660E}" type="presParOf" srcId="{4B476F7F-3C43-4549-B507-2E01F9D638CB}" destId="{5635C40F-EC31-4B18-96EA-0A5B2D9DB73D}" srcOrd="2" destOrd="0" presId="urn:microsoft.com/office/officeart/2018/2/layout/IconVerticalSolidList"/>
    <dgm:cxn modelId="{D3771DEF-B5CA-4DDD-A452-123678E4BDFF}" type="presParOf" srcId="{4B476F7F-3C43-4549-B507-2E01F9D638CB}" destId="{5A1F92F1-419C-4D29-8296-CE33994DFF4E}" srcOrd="3" destOrd="0" presId="urn:microsoft.com/office/officeart/2018/2/layout/IconVerticalSolidList"/>
    <dgm:cxn modelId="{E480CA42-04E6-4D91-ACB3-057BABD8B83E}" type="presParOf" srcId="{4B476F7F-3C43-4549-B507-2E01F9D638CB}" destId="{B4473443-E352-4F55-A448-DACAFC59058A}" srcOrd="4" destOrd="0" presId="urn:microsoft.com/office/officeart/2018/2/layout/IconVerticalSolidList"/>
    <dgm:cxn modelId="{8C185B61-DEB6-4AB8-912F-F19958B88E95}" type="presParOf" srcId="{2B5E64A3-EAFA-4A80-9700-ED6608E97B8C}" destId="{50761D88-69DD-434A-88D9-6B0E32D325C7}" srcOrd="1" destOrd="0" presId="urn:microsoft.com/office/officeart/2018/2/layout/IconVerticalSolidList"/>
    <dgm:cxn modelId="{50FD7F6A-53B9-455A-8446-4610E7E1BFBF}" type="presParOf" srcId="{2B5E64A3-EAFA-4A80-9700-ED6608E97B8C}" destId="{85FCD2C6-0FC3-4CE9-9C46-ACF74618B676}" srcOrd="2" destOrd="0" presId="urn:microsoft.com/office/officeart/2018/2/layout/IconVerticalSolidList"/>
    <dgm:cxn modelId="{0569D722-784E-43D4-A24A-1042F1097802}" type="presParOf" srcId="{85FCD2C6-0FC3-4CE9-9C46-ACF74618B676}" destId="{F32E361C-C5C8-4376-B72F-318B2319066A}" srcOrd="0" destOrd="0" presId="urn:microsoft.com/office/officeart/2018/2/layout/IconVerticalSolidList"/>
    <dgm:cxn modelId="{D48D039D-FDC0-4E0B-955F-A9A6B680B2D9}" type="presParOf" srcId="{85FCD2C6-0FC3-4CE9-9C46-ACF74618B676}" destId="{8C58DC76-9898-4627-A722-168D71AF1606}" srcOrd="1" destOrd="0" presId="urn:microsoft.com/office/officeart/2018/2/layout/IconVerticalSolidList"/>
    <dgm:cxn modelId="{4D85A447-387F-44BB-93D9-771AB84EB40D}" type="presParOf" srcId="{85FCD2C6-0FC3-4CE9-9C46-ACF74618B676}" destId="{FB1473A8-BC26-4B80-83BA-3D3F006661B3}" srcOrd="2" destOrd="0" presId="urn:microsoft.com/office/officeart/2018/2/layout/IconVerticalSolidList"/>
    <dgm:cxn modelId="{7DBCC5BA-F876-4D6B-B7F8-FC32D750CA0C}" type="presParOf" srcId="{85FCD2C6-0FC3-4CE9-9C46-ACF74618B676}" destId="{44468304-0FA8-4D22-9EF5-317B3DD5B5BD}" srcOrd="3" destOrd="0" presId="urn:microsoft.com/office/officeart/2018/2/layout/IconVerticalSolidList"/>
    <dgm:cxn modelId="{26667253-7192-45D8-9FA9-3037E357B1B6}" type="presParOf" srcId="{85FCD2C6-0FC3-4CE9-9C46-ACF74618B676}" destId="{A9DBAC66-318C-4201-AFB0-1F077E04B72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03001-21EF-417F-8C9E-5B0514A930CF}">
      <dsp:nvSpPr>
        <dsp:cNvPr id="0" name=""/>
        <dsp:cNvSpPr/>
      </dsp:nvSpPr>
      <dsp:spPr>
        <a:xfrm>
          <a:off x="0" y="591522"/>
          <a:ext cx="10515600" cy="10920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6837B-4A16-4556-90D8-BA17128B1156}">
      <dsp:nvSpPr>
        <dsp:cNvPr id="0" name=""/>
        <dsp:cNvSpPr/>
      </dsp:nvSpPr>
      <dsp:spPr>
        <a:xfrm>
          <a:off x="330342" y="837231"/>
          <a:ext cx="600622" cy="600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1F92F1-419C-4D29-8296-CE33994DFF4E}">
      <dsp:nvSpPr>
        <dsp:cNvPr id="0" name=""/>
        <dsp:cNvSpPr/>
      </dsp:nvSpPr>
      <dsp:spPr>
        <a:xfrm>
          <a:off x="1261307" y="591522"/>
          <a:ext cx="4732020"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100000"/>
            </a:lnSpc>
            <a:spcBef>
              <a:spcPct val="0"/>
            </a:spcBef>
            <a:spcAft>
              <a:spcPct val="35000"/>
            </a:spcAft>
            <a:buNone/>
          </a:pPr>
          <a:r>
            <a:rPr lang="en-GB" sz="2500" kern="1200"/>
            <a:t>Submission via Turnitin</a:t>
          </a:r>
          <a:endParaRPr lang="en-US" sz="2500" kern="1200"/>
        </a:p>
      </dsp:txBody>
      <dsp:txXfrm>
        <a:off x="1261307" y="591522"/>
        <a:ext cx="4732020" cy="1092041"/>
      </dsp:txXfrm>
    </dsp:sp>
    <dsp:sp modelId="{B4473443-E352-4F55-A448-DACAFC59058A}">
      <dsp:nvSpPr>
        <dsp:cNvPr id="0" name=""/>
        <dsp:cNvSpPr/>
      </dsp:nvSpPr>
      <dsp:spPr>
        <a:xfrm>
          <a:off x="5993327" y="591522"/>
          <a:ext cx="452227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800100">
            <a:lnSpc>
              <a:spcPct val="100000"/>
            </a:lnSpc>
            <a:spcBef>
              <a:spcPct val="0"/>
            </a:spcBef>
            <a:spcAft>
              <a:spcPct val="35000"/>
            </a:spcAft>
            <a:buNone/>
          </a:pPr>
          <a:r>
            <a:rPr lang="en-GB" sz="1800" b="1" kern="1200" dirty="0"/>
            <a:t>3pm 26</a:t>
          </a:r>
          <a:r>
            <a:rPr lang="en-GB" sz="1800" b="1" kern="1200" baseline="30000" dirty="0"/>
            <a:t>th</a:t>
          </a:r>
          <a:r>
            <a:rPr lang="en-GB" sz="1800" b="1" kern="1200" dirty="0"/>
            <a:t> November 2024</a:t>
          </a:r>
          <a:endParaRPr lang="en-US" sz="1800" kern="1200" dirty="0"/>
        </a:p>
      </dsp:txBody>
      <dsp:txXfrm>
        <a:off x="5993327" y="591522"/>
        <a:ext cx="4522272" cy="1092041"/>
      </dsp:txXfrm>
    </dsp:sp>
    <dsp:sp modelId="{F32E361C-C5C8-4376-B72F-318B2319066A}">
      <dsp:nvSpPr>
        <dsp:cNvPr id="0" name=""/>
        <dsp:cNvSpPr/>
      </dsp:nvSpPr>
      <dsp:spPr>
        <a:xfrm>
          <a:off x="0" y="1956574"/>
          <a:ext cx="10515600" cy="10920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58DC76-9898-4627-A722-168D71AF1606}">
      <dsp:nvSpPr>
        <dsp:cNvPr id="0" name=""/>
        <dsp:cNvSpPr/>
      </dsp:nvSpPr>
      <dsp:spPr>
        <a:xfrm>
          <a:off x="330342" y="2202283"/>
          <a:ext cx="600622" cy="600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68304-0FA8-4D22-9EF5-317B3DD5B5BD}">
      <dsp:nvSpPr>
        <dsp:cNvPr id="0" name=""/>
        <dsp:cNvSpPr/>
      </dsp:nvSpPr>
      <dsp:spPr>
        <a:xfrm>
          <a:off x="1261307" y="1956574"/>
          <a:ext cx="4732020"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1111250">
            <a:lnSpc>
              <a:spcPct val="100000"/>
            </a:lnSpc>
            <a:spcBef>
              <a:spcPct val="0"/>
            </a:spcBef>
            <a:spcAft>
              <a:spcPct val="35000"/>
            </a:spcAft>
            <a:buNone/>
          </a:pPr>
          <a:r>
            <a:rPr lang="en-GB" sz="2500" kern="1200"/>
            <a:t>Provisional Grade and Feedback</a:t>
          </a:r>
          <a:endParaRPr lang="en-US" sz="2500" kern="1200"/>
        </a:p>
      </dsp:txBody>
      <dsp:txXfrm>
        <a:off x="1261307" y="1956574"/>
        <a:ext cx="4732020" cy="1092041"/>
      </dsp:txXfrm>
    </dsp:sp>
    <dsp:sp modelId="{A9DBAC66-318C-4201-AFB0-1F077E04B720}">
      <dsp:nvSpPr>
        <dsp:cNvPr id="0" name=""/>
        <dsp:cNvSpPr/>
      </dsp:nvSpPr>
      <dsp:spPr>
        <a:xfrm>
          <a:off x="5993327" y="1956574"/>
          <a:ext cx="4522272" cy="109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74" tIns="115574" rIns="115574" bIns="115574" numCol="1" spcCol="1270" anchor="ctr" anchorCtr="0">
          <a:noAutofit/>
        </a:bodyPr>
        <a:lstStyle/>
        <a:p>
          <a:pPr marL="0" lvl="0" indent="0" algn="l" defTabSz="800100">
            <a:lnSpc>
              <a:spcPct val="100000"/>
            </a:lnSpc>
            <a:spcBef>
              <a:spcPct val="0"/>
            </a:spcBef>
            <a:spcAft>
              <a:spcPct val="35000"/>
            </a:spcAft>
            <a:buNone/>
          </a:pPr>
          <a:r>
            <a:rPr lang="en-GB" sz="1800" b="1" kern="1200" dirty="0"/>
            <a:t>3pm 14</a:t>
          </a:r>
          <a:r>
            <a:rPr lang="en-GB" sz="1800" b="1" kern="1200" baseline="30000" dirty="0"/>
            <a:t>th</a:t>
          </a:r>
          <a:r>
            <a:rPr lang="en-GB" sz="1800" b="1" kern="1200" dirty="0"/>
            <a:t> January 2025</a:t>
          </a:r>
          <a:endParaRPr lang="en-US" sz="1800" kern="1200" dirty="0"/>
        </a:p>
      </dsp:txBody>
      <dsp:txXfrm>
        <a:off x="5993327" y="1956574"/>
        <a:ext cx="4522272" cy="10920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29/09/2024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29/09/2024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89249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29/09/2024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314915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29/09/2024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24076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29/09/2024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6521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15163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620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8860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68062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5368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139597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27686402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9/29/2024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03956032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ECYW5001 </a:t>
            </a:r>
            <a:br>
              <a:rPr lang="en-GB" altLang="en-US" b="1" dirty="0"/>
            </a:br>
            <a:r>
              <a:rPr lang="en-GB" sz="5300" dirty="0"/>
              <a:t>Supervision, Leadership and Management for Professionals</a:t>
            </a:r>
            <a:endParaRPr lang="en-GB" altLang="en-US" b="1" dirty="0"/>
          </a:p>
        </p:txBody>
      </p:sp>
      <p:sp>
        <p:nvSpPr>
          <p:cNvPr id="2" name="Subtitle 1"/>
          <p:cNvSpPr>
            <a:spLocks noGrp="1"/>
          </p:cNvSpPr>
          <p:nvPr>
            <p:ph type="subTitle" idx="1"/>
          </p:nvPr>
        </p:nvSpPr>
        <p:spPr/>
        <p:txBody>
          <a:bodyPr/>
          <a:lstStyle/>
          <a:p>
            <a:r>
              <a:rPr lang="en-GB" dirty="0"/>
              <a:t>Intro Lecture</a:t>
            </a:r>
          </a:p>
          <a:p>
            <a:r>
              <a:rPr lang="en-GB" dirty="0"/>
              <a:t>30.09.24 </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F2F6B-BCB3-B743-19CA-2A7429BEF0AD}"/>
              </a:ext>
            </a:extLst>
          </p:cNvPr>
          <p:cNvSpPr>
            <a:spLocks noGrp="1"/>
          </p:cNvSpPr>
          <p:nvPr>
            <p:ph type="title"/>
          </p:nvPr>
        </p:nvSpPr>
        <p:spPr/>
        <p:txBody>
          <a:bodyPr/>
          <a:lstStyle/>
          <a:p>
            <a:r>
              <a:rPr lang="en-GB" b="1" dirty="0"/>
              <a:t>Aim of Introduction Session</a:t>
            </a:r>
          </a:p>
        </p:txBody>
      </p:sp>
      <p:sp>
        <p:nvSpPr>
          <p:cNvPr id="3" name="Content Placeholder 2">
            <a:extLst>
              <a:ext uri="{FF2B5EF4-FFF2-40B4-BE49-F238E27FC236}">
                <a16:creationId xmlns:a16="http://schemas.microsoft.com/office/drawing/2014/main" id="{858CDBE2-7F58-AB2D-C5A1-512C0F8B04EE}"/>
              </a:ext>
            </a:extLst>
          </p:cNvPr>
          <p:cNvSpPr>
            <a:spLocks noGrp="1"/>
          </p:cNvSpPr>
          <p:nvPr>
            <p:ph idx="1"/>
          </p:nvPr>
        </p:nvSpPr>
        <p:spPr/>
        <p:txBody>
          <a:bodyPr/>
          <a:lstStyle/>
          <a:p>
            <a:r>
              <a:rPr lang="en-GB" dirty="0"/>
              <a:t>Unpack the module</a:t>
            </a:r>
          </a:p>
          <a:p>
            <a:r>
              <a:rPr lang="en-GB" dirty="0"/>
              <a:t>Explore Aims</a:t>
            </a:r>
          </a:p>
          <a:p>
            <a:r>
              <a:rPr lang="en-GB" dirty="0"/>
              <a:t>Explore Learning Outcomes</a:t>
            </a:r>
          </a:p>
          <a:p>
            <a:r>
              <a:rPr lang="en-GB" dirty="0"/>
              <a:t>Assessment</a:t>
            </a:r>
          </a:p>
          <a:p>
            <a:r>
              <a:rPr lang="en-GB" dirty="0"/>
              <a:t>Activities</a:t>
            </a:r>
          </a:p>
          <a:p>
            <a:pPr marL="0" indent="0">
              <a:buNone/>
            </a:pPr>
            <a:endParaRPr lang="en-GB" dirty="0"/>
          </a:p>
        </p:txBody>
      </p:sp>
    </p:spTree>
    <p:extLst>
      <p:ext uri="{BB962C8B-B14F-4D97-AF65-F5344CB8AC3E}">
        <p14:creationId xmlns:p14="http://schemas.microsoft.com/office/powerpoint/2010/main" val="397992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1DCFD-DAC2-192D-287A-1005E112183F}"/>
              </a:ext>
            </a:extLst>
          </p:cNvPr>
          <p:cNvSpPr>
            <a:spLocks noGrp="1"/>
          </p:cNvSpPr>
          <p:nvPr>
            <p:ph type="title"/>
          </p:nvPr>
        </p:nvSpPr>
        <p:spPr/>
        <p:txBody>
          <a:bodyPr/>
          <a:lstStyle/>
          <a:p>
            <a:r>
              <a:rPr lang="en-GB" b="1" dirty="0"/>
              <a:t>Aim of Module</a:t>
            </a:r>
          </a:p>
        </p:txBody>
      </p:sp>
      <p:sp>
        <p:nvSpPr>
          <p:cNvPr id="3" name="Content Placeholder 2">
            <a:extLst>
              <a:ext uri="{FF2B5EF4-FFF2-40B4-BE49-F238E27FC236}">
                <a16:creationId xmlns:a16="http://schemas.microsoft.com/office/drawing/2014/main" id="{E5B14320-00AA-ADA4-5B0A-E6CC8FE8B790}"/>
              </a:ext>
            </a:extLst>
          </p:cNvPr>
          <p:cNvSpPr>
            <a:spLocks noGrp="1"/>
          </p:cNvSpPr>
          <p:nvPr>
            <p:ph idx="1"/>
          </p:nvPr>
        </p:nvSpPr>
        <p:spPr/>
        <p:txBody>
          <a:bodyPr/>
          <a:lstStyle/>
          <a:p>
            <a:pPr algn="just"/>
            <a:r>
              <a:rPr lang="en-GB" dirty="0"/>
              <a:t>To provide students with appropriate skills, values and knowledge of supervising and supporting individuals undertaking professional practice placements, and to equip students with the skills, knowledge and understanding to develop approaches to leadership, management and project development.</a:t>
            </a:r>
          </a:p>
          <a:p>
            <a:endParaRPr lang="en-GB" dirty="0"/>
          </a:p>
        </p:txBody>
      </p:sp>
    </p:spTree>
    <p:extLst>
      <p:ext uri="{BB962C8B-B14F-4D97-AF65-F5344CB8AC3E}">
        <p14:creationId xmlns:p14="http://schemas.microsoft.com/office/powerpoint/2010/main" val="1909964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193B7-6E4E-B025-ED3D-B3051D516E16}"/>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DDDEDB6F-2904-FAC7-69C9-037EE5712FF2}"/>
              </a:ext>
            </a:extLst>
          </p:cNvPr>
          <p:cNvSpPr>
            <a:spLocks noGrp="1"/>
          </p:cNvSpPr>
          <p:nvPr>
            <p:ph idx="1"/>
          </p:nvPr>
        </p:nvSpPr>
        <p:spPr/>
        <p:txBody>
          <a:bodyPr>
            <a:normAutofit lnSpcReduction="10000"/>
          </a:bodyPr>
          <a:lstStyle/>
          <a:p>
            <a:r>
              <a:rPr lang="en-GB" sz="2400" dirty="0"/>
              <a:t>Upon successful completion of this module, the student should be able to demonstrate the ability to:</a:t>
            </a:r>
          </a:p>
          <a:p>
            <a:pPr marL="0" indent="0">
              <a:buNone/>
            </a:pPr>
            <a:endParaRPr lang="en-GB" sz="1200" dirty="0"/>
          </a:p>
          <a:p>
            <a:pPr lvl="1"/>
            <a:r>
              <a:rPr lang="en-GB" sz="2000" dirty="0"/>
              <a:t>Demonstrate applied planning and management of the role of effective supervision in the youth work workplace and in wider services for young people, and critically evaluate the role and function of effective supervision.</a:t>
            </a:r>
          </a:p>
          <a:p>
            <a:pPr lvl="1"/>
            <a:r>
              <a:rPr lang="en-GB" sz="2000" dirty="0"/>
              <a:t>Locate theories of leadership and management within youth work and wider services for young people, and their application to practice.</a:t>
            </a:r>
          </a:p>
          <a:p>
            <a:pPr lvl="1"/>
            <a:r>
              <a:rPr lang="en-GB" sz="2000" dirty="0"/>
              <a:t>Understand the challenges associated with managing a public service within an increasingly challenging financial climate.</a:t>
            </a:r>
          </a:p>
          <a:p>
            <a:pPr lvl="1"/>
            <a:r>
              <a:rPr lang="en-GB" sz="2000" dirty="0"/>
              <a:t>Organise their knowledge and learning through use of a range of information resources, and present their work appropriately.</a:t>
            </a:r>
          </a:p>
          <a:p>
            <a:endParaRPr lang="en-GB" dirty="0"/>
          </a:p>
        </p:txBody>
      </p:sp>
    </p:spTree>
    <p:extLst>
      <p:ext uri="{BB962C8B-B14F-4D97-AF65-F5344CB8AC3E}">
        <p14:creationId xmlns:p14="http://schemas.microsoft.com/office/powerpoint/2010/main" val="1005300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4CAF5-8AF9-60DA-BA96-B375309EFF36}"/>
              </a:ext>
            </a:extLst>
          </p:cNvPr>
          <p:cNvSpPr>
            <a:spLocks noGrp="1"/>
          </p:cNvSpPr>
          <p:nvPr>
            <p:ph type="title"/>
          </p:nvPr>
        </p:nvSpPr>
        <p:spPr/>
        <p:txBody>
          <a:bodyPr/>
          <a:lstStyle/>
          <a:p>
            <a:r>
              <a:rPr lang="en-GB" b="1" dirty="0"/>
              <a:t>Themes</a:t>
            </a:r>
          </a:p>
        </p:txBody>
      </p:sp>
      <p:sp>
        <p:nvSpPr>
          <p:cNvPr id="3" name="Content Placeholder 2">
            <a:extLst>
              <a:ext uri="{FF2B5EF4-FFF2-40B4-BE49-F238E27FC236}">
                <a16:creationId xmlns:a16="http://schemas.microsoft.com/office/drawing/2014/main" id="{C5BD53A2-B9BE-3804-C162-569E3C02D964}"/>
              </a:ext>
            </a:extLst>
          </p:cNvPr>
          <p:cNvSpPr>
            <a:spLocks noGrp="1"/>
          </p:cNvSpPr>
          <p:nvPr>
            <p:ph idx="1"/>
          </p:nvPr>
        </p:nvSpPr>
        <p:spPr/>
        <p:txBody>
          <a:bodyPr/>
          <a:lstStyle/>
          <a:p>
            <a:r>
              <a:rPr lang="en-GB" dirty="0"/>
              <a:t>An outline of three key functions of supervision: formative, normative and restorative.</a:t>
            </a:r>
            <a:endParaRPr lang="en-US" dirty="0"/>
          </a:p>
          <a:p>
            <a:pPr lvl="0"/>
            <a:r>
              <a:rPr lang="en-GB" dirty="0"/>
              <a:t>Exploration of important supervisory skills and a critical analysis of their impact on practice:</a:t>
            </a:r>
          </a:p>
          <a:p>
            <a:pPr lvl="1"/>
            <a:r>
              <a:rPr lang="en-GB" dirty="0"/>
              <a:t>non-verbal communication skills</a:t>
            </a:r>
          </a:p>
          <a:p>
            <a:pPr lvl="1"/>
            <a:r>
              <a:rPr lang="en-GB" dirty="0"/>
              <a:t>active listening</a:t>
            </a:r>
          </a:p>
          <a:p>
            <a:pPr lvl="1"/>
            <a:r>
              <a:rPr lang="en-GB" dirty="0"/>
              <a:t>verbal communication skills.</a:t>
            </a:r>
            <a:endParaRPr lang="en-US" dirty="0"/>
          </a:p>
          <a:p>
            <a:endParaRPr lang="en-GB" dirty="0"/>
          </a:p>
        </p:txBody>
      </p:sp>
    </p:spTree>
    <p:extLst>
      <p:ext uri="{BB962C8B-B14F-4D97-AF65-F5344CB8AC3E}">
        <p14:creationId xmlns:p14="http://schemas.microsoft.com/office/powerpoint/2010/main" val="1118383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2FB7-6B27-BE79-A21E-2FCDC77B504B}"/>
              </a:ext>
            </a:extLst>
          </p:cNvPr>
          <p:cNvSpPr>
            <a:spLocks noGrp="1"/>
          </p:cNvSpPr>
          <p:nvPr>
            <p:ph type="title"/>
          </p:nvPr>
        </p:nvSpPr>
        <p:spPr/>
        <p:txBody>
          <a:bodyPr/>
          <a:lstStyle/>
          <a:p>
            <a:r>
              <a:rPr lang="en-GB" b="1" dirty="0"/>
              <a:t>Themes</a:t>
            </a:r>
            <a:endParaRPr lang="en-GB" dirty="0"/>
          </a:p>
        </p:txBody>
      </p:sp>
      <p:sp>
        <p:nvSpPr>
          <p:cNvPr id="3" name="Content Placeholder 2">
            <a:extLst>
              <a:ext uri="{FF2B5EF4-FFF2-40B4-BE49-F238E27FC236}">
                <a16:creationId xmlns:a16="http://schemas.microsoft.com/office/drawing/2014/main" id="{7CF6F1E8-5EC6-951D-660A-33C1E4F54AA8}"/>
              </a:ext>
            </a:extLst>
          </p:cNvPr>
          <p:cNvSpPr>
            <a:spLocks noGrp="1"/>
          </p:cNvSpPr>
          <p:nvPr>
            <p:ph idx="1"/>
          </p:nvPr>
        </p:nvSpPr>
        <p:spPr/>
        <p:txBody>
          <a:bodyPr>
            <a:normAutofit/>
          </a:bodyPr>
          <a:lstStyle/>
          <a:p>
            <a:r>
              <a:rPr lang="en-GB" sz="2400" dirty="0"/>
              <a:t>Discussion of the importance of creating an appropriate supervision environment and working within the core values of youth and community work.</a:t>
            </a:r>
          </a:p>
          <a:p>
            <a:r>
              <a:rPr lang="en-GB" sz="2400" dirty="0"/>
              <a:t>Detailed consideration of inclusive practice in supervision, confidentiality and record keeping; equal opportunities and anti-discriminatory practice.</a:t>
            </a:r>
            <a:endParaRPr lang="en-US" sz="2400" dirty="0"/>
          </a:p>
          <a:p>
            <a:r>
              <a:rPr lang="en-GB" sz="2400" dirty="0"/>
              <a:t>Experiential learning opportunities with an emphasis on experiential learning and practice of skills and the sharing of experiences.</a:t>
            </a:r>
            <a:endParaRPr lang="en-US" sz="2400" dirty="0"/>
          </a:p>
          <a:p>
            <a:r>
              <a:rPr lang="en-GB" sz="2400" dirty="0"/>
              <a:t>Opportunities to undertake one to one and group supervision sessions, to evaluate the supervision session and critically reflect on performance.</a:t>
            </a:r>
            <a:endParaRPr lang="en-US" sz="2400" dirty="0"/>
          </a:p>
          <a:p>
            <a:endParaRPr lang="en-GB" dirty="0"/>
          </a:p>
          <a:p>
            <a:endParaRPr lang="en-GB" dirty="0"/>
          </a:p>
        </p:txBody>
      </p:sp>
    </p:spTree>
    <p:extLst>
      <p:ext uri="{BB962C8B-B14F-4D97-AF65-F5344CB8AC3E}">
        <p14:creationId xmlns:p14="http://schemas.microsoft.com/office/powerpoint/2010/main" val="818258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2ADE5-3E93-0946-9C95-1BCBEC5D73CD}"/>
              </a:ext>
            </a:extLst>
          </p:cNvPr>
          <p:cNvSpPr>
            <a:spLocks noGrp="1"/>
          </p:cNvSpPr>
          <p:nvPr>
            <p:ph type="title"/>
          </p:nvPr>
        </p:nvSpPr>
        <p:spPr/>
        <p:txBody>
          <a:bodyPr/>
          <a:lstStyle/>
          <a:p>
            <a:r>
              <a:rPr lang="en-GB" b="1" dirty="0"/>
              <a:t>Themes</a:t>
            </a:r>
            <a:endParaRPr lang="en-GB" dirty="0"/>
          </a:p>
        </p:txBody>
      </p:sp>
      <p:sp>
        <p:nvSpPr>
          <p:cNvPr id="3" name="Content Placeholder 2">
            <a:extLst>
              <a:ext uri="{FF2B5EF4-FFF2-40B4-BE49-F238E27FC236}">
                <a16:creationId xmlns:a16="http://schemas.microsoft.com/office/drawing/2014/main" id="{8B437AB6-FDD0-00F6-5D01-9A96B670D3E3}"/>
              </a:ext>
            </a:extLst>
          </p:cNvPr>
          <p:cNvSpPr>
            <a:spLocks noGrp="1"/>
          </p:cNvSpPr>
          <p:nvPr>
            <p:ph idx="1"/>
          </p:nvPr>
        </p:nvSpPr>
        <p:spPr/>
        <p:txBody>
          <a:bodyPr/>
          <a:lstStyle/>
          <a:p>
            <a:r>
              <a:rPr lang="en-GB" dirty="0"/>
              <a:t>An exploration of management and leadership theory including case study examples.</a:t>
            </a:r>
            <a:endParaRPr lang="en-US" dirty="0"/>
          </a:p>
          <a:p>
            <a:r>
              <a:rPr lang="en-GB" dirty="0"/>
              <a:t>Understanding the wider context of the services for young people, including the Youth Service.</a:t>
            </a:r>
            <a:endParaRPr lang="en-US" dirty="0"/>
          </a:p>
          <a:p>
            <a:r>
              <a:rPr lang="en-GB" dirty="0"/>
              <a:t>Funding for funding’s sake?  Identifying appropriate sources of funding for youth work and wider services.</a:t>
            </a:r>
            <a:endParaRPr lang="en-US" dirty="0"/>
          </a:p>
          <a:p>
            <a:r>
              <a:rPr lang="en-GB" dirty="0"/>
              <a:t>How to manage oneself within the organisational culture using the McKinsey 7’S’ framework.</a:t>
            </a:r>
            <a:endParaRPr lang="en-US" dirty="0"/>
          </a:p>
        </p:txBody>
      </p:sp>
    </p:spTree>
    <p:extLst>
      <p:ext uri="{BB962C8B-B14F-4D97-AF65-F5344CB8AC3E}">
        <p14:creationId xmlns:p14="http://schemas.microsoft.com/office/powerpoint/2010/main" val="3957681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030A9-8111-D3EE-6216-82DE0A66BD7B}"/>
              </a:ext>
            </a:extLst>
          </p:cNvPr>
          <p:cNvSpPr>
            <a:spLocks noGrp="1"/>
          </p:cNvSpPr>
          <p:nvPr>
            <p:ph type="title"/>
          </p:nvPr>
        </p:nvSpPr>
        <p:spPr/>
        <p:txBody>
          <a:bodyPr/>
          <a:lstStyle/>
          <a:p>
            <a:r>
              <a:rPr lang="en-GB" b="1" dirty="0"/>
              <a:t>Themes</a:t>
            </a:r>
            <a:endParaRPr lang="en-GB" dirty="0"/>
          </a:p>
        </p:txBody>
      </p:sp>
      <p:sp>
        <p:nvSpPr>
          <p:cNvPr id="3" name="Content Placeholder 2">
            <a:extLst>
              <a:ext uri="{FF2B5EF4-FFF2-40B4-BE49-F238E27FC236}">
                <a16:creationId xmlns:a16="http://schemas.microsoft.com/office/drawing/2014/main" id="{96B38D57-35CC-80CD-9F24-0C8860D4BC64}"/>
              </a:ext>
            </a:extLst>
          </p:cNvPr>
          <p:cNvSpPr>
            <a:spLocks noGrp="1"/>
          </p:cNvSpPr>
          <p:nvPr>
            <p:ph idx="1"/>
          </p:nvPr>
        </p:nvSpPr>
        <p:spPr/>
        <p:txBody>
          <a:bodyPr/>
          <a:lstStyle/>
          <a:p>
            <a:r>
              <a:rPr lang="en-GB" dirty="0"/>
              <a:t>Resource management, people, projects, programmes, resources.</a:t>
            </a:r>
            <a:endParaRPr lang="en-US" dirty="0"/>
          </a:p>
          <a:p>
            <a:r>
              <a:rPr lang="en-GB" dirty="0"/>
              <a:t>Understanding and linking research, theory, strategy and practice using Quinn’s competing values framework.</a:t>
            </a:r>
            <a:endParaRPr lang="en-US" dirty="0"/>
          </a:p>
          <a:p>
            <a:r>
              <a:rPr lang="en-GB" dirty="0"/>
              <a:t>Youth work within an increasingly complex range of services for young people.</a:t>
            </a:r>
            <a:endParaRPr lang="en-US" dirty="0"/>
          </a:p>
          <a:p>
            <a:r>
              <a:rPr lang="en-GB" dirty="0"/>
              <a:t>Proactive or reactive work with young people – the role of the project leader in anticipating emerging issues.</a:t>
            </a:r>
            <a:endParaRPr lang="en-US" dirty="0"/>
          </a:p>
          <a:p>
            <a:pPr marL="0" indent="0">
              <a:buNone/>
            </a:pPr>
            <a:endParaRPr lang="en-GB" dirty="0"/>
          </a:p>
        </p:txBody>
      </p:sp>
    </p:spTree>
    <p:extLst>
      <p:ext uri="{BB962C8B-B14F-4D97-AF65-F5344CB8AC3E}">
        <p14:creationId xmlns:p14="http://schemas.microsoft.com/office/powerpoint/2010/main" val="745004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4439E-AE44-492C-4463-96B462E2EA51}"/>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381AE9A4-8CAA-5DF4-881E-46A0CFF8AAEB}"/>
              </a:ext>
            </a:extLst>
          </p:cNvPr>
          <p:cNvSpPr>
            <a:spLocks noGrp="1"/>
          </p:cNvSpPr>
          <p:nvPr>
            <p:ph idx="1"/>
          </p:nvPr>
        </p:nvSpPr>
        <p:spPr>
          <a:xfrm>
            <a:off x="1091411" y="1831304"/>
            <a:ext cx="10515600" cy="4351338"/>
          </a:xfrm>
        </p:spPr>
        <p:txBody>
          <a:bodyPr>
            <a:normAutofit/>
          </a:bodyPr>
          <a:lstStyle/>
          <a:p>
            <a:pPr marL="0" algn="l" rtl="0" eaLnBrk="1" fontAlgn="base" latinLnBrk="0" hangingPunct="0">
              <a:lnSpc>
                <a:spcPct val="115000"/>
              </a:lnSpc>
              <a:spcBef>
                <a:spcPts val="0"/>
              </a:spcBef>
              <a:spcAft>
                <a:spcPts val="0"/>
              </a:spcAft>
            </a:pPr>
            <a:endParaRPr lang="en-GB" sz="2800" b="1"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algn="l" rtl="0" eaLnBrk="1" fontAlgn="base" latinLnBrk="0" hangingPunct="0">
              <a:lnSpc>
                <a:spcPct val="115000"/>
              </a:lnSpc>
              <a:spcBef>
                <a:spcPts val="0"/>
              </a:spcBef>
              <a:spcAft>
                <a:spcPts val="0"/>
              </a:spcAft>
            </a:pPr>
            <a:endParaRPr lang="en-GB" sz="2800" b="1"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algn="l" rtl="0" eaLnBrk="1" fontAlgn="base" latinLnBrk="0" hangingPunct="0">
              <a:lnSpc>
                <a:spcPct val="115000"/>
              </a:lnSpc>
              <a:spcBef>
                <a:spcPts val="0"/>
              </a:spcBef>
              <a:spcAft>
                <a:spcPts val="0"/>
              </a:spcAft>
            </a:pPr>
            <a:endParaRPr lang="en-GB"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endParaRPr>
          </a:p>
          <a:p>
            <a:pPr marL="0" algn="l" rtl="0" eaLnBrk="1" fontAlgn="base" latinLnBrk="0" hangingPunct="0">
              <a:lnSpc>
                <a:spcPct val="115000"/>
              </a:lnSpc>
              <a:spcBef>
                <a:spcPts val="0"/>
              </a:spcBef>
              <a:spcAft>
                <a:spcPts val="0"/>
              </a:spcAft>
            </a:pPr>
            <a:endParaRPr lang="en-GB" sz="2800" b="1"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marL="0" algn="l" rtl="0" eaLnBrk="1" fontAlgn="base" latinLnBrk="0" hangingPunct="0">
              <a:lnSpc>
                <a:spcPct val="115000"/>
              </a:lnSpc>
              <a:spcBef>
                <a:spcPts val="0"/>
              </a:spcBef>
              <a:spcAft>
                <a:spcPts val="0"/>
              </a:spcAft>
            </a:pPr>
            <a:endParaRPr lang="en-GB" sz="2800" b="1"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graphicFrame>
        <p:nvGraphicFramePr>
          <p:cNvPr id="4" name="Table 4">
            <a:extLst>
              <a:ext uri="{FF2B5EF4-FFF2-40B4-BE49-F238E27FC236}">
                <a16:creationId xmlns:a16="http://schemas.microsoft.com/office/drawing/2014/main" id="{E8A49055-F2FE-65D5-02E7-A2A7DD729094}"/>
              </a:ext>
            </a:extLst>
          </p:cNvPr>
          <p:cNvGraphicFramePr>
            <a:graphicFrameLocks noGrp="1"/>
          </p:cNvGraphicFramePr>
          <p:nvPr>
            <p:extLst>
              <p:ext uri="{D42A27DB-BD31-4B8C-83A1-F6EECF244321}">
                <p14:modId xmlns:p14="http://schemas.microsoft.com/office/powerpoint/2010/main" val="4171373806"/>
              </p:ext>
            </p:extLst>
          </p:nvPr>
        </p:nvGraphicFramePr>
        <p:xfrm>
          <a:off x="1380120" y="2133257"/>
          <a:ext cx="9007059" cy="3169920"/>
        </p:xfrm>
        <a:graphic>
          <a:graphicData uri="http://schemas.openxmlformats.org/drawingml/2006/table">
            <a:tbl>
              <a:tblPr firstRow="1" bandRow="1">
                <a:tableStyleId>{5C22544A-7EE6-4342-B048-85BDC9FD1C3A}</a:tableStyleId>
              </a:tblPr>
              <a:tblGrid>
                <a:gridCol w="3002353">
                  <a:extLst>
                    <a:ext uri="{9D8B030D-6E8A-4147-A177-3AD203B41FA5}">
                      <a16:colId xmlns:a16="http://schemas.microsoft.com/office/drawing/2014/main" val="2987000793"/>
                    </a:ext>
                  </a:extLst>
                </a:gridCol>
                <a:gridCol w="3002353">
                  <a:extLst>
                    <a:ext uri="{9D8B030D-6E8A-4147-A177-3AD203B41FA5}">
                      <a16:colId xmlns:a16="http://schemas.microsoft.com/office/drawing/2014/main" val="3918842858"/>
                    </a:ext>
                  </a:extLst>
                </a:gridCol>
                <a:gridCol w="3002353">
                  <a:extLst>
                    <a:ext uri="{9D8B030D-6E8A-4147-A177-3AD203B41FA5}">
                      <a16:colId xmlns:a16="http://schemas.microsoft.com/office/drawing/2014/main" val="686975316"/>
                    </a:ext>
                  </a:extLst>
                </a:gridCol>
              </a:tblGrid>
              <a:tr h="106708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Mode of assessment</a:t>
                      </a:r>
                      <a:endParaRPr lang="en-GB" sz="1400" b="1" i="0" u="none" strike="noStrike" dirty="0">
                        <a:effectLst/>
                        <a:latin typeface="Arial" panose="020B0604020202020204" pitchFamily="34" charset="0"/>
                      </a:endParaRPr>
                    </a:p>
                    <a:p>
                      <a:endParaRPr lang="en-GB" sz="2800" b="1"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Volume</a:t>
                      </a:r>
                      <a:endParaRPr lang="en-GB" sz="1400" b="1" i="0" u="none" strike="noStrike" dirty="0">
                        <a:effectLst/>
                        <a:latin typeface="Arial" panose="020B0604020202020204" pitchFamily="34" charset="0"/>
                      </a:endParaRPr>
                    </a:p>
                    <a:p>
                      <a:endParaRPr lang="en-GB" sz="2800" b="1"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Weighting</a:t>
                      </a:r>
                      <a:endParaRPr lang="en-GB" sz="1400" b="1" i="0" u="none" strike="noStrike" dirty="0">
                        <a:effectLst/>
                        <a:latin typeface="Arial" panose="020B0604020202020204" pitchFamily="34" charset="0"/>
                      </a:endParaRPr>
                    </a:p>
                    <a:p>
                      <a:endParaRPr lang="en-GB" sz="2800" b="1" dirty="0"/>
                    </a:p>
                  </a:txBody>
                  <a:tcPr/>
                </a:tc>
                <a:extLst>
                  <a:ext uri="{0D108BD9-81ED-4DB2-BD59-A6C34878D82A}">
                    <a16:rowId xmlns:a16="http://schemas.microsoft.com/office/drawing/2014/main" val="2649335098"/>
                  </a:ext>
                </a:extLst>
              </a:tr>
              <a:tr h="15244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Supervision and Management Portfolio</a:t>
                      </a:r>
                      <a:endParaRPr lang="en-GB" sz="1400" b="0" i="0" u="none" strike="noStrike" dirty="0">
                        <a:effectLst/>
                        <a:latin typeface="Arial" panose="020B0604020202020204" pitchFamily="34" charset="0"/>
                      </a:endParaRPr>
                    </a:p>
                    <a:p>
                      <a:endParaRPr lang="en-GB" sz="2800"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4000 words </a:t>
                      </a:r>
                      <a:endParaRPr lang="en-GB" sz="1400" b="0" i="0" u="none" strike="noStrike" dirty="0">
                        <a:effectLst/>
                        <a:latin typeface="Arial" panose="020B0604020202020204" pitchFamily="34" charset="0"/>
                      </a:endParaRPr>
                    </a:p>
                    <a:p>
                      <a:endParaRPr lang="en-GB" sz="2800"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u="none" strike="noStrike" kern="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100%</a:t>
                      </a:r>
                      <a:endParaRPr lang="en-GB" sz="1400" b="0" i="0" u="none" strike="noStrike" dirty="0">
                        <a:effectLst/>
                        <a:latin typeface="Arial" panose="020B0604020202020204" pitchFamily="34" charset="0"/>
                      </a:endParaRPr>
                    </a:p>
                    <a:p>
                      <a:endParaRPr lang="en-GB" sz="2800" b="0" dirty="0"/>
                    </a:p>
                  </a:txBody>
                  <a:tcPr/>
                </a:tc>
                <a:extLst>
                  <a:ext uri="{0D108BD9-81ED-4DB2-BD59-A6C34878D82A}">
                    <a16:rowId xmlns:a16="http://schemas.microsoft.com/office/drawing/2014/main" val="1231660017"/>
                  </a:ext>
                </a:extLst>
              </a:tr>
            </a:tbl>
          </a:graphicData>
        </a:graphic>
      </p:graphicFrame>
    </p:spTree>
    <p:extLst>
      <p:ext uri="{BB962C8B-B14F-4D97-AF65-F5344CB8AC3E}">
        <p14:creationId xmlns:p14="http://schemas.microsoft.com/office/powerpoint/2010/main" val="3577456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3C1F2-0E90-FAF4-389B-A36832F25523}"/>
              </a:ext>
            </a:extLst>
          </p:cNvPr>
          <p:cNvSpPr>
            <a:spLocks noGrp="1"/>
          </p:cNvSpPr>
          <p:nvPr>
            <p:ph type="title"/>
          </p:nvPr>
        </p:nvSpPr>
        <p:spPr/>
        <p:txBody>
          <a:bodyPr>
            <a:normAutofit fontScale="90000"/>
          </a:bodyPr>
          <a:lstStyle/>
          <a:p>
            <a:r>
              <a:rPr lang="en-GB" b="1" dirty="0">
                <a:latin typeface="Arial" panose="020B0604020202020204" pitchFamily="34" charset="0"/>
                <a:ea typeface="Times New Roman" panose="02020603050405020304" pitchFamily="18" charset="0"/>
                <a:cs typeface="Arial" panose="020B0604020202020204" pitchFamily="34" charset="0"/>
              </a:rPr>
              <a:t>Supervision and Management Portfolio – 4000 words</a:t>
            </a:r>
            <a:br>
              <a:rPr lang="en-GB" b="1" dirty="0">
                <a:latin typeface="Arial" panose="020B060402020202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879E45C-EBAA-0CD0-2229-CA04ECE13F29}"/>
              </a:ext>
            </a:extLst>
          </p:cNvPr>
          <p:cNvSpPr>
            <a:spLocks noGrp="1"/>
          </p:cNvSpPr>
          <p:nvPr>
            <p:ph sz="half" idx="1"/>
          </p:nvPr>
        </p:nvSpPr>
        <p:spPr>
          <a:xfrm>
            <a:off x="838200" y="1510749"/>
            <a:ext cx="5181600" cy="4163076"/>
          </a:xfrm>
        </p:spPr>
        <p:txBody>
          <a:bodyPr>
            <a:noAutofit/>
          </a:bodyPr>
          <a:lstStyle/>
          <a:p>
            <a:pPr marL="0" indent="0">
              <a:lnSpc>
                <a:spcPct val="107000"/>
              </a:lnSpc>
              <a:spcAft>
                <a:spcPts val="800"/>
              </a:spcAft>
              <a:buNone/>
            </a:pPr>
            <a:r>
              <a:rPr lang="en-GB" sz="1300" b="1" dirty="0">
                <a:effectLst/>
                <a:ea typeface="DengXian" panose="02010600030101010101" pitchFamily="2" charset="-122"/>
                <a:cs typeface="Times New Roman" panose="02020603050405020304" pitchFamily="18" charset="0"/>
              </a:rPr>
              <a:t>Supervision and Management Portfolio Part 1: Supervision</a:t>
            </a:r>
            <a:endParaRPr lang="en-GB" sz="1300" dirty="0">
              <a:effectLst/>
              <a:ea typeface="DengXian" panose="02010600030101010101" pitchFamily="2" charset="-122"/>
              <a:cs typeface="Times New Roman" panose="02020603050405020304" pitchFamily="18" charset="0"/>
            </a:endParaRPr>
          </a:p>
          <a:p>
            <a:pPr>
              <a:lnSpc>
                <a:spcPct val="107000"/>
              </a:lnSpc>
              <a:spcAft>
                <a:spcPts val="800"/>
              </a:spcAft>
            </a:pPr>
            <a:r>
              <a:rPr lang="en-GB" sz="1300" dirty="0">
                <a:effectLst/>
                <a:ea typeface="DengXian" panose="02010600030101010101" pitchFamily="2" charset="-122"/>
                <a:cs typeface="Times New Roman" panose="02020603050405020304" pitchFamily="18" charset="0"/>
              </a:rPr>
              <a:t>Students will be required to successfully lead and manage students/youth workers through the supervisory process, including engaging in at least 4 hours of supervision sessions. </a:t>
            </a:r>
          </a:p>
          <a:p>
            <a:pPr marL="0" indent="0">
              <a:lnSpc>
                <a:spcPct val="107000"/>
              </a:lnSpc>
              <a:spcAft>
                <a:spcPts val="800"/>
              </a:spcAft>
              <a:buNone/>
            </a:pPr>
            <a:r>
              <a:rPr lang="en-GB" sz="1300" b="1" dirty="0">
                <a:effectLst/>
                <a:ea typeface="DengXian" panose="02010600030101010101" pitchFamily="2" charset="-122"/>
                <a:cs typeface="Times New Roman" panose="02020603050405020304" pitchFamily="18" charset="0"/>
              </a:rPr>
              <a:t>Practice Logs </a:t>
            </a:r>
            <a:r>
              <a:rPr lang="en-GB" sz="1300" dirty="0">
                <a:effectLst/>
                <a:ea typeface="DengXian" panose="02010600030101010101" pitchFamily="2" charset="-122"/>
                <a:cs typeface="Times New Roman" panose="02020603050405020304" pitchFamily="18" charset="0"/>
              </a:rPr>
              <a:t>to include:</a:t>
            </a:r>
          </a:p>
          <a:p>
            <a:pPr marL="742950" lvl="1" indent="-285750">
              <a:lnSpc>
                <a:spcPct val="107000"/>
              </a:lnSpc>
              <a:spcAft>
                <a:spcPts val="800"/>
              </a:spcAft>
              <a:buFont typeface="Arial" panose="020B0604020202020204" pitchFamily="34" charset="0"/>
              <a:buChar char="–"/>
              <a:tabLst>
                <a:tab pos="457200" algn="l"/>
              </a:tabLst>
            </a:pPr>
            <a:r>
              <a:rPr lang="en-GB" sz="1300" u="sng" dirty="0">
                <a:effectLst/>
                <a:ea typeface="DengXian" panose="02010600030101010101" pitchFamily="2" charset="-122"/>
                <a:cs typeface="Times New Roman" panose="02020603050405020304" pitchFamily="18" charset="0"/>
              </a:rPr>
              <a:t>Practice Log 1</a:t>
            </a:r>
            <a:r>
              <a:rPr lang="en-GB" sz="1300" dirty="0">
                <a:effectLst/>
                <a:ea typeface="DengXian" panose="02010600030101010101" pitchFamily="2" charset="-122"/>
                <a:cs typeface="Times New Roman" panose="02020603050405020304" pitchFamily="18" charset="0"/>
              </a:rPr>
              <a:t>: Drawing on examples from your supervision sessions, this practice log should analyse the establishment of the supervisory relationship, to include creating the supervision contract, the importance of creating an appropriate supervision environment, and a consideration of how the relationship has developed across the sessions (800 words); </a:t>
            </a:r>
          </a:p>
          <a:p>
            <a:pPr marL="742950" lvl="1" indent="-285750">
              <a:lnSpc>
                <a:spcPct val="107000"/>
              </a:lnSpc>
              <a:spcAft>
                <a:spcPts val="800"/>
              </a:spcAft>
              <a:buFont typeface="Arial" panose="020B0604020202020204" pitchFamily="34" charset="0"/>
              <a:buChar char="–"/>
              <a:tabLst>
                <a:tab pos="457200" algn="l"/>
              </a:tabLst>
            </a:pPr>
            <a:r>
              <a:rPr lang="en-GB" sz="1300" u="sng" dirty="0">
                <a:effectLst/>
                <a:ea typeface="DengXian" panose="02010600030101010101" pitchFamily="2" charset="-122"/>
                <a:cs typeface="Times New Roman" panose="02020603050405020304" pitchFamily="18" charset="0"/>
              </a:rPr>
              <a:t>Practice Log 2</a:t>
            </a:r>
            <a:r>
              <a:rPr lang="en-GB" sz="1300" dirty="0">
                <a:effectLst/>
                <a:ea typeface="DengXian" panose="02010600030101010101" pitchFamily="2" charset="-122"/>
                <a:cs typeface="Times New Roman" panose="02020603050405020304" pitchFamily="18" charset="0"/>
              </a:rPr>
              <a:t>: This practice log requires you to examine your identification and understanding of the functions of supervision, and how your knowledge of the functions has been used when supervising others, to include specific examples presented anonymously (1000 words); </a:t>
            </a:r>
          </a:p>
        </p:txBody>
      </p:sp>
      <p:sp>
        <p:nvSpPr>
          <p:cNvPr id="5" name="Content Placeholder 4">
            <a:extLst>
              <a:ext uri="{FF2B5EF4-FFF2-40B4-BE49-F238E27FC236}">
                <a16:creationId xmlns:a16="http://schemas.microsoft.com/office/drawing/2014/main" id="{C615EC00-3AA8-3AEB-604A-A7F2559F4267}"/>
              </a:ext>
            </a:extLst>
          </p:cNvPr>
          <p:cNvSpPr>
            <a:spLocks noGrp="1"/>
          </p:cNvSpPr>
          <p:nvPr>
            <p:ph sz="half" idx="2"/>
          </p:nvPr>
        </p:nvSpPr>
        <p:spPr>
          <a:xfrm>
            <a:off x="6172200" y="1510749"/>
            <a:ext cx="5181600" cy="4666214"/>
          </a:xfrm>
        </p:spPr>
        <p:txBody>
          <a:bodyPr>
            <a:normAutofit/>
          </a:bodyPr>
          <a:lstStyle/>
          <a:p>
            <a:pPr marL="0" indent="0" algn="just" fontAlgn="base" hangingPunct="0">
              <a:lnSpc>
                <a:spcPct val="115000"/>
              </a:lnSpc>
              <a:spcAft>
                <a:spcPts val="1000"/>
              </a:spcAft>
              <a:buNone/>
              <a:tabLst>
                <a:tab pos="457200" algn="l"/>
                <a:tab pos="914400" algn="l"/>
                <a:tab pos="1371600" algn="l"/>
                <a:tab pos="1828800" algn="l"/>
              </a:tabLst>
            </a:pPr>
            <a:r>
              <a:rPr lang="en-GB" sz="1300" u="sng" dirty="0">
                <a:effectLst/>
                <a:ea typeface="DengXian" panose="02010600030101010101" pitchFamily="2" charset="-122"/>
                <a:cs typeface="Times New Roman" panose="02020603050405020304" pitchFamily="18" charset="0"/>
              </a:rPr>
              <a:t>Practice Log 3</a:t>
            </a:r>
            <a:r>
              <a:rPr lang="en-GB" sz="1300" dirty="0">
                <a:effectLst/>
                <a:ea typeface="DengXian" panose="02010600030101010101" pitchFamily="2" charset="-122"/>
                <a:cs typeface="Times New Roman" panose="02020603050405020304" pitchFamily="18" charset="0"/>
              </a:rPr>
              <a:t>: Your final practice log reflects on your whole supervision experience and should provide an analysis of your role in leading and managing the supervision of others during the supervision sessions that you have led upon (800 words). </a:t>
            </a:r>
            <a:endParaRPr lang="en-GB" sz="100" b="1" dirty="0">
              <a:ea typeface="Calibri" panose="020F0502020204030204" pitchFamily="34" charset="0"/>
              <a:cs typeface="Times New Roman" panose="02020603050405020304" pitchFamily="18" charset="0"/>
            </a:endParaRPr>
          </a:p>
          <a:p>
            <a:pPr marL="0" indent="0" algn="just" fontAlgn="base" hangingPunct="0">
              <a:lnSpc>
                <a:spcPct val="115000"/>
              </a:lnSpc>
              <a:spcAft>
                <a:spcPts val="1000"/>
              </a:spcAft>
              <a:buNone/>
              <a:tabLst>
                <a:tab pos="457200" algn="l"/>
                <a:tab pos="914400" algn="l"/>
                <a:tab pos="1371600" algn="l"/>
                <a:tab pos="1828800" algn="l"/>
              </a:tabLst>
            </a:pPr>
            <a:r>
              <a:rPr lang="en-GB" sz="1300" b="1" dirty="0">
                <a:ea typeface="Calibri" panose="020F0502020204030204" pitchFamily="34" charset="0"/>
                <a:cs typeface="Times New Roman" panose="02020603050405020304" pitchFamily="18" charset="0"/>
              </a:rPr>
              <a:t>Supervision and Management Part 2: Leadership and Management</a:t>
            </a:r>
          </a:p>
          <a:p>
            <a:pPr marL="0" indent="0" algn="just" fontAlgn="base" hangingPunct="0">
              <a:lnSpc>
                <a:spcPct val="115000"/>
              </a:lnSpc>
              <a:spcAft>
                <a:spcPts val="1000"/>
              </a:spcAft>
              <a:buNone/>
              <a:tabLst>
                <a:tab pos="457200" algn="l"/>
                <a:tab pos="914400" algn="l"/>
                <a:tab pos="1371600" algn="l"/>
                <a:tab pos="1828800" algn="l"/>
              </a:tabLst>
            </a:pPr>
            <a:r>
              <a:rPr lang="en-GB" sz="1300" b="1" dirty="0">
                <a:ea typeface="Calibri" panose="020F0502020204030204" pitchFamily="34" charset="0"/>
                <a:cs typeface="Times New Roman" panose="02020603050405020304" pitchFamily="18" charset="0"/>
              </a:rPr>
              <a:t>Critical Review</a:t>
            </a:r>
            <a:endParaRPr lang="en-GB" sz="1300" b="1" dirty="0">
              <a:effectLst/>
              <a:ea typeface="Calibri" panose="020F0502020204030204" pitchFamily="34" charset="0"/>
              <a:cs typeface="Times New Roman" panose="02020603050405020304" pitchFamily="18" charset="0"/>
            </a:endParaRPr>
          </a:p>
          <a:p>
            <a:pPr marL="0" lvl="0" indent="0" algn="just" fontAlgn="base" hangingPunct="0">
              <a:lnSpc>
                <a:spcPct val="115000"/>
              </a:lnSpc>
              <a:spcAft>
                <a:spcPts val="1000"/>
              </a:spcAft>
              <a:buNone/>
              <a:tabLst>
                <a:tab pos="457200" algn="l"/>
                <a:tab pos="914400" algn="l"/>
                <a:tab pos="1371600" algn="l"/>
                <a:tab pos="1828800" algn="l"/>
              </a:tabLst>
            </a:pPr>
            <a:r>
              <a:rPr lang="en-GB" sz="1300" dirty="0">
                <a:effectLst/>
                <a:ea typeface="Times New Roman" panose="02020603050405020304" pitchFamily="18" charset="0"/>
                <a:cs typeface="Times New Roman" panose="02020603050405020304" pitchFamily="18" charset="0"/>
              </a:rPr>
              <a:t>Compare and contrast leadership and management theories, and consider their application and effectiveness in relation to youth work practice.  Students should also consider these in light of the increasingly challenging financial climate that services for young people face, and draw upon a range of supporting material to underpin discussions (1000 words). </a:t>
            </a:r>
            <a:endParaRPr lang="en-GB" dirty="0"/>
          </a:p>
        </p:txBody>
      </p:sp>
    </p:spTree>
    <p:extLst>
      <p:ext uri="{BB962C8B-B14F-4D97-AF65-F5344CB8AC3E}">
        <p14:creationId xmlns:p14="http://schemas.microsoft.com/office/powerpoint/2010/main" val="2869035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5C4B2-AFA0-FAAD-1D96-97BA0BD3FE62}"/>
              </a:ext>
            </a:extLst>
          </p:cNvPr>
          <p:cNvSpPr>
            <a:spLocks noGrp="1"/>
          </p:cNvSpPr>
          <p:nvPr>
            <p:ph type="title"/>
          </p:nvPr>
        </p:nvSpPr>
        <p:spPr/>
        <p:txBody>
          <a:bodyPr/>
          <a:lstStyle/>
          <a:p>
            <a:r>
              <a:rPr lang="en-GB" b="1" dirty="0"/>
              <a:t>Assignment Submission Date</a:t>
            </a:r>
          </a:p>
        </p:txBody>
      </p:sp>
      <p:graphicFrame>
        <p:nvGraphicFramePr>
          <p:cNvPr id="4" name="Content Placeholder 2">
            <a:extLst>
              <a:ext uri="{FF2B5EF4-FFF2-40B4-BE49-F238E27FC236}">
                <a16:creationId xmlns:a16="http://schemas.microsoft.com/office/drawing/2014/main" id="{33B303CC-F897-E966-6B75-83D0D087BAC9}"/>
              </a:ext>
            </a:extLst>
          </p:cNvPr>
          <p:cNvGraphicFramePr>
            <a:graphicFrameLocks noGrp="1"/>
          </p:cNvGraphicFramePr>
          <p:nvPr>
            <p:ph idx="1"/>
            <p:extLst>
              <p:ext uri="{D42A27DB-BD31-4B8C-83A1-F6EECF244321}">
                <p14:modId xmlns:p14="http://schemas.microsoft.com/office/powerpoint/2010/main" val="3279064083"/>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286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3C460-4E4C-9868-3E18-9243B520FB85}"/>
              </a:ext>
            </a:extLst>
          </p:cNvPr>
          <p:cNvSpPr>
            <a:spLocks noGrp="1"/>
          </p:cNvSpPr>
          <p:nvPr>
            <p:ph type="title"/>
          </p:nvPr>
        </p:nvSpPr>
        <p:spPr/>
        <p:txBody>
          <a:bodyPr/>
          <a:lstStyle/>
          <a:p>
            <a:r>
              <a:rPr lang="en-GB" b="1" dirty="0"/>
              <a:t>Directed Study</a:t>
            </a:r>
          </a:p>
        </p:txBody>
      </p:sp>
      <p:sp>
        <p:nvSpPr>
          <p:cNvPr id="3" name="Content Placeholder 2">
            <a:extLst>
              <a:ext uri="{FF2B5EF4-FFF2-40B4-BE49-F238E27FC236}">
                <a16:creationId xmlns:a16="http://schemas.microsoft.com/office/drawing/2014/main" id="{7A3D3609-1ADD-EC83-70D9-510795FB1338}"/>
              </a:ext>
            </a:extLst>
          </p:cNvPr>
          <p:cNvSpPr>
            <a:spLocks noGrp="1"/>
          </p:cNvSpPr>
          <p:nvPr>
            <p:ph idx="1"/>
          </p:nvPr>
        </p:nvSpPr>
        <p:spPr/>
        <p:txBody>
          <a:bodyPr/>
          <a:lstStyle/>
          <a:p>
            <a:r>
              <a:rPr lang="en-GB" dirty="0"/>
              <a:t>Please read the resources placed on Moodle by next week</a:t>
            </a:r>
          </a:p>
          <a:p>
            <a:pPr marL="0" indent="0">
              <a:buNone/>
            </a:pPr>
            <a:endParaRPr lang="en-GB" dirty="0"/>
          </a:p>
        </p:txBody>
      </p:sp>
    </p:spTree>
    <p:extLst>
      <p:ext uri="{BB962C8B-B14F-4D97-AF65-F5344CB8AC3E}">
        <p14:creationId xmlns:p14="http://schemas.microsoft.com/office/powerpoint/2010/main" val="385488732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735</Words>
  <Application>Microsoft Office PowerPoint</Application>
  <PresentationFormat>Widescreen</PresentationFormat>
  <Paragraphs>68</Paragraphs>
  <Slides>12</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12</vt:i4>
      </vt:variant>
    </vt:vector>
  </HeadingPairs>
  <TitlesOfParts>
    <vt:vector size="20" baseType="lpstr">
      <vt:lpstr>DengXian</vt:lpstr>
      <vt:lpstr>Arial</vt:lpstr>
      <vt:lpstr>Calibri</vt:lpstr>
      <vt:lpstr>Calibri Light</vt:lpstr>
      <vt:lpstr>Euphemia</vt:lpstr>
      <vt:lpstr>Times New Roman</vt:lpstr>
      <vt:lpstr>Holding PAge</vt:lpstr>
      <vt:lpstr>Accessible 2</vt:lpstr>
      <vt:lpstr> ECYW5001  Supervision, Leadership and Management for Professionals</vt:lpstr>
      <vt:lpstr>Aim of Introduction Session</vt:lpstr>
      <vt:lpstr>Aim of Module</vt:lpstr>
      <vt:lpstr>Learning Outcomes</vt:lpstr>
      <vt:lpstr>Themes</vt:lpstr>
      <vt:lpstr>Themes</vt:lpstr>
      <vt:lpstr>Themes</vt:lpstr>
      <vt:lpstr>Themes</vt:lpstr>
      <vt:lpstr>Assessment</vt:lpstr>
      <vt:lpstr>Supervision and Management Portfolio – 4000 words </vt:lpstr>
      <vt:lpstr>Assignment Submission Date</vt:lpstr>
      <vt:lpstr>Directed Study</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2024-09-29T10:41:54Z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