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3" r:id="rId20"/>
    <p:sldId id="274"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3" autoAdjust="0"/>
    <p:restoredTop sz="94660"/>
  </p:normalViewPr>
  <p:slideViewPr>
    <p:cSldViewPr snapToGrid="0">
      <p:cViewPr>
        <p:scale>
          <a:sx n="62" d="100"/>
          <a:sy n="62" d="100"/>
        </p:scale>
        <p:origin x="732" y="1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2/22/2021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254852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2/22/2021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97801308"/>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fludUZ8GepM"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southwalesguardian.co.uk/news/17727699.carmarthenshires-doorstep-revolution/"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results?search_query=uk+government+commitment+to+petrol+free+cars+by+2030"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cowspiracy.com/facts"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results?search_query=veganism" TargetMode="External"/><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results?search_query=what+does+localism+mean" TargetMode="External"/><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B9CD22-7013-4EF0-B57A-13C743746899}"/>
              </a:ext>
            </a:extLst>
          </p:cNvPr>
          <p:cNvPicPr>
            <a:picLocks noChangeAspect="1"/>
          </p:cNvPicPr>
          <p:nvPr/>
        </p:nvPicPr>
        <p:blipFill rotWithShape="1">
          <a:blip r:embed="rId2"/>
          <a:srcRect l="11760" r="708"/>
          <a:stretch/>
        </p:blipFill>
        <p:spPr>
          <a:xfrm>
            <a:off x="-2" y="10"/>
            <a:ext cx="866851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2177A-8BCE-419C-A824-B6A237222293}"/>
              </a:ext>
            </a:extLst>
          </p:cNvPr>
          <p:cNvSpPr>
            <a:spLocks noGrp="1"/>
          </p:cNvSpPr>
          <p:nvPr>
            <p:ph type="ctrTitle"/>
          </p:nvPr>
        </p:nvSpPr>
        <p:spPr>
          <a:xfrm>
            <a:off x="7848600" y="1122363"/>
            <a:ext cx="4023360" cy="3204134"/>
          </a:xfrm>
        </p:spPr>
        <p:txBody>
          <a:bodyPr anchor="b">
            <a:normAutofit/>
          </a:bodyPr>
          <a:lstStyle/>
          <a:p>
            <a:r>
              <a:rPr lang="en-GB" sz="4800"/>
              <a:t>Week 4</a:t>
            </a:r>
          </a:p>
        </p:txBody>
      </p:sp>
      <p:sp>
        <p:nvSpPr>
          <p:cNvPr id="3" name="Subtitle 2">
            <a:extLst>
              <a:ext uri="{FF2B5EF4-FFF2-40B4-BE49-F238E27FC236}">
                <a16:creationId xmlns:a16="http://schemas.microsoft.com/office/drawing/2014/main" id="{C42999BF-703C-4A57-8B2D-06B572977FF9}"/>
              </a:ext>
            </a:extLst>
          </p:cNvPr>
          <p:cNvSpPr>
            <a:spLocks noGrp="1"/>
          </p:cNvSpPr>
          <p:nvPr>
            <p:ph type="subTitle" idx="1"/>
          </p:nvPr>
        </p:nvSpPr>
        <p:spPr>
          <a:xfrm>
            <a:off x="7848600" y="4872922"/>
            <a:ext cx="4023360" cy="1208141"/>
          </a:xfrm>
        </p:spPr>
        <p:txBody>
          <a:bodyPr>
            <a:normAutofit/>
          </a:bodyPr>
          <a:lstStyle/>
          <a:p>
            <a:r>
              <a:rPr lang="en-GB" sz="2000" dirty="0"/>
              <a:t>Future Proofing</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59591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C4728-3C9D-4968-934B-F853EC985C8D}"/>
              </a:ext>
            </a:extLst>
          </p:cNvPr>
          <p:cNvSpPr>
            <a:spLocks noGrp="1"/>
          </p:cNvSpPr>
          <p:nvPr>
            <p:ph type="ctrTitle"/>
          </p:nvPr>
        </p:nvSpPr>
        <p:spPr/>
        <p:txBody>
          <a:bodyPr/>
          <a:lstStyle/>
          <a:p>
            <a:r>
              <a:rPr lang="en-GB" dirty="0"/>
              <a:t>What is future proofing?</a:t>
            </a:r>
          </a:p>
        </p:txBody>
      </p:sp>
      <p:sp>
        <p:nvSpPr>
          <p:cNvPr id="3" name="Subtitle 2">
            <a:extLst>
              <a:ext uri="{FF2B5EF4-FFF2-40B4-BE49-F238E27FC236}">
                <a16:creationId xmlns:a16="http://schemas.microsoft.com/office/drawing/2014/main" id="{E3ECE4F8-96D2-4A07-A4F0-9F6AF6509A74}"/>
              </a:ext>
            </a:extLst>
          </p:cNvPr>
          <p:cNvSpPr>
            <a:spLocks noGrp="1"/>
          </p:cNvSpPr>
          <p:nvPr>
            <p:ph type="subTitle" idx="1"/>
          </p:nvPr>
        </p:nvSpPr>
        <p:spPr/>
        <p:txBody>
          <a:bodyPr>
            <a:normAutofit fontScale="70000" lnSpcReduction="20000"/>
          </a:bodyPr>
          <a:lstStyle/>
          <a:p>
            <a:r>
              <a:rPr lang="en-GB" dirty="0"/>
              <a:t>The literal definition of future proofing is: the process of anticipating the future and developing methods of minimising the effects of shocks and stresses of future events.</a:t>
            </a:r>
          </a:p>
          <a:p>
            <a:r>
              <a:rPr lang="en-GB" dirty="0"/>
              <a:t>(MGI, 2021)</a:t>
            </a:r>
          </a:p>
          <a:p>
            <a:r>
              <a:rPr lang="en-GB" dirty="0">
                <a:hlinkClick r:id="rId2">
                  <a:extLst>
                    <a:ext uri="{A12FA001-AC4F-418D-AE19-62706E023703}">
                      <ahyp:hlinkClr xmlns:ahyp="http://schemas.microsoft.com/office/drawing/2018/hyperlinkcolor" val="tx"/>
                    </a:ext>
                  </a:extLst>
                </a:hlinkClick>
              </a:rPr>
              <a:t>https://www.youtube.com/watch?v=fludUZ8GepM</a:t>
            </a:r>
            <a:endParaRPr lang="en-GB" dirty="0"/>
          </a:p>
        </p:txBody>
      </p:sp>
    </p:spTree>
    <p:extLst>
      <p:ext uri="{BB962C8B-B14F-4D97-AF65-F5344CB8AC3E}">
        <p14:creationId xmlns:p14="http://schemas.microsoft.com/office/powerpoint/2010/main" val="3776284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22C71-21B8-45B1-968C-5B76C3435390}"/>
              </a:ext>
            </a:extLst>
          </p:cNvPr>
          <p:cNvSpPr>
            <a:spLocks noGrp="1"/>
          </p:cNvSpPr>
          <p:nvPr>
            <p:ph type="ctrTitle"/>
          </p:nvPr>
        </p:nvSpPr>
        <p:spPr/>
        <p:txBody>
          <a:bodyPr/>
          <a:lstStyle/>
          <a:p>
            <a:r>
              <a:rPr lang="en-GB" dirty="0"/>
              <a:t>Activity</a:t>
            </a:r>
          </a:p>
        </p:txBody>
      </p:sp>
      <p:sp>
        <p:nvSpPr>
          <p:cNvPr id="3" name="Subtitle 2">
            <a:extLst>
              <a:ext uri="{FF2B5EF4-FFF2-40B4-BE49-F238E27FC236}">
                <a16:creationId xmlns:a16="http://schemas.microsoft.com/office/drawing/2014/main" id="{B017CC3F-251E-4DBC-9D99-40A0F2CC1F57}"/>
              </a:ext>
            </a:extLst>
          </p:cNvPr>
          <p:cNvSpPr>
            <a:spLocks noGrp="1"/>
          </p:cNvSpPr>
          <p:nvPr>
            <p:ph type="subTitle" idx="1"/>
          </p:nvPr>
        </p:nvSpPr>
        <p:spPr/>
        <p:txBody>
          <a:bodyPr>
            <a:normAutofit fontScale="92500" lnSpcReduction="10000"/>
          </a:bodyPr>
          <a:lstStyle/>
          <a:p>
            <a:r>
              <a:rPr lang="en-GB" dirty="0"/>
              <a:t>With that in mind, what sort of things do you need to be considered in a future proofing discussion.</a:t>
            </a:r>
          </a:p>
          <a:p>
            <a:r>
              <a:rPr lang="en-GB" dirty="0"/>
              <a:t>Please add to the chat.</a:t>
            </a:r>
          </a:p>
        </p:txBody>
      </p:sp>
    </p:spTree>
    <p:extLst>
      <p:ext uri="{BB962C8B-B14F-4D97-AF65-F5344CB8AC3E}">
        <p14:creationId xmlns:p14="http://schemas.microsoft.com/office/powerpoint/2010/main" val="1092805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236D-5B3C-4483-9F8F-E7AE513B5182}"/>
              </a:ext>
            </a:extLst>
          </p:cNvPr>
          <p:cNvSpPr>
            <a:spLocks noGrp="1"/>
          </p:cNvSpPr>
          <p:nvPr>
            <p:ph type="ctrTitle"/>
          </p:nvPr>
        </p:nvSpPr>
        <p:spPr>
          <a:xfrm>
            <a:off x="576072" y="1124712"/>
            <a:ext cx="11036808" cy="3172968"/>
          </a:xfrm>
        </p:spPr>
        <p:txBody>
          <a:bodyPr>
            <a:normAutofit fontScale="90000"/>
          </a:bodyPr>
          <a:lstStyle/>
          <a:p>
            <a:pPr algn="ctr"/>
            <a:r>
              <a:rPr lang="en-GB" dirty="0"/>
              <a:t>Elements of Future Proofing</a:t>
            </a:r>
            <a:br>
              <a:rPr lang="en-GB" dirty="0"/>
            </a:br>
            <a:endParaRPr lang="en-GB" dirty="0"/>
          </a:p>
        </p:txBody>
      </p:sp>
      <p:sp>
        <p:nvSpPr>
          <p:cNvPr id="5" name="Rectangle 4">
            <a:extLst>
              <a:ext uri="{FF2B5EF4-FFF2-40B4-BE49-F238E27FC236}">
                <a16:creationId xmlns:a16="http://schemas.microsoft.com/office/drawing/2014/main" id="{5D5F4661-8094-4794-B105-57B497CC942A}"/>
              </a:ext>
            </a:extLst>
          </p:cNvPr>
          <p:cNvSpPr/>
          <p:nvPr/>
        </p:nvSpPr>
        <p:spPr>
          <a:xfrm>
            <a:off x="712099" y="4727448"/>
            <a:ext cx="1715511" cy="1481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2C7683E-69D3-4D25-BF1B-2393F5F5144F}"/>
              </a:ext>
            </a:extLst>
          </p:cNvPr>
          <p:cNvSpPr txBox="1"/>
          <p:nvPr/>
        </p:nvSpPr>
        <p:spPr>
          <a:xfrm>
            <a:off x="712099" y="5086957"/>
            <a:ext cx="1715511" cy="646331"/>
          </a:xfrm>
          <a:prstGeom prst="rect">
            <a:avLst/>
          </a:prstGeom>
          <a:noFill/>
        </p:spPr>
        <p:txBody>
          <a:bodyPr wrap="square" rtlCol="0">
            <a:spAutoFit/>
          </a:bodyPr>
          <a:lstStyle/>
          <a:p>
            <a:pPr algn="ctr"/>
            <a:r>
              <a:rPr lang="en-GB" b="1" dirty="0"/>
              <a:t>Digital Infrastructure</a:t>
            </a:r>
          </a:p>
        </p:txBody>
      </p:sp>
      <p:pic>
        <p:nvPicPr>
          <p:cNvPr id="7" name="Picture 6">
            <a:extLst>
              <a:ext uri="{FF2B5EF4-FFF2-40B4-BE49-F238E27FC236}">
                <a16:creationId xmlns:a16="http://schemas.microsoft.com/office/drawing/2014/main" id="{E236DD01-A0B2-48BB-A019-654277CF74FF}"/>
              </a:ext>
            </a:extLst>
          </p:cNvPr>
          <p:cNvPicPr>
            <a:picLocks noChangeAspect="1"/>
          </p:cNvPicPr>
          <p:nvPr/>
        </p:nvPicPr>
        <p:blipFill>
          <a:blip r:embed="rId2"/>
          <a:stretch>
            <a:fillRect/>
          </a:stretch>
        </p:blipFill>
        <p:spPr>
          <a:xfrm>
            <a:off x="3283161" y="4715127"/>
            <a:ext cx="1725318" cy="1493649"/>
          </a:xfrm>
          <a:prstGeom prst="rect">
            <a:avLst/>
          </a:prstGeom>
        </p:spPr>
      </p:pic>
      <p:pic>
        <p:nvPicPr>
          <p:cNvPr id="8" name="Picture 7">
            <a:extLst>
              <a:ext uri="{FF2B5EF4-FFF2-40B4-BE49-F238E27FC236}">
                <a16:creationId xmlns:a16="http://schemas.microsoft.com/office/drawing/2014/main" id="{8D67325B-531F-49E6-88A9-02BFE0CC05BF}"/>
              </a:ext>
            </a:extLst>
          </p:cNvPr>
          <p:cNvPicPr>
            <a:picLocks noChangeAspect="1"/>
          </p:cNvPicPr>
          <p:nvPr/>
        </p:nvPicPr>
        <p:blipFill>
          <a:blip r:embed="rId2"/>
          <a:stretch>
            <a:fillRect/>
          </a:stretch>
        </p:blipFill>
        <p:spPr>
          <a:xfrm>
            <a:off x="6938428" y="4727448"/>
            <a:ext cx="1725318" cy="1493649"/>
          </a:xfrm>
          <a:prstGeom prst="rect">
            <a:avLst/>
          </a:prstGeom>
        </p:spPr>
      </p:pic>
      <p:pic>
        <p:nvPicPr>
          <p:cNvPr id="9" name="Picture 8">
            <a:extLst>
              <a:ext uri="{FF2B5EF4-FFF2-40B4-BE49-F238E27FC236}">
                <a16:creationId xmlns:a16="http://schemas.microsoft.com/office/drawing/2014/main" id="{B22E205B-15C7-4771-949B-596F33D67F39}"/>
              </a:ext>
            </a:extLst>
          </p:cNvPr>
          <p:cNvPicPr>
            <a:picLocks noChangeAspect="1"/>
          </p:cNvPicPr>
          <p:nvPr/>
        </p:nvPicPr>
        <p:blipFill>
          <a:blip r:embed="rId2"/>
          <a:stretch>
            <a:fillRect/>
          </a:stretch>
        </p:blipFill>
        <p:spPr>
          <a:xfrm>
            <a:off x="9415081" y="4715126"/>
            <a:ext cx="1725318" cy="1493649"/>
          </a:xfrm>
          <a:prstGeom prst="rect">
            <a:avLst/>
          </a:prstGeom>
        </p:spPr>
      </p:pic>
      <p:sp>
        <p:nvSpPr>
          <p:cNvPr id="10" name="TextBox 9">
            <a:extLst>
              <a:ext uri="{FF2B5EF4-FFF2-40B4-BE49-F238E27FC236}">
                <a16:creationId xmlns:a16="http://schemas.microsoft.com/office/drawing/2014/main" id="{33BFAF79-A1E6-4D44-942A-878EB1888DFD}"/>
              </a:ext>
            </a:extLst>
          </p:cNvPr>
          <p:cNvSpPr txBox="1"/>
          <p:nvPr/>
        </p:nvSpPr>
        <p:spPr>
          <a:xfrm>
            <a:off x="3283162" y="5225456"/>
            <a:ext cx="1725317" cy="369332"/>
          </a:xfrm>
          <a:prstGeom prst="rect">
            <a:avLst/>
          </a:prstGeom>
          <a:noFill/>
        </p:spPr>
        <p:txBody>
          <a:bodyPr wrap="square" rtlCol="0">
            <a:spAutoFit/>
          </a:bodyPr>
          <a:lstStyle/>
          <a:p>
            <a:r>
              <a:rPr lang="en-GB" b="1" dirty="0"/>
              <a:t>Sustainability</a:t>
            </a:r>
          </a:p>
        </p:txBody>
      </p:sp>
      <p:sp>
        <p:nvSpPr>
          <p:cNvPr id="11" name="TextBox 10">
            <a:extLst>
              <a:ext uri="{FF2B5EF4-FFF2-40B4-BE49-F238E27FC236}">
                <a16:creationId xmlns:a16="http://schemas.microsoft.com/office/drawing/2014/main" id="{EF0F02DD-18AE-4111-BE04-4818B065593E}"/>
              </a:ext>
            </a:extLst>
          </p:cNvPr>
          <p:cNvSpPr txBox="1"/>
          <p:nvPr/>
        </p:nvSpPr>
        <p:spPr>
          <a:xfrm>
            <a:off x="7105758" y="5225456"/>
            <a:ext cx="1390657" cy="369332"/>
          </a:xfrm>
          <a:prstGeom prst="rect">
            <a:avLst/>
          </a:prstGeom>
          <a:noFill/>
        </p:spPr>
        <p:txBody>
          <a:bodyPr wrap="square" rtlCol="0">
            <a:spAutoFit/>
          </a:bodyPr>
          <a:lstStyle/>
          <a:p>
            <a:r>
              <a:rPr lang="en-GB" b="1" dirty="0"/>
              <a:t>Creativity</a:t>
            </a:r>
          </a:p>
        </p:txBody>
      </p:sp>
      <p:sp>
        <p:nvSpPr>
          <p:cNvPr id="12" name="TextBox 11">
            <a:extLst>
              <a:ext uri="{FF2B5EF4-FFF2-40B4-BE49-F238E27FC236}">
                <a16:creationId xmlns:a16="http://schemas.microsoft.com/office/drawing/2014/main" id="{230B634F-CCD4-495A-B8B8-0530F9FBDE3E}"/>
              </a:ext>
            </a:extLst>
          </p:cNvPr>
          <p:cNvSpPr txBox="1"/>
          <p:nvPr/>
        </p:nvSpPr>
        <p:spPr>
          <a:xfrm>
            <a:off x="9653799" y="5086956"/>
            <a:ext cx="1383738" cy="646331"/>
          </a:xfrm>
          <a:prstGeom prst="rect">
            <a:avLst/>
          </a:prstGeom>
          <a:noFill/>
        </p:spPr>
        <p:txBody>
          <a:bodyPr wrap="square" rtlCol="0">
            <a:spAutoFit/>
          </a:bodyPr>
          <a:lstStyle/>
          <a:p>
            <a:pPr algn="ctr"/>
            <a:r>
              <a:rPr lang="en-GB" b="1" dirty="0"/>
              <a:t>Consumer Behaviour</a:t>
            </a:r>
          </a:p>
        </p:txBody>
      </p:sp>
      <p:sp>
        <p:nvSpPr>
          <p:cNvPr id="13" name="Arrow: Right 12">
            <a:extLst>
              <a:ext uri="{FF2B5EF4-FFF2-40B4-BE49-F238E27FC236}">
                <a16:creationId xmlns:a16="http://schemas.microsoft.com/office/drawing/2014/main" id="{F3519F4D-97EB-4425-9933-F18602C5CF06}"/>
              </a:ext>
            </a:extLst>
          </p:cNvPr>
          <p:cNvSpPr/>
          <p:nvPr/>
        </p:nvSpPr>
        <p:spPr>
          <a:xfrm rot="2531301">
            <a:off x="53546" y="2693705"/>
            <a:ext cx="1698613" cy="7866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61CBDEED-32F7-4750-AA09-1C441B4952F9}"/>
              </a:ext>
            </a:extLst>
          </p:cNvPr>
          <p:cNvPicPr>
            <a:picLocks noChangeAspect="1"/>
          </p:cNvPicPr>
          <p:nvPr/>
        </p:nvPicPr>
        <p:blipFill>
          <a:blip r:embed="rId3"/>
          <a:stretch>
            <a:fillRect/>
          </a:stretch>
        </p:blipFill>
        <p:spPr>
          <a:xfrm>
            <a:off x="2006331" y="2419438"/>
            <a:ext cx="1414395" cy="1335140"/>
          </a:xfrm>
          <a:prstGeom prst="rect">
            <a:avLst/>
          </a:prstGeom>
        </p:spPr>
      </p:pic>
      <p:pic>
        <p:nvPicPr>
          <p:cNvPr id="16" name="Picture 15">
            <a:extLst>
              <a:ext uri="{FF2B5EF4-FFF2-40B4-BE49-F238E27FC236}">
                <a16:creationId xmlns:a16="http://schemas.microsoft.com/office/drawing/2014/main" id="{92943CDD-D417-43A9-8B80-F81370D086A8}"/>
              </a:ext>
            </a:extLst>
          </p:cNvPr>
          <p:cNvPicPr>
            <a:picLocks noChangeAspect="1"/>
          </p:cNvPicPr>
          <p:nvPr/>
        </p:nvPicPr>
        <p:blipFill>
          <a:blip r:embed="rId3"/>
          <a:stretch>
            <a:fillRect/>
          </a:stretch>
        </p:blipFill>
        <p:spPr>
          <a:xfrm rot="5400000">
            <a:off x="8682260" y="2503694"/>
            <a:ext cx="1414395" cy="1335140"/>
          </a:xfrm>
          <a:prstGeom prst="rect">
            <a:avLst/>
          </a:prstGeom>
        </p:spPr>
      </p:pic>
      <p:pic>
        <p:nvPicPr>
          <p:cNvPr id="17" name="Picture 16">
            <a:extLst>
              <a:ext uri="{FF2B5EF4-FFF2-40B4-BE49-F238E27FC236}">
                <a16:creationId xmlns:a16="http://schemas.microsoft.com/office/drawing/2014/main" id="{69953C40-12AD-4520-AE1F-8F502ACC63E6}"/>
              </a:ext>
            </a:extLst>
          </p:cNvPr>
          <p:cNvPicPr>
            <a:picLocks noChangeAspect="1"/>
          </p:cNvPicPr>
          <p:nvPr/>
        </p:nvPicPr>
        <p:blipFill>
          <a:blip r:embed="rId4"/>
          <a:stretch>
            <a:fillRect/>
          </a:stretch>
        </p:blipFill>
        <p:spPr>
          <a:xfrm>
            <a:off x="10277740" y="2464067"/>
            <a:ext cx="1335140" cy="1414395"/>
          </a:xfrm>
          <a:prstGeom prst="rect">
            <a:avLst/>
          </a:prstGeom>
        </p:spPr>
      </p:pic>
      <p:sp>
        <p:nvSpPr>
          <p:cNvPr id="18" name="TextBox 17">
            <a:extLst>
              <a:ext uri="{FF2B5EF4-FFF2-40B4-BE49-F238E27FC236}">
                <a16:creationId xmlns:a16="http://schemas.microsoft.com/office/drawing/2014/main" id="{CDCB7A64-234A-4DF5-9CE4-052FFD3AD59A}"/>
              </a:ext>
            </a:extLst>
          </p:cNvPr>
          <p:cNvSpPr txBox="1"/>
          <p:nvPr/>
        </p:nvSpPr>
        <p:spPr>
          <a:xfrm>
            <a:off x="833480" y="3764906"/>
            <a:ext cx="881986" cy="369332"/>
          </a:xfrm>
          <a:prstGeom prst="rect">
            <a:avLst/>
          </a:prstGeom>
          <a:noFill/>
        </p:spPr>
        <p:txBody>
          <a:bodyPr wrap="square" rtlCol="0">
            <a:spAutoFit/>
          </a:bodyPr>
          <a:lstStyle/>
          <a:p>
            <a:r>
              <a:rPr lang="en-GB" b="1" dirty="0"/>
              <a:t>Risk</a:t>
            </a:r>
          </a:p>
        </p:txBody>
      </p:sp>
      <p:sp>
        <p:nvSpPr>
          <p:cNvPr id="19" name="TextBox 18">
            <a:extLst>
              <a:ext uri="{FF2B5EF4-FFF2-40B4-BE49-F238E27FC236}">
                <a16:creationId xmlns:a16="http://schemas.microsoft.com/office/drawing/2014/main" id="{C08D7420-C84F-4626-A897-8D3BFC392D45}"/>
              </a:ext>
            </a:extLst>
          </p:cNvPr>
          <p:cNvSpPr txBox="1"/>
          <p:nvPr/>
        </p:nvSpPr>
        <p:spPr>
          <a:xfrm>
            <a:off x="2769317" y="3764906"/>
            <a:ext cx="1302818" cy="369332"/>
          </a:xfrm>
          <a:prstGeom prst="rect">
            <a:avLst/>
          </a:prstGeom>
          <a:noFill/>
        </p:spPr>
        <p:txBody>
          <a:bodyPr wrap="square" rtlCol="0">
            <a:spAutoFit/>
          </a:bodyPr>
          <a:lstStyle/>
          <a:p>
            <a:r>
              <a:rPr lang="en-GB" b="1" dirty="0"/>
              <a:t>Research</a:t>
            </a:r>
          </a:p>
        </p:txBody>
      </p:sp>
      <p:sp>
        <p:nvSpPr>
          <p:cNvPr id="20" name="TextBox 19">
            <a:extLst>
              <a:ext uri="{FF2B5EF4-FFF2-40B4-BE49-F238E27FC236}">
                <a16:creationId xmlns:a16="http://schemas.microsoft.com/office/drawing/2014/main" id="{E3E19226-1AED-4DD8-A508-56E3677FC3F6}"/>
              </a:ext>
            </a:extLst>
          </p:cNvPr>
          <p:cNvSpPr txBox="1"/>
          <p:nvPr/>
        </p:nvSpPr>
        <p:spPr>
          <a:xfrm>
            <a:off x="8119867" y="3878462"/>
            <a:ext cx="1444919" cy="369332"/>
          </a:xfrm>
          <a:prstGeom prst="rect">
            <a:avLst/>
          </a:prstGeom>
          <a:noFill/>
        </p:spPr>
        <p:txBody>
          <a:bodyPr wrap="square" rtlCol="0">
            <a:spAutoFit/>
          </a:bodyPr>
          <a:lstStyle/>
          <a:p>
            <a:r>
              <a:rPr lang="en-GB" b="1" dirty="0"/>
              <a:t>Innovation</a:t>
            </a:r>
          </a:p>
        </p:txBody>
      </p:sp>
      <p:sp>
        <p:nvSpPr>
          <p:cNvPr id="21" name="TextBox 20">
            <a:extLst>
              <a:ext uri="{FF2B5EF4-FFF2-40B4-BE49-F238E27FC236}">
                <a16:creationId xmlns:a16="http://schemas.microsoft.com/office/drawing/2014/main" id="{24F36499-6786-49E4-808B-1A94A6EF41B6}"/>
              </a:ext>
            </a:extLst>
          </p:cNvPr>
          <p:cNvSpPr txBox="1"/>
          <p:nvPr/>
        </p:nvSpPr>
        <p:spPr>
          <a:xfrm>
            <a:off x="10057028" y="3903768"/>
            <a:ext cx="1229991" cy="369332"/>
          </a:xfrm>
          <a:prstGeom prst="rect">
            <a:avLst/>
          </a:prstGeom>
          <a:noFill/>
        </p:spPr>
        <p:txBody>
          <a:bodyPr wrap="square" rtlCol="0">
            <a:spAutoFit/>
          </a:bodyPr>
          <a:lstStyle/>
          <a:p>
            <a:r>
              <a:rPr lang="en-GB" b="1" dirty="0"/>
              <a:t>Solution</a:t>
            </a:r>
          </a:p>
        </p:txBody>
      </p:sp>
    </p:spTree>
    <p:extLst>
      <p:ext uri="{BB962C8B-B14F-4D97-AF65-F5344CB8AC3E}">
        <p14:creationId xmlns:p14="http://schemas.microsoft.com/office/powerpoint/2010/main" val="3354498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448960-2148-4329-AE9F-628B3A3B4906}"/>
              </a:ext>
            </a:extLst>
          </p:cNvPr>
          <p:cNvSpPr>
            <a:spLocks noGrp="1"/>
          </p:cNvSpPr>
          <p:nvPr>
            <p:ph type="ctrTitle"/>
          </p:nvPr>
        </p:nvSpPr>
        <p:spPr>
          <a:xfrm>
            <a:off x="841246" y="978619"/>
            <a:ext cx="5991244" cy="1106424"/>
          </a:xfrm>
        </p:spPr>
        <p:txBody>
          <a:bodyPr vert="horz" lIns="91440" tIns="45720" rIns="91440" bIns="45720" rtlCol="0" anchor="ctr">
            <a:normAutofit/>
          </a:bodyPr>
          <a:lstStyle/>
          <a:p>
            <a:r>
              <a:rPr lang="en-US" sz="3200"/>
              <a:t>Digital infrastructure</a:t>
            </a:r>
          </a:p>
        </p:txBody>
      </p:sp>
      <p:sp>
        <p:nvSpPr>
          <p:cNvPr id="20" name="Rectangle 19">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4867344-7538-4B8A-B2B9-D8C1C5A8CF33}"/>
              </a:ext>
            </a:extLst>
          </p:cNvPr>
          <p:cNvSpPr>
            <a:spLocks noGrp="1"/>
          </p:cNvSpPr>
          <p:nvPr>
            <p:ph type="subTitle" idx="1"/>
          </p:nvPr>
        </p:nvSpPr>
        <p:spPr>
          <a:xfrm>
            <a:off x="841248" y="2252870"/>
            <a:ext cx="5993892" cy="3560251"/>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000" dirty="0"/>
              <a:t>Key elements of Digital infrastructure:</a:t>
            </a:r>
          </a:p>
          <a:p>
            <a:pPr indent="-228600">
              <a:lnSpc>
                <a:spcPct val="100000"/>
              </a:lnSpc>
              <a:buFont typeface="Arial" panose="020B0604020202020204" pitchFamily="34" charset="0"/>
              <a:buChar char="•"/>
            </a:pPr>
            <a:r>
              <a:rPr lang="en-US" sz="1000" dirty="0"/>
              <a:t>Telecommunications</a:t>
            </a:r>
          </a:p>
          <a:p>
            <a:pPr indent="-228600">
              <a:lnSpc>
                <a:spcPct val="100000"/>
              </a:lnSpc>
              <a:buFont typeface="Arial" panose="020B0604020202020204" pitchFamily="34" charset="0"/>
              <a:buChar char="•"/>
            </a:pPr>
            <a:r>
              <a:rPr lang="en-US" sz="1000" dirty="0"/>
              <a:t>Website creation and management</a:t>
            </a:r>
          </a:p>
          <a:p>
            <a:pPr indent="-228600">
              <a:lnSpc>
                <a:spcPct val="100000"/>
              </a:lnSpc>
              <a:buFont typeface="Arial" panose="020B0604020202020204" pitchFamily="34" charset="0"/>
              <a:buChar char="•"/>
            </a:pPr>
            <a:r>
              <a:rPr lang="en-US" sz="1000" dirty="0"/>
              <a:t>Ordering and procurement</a:t>
            </a:r>
          </a:p>
          <a:p>
            <a:pPr indent="-228600">
              <a:lnSpc>
                <a:spcPct val="100000"/>
              </a:lnSpc>
              <a:buFont typeface="Arial" panose="020B0604020202020204" pitchFamily="34" charset="0"/>
              <a:buChar char="•"/>
            </a:pPr>
            <a:r>
              <a:rPr lang="en-US" sz="1000" dirty="0"/>
              <a:t>Stock Management</a:t>
            </a:r>
          </a:p>
          <a:p>
            <a:pPr indent="-228600">
              <a:lnSpc>
                <a:spcPct val="100000"/>
              </a:lnSpc>
              <a:buFont typeface="Arial" panose="020B0604020202020204" pitchFamily="34" charset="0"/>
              <a:buChar char="•"/>
            </a:pPr>
            <a:r>
              <a:rPr lang="en-US" sz="1000" dirty="0"/>
              <a:t>Sales</a:t>
            </a:r>
          </a:p>
          <a:p>
            <a:pPr indent="-228600">
              <a:lnSpc>
                <a:spcPct val="100000"/>
              </a:lnSpc>
              <a:buFont typeface="Arial" panose="020B0604020202020204" pitchFamily="34" charset="0"/>
              <a:buChar char="•"/>
            </a:pPr>
            <a:r>
              <a:rPr lang="en-US" sz="1000" dirty="0"/>
              <a:t>Marketing</a:t>
            </a:r>
          </a:p>
          <a:p>
            <a:pPr indent="-228600">
              <a:lnSpc>
                <a:spcPct val="100000"/>
              </a:lnSpc>
              <a:buFont typeface="Arial" panose="020B0604020202020204" pitchFamily="34" charset="0"/>
              <a:buChar char="•"/>
            </a:pPr>
            <a:r>
              <a:rPr lang="en-US" sz="1000" dirty="0"/>
              <a:t>Security</a:t>
            </a:r>
          </a:p>
          <a:p>
            <a:pPr indent="-228600">
              <a:lnSpc>
                <a:spcPct val="100000"/>
              </a:lnSpc>
              <a:buFont typeface="Arial" panose="020B0604020202020204" pitchFamily="34" charset="0"/>
              <a:buChar char="•"/>
            </a:pPr>
            <a:r>
              <a:rPr lang="en-US" sz="1000" dirty="0"/>
              <a:t>Internal comms and culture</a:t>
            </a:r>
          </a:p>
          <a:p>
            <a:pPr indent="-228600">
              <a:lnSpc>
                <a:spcPct val="100000"/>
              </a:lnSpc>
              <a:buFont typeface="Arial" panose="020B0604020202020204" pitchFamily="34" charset="0"/>
              <a:buChar char="•"/>
            </a:pPr>
            <a:r>
              <a:rPr lang="en-US" sz="1000" dirty="0"/>
              <a:t>Research </a:t>
            </a:r>
          </a:p>
          <a:p>
            <a:pPr indent="-228600">
              <a:lnSpc>
                <a:spcPct val="100000"/>
              </a:lnSpc>
              <a:buFont typeface="Arial" panose="020B0604020202020204" pitchFamily="34" charset="0"/>
              <a:buChar char="•"/>
            </a:pPr>
            <a:r>
              <a:rPr lang="en-US" sz="1000" dirty="0"/>
              <a:t>Business Efficiency</a:t>
            </a:r>
          </a:p>
          <a:p>
            <a:pPr indent="-228600">
              <a:lnSpc>
                <a:spcPct val="100000"/>
              </a:lnSpc>
              <a:buFont typeface="Arial" panose="020B0604020202020204" pitchFamily="34" charset="0"/>
              <a:buChar char="•"/>
            </a:pPr>
            <a:r>
              <a:rPr lang="en-US" sz="1000" dirty="0"/>
              <a:t>IT Is pretty must responsible for the management and delivery of all aspects of the business.</a:t>
            </a:r>
          </a:p>
          <a:p>
            <a:pPr indent="-228600">
              <a:lnSpc>
                <a:spcPct val="100000"/>
              </a:lnSpc>
              <a:buFont typeface="Arial" panose="020B0604020202020204" pitchFamily="34" charset="0"/>
              <a:buChar char="•"/>
            </a:pPr>
            <a:endParaRPr lang="en-US" sz="1000" dirty="0"/>
          </a:p>
        </p:txBody>
      </p:sp>
      <p:pic>
        <p:nvPicPr>
          <p:cNvPr id="7" name="Graphic 6" descr="Computer">
            <a:extLst>
              <a:ext uri="{FF2B5EF4-FFF2-40B4-BE49-F238E27FC236}">
                <a16:creationId xmlns:a16="http://schemas.microsoft.com/office/drawing/2014/main" id="{50BA2EA1-0F22-402D-9243-F64822A993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110646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72DB6-3655-4771-861E-A593A674983E}"/>
              </a:ext>
            </a:extLst>
          </p:cNvPr>
          <p:cNvSpPr>
            <a:spLocks noGrp="1"/>
          </p:cNvSpPr>
          <p:nvPr>
            <p:ph type="ctrTitle"/>
          </p:nvPr>
        </p:nvSpPr>
        <p:spPr>
          <a:xfrm>
            <a:off x="841248" y="503132"/>
            <a:ext cx="10509504" cy="1974892"/>
          </a:xfrm>
        </p:spPr>
        <p:txBody>
          <a:bodyPr vert="horz" lIns="91440" tIns="45720" rIns="91440" bIns="45720" rtlCol="0" anchor="b">
            <a:normAutofit/>
          </a:bodyPr>
          <a:lstStyle/>
          <a:p>
            <a:r>
              <a:rPr lang="en-US" sz="5400"/>
              <a:t>Activities</a:t>
            </a:r>
          </a:p>
        </p:txBody>
      </p:sp>
      <p:sp>
        <p:nvSpPr>
          <p:cNvPr id="16" name="Rectangle 15">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BD0F2BF-C76E-451F-85D2-92306B7164D2}"/>
              </a:ext>
            </a:extLst>
          </p:cNvPr>
          <p:cNvSpPr>
            <a:spLocks noGrp="1"/>
          </p:cNvSpPr>
          <p:nvPr>
            <p:ph type="subTitle" idx="1"/>
          </p:nvPr>
        </p:nvSpPr>
        <p:spPr>
          <a:xfrm>
            <a:off x="841248" y="3328416"/>
            <a:ext cx="10509504" cy="2715768"/>
          </a:xfrm>
        </p:spPr>
        <p:txBody>
          <a:bodyPr vert="horz" lIns="91440" tIns="45720" rIns="91440" bIns="45720" rtlCol="0">
            <a:normAutofit/>
          </a:bodyPr>
          <a:lstStyle/>
          <a:p>
            <a:r>
              <a:rPr lang="en-US" sz="2000" dirty="0"/>
              <a:t>Please discuss or write in the chat.</a:t>
            </a:r>
          </a:p>
          <a:p>
            <a:pPr marL="514350" indent="-228600">
              <a:buFont typeface="Arial" panose="020B0604020202020204" pitchFamily="34" charset="0"/>
              <a:buChar char="•"/>
            </a:pPr>
            <a:r>
              <a:rPr lang="en-US" sz="2000" dirty="0"/>
              <a:t>How important is Digital Infrastructure to rural communities?</a:t>
            </a:r>
          </a:p>
          <a:p>
            <a:pPr marL="514350" indent="-228600">
              <a:buFont typeface="Arial" panose="020B0604020202020204" pitchFamily="34" charset="0"/>
              <a:buChar char="•"/>
            </a:pPr>
            <a:r>
              <a:rPr lang="en-US" sz="2000" dirty="0"/>
              <a:t>What are the risks associated with it?</a:t>
            </a:r>
          </a:p>
          <a:p>
            <a:pPr marL="514350" indent="-228600">
              <a:buFont typeface="Arial" panose="020B0604020202020204" pitchFamily="34" charset="0"/>
              <a:buChar char="•"/>
            </a:pPr>
            <a:r>
              <a:rPr lang="en-US" sz="2000" dirty="0"/>
              <a:t>How can it be monitored or developed?</a:t>
            </a:r>
          </a:p>
          <a:p>
            <a:pPr marL="514350" indent="-228600">
              <a:buFont typeface="Arial" panose="020B0604020202020204" pitchFamily="34" charset="0"/>
              <a:buChar char="•"/>
            </a:pPr>
            <a:r>
              <a:rPr lang="en-US" sz="2000" dirty="0"/>
              <a:t>Is there a solution for future proofing rural business in terms of Digital </a:t>
            </a:r>
            <a:r>
              <a:rPr lang="en-US" sz="2000" dirty="0" err="1"/>
              <a:t>Infrasture</a:t>
            </a:r>
            <a:r>
              <a:rPr lang="en-US" sz="2000" dirty="0"/>
              <a:t>?</a:t>
            </a:r>
          </a:p>
        </p:txBody>
      </p:sp>
    </p:spTree>
    <p:extLst>
      <p:ext uri="{BB962C8B-B14F-4D97-AF65-F5344CB8AC3E}">
        <p14:creationId xmlns:p14="http://schemas.microsoft.com/office/powerpoint/2010/main" val="1583060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4B178-CD9C-412A-9283-24148E4AB0C0}"/>
              </a:ext>
            </a:extLst>
          </p:cNvPr>
          <p:cNvSpPr>
            <a:spLocks noGrp="1"/>
          </p:cNvSpPr>
          <p:nvPr>
            <p:ph type="ctrTitle"/>
          </p:nvPr>
        </p:nvSpPr>
        <p:spPr>
          <a:xfrm>
            <a:off x="576072" y="1243173"/>
            <a:ext cx="11036808" cy="2897311"/>
          </a:xfrm>
        </p:spPr>
        <p:txBody>
          <a:bodyPr>
            <a:normAutofit/>
          </a:bodyPr>
          <a:lstStyle/>
          <a:p>
            <a:r>
              <a:rPr lang="en-GB" dirty="0"/>
              <a:t>Context Activity</a:t>
            </a:r>
            <a:br>
              <a:rPr lang="en-GB" dirty="0"/>
            </a:br>
            <a:r>
              <a:rPr lang="en-GB" sz="3100" dirty="0"/>
              <a:t>Nigel's Dairy Products Ltd</a:t>
            </a:r>
            <a:br>
              <a:rPr lang="en-GB" sz="3100" dirty="0"/>
            </a:br>
            <a:r>
              <a:rPr lang="en-GB" sz="3100" dirty="0">
                <a:hlinkClick r:id="rId2"/>
              </a:rPr>
              <a:t>https://www.southwalesguardian.co.uk/news/17727699.carmarthenshires-doorstep-revolution/</a:t>
            </a:r>
            <a:endParaRPr lang="en-GB" dirty="0"/>
          </a:p>
        </p:txBody>
      </p:sp>
      <p:sp>
        <p:nvSpPr>
          <p:cNvPr id="3" name="Subtitle 2">
            <a:extLst>
              <a:ext uri="{FF2B5EF4-FFF2-40B4-BE49-F238E27FC236}">
                <a16:creationId xmlns:a16="http://schemas.microsoft.com/office/drawing/2014/main" id="{21E9C792-B12E-4D9A-82BE-79387D695061}"/>
              </a:ext>
            </a:extLst>
          </p:cNvPr>
          <p:cNvSpPr>
            <a:spLocks noGrp="1"/>
          </p:cNvSpPr>
          <p:nvPr>
            <p:ph type="subTitle" idx="1"/>
          </p:nvPr>
        </p:nvSpPr>
        <p:spPr/>
        <p:txBody>
          <a:bodyPr>
            <a:normAutofit/>
          </a:bodyPr>
          <a:lstStyle/>
          <a:p>
            <a:r>
              <a:rPr lang="en-GB" dirty="0"/>
              <a:t>Considering the things we have just identified about the importance of Digital Infrastructure.  Audit the importance of this business and also the future proofing potential.</a:t>
            </a:r>
          </a:p>
        </p:txBody>
      </p:sp>
    </p:spTree>
    <p:extLst>
      <p:ext uri="{BB962C8B-B14F-4D97-AF65-F5344CB8AC3E}">
        <p14:creationId xmlns:p14="http://schemas.microsoft.com/office/powerpoint/2010/main" val="2771806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68CA-74B1-459A-9E87-562AF511E3A3}"/>
              </a:ext>
            </a:extLst>
          </p:cNvPr>
          <p:cNvSpPr>
            <a:spLocks noGrp="1"/>
          </p:cNvSpPr>
          <p:nvPr>
            <p:ph type="ctrTitle"/>
          </p:nvPr>
        </p:nvSpPr>
        <p:spPr/>
        <p:txBody>
          <a:bodyPr/>
          <a:lstStyle/>
          <a:p>
            <a:r>
              <a:rPr lang="en-GB" dirty="0"/>
              <a:t>Sustainability</a:t>
            </a:r>
          </a:p>
        </p:txBody>
      </p:sp>
      <p:sp>
        <p:nvSpPr>
          <p:cNvPr id="3" name="Subtitle 2">
            <a:extLst>
              <a:ext uri="{FF2B5EF4-FFF2-40B4-BE49-F238E27FC236}">
                <a16:creationId xmlns:a16="http://schemas.microsoft.com/office/drawing/2014/main" id="{A1BB0BAE-41B8-476B-AE34-ADA6093D2FC4}"/>
              </a:ext>
            </a:extLst>
          </p:cNvPr>
          <p:cNvSpPr>
            <a:spLocks noGrp="1"/>
          </p:cNvSpPr>
          <p:nvPr>
            <p:ph type="subTitle" idx="1"/>
          </p:nvPr>
        </p:nvSpPr>
        <p:spPr/>
        <p:txBody>
          <a:bodyPr>
            <a:normAutofit fontScale="55000" lnSpcReduction="20000"/>
          </a:bodyPr>
          <a:lstStyle/>
          <a:p>
            <a:r>
              <a:rPr lang="en-GB" dirty="0"/>
              <a:t>The definition of “sustainability” is the study of how natural systems function, remain diverse and produce everything it needs for the ecology to remain in balance. It also acknowledges that human civilisation takes resources to sustain our modern way of life </a:t>
            </a:r>
            <a:r>
              <a:rPr lang="en-GB" b="1" dirty="0"/>
              <a:t>(1)</a:t>
            </a:r>
            <a:r>
              <a:rPr lang="en-GB" dirty="0"/>
              <a:t>. There are countless examples throughout human history where a civilisation has damaged its own environment and seriously affected its own survival chances (some of which Jared Diamond explores in his book </a:t>
            </a:r>
            <a:r>
              <a:rPr lang="en-GB" i="1" dirty="0"/>
              <a:t>Collapse</a:t>
            </a:r>
            <a:r>
              <a:rPr lang="en-GB" dirty="0"/>
              <a:t>:</a:t>
            </a:r>
            <a:r>
              <a:rPr lang="en-GB" i="1" dirty="0"/>
              <a:t> How Complex Societies Choose to Fail or Survive</a:t>
            </a:r>
            <a:r>
              <a:rPr lang="en-GB" dirty="0"/>
              <a:t> </a:t>
            </a:r>
            <a:r>
              <a:rPr lang="en-GB" b="1" dirty="0"/>
              <a:t>(10)</a:t>
            </a:r>
            <a:r>
              <a:rPr lang="en-GB" dirty="0"/>
              <a:t>). Sustainability takes into account how we might live in harmony with the natural world around us, protecting it from damage and destruction (Environmental Science, 2021)</a:t>
            </a:r>
          </a:p>
        </p:txBody>
      </p:sp>
    </p:spTree>
    <p:extLst>
      <p:ext uri="{BB962C8B-B14F-4D97-AF65-F5344CB8AC3E}">
        <p14:creationId xmlns:p14="http://schemas.microsoft.com/office/powerpoint/2010/main" val="3320315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neyard lines on slopes">
            <a:extLst>
              <a:ext uri="{FF2B5EF4-FFF2-40B4-BE49-F238E27FC236}">
                <a16:creationId xmlns:a16="http://schemas.microsoft.com/office/drawing/2014/main" id="{E1065302-6F84-4900-9157-E5C27E0A3E99}"/>
              </a:ext>
            </a:extLst>
          </p:cNvPr>
          <p:cNvPicPr>
            <a:picLocks noChangeAspect="1"/>
          </p:cNvPicPr>
          <p:nvPr/>
        </p:nvPicPr>
        <p:blipFill rotWithShape="1">
          <a:blip r:embed="rId2"/>
          <a:srcRect l="2954" r="12672" b="-1"/>
          <a:stretch/>
        </p:blipFill>
        <p:spPr>
          <a:xfrm>
            <a:off x="3523488" y="10"/>
            <a:ext cx="8668512" cy="6857990"/>
          </a:xfrm>
          <a:prstGeom prst="rect">
            <a:avLst/>
          </a:prstGeom>
        </p:spPr>
      </p:pic>
      <p:sp>
        <p:nvSpPr>
          <p:cNvPr id="40" name="Rectangle 3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B343D7-5794-4C0A-8519-B303234D395F}"/>
              </a:ext>
            </a:extLst>
          </p:cNvPr>
          <p:cNvSpPr>
            <a:spLocks noGrp="1"/>
          </p:cNvSpPr>
          <p:nvPr>
            <p:ph type="ctrTitle"/>
          </p:nvPr>
        </p:nvSpPr>
        <p:spPr>
          <a:xfrm>
            <a:off x="477981" y="1122363"/>
            <a:ext cx="4023360" cy="3204134"/>
          </a:xfrm>
        </p:spPr>
        <p:txBody>
          <a:bodyPr anchor="b">
            <a:normAutofit/>
          </a:bodyPr>
          <a:lstStyle/>
          <a:p>
            <a:r>
              <a:rPr lang="en-GB" sz="4400" dirty="0"/>
              <a:t>Sustainability </a:t>
            </a:r>
          </a:p>
        </p:txBody>
      </p:sp>
      <p:sp>
        <p:nvSpPr>
          <p:cNvPr id="3" name="Subtitle 2">
            <a:extLst>
              <a:ext uri="{FF2B5EF4-FFF2-40B4-BE49-F238E27FC236}">
                <a16:creationId xmlns:a16="http://schemas.microsoft.com/office/drawing/2014/main" id="{4B0C23F4-6848-4CDC-ACB6-F813A8F7D4B9}"/>
              </a:ext>
            </a:extLst>
          </p:cNvPr>
          <p:cNvSpPr>
            <a:spLocks noGrp="1"/>
          </p:cNvSpPr>
          <p:nvPr>
            <p:ph type="subTitle" idx="1"/>
          </p:nvPr>
        </p:nvSpPr>
        <p:spPr>
          <a:xfrm>
            <a:off x="477980" y="4872922"/>
            <a:ext cx="4023359" cy="1208141"/>
          </a:xfrm>
        </p:spPr>
        <p:txBody>
          <a:bodyPr>
            <a:noAutofit/>
          </a:bodyPr>
          <a:lstStyle/>
          <a:p>
            <a:pPr>
              <a:lnSpc>
                <a:spcPct val="100000"/>
              </a:lnSpc>
            </a:pPr>
            <a:r>
              <a:rPr lang="en-GB" sz="1400" dirty="0"/>
              <a:t>Sustainability is challenging in itself, as it is ever evolving with researching leading discussions in different directions and leading experts making different claims and demands.</a:t>
            </a:r>
          </a:p>
          <a:p>
            <a:pPr>
              <a:lnSpc>
                <a:spcPct val="100000"/>
              </a:lnSpc>
            </a:pPr>
            <a:r>
              <a:rPr lang="en-GB" sz="1400" dirty="0"/>
              <a:t>We shall take a look at a couple of known scenarios that rural communities will be facing.</a:t>
            </a:r>
          </a:p>
        </p:txBody>
      </p:sp>
      <p:sp>
        <p:nvSpPr>
          <p:cNvPr id="42" name="Rectangle 4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95891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859A-9ECC-44B9-89F4-6AE0E8E306C5}"/>
              </a:ext>
            </a:extLst>
          </p:cNvPr>
          <p:cNvSpPr>
            <a:spLocks noGrp="1"/>
          </p:cNvSpPr>
          <p:nvPr>
            <p:ph type="ctrTitle"/>
          </p:nvPr>
        </p:nvSpPr>
        <p:spPr/>
        <p:txBody>
          <a:bodyPr>
            <a:normAutofit/>
          </a:bodyPr>
          <a:lstStyle/>
          <a:p>
            <a:r>
              <a:rPr lang="en-GB" dirty="0"/>
              <a:t>Fuel of cars</a:t>
            </a:r>
            <a:br>
              <a:rPr lang="en-GB" dirty="0"/>
            </a:br>
            <a:r>
              <a:rPr lang="en-GB" sz="2200" dirty="0">
                <a:hlinkClick r:id="rId2"/>
              </a:rPr>
              <a:t>https://www.youtube.com/results?search_query=uk+government+commitment+to+petrol+free+cars+by+2030</a:t>
            </a:r>
            <a:endParaRPr lang="en-GB" sz="2200" dirty="0"/>
          </a:p>
        </p:txBody>
      </p:sp>
      <p:sp>
        <p:nvSpPr>
          <p:cNvPr id="3" name="Subtitle 2">
            <a:extLst>
              <a:ext uri="{FF2B5EF4-FFF2-40B4-BE49-F238E27FC236}">
                <a16:creationId xmlns:a16="http://schemas.microsoft.com/office/drawing/2014/main" id="{4F1A87FD-BBD7-4774-A853-92A358F19EEB}"/>
              </a:ext>
            </a:extLst>
          </p:cNvPr>
          <p:cNvSpPr>
            <a:spLocks noGrp="1"/>
          </p:cNvSpPr>
          <p:nvPr>
            <p:ph type="subTitle" idx="1"/>
          </p:nvPr>
        </p:nvSpPr>
        <p:spPr/>
        <p:txBody>
          <a:bodyPr>
            <a:normAutofit fontScale="40000" lnSpcReduction="20000"/>
          </a:bodyPr>
          <a:lstStyle/>
          <a:p>
            <a:r>
              <a:rPr lang="en-GB" dirty="0"/>
              <a:t>Answer the following questions:</a:t>
            </a:r>
          </a:p>
          <a:p>
            <a:pPr marL="514350" indent="-514350">
              <a:buAutoNum type="arabicPeriod"/>
            </a:pPr>
            <a:r>
              <a:rPr lang="en-GB" dirty="0"/>
              <a:t>What do we know?</a:t>
            </a:r>
          </a:p>
          <a:p>
            <a:pPr marL="514350" indent="-514350">
              <a:buAutoNum type="arabicPeriod"/>
            </a:pPr>
            <a:r>
              <a:rPr lang="en-GB" dirty="0"/>
              <a:t>What don’t we know?</a:t>
            </a:r>
          </a:p>
          <a:p>
            <a:pPr marL="514350" indent="-514350">
              <a:buAutoNum type="arabicPeriod"/>
            </a:pPr>
            <a:r>
              <a:rPr lang="en-GB" dirty="0"/>
              <a:t>What the risks to rural businesses?</a:t>
            </a:r>
          </a:p>
          <a:p>
            <a:pPr marL="514350" indent="-514350">
              <a:buAutoNum type="arabicPeriod"/>
            </a:pPr>
            <a:r>
              <a:rPr lang="en-GB" dirty="0"/>
              <a:t>What can they do to future proof their businesses?</a:t>
            </a:r>
          </a:p>
        </p:txBody>
      </p:sp>
    </p:spTree>
    <p:extLst>
      <p:ext uri="{BB962C8B-B14F-4D97-AF65-F5344CB8AC3E}">
        <p14:creationId xmlns:p14="http://schemas.microsoft.com/office/powerpoint/2010/main" val="209982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867C1E-13BE-4494-A9BE-2DD5829B0FB9}"/>
              </a:ext>
            </a:extLst>
          </p:cNvPr>
          <p:cNvSpPr>
            <a:spLocks noGrp="1"/>
          </p:cNvSpPr>
          <p:nvPr>
            <p:ph type="ctrTitle"/>
          </p:nvPr>
        </p:nvSpPr>
        <p:spPr>
          <a:xfrm>
            <a:off x="621792" y="1161288"/>
            <a:ext cx="3602736" cy="4526280"/>
          </a:xfrm>
        </p:spPr>
        <p:txBody>
          <a:bodyPr vert="horz" lIns="91440" tIns="45720" rIns="91440" bIns="45720" rtlCol="0" anchor="ctr">
            <a:normAutofit/>
          </a:bodyPr>
          <a:lstStyle/>
          <a:p>
            <a:r>
              <a:rPr lang="en-US" sz="4000"/>
              <a:t>It’s a Cowspiracy or is it?</a:t>
            </a:r>
          </a:p>
        </p:txBody>
      </p:sp>
      <p:sp>
        <p:nvSpPr>
          <p:cNvPr id="20" name="Rectangle 1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62BB5957-8D66-4932-B011-588D25C9E8AC}"/>
              </a:ext>
            </a:extLst>
          </p:cNvPr>
          <p:cNvSpPr>
            <a:spLocks noGrp="1"/>
          </p:cNvSpPr>
          <p:nvPr>
            <p:ph type="subTitle" idx="1"/>
          </p:nvPr>
        </p:nvSpPr>
        <p:spPr>
          <a:xfrm>
            <a:off x="5434149" y="932688"/>
            <a:ext cx="5916603" cy="4992624"/>
          </a:xfrm>
        </p:spPr>
        <p:txBody>
          <a:bodyPr vert="horz" lIns="91440" tIns="45720" rIns="91440" bIns="45720" rtlCol="0" anchor="ctr">
            <a:normAutofit/>
          </a:bodyPr>
          <a:lstStyle/>
          <a:p>
            <a:r>
              <a:rPr lang="en-US" sz="2000" dirty="0"/>
              <a:t>Land use is an area of rural business that is fiercely contested by both sides.</a:t>
            </a:r>
          </a:p>
          <a:p>
            <a:r>
              <a:rPr lang="en-US" sz="2000" dirty="0"/>
              <a:t>Head over to this website and watch the video at the top </a:t>
            </a:r>
          </a:p>
          <a:p>
            <a:r>
              <a:rPr lang="en-US" sz="2000" dirty="0">
                <a:hlinkClick r:id="rId2"/>
              </a:rPr>
              <a:t>https://www.cowspiracy.com/facts</a:t>
            </a:r>
            <a:endParaRPr lang="en-US" sz="2000" dirty="0"/>
          </a:p>
          <a:p>
            <a:r>
              <a:rPr lang="en-US" sz="2000" dirty="0"/>
              <a:t>Activity:  In the </a:t>
            </a:r>
            <a:r>
              <a:rPr lang="en-US" sz="2000" dirty="0" err="1"/>
              <a:t>moodle</a:t>
            </a:r>
            <a:r>
              <a:rPr lang="en-US" sz="2000" dirty="0"/>
              <a:t> page, I have uploaded a section called Land Use debate.  Can you please read or scan through the documents and come back in 20 mins ready to debate land use.</a:t>
            </a:r>
          </a:p>
        </p:txBody>
      </p:sp>
    </p:spTree>
    <p:extLst>
      <p:ext uri="{BB962C8B-B14F-4D97-AF65-F5344CB8AC3E}">
        <p14:creationId xmlns:p14="http://schemas.microsoft.com/office/powerpoint/2010/main" val="1122063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78A39C81-875D-4EB4-B917-AABAC01D626B}"/>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C02C7-9B25-4188-8499-25F5C273DCDB}"/>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Who is right?</a:t>
            </a:r>
            <a:br>
              <a:rPr lang="en-GB" sz="3600" dirty="0">
                <a:solidFill>
                  <a:schemeClr val="bg1"/>
                </a:solidFill>
              </a:rPr>
            </a:br>
            <a:endParaRPr lang="en-GB" sz="3600" dirty="0">
              <a:solidFill>
                <a:schemeClr val="bg1"/>
              </a:solidFill>
            </a:endParaRPr>
          </a:p>
        </p:txBody>
      </p:sp>
      <p:sp>
        <p:nvSpPr>
          <p:cNvPr id="3" name="Subtitle 2">
            <a:extLst>
              <a:ext uri="{FF2B5EF4-FFF2-40B4-BE49-F238E27FC236}">
                <a16:creationId xmlns:a16="http://schemas.microsoft.com/office/drawing/2014/main" id="{49ECF53B-0A89-4A4C-B04F-C47464324C0E}"/>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fontScale="92500" lnSpcReduction="20000"/>
          </a:bodyPr>
          <a:lstStyle/>
          <a:p>
            <a:pPr algn="ctr"/>
            <a:r>
              <a:rPr lang="en-GB" sz="1800" dirty="0">
                <a:solidFill>
                  <a:schemeClr val="bg1"/>
                </a:solidFill>
              </a:rPr>
              <a:t>Is it feasible to reduce levels of livestock in this country?</a:t>
            </a:r>
          </a:p>
          <a:p>
            <a:pPr algn="ctr"/>
            <a:r>
              <a:rPr lang="en-GB" sz="1800" dirty="0">
                <a:solidFill>
                  <a:schemeClr val="bg1"/>
                </a:solidFill>
              </a:rPr>
              <a:t>Is this the right thing to do?</a:t>
            </a:r>
          </a:p>
          <a:p>
            <a:pPr algn="ctr"/>
            <a:r>
              <a:rPr lang="en-GB" sz="1800" dirty="0">
                <a:solidFill>
                  <a:schemeClr val="bg1"/>
                </a:solidFill>
              </a:rPr>
              <a:t>What the effects of this be on farms?</a:t>
            </a:r>
          </a:p>
          <a:p>
            <a:pPr algn="ctr"/>
            <a:r>
              <a:rPr lang="en-GB" sz="1800" dirty="0">
                <a:solidFill>
                  <a:schemeClr val="bg1"/>
                </a:solidFill>
              </a:rPr>
              <a:t>How could they survive?</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9764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2C2D-EDDC-4AB1-8ADE-054426A962F5}"/>
              </a:ext>
            </a:extLst>
          </p:cNvPr>
          <p:cNvSpPr>
            <a:spLocks noGrp="1"/>
          </p:cNvSpPr>
          <p:nvPr>
            <p:ph type="ctrTitle"/>
          </p:nvPr>
        </p:nvSpPr>
        <p:spPr/>
        <p:txBody>
          <a:bodyPr/>
          <a:lstStyle/>
          <a:p>
            <a:r>
              <a:rPr lang="en-GB" dirty="0"/>
              <a:t>Change in Consumer behaviour</a:t>
            </a:r>
          </a:p>
        </p:txBody>
      </p:sp>
      <p:sp>
        <p:nvSpPr>
          <p:cNvPr id="3" name="Subtitle 2">
            <a:extLst>
              <a:ext uri="{FF2B5EF4-FFF2-40B4-BE49-F238E27FC236}">
                <a16:creationId xmlns:a16="http://schemas.microsoft.com/office/drawing/2014/main" id="{305E5B74-A2D6-46FF-B25C-B9BF2E414140}"/>
              </a:ext>
            </a:extLst>
          </p:cNvPr>
          <p:cNvSpPr>
            <a:spLocks noGrp="1"/>
          </p:cNvSpPr>
          <p:nvPr>
            <p:ph type="subTitle" idx="1"/>
          </p:nvPr>
        </p:nvSpPr>
        <p:spPr/>
        <p:txBody>
          <a:bodyPr>
            <a:normAutofit fontScale="40000" lnSpcReduction="20000"/>
          </a:bodyPr>
          <a:lstStyle/>
          <a:p>
            <a:r>
              <a:rPr lang="en-GB" dirty="0"/>
              <a:t>A large number of factors influence our behaviour. Kotler and Armstrong (2008) classify these as:</a:t>
            </a:r>
          </a:p>
          <a:p>
            <a:r>
              <a:rPr lang="en-GB" b="1" dirty="0"/>
              <a:t>Psychological</a:t>
            </a:r>
            <a:r>
              <a:rPr lang="en-GB" dirty="0"/>
              <a:t> (motivation, perception, learning, beliefs and attitudes)</a:t>
            </a:r>
          </a:p>
          <a:p>
            <a:r>
              <a:rPr lang="en-GB" b="1" dirty="0"/>
              <a:t>Personal</a:t>
            </a:r>
            <a:r>
              <a:rPr lang="en-GB" dirty="0"/>
              <a:t> (age and life-cycle stage, occupation, economic circumstances, lifestyle, personality and self concept)</a:t>
            </a:r>
          </a:p>
          <a:p>
            <a:r>
              <a:rPr lang="en-GB" b="1" dirty="0"/>
              <a:t>Social</a:t>
            </a:r>
            <a:r>
              <a:rPr lang="en-GB" dirty="0"/>
              <a:t> (reference groups, family, roles and status)</a:t>
            </a:r>
          </a:p>
          <a:p>
            <a:r>
              <a:rPr lang="en-GB" b="1" dirty="0"/>
              <a:t>Cultural</a:t>
            </a:r>
            <a:r>
              <a:rPr lang="en-GB" dirty="0"/>
              <a:t> (culture, subculture, social class system).</a:t>
            </a:r>
          </a:p>
          <a:p>
            <a:endParaRPr lang="en-GB" dirty="0"/>
          </a:p>
        </p:txBody>
      </p:sp>
    </p:spTree>
    <p:extLst>
      <p:ext uri="{BB962C8B-B14F-4D97-AF65-F5344CB8AC3E}">
        <p14:creationId xmlns:p14="http://schemas.microsoft.com/office/powerpoint/2010/main" val="1744037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een celery smoothie">
            <a:extLst>
              <a:ext uri="{FF2B5EF4-FFF2-40B4-BE49-F238E27FC236}">
                <a16:creationId xmlns:a16="http://schemas.microsoft.com/office/drawing/2014/main" id="{6F9A512F-1263-479F-8979-3530A328C5FA}"/>
              </a:ext>
            </a:extLst>
          </p:cNvPr>
          <p:cNvPicPr>
            <a:picLocks noChangeAspect="1"/>
          </p:cNvPicPr>
          <p:nvPr/>
        </p:nvPicPr>
        <p:blipFill rotWithShape="1">
          <a:blip r:embed="rId2"/>
          <a:srcRect r="888" b="-1"/>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10F96-620D-4770-8C8C-E8585767ECA5}"/>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Veganism</a:t>
            </a:r>
          </a:p>
        </p:txBody>
      </p:sp>
      <p:sp>
        <p:nvSpPr>
          <p:cNvPr id="3" name="Subtitle 2">
            <a:extLst>
              <a:ext uri="{FF2B5EF4-FFF2-40B4-BE49-F238E27FC236}">
                <a16:creationId xmlns:a16="http://schemas.microsoft.com/office/drawing/2014/main" id="{D4499591-F8AE-47B9-961A-FED9B4D35655}"/>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GB" sz="1800" b="1" dirty="0">
                <a:solidFill>
                  <a:schemeClr val="bg1"/>
                </a:solidFill>
                <a:hlinkClick r:id="rId3">
                  <a:extLst>
                    <a:ext uri="{A12FA001-AC4F-418D-AE19-62706E023703}">
                      <ahyp:hlinkClr xmlns:ahyp="http://schemas.microsoft.com/office/drawing/2018/hyperlinkcolor" val="tx"/>
                    </a:ext>
                  </a:extLst>
                </a:hlinkClick>
              </a:rPr>
              <a:t>https://www.youtube.com/results?search_query=veganism</a:t>
            </a:r>
            <a:endParaRPr lang="en-GB" sz="1800" b="1" dirty="0">
              <a:solidFill>
                <a:schemeClr val="bg1"/>
              </a:solidFill>
            </a:endParaRP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8853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C7291-4BB4-482F-A80C-DE01B21493A9}"/>
              </a:ext>
            </a:extLst>
          </p:cNvPr>
          <p:cNvSpPr>
            <a:spLocks noGrp="1"/>
          </p:cNvSpPr>
          <p:nvPr>
            <p:ph type="ctrTitle"/>
          </p:nvPr>
        </p:nvSpPr>
        <p:spPr/>
        <p:txBody>
          <a:bodyPr/>
          <a:lstStyle/>
          <a:p>
            <a:r>
              <a:rPr lang="en-GB" dirty="0"/>
              <a:t>Activities</a:t>
            </a:r>
          </a:p>
        </p:txBody>
      </p:sp>
      <p:sp>
        <p:nvSpPr>
          <p:cNvPr id="3" name="Subtitle 2">
            <a:extLst>
              <a:ext uri="{FF2B5EF4-FFF2-40B4-BE49-F238E27FC236}">
                <a16:creationId xmlns:a16="http://schemas.microsoft.com/office/drawing/2014/main" id="{E8502F63-1BD1-4C36-A0D8-B0B60DB7E5B6}"/>
              </a:ext>
            </a:extLst>
          </p:cNvPr>
          <p:cNvSpPr>
            <a:spLocks noGrp="1"/>
          </p:cNvSpPr>
          <p:nvPr>
            <p:ph type="subTitle" idx="1"/>
          </p:nvPr>
        </p:nvSpPr>
        <p:spPr/>
        <p:txBody>
          <a:bodyPr>
            <a:normAutofit fontScale="92500" lnSpcReduction="20000"/>
          </a:bodyPr>
          <a:lstStyle/>
          <a:p>
            <a:pPr marL="514350" indent="-514350">
              <a:buAutoNum type="arabicPeriod"/>
            </a:pPr>
            <a:r>
              <a:rPr lang="en-GB" dirty="0"/>
              <a:t>What is the risk of veganism for Rural Businesses?</a:t>
            </a:r>
          </a:p>
          <a:p>
            <a:pPr marL="514350" indent="-514350">
              <a:buAutoNum type="arabicPeriod"/>
            </a:pPr>
            <a:r>
              <a:rPr lang="en-GB" dirty="0"/>
              <a:t>Is there a way these risks can be addressed?</a:t>
            </a:r>
          </a:p>
          <a:p>
            <a:pPr marL="514350" indent="-514350">
              <a:buAutoNum type="arabicPeriod"/>
            </a:pPr>
            <a:r>
              <a:rPr lang="en-GB" dirty="0"/>
              <a:t>Are there any opportunities?</a:t>
            </a:r>
          </a:p>
          <a:p>
            <a:pPr marL="514350" indent="-514350">
              <a:buAutoNum type="arabicPeriod"/>
            </a:pPr>
            <a:endParaRPr lang="en-GB" dirty="0"/>
          </a:p>
        </p:txBody>
      </p:sp>
    </p:spTree>
    <p:extLst>
      <p:ext uri="{BB962C8B-B14F-4D97-AF65-F5344CB8AC3E}">
        <p14:creationId xmlns:p14="http://schemas.microsoft.com/office/powerpoint/2010/main" val="206488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ld street lamp and city skyline at dusk">
            <a:extLst>
              <a:ext uri="{FF2B5EF4-FFF2-40B4-BE49-F238E27FC236}">
                <a16:creationId xmlns:a16="http://schemas.microsoft.com/office/drawing/2014/main" id="{BD0BFF58-63D1-4278-9A4E-35D7EEE37169}"/>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27A6F-31FE-4E24-B3B8-7D0921456C7B}"/>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Localism</a:t>
            </a:r>
          </a:p>
        </p:txBody>
      </p:sp>
      <p:sp>
        <p:nvSpPr>
          <p:cNvPr id="3" name="Subtitle 2">
            <a:extLst>
              <a:ext uri="{FF2B5EF4-FFF2-40B4-BE49-F238E27FC236}">
                <a16:creationId xmlns:a16="http://schemas.microsoft.com/office/drawing/2014/main" id="{A549B634-3B8B-472F-B5F7-4C739D90FE83}"/>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GB" sz="1800" b="1" dirty="0">
                <a:solidFill>
                  <a:schemeClr val="bg1"/>
                </a:solidFill>
                <a:hlinkClick r:id="rId3">
                  <a:extLst>
                    <a:ext uri="{A12FA001-AC4F-418D-AE19-62706E023703}">
                      <ahyp:hlinkClr xmlns:ahyp="http://schemas.microsoft.com/office/drawing/2018/hyperlinkcolor" val="tx"/>
                    </a:ext>
                  </a:extLst>
                </a:hlinkClick>
              </a:rPr>
              <a:t>https://www.youtube.com/results?search_query=what+does+localism+mean</a:t>
            </a:r>
            <a:endParaRPr lang="en-GB" sz="1800" b="1" dirty="0">
              <a:solidFill>
                <a:schemeClr val="bg1"/>
              </a:solidFill>
            </a:endParaRP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584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953A-ED05-4A4D-BE6A-DD9B8AE57807}"/>
              </a:ext>
            </a:extLst>
          </p:cNvPr>
          <p:cNvSpPr>
            <a:spLocks noGrp="1"/>
          </p:cNvSpPr>
          <p:nvPr>
            <p:ph type="ctrTitle"/>
          </p:nvPr>
        </p:nvSpPr>
        <p:spPr/>
        <p:txBody>
          <a:bodyPr/>
          <a:lstStyle/>
          <a:p>
            <a:r>
              <a:rPr lang="en-GB" dirty="0"/>
              <a:t>What do you think?</a:t>
            </a:r>
          </a:p>
        </p:txBody>
      </p:sp>
      <p:sp>
        <p:nvSpPr>
          <p:cNvPr id="3" name="Subtitle 2">
            <a:extLst>
              <a:ext uri="{FF2B5EF4-FFF2-40B4-BE49-F238E27FC236}">
                <a16:creationId xmlns:a16="http://schemas.microsoft.com/office/drawing/2014/main" id="{E68B989F-9B37-4F46-95FF-1F385A16E41D}"/>
              </a:ext>
            </a:extLst>
          </p:cNvPr>
          <p:cNvSpPr>
            <a:spLocks noGrp="1"/>
          </p:cNvSpPr>
          <p:nvPr>
            <p:ph type="subTitle" idx="1"/>
          </p:nvPr>
        </p:nvSpPr>
        <p:spPr/>
        <p:txBody>
          <a:bodyPr/>
          <a:lstStyle/>
          <a:p>
            <a:pPr marL="514350" indent="-514350">
              <a:buAutoNum type="arabicPeriod"/>
            </a:pPr>
            <a:r>
              <a:rPr lang="en-GB" dirty="0"/>
              <a:t>Are there any risks?</a:t>
            </a:r>
          </a:p>
          <a:p>
            <a:pPr marL="514350" indent="-514350">
              <a:buAutoNum type="arabicPeriod"/>
            </a:pPr>
            <a:r>
              <a:rPr lang="en-GB" dirty="0"/>
              <a:t>What are the opportunities?</a:t>
            </a:r>
          </a:p>
        </p:txBody>
      </p:sp>
    </p:spTree>
    <p:extLst>
      <p:ext uri="{BB962C8B-B14F-4D97-AF65-F5344CB8AC3E}">
        <p14:creationId xmlns:p14="http://schemas.microsoft.com/office/powerpoint/2010/main" val="1457698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67B9D8-5380-4F84-8F06-7BE01A598FC6}"/>
              </a:ext>
            </a:extLst>
          </p:cNvPr>
          <p:cNvSpPr>
            <a:spLocks noGrp="1"/>
          </p:cNvSpPr>
          <p:nvPr>
            <p:ph type="ctrTitle"/>
          </p:nvPr>
        </p:nvSpPr>
        <p:spPr>
          <a:xfrm>
            <a:off x="1524003" y="1999615"/>
            <a:ext cx="9144000" cy="2764028"/>
          </a:xfrm>
        </p:spPr>
        <p:txBody>
          <a:bodyPr anchor="ctr">
            <a:normAutofit/>
          </a:bodyPr>
          <a:lstStyle/>
          <a:p>
            <a:pPr algn="ctr"/>
            <a:r>
              <a:rPr lang="en-GB" sz="7200"/>
              <a:t>COVID 19</a:t>
            </a:r>
          </a:p>
        </p:txBody>
      </p:sp>
      <p:sp>
        <p:nvSpPr>
          <p:cNvPr id="3" name="Subtitle 2">
            <a:extLst>
              <a:ext uri="{FF2B5EF4-FFF2-40B4-BE49-F238E27FC236}">
                <a16:creationId xmlns:a16="http://schemas.microsoft.com/office/drawing/2014/main" id="{0BF86E23-5427-4B38-AF90-13F6878AA5D3}"/>
              </a:ext>
            </a:extLst>
          </p:cNvPr>
          <p:cNvSpPr>
            <a:spLocks noGrp="1"/>
          </p:cNvSpPr>
          <p:nvPr>
            <p:ph type="subTitle" idx="1"/>
          </p:nvPr>
        </p:nvSpPr>
        <p:spPr>
          <a:xfrm>
            <a:off x="1966912" y="5645150"/>
            <a:ext cx="8258176" cy="631825"/>
          </a:xfrm>
        </p:spPr>
        <p:txBody>
          <a:bodyPr anchor="ctr">
            <a:normAutofit/>
          </a:bodyPr>
          <a:lstStyle/>
          <a:p>
            <a:pPr algn="ctr"/>
            <a:r>
              <a:rPr lang="en-GB" sz="2600" dirty="0"/>
              <a:t>How has COVID 19 effected consumers behaviour?</a:t>
            </a:r>
          </a:p>
          <a:p>
            <a:pPr algn="ctr"/>
            <a:endParaRPr lang="en-GB" sz="2600" dirty="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669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42C1EF3-F3E9-493D-B745-E4C9156F3AF4}"/>
              </a:ext>
            </a:extLst>
          </p:cNvPr>
          <p:cNvPicPr>
            <a:picLocks noChangeAspect="1"/>
          </p:cNvPicPr>
          <p:nvPr/>
        </p:nvPicPr>
        <p:blipFill rotWithShape="1">
          <a:blip r:embed="rId2"/>
          <a:srcRect t="853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9CE82C-21D2-4DB3-B7F8-054A4885FE0F}"/>
              </a:ext>
            </a:extLst>
          </p:cNvPr>
          <p:cNvSpPr>
            <a:spLocks noGrp="1"/>
          </p:cNvSpPr>
          <p:nvPr>
            <p:ph type="ctrTitle"/>
          </p:nvPr>
        </p:nvSpPr>
        <p:spPr>
          <a:xfrm>
            <a:off x="477981" y="1122363"/>
            <a:ext cx="4023360" cy="3204134"/>
          </a:xfrm>
        </p:spPr>
        <p:txBody>
          <a:bodyPr anchor="b">
            <a:normAutofit/>
          </a:bodyPr>
          <a:lstStyle/>
          <a:p>
            <a:r>
              <a:rPr lang="en-GB" sz="4800">
                <a:solidFill>
                  <a:schemeClr val="bg1"/>
                </a:solidFill>
              </a:rPr>
              <a:t>Creativity &amp; Enterprise</a:t>
            </a:r>
          </a:p>
        </p:txBody>
      </p:sp>
      <p:sp>
        <p:nvSpPr>
          <p:cNvPr id="3" name="Subtitle 2">
            <a:extLst>
              <a:ext uri="{FF2B5EF4-FFF2-40B4-BE49-F238E27FC236}">
                <a16:creationId xmlns:a16="http://schemas.microsoft.com/office/drawing/2014/main" id="{B50F2B0C-5F12-425E-9136-74E6DF8E88F5}"/>
              </a:ext>
            </a:extLst>
          </p:cNvPr>
          <p:cNvSpPr>
            <a:spLocks noGrp="1"/>
          </p:cNvSpPr>
          <p:nvPr>
            <p:ph type="subTitle" idx="1"/>
          </p:nvPr>
        </p:nvSpPr>
        <p:spPr>
          <a:xfrm>
            <a:off x="477980" y="4872922"/>
            <a:ext cx="4023359" cy="1208141"/>
          </a:xfrm>
        </p:spPr>
        <p:txBody>
          <a:bodyPr>
            <a:normAutofit fontScale="77500" lnSpcReduction="20000"/>
          </a:bodyPr>
          <a:lstStyle/>
          <a:p>
            <a:r>
              <a:rPr lang="en-GB" sz="2000" dirty="0">
                <a:solidFill>
                  <a:schemeClr val="bg1"/>
                </a:solidFill>
              </a:rPr>
              <a:t>Enterprise is the basis of which most Rural communities are formed.  There are few big businesses in rural areas, it is predominantly small independent enterprises.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0744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ingle orange balloon floating above white balloons">
            <a:extLst>
              <a:ext uri="{FF2B5EF4-FFF2-40B4-BE49-F238E27FC236}">
                <a16:creationId xmlns:a16="http://schemas.microsoft.com/office/drawing/2014/main" id="{B95E119E-0665-433E-BF87-EA285A8891E9}"/>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ABDC2-6AB8-446E-A98A-915B7008880B}"/>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a:solidFill>
                  <a:schemeClr val="bg1"/>
                </a:solidFill>
              </a:rPr>
              <a:t>Creativity</a:t>
            </a:r>
          </a:p>
        </p:txBody>
      </p:sp>
      <p:sp>
        <p:nvSpPr>
          <p:cNvPr id="3" name="Subtitle 2">
            <a:extLst>
              <a:ext uri="{FF2B5EF4-FFF2-40B4-BE49-F238E27FC236}">
                <a16:creationId xmlns:a16="http://schemas.microsoft.com/office/drawing/2014/main" id="{A02B83F8-2911-405C-BE21-9A3137DAB842}"/>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GB" sz="1800" dirty="0">
                <a:solidFill>
                  <a:schemeClr val="bg1"/>
                </a:solidFill>
              </a:rPr>
              <a:t>Being creative whilst running a rural business is essential, it will build business, create new income streams, support diversification and manage risks.</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7917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3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Rectangle 36">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58CD7-55BC-466F-B134-A66C44472E30}"/>
              </a:ext>
            </a:extLst>
          </p:cNvPr>
          <p:cNvSpPr>
            <a:spLocks noGrp="1"/>
          </p:cNvSpPr>
          <p:nvPr>
            <p:ph type="ctrTitle"/>
          </p:nvPr>
        </p:nvSpPr>
        <p:spPr>
          <a:xfrm>
            <a:off x="841246" y="978619"/>
            <a:ext cx="5991244" cy="1106424"/>
          </a:xfrm>
        </p:spPr>
        <p:txBody>
          <a:bodyPr vert="horz" lIns="91440" tIns="45720" rIns="91440" bIns="45720" rtlCol="0" anchor="ctr">
            <a:normAutofit/>
          </a:bodyPr>
          <a:lstStyle/>
          <a:p>
            <a:r>
              <a:rPr lang="en-US" sz="3200"/>
              <a:t>Task</a:t>
            </a:r>
          </a:p>
        </p:txBody>
      </p:sp>
      <p:sp>
        <p:nvSpPr>
          <p:cNvPr id="41" name="Rectangle 40">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E879DA6-EC76-4BFA-91EF-42BC3FC3D5A9}"/>
              </a:ext>
            </a:extLst>
          </p:cNvPr>
          <p:cNvSpPr>
            <a:spLocks noGrp="1"/>
          </p:cNvSpPr>
          <p:nvPr>
            <p:ph type="subTitle" idx="1"/>
          </p:nvPr>
        </p:nvSpPr>
        <p:spPr>
          <a:xfrm>
            <a:off x="841248" y="2252870"/>
            <a:ext cx="5993892" cy="3560251"/>
          </a:xfrm>
        </p:spPr>
        <p:txBody>
          <a:bodyPr vert="horz" lIns="91440" tIns="45720" rIns="91440" bIns="45720" rtlCol="0">
            <a:normAutofit/>
          </a:bodyPr>
          <a:lstStyle/>
          <a:p>
            <a:r>
              <a:rPr lang="en-US" sz="1800" dirty="0"/>
              <a:t>Looking at the village of </a:t>
            </a:r>
            <a:r>
              <a:rPr lang="en-US" sz="1800" dirty="0" err="1"/>
              <a:t>Llansteffan</a:t>
            </a:r>
            <a:r>
              <a:rPr lang="en-US" sz="1800" dirty="0"/>
              <a:t>, consider the elements of future proofing we have covered today:</a:t>
            </a:r>
          </a:p>
          <a:p>
            <a:pPr indent="-228600">
              <a:buFont typeface="Arial" panose="020B0604020202020204" pitchFamily="34" charset="0"/>
              <a:buChar char="•"/>
            </a:pPr>
            <a:r>
              <a:rPr lang="en-US" sz="1800" dirty="0"/>
              <a:t>1. Digital Connectivity</a:t>
            </a:r>
          </a:p>
          <a:p>
            <a:pPr indent="-228600">
              <a:buFont typeface="Arial" panose="020B0604020202020204" pitchFamily="34" charset="0"/>
              <a:buChar char="•"/>
            </a:pPr>
            <a:r>
              <a:rPr lang="en-US" sz="1800" dirty="0"/>
              <a:t>2. Sustainability</a:t>
            </a:r>
          </a:p>
          <a:p>
            <a:pPr indent="-228600">
              <a:buFont typeface="Arial" panose="020B0604020202020204" pitchFamily="34" charset="0"/>
              <a:buChar char="•"/>
            </a:pPr>
            <a:r>
              <a:rPr lang="en-US" sz="1800" dirty="0"/>
              <a:t>3. Consumer </a:t>
            </a:r>
            <a:r>
              <a:rPr lang="en-US" sz="1800" dirty="0" err="1"/>
              <a:t>Behaviour</a:t>
            </a:r>
            <a:endParaRPr lang="en-US" sz="1800" dirty="0"/>
          </a:p>
          <a:p>
            <a:pPr indent="-228600">
              <a:buFont typeface="Arial" panose="020B0604020202020204" pitchFamily="34" charset="0"/>
              <a:buChar char="•"/>
            </a:pPr>
            <a:r>
              <a:rPr lang="en-US" sz="1800" dirty="0"/>
              <a:t>4. Creativity and Enterprise</a:t>
            </a:r>
          </a:p>
          <a:p>
            <a:r>
              <a:rPr lang="en-US" sz="1800" dirty="0"/>
              <a:t>How does the town as a whole fair in the areas?  What recommendations would you make?</a:t>
            </a: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pic>
        <p:nvPicPr>
          <p:cNvPr id="28" name="Graphic 27" descr="Clipboard List">
            <a:extLst>
              <a:ext uri="{FF2B5EF4-FFF2-40B4-BE49-F238E27FC236}">
                <a16:creationId xmlns:a16="http://schemas.microsoft.com/office/drawing/2014/main" id="{EFEDFF32-0CD1-4F5C-A036-18FA382466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2721899986"/>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412427"/>
      </a:dk2>
      <a:lt2>
        <a:srgbClr val="E2E8E7"/>
      </a:lt2>
      <a:accent1>
        <a:srgbClr val="C6969A"/>
      </a:accent1>
      <a:accent2>
        <a:srgbClr val="BA927F"/>
      </a:accent2>
      <a:accent3>
        <a:srgbClr val="AEA383"/>
      </a:accent3>
      <a:accent4>
        <a:srgbClr val="A0A873"/>
      </a:accent4>
      <a:accent5>
        <a:srgbClr val="93AB81"/>
      </a:accent5>
      <a:accent6>
        <a:srgbClr val="79B078"/>
      </a:accent6>
      <a:hlink>
        <a:srgbClr val="568E89"/>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0</TotalTime>
  <Words>692</Words>
  <Application>Microsoft Office PowerPoint</Application>
  <PresentationFormat>Widescreen</PresentationFormat>
  <Paragraphs>90</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Avenir Next LT Pro</vt:lpstr>
      <vt:lpstr>Calibri</vt:lpstr>
      <vt:lpstr>AccentBoxVTI</vt:lpstr>
      <vt:lpstr>Week 4</vt:lpstr>
      <vt:lpstr>What is future proofing?</vt:lpstr>
      <vt:lpstr>Activity</vt:lpstr>
      <vt:lpstr>Elements of Future Proofing </vt:lpstr>
      <vt:lpstr>Digital infrastructure</vt:lpstr>
      <vt:lpstr>Activities</vt:lpstr>
      <vt:lpstr>Context Activity Nigel's Dairy Products Ltd https://www.southwalesguardian.co.uk/news/17727699.carmarthenshires-doorstep-revolution/</vt:lpstr>
      <vt:lpstr>Sustainability</vt:lpstr>
      <vt:lpstr>Sustainability </vt:lpstr>
      <vt:lpstr>Fuel of cars https://www.youtube.com/results?search_query=uk+government+commitment+to+petrol+free+cars+by+2030</vt:lpstr>
      <vt:lpstr>It’s a Cowspiracy or is it?</vt:lpstr>
      <vt:lpstr>Who is right? </vt:lpstr>
      <vt:lpstr>Change in Consumer behaviour</vt:lpstr>
      <vt:lpstr>Veganism</vt:lpstr>
      <vt:lpstr>Activities</vt:lpstr>
      <vt:lpstr>Localism</vt:lpstr>
      <vt:lpstr>What do you think?</vt:lpstr>
      <vt:lpstr>COVID 19</vt:lpstr>
      <vt:lpstr>Creativity &amp; Enterprise</vt:lpstr>
      <vt:lpstr>Creativity</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dc:title>
  <dc:creator>Jessica Shore</dc:creator>
  <cp:lastModifiedBy>Jessica Shore</cp:lastModifiedBy>
  <cp:revision>1</cp:revision>
  <dcterms:created xsi:type="dcterms:W3CDTF">2021-02-22T17:12:13Z</dcterms:created>
  <dcterms:modified xsi:type="dcterms:W3CDTF">2021-02-22T17:12:38Z</dcterms:modified>
</cp:coreProperties>
</file>