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81935" autoAdjust="0"/>
  </p:normalViewPr>
  <p:slideViewPr>
    <p:cSldViewPr snapToGrid="0">
      <p:cViewPr varScale="1">
        <p:scale>
          <a:sx n="68" d="100"/>
          <a:sy n="68" d="100"/>
        </p:scale>
        <p:origin x="12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C4237-D1C8-4C30-B8C5-11A30EBC230C}"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17990F-9DA6-472C-B126-91D313BDB44A}" type="slidenum">
              <a:rPr lang="en-GB" smtClean="0"/>
              <a:t>‹#›</a:t>
            </a:fld>
            <a:endParaRPr lang="en-GB"/>
          </a:p>
        </p:txBody>
      </p:sp>
    </p:spTree>
    <p:extLst>
      <p:ext uri="{BB962C8B-B14F-4D97-AF65-F5344CB8AC3E}">
        <p14:creationId xmlns:p14="http://schemas.microsoft.com/office/powerpoint/2010/main" val="367460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17990F-9DA6-472C-B126-91D313BDB44A}" type="slidenum">
              <a:rPr lang="en-GB" smtClean="0"/>
              <a:t>2</a:t>
            </a:fld>
            <a:endParaRPr lang="en-GB"/>
          </a:p>
        </p:txBody>
      </p:sp>
    </p:spTree>
    <p:extLst>
      <p:ext uri="{BB962C8B-B14F-4D97-AF65-F5344CB8AC3E}">
        <p14:creationId xmlns:p14="http://schemas.microsoft.com/office/powerpoint/2010/main" val="2350387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DE3C4-F5C1-85BF-A3CB-7F1C82D9AC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B3DD4-EF2A-136A-74A2-7505D4223E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4003FF-2DEB-720E-E83C-6F3A301F1FF4}"/>
              </a:ext>
            </a:extLst>
          </p:cNvPr>
          <p:cNvSpPr>
            <a:spLocks noGrp="1"/>
          </p:cNvSpPr>
          <p:nvPr>
            <p:ph type="body" idx="1"/>
          </p:nvPr>
        </p:nvSpPr>
        <p:spPr/>
        <p:txBody>
          <a:bodyPr/>
          <a:lstStyle/>
          <a:p>
            <a:r>
              <a:rPr lang="en-GB" dirty="0"/>
              <a:t>Business partners have different interpretations of behaviour, different ways of communicating and making decisions which are shaped by culture. The proposed GreenTech- Shenzhen partnership is based on cooperation, which may be influenced by meeting practices and expectations regarding the timing of negotiations and trust. Cultural diversity can bring useful ideas, but it can also create difficulties when working together. Both companies should discuss their working preferences rather than make assumptions based on nationality.</a:t>
            </a:r>
          </a:p>
        </p:txBody>
      </p:sp>
      <p:sp>
        <p:nvSpPr>
          <p:cNvPr id="4" name="Slide Number Placeholder 3">
            <a:extLst>
              <a:ext uri="{FF2B5EF4-FFF2-40B4-BE49-F238E27FC236}">
                <a16:creationId xmlns:a16="http://schemas.microsoft.com/office/drawing/2014/main" id="{DE5450A3-B64B-8987-9500-1B4232938691}"/>
              </a:ext>
            </a:extLst>
          </p:cNvPr>
          <p:cNvSpPr>
            <a:spLocks noGrp="1"/>
          </p:cNvSpPr>
          <p:nvPr>
            <p:ph type="sldNum" sz="quarter" idx="5"/>
          </p:nvPr>
        </p:nvSpPr>
        <p:spPr/>
        <p:txBody>
          <a:bodyPr/>
          <a:lstStyle/>
          <a:p>
            <a:fld id="{1E17990F-9DA6-472C-B126-91D313BDB44A}" type="slidenum">
              <a:rPr lang="en-GB" smtClean="0"/>
              <a:t>3</a:t>
            </a:fld>
            <a:endParaRPr lang="en-GB"/>
          </a:p>
        </p:txBody>
      </p:sp>
    </p:spTree>
    <p:extLst>
      <p:ext uri="{BB962C8B-B14F-4D97-AF65-F5344CB8AC3E}">
        <p14:creationId xmlns:p14="http://schemas.microsoft.com/office/powerpoint/2010/main" val="1009457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F4348-1D4E-16AA-7CE5-8A741B827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316F1-F723-5C77-3505-39E1FD9791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011BAC-2E9F-A5D7-DDB6-FBB74BC1F77A}"/>
              </a:ext>
            </a:extLst>
          </p:cNvPr>
          <p:cNvSpPr>
            <a:spLocks noGrp="1"/>
          </p:cNvSpPr>
          <p:nvPr>
            <p:ph type="body" idx="1"/>
          </p:nvPr>
        </p:nvSpPr>
        <p:spPr/>
        <p:txBody>
          <a:bodyPr/>
          <a:lstStyle/>
          <a:p>
            <a:r>
              <a:rPr lang="en-GB" dirty="0"/>
              <a:t>Hall's theory also suggests that there are two different types of communication preferences: either communication is clear and direct or context and mutual understanding play a greater role. In the process of negotiation, GreenTech should inform Shenzhen clearly of the key points of the proposal, and confirm Shenzhen's understanding of the proposal. Hofstede's theory also illustrates the way that cultural values and beliefs about authority and planning for the future can affect business decisions. But these theories can only be general guidelines, and both companies must have an understanding of the other's working practices.</a:t>
            </a:r>
          </a:p>
        </p:txBody>
      </p:sp>
      <p:sp>
        <p:nvSpPr>
          <p:cNvPr id="4" name="Slide Number Placeholder 3">
            <a:extLst>
              <a:ext uri="{FF2B5EF4-FFF2-40B4-BE49-F238E27FC236}">
                <a16:creationId xmlns:a16="http://schemas.microsoft.com/office/drawing/2014/main" id="{F227816D-3C57-237A-EC2B-C07157D381A8}"/>
              </a:ext>
            </a:extLst>
          </p:cNvPr>
          <p:cNvSpPr>
            <a:spLocks noGrp="1"/>
          </p:cNvSpPr>
          <p:nvPr>
            <p:ph type="sldNum" sz="quarter" idx="5"/>
          </p:nvPr>
        </p:nvSpPr>
        <p:spPr/>
        <p:txBody>
          <a:bodyPr/>
          <a:lstStyle/>
          <a:p>
            <a:fld id="{1E17990F-9DA6-472C-B126-91D313BDB44A}" type="slidenum">
              <a:rPr lang="en-GB" smtClean="0"/>
              <a:t>4</a:t>
            </a:fld>
            <a:endParaRPr lang="en-GB"/>
          </a:p>
        </p:txBody>
      </p:sp>
    </p:spTree>
    <p:extLst>
      <p:ext uri="{BB962C8B-B14F-4D97-AF65-F5344CB8AC3E}">
        <p14:creationId xmlns:p14="http://schemas.microsoft.com/office/powerpoint/2010/main" val="4037974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CB7FF-4EC7-443B-DF28-99E00C1AD5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E418A8-FC0A-8D96-CD4F-A7A58378A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06E479-6D4B-5E50-9198-465EF6E349AD}"/>
              </a:ext>
            </a:extLst>
          </p:cNvPr>
          <p:cNvSpPr>
            <a:spLocks noGrp="1"/>
          </p:cNvSpPr>
          <p:nvPr>
            <p:ph type="body" idx="1"/>
          </p:nvPr>
        </p:nvSpPr>
        <p:spPr/>
        <p:txBody>
          <a:bodyPr/>
          <a:lstStyle/>
          <a:p>
            <a:r>
              <a:rPr lang="en-GB" dirty="0"/>
              <a:t>Different styles of communication between British and Chinese negotiators may exist, but these are dependent on the individuals. Hierarchy differences can also play a role in who speaks during meetings, and who makes important decisions. The delay may prove to be an issue with GreenTech regarding the sharing of technology and development of energy storage systems. Decisions should only be made with approval from both companies and allow for adequate discussion time, as well as agreement and confirmation in writing.</a:t>
            </a:r>
          </a:p>
        </p:txBody>
      </p:sp>
      <p:sp>
        <p:nvSpPr>
          <p:cNvPr id="4" name="Slide Number Placeholder 3">
            <a:extLst>
              <a:ext uri="{FF2B5EF4-FFF2-40B4-BE49-F238E27FC236}">
                <a16:creationId xmlns:a16="http://schemas.microsoft.com/office/drawing/2014/main" id="{FFE681EA-C2A0-7644-E49D-1E2DD29763C6}"/>
              </a:ext>
            </a:extLst>
          </p:cNvPr>
          <p:cNvSpPr>
            <a:spLocks noGrp="1"/>
          </p:cNvSpPr>
          <p:nvPr>
            <p:ph type="sldNum" sz="quarter" idx="5"/>
          </p:nvPr>
        </p:nvSpPr>
        <p:spPr/>
        <p:txBody>
          <a:bodyPr/>
          <a:lstStyle/>
          <a:p>
            <a:fld id="{1E17990F-9DA6-472C-B126-91D313BDB44A}" type="slidenum">
              <a:rPr lang="en-GB" smtClean="0"/>
              <a:t>5</a:t>
            </a:fld>
            <a:endParaRPr lang="en-GB"/>
          </a:p>
        </p:txBody>
      </p:sp>
    </p:spTree>
    <p:extLst>
      <p:ext uri="{BB962C8B-B14F-4D97-AF65-F5344CB8AC3E}">
        <p14:creationId xmlns:p14="http://schemas.microsoft.com/office/powerpoint/2010/main" val="427154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A042C-CDDF-E737-B6F9-D100D52783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9B4761-AC78-35EC-5A23-76AAACD35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58E8F8-A16A-F987-4BD3-FFEC6CE9B2A6}"/>
              </a:ext>
            </a:extLst>
          </p:cNvPr>
          <p:cNvSpPr>
            <a:spLocks noGrp="1"/>
          </p:cNvSpPr>
          <p:nvPr>
            <p:ph type="body" idx="1"/>
          </p:nvPr>
        </p:nvSpPr>
        <p:spPr/>
        <p:txBody>
          <a:bodyPr/>
          <a:lstStyle/>
          <a:p>
            <a:r>
              <a:rPr lang="en-GB" dirty="0"/>
              <a:t>Guanxi refers to personal relations and trust can be crucial in negotiations with a Chinese business. Contract details could be discussed early on, so both companies should allow time for building relationships without delay to the project, while British negotiators may want to get the contract details upfront. When there are disagreements, private discussions can be helpful because it allows you to avoid unnecessary embarrassment, which is known as saving face. By establishing partnerships that have both written contracts and trust, GreenTech and Shenzhen can build a more sustainable and robust relationship.</a:t>
            </a:r>
          </a:p>
        </p:txBody>
      </p:sp>
      <p:sp>
        <p:nvSpPr>
          <p:cNvPr id="4" name="Slide Number Placeholder 3">
            <a:extLst>
              <a:ext uri="{FF2B5EF4-FFF2-40B4-BE49-F238E27FC236}">
                <a16:creationId xmlns:a16="http://schemas.microsoft.com/office/drawing/2014/main" id="{50DC42E2-55FA-73D6-D410-3F139C0B44CB}"/>
              </a:ext>
            </a:extLst>
          </p:cNvPr>
          <p:cNvSpPr>
            <a:spLocks noGrp="1"/>
          </p:cNvSpPr>
          <p:nvPr>
            <p:ph type="sldNum" sz="quarter" idx="5"/>
          </p:nvPr>
        </p:nvSpPr>
        <p:spPr/>
        <p:txBody>
          <a:bodyPr/>
          <a:lstStyle/>
          <a:p>
            <a:fld id="{1E17990F-9DA6-472C-B126-91D313BDB44A}" type="slidenum">
              <a:rPr lang="en-GB" smtClean="0"/>
              <a:t>6</a:t>
            </a:fld>
            <a:endParaRPr lang="en-GB"/>
          </a:p>
        </p:txBody>
      </p:sp>
    </p:spTree>
    <p:extLst>
      <p:ext uri="{BB962C8B-B14F-4D97-AF65-F5344CB8AC3E}">
        <p14:creationId xmlns:p14="http://schemas.microsoft.com/office/powerpoint/2010/main" val="3282733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C1CC7-2912-10C5-1F5F-82E5997CA0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4B0EBB-1994-BAAD-A660-41F6C9A90F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F1C0AB-E9B4-EFAE-BF3E-90EB597D8FC7}"/>
              </a:ext>
            </a:extLst>
          </p:cNvPr>
          <p:cNvSpPr>
            <a:spLocks noGrp="1"/>
          </p:cNvSpPr>
          <p:nvPr>
            <p:ph type="body" idx="1"/>
          </p:nvPr>
        </p:nvSpPr>
        <p:spPr/>
        <p:txBody>
          <a:bodyPr/>
          <a:lstStyle/>
          <a:p>
            <a:r>
              <a:rPr lang="en-GB" dirty="0"/>
              <a:t>GreenTech must first learn what they're expecting from Shenzhen and how to set up a formal meeting. Having people with technical and cultural knowledge on the team should make discussions easier. An interpreter may be useful if language is an issue to ensure key technical information is understood. While more time will be required for preparation, it may avoid misunderstandings and will make both companies more likely to reach a fair contract.</a:t>
            </a:r>
          </a:p>
        </p:txBody>
      </p:sp>
      <p:sp>
        <p:nvSpPr>
          <p:cNvPr id="4" name="Slide Number Placeholder 3">
            <a:extLst>
              <a:ext uri="{FF2B5EF4-FFF2-40B4-BE49-F238E27FC236}">
                <a16:creationId xmlns:a16="http://schemas.microsoft.com/office/drawing/2014/main" id="{4C3AE645-7E6E-4ACF-8775-16B92BD565EA}"/>
              </a:ext>
            </a:extLst>
          </p:cNvPr>
          <p:cNvSpPr>
            <a:spLocks noGrp="1"/>
          </p:cNvSpPr>
          <p:nvPr>
            <p:ph type="sldNum" sz="quarter" idx="5"/>
          </p:nvPr>
        </p:nvSpPr>
        <p:spPr/>
        <p:txBody>
          <a:bodyPr/>
          <a:lstStyle/>
          <a:p>
            <a:fld id="{1E17990F-9DA6-472C-B126-91D313BDB44A}" type="slidenum">
              <a:rPr lang="en-GB" smtClean="0"/>
              <a:t>7</a:t>
            </a:fld>
            <a:endParaRPr lang="en-GB"/>
          </a:p>
        </p:txBody>
      </p:sp>
    </p:spTree>
    <p:extLst>
      <p:ext uri="{BB962C8B-B14F-4D97-AF65-F5344CB8AC3E}">
        <p14:creationId xmlns:p14="http://schemas.microsoft.com/office/powerpoint/2010/main" val="4136313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548DD-B649-A225-63ED-B904C7D65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E178E5-31B6-2B34-6EE5-FC7F303B3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9070A3-D407-0B05-26E8-CDE962307E76}"/>
              </a:ext>
            </a:extLst>
          </p:cNvPr>
          <p:cNvSpPr>
            <a:spLocks noGrp="1"/>
          </p:cNvSpPr>
          <p:nvPr>
            <p:ph type="body" idx="1"/>
          </p:nvPr>
        </p:nvSpPr>
        <p:spPr/>
        <p:txBody>
          <a:bodyPr/>
          <a:lstStyle/>
          <a:p>
            <a:r>
              <a:rPr lang="en-GB" dirty="0"/>
              <a:t>It should be a win-win agreement for both GreenTech and Shenzhen; not a favour for one company. There should be a technology sharing agreement, the ownership of new products, and a cost sharing of development costs should be agreed upon by both sides. They should also determine who will be involved in various tasks in European and Asian markets. Frequent reviews and terms that are more flexible might bring both businesses to the table and solve issues without jeopardizing the business.</a:t>
            </a:r>
          </a:p>
        </p:txBody>
      </p:sp>
      <p:sp>
        <p:nvSpPr>
          <p:cNvPr id="4" name="Slide Number Placeholder 3">
            <a:extLst>
              <a:ext uri="{FF2B5EF4-FFF2-40B4-BE49-F238E27FC236}">
                <a16:creationId xmlns:a16="http://schemas.microsoft.com/office/drawing/2014/main" id="{AD737B94-B662-2824-401E-DB5BFE8173B9}"/>
              </a:ext>
            </a:extLst>
          </p:cNvPr>
          <p:cNvSpPr>
            <a:spLocks noGrp="1"/>
          </p:cNvSpPr>
          <p:nvPr>
            <p:ph type="sldNum" sz="quarter" idx="5"/>
          </p:nvPr>
        </p:nvSpPr>
        <p:spPr/>
        <p:txBody>
          <a:bodyPr/>
          <a:lstStyle/>
          <a:p>
            <a:fld id="{1E17990F-9DA6-472C-B126-91D313BDB44A}" type="slidenum">
              <a:rPr lang="en-GB" smtClean="0"/>
              <a:t>8</a:t>
            </a:fld>
            <a:endParaRPr lang="en-GB"/>
          </a:p>
        </p:txBody>
      </p:sp>
    </p:spTree>
    <p:extLst>
      <p:ext uri="{BB962C8B-B14F-4D97-AF65-F5344CB8AC3E}">
        <p14:creationId xmlns:p14="http://schemas.microsoft.com/office/powerpoint/2010/main" val="4278727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C2630-F630-17C0-F6FD-BC89552343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1F28C-15BC-4632-65B2-9519F793C2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BEEBE-A935-A174-833A-7358281E4EEB}"/>
              </a:ext>
            </a:extLst>
          </p:cNvPr>
          <p:cNvSpPr>
            <a:spLocks noGrp="1"/>
          </p:cNvSpPr>
          <p:nvPr>
            <p:ph type="body" idx="1"/>
          </p:nvPr>
        </p:nvSpPr>
        <p:spPr/>
        <p:txBody>
          <a:bodyPr/>
          <a:lstStyle/>
          <a:p>
            <a:r>
              <a:rPr lang="en-GB" dirty="0"/>
              <a:t>Cultural intelligence involves an understanding of cultural differences and a willingness to adapt the way communication is done. In Shenzhen's case if they are not sure about a proposal, they should ask what it is that they need to explain instead of assuming that it is a no. This can assist both teams to prevent confusion in case of working on energy storage technology. But cultural awareness is not sufficient, yet, and both companies require clear decisions as well as regular reviews.</a:t>
            </a:r>
          </a:p>
        </p:txBody>
      </p:sp>
      <p:sp>
        <p:nvSpPr>
          <p:cNvPr id="4" name="Slide Number Placeholder 3">
            <a:extLst>
              <a:ext uri="{FF2B5EF4-FFF2-40B4-BE49-F238E27FC236}">
                <a16:creationId xmlns:a16="http://schemas.microsoft.com/office/drawing/2014/main" id="{84218230-3A60-0AC4-2EF8-A36D96AB7E7B}"/>
              </a:ext>
            </a:extLst>
          </p:cNvPr>
          <p:cNvSpPr>
            <a:spLocks noGrp="1"/>
          </p:cNvSpPr>
          <p:nvPr>
            <p:ph type="sldNum" sz="quarter" idx="5"/>
          </p:nvPr>
        </p:nvSpPr>
        <p:spPr/>
        <p:txBody>
          <a:bodyPr/>
          <a:lstStyle/>
          <a:p>
            <a:fld id="{1E17990F-9DA6-472C-B126-91D313BDB44A}" type="slidenum">
              <a:rPr lang="en-GB" smtClean="0"/>
              <a:t>9</a:t>
            </a:fld>
            <a:endParaRPr lang="en-GB"/>
          </a:p>
        </p:txBody>
      </p:sp>
    </p:spTree>
    <p:extLst>
      <p:ext uri="{BB962C8B-B14F-4D97-AF65-F5344CB8AC3E}">
        <p14:creationId xmlns:p14="http://schemas.microsoft.com/office/powerpoint/2010/main" val="3646496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0D79-2DCD-7C94-9955-5EAD1BBE2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37493-DE77-B7EA-49EE-13215C7703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7F48CC-3390-8390-FA5B-C75E2418C595}"/>
              </a:ext>
            </a:extLst>
          </p:cNvPr>
          <p:cNvSpPr>
            <a:spLocks noGrp="1"/>
          </p:cNvSpPr>
          <p:nvPr>
            <p:ph type="body" idx="1"/>
          </p:nvPr>
        </p:nvSpPr>
        <p:spPr/>
        <p:txBody>
          <a:bodyPr/>
          <a:lstStyle/>
          <a:p>
            <a:r>
              <a:rPr lang="en-GB" dirty="0"/>
              <a:t>The Board should provide time for a good working relationship to be established with Shenzhen before formal negotiations are initiated. Both firms must also have good team members and records of key discussion points. Agreements should be written and provide protection for technology and define how significant differences will be resolved. There will be additional time taken to check progress on a regular basis, but this might avert larger issues later on.</a:t>
            </a:r>
          </a:p>
        </p:txBody>
      </p:sp>
      <p:sp>
        <p:nvSpPr>
          <p:cNvPr id="4" name="Slide Number Placeholder 3">
            <a:extLst>
              <a:ext uri="{FF2B5EF4-FFF2-40B4-BE49-F238E27FC236}">
                <a16:creationId xmlns:a16="http://schemas.microsoft.com/office/drawing/2014/main" id="{F0241279-0191-C2DF-7B6A-9FC8971D3D0C}"/>
              </a:ext>
            </a:extLst>
          </p:cNvPr>
          <p:cNvSpPr>
            <a:spLocks noGrp="1"/>
          </p:cNvSpPr>
          <p:nvPr>
            <p:ph type="sldNum" sz="quarter" idx="5"/>
          </p:nvPr>
        </p:nvSpPr>
        <p:spPr/>
        <p:txBody>
          <a:bodyPr/>
          <a:lstStyle/>
          <a:p>
            <a:fld id="{1E17990F-9DA6-472C-B126-91D313BDB44A}" type="slidenum">
              <a:rPr lang="en-GB" smtClean="0"/>
              <a:t>10</a:t>
            </a:fld>
            <a:endParaRPr lang="en-GB"/>
          </a:p>
        </p:txBody>
      </p:sp>
    </p:spTree>
    <p:extLst>
      <p:ext uri="{BB962C8B-B14F-4D97-AF65-F5344CB8AC3E}">
        <p14:creationId xmlns:p14="http://schemas.microsoft.com/office/powerpoint/2010/main" val="2156422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2F8DC-5846-0C1D-7F5D-D7BB11ADDE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934D17-A65E-93B0-2858-E3195846D5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B30D46-58A7-6E98-352A-5C631BC9E9B0}"/>
              </a:ext>
            </a:extLst>
          </p:cNvPr>
          <p:cNvSpPr>
            <a:spLocks noGrp="1"/>
          </p:cNvSpPr>
          <p:nvPr>
            <p:ph type="body" idx="1"/>
          </p:nvPr>
        </p:nvSpPr>
        <p:spPr/>
        <p:txBody>
          <a:bodyPr/>
          <a:lstStyle/>
          <a:p>
            <a:r>
              <a:rPr lang="en-GB" dirty="0"/>
              <a:t>The bottom line is that cultural theory can aid in preparing GreenTech, but it cannot predict individual </a:t>
            </a:r>
            <a:r>
              <a:rPr lang="en-GB" dirty="0" err="1"/>
              <a:t>behaviors</a:t>
            </a:r>
            <a:r>
              <a:rPr lang="en-GB" dirty="0"/>
              <a:t>. Discussions with Shenzhen should be more easily made due to clear communication and respect for different business practices. There must also be a proper agreement on technology sharing, on decision making and the market plans in the future. Finally, the partnership is more likely to be successful when both companies work to establish and maintain trust and are flexible with the evolution of the project.</a:t>
            </a:r>
          </a:p>
        </p:txBody>
      </p:sp>
      <p:sp>
        <p:nvSpPr>
          <p:cNvPr id="4" name="Slide Number Placeholder 3">
            <a:extLst>
              <a:ext uri="{FF2B5EF4-FFF2-40B4-BE49-F238E27FC236}">
                <a16:creationId xmlns:a16="http://schemas.microsoft.com/office/drawing/2014/main" id="{3F5F6D4D-8BEE-69A4-9FC0-53A20C962767}"/>
              </a:ext>
            </a:extLst>
          </p:cNvPr>
          <p:cNvSpPr>
            <a:spLocks noGrp="1"/>
          </p:cNvSpPr>
          <p:nvPr>
            <p:ph type="sldNum" sz="quarter" idx="5"/>
          </p:nvPr>
        </p:nvSpPr>
        <p:spPr/>
        <p:txBody>
          <a:bodyPr/>
          <a:lstStyle/>
          <a:p>
            <a:fld id="{1E17990F-9DA6-472C-B126-91D313BDB44A}" type="slidenum">
              <a:rPr lang="en-GB" smtClean="0"/>
              <a:t>11</a:t>
            </a:fld>
            <a:endParaRPr lang="en-GB"/>
          </a:p>
        </p:txBody>
      </p:sp>
    </p:spTree>
    <p:extLst>
      <p:ext uri="{BB962C8B-B14F-4D97-AF65-F5344CB8AC3E}">
        <p14:creationId xmlns:p14="http://schemas.microsoft.com/office/powerpoint/2010/main" val="3518973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D8A5D-B958-601C-AA55-497E4013CD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91A164-B3CF-9924-F95F-22963F551C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6C4CC7-75EE-A8C7-F0F3-52473AFF11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63C97B-4EB3-6045-A74A-6E03F01FE60C}"/>
              </a:ext>
            </a:extLst>
          </p:cNvPr>
          <p:cNvSpPr>
            <a:spLocks noGrp="1"/>
          </p:cNvSpPr>
          <p:nvPr>
            <p:ph type="sldNum" sz="quarter" idx="5"/>
          </p:nvPr>
        </p:nvSpPr>
        <p:spPr/>
        <p:txBody>
          <a:bodyPr/>
          <a:lstStyle/>
          <a:p>
            <a:fld id="{1E17990F-9DA6-472C-B126-91D313BDB44A}" type="slidenum">
              <a:rPr lang="en-GB" smtClean="0"/>
              <a:t>12</a:t>
            </a:fld>
            <a:endParaRPr lang="en-GB"/>
          </a:p>
        </p:txBody>
      </p:sp>
    </p:spTree>
    <p:extLst>
      <p:ext uri="{BB962C8B-B14F-4D97-AF65-F5344CB8AC3E}">
        <p14:creationId xmlns:p14="http://schemas.microsoft.com/office/powerpoint/2010/main" val="3845350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890F3-F557-6E39-33FE-0C17CFB415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2C96B-8FFE-91EF-3948-A37890776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B3D7CD-17AA-B57E-2E7A-6992667250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F8876D-9FC6-E308-F88A-B32923B6EBB9}"/>
              </a:ext>
            </a:extLst>
          </p:cNvPr>
          <p:cNvSpPr>
            <a:spLocks noGrp="1"/>
          </p:cNvSpPr>
          <p:nvPr>
            <p:ph type="sldNum" sz="quarter" idx="5"/>
          </p:nvPr>
        </p:nvSpPr>
        <p:spPr/>
        <p:txBody>
          <a:bodyPr/>
          <a:lstStyle/>
          <a:p>
            <a:fld id="{1E17990F-9DA6-472C-B126-91D313BDB44A}" type="slidenum">
              <a:rPr lang="en-GB" smtClean="0"/>
              <a:t>13</a:t>
            </a:fld>
            <a:endParaRPr lang="en-GB"/>
          </a:p>
        </p:txBody>
      </p:sp>
    </p:spTree>
    <p:extLst>
      <p:ext uri="{BB962C8B-B14F-4D97-AF65-F5344CB8AC3E}">
        <p14:creationId xmlns:p14="http://schemas.microsoft.com/office/powerpoint/2010/main" val="1175827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F7347-720F-E50C-EBA3-0C240331E0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CE1CF5-8958-87FA-11AD-C56519055E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43183D-4537-2227-C7E3-13414ABB6FE5}"/>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A20162E8-340A-1A46-A537-ED8D601713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40EB94-6A46-C48D-76E3-619DE274D6A7}"/>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7379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FF7BB-A94B-1A75-85D0-7C0662DDA4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9EC62E-AA82-FD8C-0C76-BAF5B6DDC4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5C70B-EE40-787B-C7F6-D72121D3CDF5}"/>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29AE9AF1-848D-D045-F60C-119FBC0DF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A0EB0-D89F-69E3-9ADE-AD1EE8730374}"/>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173621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6C868-4FD8-D4A9-9430-DA38367E55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011C91-F7E0-BFFB-F670-12A05C41C4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276EEB-8B76-7E03-D78B-E82C55A4C7F9}"/>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27D181A7-5F21-9AE5-0E91-55D72DD935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764D-F313-7319-7BB0-D2EC70CE582F}"/>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58340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90C5A-9A88-04CA-1EBA-A8C3B72093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2250B9-C456-7FED-3154-970EA4510E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D05769-C5B9-E722-BE30-1BA30AAEEC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23CC21-5DC3-4EA3-7AA2-BF0949840873}"/>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6" name="Footer Placeholder 5">
            <a:extLst>
              <a:ext uri="{FF2B5EF4-FFF2-40B4-BE49-F238E27FC236}">
                <a16:creationId xmlns:a16="http://schemas.microsoft.com/office/drawing/2014/main" id="{F0BD9F9E-2001-F80F-10F4-6AA806AD76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AD1F1-347D-F802-F0EE-62B895B1F683}"/>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61599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525F1-F377-7CCC-8440-3BB5FFCCFA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9ABCFD-7971-ADC7-CF90-B59E58B9F7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89BEA-DA63-1EEC-168F-42EAC67AA0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02AEBD-1038-1203-88FC-9885C26E26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CBBFE1-8689-EE93-A90F-F29D446E37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F9DB5B-9C85-18D9-99C5-758FE1BFFA35}"/>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8" name="Footer Placeholder 7">
            <a:extLst>
              <a:ext uri="{FF2B5EF4-FFF2-40B4-BE49-F238E27FC236}">
                <a16:creationId xmlns:a16="http://schemas.microsoft.com/office/drawing/2014/main" id="{79115FC8-AAE7-B80D-F6A8-FBE4E8BD63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931578-0354-E1EF-CA6E-11E884C01E96}"/>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668967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09D7-3407-4000-9DF0-D457597B9C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01A9C-4745-3CE6-358A-FF2F8A127EA8}"/>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4" name="Footer Placeholder 3">
            <a:extLst>
              <a:ext uri="{FF2B5EF4-FFF2-40B4-BE49-F238E27FC236}">
                <a16:creationId xmlns:a16="http://schemas.microsoft.com/office/drawing/2014/main" id="{78843B16-1270-43BB-1E7B-A76629EBF5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91D122-6877-A671-CEF1-EF1F356A153F}"/>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4253213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E88D33-78E3-F084-B2A2-E37C13BC40B4}"/>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3" name="Footer Placeholder 2">
            <a:extLst>
              <a:ext uri="{FF2B5EF4-FFF2-40B4-BE49-F238E27FC236}">
                <a16:creationId xmlns:a16="http://schemas.microsoft.com/office/drawing/2014/main" id="{CF0BD4C2-AA40-1002-2314-5CFFDA4DD9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E24443-838F-9620-F3A0-81637A461955}"/>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824172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E2D0-8DBA-1583-CC17-F490C5844C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E73286-4086-2F6D-CAD9-17187E8DE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F7F79F-7D9C-FED3-8B37-45172B776E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1866B1-AB7F-4EF9-1515-727A0E060348}"/>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6" name="Footer Placeholder 5">
            <a:extLst>
              <a:ext uri="{FF2B5EF4-FFF2-40B4-BE49-F238E27FC236}">
                <a16:creationId xmlns:a16="http://schemas.microsoft.com/office/drawing/2014/main" id="{D13D59DB-CADA-BEDA-4158-223D148B25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61F8AC-13B0-F263-B7FA-B77A942FD490}"/>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9740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B1BCC-5751-12AA-627F-677CDA674A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D5E79A-6AEA-BCED-6C17-D541BD70515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9B63E7-A7D2-A7AA-C57C-51996F94F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5AD378-CEEC-C67D-911A-7896034E3D6B}"/>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6" name="Footer Placeholder 5">
            <a:extLst>
              <a:ext uri="{FF2B5EF4-FFF2-40B4-BE49-F238E27FC236}">
                <a16:creationId xmlns:a16="http://schemas.microsoft.com/office/drawing/2014/main" id="{78DBF589-C7CA-AC49-5E0B-EF1803DC9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9783A1-114A-888E-9035-2A75361B5D49}"/>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57630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77D2-3954-06A3-1C54-91DDE5FE77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1C0AB6-2E71-58EE-53D6-13689E1A82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5B9CF-3851-B41D-40DF-2E7C397FC6AA}"/>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39C1E5F0-B826-929F-A361-9A20D17B0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FF270-FB89-FCE0-A7AD-DF361557636C}"/>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215444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9A3616-E7C7-046E-6018-45BC1DFF5E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2FE5A9-A6B0-13D6-7927-47C4256810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74CDFE-3E8F-7A13-8FC2-23C3952BEE82}"/>
              </a:ext>
            </a:extLst>
          </p:cNvPr>
          <p:cNvSpPr>
            <a:spLocks noGrp="1"/>
          </p:cNvSpPr>
          <p:nvPr>
            <p:ph type="dt" sz="half" idx="10"/>
          </p:nvPr>
        </p:nvSpPr>
        <p:spPr/>
        <p:txBody>
          <a:body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AFADDD10-C74C-1A4E-032C-18018F51D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4486D-D2B4-EB3C-8DED-45F218CFFC38}"/>
              </a:ext>
            </a:extLst>
          </p:cNvPr>
          <p:cNvSpPr>
            <a:spLocks noGrp="1"/>
          </p:cNvSpPr>
          <p:nvPr>
            <p:ph type="sldNum" sz="quarter" idx="12"/>
          </p:nvPr>
        </p:nvSpPr>
        <p:spPr/>
        <p:txBody>
          <a:bodyPr/>
          <a:lstStyle/>
          <a:p>
            <a:fld id="{3C491F15-4DB5-47CF-955C-EC2815797A43}" type="slidenum">
              <a:rPr lang="en-GB" smtClean="0"/>
              <a:t>‹#›</a:t>
            </a:fld>
            <a:endParaRPr lang="en-GB"/>
          </a:p>
        </p:txBody>
      </p:sp>
    </p:spTree>
    <p:extLst>
      <p:ext uri="{BB962C8B-B14F-4D97-AF65-F5344CB8AC3E}">
        <p14:creationId xmlns:p14="http://schemas.microsoft.com/office/powerpoint/2010/main" val="89607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A3C77F-82CF-AF08-F487-A6F81E3CBA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A84BE8-E413-35C8-53CB-4A93FA5850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DE3B2-80BF-BC7F-70C8-72A491CBA2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BCE7BA-0C64-49BC-8184-F673069B0610}" type="datetimeFigureOut">
              <a:rPr lang="en-GB" smtClean="0"/>
              <a:t>26/10/2026</a:t>
            </a:fld>
            <a:endParaRPr lang="en-GB"/>
          </a:p>
        </p:txBody>
      </p:sp>
      <p:sp>
        <p:nvSpPr>
          <p:cNvPr id="5" name="Footer Placeholder 4">
            <a:extLst>
              <a:ext uri="{FF2B5EF4-FFF2-40B4-BE49-F238E27FC236}">
                <a16:creationId xmlns:a16="http://schemas.microsoft.com/office/drawing/2014/main" id="{82DEEFB0-6DE2-6FF4-AE0D-A39FB9F3FA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30C799-CD9E-61F3-F5F5-D8F792A50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491F15-4DB5-47CF-955C-EC2815797A43}" type="slidenum">
              <a:rPr lang="en-GB" smtClean="0"/>
              <a:t>‹#›</a:t>
            </a:fld>
            <a:endParaRPr lang="en-GB"/>
          </a:p>
        </p:txBody>
      </p:sp>
    </p:spTree>
    <p:extLst>
      <p:ext uri="{BB962C8B-B14F-4D97-AF65-F5344CB8AC3E}">
        <p14:creationId xmlns:p14="http://schemas.microsoft.com/office/powerpoint/2010/main" val="120376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08/JOCM-04-2022-0110" TargetMode="External"/><Relationship Id="rId3" Type="http://schemas.openxmlformats.org/officeDocument/2006/relationships/hyperlink" Target="https://doi.org/10.1108/IJCMA-10-2022-0161" TargetMode="External"/><Relationship Id="rId7" Type="http://schemas.openxmlformats.org/officeDocument/2006/relationships/hyperlink" Target="https://www.mheducation.com/highered/mhp/product/cultures-organizations-software-mind-third-edition.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287/orsc.2023.1687" TargetMode="External"/><Relationship Id="rId5" Type="http://schemas.openxmlformats.org/officeDocument/2006/relationships/hyperlink" Target="https://search.worldcat.org/title/1818029" TargetMode="External"/><Relationship Id="rId4" Type="http://schemas.openxmlformats.org/officeDocument/2006/relationships/hyperlink" Target="https://doi.org/10.1007/s11301-022-00268-7" TargetMode="External"/><Relationship Id="rId9" Type="http://schemas.openxmlformats.org/officeDocument/2006/relationships/hyperlink" Target="https://doi.org/10.1504/IJGSB.2022.12722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991/assehr.k.211011.079"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doi.org/10.1007/s00187-022-00342-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262328-64C9-9744-4CEC-0B71E41D3CA6}"/>
              </a:ext>
            </a:extLst>
          </p:cNvPr>
          <p:cNvSpPr>
            <a:spLocks noGrp="1"/>
          </p:cNvSpPr>
          <p:nvPr>
            <p:ph type="ctrTitle"/>
          </p:nvPr>
        </p:nvSpPr>
        <p:spPr>
          <a:xfrm>
            <a:off x="1524003" y="1999615"/>
            <a:ext cx="9144000" cy="2764028"/>
          </a:xfrm>
        </p:spPr>
        <p:txBody>
          <a:bodyPr vert="horz" lIns="91440" tIns="45720" rIns="91440" bIns="45720" rtlCol="0" anchor="ctr">
            <a:normAutofit fontScale="90000"/>
          </a:bodyPr>
          <a:lstStyle/>
          <a:p>
            <a:r>
              <a:rPr lang="en-US" sz="1800" b="1" dirty="0"/>
              <a:t>Cross-Cultural Negotiations: Building a UK–China Strategic Partnership</a:t>
            </a:r>
            <a:br>
              <a:rPr lang="en-US" sz="1800" b="1" dirty="0"/>
            </a:br>
            <a:br>
              <a:rPr lang="en-US" sz="1800" b="1" dirty="0"/>
            </a:br>
            <a:r>
              <a:rPr lang="en-US" sz="1800" b="1" i="1" dirty="0"/>
              <a:t>GreenTech Solutions Ltd and Shenzhen Smart Energy Co.</a:t>
            </a:r>
            <a:br>
              <a:rPr lang="en-US" sz="1800" b="1" i="1" dirty="0"/>
            </a:br>
            <a:br>
              <a:rPr lang="en-US" sz="1800" b="1" i="1" dirty="0"/>
            </a:br>
            <a:r>
              <a:rPr lang="en-US" sz="1800" i="1" dirty="0"/>
              <a:t>Module: International Business Communications</a:t>
            </a:r>
            <a:br>
              <a:rPr lang="en-US" sz="1800" i="1" dirty="0"/>
            </a:br>
            <a:r>
              <a:rPr lang="en-US" sz="1800" i="1" dirty="0"/>
              <a:t>Module Code: LCBB6023</a:t>
            </a:r>
            <a:br>
              <a:rPr lang="en-US" sz="1800" i="1" dirty="0"/>
            </a:br>
            <a:r>
              <a:rPr lang="en-US" sz="1800" i="1" dirty="0"/>
              <a:t>Module Leader/Lecturer: Afzal Munna</a:t>
            </a:r>
            <a:br>
              <a:rPr lang="en-US" sz="1800" i="1" dirty="0"/>
            </a:br>
            <a:br>
              <a:rPr lang="en-US" sz="1800" i="1" dirty="0"/>
            </a:br>
            <a:r>
              <a:rPr lang="en-US" sz="1800" i="1" dirty="0"/>
              <a:t>Assignment Title: Component 1:</a:t>
            </a:r>
            <a:br>
              <a:rPr lang="en-US" sz="1800" i="1" dirty="0"/>
            </a:br>
            <a:r>
              <a:rPr lang="en-US" sz="1800" i="1" dirty="0"/>
              <a:t>Practical: Individual Presentation</a:t>
            </a:r>
            <a:br>
              <a:rPr lang="en-US" sz="1800" i="1" dirty="0"/>
            </a:br>
            <a:br>
              <a:rPr lang="en-US" sz="1800" i="1" dirty="0"/>
            </a:br>
            <a:r>
              <a:rPr lang="en-US" sz="1800" i="1" dirty="0"/>
              <a:t>Student Name: Muhammad Awais</a:t>
            </a:r>
            <a:br>
              <a:rPr lang="en-US" sz="1800" i="1" dirty="0"/>
            </a:br>
            <a:r>
              <a:rPr lang="en-US" sz="1800" i="1" dirty="0"/>
              <a:t>Student Number: 2416336</a:t>
            </a:r>
            <a:br>
              <a:rPr lang="en-US" sz="1800" dirty="0"/>
            </a:br>
            <a:endParaRPr lang="en-US" sz="1800"/>
          </a:p>
        </p:txBody>
      </p:sp>
      <p:sp>
        <p:nvSpPr>
          <p:cNvPr id="42" name="Rectangle 4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245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A9028-0899-8555-AAF6-E85DD1730BCB}"/>
              </a:ext>
            </a:extLst>
          </p:cNvPr>
          <p:cNvSpPr>
            <a:spLocks noGrp="1"/>
          </p:cNvSpPr>
          <p:nvPr>
            <p:ph type="title"/>
          </p:nvPr>
        </p:nvSpPr>
        <p:spPr>
          <a:xfrm>
            <a:off x="838201" y="365125"/>
            <a:ext cx="5251316" cy="1807305"/>
          </a:xfrm>
        </p:spPr>
        <p:txBody>
          <a:bodyPr>
            <a:normAutofit/>
          </a:bodyPr>
          <a:lstStyle/>
          <a:p>
            <a:r>
              <a:rPr lang="en-GB" dirty="0">
                <a:latin typeface="Amasis MT Pro" panose="02040504050005020304" pitchFamily="18" charset="0"/>
              </a:rPr>
              <a:t>Presentation</a:t>
            </a:r>
            <a:r>
              <a:rPr lang="en-GB" dirty="0"/>
              <a:t> Overview</a:t>
            </a:r>
            <a:endParaRPr lang="en-GB"/>
          </a:p>
        </p:txBody>
      </p:sp>
      <p:sp>
        <p:nvSpPr>
          <p:cNvPr id="3" name="Content Placeholder 2">
            <a:extLst>
              <a:ext uri="{FF2B5EF4-FFF2-40B4-BE49-F238E27FC236}">
                <a16:creationId xmlns:a16="http://schemas.microsoft.com/office/drawing/2014/main" id="{4DD41D7F-C750-A9FD-0201-AD224B439E16}"/>
              </a:ext>
            </a:extLst>
          </p:cNvPr>
          <p:cNvSpPr>
            <a:spLocks noGrp="1"/>
          </p:cNvSpPr>
          <p:nvPr>
            <p:ph idx="1"/>
          </p:nvPr>
        </p:nvSpPr>
        <p:spPr>
          <a:xfrm>
            <a:off x="838200" y="2333297"/>
            <a:ext cx="4619621" cy="3843666"/>
          </a:xfrm>
        </p:spPr>
        <p:txBody>
          <a:bodyPr>
            <a:normAutofit/>
          </a:bodyPr>
          <a:lstStyle/>
          <a:p>
            <a:pPr lvl="0"/>
            <a:r>
              <a:rPr lang="en-GB" sz="1400">
                <a:latin typeface="Amasis MT Pro" panose="02040504050005020304" pitchFamily="18" charset="0"/>
              </a:rPr>
              <a:t>Understanding Business Culture – Key cultural elements and their influence on international business operations.</a:t>
            </a:r>
          </a:p>
          <a:p>
            <a:pPr lvl="0"/>
            <a:r>
              <a:rPr lang="en-GB" sz="1400">
                <a:latin typeface="Amasis MT Pro" panose="02040504050005020304" pitchFamily="18" charset="0"/>
              </a:rPr>
              <a:t>Intercultural Communication Theories – Relevant theoretical frameworks and their application to UK–China business relationships.</a:t>
            </a:r>
          </a:p>
          <a:p>
            <a:pPr lvl="0"/>
            <a:r>
              <a:rPr lang="en-GB" sz="1400">
                <a:latin typeface="Amasis MT Pro" panose="02040504050005020304" pitchFamily="18" charset="0"/>
              </a:rPr>
              <a:t>Cultural Challenges in Negotiations – Communication styles, organisational hierarchy, decision-making, guanxi, time and conflict resolution.</a:t>
            </a:r>
          </a:p>
          <a:p>
            <a:pPr lvl="0"/>
            <a:r>
              <a:rPr lang="en-GB" sz="1400">
                <a:latin typeface="Amasis MT Pro" panose="02040504050005020304" pitchFamily="18" charset="0"/>
              </a:rPr>
              <a:t>Strategies for a Successful Agreement – Building trust, respecting cultural protocols, adapting negotiation approaches and developing mutually beneficial outcomes.</a:t>
            </a:r>
          </a:p>
          <a:p>
            <a:pPr lvl="0"/>
            <a:r>
              <a:rPr lang="en-GB" sz="1400">
                <a:latin typeface="Amasis MT Pro" panose="02040504050005020304" pitchFamily="18" charset="0"/>
              </a:rPr>
              <a:t>Cultural Intelligence and Long-Term Collaboration – The importance of cultural awareness and adaptability in sustaining the proposed strategic partnership.</a:t>
            </a:r>
          </a:p>
          <a:p>
            <a:endParaRPr lang="en-GB" sz="1400"/>
          </a:p>
        </p:txBody>
      </p:sp>
      <p:pic>
        <p:nvPicPr>
          <p:cNvPr id="5" name="Picture 4" descr="Drawings on colorful paper">
            <a:extLst>
              <a:ext uri="{FF2B5EF4-FFF2-40B4-BE49-F238E27FC236}">
                <a16:creationId xmlns:a16="http://schemas.microsoft.com/office/drawing/2014/main" id="{1B0C3DCE-CD58-8A61-5E22-75832887A911}"/>
              </a:ext>
            </a:extLst>
          </p:cNvPr>
          <p:cNvPicPr>
            <a:picLocks noChangeAspect="1"/>
          </p:cNvPicPr>
          <p:nvPr/>
        </p:nvPicPr>
        <p:blipFill>
          <a:blip r:embed="rId3"/>
          <a:srcRect l="10853" r="3111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654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11BDF8-F062-1BDF-2566-E4D8D480E0F1}"/>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CF075-B4FB-155E-FD04-72660FCE1DC8}"/>
              </a:ext>
            </a:extLst>
          </p:cNvPr>
          <p:cNvSpPr>
            <a:spLocks noGrp="1"/>
          </p:cNvSpPr>
          <p:nvPr>
            <p:ph type="title"/>
          </p:nvPr>
        </p:nvSpPr>
        <p:spPr>
          <a:xfrm>
            <a:off x="686834" y="1153572"/>
            <a:ext cx="3200400" cy="4461163"/>
          </a:xfrm>
        </p:spPr>
        <p:txBody>
          <a:bodyPr>
            <a:normAutofit/>
          </a:bodyPr>
          <a:lstStyle/>
          <a:p>
            <a:r>
              <a:rPr lang="en-GB" sz="3700" b="1" dirty="0">
                <a:solidFill>
                  <a:srgbClr val="FFFFFF"/>
                </a:solidFill>
              </a:rPr>
              <a:t>Understanding Culture in International Business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390165-6E40-B69F-0620-B376A4504B85}"/>
              </a:ext>
            </a:extLst>
          </p:cNvPr>
          <p:cNvSpPr>
            <a:spLocks noGrp="1"/>
          </p:cNvSpPr>
          <p:nvPr>
            <p:ph idx="1"/>
          </p:nvPr>
        </p:nvSpPr>
        <p:spPr>
          <a:xfrm>
            <a:off x="4447308" y="591344"/>
            <a:ext cx="6906491" cy="5585619"/>
          </a:xfrm>
        </p:spPr>
        <p:txBody>
          <a:bodyPr anchor="ctr">
            <a:normAutofit/>
          </a:bodyPr>
          <a:lstStyle/>
          <a:p>
            <a:pPr lvl="0"/>
            <a:r>
              <a:rPr lang="en-GB" sz="2200" dirty="0"/>
              <a:t>Culture: Shared values and beliefs shape expectations, while informal norms influence acceptable conduct (Dau et al., 2022).</a:t>
            </a:r>
          </a:p>
          <a:p>
            <a:pPr lvl="0"/>
            <a:r>
              <a:rPr lang="en-GB" sz="2200" dirty="0"/>
              <a:t>Business Customs: Unwritten rules can influence meeting etiquette, hierarchy and organisational decision-making practices.</a:t>
            </a:r>
          </a:p>
          <a:p>
            <a:pPr lvl="0"/>
            <a:r>
              <a:rPr lang="en-GB" sz="2200" dirty="0"/>
              <a:t>Communication and Relationships: Language, trust and timing can influence negotiations and cooperation between partners.</a:t>
            </a:r>
          </a:p>
          <a:p>
            <a:pPr lvl="0"/>
            <a:r>
              <a:rPr lang="en-GB" sz="2200" dirty="0"/>
              <a:t>Business Implications: Cultural diversity can support creativity while increasing conflict and weakening team cohesion (Stahl and </a:t>
            </a:r>
            <a:r>
              <a:rPr lang="en-GB" sz="2200" dirty="0" err="1"/>
              <a:t>Maznevski</a:t>
            </a:r>
            <a:r>
              <a:rPr lang="en-GB" sz="2200" dirty="0"/>
              <a:t>, 2021).</a:t>
            </a:r>
          </a:p>
          <a:p>
            <a:pPr lvl="0"/>
            <a:r>
              <a:rPr lang="en-GB" sz="2200" dirty="0"/>
              <a:t>Partnership Priority: GreenTech and Shenzhen should discuss working preferences rather than assume national cultural stereotypes.</a:t>
            </a:r>
          </a:p>
          <a:p>
            <a:pPr lvl="0"/>
            <a:endParaRPr lang="en-GB" sz="2200" dirty="0"/>
          </a:p>
        </p:txBody>
      </p:sp>
    </p:spTree>
    <p:extLst>
      <p:ext uri="{BB962C8B-B14F-4D97-AF65-F5344CB8AC3E}">
        <p14:creationId xmlns:p14="http://schemas.microsoft.com/office/powerpoint/2010/main" val="3894599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F752A7-26E9-7602-D39A-4A3E022F4EA8}"/>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64354CA-921A-5E43-3394-E2A4F33B2C6B}"/>
              </a:ext>
            </a:extLst>
          </p:cNvPr>
          <p:cNvSpPr>
            <a:spLocks noGrp="1"/>
          </p:cNvSpPr>
          <p:nvPr>
            <p:ph type="title"/>
          </p:nvPr>
        </p:nvSpPr>
        <p:spPr>
          <a:xfrm>
            <a:off x="694842" y="365125"/>
            <a:ext cx="6084367" cy="1325563"/>
          </a:xfrm>
        </p:spPr>
        <p:txBody>
          <a:bodyPr>
            <a:normAutofit/>
          </a:bodyPr>
          <a:lstStyle/>
          <a:p>
            <a:pPr algn="ctr"/>
            <a:r>
              <a:rPr lang="en-GB" sz="2400" b="1" dirty="0"/>
              <a:t>Intercultural Communication Theories</a:t>
            </a:r>
          </a:p>
        </p:txBody>
      </p:sp>
      <p:sp>
        <p:nvSpPr>
          <p:cNvPr id="13" name="Content Placeholder 2">
            <a:extLst>
              <a:ext uri="{FF2B5EF4-FFF2-40B4-BE49-F238E27FC236}">
                <a16:creationId xmlns:a16="http://schemas.microsoft.com/office/drawing/2014/main" id="{F3106803-784E-6E1C-3F73-FC757B27E029}"/>
              </a:ext>
            </a:extLst>
          </p:cNvPr>
          <p:cNvSpPr>
            <a:spLocks noGrp="1"/>
          </p:cNvSpPr>
          <p:nvPr>
            <p:ph idx="1"/>
          </p:nvPr>
        </p:nvSpPr>
        <p:spPr>
          <a:xfrm>
            <a:off x="838200" y="1825625"/>
            <a:ext cx="5393361" cy="4351338"/>
          </a:xfrm>
        </p:spPr>
        <p:txBody>
          <a:bodyPr>
            <a:normAutofit/>
          </a:bodyPr>
          <a:lstStyle/>
          <a:p>
            <a:pPr lvl="0"/>
            <a:r>
              <a:rPr lang="en-GB" sz="1500" dirty="0"/>
              <a:t>Hall's Context Theory: High-context messages depend on shared meaning; low-context messages favour direct explanation (Hall, 1976).</a:t>
            </a:r>
          </a:p>
          <a:p>
            <a:pPr lvl="0"/>
            <a:r>
              <a:rPr lang="en-GB" sz="1500" dirty="0"/>
              <a:t>UK–China Communication: British and Chinese participants may interpret direct questions and indirect replies differently.</a:t>
            </a:r>
          </a:p>
          <a:p>
            <a:pPr lvl="0"/>
            <a:r>
              <a:rPr lang="en-GB" sz="1500" dirty="0"/>
              <a:t>Practical Response: GreenTech should explain proposals clearly and confirm Shenzhen's understanding before progressing.</a:t>
            </a:r>
          </a:p>
          <a:p>
            <a:pPr lvl="0"/>
            <a:r>
              <a:rPr lang="en-GB" sz="1500" dirty="0"/>
              <a:t>Hofstede's Power Distance: Expectations about hierarchy may influence speaking roles and decision approvals (Hofstede et al., 2010).</a:t>
            </a:r>
          </a:p>
          <a:p>
            <a:pPr lvl="0"/>
            <a:r>
              <a:rPr lang="en-GB" sz="1500" dirty="0"/>
              <a:t>Long-Term Orientation: Different views about future rewards may affect partnership priorities and negotiation schedules (Hofstede et al., 2010).</a:t>
            </a:r>
          </a:p>
          <a:p>
            <a:pPr lvl="0"/>
            <a:r>
              <a:rPr lang="en-GB" sz="1500" dirty="0"/>
              <a:t>Theoretical Limitations: Cultural theories suggest possible differences but cannot predict each individual negotiator's behaviour.</a:t>
            </a:r>
          </a:p>
          <a:p>
            <a:endParaRPr lang="en-GB" sz="1500" dirty="0"/>
          </a:p>
        </p:txBody>
      </p:sp>
      <p:pic>
        <p:nvPicPr>
          <p:cNvPr id="5" name="Picture 4" descr="Sticky notes on a wall">
            <a:extLst>
              <a:ext uri="{FF2B5EF4-FFF2-40B4-BE49-F238E27FC236}">
                <a16:creationId xmlns:a16="http://schemas.microsoft.com/office/drawing/2014/main" id="{E4B5540E-3567-B074-F276-C9BF8F35D49C}"/>
              </a:ext>
            </a:extLst>
          </p:cNvPr>
          <p:cNvPicPr>
            <a:picLocks noChangeAspect="1"/>
          </p:cNvPicPr>
          <p:nvPr/>
        </p:nvPicPr>
        <p:blipFill>
          <a:blip r:embed="rId3"/>
          <a:srcRect l="15579" r="14670"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718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CCC702-8071-67C4-359E-F9E5ABA8886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BB61B-9BD1-298A-46FE-7AF31E66DE43}"/>
              </a:ext>
            </a:extLst>
          </p:cNvPr>
          <p:cNvSpPr>
            <a:spLocks noGrp="1"/>
          </p:cNvSpPr>
          <p:nvPr>
            <p:ph type="title"/>
          </p:nvPr>
        </p:nvSpPr>
        <p:spPr>
          <a:xfrm>
            <a:off x="838201" y="365125"/>
            <a:ext cx="5251316" cy="1807305"/>
          </a:xfrm>
        </p:spPr>
        <p:txBody>
          <a:bodyPr>
            <a:normAutofit/>
          </a:bodyPr>
          <a:lstStyle/>
          <a:p>
            <a:r>
              <a:rPr lang="en-GB" sz="4100" b="1"/>
              <a:t>Communication and Decision-Making Across Cultures</a:t>
            </a:r>
          </a:p>
        </p:txBody>
      </p:sp>
      <p:sp>
        <p:nvSpPr>
          <p:cNvPr id="3" name="Content Placeholder 2">
            <a:extLst>
              <a:ext uri="{FF2B5EF4-FFF2-40B4-BE49-F238E27FC236}">
                <a16:creationId xmlns:a16="http://schemas.microsoft.com/office/drawing/2014/main" id="{ABD1B306-BD5B-9BCA-1943-0C6BACE81BB7}"/>
              </a:ext>
            </a:extLst>
          </p:cNvPr>
          <p:cNvSpPr>
            <a:spLocks noGrp="1"/>
          </p:cNvSpPr>
          <p:nvPr>
            <p:ph idx="1"/>
          </p:nvPr>
        </p:nvSpPr>
        <p:spPr>
          <a:xfrm>
            <a:off x="838200" y="2333297"/>
            <a:ext cx="4619621" cy="3843666"/>
          </a:xfrm>
        </p:spPr>
        <p:txBody>
          <a:bodyPr>
            <a:normAutofit/>
          </a:bodyPr>
          <a:lstStyle/>
          <a:p>
            <a:pPr lvl="0"/>
            <a:r>
              <a:rPr lang="en-GB" sz="1300" dirty="0"/>
              <a:t>Communication Styles: British discussions may favour clear points, while Chinese partners may communicate indirectly (Liu et al., 2021).</a:t>
            </a:r>
          </a:p>
          <a:p>
            <a:pPr lvl="0"/>
            <a:r>
              <a:rPr lang="en-GB" sz="1300" dirty="0"/>
              <a:t>Avoiding Assumptions: Chinese negotiators may also speak directly, depending on the person and situation.</a:t>
            </a:r>
          </a:p>
          <a:p>
            <a:pPr lvl="0"/>
            <a:r>
              <a:rPr lang="en-GB" sz="1300" dirty="0"/>
              <a:t>Hierarchy: Seniority can influence meetings, although expertise and practical results may matter equally (</a:t>
            </a:r>
            <a:r>
              <a:rPr lang="en-GB" sz="1300" dirty="0" err="1"/>
              <a:t>Spijkman</a:t>
            </a:r>
            <a:r>
              <a:rPr lang="en-GB" sz="1300" dirty="0"/>
              <a:t> and de Jong, 2023).</a:t>
            </a:r>
          </a:p>
          <a:p>
            <a:pPr lvl="0"/>
            <a:r>
              <a:rPr lang="en-GB" sz="1300" dirty="0"/>
              <a:t>Decision-Making: Different approval expectations could delay agreement on technology sharing and product design.</a:t>
            </a:r>
          </a:p>
          <a:p>
            <a:pPr lvl="0"/>
            <a:r>
              <a:rPr lang="en-GB" sz="1300" dirty="0"/>
              <a:t>Practical Response: GreenTech should establish who approves decisions and agree realistic review deadlines.</a:t>
            </a:r>
          </a:p>
          <a:p>
            <a:pPr lvl="0"/>
            <a:r>
              <a:rPr lang="en-GB" sz="1300" dirty="0"/>
              <a:t>Clear Communication: Both teams should confirm key points in writing before agreeing technical commitments.</a:t>
            </a:r>
          </a:p>
          <a:p>
            <a:pPr marL="0" indent="0">
              <a:buNone/>
            </a:pPr>
            <a:endParaRPr lang="en-GB" sz="1300" dirty="0"/>
          </a:p>
        </p:txBody>
      </p:sp>
      <p:pic>
        <p:nvPicPr>
          <p:cNvPr id="5" name="Picture 4">
            <a:extLst>
              <a:ext uri="{FF2B5EF4-FFF2-40B4-BE49-F238E27FC236}">
                <a16:creationId xmlns:a16="http://schemas.microsoft.com/office/drawing/2014/main" id="{D19798DA-C3AA-DD4C-341E-9C027D483DFA}"/>
              </a:ext>
            </a:extLst>
          </p:cNvPr>
          <p:cNvPicPr>
            <a:picLocks noChangeAspect="1"/>
          </p:cNvPicPr>
          <p:nvPr/>
        </p:nvPicPr>
        <p:blipFill>
          <a:blip r:embed="rId3"/>
          <a:srcRect l="14567" r="3652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259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F5BD6-FE35-656D-CB3B-FA7B3CEB96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BDAF4-1FDD-2BE1-EF6A-BEA50A0B7693}"/>
              </a:ext>
            </a:extLst>
          </p:cNvPr>
          <p:cNvSpPr>
            <a:spLocks noGrp="1"/>
          </p:cNvSpPr>
          <p:nvPr>
            <p:ph type="title"/>
          </p:nvPr>
        </p:nvSpPr>
        <p:spPr>
          <a:xfrm>
            <a:off x="838200" y="365125"/>
            <a:ext cx="5558489" cy="1325563"/>
          </a:xfrm>
        </p:spPr>
        <p:txBody>
          <a:bodyPr>
            <a:normAutofit/>
          </a:bodyPr>
          <a:lstStyle/>
          <a:p>
            <a:r>
              <a:rPr lang="en-GB" sz="4100" b="1" dirty="0"/>
              <a:t>Relationships, Time and Conflict in Negotiations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5CE052B-99AF-DF36-7227-7BE640EC7905}"/>
              </a:ext>
            </a:extLst>
          </p:cNvPr>
          <p:cNvSpPr>
            <a:spLocks noGrp="1"/>
          </p:cNvSpPr>
          <p:nvPr>
            <p:ph idx="1"/>
          </p:nvPr>
        </p:nvSpPr>
        <p:spPr>
          <a:xfrm>
            <a:off x="838200" y="1825625"/>
            <a:ext cx="5558489" cy="4351338"/>
          </a:xfrm>
        </p:spPr>
        <p:txBody>
          <a:bodyPr>
            <a:normAutofit/>
          </a:bodyPr>
          <a:lstStyle/>
          <a:p>
            <a:pPr lvl="0"/>
            <a:r>
              <a:rPr lang="en-GB" sz="1500"/>
              <a:t>Guanxi: Personal connections can help build trust before formal discussions with Chinese business partners (</a:t>
            </a:r>
            <a:r>
              <a:rPr lang="en-GB" sz="1500" err="1"/>
              <a:t>Svetličič</a:t>
            </a:r>
            <a:r>
              <a:rPr lang="en-GB" sz="1500"/>
              <a:t>, 2022).</a:t>
            </a:r>
          </a:p>
          <a:p>
            <a:pPr lvl="0"/>
            <a:r>
              <a:rPr lang="en-GB" sz="1500"/>
              <a:t>Comparative Expectations: British negotiators may favour early contract details; Chinese partners may prioritise rapport.</a:t>
            </a:r>
          </a:p>
          <a:p>
            <a:pPr lvl="0"/>
            <a:r>
              <a:rPr lang="en-GB" sz="1500"/>
              <a:t>Negotiation Timing: Time spent building rapport may slow early talks but strengthen later cooperation.</a:t>
            </a:r>
          </a:p>
          <a:p>
            <a:pPr lvl="0"/>
            <a:r>
              <a:rPr lang="en-GB" sz="1500"/>
              <a:t>Saving Face: Public criticism may cause embarrassment, making private conversations a safer way to disagree (</a:t>
            </a:r>
            <a:r>
              <a:rPr lang="en-GB" sz="1500" err="1"/>
              <a:t>Svetličič</a:t>
            </a:r>
            <a:r>
              <a:rPr lang="en-GB" sz="1500"/>
              <a:t>, 2022).</a:t>
            </a:r>
          </a:p>
          <a:p>
            <a:pPr lvl="0"/>
            <a:r>
              <a:rPr lang="en-GB" sz="1500"/>
              <a:t>Conflict Resolution: Trust and clear contracts can support cooperation, although their effects vary by situation (Fu and Luo, 2023).</a:t>
            </a:r>
          </a:p>
          <a:p>
            <a:pPr lvl="0"/>
            <a:r>
              <a:rPr lang="en-GB" sz="1500"/>
              <a:t>Partnership Action: GreenTech should allow relationship meetings, agree deadlines, and address disagreements respectfully and privately.</a:t>
            </a:r>
          </a:p>
          <a:p>
            <a:endParaRPr lang="en-GB" sz="15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935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73CFB2-34E0-63E7-3387-377CEEE554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42CA8-3F71-D1B1-555B-6F6073605FE8}"/>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Preparing for Successful Negotiations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96D95B-C6E1-7FB5-524C-342033B92316}"/>
              </a:ext>
            </a:extLst>
          </p:cNvPr>
          <p:cNvSpPr>
            <a:spLocks noGrp="1"/>
          </p:cNvSpPr>
          <p:nvPr>
            <p:ph idx="1"/>
          </p:nvPr>
        </p:nvSpPr>
        <p:spPr>
          <a:xfrm>
            <a:off x="4447308" y="591344"/>
            <a:ext cx="6906491" cy="5585619"/>
          </a:xfrm>
        </p:spPr>
        <p:txBody>
          <a:bodyPr anchor="ctr">
            <a:normAutofit/>
          </a:bodyPr>
          <a:lstStyle/>
          <a:p>
            <a:pPr lvl="0"/>
            <a:r>
              <a:rPr lang="en-GB" sz="2000"/>
              <a:t>Partner Research: GreenTech should ask Shenzhen about negotiation expectations before arranging formal discussions.</a:t>
            </a:r>
          </a:p>
          <a:p>
            <a:pPr lvl="0"/>
            <a:r>
              <a:rPr lang="en-GB" sz="2000"/>
              <a:t>Respectful Protocol: Check meeting etiquette, senior representation and agenda expectations before attending formal discussions.</a:t>
            </a:r>
          </a:p>
          <a:p>
            <a:pPr lvl="0"/>
            <a:r>
              <a:rPr lang="en-GB" sz="2000"/>
              <a:t>Negotiation Team: Include technical, commercial and culturally experienced representatives to improve shared understanding (Khakhar et al., 2023).</a:t>
            </a:r>
          </a:p>
          <a:p>
            <a:pPr lvl="0"/>
            <a:r>
              <a:rPr lang="en-GB" sz="2000"/>
              <a:t>Interpreter Support: Use qualified interpreters when technical language creates risks of costly misunderstanding (Wong et al., 2026).</a:t>
            </a:r>
          </a:p>
          <a:p>
            <a:pPr lvl="0"/>
            <a:r>
              <a:rPr lang="en-GB" sz="2000"/>
              <a:t>Commercial Priorities: Define technology sharing boundaries, joint innovation goals and European–Asian market priorities.</a:t>
            </a:r>
          </a:p>
          <a:p>
            <a:pPr lvl="0"/>
            <a:r>
              <a:rPr lang="en-GB" sz="2000"/>
              <a:t>Preparation Trade-Off: Extra planning takes time but may reduce confusion and costly negotiation delays.</a:t>
            </a:r>
          </a:p>
          <a:p>
            <a:endParaRPr lang="en-GB" sz="2000"/>
          </a:p>
        </p:txBody>
      </p:sp>
    </p:spTree>
    <p:extLst>
      <p:ext uri="{BB962C8B-B14F-4D97-AF65-F5344CB8AC3E}">
        <p14:creationId xmlns:p14="http://schemas.microsoft.com/office/powerpoint/2010/main" val="3119506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EB8FF5-4286-511C-0E38-A2E02C90A85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125A8-A69C-6006-798D-5B326FD636A0}"/>
              </a:ext>
            </a:extLst>
          </p:cNvPr>
          <p:cNvSpPr>
            <a:spLocks noGrp="1"/>
          </p:cNvSpPr>
          <p:nvPr>
            <p:ph type="title"/>
          </p:nvPr>
        </p:nvSpPr>
        <p:spPr>
          <a:xfrm>
            <a:off x="838201" y="365125"/>
            <a:ext cx="5251316" cy="1807305"/>
          </a:xfrm>
        </p:spPr>
        <p:txBody>
          <a:bodyPr>
            <a:normAutofit/>
          </a:bodyPr>
          <a:lstStyle/>
          <a:p>
            <a:r>
              <a:rPr lang="en-GB"/>
              <a:t>Negotiating a Mutually Beneficial Partnership</a:t>
            </a:r>
          </a:p>
        </p:txBody>
      </p:sp>
      <p:sp>
        <p:nvSpPr>
          <p:cNvPr id="3" name="Content Placeholder 2">
            <a:extLst>
              <a:ext uri="{FF2B5EF4-FFF2-40B4-BE49-F238E27FC236}">
                <a16:creationId xmlns:a16="http://schemas.microsoft.com/office/drawing/2014/main" id="{42373F87-FF3B-BA19-59EE-A9D21F15EB1C}"/>
              </a:ext>
            </a:extLst>
          </p:cNvPr>
          <p:cNvSpPr>
            <a:spLocks noGrp="1"/>
          </p:cNvSpPr>
          <p:nvPr>
            <p:ph idx="1"/>
          </p:nvPr>
        </p:nvSpPr>
        <p:spPr>
          <a:xfrm>
            <a:off x="838200" y="2333297"/>
            <a:ext cx="4619621" cy="3843666"/>
          </a:xfrm>
        </p:spPr>
        <p:txBody>
          <a:bodyPr>
            <a:normAutofit/>
          </a:bodyPr>
          <a:lstStyle/>
          <a:p>
            <a:pPr lvl="0"/>
            <a:r>
              <a:rPr lang="en-GB" sz="1400"/>
              <a:t>Shared Objectives: Identify joint energy storage goals and benefits for European and Asian customers.</a:t>
            </a:r>
          </a:p>
          <a:p>
            <a:pPr lvl="0"/>
            <a:r>
              <a:rPr lang="en-GB" sz="1400"/>
              <a:t>Technology Sharing: Agree what existing technology can be shared and how ownership remains protected.</a:t>
            </a:r>
          </a:p>
          <a:p>
            <a:pPr lvl="0"/>
            <a:r>
              <a:rPr lang="en-GB" sz="1400"/>
              <a:t>Joint Development: Form a shared technical committee with clear responsibilities for product development and testing (Samant and Kim, 2023).</a:t>
            </a:r>
          </a:p>
          <a:p>
            <a:pPr lvl="0"/>
            <a:r>
              <a:rPr lang="en-GB" sz="1400"/>
              <a:t>Market Responsibilities: Divide European and Asian marketing tasks according to each partner's agreed capabilities.</a:t>
            </a:r>
          </a:p>
          <a:p>
            <a:pPr lvl="0"/>
            <a:r>
              <a:rPr lang="en-GB" sz="1400"/>
              <a:t>Balanced Benefits: Negotiate costs, returns and technology rights together instead of seeking one-sided concessions (Menkel-Meadow, 2022).</a:t>
            </a:r>
          </a:p>
          <a:p>
            <a:pPr lvl="0"/>
            <a:r>
              <a:rPr lang="en-GB" sz="1400"/>
              <a:t>Flexible Safeguards: Set clear performance milestones, protect intellectual property, and review terms when needed.</a:t>
            </a:r>
          </a:p>
          <a:p>
            <a:endParaRPr lang="en-GB" sz="1400"/>
          </a:p>
        </p:txBody>
      </p:sp>
      <p:pic>
        <p:nvPicPr>
          <p:cNvPr id="5" name="Picture 4" descr="Network Technology Background">
            <a:extLst>
              <a:ext uri="{FF2B5EF4-FFF2-40B4-BE49-F238E27FC236}">
                <a16:creationId xmlns:a16="http://schemas.microsoft.com/office/drawing/2014/main" id="{32B5CB9F-E19C-AF3D-B5F7-5BA5C4D4BD47}"/>
              </a:ext>
            </a:extLst>
          </p:cNvPr>
          <p:cNvPicPr>
            <a:picLocks noChangeAspect="1"/>
          </p:cNvPicPr>
          <p:nvPr/>
        </p:nvPicPr>
        <p:blipFill>
          <a:blip r:embed="rId3"/>
          <a:srcRect l="41837" r="751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0547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640246-FAE0-533C-9218-63456A82E9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92029-A498-8B0B-5DBE-77FDECEEED4D}"/>
              </a:ext>
            </a:extLst>
          </p:cNvPr>
          <p:cNvSpPr>
            <a:spLocks noGrp="1"/>
          </p:cNvSpPr>
          <p:nvPr>
            <p:ph type="title"/>
          </p:nvPr>
        </p:nvSpPr>
        <p:spPr>
          <a:xfrm>
            <a:off x="686834" y="1153572"/>
            <a:ext cx="3200400" cy="4461163"/>
          </a:xfrm>
        </p:spPr>
        <p:txBody>
          <a:bodyPr>
            <a:normAutofit/>
          </a:bodyPr>
          <a:lstStyle/>
          <a:p>
            <a:r>
              <a:rPr lang="en-GB" b="1">
                <a:solidFill>
                  <a:srgbClr val="FFFFFF"/>
                </a:solidFill>
              </a:rPr>
              <a:t>Cultural Intelligence and Adaptability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3F190D-048D-6426-E1D1-6691B5E756EE}"/>
              </a:ext>
            </a:extLst>
          </p:cNvPr>
          <p:cNvSpPr>
            <a:spLocks noGrp="1"/>
          </p:cNvSpPr>
          <p:nvPr>
            <p:ph idx="1"/>
          </p:nvPr>
        </p:nvSpPr>
        <p:spPr>
          <a:xfrm>
            <a:off x="4447308" y="591344"/>
            <a:ext cx="6906491" cy="5585619"/>
          </a:xfrm>
        </p:spPr>
        <p:txBody>
          <a:bodyPr anchor="ctr">
            <a:normAutofit/>
          </a:bodyPr>
          <a:lstStyle/>
          <a:p>
            <a:pPr lvl="0"/>
            <a:r>
              <a:rPr lang="en-GB" sz="2000"/>
              <a:t>Cultural Intelligence: The ability to understand cultural differences and adjust behaviour during international interactions.</a:t>
            </a:r>
          </a:p>
          <a:p>
            <a:pPr lvl="0"/>
            <a:r>
              <a:rPr lang="en-GB" sz="2000"/>
              <a:t>Recognising Misunderstandings: GreenTech should check whether Shenzhen understands technical proposals before assuming agreement.</a:t>
            </a:r>
          </a:p>
          <a:p>
            <a:pPr lvl="0"/>
            <a:r>
              <a:rPr lang="en-GB" sz="2000"/>
              <a:t>Flexible Communication: Negotiators can adjust explanations and questioning styles when discussions become unclear (</a:t>
            </a:r>
            <a:r>
              <a:rPr lang="en-GB" sz="2000" err="1"/>
              <a:t>Skhiri</a:t>
            </a:r>
            <a:r>
              <a:rPr lang="en-GB" sz="2000"/>
              <a:t> et al., 2025).</a:t>
            </a:r>
          </a:p>
          <a:p>
            <a:pPr lvl="0"/>
            <a:r>
              <a:rPr lang="en-GB" sz="2000"/>
              <a:t>Team Cooperation: Cultural awareness helps teams recognise different working habits and avoid unnecessary tension (</a:t>
            </a:r>
            <a:r>
              <a:rPr lang="en-GB" sz="2000" err="1"/>
              <a:t>Leifels</a:t>
            </a:r>
            <a:r>
              <a:rPr lang="en-GB" sz="2000"/>
              <a:t> and Turner, 2022).</a:t>
            </a:r>
          </a:p>
          <a:p>
            <a:pPr lvl="0"/>
            <a:r>
              <a:rPr lang="en-GB" sz="2000"/>
              <a:t>Practical Example: If Shenzhen hesitates over a proposal, GreenTech should ask questions, not guess.</a:t>
            </a:r>
          </a:p>
          <a:p>
            <a:pPr lvl="0"/>
            <a:r>
              <a:rPr lang="en-GB" sz="2000"/>
              <a:t>Long-Term Success: Regular joint reviews can support adaptability, but cultural intelligence alone cannot guarantee success.</a:t>
            </a:r>
          </a:p>
          <a:p>
            <a:endParaRPr lang="en-GB" sz="2000"/>
          </a:p>
        </p:txBody>
      </p:sp>
    </p:spTree>
    <p:extLst>
      <p:ext uri="{BB962C8B-B14F-4D97-AF65-F5344CB8AC3E}">
        <p14:creationId xmlns:p14="http://schemas.microsoft.com/office/powerpoint/2010/main" val="2252019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AC8D5-2CEB-E5F7-4E1D-9F94B8770F17}"/>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BB24-DEC4-0FD8-0E1A-3709B5562502}"/>
              </a:ext>
            </a:extLst>
          </p:cNvPr>
          <p:cNvSpPr>
            <a:spLocks noGrp="1"/>
          </p:cNvSpPr>
          <p:nvPr>
            <p:ph type="title"/>
          </p:nvPr>
        </p:nvSpPr>
        <p:spPr>
          <a:xfrm>
            <a:off x="753627" y="670559"/>
            <a:ext cx="5694798" cy="2148841"/>
          </a:xfrm>
        </p:spPr>
        <p:txBody>
          <a:bodyPr>
            <a:normAutofit/>
          </a:bodyPr>
          <a:lstStyle/>
          <a:p>
            <a:r>
              <a:rPr lang="en-GB" sz="3200" b="1" dirty="0"/>
              <a:t>Recommendations to the Board</a:t>
            </a:r>
          </a:p>
        </p:txBody>
      </p:sp>
      <p:pic>
        <p:nvPicPr>
          <p:cNvPr id="5" name="Picture 4">
            <a:extLst>
              <a:ext uri="{FF2B5EF4-FFF2-40B4-BE49-F238E27FC236}">
                <a16:creationId xmlns:a16="http://schemas.microsoft.com/office/drawing/2014/main" id="{480D6D9C-98A8-45FC-23EC-27553CD0EE0B}"/>
              </a:ext>
            </a:extLst>
          </p:cNvPr>
          <p:cNvPicPr>
            <a:picLocks noChangeAspect="1"/>
          </p:cNvPicPr>
          <p:nvPr/>
        </p:nvPicPr>
        <p:blipFill>
          <a:blip r:embed="rId3"/>
          <a:srcRect r="3345"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0274CE5-C73A-BEA0-2869-F92071978FB2}"/>
              </a:ext>
            </a:extLst>
          </p:cNvPr>
          <p:cNvSpPr>
            <a:spLocks noGrp="1"/>
          </p:cNvSpPr>
          <p:nvPr>
            <p:ph idx="1"/>
          </p:nvPr>
        </p:nvSpPr>
        <p:spPr>
          <a:xfrm>
            <a:off x="6797004" y="670559"/>
            <a:ext cx="4555782" cy="5445076"/>
          </a:xfrm>
        </p:spPr>
        <p:txBody>
          <a:bodyPr>
            <a:normAutofit/>
          </a:bodyPr>
          <a:lstStyle/>
          <a:p>
            <a:pPr lvl="0"/>
            <a:r>
              <a:rPr lang="en-GB" sz="1600" dirty="0"/>
              <a:t>Relationship Meetings: Arrange introductory meetings with Shenzhen before formal negotiations to help establish trust (Gehrisch and </a:t>
            </a:r>
            <a:r>
              <a:rPr lang="en-GB" sz="1600" dirty="0" err="1"/>
              <a:t>Süß</a:t>
            </a:r>
            <a:r>
              <a:rPr lang="en-GB" sz="1600" dirty="0"/>
              <a:t>, 2023).</a:t>
            </a:r>
          </a:p>
          <a:p>
            <a:pPr lvl="0"/>
            <a:r>
              <a:rPr lang="en-GB" sz="1600" dirty="0"/>
              <a:t>Team Responsibility: Appoint named technical and commercial representatives, giving each a clear negotiating responsibility.</a:t>
            </a:r>
          </a:p>
          <a:p>
            <a:pPr lvl="0"/>
            <a:r>
              <a:rPr lang="en-GB" sz="1600" dirty="0"/>
              <a:t>Communication Records: Require short written meeting summaries, agreed translations, and confirmation of all important decisions.</a:t>
            </a:r>
          </a:p>
          <a:p>
            <a:pPr lvl="0"/>
            <a:r>
              <a:rPr lang="en-GB" sz="1600" dirty="0"/>
              <a:t>Technology Safeguards: Agree written rules covering existing technology, joint inventions, confidentiality and permitted information access.</a:t>
            </a:r>
          </a:p>
          <a:p>
            <a:pPr lvl="0"/>
            <a:r>
              <a:rPr lang="en-GB" sz="1600" dirty="0"/>
              <a:t>Decision Authority: Define which joint decisions require approval and how unresolved disagreements reach directors (Hanisch et al., 2023).</a:t>
            </a:r>
          </a:p>
          <a:p>
            <a:pPr lvl="0"/>
            <a:r>
              <a:rPr lang="en-GB" sz="1600" dirty="0"/>
              <a:t>Progress Checks: Review development milestones, European and Asian market plans, and relationship concerns quarterly.</a:t>
            </a:r>
          </a:p>
          <a:p>
            <a:endParaRPr lang="en-GB" sz="1600" dirty="0"/>
          </a:p>
        </p:txBody>
      </p:sp>
    </p:spTree>
    <p:extLst>
      <p:ext uri="{BB962C8B-B14F-4D97-AF65-F5344CB8AC3E}">
        <p14:creationId xmlns:p14="http://schemas.microsoft.com/office/powerpoint/2010/main" val="2780758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71B07A-7A1A-4C9C-33C4-2EA0899A89D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F70E9-ED03-C161-4398-637C3D926E2C}"/>
              </a:ext>
            </a:extLst>
          </p:cNvPr>
          <p:cNvSpPr>
            <a:spLocks noGrp="1"/>
          </p:cNvSpPr>
          <p:nvPr>
            <p:ph type="title"/>
          </p:nvPr>
        </p:nvSpPr>
        <p:spPr>
          <a:xfrm>
            <a:off x="686834" y="1153572"/>
            <a:ext cx="3200400" cy="4461163"/>
          </a:xfrm>
        </p:spPr>
        <p:txBody>
          <a:bodyPr>
            <a:normAutofit/>
          </a:bodyPr>
          <a:lstStyle/>
          <a:p>
            <a:r>
              <a:rPr lang="en-GB" b="1">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A0B9C7-26EA-ED88-C819-213AA53866FC}"/>
              </a:ext>
            </a:extLst>
          </p:cNvPr>
          <p:cNvSpPr>
            <a:spLocks noGrp="1"/>
          </p:cNvSpPr>
          <p:nvPr>
            <p:ph idx="1"/>
          </p:nvPr>
        </p:nvSpPr>
        <p:spPr>
          <a:xfrm>
            <a:off x="4447308" y="591344"/>
            <a:ext cx="6906491" cy="5585619"/>
          </a:xfrm>
        </p:spPr>
        <p:txBody>
          <a:bodyPr anchor="ctr">
            <a:normAutofit/>
          </a:bodyPr>
          <a:lstStyle/>
          <a:p>
            <a:pPr lvl="0"/>
            <a:r>
              <a:rPr lang="en-GB" sz="2000"/>
              <a:t>Cultural Understanding: Hall and Hofstede offer useful guidance but cannot explain every negotiator's behaviour.</a:t>
            </a:r>
          </a:p>
          <a:p>
            <a:pPr lvl="0"/>
            <a:r>
              <a:rPr lang="en-GB" sz="2000"/>
              <a:t>Business Differences: Communication, hierarchy, trust and time expectations may affect partnership discussions and decisions.</a:t>
            </a:r>
          </a:p>
          <a:p>
            <a:pPr lvl="0"/>
            <a:r>
              <a:rPr lang="en-GB" sz="2000"/>
              <a:t>Communication Approach: Clear explanations, respectful questions and written records can reduce costly negotiation misunderstandings.</a:t>
            </a:r>
          </a:p>
          <a:p>
            <a:pPr lvl="0"/>
            <a:r>
              <a:rPr lang="en-GB" sz="2000"/>
              <a:t>Negotiation Priorities: Both partners should balance relationship building with fair technology and market agreements.</a:t>
            </a:r>
          </a:p>
          <a:p>
            <a:pPr lvl="0"/>
            <a:r>
              <a:rPr lang="en-GB" sz="2000"/>
              <a:t>Long-Term Cooperation: Cultural intelligence and regular reviews can help partners adapt when challenges arise.</a:t>
            </a:r>
          </a:p>
          <a:p>
            <a:pPr lvl="0"/>
            <a:r>
              <a:rPr lang="en-GB" sz="2000"/>
              <a:t>Overall Judgement: GreenTech should combine cultural sensitivity with clear responsibilities, safeguards and shared commercial goals.</a:t>
            </a:r>
          </a:p>
          <a:p>
            <a:endParaRPr lang="en-GB" sz="2000"/>
          </a:p>
        </p:txBody>
      </p:sp>
    </p:spTree>
    <p:extLst>
      <p:ext uri="{BB962C8B-B14F-4D97-AF65-F5344CB8AC3E}">
        <p14:creationId xmlns:p14="http://schemas.microsoft.com/office/powerpoint/2010/main" val="2820637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8D8F93-5D4A-8F28-9C6C-9CF1E018F1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D2F60-0F15-B09D-320F-07FC32235667}"/>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24F4F2-C51D-2240-59A6-CE75D17683CD}"/>
              </a:ext>
            </a:extLst>
          </p:cNvPr>
          <p:cNvSpPr>
            <a:spLocks noGrp="1"/>
          </p:cNvSpPr>
          <p:nvPr>
            <p:ph idx="1"/>
          </p:nvPr>
        </p:nvSpPr>
        <p:spPr>
          <a:xfrm>
            <a:off x="4447308" y="591344"/>
            <a:ext cx="6906491" cy="5585619"/>
          </a:xfrm>
        </p:spPr>
        <p:txBody>
          <a:bodyPr anchor="ctr">
            <a:normAutofit/>
          </a:bodyPr>
          <a:lstStyle/>
          <a:p>
            <a:r>
              <a:rPr lang="en-GB" sz="1100" dirty="0" err="1"/>
              <a:t>Caprar</a:t>
            </a:r>
            <a:r>
              <a:rPr lang="en-GB" sz="1100" dirty="0"/>
              <a:t>, D.V., Kim, S., Walker, B.W. and Caligiuri, P. (2022). Beyond “doing as the romans do”: A review of research on countercultural business practices. Journal of International Business Studies, 53(7), pp.1449–1483. doi:10.1057/s41267-021-00479-2. </a:t>
            </a:r>
          </a:p>
          <a:p>
            <a:r>
              <a:rPr lang="en-GB" sz="1100" dirty="0"/>
              <a:t>Dau, L.A., </a:t>
            </a:r>
            <a:r>
              <a:rPr lang="en-GB" sz="1100" dirty="0" err="1"/>
              <a:t>Chacar</a:t>
            </a:r>
            <a:r>
              <a:rPr lang="en-GB" sz="1100" dirty="0"/>
              <a:t>, A.S., Lyles, M.A. and Li, J. (2022). Informal institutions and international business: Toward an integrative research agenda. Journal of International Business Studies, [online] 53(6), pp.985–1010. doi:10.1057/s41267-022-00527-5.</a:t>
            </a:r>
          </a:p>
          <a:p>
            <a:r>
              <a:rPr lang="en-GB" sz="1100" dirty="0"/>
              <a:t>Fu, Y. and Luo, Y. (2023) 'The interaction effect of trust and contract on dispute negotiation strategy: Evidence from the Chinese construction industry', International Journal of Conflict Management, 34(3), pp. 570–597. </a:t>
            </a:r>
            <a:r>
              <a:rPr lang="en-GB" sz="1100" dirty="0">
                <a:hlinkClick r:id="rId3"/>
              </a:rPr>
              <a:t>https://doi.org/10.1108/IJCMA-10-2022-0161</a:t>
            </a:r>
            <a:endParaRPr lang="en-GB" sz="1100" dirty="0"/>
          </a:p>
          <a:p>
            <a:r>
              <a:rPr lang="en-GB" sz="1100" dirty="0"/>
              <a:t>Gehrisch, M.G. and </a:t>
            </a:r>
            <a:r>
              <a:rPr lang="en-GB" sz="1100" dirty="0" err="1"/>
              <a:t>Süß</a:t>
            </a:r>
            <a:r>
              <a:rPr lang="en-GB" sz="1100" dirty="0"/>
              <a:t>, S. (2023) 'Organizational </a:t>
            </a:r>
            <a:r>
              <a:rPr lang="en-GB" sz="1100" dirty="0" err="1"/>
              <a:t>behavior</a:t>
            </a:r>
            <a:r>
              <a:rPr lang="en-GB" sz="1100" dirty="0"/>
              <a:t> in international strategic alliances and the relation to performance – a literature review and avenues for future research', Management Review Quarterly, 73, pp. 1045–1107. </a:t>
            </a:r>
            <a:r>
              <a:rPr lang="en-GB" sz="1100" dirty="0">
                <a:hlinkClick r:id="rId4"/>
              </a:rPr>
              <a:t>https://doi.org/10.1007/s11301-022-00268-7</a:t>
            </a:r>
            <a:endParaRPr lang="en-GB" sz="1100" dirty="0"/>
          </a:p>
          <a:p>
            <a:r>
              <a:rPr lang="en-GB" sz="1100" dirty="0"/>
              <a:t>Hall, E.T. (1976) Beyond culture. Garden City, NY: Anchor Press. </a:t>
            </a:r>
            <a:r>
              <a:rPr lang="en-GB" sz="1100" dirty="0">
                <a:hlinkClick r:id="rId5"/>
              </a:rPr>
              <a:t>https://search.worldcat.org/title/1818029</a:t>
            </a:r>
            <a:endParaRPr lang="en-GB" sz="1100" dirty="0"/>
          </a:p>
          <a:p>
            <a:r>
              <a:rPr lang="en-GB" sz="1100" dirty="0"/>
              <a:t>Hanisch, M., Reuer, J.J., Haeussler, C. and Devarakonda, S.V. (2024) 'Hybrid administrative interfaces: Authority delegation and reversion in strategic alliances', Organization Science, 35(2), pp. 550–572. </a:t>
            </a:r>
            <a:r>
              <a:rPr lang="en-GB" sz="1100" dirty="0">
                <a:hlinkClick r:id="rId6"/>
              </a:rPr>
              <a:t>https://doi.org/10.1287/orsc.2023.1687</a:t>
            </a:r>
            <a:endParaRPr lang="en-GB" sz="1100" dirty="0"/>
          </a:p>
          <a:p>
            <a:r>
              <a:rPr lang="en-GB" sz="1100" dirty="0"/>
              <a:t>Hofstede, G., Hofstede, G.J. and Minkov, M. (2010) Cultures and organizations: Software of the mind. 3rd </a:t>
            </a:r>
            <a:r>
              <a:rPr lang="en-GB" sz="1100" dirty="0" err="1"/>
              <a:t>edn</a:t>
            </a:r>
            <a:r>
              <a:rPr lang="en-GB" sz="1100" dirty="0"/>
              <a:t>. New York: McGraw-Hill. </a:t>
            </a:r>
            <a:r>
              <a:rPr lang="en-GB" sz="1100" dirty="0">
                <a:hlinkClick r:id="rId7"/>
              </a:rPr>
              <a:t>https://www.mheducation.com/highered/mhp/product/cultures-organizations-software-mind-third-edition.html</a:t>
            </a:r>
            <a:endParaRPr lang="en-GB" sz="1100" dirty="0"/>
          </a:p>
          <a:p>
            <a:r>
              <a:rPr lang="en-GB" sz="1100" dirty="0"/>
              <a:t>Khakhar, P., Rammal, H.G. and Pereira, V. (2023) '</a:t>
            </a:r>
            <a:r>
              <a:rPr lang="en-GB" sz="1100" dirty="0" err="1"/>
              <a:t>Biculturals</a:t>
            </a:r>
            <a:r>
              <a:rPr lang="en-GB" sz="1100" dirty="0"/>
              <a:t> in international business negotiations: Moving away from the single culture paradigm', Journal of Organizational Change Management, 36(1), pp. 180–194. </a:t>
            </a:r>
            <a:r>
              <a:rPr lang="en-GB" sz="1100" dirty="0">
                <a:hlinkClick r:id="rId8"/>
              </a:rPr>
              <a:t>https://doi.org/10.1108/JOCM-04-2022-0110</a:t>
            </a:r>
            <a:endParaRPr lang="en-GB" sz="1100" dirty="0"/>
          </a:p>
          <a:p>
            <a:r>
              <a:rPr lang="en-GB" sz="1100" dirty="0" err="1"/>
              <a:t>Leifels</a:t>
            </a:r>
            <a:r>
              <a:rPr lang="en-GB" sz="1100" dirty="0"/>
              <a:t>, K. and Turner, M. (2022) 'Cultural intelligence – an essential competency in the globalised world', International Journal of Globalisation and Small Business, 13(2), pp. 211–227. </a:t>
            </a:r>
            <a:r>
              <a:rPr lang="en-GB" sz="1100" dirty="0">
                <a:hlinkClick r:id="rId9"/>
              </a:rPr>
              <a:t>https://doi.org/10.1504/IJGSB.2022.127228</a:t>
            </a:r>
            <a:endParaRPr lang="en-GB" sz="1100" dirty="0"/>
          </a:p>
        </p:txBody>
      </p:sp>
    </p:spTree>
    <p:extLst>
      <p:ext uri="{BB962C8B-B14F-4D97-AF65-F5344CB8AC3E}">
        <p14:creationId xmlns:p14="http://schemas.microsoft.com/office/powerpoint/2010/main" val="3379276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DAEF68-C8A4-BFDB-6BB2-AE9CDE04D19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BF3B2-3DDB-B7C6-221A-24D72EBBFB29}"/>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A9B299-68CB-B3E1-BB42-1299DA64C085}"/>
              </a:ext>
            </a:extLst>
          </p:cNvPr>
          <p:cNvSpPr>
            <a:spLocks noGrp="1"/>
          </p:cNvSpPr>
          <p:nvPr>
            <p:ph idx="1"/>
          </p:nvPr>
        </p:nvSpPr>
        <p:spPr>
          <a:xfrm>
            <a:off x="4447308" y="591344"/>
            <a:ext cx="6906491" cy="5585619"/>
          </a:xfrm>
        </p:spPr>
        <p:txBody>
          <a:bodyPr anchor="ctr">
            <a:normAutofit/>
          </a:bodyPr>
          <a:lstStyle/>
          <a:p>
            <a:r>
              <a:rPr lang="en-GB" sz="1100" dirty="0"/>
              <a:t>Liu, C., Lu, J. and Zhan, Y. (2021) 'Cultural differences in business negotiations between China and the UK', Proceedings of the 2021 6th International Conference on Modern Management and Education Technology (MMET 2021), Advances in Social Science, Education and Humanities Research, 582, pp. 433–437. </a:t>
            </a:r>
            <a:r>
              <a:rPr lang="en-GB" sz="1100" dirty="0">
                <a:hlinkClick r:id="rId3"/>
              </a:rPr>
              <a:t>https://doi.org/10.2991/assehr.k.211011.079</a:t>
            </a:r>
            <a:endParaRPr lang="en-GB" sz="1100" dirty="0"/>
          </a:p>
          <a:p>
            <a:r>
              <a:rPr lang="en-GB" sz="1100" dirty="0"/>
              <a:t>Malmi, T., Bedford, D.S., Brühl, R., </a:t>
            </a:r>
            <a:r>
              <a:rPr lang="en-GB" sz="1100" dirty="0" err="1"/>
              <a:t>Dergård</a:t>
            </a:r>
            <a:r>
              <a:rPr lang="en-GB" sz="1100" dirty="0"/>
              <a:t>, J., </a:t>
            </a:r>
            <a:r>
              <a:rPr lang="en-GB" sz="1100" dirty="0" err="1"/>
              <a:t>Hoozée</a:t>
            </a:r>
            <a:r>
              <a:rPr lang="en-GB" sz="1100" dirty="0"/>
              <a:t>, S., </a:t>
            </a:r>
            <a:r>
              <a:rPr lang="en-GB" sz="1100" dirty="0" err="1"/>
              <a:t>Janschek</a:t>
            </a:r>
            <a:r>
              <a:rPr lang="en-GB" sz="1100" dirty="0"/>
              <a:t>, O. and Willert, J. (2022) 'The use of management controls in different cultural regions: An empirical study of Anglo-Saxon, Germanic and Nordic practices', Journal of Management Control, 33(3), pp. 273–334. </a:t>
            </a:r>
            <a:r>
              <a:rPr lang="en-GB" sz="1100" dirty="0">
                <a:hlinkClick r:id="rId4"/>
              </a:rPr>
              <a:t>https://doi.org/10.1007/s00187-022-00342-x</a:t>
            </a:r>
            <a:endParaRPr lang="en-GB" sz="1100" dirty="0"/>
          </a:p>
          <a:p>
            <a:endParaRPr lang="en-GB" sz="1100" dirty="0"/>
          </a:p>
        </p:txBody>
      </p:sp>
    </p:spTree>
    <p:extLst>
      <p:ext uri="{BB962C8B-B14F-4D97-AF65-F5344CB8AC3E}">
        <p14:creationId xmlns:p14="http://schemas.microsoft.com/office/powerpoint/2010/main" val="2983912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2599</Words>
  <Application>Microsoft Office PowerPoint</Application>
  <PresentationFormat>Widescreen</PresentationFormat>
  <Paragraphs>103</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Amasis MT Pro</vt:lpstr>
      <vt:lpstr>Aptos</vt:lpstr>
      <vt:lpstr>Aptos Display</vt:lpstr>
      <vt:lpstr>Arial</vt:lpstr>
      <vt:lpstr>Calibri</vt:lpstr>
      <vt:lpstr>Office Theme</vt:lpstr>
      <vt:lpstr>Cross-Cultural Negotiations: Building a UK–China Strategic Partnership  GreenTech Solutions Ltd and Shenzhen Smart Energy Co.  Module: International Business Communications Module Code: LCBB6023 Module Leader/Lecturer: Afzal Munna  Assignment Title: Component 1: Practical: Individual Presentation  Student Name: Muhammad Awais Student Number: 2416336 </vt:lpstr>
      <vt:lpstr>Presentation Overview</vt:lpstr>
      <vt:lpstr>Understanding Culture in International Business</vt:lpstr>
      <vt:lpstr>Intercultural Communication Theories</vt:lpstr>
      <vt:lpstr>Communication and Decision-Making Across Cultures</vt:lpstr>
      <vt:lpstr>Relationships, Time and Conflict in Negotiations</vt:lpstr>
      <vt:lpstr>Preparing for Successful Negotiations</vt:lpstr>
      <vt:lpstr>Negotiating a Mutually Beneficial Partnership</vt:lpstr>
      <vt:lpstr>Cultural Intelligence and Adaptability</vt:lpstr>
      <vt:lpstr>Recommendations to the Board</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Awais</dc:creator>
  <cp:lastModifiedBy>Muhammad Awais</cp:lastModifiedBy>
  <cp:revision>11</cp:revision>
  <dcterms:created xsi:type="dcterms:W3CDTF">2026-10-11T22:32:41Z</dcterms:created>
  <dcterms:modified xsi:type="dcterms:W3CDTF">2026-10-25T22:27:14Z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2026-10-11T22:32:48Z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ea2897b7-699d-4943-a455-5982f7293272</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