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modernComment_18F_E147A36C.xml" ContentType="application/vnd.ms-powerpoint.comments+xml"/>
  <Override PartName="/ppt/comments/modernComment_190_58422D5F.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0"/>
  </p:notesMasterIdLst>
  <p:handoutMasterIdLst>
    <p:handoutMasterId r:id="rId31"/>
  </p:handoutMasterIdLst>
  <p:sldIdLst>
    <p:sldId id="305" r:id="rId5"/>
    <p:sldId id="296" r:id="rId6"/>
    <p:sldId id="378" r:id="rId7"/>
    <p:sldId id="393" r:id="rId8"/>
    <p:sldId id="380" r:id="rId9"/>
    <p:sldId id="381" r:id="rId10"/>
    <p:sldId id="382" r:id="rId11"/>
    <p:sldId id="394" r:id="rId12"/>
    <p:sldId id="395" r:id="rId13"/>
    <p:sldId id="390" r:id="rId14"/>
    <p:sldId id="389" r:id="rId15"/>
    <p:sldId id="391" r:id="rId16"/>
    <p:sldId id="344" r:id="rId17"/>
    <p:sldId id="399" r:id="rId18"/>
    <p:sldId id="400" r:id="rId19"/>
    <p:sldId id="397" r:id="rId20"/>
    <p:sldId id="401" r:id="rId21"/>
    <p:sldId id="398" r:id="rId22"/>
    <p:sldId id="316" r:id="rId23"/>
    <p:sldId id="345" r:id="rId24"/>
    <p:sldId id="357" r:id="rId25"/>
    <p:sldId id="373" r:id="rId26"/>
    <p:sldId id="376" r:id="rId27"/>
    <p:sldId id="377" r:id="rId28"/>
    <p:sldId id="3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7F8EEFB5-E5D4-0E96-13B5-6026C254101A}" name="Fan Wang (2210813)" initials="FW(" userId="S::2210813@student.uwtsd.ac.uk::ecaa5588-e213-4dd5-aca4-13cfcb8c45a6"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08" autoAdjust="0"/>
    <p:restoredTop sz="94879" autoAdjust="0"/>
  </p:normalViewPr>
  <p:slideViewPr>
    <p:cSldViewPr snapToGrid="0">
      <p:cViewPr varScale="1">
        <p:scale>
          <a:sx n="75" d="100"/>
          <a:sy n="75" d="100"/>
        </p:scale>
        <p:origin x="77" y="21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omments/modernComment_18F_E147A36C.xml><?xml version="1.0" encoding="utf-8"?>
<p188:cmLst xmlns:a="http://schemas.openxmlformats.org/drawingml/2006/main" xmlns:r="http://schemas.openxmlformats.org/officeDocument/2006/relationships" xmlns:p188="http://schemas.microsoft.com/office/powerpoint/2018/8/main">
  <p188:cm id="{F552141A-666D-43C2-8AB4-326589F4019F}" authorId="{7F8EEFB5-E5D4-0E96-13B5-6026C254101A}" created="2023-06-05T00:46:08.038">
    <ac:txMkLst xmlns:ac="http://schemas.microsoft.com/office/drawing/2013/main/command">
      <pc:docMk xmlns:pc="http://schemas.microsoft.com/office/powerpoint/2013/main/command"/>
      <pc:sldMk xmlns:pc="http://schemas.microsoft.com/office/powerpoint/2013/main/command" cId="3779568492" sldId="399"/>
      <ac:spMk id="7" creationId="{2CA7BD11-D113-C504-F904-09109DE77FA6}"/>
      <ac:txMk cp="0" len="999">
        <ac:context len="1001" hash="269675658"/>
      </ac:txMk>
    </ac:txMkLst>
    <p188:pos x="11946835" y="277737"/>
    <p188:txBody>
      <a:bodyPr/>
      <a:lstStyle/>
      <a:p>
        <a:r>
          <a:rPr lang="en-US"/>
          <a:t>Assess the extent to which the gamified language teaching framework was implemented as intended.
Examine the fidelity of implementation, including the use of gamification elements, incorporation of game mechanics, and alignment with the overall instructional design.
Analyze the challenges and facilitators encountered during the implementation process.
Teaching Effectiveness: Evaluate the impact of the gamified language teaching framework on teaching effectiveness.
Measure the effectiveness of instructional strategies employed within the gamified framework, such as clarity of instructions, organization of content, and adaptability to learners' needs.
Assess the teachers' ability to effectively integrate game elements into the language teaching process and create an engaging learning environment.
Student Engagement: Examine the level of student engagement facilitated by the gamified language teaching framework.
Assess students' active participation, motivation, and enjoyment in the learning activities.
Analyze the impact of game elements on students' sustained attention, involvement, and interaction during the language learning process.</a:t>
        </a:r>
      </a:p>
    </p188:txBody>
  </p188:cm>
</p188:cmLst>
</file>

<file path=ppt/comments/modernComment_190_58422D5F.xml><?xml version="1.0" encoding="utf-8"?>
<p188:cmLst xmlns:a="http://schemas.openxmlformats.org/drawingml/2006/main" xmlns:r="http://schemas.openxmlformats.org/officeDocument/2006/relationships" xmlns:p188="http://schemas.microsoft.com/office/powerpoint/2018/8/main">
  <p188:cm id="{6A39CA52-C1A9-4CBD-A36D-699829E05C27}" authorId="{7F8EEFB5-E5D4-0E96-13B5-6026C254101A}" created="2023-06-05T00:46:24.447">
    <ac:txMkLst xmlns:ac="http://schemas.microsoft.com/office/drawing/2013/main/command">
      <pc:docMk xmlns:pc="http://schemas.microsoft.com/office/powerpoint/2013/main/command"/>
      <pc:sldMk xmlns:pc="http://schemas.microsoft.com/office/powerpoint/2013/main/command" cId="1480731999" sldId="400"/>
      <ac:spMk id="7" creationId="{336260CF-9475-1EB4-B23E-DACD67328C3F}"/>
      <ac:txMk cp="0" len="1346">
        <ac:context len="1348" hash="654079412"/>
      </ac:txMk>
    </ac:txMkLst>
    <p188:pos x="12093713" y="280918"/>
    <p188:txBody>
      <a:bodyPr/>
      <a:lstStyle/>
      <a:p>
        <a:r>
          <a:rPr lang="en-US"/>
          <a:t>
Learning Outcomes: Evaluate the impact of the gamified language teaching framework on student learning outcomes.
Measure the improvement in language proficiency, vocabulary acquisition, grammar knowledge, and communicative competence.
Assess the transferability of knowledge and skills gained through the gamified approach to real-world language use and communication.
Student Perspectives: Gather students' perspectives and feedback on the gamified language teaching framework.
Conduct surveys, interviews, or focus group discussions to explore their perceptions, experiences, and attitudes towards the gamified approach.
Analyze students' preferences for specific game elements, challenges faced, and suggestions for improvement.
Teacher Perspectives: Seek teachers' perspectives and reflections on their experience with the gamified language teaching framework.
Conduct interviews or surveys to gather insights into their perceptions, challenges, and successes in implementing the gamified approach.
Explore teachers' suggestions for enhancing the framework and addressing potential limitations.
Comparative Analysis: Compare the outcomes and experiences of students and teachers in the gamified language teaching framework with those in traditional language teaching approaches.
Identify the unique advantages and limitations of the gamified approach in terms of teaching effectiveness, student engagement, and learning outcomes.
Recommendations: Provide recommendations for improving the gamified language teaching framework based on the research findings.
Suggest modifications or enhancements to the instructional design, game mechanics, or implementation strategies.
Highlight areas for future research and development in the field of gamified language teaching.</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6/5/2023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6/5/2023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microsoft.com/office/2018/10/relationships/comments" Target="../comments/modernComment_18F_E147A36C.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microsoft.com/office/2018/10/relationships/comments" Target="../comments/modernComment_190_58422D5F.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hyperlink" Target="https://repository.arizona.edu/handle/10150/556222." TargetMode="External"/><Relationship Id="rId2" Type="http://schemas.openxmlformats.org/officeDocument/2006/relationships/hyperlink" Target="https://doi.org/10.1080/09518398.2020.1828650." TargetMode="Externa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18" Type="http://schemas.openxmlformats.org/officeDocument/2006/relationships/image" Target="../media/image33.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 Type="http://schemas.openxmlformats.org/officeDocument/2006/relationships/image" Target="../media/image17.png"/><Relationship Id="rId16" Type="http://schemas.openxmlformats.org/officeDocument/2006/relationships/image" Target="../media/image31.png"/><Relationship Id="rId1" Type="http://schemas.openxmlformats.org/officeDocument/2006/relationships/slideLayout" Target="../slideLayouts/slideLayout6.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3.xml"/><Relationship Id="rId5" Type="http://schemas.openxmlformats.org/officeDocument/2006/relationships/image" Target="../media/image37.png"/><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view.genial.ly/62db2f2c272b370019dd5b5d/interactive-content-revise" TargetMode="Externa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915146" y="4503687"/>
            <a:ext cx="3182374" cy="1165593"/>
          </a:xfrm>
        </p:spPr>
        <p:txBody>
          <a:bodyPr>
            <a:noAutofit/>
          </a:bodyPr>
          <a:lstStyle/>
          <a:p>
            <a:pPr algn="l"/>
            <a:r>
              <a:rPr lang="en-US" sz="1800" dirty="0">
                <a:latin typeface="Times New Roman" panose="02020603050405020304" pitchFamily="18" charset="0"/>
                <a:cs typeface="Times New Roman" panose="02020603050405020304" pitchFamily="18" charset="0"/>
              </a:rPr>
              <a:t>Name: Fan Wang​</a:t>
            </a:r>
          </a:p>
          <a:p>
            <a:pPr algn="l"/>
            <a:r>
              <a:rPr lang="en-US" sz="1800" dirty="0">
                <a:latin typeface="Times New Roman" panose="02020603050405020304" pitchFamily="18" charset="0"/>
                <a:cs typeface="Times New Roman" panose="02020603050405020304" pitchFamily="18" charset="0"/>
              </a:rPr>
              <a:t>Student number: 2210813</a:t>
            </a:r>
          </a:p>
          <a:p>
            <a:pPr algn="l"/>
            <a:r>
              <a:rPr lang="en-US" sz="1800" dirty="0">
                <a:latin typeface="Times New Roman" panose="02020603050405020304" pitchFamily="18" charset="0"/>
                <a:cs typeface="Times New Roman" panose="02020603050405020304" pitchFamily="18" charset="0"/>
              </a:rPr>
              <a:t>Module</a:t>
            </a:r>
            <a:r>
              <a:rPr lang="zh-CN" altLang="en-US" sz="1800" dirty="0">
                <a:latin typeface="Times New Roman" panose="02020603050405020304" pitchFamily="18" charset="0"/>
                <a:cs typeface="Times New Roman" panose="02020603050405020304" pitchFamily="18" charset="0"/>
              </a:rPr>
              <a:t>：</a:t>
            </a:r>
            <a:r>
              <a:rPr lang="en-US" sz="1800" dirty="0">
                <a:latin typeface="Times New Roman" panose="02020603050405020304" pitchFamily="18" charset="0"/>
                <a:cs typeface="Times New Roman" panose="02020603050405020304" pitchFamily="18" charset="0"/>
              </a:rPr>
              <a:t> 7013</a:t>
            </a:r>
          </a:p>
        </p:txBody>
      </p:sp>
      <p:sp>
        <p:nvSpPr>
          <p:cNvPr id="9" name="Rectangle 8">
            <a:extLst>
              <a:ext uri="{FF2B5EF4-FFF2-40B4-BE49-F238E27FC236}">
                <a16:creationId xmlns:a16="http://schemas.microsoft.com/office/drawing/2014/main" id="{0A800417-DE11-DB6F-8886-15573EDEC659}"/>
              </a:ext>
            </a:extLst>
          </p:cNvPr>
          <p:cNvSpPr/>
          <p:nvPr/>
        </p:nvSpPr>
        <p:spPr>
          <a:xfrm>
            <a:off x="1367325" y="2374555"/>
            <a:ext cx="9665501" cy="1323439"/>
          </a:xfrm>
          <a:prstGeom prst="rect">
            <a:avLst/>
          </a:prstGeom>
          <a:pattFill prst="pct5">
            <a:fgClr>
              <a:schemeClr val="tx2"/>
            </a:fgClr>
            <a:bgClr>
              <a:schemeClr val="bg1"/>
            </a:bgClr>
          </a:pattFill>
          <a:ln>
            <a:gradFill>
              <a:gsLst>
                <a:gs pos="0">
                  <a:schemeClr val="accent1">
                    <a:lumMod val="6000"/>
                    <a:lumOff val="94000"/>
                    <a:alpha val="97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lIns="91440" tIns="45720" rIns="91440" bIns="45720">
            <a:spAutoFit/>
            <a:scene3d>
              <a:camera prst="orthographicFront"/>
              <a:lightRig rig="soft" dir="t">
                <a:rot lat="0" lon="0" rev="15600000"/>
              </a:lightRig>
            </a:scene3d>
            <a:sp3d extrusionH="57150" prstMaterial="softEdge">
              <a:bevelT w="25400" h="38100" prst="angle"/>
            </a:sp3d>
          </a:bodyPr>
          <a:lstStyle/>
          <a:p>
            <a:pPr algn="ctr"/>
            <a:r>
              <a:rPr lang="en-US" sz="4000" b="1" dirty="0">
                <a:ln/>
                <a:solidFill>
                  <a:schemeClr val="accent4"/>
                </a:solidFill>
                <a:effectLst>
                  <a:outerShdw blurRad="50800" dist="38100" algn="l" rotWithShape="0">
                    <a:prstClr val="black">
                      <a:alpha val="40000"/>
                    </a:prstClr>
                  </a:outerShdw>
                  <a:reflection blurRad="6350" stA="50000" endA="300" endPos="50000" dist="29997" dir="5400000" sy="-100000" algn="bl" rotWithShape="0"/>
                </a:effectLst>
                <a:latin typeface="Söhne"/>
              </a:rPr>
              <a:t>Gamification in Chinese Language Teaching: A Field Research</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147249" y="763524"/>
            <a:ext cx="3749040" cy="1325880"/>
          </a:xfrm>
        </p:spPr>
        <p:txBody>
          <a:bodyPr>
            <a:normAutofit/>
          </a:bodyPr>
          <a:lstStyle/>
          <a:p>
            <a:r>
              <a:rPr lang="en-US" dirty="0">
                <a:solidFill>
                  <a:schemeClr val="accent3"/>
                </a:solidFill>
                <a:latin typeface="Baskerville Old Face" panose="02020602080505020303" pitchFamily="18" charset="77"/>
                <a:cs typeface="Calibri Light"/>
              </a:rPr>
              <a:t>Index</a:t>
            </a:r>
            <a:endParaRPr lang="en-US"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A</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062218" y="1849094"/>
            <a:ext cx="4888990" cy="4306824"/>
          </a:xfrm>
        </p:spPr>
        <p:txBody>
          <a:bodyPr vert="horz" lIns="91440" tIns="45720" rIns="91440" bIns="45720" rtlCol="0" anchor="t">
            <a:normAutofit fontScale="92500" lnSpcReduction="10000"/>
          </a:bodyPr>
          <a:lstStyle/>
          <a:p>
            <a:pPr marL="342900" indent="-342900">
              <a:buFont typeface="Arial" panose="020B0604020202020204" pitchFamily="34" charset="0"/>
              <a:buChar char="•"/>
            </a:pPr>
            <a:r>
              <a:rPr lang="en-US" sz="2400" dirty="0">
                <a:solidFill>
                  <a:schemeClr val="accent3"/>
                </a:solidFill>
                <a:latin typeface="Times New Roman" panose="02020603050405020304" pitchFamily="18" charset="0"/>
                <a:cs typeface="Times New Roman" panose="02020603050405020304" pitchFamily="18" charset="0"/>
              </a:rPr>
              <a:t>Aims of Research Activity</a:t>
            </a:r>
          </a:p>
          <a:p>
            <a:pPr marL="342900" indent="-34290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Objective</a:t>
            </a:r>
          </a:p>
          <a:p>
            <a:pPr marL="342900" indent="-342900">
              <a:lnSpc>
                <a:spcPct val="150000"/>
              </a:lnSpc>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Research Questions</a:t>
            </a:r>
          </a:p>
          <a:p>
            <a:pPr marL="342900" indent="-342900">
              <a:lnSpc>
                <a:spcPct val="150000"/>
              </a:lnSpc>
              <a:buFont typeface="Arial" panose="020B0604020202020204" pitchFamily="34" charset="0"/>
              <a:buChar char="•"/>
            </a:pPr>
            <a:r>
              <a:rPr lang="en-US" sz="2400" dirty="0">
                <a:effectLst/>
                <a:latin typeface="Times New Roman" panose="02020603050405020304" pitchFamily="18" charset="0"/>
                <a:cs typeface="Times New Roman" panose="02020603050405020304" pitchFamily="18" charset="0"/>
              </a:rPr>
              <a:t>Data Collection</a:t>
            </a:r>
          </a:p>
          <a:p>
            <a:pPr marL="342900" indent="-342900">
              <a:lnSpc>
                <a:spcPct val="150000"/>
              </a:lnSpc>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Data Analysis</a:t>
            </a:r>
          </a:p>
          <a:p>
            <a:pPr marL="342900" indent="-342900">
              <a:lnSpc>
                <a:spcPct val="150000"/>
              </a:lnSpc>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Reference</a:t>
            </a:r>
          </a:p>
          <a:p>
            <a:pPr marL="342900" indent="-342900">
              <a:lnSpc>
                <a:spcPct val="150000"/>
              </a:lnSpc>
              <a:buFont typeface="Arial" panose="020B0604020202020204" pitchFamily="34" charset="0"/>
              <a:buChar char="•"/>
            </a:pPr>
            <a:r>
              <a:rPr lang="en-US" sz="2400" dirty="0">
                <a:solidFill>
                  <a:srgbClr val="374151"/>
                </a:solidFill>
                <a:latin typeface="Söhne"/>
              </a:rPr>
              <a:t>Appendix 1</a:t>
            </a:r>
            <a:r>
              <a:rPr lang="en-US" altLang="zh-CN" sz="2400" dirty="0">
                <a:solidFill>
                  <a:srgbClr val="374151"/>
                </a:solidFill>
                <a:latin typeface="Söhne"/>
              </a:rPr>
              <a:t>-6</a:t>
            </a:r>
            <a:endParaRPr lang="en-US"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8534-AC10-EB7E-29D4-1E3E7AE04955}"/>
              </a:ext>
            </a:extLst>
          </p:cNvPr>
          <p:cNvSpPr>
            <a:spLocks noGrp="1"/>
          </p:cNvSpPr>
          <p:nvPr>
            <p:ph type="title"/>
          </p:nvPr>
        </p:nvSpPr>
        <p:spPr/>
        <p:txBody>
          <a:bodyPr/>
          <a:lstStyle/>
          <a:p>
            <a:r>
              <a:rPr lang="en-US" dirty="0"/>
              <a:t>Aims of Research Activity</a:t>
            </a:r>
          </a:p>
        </p:txBody>
      </p:sp>
      <p:sp>
        <p:nvSpPr>
          <p:cNvPr id="4" name="Slide Number Placeholder 3">
            <a:extLst>
              <a:ext uri="{FF2B5EF4-FFF2-40B4-BE49-F238E27FC236}">
                <a16:creationId xmlns:a16="http://schemas.microsoft.com/office/drawing/2014/main" id="{5E9C9990-23C6-067E-E7D8-68256A3DE868}"/>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6" name="TextBox 5">
            <a:extLst>
              <a:ext uri="{FF2B5EF4-FFF2-40B4-BE49-F238E27FC236}">
                <a16:creationId xmlns:a16="http://schemas.microsoft.com/office/drawing/2014/main" id="{91625D0E-0F00-0EBE-7F70-F505B99E9C57}"/>
              </a:ext>
            </a:extLst>
          </p:cNvPr>
          <p:cNvSpPr txBox="1"/>
          <p:nvPr/>
        </p:nvSpPr>
        <p:spPr>
          <a:xfrm>
            <a:off x="214604" y="2805398"/>
            <a:ext cx="11736604" cy="646331"/>
          </a:xfrm>
          <a:prstGeom prst="rect">
            <a:avLst/>
          </a:prstGeom>
          <a:noFill/>
        </p:spPr>
        <p:txBody>
          <a:bodyPr wrap="square">
            <a:spAutoFit/>
          </a:bodyPr>
          <a:lstStyle/>
          <a:p>
            <a:pPr marL="0" marR="0">
              <a:spcBef>
                <a:spcPts val="0"/>
              </a:spcBef>
              <a:spcAft>
                <a:spcPts val="0"/>
              </a:spcAft>
            </a:pPr>
            <a:r>
              <a:rPr lang="en-US" altLang="zh-CN" sz="1800" dirty="0">
                <a:solidFill>
                  <a:srgbClr val="000000"/>
                </a:solidFill>
                <a:effectLst/>
                <a:latin typeface="Arial" panose="020B0604020202020204" pitchFamily="34" charset="0"/>
                <a:ea typeface="SimSun" panose="02010600030101010101" pitchFamily="2" charset="-122"/>
              </a:rPr>
              <a:t>    </a:t>
            </a:r>
          </a:p>
          <a:p>
            <a:pPr marL="0" marR="0" algn="just">
              <a:spcBef>
                <a:spcPts val="0"/>
              </a:spcBef>
              <a:spcAft>
                <a:spcPts val="0"/>
              </a:spcAft>
            </a:pPr>
            <a:r>
              <a:rPr lang="en-US" altLang="zh-CN" dirty="0">
                <a:solidFill>
                  <a:srgbClr val="000000"/>
                </a:solidFill>
                <a:latin typeface="Times New Roman" panose="02020603050405020304" pitchFamily="18" charset="0"/>
                <a:ea typeface="SimSun" panose="02010600030101010101" pitchFamily="2" charset="-122"/>
                <a:cs typeface="Times New Roman" panose="02020603050405020304" pitchFamily="18" charset="0"/>
              </a:rPr>
              <a:t>    Provide the gamification design framework and user manual.</a:t>
            </a:r>
            <a:endParaRPr lang="en-GB" sz="18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endParaRPr>
          </a:p>
        </p:txBody>
      </p:sp>
      <p:sp>
        <p:nvSpPr>
          <p:cNvPr id="8" name="TextBox 7">
            <a:extLst>
              <a:ext uri="{FF2B5EF4-FFF2-40B4-BE49-F238E27FC236}">
                <a16:creationId xmlns:a16="http://schemas.microsoft.com/office/drawing/2014/main" id="{4E517179-3D50-EC64-8806-1411E47C584A}"/>
              </a:ext>
            </a:extLst>
          </p:cNvPr>
          <p:cNvSpPr txBox="1"/>
          <p:nvPr/>
        </p:nvSpPr>
        <p:spPr>
          <a:xfrm>
            <a:off x="763554" y="3855192"/>
            <a:ext cx="10664891" cy="1477328"/>
          </a:xfrm>
          <a:prstGeom prst="rect">
            <a:avLst/>
          </a:prstGeom>
          <a:noFill/>
        </p:spPr>
        <p:txBody>
          <a:bodyPr wrap="square">
            <a:spAutoFit/>
          </a:bodyPr>
          <a:lstStyle/>
          <a:p>
            <a:pPr algn="just"/>
            <a:r>
              <a:rPr lang="en-US" dirty="0"/>
              <a:t>However, creating a highly engaging, full-blown instructional game is difficult, time-consuming and costly Elaborate 3D games are not the only game systems beneficial for organizations. Simple games can save time and money, are easier to develop, and in some cases, have a greater impact on learning than meticulously designed complex learning games of a specific type. </a:t>
            </a:r>
          </a:p>
          <a:p>
            <a:pPr algn="just"/>
            <a:r>
              <a:rPr lang="en-US" dirty="0"/>
              <a:t>                                                                                                                                         (Kapp, 2012, p.167) </a:t>
            </a:r>
          </a:p>
        </p:txBody>
      </p:sp>
      <p:sp>
        <p:nvSpPr>
          <p:cNvPr id="5" name="TextBox 4">
            <a:extLst>
              <a:ext uri="{FF2B5EF4-FFF2-40B4-BE49-F238E27FC236}">
                <a16:creationId xmlns:a16="http://schemas.microsoft.com/office/drawing/2014/main" id="{DF2DF978-EEA5-D8FE-B523-93023637F7EF}"/>
              </a:ext>
            </a:extLst>
          </p:cNvPr>
          <p:cNvSpPr txBox="1"/>
          <p:nvPr/>
        </p:nvSpPr>
        <p:spPr>
          <a:xfrm>
            <a:off x="381000" y="5700423"/>
            <a:ext cx="10515600" cy="369332"/>
          </a:xfrm>
          <a:prstGeom prst="rect">
            <a:avLst/>
          </a:prstGeom>
          <a:noFill/>
        </p:spPr>
        <p:txBody>
          <a:bodyPr wrap="square">
            <a:spAutoFit/>
          </a:bodyPr>
          <a:lstStyle/>
          <a:p>
            <a:pPr marL="285750" indent="-285750">
              <a:buFont typeface="Wingdings" panose="05000000000000000000" pitchFamily="2" charset="2"/>
              <a:buChar char="v"/>
            </a:pPr>
            <a:r>
              <a:rPr lang="en-US" dirty="0">
                <a:solidFill>
                  <a:srgbClr val="000000"/>
                </a:solidFill>
                <a:latin typeface="Arial" panose="020B0604020202020204" pitchFamily="34" charset="0"/>
                <a:ea typeface="SimSun" panose="02010600030101010101" pitchFamily="2" charset="-122"/>
              </a:rPr>
              <a:t>  </a:t>
            </a:r>
            <a:r>
              <a:rPr lang="en-US" dirty="0">
                <a:solidFill>
                  <a:srgbClr val="000000"/>
                </a:solidFill>
                <a:latin typeface="Times New Roman" panose="02020603050405020304" pitchFamily="18" charset="0"/>
                <a:ea typeface="SimSun" panose="02010600030101010101" pitchFamily="2" charset="-122"/>
                <a:cs typeface="Times New Roman" panose="02020603050405020304" pitchFamily="18" charset="0"/>
              </a:rPr>
              <a:t>This study focuses on designing gamification activities, rather than teaching Chinese.</a:t>
            </a:r>
          </a:p>
        </p:txBody>
      </p:sp>
    </p:spTree>
    <p:extLst>
      <p:ext uri="{BB962C8B-B14F-4D97-AF65-F5344CB8AC3E}">
        <p14:creationId xmlns:p14="http://schemas.microsoft.com/office/powerpoint/2010/main" val="2267374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1D5C56B-9F0A-7636-AB6C-91BCF716C197}"/>
              </a:ext>
            </a:extLst>
          </p:cNvPr>
          <p:cNvSpPr txBox="1"/>
          <p:nvPr/>
        </p:nvSpPr>
        <p:spPr>
          <a:xfrm>
            <a:off x="223520" y="3787616"/>
            <a:ext cx="11744960"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374151"/>
                </a:solidFill>
                <a:effectLst/>
                <a:uLnTx/>
                <a:uFillTx/>
                <a:latin typeface="Times New Roman" panose="02020603050405020304" pitchFamily="18" charset="0"/>
                <a:cs typeface="Times New Roman" panose="02020603050405020304" pitchFamily="18" charset="0"/>
              </a:rPr>
              <a:t>    I hope that teachers do not merely consider the use of gamification in language teaching as a teaching method. I hope its contextualized, and immersive environments can enable language to fulfil its communicative function, and promote cross-cultural communication, and harmony.</a:t>
            </a:r>
            <a:endParaRPr kumimoji="0" lang="en-US" sz="2000" b="0" i="0" u="none" strike="noStrike" kern="120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5197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8534-AC10-EB7E-29D4-1E3E7AE04955}"/>
              </a:ext>
            </a:extLst>
          </p:cNvPr>
          <p:cNvSpPr>
            <a:spLocks noGrp="1"/>
          </p:cNvSpPr>
          <p:nvPr>
            <p:ph type="title"/>
          </p:nvPr>
        </p:nvSpPr>
        <p:spPr/>
        <p:txBody>
          <a:bodyPr/>
          <a:lstStyle/>
          <a:p>
            <a:r>
              <a:rPr lang="en-US" altLang="zh-CN" dirty="0"/>
              <a:t>Objective</a:t>
            </a:r>
            <a:endParaRPr lang="en-US" dirty="0"/>
          </a:p>
        </p:txBody>
      </p:sp>
      <p:sp>
        <p:nvSpPr>
          <p:cNvPr id="4" name="Slide Number Placeholder 3">
            <a:extLst>
              <a:ext uri="{FF2B5EF4-FFF2-40B4-BE49-F238E27FC236}">
                <a16:creationId xmlns:a16="http://schemas.microsoft.com/office/drawing/2014/main" id="{5E9C9990-23C6-067E-E7D8-68256A3DE868}"/>
              </a:ext>
            </a:extLst>
          </p:cNvPr>
          <p:cNvSpPr>
            <a:spLocks noGrp="1"/>
          </p:cNvSpPr>
          <p:nvPr>
            <p:ph type="sldNum" sz="quarter" idx="12"/>
          </p:nvPr>
        </p:nvSpPr>
        <p:spPr/>
        <p:txBody>
          <a:bodyPr/>
          <a:lstStyle/>
          <a:p>
            <a:fld id="{294A09A9-5501-47C1-A89A-A340965A2BE2}" type="slidenum">
              <a:rPr lang="en-US" smtClean="0"/>
              <a:t>5</a:t>
            </a:fld>
            <a:endParaRPr lang="en-US" dirty="0"/>
          </a:p>
        </p:txBody>
      </p:sp>
      <p:sp>
        <p:nvSpPr>
          <p:cNvPr id="5" name="TextBox 4">
            <a:extLst>
              <a:ext uri="{FF2B5EF4-FFF2-40B4-BE49-F238E27FC236}">
                <a16:creationId xmlns:a16="http://schemas.microsoft.com/office/drawing/2014/main" id="{D4D30A2E-8825-A4DC-A655-7100AA4988C3}"/>
              </a:ext>
            </a:extLst>
          </p:cNvPr>
          <p:cNvSpPr txBox="1"/>
          <p:nvPr/>
        </p:nvSpPr>
        <p:spPr>
          <a:xfrm>
            <a:off x="0" y="2239217"/>
            <a:ext cx="12120880" cy="4197559"/>
          </a:xfrm>
          <a:prstGeom prst="rect">
            <a:avLst/>
          </a:prstGeom>
          <a:noFill/>
        </p:spPr>
        <p:txBody>
          <a:bodyPr wrap="square">
            <a:spAutoFit/>
          </a:bodyPr>
          <a:lstStyle/>
          <a:p>
            <a:pPr algn="l">
              <a:lnSpc>
                <a:spcPct val="150000"/>
              </a:lnSpc>
            </a:pPr>
            <a:r>
              <a:rPr lang="en-US" b="0" i="0" dirty="0">
                <a:solidFill>
                  <a:srgbClr val="374151"/>
                </a:solidFill>
                <a:effectLst/>
                <a:latin typeface="Times New Roman" panose="02020603050405020304" pitchFamily="18" charset="0"/>
                <a:cs typeface="Times New Roman" panose="02020603050405020304" pitchFamily="18" charset="0"/>
              </a:rPr>
              <a:t>The main objectives of this research activity are:</a:t>
            </a:r>
          </a:p>
          <a:p>
            <a:pPr algn="l">
              <a:lnSpc>
                <a:spcPct val="150000"/>
              </a:lnSpc>
              <a:buFont typeface="+mj-lt"/>
              <a:buAutoNum type="arabicPeriod"/>
            </a:pPr>
            <a:r>
              <a:rPr lang="en-US" b="0" i="0" dirty="0">
                <a:solidFill>
                  <a:srgbClr val="374151"/>
                </a:solidFill>
                <a:effectLst/>
                <a:latin typeface="Times New Roman" panose="02020603050405020304" pitchFamily="18" charset="0"/>
                <a:cs typeface="Times New Roman" panose="02020603050405020304" pitchFamily="18" charset="0"/>
              </a:rPr>
              <a:t>To explore the potential </a:t>
            </a:r>
            <a:r>
              <a:rPr lang="en-US" b="1" i="0" dirty="0">
                <a:solidFill>
                  <a:srgbClr val="374151"/>
                </a:solidFill>
                <a:effectLst/>
                <a:latin typeface="Times New Roman" panose="02020603050405020304" pitchFamily="18" charset="0"/>
                <a:cs typeface="Times New Roman" panose="02020603050405020304" pitchFamily="18" charset="0"/>
              </a:rPr>
              <a:t>advantages and challenges </a:t>
            </a:r>
            <a:r>
              <a:rPr lang="en-US" b="0" i="0" dirty="0">
                <a:solidFill>
                  <a:srgbClr val="374151"/>
                </a:solidFill>
                <a:effectLst/>
                <a:latin typeface="Times New Roman" panose="02020603050405020304" pitchFamily="18" charset="0"/>
                <a:cs typeface="Times New Roman" panose="02020603050405020304" pitchFamily="18" charset="0"/>
              </a:rPr>
              <a:t>of gamified teaching in </a:t>
            </a:r>
            <a:r>
              <a:rPr lang="en-US" b="1" i="0" dirty="0">
                <a:solidFill>
                  <a:srgbClr val="374151"/>
                </a:solidFill>
                <a:effectLst/>
                <a:latin typeface="Times New Roman" panose="02020603050405020304" pitchFamily="18" charset="0"/>
                <a:cs typeface="Times New Roman" panose="02020603050405020304" pitchFamily="18" charset="0"/>
              </a:rPr>
              <a:t>language instruction </a:t>
            </a:r>
            <a:r>
              <a:rPr lang="en-US" b="0" i="0" dirty="0">
                <a:solidFill>
                  <a:srgbClr val="374151"/>
                </a:solidFill>
                <a:effectLst/>
                <a:latin typeface="Times New Roman" panose="02020603050405020304" pitchFamily="18" charset="0"/>
                <a:cs typeface="Times New Roman" panose="02020603050405020304" pitchFamily="18" charset="0"/>
              </a:rPr>
              <a:t>and develop </a:t>
            </a:r>
            <a:r>
              <a:rPr lang="en-US" b="1" i="0" dirty="0">
                <a:solidFill>
                  <a:srgbClr val="374151"/>
                </a:solidFill>
                <a:effectLst/>
                <a:latin typeface="Times New Roman" panose="02020603050405020304" pitchFamily="18" charset="0"/>
                <a:cs typeface="Times New Roman" panose="02020603050405020304" pitchFamily="18" charset="0"/>
              </a:rPr>
              <a:t>a gamification design </a:t>
            </a:r>
            <a:r>
              <a:rPr lang="en-US" altLang="zh-CN" b="1" i="0" dirty="0">
                <a:solidFill>
                  <a:srgbClr val="374151"/>
                </a:solidFill>
                <a:effectLst/>
                <a:latin typeface="Times New Roman" panose="02020603050405020304" pitchFamily="18" charset="0"/>
                <a:cs typeface="Times New Roman" panose="02020603050405020304" pitchFamily="18" charset="0"/>
              </a:rPr>
              <a:t>framework</a:t>
            </a:r>
            <a:r>
              <a:rPr lang="en-US" b="1" i="0" dirty="0">
                <a:solidFill>
                  <a:srgbClr val="374151"/>
                </a:solidFill>
                <a:effectLst/>
                <a:latin typeface="Times New Roman" panose="02020603050405020304" pitchFamily="18" charset="0"/>
                <a:cs typeface="Times New Roman" panose="02020603050405020304" pitchFamily="18" charset="0"/>
              </a:rPr>
              <a:t> </a:t>
            </a:r>
            <a:r>
              <a:rPr lang="en-US" b="0" i="0" dirty="0">
                <a:solidFill>
                  <a:srgbClr val="374151"/>
                </a:solidFill>
                <a:effectLst/>
                <a:latin typeface="Times New Roman" panose="02020603050405020304" pitchFamily="18" charset="0"/>
                <a:cs typeface="Times New Roman" panose="02020603050405020304" pitchFamily="18" charset="0"/>
              </a:rPr>
              <a:t>suitable for language teaching based on theoretical perspectives.</a:t>
            </a:r>
          </a:p>
          <a:p>
            <a:pPr algn="l">
              <a:lnSpc>
                <a:spcPct val="150000"/>
              </a:lnSpc>
              <a:buFont typeface="+mj-lt"/>
              <a:buAutoNum type="arabicPeriod"/>
            </a:pPr>
            <a:r>
              <a:rPr lang="en-US" b="0" i="0" dirty="0">
                <a:solidFill>
                  <a:srgbClr val="374151"/>
                </a:solidFill>
                <a:effectLst/>
                <a:latin typeface="Times New Roman" panose="02020603050405020304" pitchFamily="18" charset="0"/>
                <a:cs typeface="Times New Roman" panose="02020603050405020304" pitchFamily="18" charset="0"/>
              </a:rPr>
              <a:t>To </a:t>
            </a:r>
            <a:r>
              <a:rPr lang="en-US" b="1" i="0" dirty="0">
                <a:solidFill>
                  <a:srgbClr val="374151"/>
                </a:solidFill>
                <a:effectLst/>
                <a:latin typeface="Times New Roman" panose="02020603050405020304" pitchFamily="18" charset="0"/>
                <a:cs typeface="Times New Roman" panose="02020603050405020304" pitchFamily="18" charset="0"/>
              </a:rPr>
              <a:t>investigate the effectiveness </a:t>
            </a:r>
            <a:r>
              <a:rPr lang="en-US" b="0" i="0" dirty="0">
                <a:solidFill>
                  <a:srgbClr val="374151"/>
                </a:solidFill>
                <a:effectLst/>
                <a:latin typeface="Times New Roman" panose="02020603050405020304" pitchFamily="18" charset="0"/>
                <a:cs typeface="Times New Roman" panose="02020603050405020304" pitchFamily="18" charset="0"/>
              </a:rPr>
              <a:t>of </a:t>
            </a:r>
            <a:r>
              <a:rPr lang="en-US" dirty="0">
                <a:solidFill>
                  <a:srgbClr val="374151"/>
                </a:solidFill>
                <a:latin typeface="Times New Roman" panose="02020603050405020304" pitchFamily="18" charset="0"/>
                <a:cs typeface="Times New Roman" panose="02020603050405020304" pitchFamily="18" charset="0"/>
              </a:rPr>
              <a:t>gamification activities </a:t>
            </a:r>
            <a:r>
              <a:rPr lang="en-US" b="0" i="0" dirty="0">
                <a:solidFill>
                  <a:srgbClr val="374151"/>
                </a:solidFill>
                <a:effectLst/>
                <a:latin typeface="Times New Roman" panose="02020603050405020304" pitchFamily="18" charset="0"/>
                <a:cs typeface="Times New Roman" panose="02020603050405020304" pitchFamily="18" charset="0"/>
              </a:rPr>
              <a:t>in a fifth-grade class studying YCT </a:t>
            </a:r>
            <a:r>
              <a:rPr lang="en-US" dirty="0">
                <a:solidFill>
                  <a:srgbClr val="374151"/>
                </a:solidFill>
                <a:latin typeface="Times New Roman" panose="02020603050405020304" pitchFamily="18" charset="0"/>
                <a:cs typeface="Times New Roman" panose="02020603050405020304" pitchFamily="18" charset="0"/>
              </a:rPr>
              <a:t>(</a:t>
            </a:r>
            <a:r>
              <a:rPr lang="en-US" altLang="zh-CN" b="0" i="0" dirty="0">
                <a:solidFill>
                  <a:srgbClr val="374151"/>
                </a:solidFill>
                <a:effectLst/>
                <a:latin typeface="Times New Roman" panose="02020603050405020304" pitchFamily="18" charset="0"/>
                <a:cs typeface="Times New Roman" panose="02020603050405020304" pitchFamily="18" charset="0"/>
              </a:rPr>
              <a:t>Youth Chinese Test</a:t>
            </a:r>
            <a:r>
              <a:rPr lang="en-US" altLang="zh-CN" dirty="0">
                <a:solidFill>
                  <a:srgbClr val="374151"/>
                </a:solidFill>
                <a:latin typeface="Times New Roman" panose="02020603050405020304" pitchFamily="18" charset="0"/>
                <a:cs typeface="Times New Roman" panose="02020603050405020304" pitchFamily="18" charset="0"/>
              </a:rPr>
              <a:t>)</a:t>
            </a:r>
            <a:r>
              <a:rPr lang="zh-CN" altLang="en-US" dirty="0">
                <a:solidFill>
                  <a:srgbClr val="374151"/>
                </a:solidFill>
                <a:latin typeface="Times New Roman" panose="02020603050405020304" pitchFamily="18" charset="0"/>
                <a:cs typeface="Times New Roman" panose="02020603050405020304" pitchFamily="18" charset="0"/>
              </a:rPr>
              <a:t> </a:t>
            </a:r>
            <a:r>
              <a:rPr lang="en-US" b="0" i="0" dirty="0">
                <a:solidFill>
                  <a:srgbClr val="374151"/>
                </a:solidFill>
                <a:effectLst/>
                <a:latin typeface="Times New Roman" panose="02020603050405020304" pitchFamily="18" charset="0"/>
                <a:cs typeface="Times New Roman" panose="02020603050405020304" pitchFamily="18" charset="0"/>
              </a:rPr>
              <a:t>Level 1 (</a:t>
            </a:r>
            <a:r>
              <a:rPr lang="en-US" altLang="zh-CN" b="0" i="0" dirty="0">
                <a:solidFill>
                  <a:srgbClr val="374151"/>
                </a:solidFill>
                <a:effectLst/>
                <a:latin typeface="Times New Roman" panose="02020603050405020304" pitchFamily="18" charset="0"/>
                <a:cs typeface="Times New Roman" panose="02020603050405020304" pitchFamily="18" charset="0"/>
              </a:rPr>
              <a:t>Beginning Level</a:t>
            </a:r>
            <a:r>
              <a:rPr lang="en-US" altLang="zh-CN" dirty="0">
                <a:solidFill>
                  <a:srgbClr val="374151"/>
                </a:solidFill>
                <a:latin typeface="Times New Roman" panose="02020603050405020304" pitchFamily="18" charset="0"/>
                <a:cs typeface="Times New Roman" panose="02020603050405020304" pitchFamily="18" charset="0"/>
              </a:rPr>
              <a:t>)</a:t>
            </a:r>
            <a:r>
              <a:rPr lang="zh-CN" altLang="en-US" dirty="0">
                <a:solidFill>
                  <a:srgbClr val="374151"/>
                </a:solidFill>
                <a:latin typeface="Times New Roman" panose="02020603050405020304" pitchFamily="18" charset="0"/>
                <a:cs typeface="Times New Roman" panose="02020603050405020304" pitchFamily="18" charset="0"/>
              </a:rPr>
              <a:t> </a:t>
            </a:r>
            <a:r>
              <a:rPr lang="en-US" b="0" i="0" dirty="0">
                <a:solidFill>
                  <a:srgbClr val="374151"/>
                </a:solidFill>
                <a:effectLst/>
                <a:latin typeface="Times New Roman" panose="02020603050405020304" pitchFamily="18" charset="0"/>
                <a:cs typeface="Times New Roman" panose="02020603050405020304" pitchFamily="18" charset="0"/>
              </a:rPr>
              <a:t>Chinese course by implementing gamified courseware.</a:t>
            </a:r>
          </a:p>
          <a:p>
            <a:pPr algn="l">
              <a:lnSpc>
                <a:spcPct val="150000"/>
              </a:lnSpc>
              <a:buFont typeface="+mj-lt"/>
              <a:buAutoNum type="arabicPeriod"/>
            </a:pPr>
            <a:r>
              <a:rPr lang="en-US" dirty="0">
                <a:solidFill>
                  <a:srgbClr val="374151"/>
                </a:solidFill>
                <a:latin typeface="Times New Roman" panose="02020603050405020304" pitchFamily="18" charset="0"/>
                <a:cs typeface="Times New Roman" panose="02020603050405020304" pitchFamily="18" charset="0"/>
              </a:rPr>
              <a:t>To </a:t>
            </a:r>
            <a:r>
              <a:rPr lang="en-US" b="0" i="0" dirty="0">
                <a:solidFill>
                  <a:srgbClr val="374151"/>
                </a:solidFill>
                <a:effectLst/>
                <a:latin typeface="Times New Roman" panose="02020603050405020304" pitchFamily="18" charset="0"/>
                <a:cs typeface="Times New Roman" panose="02020603050405020304" pitchFamily="18" charset="0"/>
              </a:rPr>
              <a:t>analyze the experiences and feedback of teachers and students concerning the implementation of gamification pedagogy in language teaching. Based on these insights, I will </a:t>
            </a:r>
            <a:r>
              <a:rPr lang="en-US" b="1" i="0" dirty="0">
                <a:solidFill>
                  <a:srgbClr val="374151"/>
                </a:solidFill>
                <a:effectLst/>
                <a:latin typeface="Times New Roman" panose="02020603050405020304" pitchFamily="18" charset="0"/>
                <a:cs typeface="Times New Roman" panose="02020603050405020304" pitchFamily="18" charset="0"/>
              </a:rPr>
              <a:t>develop a manual </a:t>
            </a:r>
            <a:r>
              <a:rPr lang="en-US" b="0" i="0" dirty="0">
                <a:solidFill>
                  <a:srgbClr val="374151"/>
                </a:solidFill>
                <a:effectLst/>
                <a:latin typeface="Times New Roman" panose="02020603050405020304" pitchFamily="18" charset="0"/>
                <a:cs typeface="Times New Roman" panose="02020603050405020304" pitchFamily="18" charset="0"/>
              </a:rPr>
              <a:t>for the gamification framework established in this study.</a:t>
            </a:r>
          </a:p>
          <a:p>
            <a:pPr indent="-342900">
              <a:lnSpc>
                <a:spcPct val="150000"/>
              </a:lnSpc>
              <a:buFont typeface="+mj-lt"/>
              <a:buAutoNum type="arabicPeriod"/>
            </a:pPr>
            <a:r>
              <a:rPr lang="en-US" dirty="0">
                <a:solidFill>
                  <a:srgbClr val="374151"/>
                </a:solidFill>
                <a:latin typeface="Times New Roman" panose="02020603050405020304" pitchFamily="18" charset="0"/>
                <a:cs typeface="Times New Roman" panose="02020603050405020304" pitchFamily="18" charset="0"/>
              </a:rPr>
              <a:t>To offer valuable insights and recommendations for the improvement and implementation of gamification in language teaching, aiming to significantly impact Chinese language instruction while also serving as a valuable reference for teaching other languages.</a:t>
            </a:r>
          </a:p>
        </p:txBody>
      </p:sp>
    </p:spTree>
    <p:extLst>
      <p:ext uri="{BB962C8B-B14F-4D97-AF65-F5344CB8AC3E}">
        <p14:creationId xmlns:p14="http://schemas.microsoft.com/office/powerpoint/2010/main" val="3375608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32B00-F506-01F3-8B09-08A078037594}"/>
              </a:ext>
            </a:extLst>
          </p:cNvPr>
          <p:cNvSpPr>
            <a:spLocks noGrp="1"/>
          </p:cNvSpPr>
          <p:nvPr>
            <p:ph type="title"/>
          </p:nvPr>
        </p:nvSpPr>
        <p:spPr/>
        <p:txBody>
          <a:bodyPr/>
          <a:lstStyle/>
          <a:p>
            <a:r>
              <a:rPr lang="en-US" altLang="zh-CN" dirty="0"/>
              <a:t>Research Questions</a:t>
            </a:r>
            <a:endParaRPr lang="en-US" dirty="0"/>
          </a:p>
        </p:txBody>
      </p:sp>
      <p:sp>
        <p:nvSpPr>
          <p:cNvPr id="4" name="Slide Number Placeholder 3">
            <a:extLst>
              <a:ext uri="{FF2B5EF4-FFF2-40B4-BE49-F238E27FC236}">
                <a16:creationId xmlns:a16="http://schemas.microsoft.com/office/drawing/2014/main" id="{58E6262A-FEBA-B83C-34DC-2780F4D48425}"/>
              </a:ext>
            </a:extLst>
          </p:cNvPr>
          <p:cNvSpPr>
            <a:spLocks noGrp="1"/>
          </p:cNvSpPr>
          <p:nvPr>
            <p:ph type="sldNum" sz="quarter" idx="12"/>
          </p:nvPr>
        </p:nvSpPr>
        <p:spPr/>
        <p:txBody>
          <a:bodyPr/>
          <a:lstStyle/>
          <a:p>
            <a:fld id="{294A09A9-5501-47C1-A89A-A340965A2BE2}" type="slidenum">
              <a:rPr lang="en-US" smtClean="0"/>
              <a:t>6</a:t>
            </a:fld>
            <a:endParaRPr lang="en-US" dirty="0"/>
          </a:p>
        </p:txBody>
      </p:sp>
      <p:sp>
        <p:nvSpPr>
          <p:cNvPr id="6" name="TextBox 5">
            <a:extLst>
              <a:ext uri="{FF2B5EF4-FFF2-40B4-BE49-F238E27FC236}">
                <a16:creationId xmlns:a16="http://schemas.microsoft.com/office/drawing/2014/main" id="{DEF5B116-BD24-E57B-63E1-11D55AA5CFD9}"/>
              </a:ext>
            </a:extLst>
          </p:cNvPr>
          <p:cNvSpPr txBox="1"/>
          <p:nvPr/>
        </p:nvSpPr>
        <p:spPr>
          <a:xfrm>
            <a:off x="521208" y="3132873"/>
            <a:ext cx="11430000" cy="2308324"/>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Q1： What is the applicable design framework for gamification in Chinese language teaching in YCT (Youth Chinese Test) class at the primary school?</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Q2： How does the implementation of gamified courseware in year 5 class studying YCT Level 1 Chinese course affect teaching effectiveness, student engagement, and learning outcomes?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Q3： What enhancements can be made to the existing Framework for Designing Gamification that will be utilized in this particular study?</a:t>
            </a:r>
          </a:p>
        </p:txBody>
      </p:sp>
    </p:spTree>
    <p:extLst>
      <p:ext uri="{BB962C8B-B14F-4D97-AF65-F5344CB8AC3E}">
        <p14:creationId xmlns:p14="http://schemas.microsoft.com/office/powerpoint/2010/main" val="20486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072C0E9-D9BE-27AA-B675-A4C127ECE299}"/>
              </a:ext>
            </a:extLst>
          </p:cNvPr>
          <p:cNvSpPr>
            <a:spLocks noGrp="1"/>
          </p:cNvSpPr>
          <p:nvPr>
            <p:ph type="sldNum" sz="quarter" idx="12"/>
          </p:nvPr>
        </p:nvSpPr>
        <p:spPr/>
        <p:txBody>
          <a:bodyPr/>
          <a:lstStyle/>
          <a:p>
            <a:fld id="{294A09A9-5501-47C1-A89A-A340965A2BE2}" type="slidenum">
              <a:rPr lang="en-US" smtClean="0"/>
              <a:t>7</a:t>
            </a:fld>
            <a:endParaRPr lang="en-US" dirty="0"/>
          </a:p>
        </p:txBody>
      </p:sp>
      <p:sp>
        <p:nvSpPr>
          <p:cNvPr id="6" name="TextBox 5">
            <a:extLst>
              <a:ext uri="{FF2B5EF4-FFF2-40B4-BE49-F238E27FC236}">
                <a16:creationId xmlns:a16="http://schemas.microsoft.com/office/drawing/2014/main" id="{33E86D37-31F2-03D2-CEA9-2867CF86E165}"/>
              </a:ext>
            </a:extLst>
          </p:cNvPr>
          <p:cNvSpPr txBox="1"/>
          <p:nvPr/>
        </p:nvSpPr>
        <p:spPr>
          <a:xfrm>
            <a:off x="50800" y="2336601"/>
            <a:ext cx="12090400" cy="4549322"/>
          </a:xfrm>
          <a:prstGeom prst="rect">
            <a:avLst/>
          </a:prstGeom>
          <a:noFill/>
        </p:spPr>
        <p:txBody>
          <a:bodyPr wrap="square">
            <a:spAutoFit/>
          </a:bodyPr>
          <a:lstStyle/>
          <a:p>
            <a:pPr marL="285750" marR="0" indent="-285750" algn="just">
              <a:lnSpc>
                <a:spcPct val="107000"/>
              </a:lnSpc>
              <a:spcBef>
                <a:spcPts val="0"/>
              </a:spcBef>
              <a:spcAft>
                <a:spcPts val="800"/>
              </a:spcAft>
              <a:buFont typeface="Wingdings" panose="05000000000000000000" pitchFamily="2" charset="2"/>
              <a:buChar char="Ø"/>
            </a:pPr>
            <a:r>
              <a:rPr lang="en-US" kern="100" dirty="0">
                <a:latin typeface="Times New Roman" panose="02020603050405020304" pitchFamily="18" charset="0"/>
                <a:ea typeface="DengXian" panose="02010600030101010101" pitchFamily="2" charset="-122"/>
                <a:cs typeface="Times New Roman" panose="02020603050405020304" pitchFamily="18" charset="0"/>
              </a:rPr>
              <a:t>E-learning</a:t>
            </a:r>
          </a:p>
          <a:p>
            <a:pPr marR="0" algn="just">
              <a:lnSpc>
                <a:spcPct val="107000"/>
              </a:lnSpc>
              <a:spcBef>
                <a:spcPts val="0"/>
              </a:spcBef>
              <a:spcAft>
                <a:spcPts val="800"/>
              </a:spcAft>
            </a:pPr>
            <a:r>
              <a:rPr lang="en-US" kern="1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US" dirty="0">
                <a:solidFill>
                  <a:srgbClr val="000000"/>
                </a:solidFill>
                <a:effectLst/>
                <a:latin typeface="Times New Roman" panose="02020603050405020304" pitchFamily="18" charset="0"/>
              </a:rPr>
              <a:t>Learners remember 10% of what they </a:t>
            </a:r>
            <a:r>
              <a:rPr lang="en-US" b="1" dirty="0">
                <a:solidFill>
                  <a:srgbClr val="000000"/>
                </a:solidFill>
                <a:effectLst/>
                <a:latin typeface="Times New Roman" panose="02020603050405020304" pitchFamily="18" charset="0"/>
              </a:rPr>
              <a:t>read</a:t>
            </a:r>
            <a:r>
              <a:rPr lang="en-US" dirty="0">
                <a:solidFill>
                  <a:srgbClr val="000000"/>
                </a:solidFill>
                <a:effectLst/>
                <a:latin typeface="Times New Roman" panose="02020603050405020304" pitchFamily="18" charset="0"/>
              </a:rPr>
              <a:t> and 20% of what they </a:t>
            </a:r>
            <a:r>
              <a:rPr lang="en-US" b="1" dirty="0">
                <a:solidFill>
                  <a:srgbClr val="000000"/>
                </a:solidFill>
                <a:effectLst/>
                <a:latin typeface="Times New Roman" panose="02020603050405020304" pitchFamily="18" charset="0"/>
              </a:rPr>
              <a:t>hear</a:t>
            </a:r>
            <a:r>
              <a:rPr lang="en-US" dirty="0">
                <a:solidFill>
                  <a:srgbClr val="000000"/>
                </a:solidFill>
                <a:effectLst/>
                <a:latin typeface="Times New Roman" panose="02020603050405020304" pitchFamily="18" charset="0"/>
              </a:rPr>
              <a:t> (Laskaris, 201</a:t>
            </a:r>
            <a:r>
              <a:rPr lang="en-US" altLang="zh-CN" dirty="0">
                <a:solidFill>
                  <a:srgbClr val="000000"/>
                </a:solidFill>
                <a:effectLst/>
                <a:latin typeface="Times New Roman" panose="02020603050405020304" pitchFamily="18" charset="0"/>
              </a:rPr>
              <a:t>5</a:t>
            </a:r>
            <a:r>
              <a:rPr lang="en-US" dirty="0">
                <a:solidFill>
                  <a:srgbClr val="000000"/>
                </a:solidFill>
                <a:effectLst/>
                <a:latin typeface="Times New Roman" panose="02020603050405020304" pitchFamily="18" charset="0"/>
              </a:rPr>
              <a:t>). If there are </a:t>
            </a:r>
            <a:r>
              <a:rPr lang="en-US" b="1" dirty="0">
                <a:solidFill>
                  <a:srgbClr val="000000"/>
                </a:solidFill>
                <a:effectLst/>
                <a:latin typeface="Times New Roman" panose="02020603050405020304" pitchFamily="18" charset="0"/>
              </a:rPr>
              <a:t>visuals accompanying an oral presentation</a:t>
            </a:r>
            <a:r>
              <a:rPr lang="en-US" dirty="0">
                <a:solidFill>
                  <a:srgbClr val="000000"/>
                </a:solidFill>
                <a:effectLst/>
                <a:latin typeface="Times New Roman" panose="02020603050405020304" pitchFamily="18" charset="0"/>
              </a:rPr>
              <a:t>, then the number rises to 30% (Laskaris, 201</a:t>
            </a:r>
            <a:r>
              <a:rPr lang="en-US" altLang="zh-CN" dirty="0">
                <a:solidFill>
                  <a:srgbClr val="000000"/>
                </a:solidFill>
                <a:effectLst/>
                <a:latin typeface="Times New Roman" panose="02020603050405020304" pitchFamily="18" charset="0"/>
              </a:rPr>
              <a:t>5</a:t>
            </a:r>
            <a:r>
              <a:rPr lang="en-US" dirty="0">
                <a:solidFill>
                  <a:srgbClr val="000000"/>
                </a:solidFill>
                <a:effectLst/>
                <a:latin typeface="Times New Roman" panose="02020603050405020304" pitchFamily="18" charset="0"/>
              </a:rPr>
              <a:t>). If learners observe someone </a:t>
            </a:r>
            <a:r>
              <a:rPr lang="en-US" b="1" dirty="0">
                <a:solidFill>
                  <a:srgbClr val="000000"/>
                </a:solidFill>
                <a:effectLst/>
                <a:latin typeface="Times New Roman" panose="02020603050405020304" pitchFamily="18" charset="0"/>
              </a:rPr>
              <a:t>carrying out an action </a:t>
            </a:r>
            <a:r>
              <a:rPr lang="en-US" dirty="0">
                <a:solidFill>
                  <a:srgbClr val="000000"/>
                </a:solidFill>
                <a:effectLst/>
                <a:latin typeface="Times New Roman" panose="02020603050405020304" pitchFamily="18" charset="0"/>
              </a:rPr>
              <a:t>while explaining it, then the learners remember 50% (Laskaris, 201</a:t>
            </a:r>
            <a:r>
              <a:rPr lang="en-US" altLang="zh-CN" dirty="0">
                <a:solidFill>
                  <a:srgbClr val="000000"/>
                </a:solidFill>
                <a:effectLst/>
                <a:latin typeface="Times New Roman" panose="02020603050405020304" pitchFamily="18" charset="0"/>
              </a:rPr>
              <a:t>5</a:t>
            </a:r>
            <a:r>
              <a:rPr lang="en-US" dirty="0">
                <a:solidFill>
                  <a:srgbClr val="000000"/>
                </a:solidFill>
                <a:effectLst/>
                <a:latin typeface="Times New Roman" panose="02020603050405020304" pitchFamily="18" charset="0"/>
              </a:rPr>
              <a:t>). However, if learners </a:t>
            </a:r>
            <a:r>
              <a:rPr lang="en-US" b="1" dirty="0">
                <a:solidFill>
                  <a:srgbClr val="000000"/>
                </a:solidFill>
                <a:effectLst/>
                <a:latin typeface="Times New Roman" panose="02020603050405020304" pitchFamily="18" charset="0"/>
              </a:rPr>
              <a:t>do the job themselves,</a:t>
            </a:r>
            <a:r>
              <a:rPr lang="en-US" dirty="0">
                <a:solidFill>
                  <a:srgbClr val="000000"/>
                </a:solidFill>
                <a:effectLst/>
                <a:latin typeface="Times New Roman" panose="02020603050405020304" pitchFamily="18" charset="0"/>
              </a:rPr>
              <a:t> even if only a simulation, then they remember 90% of what they learned (Laskaris, 201</a:t>
            </a:r>
            <a:r>
              <a:rPr lang="en-US" altLang="zh-CN" dirty="0">
                <a:solidFill>
                  <a:srgbClr val="000000"/>
                </a:solidFill>
                <a:effectLst/>
                <a:latin typeface="Times New Roman" panose="02020603050405020304" pitchFamily="18" charset="0"/>
              </a:rPr>
              <a:t>5</a:t>
            </a:r>
            <a:r>
              <a:rPr lang="en-US" dirty="0">
                <a:solidFill>
                  <a:srgbClr val="000000"/>
                </a:solidFill>
                <a:effectLst/>
                <a:latin typeface="Times New Roman" panose="02020603050405020304" pitchFamily="18" charset="0"/>
              </a:rPr>
              <a:t>).</a:t>
            </a:r>
            <a:endParaRPr lang="en-US" b="1" dirty="0">
              <a:solidFill>
                <a:srgbClr val="000000"/>
              </a:solidFill>
              <a:latin typeface="Times New Roman" panose="02020603050405020304" pitchFamily="18" charset="0"/>
            </a:endParaRPr>
          </a:p>
          <a:p>
            <a:pPr algn="l"/>
            <a:r>
              <a:rPr lang="en-US" dirty="0">
                <a:solidFill>
                  <a:srgbClr val="000000"/>
                </a:solidFill>
                <a:latin typeface="Times New Roman" panose="02020603050405020304" pitchFamily="18" charset="0"/>
              </a:rPr>
              <a:t>    </a:t>
            </a:r>
            <a:r>
              <a:rPr lang="en-US" dirty="0">
                <a:solidFill>
                  <a:srgbClr val="000000"/>
                </a:solidFill>
                <a:effectLst/>
                <a:latin typeface="Times New Roman" panose="02020603050405020304" pitchFamily="18" charset="0"/>
              </a:rPr>
              <a:t>According to John Laskaris (201</a:t>
            </a:r>
            <a:r>
              <a:rPr lang="en-US" altLang="zh-CN" dirty="0">
                <a:solidFill>
                  <a:srgbClr val="000000"/>
                </a:solidFill>
                <a:effectLst/>
                <a:latin typeface="Times New Roman" panose="02020603050405020304" pitchFamily="18" charset="0"/>
              </a:rPr>
              <a:t>5</a:t>
            </a:r>
            <a:r>
              <a:rPr lang="en-US" dirty="0">
                <a:solidFill>
                  <a:srgbClr val="000000"/>
                </a:solidFill>
                <a:effectLst/>
                <a:latin typeface="Times New Roman" panose="02020603050405020304" pitchFamily="18" charset="0"/>
              </a:rPr>
              <a:t>), at </a:t>
            </a:r>
            <a:r>
              <a:rPr lang="en-US" b="1" dirty="0">
                <a:solidFill>
                  <a:srgbClr val="000000"/>
                </a:solidFill>
                <a:effectLst/>
                <a:latin typeface="Times New Roman" panose="02020603050405020304" pitchFamily="18" charset="0"/>
              </a:rPr>
              <a:t>Fortune 500 firms</a:t>
            </a:r>
            <a:r>
              <a:rPr lang="en-US" dirty="0">
                <a:solidFill>
                  <a:srgbClr val="000000"/>
                </a:solidFill>
                <a:effectLst/>
                <a:latin typeface="Times New Roman" panose="02020603050405020304" pitchFamily="18" charset="0"/>
              </a:rPr>
              <a:t>, </a:t>
            </a:r>
            <a:r>
              <a:rPr lang="en-US" dirty="0">
                <a:solidFill>
                  <a:srgbClr val="000000"/>
                </a:solidFill>
                <a:latin typeface="Times New Roman" panose="02020603050405020304" pitchFamily="18" charset="0"/>
              </a:rPr>
              <a:t>in the future, </a:t>
            </a:r>
            <a:r>
              <a:rPr lang="en-US" b="1" dirty="0">
                <a:solidFill>
                  <a:srgbClr val="000000"/>
                </a:solidFill>
                <a:latin typeface="Times New Roman" panose="02020603050405020304" pitchFamily="18" charset="0"/>
              </a:rPr>
              <a:t>eLearning</a:t>
            </a:r>
            <a:r>
              <a:rPr lang="en-US" dirty="0">
                <a:solidFill>
                  <a:srgbClr val="000000"/>
                </a:solidFill>
                <a:latin typeface="Times New Roman" panose="02020603050405020304" pitchFamily="18" charset="0"/>
              </a:rPr>
              <a:t> will continue to be the most promising market for development.</a:t>
            </a:r>
          </a:p>
          <a:p>
            <a:pPr marL="285750" indent="-285750" algn="l">
              <a:buFont typeface="Wingdings" panose="05000000000000000000" pitchFamily="2" charset="2"/>
              <a:buChar char="Ø"/>
            </a:pPr>
            <a:r>
              <a:rPr lang="en-US" altLang="zh-CN" kern="100" dirty="0">
                <a:latin typeface="Times New Roman" panose="02020603050405020304" pitchFamily="18" charset="0"/>
                <a:ea typeface="DengXian" panose="02010600030101010101" pitchFamily="2" charset="-122"/>
                <a:cs typeface="Times New Roman" panose="02020603050405020304" pitchFamily="18" charset="0"/>
              </a:rPr>
              <a:t>One of</a:t>
            </a:r>
            <a:r>
              <a:rPr lang="zh-CN" altLang="en-US" kern="100" dirty="0">
                <a:latin typeface="Times New Roman" panose="02020603050405020304" pitchFamily="18" charset="0"/>
                <a:ea typeface="DengXian" panose="02010600030101010101" pitchFamily="2" charset="-122"/>
                <a:cs typeface="Times New Roman" panose="02020603050405020304" pitchFamily="18" charset="0"/>
              </a:rPr>
              <a:t> </a:t>
            </a:r>
            <a:r>
              <a:rPr lang="en-US" altLang="zh-CN" kern="100" dirty="0">
                <a:latin typeface="Times New Roman" panose="02020603050405020304" pitchFamily="18" charset="0"/>
                <a:ea typeface="DengXian" panose="02010600030101010101" pitchFamily="2" charset="-122"/>
                <a:cs typeface="Times New Roman" panose="02020603050405020304" pitchFamily="18" charset="0"/>
              </a:rPr>
              <a:t>the</a:t>
            </a:r>
            <a:r>
              <a:rPr lang="zh-CN" altLang="en-US" kern="100" dirty="0">
                <a:latin typeface="Times New Roman" panose="02020603050405020304" pitchFamily="18" charset="0"/>
                <a:ea typeface="DengXian" panose="02010600030101010101" pitchFamily="2" charset="-122"/>
                <a:cs typeface="Times New Roman" panose="02020603050405020304" pitchFamily="18" charset="0"/>
              </a:rPr>
              <a:t> </a:t>
            </a:r>
            <a:r>
              <a:rPr lang="en-US" altLang="zh-CN" kern="100" dirty="0">
                <a:latin typeface="Times New Roman" panose="02020603050405020304" pitchFamily="18" charset="0"/>
                <a:ea typeface="DengXian" panose="02010600030101010101" pitchFamily="2" charset="-122"/>
                <a:cs typeface="Times New Roman" panose="02020603050405020304" pitchFamily="18" charset="0"/>
              </a:rPr>
              <a:t>E-learning Method : Gamification</a:t>
            </a:r>
          </a:p>
          <a:p>
            <a:pPr algn="l"/>
            <a:r>
              <a:rPr lang="en-US" dirty="0">
                <a:latin typeface="Times New Roman" panose="02020603050405020304" pitchFamily="18" charset="0"/>
                <a:cs typeface="Times New Roman" panose="02020603050405020304" pitchFamily="18" charset="0"/>
              </a:rPr>
              <a:t>    Gamification is an innovative and effective approach; it has gained considerable attention in education because it provides an engaging and interactive learning experience. The pedagogy of gamification can motivate students and enhance their learning outcomes. Prensky (2001) offered a solution to learners' disengagement through the combination of education and entertainment. Gamification involves the use of game mechanics to make the learning process more interactive, entertaining, and challenging (</a:t>
            </a:r>
            <a:r>
              <a:rPr lang="en-US" dirty="0" err="1">
                <a:latin typeface="Times New Roman" panose="02020603050405020304" pitchFamily="18" charset="0"/>
                <a:cs typeface="Times New Roman" panose="02020603050405020304" pitchFamily="18" charset="0"/>
              </a:rPr>
              <a:t>Strmecki</a:t>
            </a:r>
            <a:r>
              <a:rPr lang="en-US" dirty="0">
                <a:latin typeface="Times New Roman" panose="02020603050405020304" pitchFamily="18" charset="0"/>
                <a:cs typeface="Times New Roman" panose="02020603050405020304" pitchFamily="18" charset="0"/>
              </a:rPr>
              <a:t>, et al., 2015). According to recent studies, gamification can increase student motivation, engagement, and achievement in a variety of educational contexts (Di </a:t>
            </a:r>
            <a:r>
              <a:rPr lang="en-US" dirty="0" err="1">
                <a:latin typeface="Times New Roman" panose="02020603050405020304" pitchFamily="18" charset="0"/>
                <a:cs typeface="Times New Roman" panose="02020603050405020304" pitchFamily="18" charset="0"/>
              </a:rPr>
              <a:t>Natale,</a:t>
            </a:r>
            <a:r>
              <a:rPr lang="en-US" altLang="zh-CN" dirty="0" err="1">
                <a:latin typeface="Times New Roman" panose="02020603050405020304" pitchFamily="18" charset="0"/>
                <a:cs typeface="Times New Roman" panose="02020603050405020304" pitchFamily="18" charset="0"/>
              </a:rPr>
              <a:t>et</a:t>
            </a:r>
            <a:r>
              <a:rPr lang="en-US" altLang="zh-CN" dirty="0">
                <a:latin typeface="Times New Roman" panose="02020603050405020304" pitchFamily="18" charset="0"/>
                <a:cs typeface="Times New Roman" panose="02020603050405020304" pitchFamily="18" charset="0"/>
              </a:rPr>
              <a:t> al.,</a:t>
            </a:r>
            <a:r>
              <a:rPr lang="en-US" dirty="0">
                <a:latin typeface="Times New Roman" panose="02020603050405020304" pitchFamily="18" charset="0"/>
                <a:cs typeface="Times New Roman" panose="02020603050405020304" pitchFamily="18" charset="0"/>
              </a:rPr>
              <a:t> 2020), including K-12, higher education, and professional development.</a:t>
            </a:r>
            <a:endParaRPr lang="en-US" kern="100" dirty="0">
              <a:latin typeface="Times New Roman" panose="02020603050405020304" pitchFamily="18" charset="0"/>
              <a:ea typeface="DengXian" panose="02010600030101010101" pitchFamily="2" charset="-122"/>
              <a:cs typeface="Times New Roman" panose="02020603050405020304" pitchFamily="18" charset="0"/>
            </a:endParaRPr>
          </a:p>
          <a:p>
            <a:endParaRPr lang="en-GB" dirty="0">
              <a:solidFill>
                <a:srgbClr val="374151"/>
              </a:solidFill>
              <a:effectLst/>
              <a:latin typeface="Times New Roman" panose="02020603050405020304" pitchFamily="18" charset="0"/>
              <a:ea typeface="SimSun" panose="02010600030101010101" pitchFamily="2" charset="-122"/>
              <a:cs typeface="Times New Roman" panose="02020603050405020304" pitchFamily="18" charset="0"/>
            </a:endParaRPr>
          </a:p>
        </p:txBody>
      </p:sp>
      <p:sp>
        <p:nvSpPr>
          <p:cNvPr id="5" name="TextBox 4">
            <a:extLst>
              <a:ext uri="{FF2B5EF4-FFF2-40B4-BE49-F238E27FC236}">
                <a16:creationId xmlns:a16="http://schemas.microsoft.com/office/drawing/2014/main" id="{99C77B74-1365-5CF8-7324-2267E1C05FFE}"/>
              </a:ext>
            </a:extLst>
          </p:cNvPr>
          <p:cNvSpPr txBox="1"/>
          <p:nvPr/>
        </p:nvSpPr>
        <p:spPr>
          <a:xfrm>
            <a:off x="3830320" y="688260"/>
            <a:ext cx="6096000" cy="830997"/>
          </a:xfrm>
          <a:prstGeom prst="rect">
            <a:avLst/>
          </a:prstGeom>
          <a:noFill/>
        </p:spPr>
        <p:txBody>
          <a:bodyPr wrap="square">
            <a:spAutoFit/>
          </a:bodyPr>
          <a:lstStyle/>
          <a:p>
            <a:r>
              <a:rPr lang="en-US" sz="4800" dirty="0">
                <a:latin typeface="Baskerville Old Face (Headings)"/>
                <a:cs typeface="Arial" panose="020B0604020202020204" pitchFamily="34" charset="0"/>
              </a:rPr>
              <a:t>Literature review-Q1</a:t>
            </a:r>
          </a:p>
        </p:txBody>
      </p:sp>
    </p:spTree>
    <p:extLst>
      <p:ext uri="{BB962C8B-B14F-4D97-AF65-F5344CB8AC3E}">
        <p14:creationId xmlns:p14="http://schemas.microsoft.com/office/powerpoint/2010/main" val="1410098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49D602-8DC1-101E-6279-3BC6509167D1}"/>
              </a:ext>
            </a:extLst>
          </p:cNvPr>
          <p:cNvSpPr>
            <a:spLocks noGrp="1"/>
          </p:cNvSpPr>
          <p:nvPr>
            <p:ph idx="1"/>
          </p:nvPr>
        </p:nvSpPr>
        <p:spPr>
          <a:xfrm>
            <a:off x="614680" y="667385"/>
            <a:ext cx="10515600" cy="4370832"/>
          </a:xfrm>
        </p:spPr>
        <p:txBody>
          <a:bodyPr>
            <a:normAutofit/>
          </a:bodyPr>
          <a:lstStyle/>
          <a:p>
            <a:pPr marL="285750" marR="0" indent="-285750" algn="just">
              <a:lnSpc>
                <a:spcPct val="107000"/>
              </a:lnSpc>
              <a:spcBef>
                <a:spcPts val="0"/>
              </a:spcBef>
              <a:spcAft>
                <a:spcPts val="800"/>
              </a:spcAft>
              <a:buFont typeface="Wingdings" panose="05000000000000000000" pitchFamily="2" charset="2"/>
              <a:buChar char="Ø"/>
            </a:pPr>
            <a:r>
              <a:rPr lang="en-US" sz="1900" kern="100" dirty="0">
                <a:solidFill>
                  <a:schemeClr val="tx1"/>
                </a:solidFill>
                <a:effectLst/>
                <a:latin typeface="Times New Roman" panose="02020603050405020304" pitchFamily="18" charset="0"/>
                <a:ea typeface="DengXian" panose="02010600030101010101" pitchFamily="2" charset="-122"/>
                <a:cs typeface="Times New Roman" panose="02020603050405020304" pitchFamily="18" charset="0"/>
              </a:rPr>
              <a:t>The key findings from the literature review related to Research Question 1</a:t>
            </a:r>
          </a:p>
          <a:p>
            <a:pPr marL="285750" indent="-285750" algn="just">
              <a:lnSpc>
                <a:spcPct val="107000"/>
              </a:lnSpc>
              <a:spcBef>
                <a:spcPts val="0"/>
              </a:spcBef>
              <a:spcAft>
                <a:spcPts val="800"/>
              </a:spcAft>
              <a:buFont typeface="Wingdings" panose="05000000000000000000" pitchFamily="2" charset="2"/>
              <a:buChar char="§"/>
            </a:pPr>
            <a:r>
              <a:rPr lang="en-US" sz="1900" b="0" i="0" dirty="0">
                <a:solidFill>
                  <a:schemeClr val="tx1"/>
                </a:solidFill>
                <a:effectLst/>
                <a:latin typeface="Times New Roman" panose="02020603050405020304" pitchFamily="18" charset="0"/>
                <a:cs typeface="Times New Roman" panose="02020603050405020304" pitchFamily="18" charset="0"/>
              </a:rPr>
              <a:t>Kapp</a:t>
            </a:r>
            <a:r>
              <a:rPr lang="en-GB" sz="1900"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(2012)</a:t>
            </a:r>
            <a:r>
              <a:rPr lang="en-US" sz="1900" b="0" i="0" dirty="0">
                <a:solidFill>
                  <a:schemeClr val="tx1"/>
                </a:solidFill>
                <a:effectLst/>
                <a:latin typeface="Times New Roman" panose="02020603050405020304" pitchFamily="18" charset="0"/>
                <a:cs typeface="Times New Roman" panose="02020603050405020304" pitchFamily="18" charset="0"/>
              </a:rPr>
              <a:t> categorizes knowledge into different types and believes that the right game mechanics and thinking must be developed at the right level of content. Additionally, Kapp places greater emphasis on developing simple games using more efficient methods compared to 3D games. </a:t>
            </a:r>
          </a:p>
          <a:p>
            <a:pPr marL="0" indent="0" algn="just">
              <a:lnSpc>
                <a:spcPct val="107000"/>
              </a:lnSpc>
              <a:spcBef>
                <a:spcPts val="0"/>
              </a:spcBef>
              <a:spcAft>
                <a:spcPts val="800"/>
              </a:spcAft>
              <a:buNone/>
            </a:pPr>
            <a:r>
              <a:rPr lang="en-US" sz="1900" dirty="0">
                <a:solidFill>
                  <a:schemeClr val="tx1"/>
                </a:solidFill>
                <a:latin typeface="Times New Roman" panose="02020603050405020304" pitchFamily="18" charset="0"/>
                <a:cs typeface="Times New Roman" panose="02020603050405020304" pitchFamily="18" charset="0"/>
              </a:rPr>
              <a:t>    Kapp outlines several basic game elements, including competition, cooperation, exploration, and storytelling. For this research, I have selected storytelling as the foundational framework for gamification design, which I will expand, and augment. </a:t>
            </a:r>
          </a:p>
          <a:p>
            <a:pPr algn="just">
              <a:lnSpc>
                <a:spcPct val="107000"/>
              </a:lnSpc>
              <a:spcBef>
                <a:spcPts val="0"/>
              </a:spcBef>
              <a:spcAft>
                <a:spcPts val="800"/>
              </a:spcAft>
              <a:buFont typeface="Wingdings" panose="05000000000000000000" pitchFamily="2" charset="2"/>
              <a:buChar char="§"/>
            </a:pPr>
            <a:r>
              <a:rPr lang="en-GB" sz="1900" dirty="0">
                <a:solidFill>
                  <a:schemeClr val="tx1"/>
                </a:solidFill>
                <a:latin typeface="Times New Roman" panose="02020603050405020304" pitchFamily="18" charset="0"/>
                <a:cs typeface="Times New Roman" panose="02020603050405020304" pitchFamily="18" charset="0"/>
              </a:rPr>
              <a:t>Sheldon</a:t>
            </a:r>
            <a:r>
              <a:rPr lang="en-US" sz="1900" dirty="0">
                <a:solidFill>
                  <a:schemeClr val="tx1"/>
                </a:solidFill>
                <a:latin typeface="Times New Roman" panose="02020603050405020304" pitchFamily="18" charset="0"/>
                <a:cs typeface="Times New Roman" panose="02020603050405020304" pitchFamily="18" charset="0"/>
              </a:rPr>
              <a:t>’s</a:t>
            </a:r>
            <a:r>
              <a:rPr lang="en-GB" sz="1900" dirty="0">
                <a:solidFill>
                  <a:schemeClr val="tx1"/>
                </a:solidFill>
                <a:latin typeface="Times New Roman" panose="02020603050405020304" pitchFamily="18" charset="0"/>
                <a:cs typeface="Times New Roman" panose="02020603050405020304" pitchFamily="18" charset="0"/>
              </a:rPr>
              <a:t> (2020) </a:t>
            </a:r>
            <a:r>
              <a:rPr lang="en-US" altLang="zh-CN" sz="1900" dirty="0">
                <a:solidFill>
                  <a:schemeClr val="tx1"/>
                </a:solidFill>
                <a:latin typeface="Times New Roman" panose="02020603050405020304" pitchFamily="18" charset="0"/>
                <a:cs typeface="Times New Roman" panose="02020603050405020304" pitchFamily="18" charset="0"/>
              </a:rPr>
              <a:t>gamification philosophy revolves around transforming learning experiences into engaging and immersive game-like environments.</a:t>
            </a:r>
          </a:p>
          <a:p>
            <a:pPr marL="0" indent="0">
              <a:buNone/>
            </a:pPr>
            <a:r>
              <a:rPr lang="en-US" altLang="zh-CN" sz="1900" dirty="0">
                <a:solidFill>
                  <a:schemeClr val="tx1"/>
                </a:solidFill>
                <a:latin typeface="Times New Roman" panose="02020603050405020304" pitchFamily="18" charset="0"/>
                <a:cs typeface="Times New Roman" panose="02020603050405020304" pitchFamily="18" charset="0"/>
              </a:rPr>
              <a:t>    One of Sheldon’s gamification examples to teach Mandarin is s</a:t>
            </a:r>
            <a:r>
              <a:rPr lang="en-US" sz="1900" dirty="0">
                <a:solidFill>
                  <a:schemeClr val="tx1"/>
                </a:solidFill>
                <a:latin typeface="Times New Roman" panose="02020603050405020304" pitchFamily="18" charset="0"/>
                <a:cs typeface="Times New Roman" panose="02020603050405020304" pitchFamily="18" charset="0"/>
              </a:rPr>
              <a:t>imulating an airport environment using a classroom. This activity is aimed at university students, but for the purpose of this research, I have supplemented Sheldon's gamification design with how to scaffold students in accomplishing tasks.</a:t>
            </a:r>
            <a:r>
              <a:rPr lang="en-US" altLang="zh-CN" sz="1900" dirty="0">
                <a:solidFill>
                  <a:schemeClr val="tx1"/>
                </a:solidFill>
                <a:latin typeface="Times New Roman" panose="02020603050405020304" pitchFamily="18" charset="0"/>
                <a:cs typeface="Times New Roman" panose="02020603050405020304" pitchFamily="18" charset="0"/>
              </a:rPr>
              <a:t> </a:t>
            </a:r>
          </a:p>
          <a:p>
            <a:pPr marL="0" indent="0">
              <a:buNone/>
            </a:pPr>
            <a:endParaRPr lang="en-GB" sz="1900" dirty="0">
              <a:solidFill>
                <a:schemeClr val="tx1"/>
              </a:solidFill>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1560EC70-9836-6F59-FE1D-C0B2E1EED9AD}"/>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36C37191-97F1-4356-0212-574E29C9BFA5}"/>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1956866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B3825-B339-44CA-C596-80FD0C78BE62}"/>
              </a:ext>
            </a:extLst>
          </p:cNvPr>
          <p:cNvSpPr>
            <a:spLocks noGrp="1"/>
          </p:cNvSpPr>
          <p:nvPr>
            <p:ph type="title"/>
          </p:nvPr>
        </p:nvSpPr>
        <p:spPr/>
        <p:txBody>
          <a:bodyPr/>
          <a:lstStyle/>
          <a:p>
            <a:r>
              <a:rPr lang="en-US" dirty="0">
                <a:effectLst/>
                <a:latin typeface="Baskerville Old Face (Headings)"/>
                <a:cs typeface="Arial" panose="020B0604020202020204" pitchFamily="34" charset="0"/>
              </a:rPr>
              <a:t>A Field Research-Q2,Q3</a:t>
            </a:r>
            <a:endParaRPr lang="en-US" dirty="0">
              <a:latin typeface="Baskerville Old Face (Headings)"/>
            </a:endParaRPr>
          </a:p>
        </p:txBody>
      </p:sp>
      <p:sp>
        <p:nvSpPr>
          <p:cNvPr id="3" name="Footer Placeholder 2">
            <a:extLst>
              <a:ext uri="{FF2B5EF4-FFF2-40B4-BE49-F238E27FC236}">
                <a16:creationId xmlns:a16="http://schemas.microsoft.com/office/drawing/2014/main" id="{2C1D58D0-2111-4938-BB2F-BAC31A9F1357}"/>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3468E676-C4CA-9A71-6527-84069705408C}"/>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5" name="Content Placeholder 4">
            <a:extLst>
              <a:ext uri="{FF2B5EF4-FFF2-40B4-BE49-F238E27FC236}">
                <a16:creationId xmlns:a16="http://schemas.microsoft.com/office/drawing/2014/main" id="{85B090DA-96DF-8025-52F3-CBA4CBA07A12}"/>
              </a:ext>
            </a:extLst>
          </p:cNvPr>
          <p:cNvSpPr>
            <a:spLocks noGrp="1"/>
          </p:cNvSpPr>
          <p:nvPr>
            <p:ph sz="quarter" idx="12"/>
          </p:nvPr>
        </p:nvSpPr>
        <p:spPr/>
        <p:txBody>
          <a:bodyPr>
            <a:normAutofit/>
          </a:bodyPr>
          <a:lstStyle/>
          <a:p>
            <a:pPr algn="l">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For this study, a mixed-methods approach will be adopted to investigate the effectiveness of the gamification designing framework in Chinese language classes. </a:t>
            </a:r>
          </a:p>
          <a:p>
            <a:pPr algn="l">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Methods of data collection will include </a:t>
            </a:r>
            <a:r>
              <a:rPr lang="en-US" altLang="zh-CN" sz="1800" b="1" dirty="0">
                <a:latin typeface="Times New Roman" panose="02020603050405020304" pitchFamily="18" charset="0"/>
                <a:cs typeface="Times New Roman" panose="02020603050405020304" pitchFamily="18" charset="0"/>
              </a:rPr>
              <a:t>structure </a:t>
            </a:r>
            <a:r>
              <a:rPr lang="en-US" sz="1800" b="1" dirty="0">
                <a:latin typeface="Times New Roman" panose="02020603050405020304" pitchFamily="18" charset="0"/>
                <a:cs typeface="Times New Roman" panose="02020603050405020304" pitchFamily="18" charset="0"/>
              </a:rPr>
              <a:t>observation</a:t>
            </a:r>
            <a:r>
              <a:rPr lang="en-GB" sz="1800" dirty="0">
                <a:effectLst/>
                <a:latin typeface="Times New Roman" panose="02020603050405020304" pitchFamily="18" charset="0"/>
                <a:ea typeface="SimSun" panose="02010600030101010101" pitchFamily="2" charset="-122"/>
                <a:cs typeface="Times New Roman" panose="02020603050405020304" pitchFamily="18" charset="0"/>
              </a:rPr>
              <a:t>(Cohen, et al. 2018, p.545) in the classroom</a:t>
            </a:r>
            <a:r>
              <a:rPr lang="en-US" sz="1800" dirty="0">
                <a:latin typeface="Times New Roman" panose="02020603050405020304" pitchFamily="18" charset="0"/>
                <a:cs typeface="Times New Roman" panose="02020603050405020304" pitchFamily="18" charset="0"/>
              </a:rPr>
              <a:t>, </a:t>
            </a:r>
            <a:r>
              <a:rPr lang="en-US" sz="1800" b="1" dirty="0">
                <a:latin typeface="Times New Roman" panose="02020603050405020304" pitchFamily="18" charset="0"/>
                <a:cs typeface="Times New Roman" panose="02020603050405020304" pitchFamily="18" charset="0"/>
              </a:rPr>
              <a:t>questionnaires </a:t>
            </a:r>
            <a:r>
              <a:rPr lang="en-US" sz="1800" dirty="0">
                <a:latin typeface="Times New Roman" panose="02020603050405020304" pitchFamily="18" charset="0"/>
                <a:cs typeface="Times New Roman" panose="02020603050405020304" pitchFamily="18" charset="0"/>
              </a:rPr>
              <a:t>for students and </a:t>
            </a:r>
            <a:r>
              <a:rPr lang="en-US" altLang="zh-CN" sz="1800" b="1" dirty="0">
                <a:latin typeface="Times New Roman" panose="02020603050405020304" pitchFamily="18" charset="0"/>
                <a:cs typeface="Times New Roman" panose="02020603050405020304" pitchFamily="18" charset="0"/>
              </a:rPr>
              <a:t>problem-</a:t>
            </a:r>
            <a:r>
              <a:rPr lang="en-US" altLang="zh-CN" sz="1800" b="1" dirty="0" err="1">
                <a:latin typeface="Times New Roman" panose="02020603050405020304" pitchFamily="18" charset="0"/>
                <a:cs typeface="Times New Roman" panose="02020603050405020304" pitchFamily="18" charset="0"/>
              </a:rPr>
              <a:t>centred</a:t>
            </a: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(Gray, 2021)</a:t>
            </a:r>
            <a:r>
              <a:rPr lang="en-US" altLang="zh-CN" sz="1800" b="1" dirty="0">
                <a:latin typeface="Times New Roman" panose="02020603050405020304" pitchFamily="18" charset="0"/>
                <a:cs typeface="Times New Roman" panose="02020603050405020304" pitchFamily="18" charset="0"/>
              </a:rPr>
              <a:t> </a:t>
            </a:r>
            <a:r>
              <a:rPr lang="en-US" sz="1800" b="1" dirty="0">
                <a:latin typeface="Times New Roman" panose="02020603050405020304" pitchFamily="18" charset="0"/>
                <a:cs typeface="Times New Roman" panose="02020603050405020304" pitchFamily="18" charset="0"/>
              </a:rPr>
              <a:t>interviews </a:t>
            </a:r>
            <a:r>
              <a:rPr lang="en-US" sz="1800" dirty="0">
                <a:latin typeface="Times New Roman" panose="02020603050405020304" pitchFamily="18" charset="0"/>
                <a:cs typeface="Times New Roman" panose="02020603050405020304" pitchFamily="18" charset="0"/>
              </a:rPr>
              <a:t>with a teacher who teach Chinese as a second language. The implementation </a:t>
            </a:r>
            <a:r>
              <a:rPr lang="en-US" altLang="zh-CN" sz="1800" dirty="0">
                <a:latin typeface="Times New Roman" panose="02020603050405020304" pitchFamily="18" charset="0"/>
                <a:cs typeface="Times New Roman" panose="02020603050405020304" pitchFamily="18" charset="0"/>
              </a:rPr>
              <a:t>a</a:t>
            </a:r>
            <a:r>
              <a:rPr lang="en-US" sz="1800" dirty="0">
                <a:latin typeface="Times New Roman" panose="02020603050405020304" pitchFamily="18" charset="0"/>
                <a:cs typeface="Times New Roman" panose="02020603050405020304" pitchFamily="18" charset="0"/>
              </a:rPr>
              <a:t>nalysis framework is adapted and used as the basis for coding and analysis of the data collected in this study.</a:t>
            </a:r>
          </a:p>
          <a:p>
            <a:pPr>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A non-probability sampling method </a:t>
            </a:r>
            <a:r>
              <a:rPr lang="en-US" altLang="zh-CN" sz="1800" dirty="0">
                <a:latin typeface="Times New Roman" panose="02020603050405020304" pitchFamily="18" charset="0"/>
                <a:cs typeface="Times New Roman" panose="02020603050405020304" pitchFamily="18" charset="0"/>
              </a:rPr>
              <a:t>will be</a:t>
            </a:r>
            <a:r>
              <a:rPr lang="en-US" sz="1800" dirty="0">
                <a:latin typeface="Times New Roman" panose="02020603050405020304" pitchFamily="18" charset="0"/>
                <a:cs typeface="Times New Roman" panose="02020603050405020304" pitchFamily="18" charset="0"/>
              </a:rPr>
              <a:t> employed, and the sample consisted of one Chinese teacher and 28 year-5 students from a primary school. This sample size will be chosen to ensure a manageable scope for data collection and analysis while still capturing a representative range of perspectives.</a:t>
            </a:r>
          </a:p>
        </p:txBody>
      </p:sp>
    </p:spTree>
    <p:extLst>
      <p:ext uri="{BB962C8B-B14F-4D97-AF65-F5344CB8AC3E}">
        <p14:creationId xmlns:p14="http://schemas.microsoft.com/office/powerpoint/2010/main" val="2077993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482E8-EB26-5332-A6EF-0CE80F1E839E}"/>
              </a:ext>
            </a:extLst>
          </p:cNvPr>
          <p:cNvSpPr>
            <a:spLocks noGrp="1"/>
          </p:cNvSpPr>
          <p:nvPr>
            <p:ph type="title"/>
          </p:nvPr>
        </p:nvSpPr>
        <p:spPr>
          <a:xfrm>
            <a:off x="1186688" y="482600"/>
            <a:ext cx="9979152" cy="1325563"/>
          </a:xfrm>
        </p:spPr>
        <p:txBody>
          <a:bodyPr>
            <a:normAutofit fontScale="90000"/>
          </a:bodyPr>
          <a:lstStyle/>
          <a:p>
            <a:pPr algn="l"/>
            <a:r>
              <a:rPr lang="en-US" kern="100" dirty="0">
                <a:effectLst/>
                <a:latin typeface="Baskerville Old Face (Headings)"/>
                <a:ea typeface="DengXian" panose="02010600030101010101" pitchFamily="2" charset="-122"/>
                <a:cs typeface="Arial" panose="020B0604020202020204" pitchFamily="34" charset="0"/>
              </a:rPr>
              <a:t>Intervention </a:t>
            </a:r>
            <a:br>
              <a:rPr lang="en-US" kern="100" dirty="0">
                <a:effectLst/>
                <a:latin typeface="Baskerville Old Face (Headings)"/>
                <a:ea typeface="DengXian" panose="02010600030101010101" pitchFamily="2" charset="-122"/>
                <a:cs typeface="Arial" panose="020B0604020202020204" pitchFamily="34" charset="0"/>
              </a:rPr>
            </a:br>
            <a:r>
              <a:rPr lang="en-US" kern="100" dirty="0">
                <a:effectLst/>
                <a:latin typeface="Baskerville Old Face (Headings)"/>
                <a:ea typeface="DengXian" panose="02010600030101010101" pitchFamily="2" charset="-122"/>
                <a:cs typeface="Arial" panose="020B0604020202020204" pitchFamily="34" charset="0"/>
              </a:rPr>
              <a:t>             – Gamification Designing Framework</a:t>
            </a:r>
            <a:br>
              <a:rPr lang="en-US" sz="1800" kern="100" dirty="0">
                <a:effectLst/>
                <a:latin typeface="DengXian" panose="02010600030101010101" pitchFamily="2" charset="-122"/>
                <a:ea typeface="DengXian" panose="02010600030101010101" pitchFamily="2" charset="-122"/>
                <a:cs typeface="Arial" panose="020B0604020202020204" pitchFamily="34" charset="0"/>
              </a:rPr>
            </a:br>
            <a:endParaRPr lang="en-US" dirty="0"/>
          </a:p>
        </p:txBody>
      </p:sp>
      <p:sp>
        <p:nvSpPr>
          <p:cNvPr id="4" name="Slide Number Placeholder 3">
            <a:extLst>
              <a:ext uri="{FF2B5EF4-FFF2-40B4-BE49-F238E27FC236}">
                <a16:creationId xmlns:a16="http://schemas.microsoft.com/office/drawing/2014/main" id="{7C393129-EA18-8DDC-3B30-04704211986E}"/>
              </a:ext>
            </a:extLst>
          </p:cNvPr>
          <p:cNvSpPr>
            <a:spLocks noGrp="1"/>
          </p:cNvSpPr>
          <p:nvPr>
            <p:ph type="sldNum" sz="quarter" idx="12"/>
          </p:nvPr>
        </p:nvSpPr>
        <p:spPr/>
        <p:txBody>
          <a:bodyPr/>
          <a:lstStyle/>
          <a:p>
            <a:fld id="{294A09A9-5501-47C1-A89A-A340965A2BE2}" type="slidenum">
              <a:rPr lang="en-US" smtClean="0"/>
              <a:t>10</a:t>
            </a:fld>
            <a:endParaRPr lang="en-US" dirty="0"/>
          </a:p>
        </p:txBody>
      </p:sp>
      <p:sp>
        <p:nvSpPr>
          <p:cNvPr id="3" name="TextBox 2">
            <a:extLst>
              <a:ext uri="{FF2B5EF4-FFF2-40B4-BE49-F238E27FC236}">
                <a16:creationId xmlns:a16="http://schemas.microsoft.com/office/drawing/2014/main" id="{4D11F601-5A17-5A89-8A25-50D75D5E8484}"/>
              </a:ext>
            </a:extLst>
          </p:cNvPr>
          <p:cNvSpPr txBox="1"/>
          <p:nvPr/>
        </p:nvSpPr>
        <p:spPr>
          <a:xfrm>
            <a:off x="494792" y="2777648"/>
            <a:ext cx="10935208" cy="2585323"/>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The first step will be the intervention. </a:t>
            </a:r>
          </a:p>
          <a:p>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To implement the gamified teaching approach, a structured framework will be designed and provided to the participating teacher. The framework encompassed the following key elements for creating an engaging and immersive storytelling experience: Story Selection, Adaptation for Teaching Content, Incorporation of Game Mechanics, Progression and Rewards, Collaborative Challenges, Personalized Learning Paths, Reinforcement and Assessment. </a:t>
            </a:r>
          </a:p>
          <a:p>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Introducing External Applications Capable of Leveraging Game Mechanics to Teachers</a:t>
            </a:r>
          </a:p>
        </p:txBody>
      </p:sp>
    </p:spTree>
    <p:extLst>
      <p:ext uri="{BB962C8B-B14F-4D97-AF65-F5344CB8AC3E}">
        <p14:creationId xmlns:p14="http://schemas.microsoft.com/office/powerpoint/2010/main" val="154584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B7C7B-B390-1BF2-1A32-AEA0C23A9F2D}"/>
              </a:ext>
            </a:extLst>
          </p:cNvPr>
          <p:cNvSpPr>
            <a:spLocks noGrp="1"/>
          </p:cNvSpPr>
          <p:nvPr>
            <p:ph type="title"/>
          </p:nvPr>
        </p:nvSpPr>
        <p:spPr>
          <a:xfrm>
            <a:off x="2023188" y="312182"/>
            <a:ext cx="8669694" cy="1325563"/>
          </a:xfrm>
        </p:spPr>
        <p:txBody>
          <a:bodyPr>
            <a:normAutofit/>
          </a:bodyPr>
          <a:lstStyle/>
          <a:p>
            <a:pPr marL="0" marR="0" algn="just">
              <a:lnSpc>
                <a:spcPct val="107000"/>
              </a:lnSpc>
              <a:spcBef>
                <a:spcPts val="0"/>
              </a:spcBef>
              <a:spcAft>
                <a:spcPts val="800"/>
              </a:spcAft>
            </a:pPr>
            <a:r>
              <a:rPr lang="en-US" sz="3200" kern="100" dirty="0">
                <a:effectLst/>
                <a:latin typeface="Baskerville Old Face (Headings)"/>
                <a:ea typeface="DengXian" panose="02010600030101010101" pitchFamily="2" charset="-122"/>
                <a:cs typeface="Arial" panose="020B0604020202020204" pitchFamily="34" charset="0"/>
              </a:rPr>
              <a:t>Data Collection - Teacher Interviews</a:t>
            </a:r>
          </a:p>
        </p:txBody>
      </p:sp>
      <p:sp>
        <p:nvSpPr>
          <p:cNvPr id="4" name="Slide Number Placeholder 3">
            <a:extLst>
              <a:ext uri="{FF2B5EF4-FFF2-40B4-BE49-F238E27FC236}">
                <a16:creationId xmlns:a16="http://schemas.microsoft.com/office/drawing/2014/main" id="{F659BA36-6804-D414-FE05-89B386137DA8}"/>
              </a:ext>
            </a:extLst>
          </p:cNvPr>
          <p:cNvSpPr>
            <a:spLocks noGrp="1"/>
          </p:cNvSpPr>
          <p:nvPr>
            <p:ph type="sldNum" sz="quarter" idx="12"/>
          </p:nvPr>
        </p:nvSpPr>
        <p:spPr/>
        <p:txBody>
          <a:bodyPr/>
          <a:lstStyle/>
          <a:p>
            <a:fld id="{294A09A9-5501-47C1-A89A-A340965A2BE2}" type="slidenum">
              <a:rPr lang="en-US" smtClean="0"/>
              <a:t>11</a:t>
            </a:fld>
            <a:endParaRPr lang="en-US" dirty="0"/>
          </a:p>
        </p:txBody>
      </p:sp>
      <p:sp>
        <p:nvSpPr>
          <p:cNvPr id="5" name="TextBox 4">
            <a:extLst>
              <a:ext uri="{FF2B5EF4-FFF2-40B4-BE49-F238E27FC236}">
                <a16:creationId xmlns:a16="http://schemas.microsoft.com/office/drawing/2014/main" id="{E90B993C-44E5-064A-4896-A757A3FC09EF}"/>
              </a:ext>
            </a:extLst>
          </p:cNvPr>
          <p:cNvSpPr txBox="1"/>
          <p:nvPr/>
        </p:nvSpPr>
        <p:spPr>
          <a:xfrm>
            <a:off x="1129004" y="2871425"/>
            <a:ext cx="9806474" cy="3139321"/>
          </a:xfrm>
          <a:prstGeom prst="rect">
            <a:avLst/>
          </a:prstGeom>
          <a:noFill/>
        </p:spPr>
        <p:txBody>
          <a:bodyPr wrap="square">
            <a:spAutoFit/>
          </a:bodyPr>
          <a:lstStyle/>
          <a:p>
            <a:pPr marL="285750" indent="-285750" algn="l">
              <a:buFont typeface="Wingdings" panose="05000000000000000000" pitchFamily="2" charset="2"/>
              <a:buChar char="Ø"/>
            </a:pPr>
            <a:r>
              <a:rPr lang="en-US" b="0" i="0" dirty="0">
                <a:solidFill>
                  <a:srgbClr val="374151"/>
                </a:solidFill>
                <a:effectLst/>
                <a:latin typeface="Söhne"/>
              </a:rPr>
              <a:t>Objective: Gather insights from the Chinese teacher using the gamified courseware.</a:t>
            </a:r>
          </a:p>
          <a:p>
            <a:pPr marL="285750" indent="-285750" algn="l">
              <a:buFont typeface="Wingdings" panose="05000000000000000000" pitchFamily="2" charset="2"/>
              <a:buChar char="Ø"/>
            </a:pPr>
            <a:r>
              <a:rPr lang="en-US" b="0" i="0" dirty="0">
                <a:solidFill>
                  <a:srgbClr val="374151"/>
                </a:solidFill>
                <a:effectLst/>
                <a:latin typeface="Söhne"/>
              </a:rPr>
              <a:t>Approach: Problem-centered interviews based on Gray's methodology (2021).</a:t>
            </a:r>
          </a:p>
          <a:p>
            <a:pPr algn="l"/>
            <a:r>
              <a:rPr lang="en-US" b="0" i="0" dirty="0">
                <a:solidFill>
                  <a:srgbClr val="374151"/>
                </a:solidFill>
                <a:effectLst/>
                <a:latin typeface="Söhne"/>
              </a:rPr>
              <a:t>       Two Phases:</a:t>
            </a:r>
          </a:p>
          <a:p>
            <a:pPr marL="742950" lvl="1" indent="-285750" algn="l">
              <a:buFont typeface="Wingdings" panose="05000000000000000000" pitchFamily="2" charset="2"/>
              <a:buChar char="§"/>
            </a:pPr>
            <a:r>
              <a:rPr lang="en-US" b="0" i="0" dirty="0">
                <a:solidFill>
                  <a:srgbClr val="374151"/>
                </a:solidFill>
                <a:effectLst/>
                <a:latin typeface="Söhne"/>
              </a:rPr>
              <a:t>Phase 1: Open approach with minimal structuring, allowing the teacher to share narrations and experiences using the </a:t>
            </a:r>
            <a:r>
              <a:rPr lang="en-US" altLang="zh-CN" b="0" i="0" dirty="0">
                <a:solidFill>
                  <a:srgbClr val="374151"/>
                </a:solidFill>
                <a:effectLst/>
                <a:latin typeface="Söhne"/>
              </a:rPr>
              <a:t>gamification framework</a:t>
            </a:r>
            <a:r>
              <a:rPr lang="en-US" b="0" i="0" dirty="0">
                <a:solidFill>
                  <a:srgbClr val="374151"/>
                </a:solidFill>
                <a:effectLst/>
                <a:latin typeface="Söhne"/>
              </a:rPr>
              <a:t> during the week.</a:t>
            </a:r>
          </a:p>
          <a:p>
            <a:pPr marL="742950" lvl="1" indent="-285750" algn="l">
              <a:buFont typeface="Wingdings" panose="05000000000000000000" pitchFamily="2" charset="2"/>
              <a:buChar char="§"/>
            </a:pPr>
            <a:r>
              <a:rPr lang="en-US" b="0" i="0" dirty="0">
                <a:solidFill>
                  <a:srgbClr val="374151"/>
                </a:solidFill>
                <a:effectLst/>
                <a:latin typeface="Söhne"/>
              </a:rPr>
              <a:t>Phase 2: Semi-structured format with prepared questions to explore specific information related to research questions.</a:t>
            </a:r>
          </a:p>
          <a:p>
            <a:pPr marL="285750" indent="-285750" algn="l">
              <a:buFont typeface="Wingdings" panose="05000000000000000000" pitchFamily="2" charset="2"/>
              <a:buChar char="Ø"/>
            </a:pPr>
            <a:r>
              <a:rPr lang="en-US" b="0" i="0" dirty="0">
                <a:solidFill>
                  <a:srgbClr val="374151"/>
                </a:solidFill>
                <a:effectLst/>
                <a:latin typeface="Söhne"/>
              </a:rPr>
              <a:t>Ensuring a comfortable and conducive environment for open discussion.</a:t>
            </a:r>
          </a:p>
          <a:p>
            <a:pPr marL="285750" indent="-285750" algn="l">
              <a:buFont typeface="Wingdings" panose="05000000000000000000" pitchFamily="2" charset="2"/>
              <a:buChar char="Ø"/>
            </a:pPr>
            <a:r>
              <a:rPr lang="en-US" b="0" i="0" dirty="0">
                <a:solidFill>
                  <a:srgbClr val="374151"/>
                </a:solidFill>
                <a:effectLst/>
                <a:latin typeface="Söhne"/>
              </a:rPr>
              <a:t>Audio recording for accurate data capture and analysis.</a:t>
            </a:r>
          </a:p>
          <a:p>
            <a:pPr marL="285750" indent="-285750" algn="l">
              <a:buFont typeface="Wingdings" panose="05000000000000000000" pitchFamily="2" charset="2"/>
              <a:buChar char="Ø"/>
            </a:pPr>
            <a:r>
              <a:rPr lang="en-US" b="0" i="0" dirty="0">
                <a:solidFill>
                  <a:srgbClr val="374151"/>
                </a:solidFill>
                <a:effectLst/>
                <a:latin typeface="Söhne"/>
              </a:rPr>
              <a:t>Use clear and concise bullet points or short phrases.</a:t>
            </a:r>
          </a:p>
          <a:p>
            <a:pPr marL="285750" indent="-285750" algn="l">
              <a:buFont typeface="Wingdings" panose="05000000000000000000" pitchFamily="2" charset="2"/>
              <a:buChar char="Ø"/>
            </a:pPr>
            <a:r>
              <a:rPr lang="en-US" b="0" i="0" dirty="0">
                <a:solidFill>
                  <a:srgbClr val="374151"/>
                </a:solidFill>
                <a:effectLst/>
                <a:latin typeface="Söhne"/>
              </a:rPr>
              <a:t>Consider relevant icons or images related to interviews for visual appeal and comprehension.</a:t>
            </a:r>
          </a:p>
        </p:txBody>
      </p:sp>
    </p:spTree>
    <p:extLst>
      <p:ext uri="{BB962C8B-B14F-4D97-AF65-F5344CB8AC3E}">
        <p14:creationId xmlns:p14="http://schemas.microsoft.com/office/powerpoint/2010/main" val="1641167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B58A-85B3-1504-972F-E676F3540C5D}"/>
              </a:ext>
            </a:extLst>
          </p:cNvPr>
          <p:cNvSpPr>
            <a:spLocks noGrp="1"/>
          </p:cNvSpPr>
          <p:nvPr>
            <p:ph type="title"/>
          </p:nvPr>
        </p:nvSpPr>
        <p:spPr/>
        <p:txBody>
          <a:bodyPr>
            <a:normAutofit/>
          </a:bodyPr>
          <a:lstStyle/>
          <a:p>
            <a:r>
              <a:rPr lang="en-US" sz="3200" dirty="0">
                <a:effectLst/>
                <a:latin typeface="Baskerville Old Face (Headings)"/>
                <a:cs typeface="Arial" panose="020B0604020202020204" pitchFamily="34" charset="0"/>
              </a:rPr>
              <a:t>Data Collection - Classroom Observations</a:t>
            </a:r>
            <a:endParaRPr lang="en-US" sz="3200" dirty="0">
              <a:latin typeface="Baskerville Old Face (Headings)"/>
            </a:endParaRPr>
          </a:p>
        </p:txBody>
      </p:sp>
      <p:sp>
        <p:nvSpPr>
          <p:cNvPr id="3" name="Content Placeholder 2">
            <a:extLst>
              <a:ext uri="{FF2B5EF4-FFF2-40B4-BE49-F238E27FC236}">
                <a16:creationId xmlns:a16="http://schemas.microsoft.com/office/drawing/2014/main" id="{BD2E9E06-3C39-0BAF-9ED3-C707EAD03D27}"/>
              </a:ext>
            </a:extLst>
          </p:cNvPr>
          <p:cNvSpPr>
            <a:spLocks noGrp="1"/>
          </p:cNvSpPr>
          <p:nvPr>
            <p:ph idx="1"/>
          </p:nvPr>
        </p:nvSpPr>
        <p:spPr>
          <a:xfrm>
            <a:off x="756920" y="2520509"/>
            <a:ext cx="10515600" cy="3730939"/>
          </a:xfrm>
        </p:spPr>
        <p:txBody>
          <a:bodyPr>
            <a:normAutofit/>
          </a:bodyPr>
          <a:lstStyle/>
          <a:p>
            <a:pPr marL="0" indent="0">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My classroom observation will be building on the work of Cohen, et al (2018). </a:t>
            </a:r>
          </a:p>
          <a:p>
            <a:pPr>
              <a:buFont typeface="Wingdings" panose="05000000000000000000" pitchFamily="2" charset="2"/>
              <a:buChar char="Ø"/>
            </a:pPr>
            <a:r>
              <a:rPr lang="en-US" altLang="zh-CN" sz="1800" dirty="0">
                <a:latin typeface="Times New Roman" panose="02020603050405020304" pitchFamily="18" charset="0"/>
                <a:ea typeface="Calibri" panose="020F0502020204030204" pitchFamily="34" charset="0"/>
                <a:cs typeface="Times New Roman" panose="02020603050405020304" pitchFamily="18" charset="0"/>
              </a:rPr>
              <a:t>T</a:t>
            </a:r>
            <a:r>
              <a:rPr lang="en-US" sz="1800" dirty="0">
                <a:latin typeface="Times New Roman" panose="02020603050405020304" pitchFamily="18" charset="0"/>
                <a:ea typeface="Calibri" panose="020F0502020204030204" pitchFamily="34" charset="0"/>
                <a:cs typeface="Times New Roman" panose="02020603050405020304" pitchFamily="18" charset="0"/>
              </a:rPr>
              <a:t>he purpose of conducting classroom observations based on the work of Cohen et al. (2018) </a:t>
            </a:r>
            <a:r>
              <a:rPr lang="zh-CN" altLang="en-US" sz="1800" dirty="0">
                <a:latin typeface="Times New Roman" panose="02020603050405020304" pitchFamily="18" charset="0"/>
                <a:cs typeface="Times New Roman" panose="02020603050405020304" pitchFamily="18" charset="0"/>
              </a:rPr>
              <a:t>：</a:t>
            </a:r>
            <a:endParaRPr lang="en-US" sz="1800" dirty="0">
              <a:latin typeface="Times New Roman" panose="02020603050405020304" pitchFamily="18" charset="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US" sz="1800" dirty="0">
                <a:solidFill>
                  <a:srgbClr val="374151"/>
                </a:solidFill>
                <a:latin typeface="Times New Roman" panose="02020603050405020304" pitchFamily="18" charset="0"/>
                <a:cs typeface="Times New Roman" panose="02020603050405020304" pitchFamily="18" charset="0"/>
              </a:rPr>
              <a:t>How teachers utilize this </a:t>
            </a:r>
            <a:r>
              <a:rPr lang="en-US" altLang="zh-CN" sz="1800" dirty="0">
                <a:solidFill>
                  <a:srgbClr val="374151"/>
                </a:solidFill>
                <a:latin typeface="Times New Roman" panose="02020603050405020304" pitchFamily="18" charset="0"/>
                <a:cs typeface="Times New Roman" panose="02020603050405020304" pitchFamily="18" charset="0"/>
              </a:rPr>
              <a:t>gamification</a:t>
            </a:r>
            <a:r>
              <a:rPr lang="en-US" sz="1800" dirty="0">
                <a:solidFill>
                  <a:srgbClr val="374151"/>
                </a:solidFill>
                <a:latin typeface="Times New Roman" panose="02020603050405020304" pitchFamily="18" charset="0"/>
                <a:cs typeface="Times New Roman" panose="02020603050405020304" pitchFamily="18" charset="0"/>
              </a:rPr>
              <a:t> design</a:t>
            </a:r>
            <a:r>
              <a:rPr lang="en-US" altLang="zh-CN" sz="1800" dirty="0">
                <a:solidFill>
                  <a:srgbClr val="374151"/>
                </a:solidFill>
                <a:latin typeface="Times New Roman" panose="02020603050405020304" pitchFamily="18" charset="0"/>
                <a:cs typeface="Times New Roman" panose="02020603050405020304" pitchFamily="18" charset="0"/>
              </a:rPr>
              <a:t>ing</a:t>
            </a:r>
            <a:r>
              <a:rPr lang="en-US" sz="1800" dirty="0">
                <a:solidFill>
                  <a:srgbClr val="374151"/>
                </a:solidFill>
                <a:latin typeface="Times New Roman" panose="02020603050405020304" pitchFamily="18" charset="0"/>
                <a:cs typeface="Times New Roman" panose="02020603050405020304" pitchFamily="18" charset="0"/>
              </a:rPr>
              <a:t> framework </a:t>
            </a:r>
          </a:p>
          <a:p>
            <a:pPr>
              <a:buFont typeface="Wingdings" panose="05000000000000000000" pitchFamily="2" charset="2"/>
              <a:buChar char="§"/>
            </a:pPr>
            <a:r>
              <a:rPr lang="en-US" altLang="zh-CN" sz="1800" dirty="0">
                <a:solidFill>
                  <a:srgbClr val="374151"/>
                </a:solidFill>
                <a:latin typeface="Times New Roman" panose="02020603050405020304" pitchFamily="18" charset="0"/>
                <a:cs typeface="Times New Roman" panose="02020603050405020304" pitchFamily="18" charset="0"/>
              </a:rPr>
              <a:t>T</a:t>
            </a:r>
            <a:r>
              <a:rPr lang="en-US" sz="1800" dirty="0">
                <a:solidFill>
                  <a:srgbClr val="374151"/>
                </a:solidFill>
                <a:latin typeface="Times New Roman" panose="02020603050405020304" pitchFamily="18" charset="0"/>
                <a:cs typeface="Times New Roman" panose="02020603050405020304" pitchFamily="18" charset="0"/>
              </a:rPr>
              <a:t>he effectiveness of student engagement.</a:t>
            </a:r>
          </a:p>
          <a:p>
            <a:pPr>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will coordinate with the teacher to schedule the classroom observation in mid-July. </a:t>
            </a:r>
          </a:p>
          <a:p>
            <a:pPr>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will do the Structured observation. A structured and systematic observation allows the researcher to gather numerical data based on the observations. The availability of numerical data facilitates comparisons between different settings and situations, and enables the identification or calculation of frequencies, patterns, and trends (Cohen, et al. 2018, p.545). It could help me to adopt a passive, non-intrusive role, simply noting down the incidence of the factors being studied. </a:t>
            </a:r>
          </a:p>
          <a:p>
            <a:pPr>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will enter the observation </a:t>
            </a:r>
            <a:r>
              <a:rPr lang="en-US" altLang="zh-CN" sz="1800" dirty="0">
                <a:effectLst/>
                <a:latin typeface="Times New Roman" panose="02020603050405020304" pitchFamily="18" charset="0"/>
                <a:ea typeface="Calibri" panose="020F0502020204030204" pitchFamily="34" charset="0"/>
                <a:cs typeface="Times New Roman" panose="02020603050405020304" pitchFamily="18" charset="0"/>
              </a:rPr>
              <a:t>data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onto a Leuven Involvement Scale observation schedule</a:t>
            </a:r>
            <a:r>
              <a:rPr lang="en-GB" sz="1800" dirty="0">
                <a:latin typeface="Times New Roman" panose="02020603050405020304" pitchFamily="18" charset="0"/>
                <a:ea typeface="Calibri" panose="020F0502020204030204" pitchFamily="34" charset="0"/>
                <a:cs typeface="Times New Roman" panose="02020603050405020304" pitchFamily="18" charset="0"/>
              </a:rPr>
              <a:t> </a:t>
            </a:r>
            <a:r>
              <a:rPr lang="en-US" altLang="zh-CN" sz="1800" dirty="0">
                <a:latin typeface="Times New Roman" panose="02020603050405020304" pitchFamily="18" charset="0"/>
                <a:ea typeface="Calibri" panose="020F0502020204030204" pitchFamily="34" charset="0"/>
                <a:cs typeface="Times New Roman" panose="02020603050405020304" pitchFamily="18" charset="0"/>
              </a:rPr>
              <a:t>and also my</a:t>
            </a:r>
            <a:r>
              <a:rPr lang="zh-CN" altLang="en-US" sz="1800" dirty="0">
                <a:latin typeface="Times New Roman" panose="02020603050405020304" pitchFamily="18" charset="0"/>
                <a:ea typeface="Calibri" panose="020F0502020204030204" pitchFamily="34" charset="0"/>
                <a:cs typeface="Times New Roman" panose="02020603050405020304" pitchFamily="18" charset="0"/>
              </a:rPr>
              <a:t> </a:t>
            </a:r>
            <a:r>
              <a:rPr lang="en-US" altLang="zh-CN" sz="1800" dirty="0">
                <a:latin typeface="Times New Roman" panose="02020603050405020304" pitchFamily="18" charset="0"/>
                <a:ea typeface="Calibri" panose="020F0502020204030204" pitchFamily="34" charset="0"/>
                <a:cs typeface="Times New Roman" panose="02020603050405020304" pitchFamily="18" charset="0"/>
              </a:rPr>
              <a:t>own</a:t>
            </a:r>
            <a:r>
              <a:rPr lang="zh-CN" altLang="en-US" sz="1800" dirty="0">
                <a:latin typeface="Times New Roman" panose="02020603050405020304" pitchFamily="18" charset="0"/>
                <a:ea typeface="Calibri" panose="020F0502020204030204" pitchFamily="34" charset="0"/>
                <a:cs typeface="Times New Roman" panose="02020603050405020304" pitchFamily="18" charset="0"/>
              </a:rPr>
              <a:t> </a:t>
            </a:r>
            <a:r>
              <a:rPr lang="en-US" altLang="zh-CN" sz="1800" dirty="0">
                <a:latin typeface="Times New Roman" panose="02020603050405020304" pitchFamily="18" charset="0"/>
                <a:ea typeface="Calibri" panose="020F0502020204030204" pitchFamily="34" charset="0"/>
                <a:cs typeface="Times New Roman" panose="02020603050405020304" pitchFamily="18" charset="0"/>
              </a:rPr>
              <a:t>note.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dirty="0"/>
          </a:p>
        </p:txBody>
      </p:sp>
      <p:sp>
        <p:nvSpPr>
          <p:cNvPr id="5" name="Slide Number Placeholder 4">
            <a:extLst>
              <a:ext uri="{FF2B5EF4-FFF2-40B4-BE49-F238E27FC236}">
                <a16:creationId xmlns:a16="http://schemas.microsoft.com/office/drawing/2014/main" id="{0C5AC2E3-50DD-B793-4955-8B226BD94CAB}"/>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4137139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C27BF-9AD5-52D5-9B0D-B212662BFE68}"/>
              </a:ext>
            </a:extLst>
          </p:cNvPr>
          <p:cNvSpPr>
            <a:spLocks noGrp="1"/>
          </p:cNvSpPr>
          <p:nvPr>
            <p:ph type="title"/>
          </p:nvPr>
        </p:nvSpPr>
        <p:spPr/>
        <p:txBody>
          <a:bodyPr>
            <a:normAutofit/>
          </a:bodyPr>
          <a:lstStyle/>
          <a:p>
            <a:r>
              <a:rPr lang="en-US" sz="3200" dirty="0">
                <a:effectLst/>
                <a:latin typeface="Baskerville Old Face (Headings)"/>
                <a:cs typeface="Arial" panose="020B0604020202020204" pitchFamily="34" charset="0"/>
              </a:rPr>
              <a:t>Data Collection - Student Questionnaires</a:t>
            </a:r>
            <a:endParaRPr lang="en-US" sz="3200" dirty="0">
              <a:latin typeface="Baskerville Old Face (Headings)"/>
            </a:endParaRPr>
          </a:p>
        </p:txBody>
      </p:sp>
      <p:sp>
        <p:nvSpPr>
          <p:cNvPr id="4" name="Slide Number Placeholder 3">
            <a:extLst>
              <a:ext uri="{FF2B5EF4-FFF2-40B4-BE49-F238E27FC236}">
                <a16:creationId xmlns:a16="http://schemas.microsoft.com/office/drawing/2014/main" id="{7F0EFF85-B4DA-35A6-BBCD-BAB724024F44}"/>
              </a:ext>
            </a:extLst>
          </p:cNvPr>
          <p:cNvSpPr>
            <a:spLocks noGrp="1"/>
          </p:cNvSpPr>
          <p:nvPr>
            <p:ph type="sldNum" sz="quarter" idx="12"/>
          </p:nvPr>
        </p:nvSpPr>
        <p:spPr/>
        <p:txBody>
          <a:bodyPr/>
          <a:lstStyle/>
          <a:p>
            <a:fld id="{294A09A9-5501-47C1-A89A-A340965A2BE2}" type="slidenum">
              <a:rPr lang="en-US" smtClean="0"/>
              <a:t>13</a:t>
            </a:fld>
            <a:endParaRPr lang="en-US" dirty="0"/>
          </a:p>
        </p:txBody>
      </p:sp>
      <p:sp>
        <p:nvSpPr>
          <p:cNvPr id="5" name="TextBox 4">
            <a:extLst>
              <a:ext uri="{FF2B5EF4-FFF2-40B4-BE49-F238E27FC236}">
                <a16:creationId xmlns:a16="http://schemas.microsoft.com/office/drawing/2014/main" id="{9DF4BE13-5E01-E40A-97A1-1A6D703473CE}"/>
              </a:ext>
            </a:extLst>
          </p:cNvPr>
          <p:cNvSpPr txBox="1"/>
          <p:nvPr/>
        </p:nvSpPr>
        <p:spPr>
          <a:xfrm>
            <a:off x="449580" y="2474158"/>
            <a:ext cx="11292840" cy="3970318"/>
          </a:xfrm>
          <a:prstGeom prst="rect">
            <a:avLst/>
          </a:prstGeom>
          <a:noFill/>
        </p:spPr>
        <p:txBody>
          <a:bodyPr wrap="square">
            <a:spAutoFit/>
          </a:bodyPr>
          <a:lstStyle/>
          <a:p>
            <a:pPr marR="0" lvl="0">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will collect feedback from the students through questionnaires (Gray, 2021), (Flick, 2022).</a:t>
            </a:r>
          </a:p>
          <a:p>
            <a:pPr marR="0" lvl="0">
              <a:spcBef>
                <a:spcPts val="0"/>
              </a:spcBef>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will design a questionnaire titled "Gamified Courseware Interest Survey" comprising closed-ended questions as well as two open-ended questions. </a:t>
            </a:r>
          </a:p>
          <a:p>
            <a:pPr marR="0" lvl="0">
              <a:spcBef>
                <a:spcPts val="0"/>
              </a:spcBef>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will distribute the questionnaires to the 28 years 5 students in the class. Provide clear instructions and guidelines for completing the questionnaire.</a:t>
            </a:r>
          </a:p>
          <a:p>
            <a:pPr marR="0" lvl="0">
              <a:spcBef>
                <a:spcPts val="0"/>
              </a:spcBef>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will be present on-site when students fill out the survey questionnaire, and I will be available to address any questions or concerns they may have while completing it. Ensure anonymity and confidentiality of the responses to encourage honest feedback. Collect the questionnaires once completed.</a:t>
            </a:r>
          </a:p>
          <a:p>
            <a:r>
              <a:rPr lang="en-GB" dirty="0">
                <a:latin typeface="Times New Roman" panose="02020603050405020304" pitchFamily="18" charset="0"/>
                <a:ea typeface="Calibri" panose="020F0502020204030204" pitchFamily="34" charset="0"/>
                <a:cs typeface="Times New Roman" panose="02020603050405020304" pitchFamily="18" charset="0"/>
              </a:rPr>
              <a:t>    For participation in the classroom observations and the questionnaire, following permission from the gatekeeper, I will send letters to each of the parents/guardians of the pupils in the Year 5 class to ask for their permission for their child to participate in my research.  Where permission is given by the parent, I will then explain the study to the pupil and ask for their written assent. If the parent does not give consent or if the pupil does not give assent, I will not make any observations in my observation notes about that pupil nor will I ask them to complete the questionnaire.</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R="0" lvl="0">
              <a:spcBef>
                <a:spcPts val="0"/>
              </a:spcBef>
              <a:spcAft>
                <a:spcPts val="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7979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FEDE4-B999-95D8-D9EB-991E99FB9BBF}"/>
              </a:ext>
            </a:extLst>
          </p:cNvPr>
          <p:cNvSpPr>
            <a:spLocks noGrp="1"/>
          </p:cNvSpPr>
          <p:nvPr>
            <p:ph type="title"/>
          </p:nvPr>
        </p:nvSpPr>
        <p:spPr/>
        <p:txBody>
          <a:bodyPr/>
          <a:lstStyle/>
          <a:p>
            <a:r>
              <a:rPr lang="en-US" dirty="0"/>
              <a:t>Implementation Analysis Framework</a:t>
            </a:r>
          </a:p>
        </p:txBody>
      </p:sp>
      <p:sp>
        <p:nvSpPr>
          <p:cNvPr id="5" name="Slide Number Placeholder 4">
            <a:extLst>
              <a:ext uri="{FF2B5EF4-FFF2-40B4-BE49-F238E27FC236}">
                <a16:creationId xmlns:a16="http://schemas.microsoft.com/office/drawing/2014/main" id="{36FF6EDA-8E66-4554-0CFB-4F199674510B}"/>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
        <p:nvSpPr>
          <p:cNvPr id="7" name="TextBox 6">
            <a:extLst>
              <a:ext uri="{FF2B5EF4-FFF2-40B4-BE49-F238E27FC236}">
                <a16:creationId xmlns:a16="http://schemas.microsoft.com/office/drawing/2014/main" id="{2CA7BD11-D113-C504-F904-09109DE77FA6}"/>
              </a:ext>
            </a:extLst>
          </p:cNvPr>
          <p:cNvSpPr txBox="1"/>
          <p:nvPr/>
        </p:nvSpPr>
        <p:spPr>
          <a:xfrm>
            <a:off x="228600" y="2525098"/>
            <a:ext cx="12009120" cy="3416320"/>
          </a:xfrm>
          <a:prstGeom prst="rect">
            <a:avLst/>
          </a:prstGeom>
          <a:noFill/>
        </p:spPr>
        <p:txBody>
          <a:bodyPr wrap="square">
            <a:spAutoFit/>
          </a:bodyPr>
          <a:lstStyle/>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Assess the extent to which the gamification design framework was implemented as intended. Examine the fidelity of implementation, including the use of gamification elements, incorporation of game mechanics, and alignment with the overall instructional design. Analyze the challenges and facilitators encountered during the implementation process.</a:t>
            </a:r>
          </a:p>
          <a:p>
            <a:pPr marL="285750" indent="-285750">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Teaching Effectiveness: Evaluate the impact of the gamified language teaching framework on teaching effectiveness. Measure the effectiveness of instructional strategies employed within the gamified framework, such as clarity of instructions, organization of content, and adaptability to learners' needs.</a:t>
            </a:r>
          </a:p>
          <a:p>
            <a:pPr marL="285750" indent="-285750">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Student Engagement: Examine the level of student engagement facilitated by the gamified language teaching framework. Assess students' active participation, motivation, and enjoyment in the learning activities. Analyze the impact of game elements on students' sustained attention, involvement, and interaction during the language learning process.</a:t>
            </a:r>
          </a:p>
          <a:p>
            <a:endParaRPr lang="en-US" dirty="0"/>
          </a:p>
        </p:txBody>
      </p:sp>
    </p:spTree>
    <p:extLst>
      <p:ext uri="{BB962C8B-B14F-4D97-AF65-F5344CB8AC3E}">
        <p14:creationId xmlns:p14="http://schemas.microsoft.com/office/powerpoint/2010/main" val="3779568492"/>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034095C-979A-07CA-5647-669D2DB104CC}"/>
              </a:ext>
            </a:extLst>
          </p:cNvPr>
          <p:cNvSpPr>
            <a:spLocks noGrp="1"/>
          </p:cNvSpPr>
          <p:nvPr>
            <p:ph type="sldNum" sz="quarter" idx="12"/>
          </p:nvPr>
        </p:nvSpPr>
        <p:spPr/>
        <p:txBody>
          <a:bodyPr/>
          <a:lstStyle/>
          <a:p>
            <a:fld id="{294A09A9-5501-47C1-A89A-A340965A2BE2}" type="slidenum">
              <a:rPr lang="en-US" smtClean="0"/>
              <a:t>15</a:t>
            </a:fld>
            <a:endParaRPr lang="en-US" dirty="0"/>
          </a:p>
        </p:txBody>
      </p:sp>
      <p:sp>
        <p:nvSpPr>
          <p:cNvPr id="7" name="TextBox 6">
            <a:extLst>
              <a:ext uri="{FF2B5EF4-FFF2-40B4-BE49-F238E27FC236}">
                <a16:creationId xmlns:a16="http://schemas.microsoft.com/office/drawing/2014/main" id="{336260CF-9475-1EB4-B23E-DACD67328C3F}"/>
              </a:ext>
            </a:extLst>
          </p:cNvPr>
          <p:cNvSpPr txBox="1"/>
          <p:nvPr/>
        </p:nvSpPr>
        <p:spPr>
          <a:xfrm>
            <a:off x="101600" y="1010285"/>
            <a:ext cx="12192000" cy="5078313"/>
          </a:xfrm>
          <a:prstGeom prst="rect">
            <a:avLst/>
          </a:prstGeom>
          <a:noFill/>
        </p:spPr>
        <p:txBody>
          <a:bodyPr wrap="square">
            <a:spAutoFit/>
          </a:bodyPr>
          <a:lstStyle/>
          <a:p>
            <a:endParaRPr lang="en-US" dirty="0"/>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Learning Outcomes: Evaluate the impact of the gamified language teaching framework on student learning outcomes. Measure the improvement in language proficiency, vocabulary acquisition, grammar knowledge, and communicative competence.</a:t>
            </a:r>
          </a:p>
          <a:p>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Student Perspectives: Gather students' perspectives and feedback on the gamified language teaching framework. Analyze students' preferences for specific game elements, challenges faced, and suggestions for improvement.</a:t>
            </a:r>
          </a:p>
          <a:p>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Teacher Perspectives: Seek teachers' perspectives and reflections on their experience with the gamified language teaching framework. Conduct interviews or surveys to gather insights into their perceptions, challenges, and successes in implementing the gamified approach. Explore teachers' suggestions for enhancing the framework and addressing potential limitations.</a:t>
            </a:r>
          </a:p>
          <a:p>
            <a:pPr marL="285750" indent="-285750">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Comparative Analysis: Compare the outcomes and experiences of students and teachers in the gamified language teaching framework with those in traditional language teaching approaches.</a:t>
            </a:r>
          </a:p>
          <a:p>
            <a:pPr marL="285750" indent="-285750">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Recommendations: Provide recommendations for improving the gamified language teaching framework based on the research findings. Suggest modifications or enhancements to the instructional design, game mechanics, or implementation strategies. Highlight areas for future research and development in the field of gamified language teaching.</a:t>
            </a:r>
          </a:p>
          <a:p>
            <a:endParaRPr lang="en-US" dirty="0"/>
          </a:p>
        </p:txBody>
      </p:sp>
    </p:spTree>
    <p:extLst>
      <p:ext uri="{BB962C8B-B14F-4D97-AF65-F5344CB8AC3E}">
        <p14:creationId xmlns:p14="http://schemas.microsoft.com/office/powerpoint/2010/main" val="1480731999"/>
      </p:ext>
    </p:extLst>
  </p:cSld>
  <p:clrMapOvr>
    <a:masterClrMapping/>
  </p:clrMapOvr>
  <p:extLst>
    <p:ext uri="{6950BFC3-D8DA-4A85-94F7-54DA5524770B}">
      <p188:commentRel xmlns:p188="http://schemas.microsoft.com/office/powerpoint/2018/8/main" r:id="rId2"/>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C27BF-9AD5-52D5-9B0D-B212662BFE68}"/>
              </a:ext>
            </a:extLst>
          </p:cNvPr>
          <p:cNvSpPr>
            <a:spLocks noGrp="1"/>
          </p:cNvSpPr>
          <p:nvPr>
            <p:ph type="title"/>
          </p:nvPr>
        </p:nvSpPr>
        <p:spPr/>
        <p:txBody>
          <a:bodyPr/>
          <a:lstStyle/>
          <a:p>
            <a:r>
              <a:rPr lang="en-US" altLang="zh-CN" dirty="0"/>
              <a:t>Data Analysis Tools</a:t>
            </a:r>
            <a:endParaRPr lang="en-US" dirty="0"/>
          </a:p>
        </p:txBody>
      </p:sp>
      <p:sp>
        <p:nvSpPr>
          <p:cNvPr id="4" name="Slide Number Placeholder 3">
            <a:extLst>
              <a:ext uri="{FF2B5EF4-FFF2-40B4-BE49-F238E27FC236}">
                <a16:creationId xmlns:a16="http://schemas.microsoft.com/office/drawing/2014/main" id="{7F0EFF85-B4DA-35A6-BBCD-BAB724024F44}"/>
              </a:ext>
            </a:extLst>
          </p:cNvPr>
          <p:cNvSpPr>
            <a:spLocks noGrp="1"/>
          </p:cNvSpPr>
          <p:nvPr>
            <p:ph type="sldNum" sz="quarter" idx="12"/>
          </p:nvPr>
        </p:nvSpPr>
        <p:spPr/>
        <p:txBody>
          <a:bodyPr/>
          <a:lstStyle/>
          <a:p>
            <a:fld id="{294A09A9-5501-47C1-A89A-A340965A2BE2}" type="slidenum">
              <a:rPr lang="en-US" smtClean="0"/>
              <a:t>16</a:t>
            </a:fld>
            <a:endParaRPr lang="en-US" dirty="0"/>
          </a:p>
        </p:txBody>
      </p:sp>
      <p:sp>
        <p:nvSpPr>
          <p:cNvPr id="5" name="TextBox 4">
            <a:extLst>
              <a:ext uri="{FF2B5EF4-FFF2-40B4-BE49-F238E27FC236}">
                <a16:creationId xmlns:a16="http://schemas.microsoft.com/office/drawing/2014/main" id="{D351611D-6200-4137-84F0-7705BD52F50A}"/>
              </a:ext>
            </a:extLst>
          </p:cNvPr>
          <p:cNvSpPr txBox="1"/>
          <p:nvPr/>
        </p:nvSpPr>
        <p:spPr>
          <a:xfrm>
            <a:off x="1737360" y="3290838"/>
            <a:ext cx="9215120" cy="2308324"/>
          </a:xfrm>
          <a:prstGeom prst="rect">
            <a:avLst/>
          </a:prstGeom>
          <a:noFill/>
        </p:spPr>
        <p:txBody>
          <a:bodyPr wrap="square">
            <a:spAutoFit/>
          </a:bodyPr>
          <a:lstStyle/>
          <a:p>
            <a:pPr marL="342900" marR="0" lvl="0" indent="-342900">
              <a:spcBef>
                <a:spcPts val="0"/>
              </a:spcBef>
              <a:spcAft>
                <a:spcPts val="0"/>
              </a:spcAft>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For the data from the interviews, I will conduct a thematic analysis (Gray, 2021) through Nvivo (Release 1.7.1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(1534)</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R="0" lvl="0">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For the data from the questionnaire, I will use SPSS (IBM SPSS Statistics) for the questionnaire data analysis (O’connor, 2000). </a:t>
            </a:r>
          </a:p>
          <a:p>
            <a:pPr marL="800100" lvl="1" indent="-342900">
              <a:buFont typeface="Wingdings" panose="05000000000000000000" pitchFamily="2" charset="2"/>
              <a:buChar char="Ø"/>
            </a:pP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data collected through the Leuven Involvement Scale observation of the classroom will be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analyzed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based on the items in the observation scale (</a:t>
            </a:r>
            <a:r>
              <a:rPr lang="en-US" sz="1800" dirty="0" err="1">
                <a:solidFill>
                  <a:srgbClr val="000000"/>
                </a:solidFill>
                <a:effectLst/>
                <a:latin typeface="Times New Roman" panose="02020603050405020304" pitchFamily="18" charset="0"/>
                <a:cs typeface="Times New Roman" panose="02020603050405020304" pitchFamily="18" charset="0"/>
              </a:rPr>
              <a:t>MacRae</a:t>
            </a:r>
            <a:r>
              <a:rPr lang="en-US" sz="1800" dirty="0">
                <a:solidFill>
                  <a:srgbClr val="000000"/>
                </a:solidFill>
                <a:effectLst/>
                <a:latin typeface="Times New Roman" panose="02020603050405020304" pitchFamily="18" charset="0"/>
                <a:cs typeface="Times New Roman" panose="02020603050405020304" pitchFamily="18" charset="0"/>
              </a:rPr>
              <a:t> and Jones, 2023</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82184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31BD7-D00F-7520-0058-372BC83408F2}"/>
              </a:ext>
            </a:extLst>
          </p:cNvPr>
          <p:cNvSpPr>
            <a:spLocks noGrp="1"/>
          </p:cNvSpPr>
          <p:nvPr>
            <p:ph type="title"/>
          </p:nvPr>
        </p:nvSpPr>
        <p:spPr/>
        <p:txBody>
          <a:bodyPr/>
          <a:lstStyle/>
          <a:p>
            <a:r>
              <a:rPr lang="en-US" dirty="0"/>
              <a:t>Ethic</a:t>
            </a:r>
          </a:p>
        </p:txBody>
      </p:sp>
      <p:sp>
        <p:nvSpPr>
          <p:cNvPr id="3" name="Content Placeholder 2">
            <a:extLst>
              <a:ext uri="{FF2B5EF4-FFF2-40B4-BE49-F238E27FC236}">
                <a16:creationId xmlns:a16="http://schemas.microsoft.com/office/drawing/2014/main" id="{199A9153-F8E1-9249-749E-3440CD1166F5}"/>
              </a:ext>
            </a:extLst>
          </p:cNvPr>
          <p:cNvSpPr>
            <a:spLocks noGrp="1"/>
          </p:cNvSpPr>
          <p:nvPr>
            <p:ph idx="1"/>
          </p:nvPr>
        </p:nvSpPr>
        <p:spPr>
          <a:xfrm>
            <a:off x="772160" y="3355213"/>
            <a:ext cx="10515600" cy="667512"/>
          </a:xfrm>
        </p:spPr>
        <p:txBody>
          <a:bodyPr>
            <a:normAutofit/>
          </a:bodyPr>
          <a:lstStyle/>
          <a:p>
            <a:pPr marL="0" indent="0">
              <a:buNone/>
            </a:pPr>
            <a:r>
              <a:rPr lang="en-GB" dirty="0">
                <a:effectLst/>
                <a:latin typeface="Times New Roman" panose="02020603050405020304" pitchFamily="18" charset="0"/>
                <a:ea typeface="SimSun" panose="02010600030101010101" pitchFamily="2" charset="-122"/>
                <a:cs typeface="Times New Roman" panose="02020603050405020304" pitchFamily="18" charset="0"/>
              </a:rPr>
              <a:t>I will reference the BERA 2018 Ethical Guidelines. </a:t>
            </a:r>
            <a:endParaRPr lang="en-US"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01EA746D-C2CD-79F0-09E2-2AE64F7C723F}"/>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8C5E4E0-74D2-A379-3E7A-1587183650F4}"/>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3803989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53C85-826E-F806-410A-AFF90904A32D}"/>
              </a:ext>
            </a:extLst>
          </p:cNvPr>
          <p:cNvSpPr>
            <a:spLocks noGrp="1"/>
          </p:cNvSpPr>
          <p:nvPr>
            <p:ph type="title"/>
          </p:nvPr>
        </p:nvSpPr>
        <p:spPr/>
        <p:txBody>
          <a:bodyPr>
            <a:normAutofit/>
          </a:bodyPr>
          <a:lstStyle/>
          <a:p>
            <a:r>
              <a:rPr lang="en-US" dirty="0">
                <a:effectLst/>
                <a:latin typeface="+mj-lt"/>
                <a:cs typeface="Arial" panose="020B0604020202020204" pitchFamily="34" charset="0"/>
              </a:rPr>
              <a:t>Limitations of this research </a:t>
            </a:r>
            <a:endParaRPr lang="en-US" dirty="0">
              <a:latin typeface="+mj-lt"/>
            </a:endParaRPr>
          </a:p>
        </p:txBody>
      </p:sp>
      <p:sp>
        <p:nvSpPr>
          <p:cNvPr id="3" name="Content Placeholder 2">
            <a:extLst>
              <a:ext uri="{FF2B5EF4-FFF2-40B4-BE49-F238E27FC236}">
                <a16:creationId xmlns:a16="http://schemas.microsoft.com/office/drawing/2014/main" id="{E0A6C85A-81FA-F0F6-446A-0260A026ACEC}"/>
              </a:ext>
            </a:extLst>
          </p:cNvPr>
          <p:cNvSpPr>
            <a:spLocks noGrp="1"/>
          </p:cNvSpPr>
          <p:nvPr>
            <p:ph idx="1"/>
          </p:nvPr>
        </p:nvSpPr>
        <p:spPr>
          <a:xfrm>
            <a:off x="635000" y="2532888"/>
            <a:ext cx="10515600" cy="3474720"/>
          </a:xfrm>
        </p:spPr>
        <p:txBody>
          <a:bodyPr>
            <a:normAutofit fontScale="62500" lnSpcReduction="20000"/>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Limited sample size: The research relied on a single Chinese teacher and 28 year 5 students as the participants, which may limit the generalizability of the findings.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Limited duration: The field research was conducted over a specific time period, which may not capture the long-term effects of gamification in Chinese language teaching.</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Potential bias: The presence of the researcher during classroom observations and interviews may have influenced the behavior of both the teacher and the students, potentially leading to biased results.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External factors: The research did not account for external factors that could influence teaching effectiveness, student engagement, and learning outcomes.</a:t>
            </a:r>
          </a:p>
          <a:p>
            <a:pP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It is essential to acknowledge these limitations as they provide transparency and context to the findings and highlight areas for future research and improvement in the field of gamification in Chinese language teaching.</a:t>
            </a:r>
          </a:p>
        </p:txBody>
      </p:sp>
      <p:sp>
        <p:nvSpPr>
          <p:cNvPr id="4" name="Footer Placeholder 3">
            <a:extLst>
              <a:ext uri="{FF2B5EF4-FFF2-40B4-BE49-F238E27FC236}">
                <a16:creationId xmlns:a16="http://schemas.microsoft.com/office/drawing/2014/main" id="{DD9C6DA5-D36E-EBD2-F8D5-899E0324CAD1}"/>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358C341A-E071-ABCF-B618-33E6F960FC06}"/>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687067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6" name="TextBox 5">
            <a:extLst>
              <a:ext uri="{FF2B5EF4-FFF2-40B4-BE49-F238E27FC236}">
                <a16:creationId xmlns:a16="http://schemas.microsoft.com/office/drawing/2014/main" id="{58822D0E-B716-42D1-1668-E2754F5F56A9}"/>
              </a:ext>
            </a:extLst>
          </p:cNvPr>
          <p:cNvSpPr txBox="1"/>
          <p:nvPr/>
        </p:nvSpPr>
        <p:spPr>
          <a:xfrm>
            <a:off x="6187441" y="71120"/>
            <a:ext cx="6095999" cy="10125849"/>
          </a:xfrm>
          <a:prstGeom prst="rect">
            <a:avLst/>
          </a:prstGeom>
          <a:noFill/>
        </p:spPr>
        <p:txBody>
          <a:bodyPr wrap="square" rtlCol="0">
            <a:spAutoFit/>
          </a:bodyPr>
          <a:lstStyle/>
          <a:p>
            <a:r>
              <a:rPr lang="en-US" altLang="zh-CN" sz="2400" b="1" dirty="0"/>
              <a:t>Reference</a:t>
            </a:r>
            <a:r>
              <a:rPr lang="en-US" altLang="zh-CN" b="1" dirty="0"/>
              <a:t>:</a:t>
            </a:r>
          </a:p>
          <a:p>
            <a:r>
              <a:rPr lang="en-US" altLang="zh-CN" dirty="0">
                <a:latin typeface="DilleniaUPC" panose="020B0502040204020203" pitchFamily="18" charset="-34"/>
                <a:cs typeface="DilleniaUPC" panose="020B0502040204020203" pitchFamily="18" charset="-34"/>
              </a:rPr>
              <a:t>Cohen, L. et al. (2018) </a:t>
            </a:r>
            <a:r>
              <a:rPr lang="en-US" altLang="zh-CN" i="1" dirty="0">
                <a:latin typeface="DilleniaUPC" panose="020B0502040204020203" pitchFamily="18" charset="-34"/>
                <a:cs typeface="DilleniaUPC" panose="020B0502040204020203" pitchFamily="18" charset="-34"/>
              </a:rPr>
              <a:t>Research methods in education</a:t>
            </a:r>
            <a:r>
              <a:rPr lang="en-US" altLang="zh-CN" dirty="0">
                <a:latin typeface="DilleniaUPC" panose="020B0502040204020203" pitchFamily="18" charset="-34"/>
                <a:cs typeface="DilleniaUPC" panose="020B0502040204020203" pitchFamily="18" charset="-34"/>
              </a:rPr>
              <a:t>. Eighth edition. London: Routledge.</a:t>
            </a:r>
          </a:p>
          <a:p>
            <a:r>
              <a:rPr lang="en-US" dirty="0">
                <a:solidFill>
                  <a:srgbClr val="222222"/>
                </a:solidFill>
                <a:latin typeface="DilleniaUPC" panose="020B0502040204020203" pitchFamily="18" charset="-34"/>
                <a:cs typeface="DilleniaUPC" panose="020B0502040204020203" pitchFamily="18" charset="-34"/>
              </a:rPr>
              <a:t>Di Natale, A. F., et al., (2020). Immersive virtual reality in K‐12 and higher education: A 10‐year systematic review of empirical research. </a:t>
            </a:r>
            <a:r>
              <a:rPr lang="en-US" i="1" dirty="0">
                <a:solidFill>
                  <a:srgbClr val="222222"/>
                </a:solidFill>
                <a:latin typeface="DilleniaUPC" panose="020B0502040204020203" pitchFamily="18" charset="-34"/>
                <a:cs typeface="DilleniaUPC" panose="020B0502040204020203" pitchFamily="18" charset="-34"/>
              </a:rPr>
              <a:t>British Journal of Educational </a:t>
            </a:r>
          </a:p>
          <a:p>
            <a:r>
              <a:rPr lang="en-US" dirty="0">
                <a:solidFill>
                  <a:srgbClr val="222222"/>
                </a:solidFill>
                <a:latin typeface="DilleniaUPC" panose="020B0502040204020203" pitchFamily="18" charset="-34"/>
                <a:cs typeface="DilleniaUPC" panose="020B0502040204020203" pitchFamily="18" charset="-34"/>
              </a:rPr>
              <a:t>Flick, U. (2018) </a:t>
            </a:r>
            <a:r>
              <a:rPr lang="en-US" i="1" dirty="0">
                <a:solidFill>
                  <a:srgbClr val="222222"/>
                </a:solidFill>
                <a:latin typeface="DilleniaUPC" panose="020B0502040204020203" pitchFamily="18" charset="-34"/>
                <a:cs typeface="DilleniaUPC" panose="020B0502040204020203" pitchFamily="18" charset="-34"/>
              </a:rPr>
              <a:t>An introduction to qualitative research. </a:t>
            </a:r>
            <a:r>
              <a:rPr lang="en-US" dirty="0">
                <a:solidFill>
                  <a:srgbClr val="222222"/>
                </a:solidFill>
                <a:latin typeface="DilleniaUPC" panose="020B0502040204020203" pitchFamily="18" charset="-34"/>
                <a:cs typeface="DilleniaUPC" panose="020B0502040204020203" pitchFamily="18" charset="-34"/>
              </a:rPr>
              <a:t>Sixth edition. London: SAGE.</a:t>
            </a:r>
          </a:p>
          <a:p>
            <a:r>
              <a:rPr lang="en-US" altLang="zh-CN" dirty="0">
                <a:latin typeface="DilleniaUPC" panose="020B0502040204020203" pitchFamily="18" charset="-34"/>
                <a:cs typeface="DilleniaUPC" panose="020B0502040204020203" pitchFamily="18" charset="-34"/>
              </a:rPr>
              <a:t>Gray, D.E. (David E. (2022) </a:t>
            </a:r>
            <a:r>
              <a:rPr lang="en-US" altLang="zh-CN" i="1" dirty="0">
                <a:latin typeface="DilleniaUPC" panose="020B0502040204020203" pitchFamily="18" charset="-34"/>
                <a:cs typeface="DilleniaUPC" panose="020B0502040204020203" pitchFamily="18" charset="-34"/>
              </a:rPr>
              <a:t>Doing research in the real world</a:t>
            </a:r>
            <a:r>
              <a:rPr lang="en-US" altLang="zh-CN" dirty="0">
                <a:latin typeface="DilleniaUPC" panose="020B0502040204020203" pitchFamily="18" charset="-34"/>
                <a:cs typeface="DilleniaUPC" panose="020B0502040204020203" pitchFamily="18" charset="-34"/>
              </a:rPr>
              <a:t>. 5th edition. London: SAGE.</a:t>
            </a:r>
          </a:p>
          <a:p>
            <a:r>
              <a:rPr lang="en-GB" dirty="0">
                <a:latin typeface="DilleniaUPC" panose="020B0502040204020203" pitchFamily="18" charset="-34"/>
                <a:ea typeface="SimSun" panose="02010600030101010101" pitchFamily="2" charset="-122"/>
                <a:cs typeface="DilleniaUPC" panose="020B0502040204020203" pitchFamily="18" charset="-34"/>
              </a:rPr>
              <a:t>Kapp, K. M. (2012). </a:t>
            </a:r>
            <a:r>
              <a:rPr lang="en-GB" i="1" dirty="0">
                <a:latin typeface="DilleniaUPC" panose="020B0502040204020203" pitchFamily="18" charset="-34"/>
                <a:ea typeface="SimSun" panose="02010600030101010101" pitchFamily="2" charset="-122"/>
                <a:cs typeface="DilleniaUPC" panose="020B0502040204020203" pitchFamily="18" charset="-34"/>
              </a:rPr>
              <a:t>The gamification of learning and instruction: game-based methods and strategies for training and education</a:t>
            </a:r>
            <a:r>
              <a:rPr lang="en-GB" dirty="0">
                <a:latin typeface="DilleniaUPC" panose="020B0502040204020203" pitchFamily="18" charset="-34"/>
                <a:ea typeface="SimSun" panose="02010600030101010101" pitchFamily="2" charset="-122"/>
                <a:cs typeface="DilleniaUPC" panose="020B0502040204020203" pitchFamily="18" charset="-34"/>
              </a:rPr>
              <a:t>. John Wiley &amp; Sons.</a:t>
            </a:r>
            <a:r>
              <a:rPr lang="en-GB" dirty="0">
                <a:solidFill>
                  <a:srgbClr val="000000"/>
                </a:solidFill>
                <a:latin typeface="DilleniaUPC" panose="020B0502040204020203" pitchFamily="18" charset="-34"/>
                <a:ea typeface="SimSun" panose="02010600030101010101" pitchFamily="2" charset="-122"/>
                <a:cs typeface="DilleniaUPC" panose="020B0502040204020203" pitchFamily="18" charset="-34"/>
              </a:rPr>
              <a:t> </a:t>
            </a:r>
          </a:p>
          <a:p>
            <a:r>
              <a:rPr lang="en-US" dirty="0" err="1">
                <a:latin typeface="DilleniaUPC" panose="020B0502040204020203" pitchFamily="18" charset="-34"/>
                <a:cs typeface="DilleniaUPC" panose="020B0502040204020203" pitchFamily="18" charset="-34"/>
              </a:rPr>
              <a:t>MacRae</a:t>
            </a:r>
            <a:r>
              <a:rPr lang="en-US" dirty="0">
                <a:latin typeface="DilleniaUPC" panose="020B0502040204020203" pitchFamily="18" charset="-34"/>
                <a:cs typeface="DilleniaUPC" panose="020B0502040204020203" pitchFamily="18" charset="-34"/>
              </a:rPr>
              <a:t>, C. and Jones, L. (2023) 'A philosophical reflection on the </a:t>
            </a:r>
            <a:r>
              <a:rPr lang="zh-CN" altLang="en-US" dirty="0">
                <a:latin typeface="DilleniaUPC" panose="020B0502040204020203" pitchFamily="18" charset="-34"/>
                <a:cs typeface="DilleniaUPC" panose="020B0502040204020203" pitchFamily="18" charset="-34"/>
              </a:rPr>
              <a:t>“</a:t>
            </a:r>
            <a:r>
              <a:rPr lang="en-US" dirty="0">
                <a:latin typeface="DilleniaUPC" panose="020B0502040204020203" pitchFamily="18" charset="-34"/>
                <a:cs typeface="DilleniaUPC" panose="020B0502040204020203" pitchFamily="18" charset="-34"/>
              </a:rPr>
              <a:t>Leuven Scale</a:t>
            </a:r>
            <a:r>
              <a:rPr lang="zh-CN" altLang="en-US" dirty="0">
                <a:latin typeface="DilleniaUPC" panose="020B0502040204020203" pitchFamily="18" charset="-34"/>
                <a:cs typeface="DilleniaUPC" panose="020B0502040204020203" pitchFamily="18" charset="-34"/>
              </a:rPr>
              <a:t>”</a:t>
            </a:r>
            <a:r>
              <a:rPr lang="en-US" dirty="0">
                <a:latin typeface="DilleniaUPC" panose="020B0502040204020203" pitchFamily="18" charset="-34"/>
                <a:cs typeface="DilleniaUPC" panose="020B0502040204020203" pitchFamily="18" charset="-34"/>
              </a:rPr>
              <a:t> and young children</a:t>
            </a:r>
            <a:r>
              <a:rPr lang="zh-CN" altLang="en-US" dirty="0">
                <a:latin typeface="DilleniaUPC" panose="020B0502040204020203" pitchFamily="18" charset="-34"/>
                <a:cs typeface="DilleniaUPC" panose="020B0502040204020203" pitchFamily="18" charset="-34"/>
              </a:rPr>
              <a:t>’</a:t>
            </a:r>
            <a:r>
              <a:rPr lang="en-US" dirty="0">
                <a:latin typeface="DilleniaUPC" panose="020B0502040204020203" pitchFamily="18" charset="-34"/>
                <a:cs typeface="DilleniaUPC" panose="020B0502040204020203" pitchFamily="18" charset="-34"/>
              </a:rPr>
              <a:t>s expressions of involvement', </a:t>
            </a:r>
            <a:r>
              <a:rPr lang="en-US" i="1" dirty="0">
                <a:latin typeface="DilleniaUPC" panose="020B0502040204020203" pitchFamily="18" charset="-34"/>
                <a:cs typeface="DilleniaUPC" panose="020B0502040204020203" pitchFamily="18" charset="-34"/>
              </a:rPr>
              <a:t>International Journal of Qualitative Studies in Education,</a:t>
            </a:r>
            <a:r>
              <a:rPr lang="en-US" dirty="0">
                <a:latin typeface="DilleniaUPC" panose="020B0502040204020203" pitchFamily="18" charset="-34"/>
                <a:cs typeface="DilleniaUPC" panose="020B0502040204020203" pitchFamily="18" charset="-34"/>
              </a:rPr>
              <a:t> 36(2), pp. 234-246 Available at: </a:t>
            </a:r>
            <a:r>
              <a:rPr lang="en-US" dirty="0">
                <a:latin typeface="DilleniaUPC" panose="020B0502040204020203" pitchFamily="18" charset="-34"/>
                <a:cs typeface="DilleniaUPC" panose="020B0502040204020203" pitchFamily="18" charset="-34"/>
                <a:hlinkClick r:id="rId2">
                  <a:extLst>
                    <a:ext uri="{A12FA001-AC4F-418D-AE19-62706E023703}">
                      <ahyp:hlinkClr xmlns:ahyp="http://schemas.microsoft.com/office/drawing/2018/hyperlinkcolor" val="tx"/>
                    </a:ext>
                  </a:extLst>
                </a:hlinkClick>
              </a:rPr>
              <a:t>https://doi.org/10.1080/09518398.2020.1828650.</a:t>
            </a:r>
            <a:endParaRPr lang="en-GB" dirty="0">
              <a:solidFill>
                <a:srgbClr val="000000"/>
              </a:solidFill>
              <a:latin typeface="DilleniaUPC" panose="020B0502040204020203" pitchFamily="18" charset="-34"/>
              <a:ea typeface="SimSun" panose="02010600030101010101" pitchFamily="2" charset="-122"/>
              <a:cs typeface="DilleniaUPC" panose="020B0502040204020203" pitchFamily="18" charset="-34"/>
            </a:endParaRPr>
          </a:p>
          <a:p>
            <a:r>
              <a:rPr lang="en-US" dirty="0" err="1">
                <a:solidFill>
                  <a:srgbClr val="222222"/>
                </a:solidFill>
                <a:latin typeface="DilleniaUPC" panose="020B0502040204020203" pitchFamily="18" charset="-34"/>
                <a:cs typeface="DilleniaUPC" panose="020B0502040204020203" pitchFamily="18" charset="-34"/>
              </a:rPr>
              <a:t>O’connor</a:t>
            </a:r>
            <a:r>
              <a:rPr lang="en-US" dirty="0">
                <a:solidFill>
                  <a:srgbClr val="222222"/>
                </a:solidFill>
                <a:latin typeface="DilleniaUPC" panose="020B0502040204020203" pitchFamily="18" charset="-34"/>
                <a:cs typeface="DilleniaUPC" panose="020B0502040204020203" pitchFamily="18" charset="-34"/>
              </a:rPr>
              <a:t>, B. P. (2000). SPSS and SAS programs for determining the number of components using parallel analysis and </a:t>
            </a:r>
            <a:r>
              <a:rPr lang="en-US" dirty="0" err="1">
                <a:solidFill>
                  <a:srgbClr val="222222"/>
                </a:solidFill>
                <a:latin typeface="DilleniaUPC" panose="020B0502040204020203" pitchFamily="18" charset="-34"/>
                <a:cs typeface="DilleniaUPC" panose="020B0502040204020203" pitchFamily="18" charset="-34"/>
              </a:rPr>
              <a:t>Velicer’s</a:t>
            </a:r>
            <a:r>
              <a:rPr lang="en-US" dirty="0">
                <a:solidFill>
                  <a:srgbClr val="222222"/>
                </a:solidFill>
                <a:latin typeface="DilleniaUPC" panose="020B0502040204020203" pitchFamily="18" charset="-34"/>
                <a:cs typeface="DilleniaUPC" panose="020B0502040204020203" pitchFamily="18" charset="-34"/>
              </a:rPr>
              <a:t> MAP test.</a:t>
            </a:r>
            <a:r>
              <a:rPr lang="en-US" i="1" dirty="0">
                <a:solidFill>
                  <a:srgbClr val="222222"/>
                </a:solidFill>
                <a:latin typeface="DilleniaUPC" panose="020B0502040204020203" pitchFamily="18" charset="-34"/>
                <a:cs typeface="DilleniaUPC" panose="020B0502040204020203" pitchFamily="18" charset="-34"/>
              </a:rPr>
              <a:t> Behavior research methods, instruments, &amp; computers, </a:t>
            </a:r>
            <a:r>
              <a:rPr lang="en-US" dirty="0">
                <a:solidFill>
                  <a:srgbClr val="222222"/>
                </a:solidFill>
                <a:latin typeface="DilleniaUPC" panose="020B0502040204020203" pitchFamily="18" charset="-34"/>
                <a:cs typeface="DilleniaUPC" panose="020B0502040204020203" pitchFamily="18" charset="-34"/>
              </a:rPr>
              <a:t>32(3), 396-402.</a:t>
            </a:r>
            <a:endParaRPr lang="en-US" altLang="zh-CN" dirty="0">
              <a:solidFill>
                <a:srgbClr val="222222"/>
              </a:solidFill>
              <a:latin typeface="DilleniaUPC" panose="020B0502040204020203" pitchFamily="18" charset="-34"/>
              <a:cs typeface="DilleniaUPC" panose="020B0502040204020203" pitchFamily="18" charset="-34"/>
            </a:endParaRPr>
          </a:p>
          <a:p>
            <a:pPr marL="0" marR="0">
              <a:spcBef>
                <a:spcPts val="0"/>
              </a:spcBef>
              <a:spcAft>
                <a:spcPts val="0"/>
              </a:spcAft>
            </a:pPr>
            <a:r>
              <a:rPr lang="en-GB" dirty="0">
                <a:effectLst/>
                <a:latin typeface="DilleniaUPC" panose="020B0502040204020203" pitchFamily="18" charset="-34"/>
                <a:ea typeface="SimSun" panose="02010600030101010101" pitchFamily="2" charset="-122"/>
                <a:cs typeface="DilleniaUPC" panose="020B0502040204020203" pitchFamily="18" charset="-34"/>
              </a:rPr>
              <a:t>Sheldon. (2020). </a:t>
            </a:r>
            <a:r>
              <a:rPr lang="en-GB" i="1" dirty="0">
                <a:effectLst/>
                <a:latin typeface="DilleniaUPC" panose="020B0502040204020203" pitchFamily="18" charset="-34"/>
                <a:ea typeface="SimSun" panose="02010600030101010101" pitchFamily="2" charset="-122"/>
                <a:cs typeface="DilleniaUPC" panose="020B0502040204020203" pitchFamily="18" charset="-34"/>
              </a:rPr>
              <a:t>The multiplayer classroom : designing coursework as a game</a:t>
            </a:r>
            <a:r>
              <a:rPr lang="en-GB" dirty="0">
                <a:effectLst/>
                <a:latin typeface="DilleniaUPC" panose="020B0502040204020203" pitchFamily="18" charset="-34"/>
                <a:ea typeface="SimSun" panose="02010600030101010101" pitchFamily="2" charset="-122"/>
                <a:cs typeface="DilleniaUPC" panose="020B0502040204020203" pitchFamily="18" charset="-34"/>
              </a:rPr>
              <a:t> (Second </a:t>
            </a:r>
            <a:r>
              <a:rPr lang="en-GB" dirty="0" err="1">
                <a:effectLst/>
                <a:latin typeface="DilleniaUPC" panose="020B0502040204020203" pitchFamily="18" charset="-34"/>
                <a:ea typeface="SimSun" panose="02010600030101010101" pitchFamily="2" charset="-122"/>
                <a:cs typeface="DilleniaUPC" panose="020B0502040204020203" pitchFamily="18" charset="-34"/>
              </a:rPr>
              <a:t>editon</a:t>
            </a:r>
            <a:r>
              <a:rPr lang="en-GB" dirty="0">
                <a:effectLst/>
                <a:latin typeface="DilleniaUPC" panose="020B0502040204020203" pitchFamily="18" charset="-34"/>
                <a:ea typeface="SimSun" panose="02010600030101010101" pitchFamily="2" charset="-122"/>
                <a:cs typeface="DilleniaUPC" panose="020B0502040204020203" pitchFamily="18" charset="-34"/>
              </a:rPr>
              <a:t>.). CRC Press.</a:t>
            </a:r>
            <a:endParaRPr lang="en-US" dirty="0">
              <a:effectLst/>
              <a:latin typeface="DilleniaUPC" panose="020B0502040204020203" pitchFamily="18" charset="-34"/>
              <a:ea typeface="SimSun" panose="02010600030101010101" pitchFamily="2" charset="-122"/>
              <a:cs typeface="DilleniaUPC" panose="020B0502040204020203" pitchFamily="18" charset="-34"/>
            </a:endParaRPr>
          </a:p>
          <a:p>
            <a:r>
              <a:rPr lang="en-GB" dirty="0">
                <a:solidFill>
                  <a:srgbClr val="000000"/>
                </a:solidFill>
                <a:effectLst/>
                <a:latin typeface="DilleniaUPC" panose="020B0502040204020203" pitchFamily="18" charset="-34"/>
                <a:ea typeface="SimSun" panose="02010600030101010101" pitchFamily="2" charset="-122"/>
                <a:cs typeface="DilleniaUPC" panose="020B0502040204020203" pitchFamily="18" charset="-34"/>
              </a:rPr>
              <a:t>Sandusky, S. (2015) 'Gamification in Education', Available at: </a:t>
            </a:r>
            <a:r>
              <a:rPr lang="en-GB" u="sng" dirty="0">
                <a:solidFill>
                  <a:srgbClr val="000000"/>
                </a:solidFill>
                <a:effectLst/>
                <a:latin typeface="DilleniaUPC" panose="020B0502040204020203" pitchFamily="18" charset="-34"/>
                <a:ea typeface="SimSun" panose="02010600030101010101" pitchFamily="2" charset="-122"/>
                <a:cs typeface="DilleniaUPC" panose="020B0502040204020203" pitchFamily="18" charset="-34"/>
                <a:hlinkClick r:id="rId3"/>
              </a:rPr>
              <a:t>https://repository.arizona.edu/handle/10150/556222.</a:t>
            </a:r>
            <a:endParaRPr lang="en-GB" u="sng" dirty="0">
              <a:solidFill>
                <a:srgbClr val="000000"/>
              </a:solidFill>
              <a:latin typeface="DilleniaUPC" panose="020B0502040204020203" pitchFamily="18" charset="-34"/>
              <a:ea typeface="SimSun" panose="02010600030101010101" pitchFamily="2" charset="-122"/>
              <a:cs typeface="DilleniaUPC" panose="020B0502040204020203" pitchFamily="18" charset="-34"/>
            </a:endParaRPr>
          </a:p>
          <a:p>
            <a:r>
              <a:rPr lang="en-US" i="0" dirty="0" err="1">
                <a:solidFill>
                  <a:srgbClr val="222222"/>
                </a:solidFill>
                <a:effectLst/>
                <a:latin typeface="DilleniaUPC" panose="020B0502040204020203" pitchFamily="18" charset="-34"/>
                <a:cs typeface="DilleniaUPC" panose="020B0502040204020203" pitchFamily="18" charset="-34"/>
              </a:rPr>
              <a:t>Strmecki</a:t>
            </a:r>
            <a:r>
              <a:rPr lang="en-US" i="0" dirty="0">
                <a:solidFill>
                  <a:srgbClr val="222222"/>
                </a:solidFill>
                <a:effectLst/>
                <a:latin typeface="DilleniaUPC" panose="020B0502040204020203" pitchFamily="18" charset="-34"/>
                <a:cs typeface="DilleniaUPC" panose="020B0502040204020203" pitchFamily="18" charset="-34"/>
              </a:rPr>
              <a:t>, D., et al., (2015). Gamification in E-Learning: Introducing Gamified Design Elements into E-Learning Systems. </a:t>
            </a:r>
            <a:r>
              <a:rPr lang="en-US" i="1" dirty="0">
                <a:solidFill>
                  <a:srgbClr val="222222"/>
                </a:solidFill>
                <a:effectLst/>
                <a:latin typeface="DilleniaUPC" panose="020B0502040204020203" pitchFamily="18" charset="-34"/>
                <a:cs typeface="DilleniaUPC" panose="020B0502040204020203" pitchFamily="18" charset="-34"/>
              </a:rPr>
              <a:t>J. </a:t>
            </a:r>
            <a:r>
              <a:rPr lang="en-US" i="1" dirty="0" err="1">
                <a:solidFill>
                  <a:srgbClr val="222222"/>
                </a:solidFill>
                <a:effectLst/>
                <a:latin typeface="DilleniaUPC" panose="020B0502040204020203" pitchFamily="18" charset="-34"/>
                <a:cs typeface="DilleniaUPC" panose="020B0502040204020203" pitchFamily="18" charset="-34"/>
              </a:rPr>
              <a:t>Comput</a:t>
            </a:r>
            <a:r>
              <a:rPr lang="en-US" i="1" dirty="0">
                <a:solidFill>
                  <a:srgbClr val="222222"/>
                </a:solidFill>
                <a:effectLst/>
                <a:latin typeface="DilleniaUPC" panose="020B0502040204020203" pitchFamily="18" charset="-34"/>
                <a:cs typeface="DilleniaUPC" panose="020B0502040204020203" pitchFamily="18" charset="-34"/>
              </a:rPr>
              <a:t>. Sci.</a:t>
            </a:r>
            <a:r>
              <a:rPr lang="en-US" i="0" dirty="0">
                <a:solidFill>
                  <a:srgbClr val="222222"/>
                </a:solidFill>
                <a:effectLst/>
                <a:latin typeface="DilleniaUPC" panose="020B0502040204020203" pitchFamily="18" charset="-34"/>
                <a:cs typeface="DilleniaUPC" panose="020B0502040204020203" pitchFamily="18" charset="-34"/>
              </a:rPr>
              <a:t>, </a:t>
            </a:r>
            <a:r>
              <a:rPr lang="en-US" i="1" dirty="0">
                <a:solidFill>
                  <a:srgbClr val="222222"/>
                </a:solidFill>
                <a:effectLst/>
                <a:latin typeface="DilleniaUPC" panose="020B0502040204020203" pitchFamily="18" charset="-34"/>
                <a:cs typeface="DilleniaUPC" panose="020B0502040204020203" pitchFamily="18" charset="-34"/>
              </a:rPr>
              <a:t>11</a:t>
            </a:r>
            <a:r>
              <a:rPr lang="en-US" i="0" dirty="0">
                <a:solidFill>
                  <a:srgbClr val="222222"/>
                </a:solidFill>
                <a:effectLst/>
                <a:latin typeface="DilleniaUPC" panose="020B0502040204020203" pitchFamily="18" charset="-34"/>
                <a:cs typeface="DilleniaUPC" panose="020B0502040204020203" pitchFamily="18" charset="-34"/>
              </a:rPr>
              <a:t>(12), 1108-1117.</a:t>
            </a:r>
          </a:p>
          <a:p>
            <a:r>
              <a:rPr lang="en-US" i="1" dirty="0">
                <a:solidFill>
                  <a:srgbClr val="222222"/>
                </a:solidFill>
                <a:effectLst/>
                <a:latin typeface="DilleniaUPC" panose="020B0502040204020203" pitchFamily="18" charset="-34"/>
                <a:cs typeface="DilleniaUPC" panose="020B0502040204020203" pitchFamily="18" charset="-34"/>
              </a:rPr>
              <a:t>Technology</a:t>
            </a:r>
            <a:r>
              <a:rPr lang="en-US" i="0" dirty="0">
                <a:solidFill>
                  <a:srgbClr val="222222"/>
                </a:solidFill>
                <a:effectLst/>
                <a:latin typeface="DilleniaUPC" panose="020B0502040204020203" pitchFamily="18" charset="-34"/>
                <a:cs typeface="DilleniaUPC" panose="020B0502040204020203" pitchFamily="18" charset="-34"/>
              </a:rPr>
              <a:t>, </a:t>
            </a:r>
            <a:r>
              <a:rPr lang="en-US" i="1" dirty="0">
                <a:solidFill>
                  <a:srgbClr val="222222"/>
                </a:solidFill>
                <a:effectLst/>
                <a:latin typeface="DilleniaUPC" panose="020B0502040204020203" pitchFamily="18" charset="-34"/>
                <a:cs typeface="DilleniaUPC" panose="020B0502040204020203" pitchFamily="18" charset="-34"/>
              </a:rPr>
              <a:t>51</a:t>
            </a:r>
            <a:r>
              <a:rPr lang="en-US" i="0" dirty="0">
                <a:solidFill>
                  <a:srgbClr val="222222"/>
                </a:solidFill>
                <a:effectLst/>
                <a:latin typeface="DilleniaUPC" panose="020B0502040204020203" pitchFamily="18" charset="-34"/>
                <a:cs typeface="DilleniaUPC" panose="020B0502040204020203" pitchFamily="18" charset="-34"/>
              </a:rPr>
              <a:t>(6), 2006-2033.</a:t>
            </a:r>
          </a:p>
          <a:p>
            <a:endParaRPr lang="en-US" b="0" i="0" dirty="0">
              <a:solidFill>
                <a:srgbClr val="222222"/>
              </a:solidFill>
              <a:effectLst/>
              <a:latin typeface="Arial" panose="020B0604020202020204" pitchFamily="34" charset="0"/>
            </a:endParaRPr>
          </a:p>
          <a:p>
            <a:endParaRPr lang="en-US" b="0" i="0" dirty="0">
              <a:solidFill>
                <a:srgbClr val="222222"/>
              </a:solidFill>
              <a:effectLst/>
              <a:latin typeface="Arial" panose="020B0604020202020204" pitchFamily="34" charset="0"/>
            </a:endParaRPr>
          </a:p>
          <a:p>
            <a:endParaRPr lang="en-GB" b="0" i="0" u="sng"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sz="1800" u="sng" dirty="0">
              <a:solidFill>
                <a:srgbClr val="000000"/>
              </a:solidFill>
              <a:latin typeface="Times New Roman" panose="02020603050405020304" pitchFamily="18" charset="0"/>
              <a:ea typeface="SimSun" panose="02010600030101010101" pitchFamily="2" charset="-122"/>
              <a:cs typeface="Times New Roman" panose="02020603050405020304" pitchFamily="18" charset="0"/>
            </a:endParaRPr>
          </a:p>
          <a:p>
            <a:endParaRPr lang="en-US" sz="180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spcBef>
                <a:spcPts val="0"/>
              </a:spcBef>
              <a:spcAft>
                <a:spcPts val="0"/>
              </a:spcAft>
            </a:pPr>
            <a:endParaRPr lang="en-GB" sz="180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spcBef>
                <a:spcPts val="0"/>
              </a:spcBef>
              <a:spcAft>
                <a:spcPts val="0"/>
              </a:spcAft>
            </a:pPr>
            <a:endParaRPr lang="en-GB" dirty="0">
              <a:latin typeface="Times New Roman" panose="02020603050405020304" pitchFamily="18" charset="0"/>
              <a:ea typeface="SimSun" panose="02010600030101010101" pitchFamily="2" charset="-122"/>
              <a:cs typeface="Times New Roman" panose="02020603050405020304" pitchFamily="18" charset="0"/>
            </a:endParaRPr>
          </a:p>
          <a:p>
            <a:pPr marL="0" marR="0">
              <a:spcBef>
                <a:spcPts val="0"/>
              </a:spcBef>
              <a:spcAft>
                <a:spcPts val="0"/>
              </a:spcAft>
            </a:pPr>
            <a:endParaRPr lang="en-US" sz="18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b="1" dirty="0"/>
          </a:p>
          <a:p>
            <a:endParaRPr lang="en-US" altLang="zh-CN" b="1" dirty="0"/>
          </a:p>
          <a:p>
            <a:endParaRPr lang="en-US" sz="1400" kern="100" dirty="0">
              <a:latin typeface="DengXian" panose="02010600030101010101" pitchFamily="2" charset="-122"/>
              <a:ea typeface="DengXian" panose="02010600030101010101" pitchFamily="2" charset="-122"/>
              <a:cs typeface="Arial" panose="020B0604020202020204" pitchFamily="34" charset="0"/>
            </a:endParaRPr>
          </a:p>
          <a:p>
            <a:endParaRPr lang="en-US" sz="1400" i="1" kern="100" dirty="0">
              <a:latin typeface="DengXian" panose="02010600030101010101" pitchFamily="2" charset="-122"/>
              <a:ea typeface="DengXian" panose="02010600030101010101" pitchFamily="2" charset="-122"/>
              <a:cs typeface="Arial" panose="020B0604020202020204" pitchFamily="34" charset="0"/>
            </a:endParaRPr>
          </a:p>
          <a:p>
            <a:endParaRPr lang="en-US" sz="1400" b="0" i="0" dirty="0">
              <a:solidFill>
                <a:srgbClr val="000000"/>
              </a:solidFill>
              <a:effectLst/>
              <a:latin typeface="Abadi" panose="020B0604020104020204" pitchFamily="34" charset="0"/>
            </a:endParaRPr>
          </a:p>
          <a:p>
            <a:endParaRPr lang="en-US" sz="1400" b="0" i="0" dirty="0">
              <a:solidFill>
                <a:srgbClr val="000000"/>
              </a:solidFill>
              <a:effectLst/>
              <a:latin typeface="Abadi" panose="020B0604020104020204" pitchFamily="34" charset="0"/>
            </a:endParaRPr>
          </a:p>
          <a:p>
            <a:endParaRPr lang="en-US" sz="1400" b="1" dirty="0">
              <a:latin typeface="Abadi" panose="020B0604020104020204" pitchFamily="34" charset="0"/>
            </a:endParaRPr>
          </a:p>
        </p:txBody>
      </p:sp>
    </p:spTree>
    <p:extLst>
      <p:ext uri="{BB962C8B-B14F-4D97-AF65-F5344CB8AC3E}">
        <p14:creationId xmlns:p14="http://schemas.microsoft.com/office/powerpoint/2010/main" val="2790251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C9D55-3767-04BF-6A87-922FF845767D}"/>
              </a:ext>
            </a:extLst>
          </p:cNvPr>
          <p:cNvSpPr>
            <a:spLocks noGrp="1"/>
          </p:cNvSpPr>
          <p:nvPr>
            <p:ph type="title"/>
          </p:nvPr>
        </p:nvSpPr>
        <p:spPr>
          <a:xfrm>
            <a:off x="675619" y="228339"/>
            <a:ext cx="11099821" cy="1325880"/>
          </a:xfrm>
          <a:solidFill>
            <a:schemeClr val="tx2">
              <a:lumMod val="90000"/>
            </a:schemeClr>
          </a:solidFill>
        </p:spPr>
        <p:txBody>
          <a:bodyPr>
            <a:normAutofit/>
          </a:bodyPr>
          <a:lstStyle/>
          <a:p>
            <a:pPr algn="l"/>
            <a:r>
              <a:rPr lang="en-US" sz="3600" dirty="0">
                <a:solidFill>
                  <a:srgbClr val="374151"/>
                </a:solidFill>
                <a:latin typeface="Söhne"/>
              </a:rPr>
              <a:t>Appendix 1. </a:t>
            </a:r>
            <a:r>
              <a:rPr lang="en-US" sz="3600" b="0" i="0" dirty="0">
                <a:solidFill>
                  <a:srgbClr val="374151"/>
                </a:solidFill>
                <a:effectLst/>
                <a:latin typeface="Söhne"/>
              </a:rPr>
              <a:t>External </a:t>
            </a:r>
            <a:r>
              <a:rPr lang="en-US" altLang="zh-CN" sz="3600" b="0" i="0" dirty="0">
                <a:solidFill>
                  <a:srgbClr val="374151"/>
                </a:solidFill>
                <a:effectLst/>
                <a:latin typeface="Söhne"/>
              </a:rPr>
              <a:t>A</a:t>
            </a:r>
            <a:r>
              <a:rPr lang="en-US" sz="3600" b="0" i="0" dirty="0">
                <a:solidFill>
                  <a:srgbClr val="374151"/>
                </a:solidFill>
                <a:effectLst/>
                <a:latin typeface="Söhne"/>
              </a:rPr>
              <a:t>pplications </a:t>
            </a:r>
            <a:r>
              <a:rPr lang="en-US" altLang="zh-CN" sz="3600" b="0" i="0" dirty="0">
                <a:solidFill>
                  <a:srgbClr val="374151"/>
                </a:solidFill>
                <a:effectLst/>
                <a:latin typeface="Söhne"/>
              </a:rPr>
              <a:t>C</a:t>
            </a:r>
            <a:r>
              <a:rPr lang="en-US" sz="3600" b="0" i="0" dirty="0">
                <a:solidFill>
                  <a:srgbClr val="374151"/>
                </a:solidFill>
                <a:effectLst/>
                <a:latin typeface="Söhne"/>
              </a:rPr>
              <a:t>apable of </a:t>
            </a:r>
            <a:r>
              <a:rPr lang="en-US" altLang="zh-CN" sz="3600" b="0" i="0" dirty="0">
                <a:solidFill>
                  <a:srgbClr val="374151"/>
                </a:solidFill>
                <a:effectLst/>
                <a:latin typeface="Söhne"/>
              </a:rPr>
              <a:t>L</a:t>
            </a:r>
            <a:r>
              <a:rPr lang="en-US" sz="3600" b="0" i="0" dirty="0">
                <a:solidFill>
                  <a:srgbClr val="374151"/>
                </a:solidFill>
                <a:effectLst/>
                <a:latin typeface="Söhne"/>
              </a:rPr>
              <a:t>everaging </a:t>
            </a:r>
            <a:r>
              <a:rPr lang="en-US" altLang="zh-CN" sz="3600" b="0" i="0" dirty="0">
                <a:solidFill>
                  <a:srgbClr val="374151"/>
                </a:solidFill>
                <a:effectLst/>
                <a:latin typeface="Söhne"/>
              </a:rPr>
              <a:t>G</a:t>
            </a:r>
            <a:r>
              <a:rPr lang="en-US" sz="3600" b="0" i="0" dirty="0">
                <a:solidFill>
                  <a:srgbClr val="374151"/>
                </a:solidFill>
                <a:effectLst/>
                <a:latin typeface="Söhne"/>
              </a:rPr>
              <a:t>ame </a:t>
            </a:r>
            <a:r>
              <a:rPr lang="en-US" altLang="zh-CN" sz="3600" b="0" i="0" dirty="0">
                <a:solidFill>
                  <a:srgbClr val="374151"/>
                </a:solidFill>
                <a:effectLst/>
                <a:latin typeface="Söhne"/>
              </a:rPr>
              <a:t>M</a:t>
            </a:r>
            <a:r>
              <a:rPr lang="en-US" sz="3600" b="0" i="0" dirty="0">
                <a:solidFill>
                  <a:srgbClr val="374151"/>
                </a:solidFill>
                <a:effectLst/>
                <a:latin typeface="Söhne"/>
              </a:rPr>
              <a:t>echanics</a:t>
            </a:r>
            <a:endParaRPr lang="en-US" sz="3600" dirty="0"/>
          </a:p>
        </p:txBody>
      </p:sp>
      <p:pic>
        <p:nvPicPr>
          <p:cNvPr id="7" name="Content Placeholder 6">
            <a:extLst>
              <a:ext uri="{FF2B5EF4-FFF2-40B4-BE49-F238E27FC236}">
                <a16:creationId xmlns:a16="http://schemas.microsoft.com/office/drawing/2014/main" id="{24F76BEA-B4E8-3CA8-9280-39621298CC53}"/>
              </a:ext>
            </a:extLst>
          </p:cNvPr>
          <p:cNvPicPr>
            <a:picLocks noGrp="1" noChangeAspect="1"/>
          </p:cNvPicPr>
          <p:nvPr>
            <p:ph idx="1"/>
          </p:nvPr>
        </p:nvPicPr>
        <p:blipFill>
          <a:blip r:embed="rId2"/>
          <a:stretch>
            <a:fillRect/>
          </a:stretch>
        </p:blipFill>
        <p:spPr>
          <a:xfrm>
            <a:off x="650032" y="1706879"/>
            <a:ext cx="2573000" cy="726836"/>
          </a:xfrm>
        </p:spPr>
      </p:pic>
      <p:sp>
        <p:nvSpPr>
          <p:cNvPr id="5" name="Slide Number Placeholder 4">
            <a:extLst>
              <a:ext uri="{FF2B5EF4-FFF2-40B4-BE49-F238E27FC236}">
                <a16:creationId xmlns:a16="http://schemas.microsoft.com/office/drawing/2014/main" id="{29EE1499-D04B-CB07-201C-47741756F176}"/>
              </a:ext>
            </a:extLst>
          </p:cNvPr>
          <p:cNvSpPr>
            <a:spLocks noGrp="1"/>
          </p:cNvSpPr>
          <p:nvPr>
            <p:ph type="sldNum" sz="quarter" idx="11"/>
          </p:nvPr>
        </p:nvSpPr>
        <p:spPr/>
        <p:txBody>
          <a:bodyPr/>
          <a:lstStyle/>
          <a:p>
            <a:fld id="{294A09A9-5501-47C1-A89A-A340965A2BE2}" type="slidenum">
              <a:rPr lang="en-US" smtClean="0"/>
              <a:pPr/>
              <a:t>20</a:t>
            </a:fld>
            <a:endParaRPr lang="en-US" dirty="0"/>
          </a:p>
        </p:txBody>
      </p:sp>
      <p:pic>
        <p:nvPicPr>
          <p:cNvPr id="9" name="Picture 8">
            <a:extLst>
              <a:ext uri="{FF2B5EF4-FFF2-40B4-BE49-F238E27FC236}">
                <a16:creationId xmlns:a16="http://schemas.microsoft.com/office/drawing/2014/main" id="{50B405D4-F89E-76BB-D907-C5725BAB71BB}"/>
              </a:ext>
            </a:extLst>
          </p:cNvPr>
          <p:cNvPicPr>
            <a:picLocks noChangeAspect="1"/>
          </p:cNvPicPr>
          <p:nvPr/>
        </p:nvPicPr>
        <p:blipFill>
          <a:blip r:embed="rId3"/>
          <a:stretch>
            <a:fillRect/>
          </a:stretch>
        </p:blipFill>
        <p:spPr>
          <a:xfrm>
            <a:off x="9208008" y="1754279"/>
            <a:ext cx="2668022" cy="726836"/>
          </a:xfrm>
          <a:prstGeom prst="rect">
            <a:avLst/>
          </a:prstGeom>
        </p:spPr>
      </p:pic>
      <p:pic>
        <p:nvPicPr>
          <p:cNvPr id="11" name="Picture 10">
            <a:extLst>
              <a:ext uri="{FF2B5EF4-FFF2-40B4-BE49-F238E27FC236}">
                <a16:creationId xmlns:a16="http://schemas.microsoft.com/office/drawing/2014/main" id="{187E2577-2E79-B534-5135-14405FABE0C6}"/>
              </a:ext>
            </a:extLst>
          </p:cNvPr>
          <p:cNvPicPr>
            <a:picLocks noChangeAspect="1"/>
          </p:cNvPicPr>
          <p:nvPr/>
        </p:nvPicPr>
        <p:blipFill>
          <a:blip r:embed="rId4"/>
          <a:stretch>
            <a:fillRect/>
          </a:stretch>
        </p:blipFill>
        <p:spPr>
          <a:xfrm>
            <a:off x="650032" y="2668148"/>
            <a:ext cx="3236147" cy="726836"/>
          </a:xfrm>
          <a:prstGeom prst="rect">
            <a:avLst/>
          </a:prstGeom>
        </p:spPr>
      </p:pic>
      <p:pic>
        <p:nvPicPr>
          <p:cNvPr id="13" name="Picture 12">
            <a:extLst>
              <a:ext uri="{FF2B5EF4-FFF2-40B4-BE49-F238E27FC236}">
                <a16:creationId xmlns:a16="http://schemas.microsoft.com/office/drawing/2014/main" id="{3C83DA5B-E0AB-8F69-B3A7-49EDBEDD4340}"/>
              </a:ext>
            </a:extLst>
          </p:cNvPr>
          <p:cNvPicPr>
            <a:picLocks noChangeAspect="1"/>
          </p:cNvPicPr>
          <p:nvPr/>
        </p:nvPicPr>
        <p:blipFill>
          <a:blip r:embed="rId5"/>
          <a:stretch>
            <a:fillRect/>
          </a:stretch>
        </p:blipFill>
        <p:spPr>
          <a:xfrm>
            <a:off x="4343400" y="1754279"/>
            <a:ext cx="3076198" cy="713999"/>
          </a:xfrm>
          <a:prstGeom prst="rect">
            <a:avLst/>
          </a:prstGeom>
        </p:spPr>
      </p:pic>
      <p:pic>
        <p:nvPicPr>
          <p:cNvPr id="15" name="Picture 14">
            <a:extLst>
              <a:ext uri="{FF2B5EF4-FFF2-40B4-BE49-F238E27FC236}">
                <a16:creationId xmlns:a16="http://schemas.microsoft.com/office/drawing/2014/main" id="{46882F09-48D6-6AFF-506F-2FA38FEAF6FE}"/>
              </a:ext>
            </a:extLst>
          </p:cNvPr>
          <p:cNvPicPr>
            <a:picLocks noChangeAspect="1"/>
          </p:cNvPicPr>
          <p:nvPr/>
        </p:nvPicPr>
        <p:blipFill>
          <a:blip r:embed="rId6"/>
          <a:stretch>
            <a:fillRect/>
          </a:stretch>
        </p:blipFill>
        <p:spPr>
          <a:xfrm>
            <a:off x="650032" y="3759595"/>
            <a:ext cx="1635968" cy="665800"/>
          </a:xfrm>
          <a:prstGeom prst="rect">
            <a:avLst/>
          </a:prstGeom>
        </p:spPr>
      </p:pic>
      <p:pic>
        <p:nvPicPr>
          <p:cNvPr id="17" name="Picture 16">
            <a:extLst>
              <a:ext uri="{FF2B5EF4-FFF2-40B4-BE49-F238E27FC236}">
                <a16:creationId xmlns:a16="http://schemas.microsoft.com/office/drawing/2014/main" id="{318A26E5-152C-29D6-B497-E3733DB641F4}"/>
              </a:ext>
            </a:extLst>
          </p:cNvPr>
          <p:cNvPicPr>
            <a:picLocks noChangeAspect="1"/>
          </p:cNvPicPr>
          <p:nvPr/>
        </p:nvPicPr>
        <p:blipFill>
          <a:blip r:embed="rId7"/>
          <a:stretch>
            <a:fillRect/>
          </a:stretch>
        </p:blipFill>
        <p:spPr>
          <a:xfrm>
            <a:off x="650032" y="4686360"/>
            <a:ext cx="1310754" cy="708721"/>
          </a:xfrm>
          <a:prstGeom prst="rect">
            <a:avLst/>
          </a:prstGeom>
        </p:spPr>
      </p:pic>
      <p:pic>
        <p:nvPicPr>
          <p:cNvPr id="19" name="Picture 18">
            <a:extLst>
              <a:ext uri="{FF2B5EF4-FFF2-40B4-BE49-F238E27FC236}">
                <a16:creationId xmlns:a16="http://schemas.microsoft.com/office/drawing/2014/main" id="{95742C72-DE23-D8A6-08B5-52FA83C848E2}"/>
              </a:ext>
            </a:extLst>
          </p:cNvPr>
          <p:cNvPicPr>
            <a:picLocks noChangeAspect="1"/>
          </p:cNvPicPr>
          <p:nvPr/>
        </p:nvPicPr>
        <p:blipFill>
          <a:blip r:embed="rId8"/>
          <a:stretch>
            <a:fillRect/>
          </a:stretch>
        </p:blipFill>
        <p:spPr>
          <a:xfrm>
            <a:off x="4267130" y="2720279"/>
            <a:ext cx="3482642" cy="708721"/>
          </a:xfrm>
          <a:prstGeom prst="rect">
            <a:avLst/>
          </a:prstGeom>
        </p:spPr>
      </p:pic>
      <p:pic>
        <p:nvPicPr>
          <p:cNvPr id="21" name="Picture 20">
            <a:extLst>
              <a:ext uri="{FF2B5EF4-FFF2-40B4-BE49-F238E27FC236}">
                <a16:creationId xmlns:a16="http://schemas.microsoft.com/office/drawing/2014/main" id="{307500DE-D60E-9779-4CD1-1A926E7D1612}"/>
              </a:ext>
            </a:extLst>
          </p:cNvPr>
          <p:cNvPicPr>
            <a:picLocks noChangeAspect="1"/>
          </p:cNvPicPr>
          <p:nvPr/>
        </p:nvPicPr>
        <p:blipFill>
          <a:blip r:embed="rId9"/>
          <a:stretch>
            <a:fillRect/>
          </a:stretch>
        </p:blipFill>
        <p:spPr>
          <a:xfrm>
            <a:off x="3641141" y="3769184"/>
            <a:ext cx="1920406" cy="701101"/>
          </a:xfrm>
          <a:prstGeom prst="rect">
            <a:avLst/>
          </a:prstGeom>
        </p:spPr>
      </p:pic>
      <p:pic>
        <p:nvPicPr>
          <p:cNvPr id="23" name="Picture 22">
            <a:extLst>
              <a:ext uri="{FF2B5EF4-FFF2-40B4-BE49-F238E27FC236}">
                <a16:creationId xmlns:a16="http://schemas.microsoft.com/office/drawing/2014/main" id="{EE66CDD9-C977-96E2-6139-95885BC35E94}"/>
              </a:ext>
            </a:extLst>
          </p:cNvPr>
          <p:cNvPicPr>
            <a:picLocks noChangeAspect="1"/>
          </p:cNvPicPr>
          <p:nvPr/>
        </p:nvPicPr>
        <p:blipFill>
          <a:blip r:embed="rId10"/>
          <a:stretch>
            <a:fillRect/>
          </a:stretch>
        </p:blipFill>
        <p:spPr>
          <a:xfrm>
            <a:off x="3641141" y="4688797"/>
            <a:ext cx="1455546" cy="701101"/>
          </a:xfrm>
          <a:prstGeom prst="rect">
            <a:avLst/>
          </a:prstGeom>
        </p:spPr>
      </p:pic>
      <p:pic>
        <p:nvPicPr>
          <p:cNvPr id="25" name="Picture 24">
            <a:extLst>
              <a:ext uri="{FF2B5EF4-FFF2-40B4-BE49-F238E27FC236}">
                <a16:creationId xmlns:a16="http://schemas.microsoft.com/office/drawing/2014/main" id="{7C6F2DA6-EEFB-5749-C197-8475D765DC60}"/>
              </a:ext>
            </a:extLst>
          </p:cNvPr>
          <p:cNvPicPr>
            <a:picLocks noChangeAspect="1"/>
          </p:cNvPicPr>
          <p:nvPr/>
        </p:nvPicPr>
        <p:blipFill>
          <a:blip r:embed="rId11"/>
          <a:stretch>
            <a:fillRect/>
          </a:stretch>
        </p:blipFill>
        <p:spPr>
          <a:xfrm>
            <a:off x="9208008" y="2753412"/>
            <a:ext cx="2135644" cy="641572"/>
          </a:xfrm>
          <a:prstGeom prst="rect">
            <a:avLst/>
          </a:prstGeom>
        </p:spPr>
      </p:pic>
      <p:pic>
        <p:nvPicPr>
          <p:cNvPr id="27" name="Picture 26">
            <a:extLst>
              <a:ext uri="{FF2B5EF4-FFF2-40B4-BE49-F238E27FC236}">
                <a16:creationId xmlns:a16="http://schemas.microsoft.com/office/drawing/2014/main" id="{234F724C-9A3B-141A-96D7-90CFBBA51AB1}"/>
              </a:ext>
            </a:extLst>
          </p:cNvPr>
          <p:cNvPicPr>
            <a:picLocks noChangeAspect="1"/>
          </p:cNvPicPr>
          <p:nvPr/>
        </p:nvPicPr>
        <p:blipFill>
          <a:blip r:embed="rId12"/>
          <a:stretch>
            <a:fillRect/>
          </a:stretch>
        </p:blipFill>
        <p:spPr>
          <a:xfrm>
            <a:off x="9208008" y="3656215"/>
            <a:ext cx="1856072" cy="618691"/>
          </a:xfrm>
          <a:prstGeom prst="rect">
            <a:avLst/>
          </a:prstGeom>
        </p:spPr>
      </p:pic>
      <p:pic>
        <p:nvPicPr>
          <p:cNvPr id="29" name="Picture 28">
            <a:extLst>
              <a:ext uri="{FF2B5EF4-FFF2-40B4-BE49-F238E27FC236}">
                <a16:creationId xmlns:a16="http://schemas.microsoft.com/office/drawing/2014/main" id="{E7179A41-94A7-EC9A-9E4C-C7FE27C9BEAA}"/>
              </a:ext>
            </a:extLst>
          </p:cNvPr>
          <p:cNvPicPr>
            <a:picLocks noChangeAspect="1"/>
          </p:cNvPicPr>
          <p:nvPr/>
        </p:nvPicPr>
        <p:blipFill>
          <a:blip r:embed="rId13"/>
          <a:stretch>
            <a:fillRect/>
          </a:stretch>
        </p:blipFill>
        <p:spPr>
          <a:xfrm>
            <a:off x="9240529" y="4728836"/>
            <a:ext cx="2301439" cy="586791"/>
          </a:xfrm>
          <a:prstGeom prst="rect">
            <a:avLst/>
          </a:prstGeom>
        </p:spPr>
      </p:pic>
      <p:pic>
        <p:nvPicPr>
          <p:cNvPr id="31" name="Picture 30">
            <a:extLst>
              <a:ext uri="{FF2B5EF4-FFF2-40B4-BE49-F238E27FC236}">
                <a16:creationId xmlns:a16="http://schemas.microsoft.com/office/drawing/2014/main" id="{4E46689C-8D25-E3F0-04D0-8B8E3A02BFFF}"/>
              </a:ext>
            </a:extLst>
          </p:cNvPr>
          <p:cNvPicPr>
            <a:picLocks noChangeAspect="1"/>
          </p:cNvPicPr>
          <p:nvPr/>
        </p:nvPicPr>
        <p:blipFill>
          <a:blip r:embed="rId14"/>
          <a:stretch>
            <a:fillRect/>
          </a:stretch>
        </p:blipFill>
        <p:spPr>
          <a:xfrm>
            <a:off x="650032" y="6085816"/>
            <a:ext cx="3718882" cy="541067"/>
          </a:xfrm>
          <a:prstGeom prst="rect">
            <a:avLst/>
          </a:prstGeom>
        </p:spPr>
      </p:pic>
      <p:pic>
        <p:nvPicPr>
          <p:cNvPr id="33" name="Picture 32">
            <a:extLst>
              <a:ext uri="{FF2B5EF4-FFF2-40B4-BE49-F238E27FC236}">
                <a16:creationId xmlns:a16="http://schemas.microsoft.com/office/drawing/2014/main" id="{69353A8F-54D5-F649-F887-59E656288423}"/>
              </a:ext>
            </a:extLst>
          </p:cNvPr>
          <p:cNvPicPr>
            <a:picLocks noChangeAspect="1"/>
          </p:cNvPicPr>
          <p:nvPr/>
        </p:nvPicPr>
        <p:blipFill>
          <a:blip r:embed="rId15"/>
          <a:stretch>
            <a:fillRect/>
          </a:stretch>
        </p:blipFill>
        <p:spPr>
          <a:xfrm>
            <a:off x="5071173" y="6085816"/>
            <a:ext cx="1874682" cy="502964"/>
          </a:xfrm>
          <a:prstGeom prst="rect">
            <a:avLst/>
          </a:prstGeom>
        </p:spPr>
      </p:pic>
      <p:pic>
        <p:nvPicPr>
          <p:cNvPr id="35" name="Picture 34">
            <a:extLst>
              <a:ext uri="{FF2B5EF4-FFF2-40B4-BE49-F238E27FC236}">
                <a16:creationId xmlns:a16="http://schemas.microsoft.com/office/drawing/2014/main" id="{B5215AA8-A36A-555A-FE84-7960A66C124B}"/>
              </a:ext>
            </a:extLst>
          </p:cNvPr>
          <p:cNvPicPr>
            <a:picLocks noChangeAspect="1"/>
          </p:cNvPicPr>
          <p:nvPr/>
        </p:nvPicPr>
        <p:blipFill>
          <a:blip r:embed="rId16"/>
          <a:stretch>
            <a:fillRect/>
          </a:stretch>
        </p:blipFill>
        <p:spPr>
          <a:xfrm>
            <a:off x="7907828" y="5891706"/>
            <a:ext cx="3132543" cy="737955"/>
          </a:xfrm>
          <a:prstGeom prst="rect">
            <a:avLst/>
          </a:prstGeom>
        </p:spPr>
      </p:pic>
      <p:pic>
        <p:nvPicPr>
          <p:cNvPr id="37" name="Picture 36">
            <a:extLst>
              <a:ext uri="{FF2B5EF4-FFF2-40B4-BE49-F238E27FC236}">
                <a16:creationId xmlns:a16="http://schemas.microsoft.com/office/drawing/2014/main" id="{27D3969E-833D-AF11-6799-FAD9AC9B3B24}"/>
              </a:ext>
            </a:extLst>
          </p:cNvPr>
          <p:cNvPicPr>
            <a:picLocks noChangeAspect="1"/>
          </p:cNvPicPr>
          <p:nvPr/>
        </p:nvPicPr>
        <p:blipFill>
          <a:blip r:embed="rId17"/>
          <a:stretch>
            <a:fillRect/>
          </a:stretch>
        </p:blipFill>
        <p:spPr>
          <a:xfrm>
            <a:off x="6647048" y="4728836"/>
            <a:ext cx="1514297" cy="586790"/>
          </a:xfrm>
          <a:prstGeom prst="rect">
            <a:avLst/>
          </a:prstGeom>
        </p:spPr>
      </p:pic>
      <p:pic>
        <p:nvPicPr>
          <p:cNvPr id="39" name="Picture 38">
            <a:extLst>
              <a:ext uri="{FF2B5EF4-FFF2-40B4-BE49-F238E27FC236}">
                <a16:creationId xmlns:a16="http://schemas.microsoft.com/office/drawing/2014/main" id="{14C65C5E-B02A-4B5A-E99E-585400562E53}"/>
              </a:ext>
            </a:extLst>
          </p:cNvPr>
          <p:cNvPicPr>
            <a:picLocks noChangeAspect="1"/>
          </p:cNvPicPr>
          <p:nvPr/>
        </p:nvPicPr>
        <p:blipFill>
          <a:blip r:embed="rId18"/>
          <a:stretch>
            <a:fillRect/>
          </a:stretch>
        </p:blipFill>
        <p:spPr>
          <a:xfrm>
            <a:off x="6178544" y="3785678"/>
            <a:ext cx="2341304" cy="489228"/>
          </a:xfrm>
          <a:prstGeom prst="rect">
            <a:avLst/>
          </a:prstGeom>
        </p:spPr>
      </p:pic>
    </p:spTree>
    <p:extLst>
      <p:ext uri="{BB962C8B-B14F-4D97-AF65-F5344CB8AC3E}">
        <p14:creationId xmlns:p14="http://schemas.microsoft.com/office/powerpoint/2010/main" val="2336209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6F999B1-55D3-B4EF-BA71-92CD26F778E6}"/>
              </a:ext>
            </a:extLst>
          </p:cNvPr>
          <p:cNvSpPr txBox="1"/>
          <p:nvPr/>
        </p:nvSpPr>
        <p:spPr>
          <a:xfrm>
            <a:off x="1748028" y="1389888"/>
            <a:ext cx="8695944" cy="132588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altLang="zh-CN" sz="4400" b="1" kern="1200">
                <a:solidFill>
                  <a:schemeClr val="accent3"/>
                </a:solidFill>
                <a:latin typeface="Baskerville" panose="02020502070401020303" pitchFamily="18" charset="0"/>
                <a:ea typeface="Baskerville" panose="02020502070401020303" pitchFamily="18" charset="0"/>
                <a:cs typeface="+mj-cs"/>
              </a:rPr>
              <a:t>An example of story telling method</a:t>
            </a:r>
            <a:endParaRPr lang="en-US" sz="4400" b="1" kern="1200">
              <a:solidFill>
                <a:schemeClr val="accent3"/>
              </a:solidFill>
              <a:latin typeface="Baskerville" panose="02020502070401020303" pitchFamily="18" charset="0"/>
              <a:ea typeface="Baskerville" panose="02020502070401020303" pitchFamily="18" charset="0"/>
              <a:cs typeface="+mj-cs"/>
            </a:endParaRPr>
          </a:p>
        </p:txBody>
      </p:sp>
      <p:pic>
        <p:nvPicPr>
          <p:cNvPr id="5" name="Picture 4">
            <a:extLst>
              <a:ext uri="{FF2B5EF4-FFF2-40B4-BE49-F238E27FC236}">
                <a16:creationId xmlns:a16="http://schemas.microsoft.com/office/drawing/2014/main" id="{FFCC1FC9-A129-8603-DAE5-9E7AE1D51BA4}"/>
              </a:ext>
            </a:extLst>
          </p:cNvPr>
          <p:cNvPicPr>
            <a:picLocks noChangeAspect="1"/>
          </p:cNvPicPr>
          <p:nvPr/>
        </p:nvPicPr>
        <p:blipFill>
          <a:blip r:embed="rId2"/>
          <a:stretch>
            <a:fillRect/>
          </a:stretch>
        </p:blipFill>
        <p:spPr>
          <a:xfrm>
            <a:off x="3800272" y="2651760"/>
            <a:ext cx="4591455" cy="2697480"/>
          </a:xfrm>
          <a:prstGeom prst="rect">
            <a:avLst/>
          </a:prstGeom>
          <a:noFill/>
        </p:spPr>
      </p:pic>
      <p:sp>
        <p:nvSpPr>
          <p:cNvPr id="2" name="Footer Placeholder 1">
            <a:extLst>
              <a:ext uri="{FF2B5EF4-FFF2-40B4-BE49-F238E27FC236}">
                <a16:creationId xmlns:a16="http://schemas.microsoft.com/office/drawing/2014/main" id="{4C103BB3-2BA8-6A23-E81E-559149573531}"/>
              </a:ext>
            </a:extLst>
          </p:cNvPr>
          <p:cNvSpPr>
            <a:spLocks noGrp="1"/>
          </p:cNvSpPr>
          <p:nvPr>
            <p:ph type="ftr" sz="quarter" idx="10"/>
          </p:nvPr>
        </p:nvSpPr>
        <p:spPr>
          <a:xfrm>
            <a:off x="228600" y="6356350"/>
            <a:ext cx="4114800" cy="365125"/>
          </a:xfrm>
        </p:spPr>
        <p:txBody>
          <a:bodyPr vert="horz" lIns="91440" tIns="45720" rIns="91440" bIns="45720" rtlCol="0" anchor="ctr">
            <a:normAutofit/>
          </a:bodyPr>
          <a:lstStyle/>
          <a:p>
            <a:pPr>
              <a:spcAft>
                <a:spcPts val="600"/>
              </a:spcAft>
            </a:pPr>
            <a:r>
              <a:rPr lang="en-US" kern="1200">
                <a:latin typeface="Gill Sans Nova Light" panose="020F0302020204030204" pitchFamily="34" charset="0"/>
                <a:ea typeface="+mn-ea"/>
                <a:cs typeface="Gill Sans Nova Light" panose="020F0302020204030204" pitchFamily="34" charset="0"/>
              </a:rPr>
              <a:t>Presentation title</a:t>
            </a:r>
          </a:p>
        </p:txBody>
      </p:sp>
      <p:sp>
        <p:nvSpPr>
          <p:cNvPr id="3" name="Slide Number Placeholder 2">
            <a:extLst>
              <a:ext uri="{FF2B5EF4-FFF2-40B4-BE49-F238E27FC236}">
                <a16:creationId xmlns:a16="http://schemas.microsoft.com/office/drawing/2014/main" id="{DD4BB2B5-3028-1289-11DD-6FA750A478C4}"/>
              </a:ext>
            </a:extLst>
          </p:cNvPr>
          <p:cNvSpPr>
            <a:spLocks noGrp="1"/>
          </p:cNvSpPr>
          <p:nvPr>
            <p:ph type="sldNum" sz="quarter" idx="11"/>
          </p:nvPr>
        </p:nvSpPr>
        <p:spPr>
          <a:xfrm>
            <a:off x="9208008"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21</a:t>
            </a:fld>
            <a:endParaRPr lang="en-US"/>
          </a:p>
        </p:txBody>
      </p:sp>
      <p:sp>
        <p:nvSpPr>
          <p:cNvPr id="8" name="TextBox 7">
            <a:extLst>
              <a:ext uri="{FF2B5EF4-FFF2-40B4-BE49-F238E27FC236}">
                <a16:creationId xmlns:a16="http://schemas.microsoft.com/office/drawing/2014/main" id="{0C1BC03B-429C-1988-C9DE-C3D418644507}"/>
              </a:ext>
            </a:extLst>
          </p:cNvPr>
          <p:cNvSpPr txBox="1"/>
          <p:nvPr/>
        </p:nvSpPr>
        <p:spPr>
          <a:xfrm>
            <a:off x="2928256" y="2282428"/>
            <a:ext cx="6094324" cy="369332"/>
          </a:xfrm>
          <a:prstGeom prst="rect">
            <a:avLst/>
          </a:prstGeom>
          <a:noFill/>
        </p:spPr>
        <p:txBody>
          <a:bodyPr wrap="square">
            <a:spAutoFit/>
          </a:bodyPr>
          <a:lstStyle/>
          <a:p>
            <a:r>
              <a:rPr lang="en-US" b="1" dirty="0">
                <a:solidFill>
                  <a:srgbClr val="374151"/>
                </a:solidFill>
                <a:latin typeface="Söhne"/>
              </a:rPr>
              <a:t>--</a:t>
            </a:r>
            <a:r>
              <a:rPr lang="en-US" b="1" i="0" dirty="0">
                <a:solidFill>
                  <a:srgbClr val="374151"/>
                </a:solidFill>
                <a:effectLst/>
                <a:latin typeface="Söhne"/>
              </a:rPr>
              <a:t>Little Red Riding Hood</a:t>
            </a:r>
            <a:endParaRPr lang="en-US" b="1" dirty="0"/>
          </a:p>
        </p:txBody>
      </p:sp>
      <p:pic>
        <p:nvPicPr>
          <p:cNvPr id="4" name="Picture 3">
            <a:extLst>
              <a:ext uri="{FF2B5EF4-FFF2-40B4-BE49-F238E27FC236}">
                <a16:creationId xmlns:a16="http://schemas.microsoft.com/office/drawing/2014/main" id="{D86E0ABB-DA01-E592-6990-93028D1244C3}"/>
              </a:ext>
            </a:extLst>
          </p:cNvPr>
          <p:cNvPicPr>
            <a:picLocks noChangeAspect="1"/>
          </p:cNvPicPr>
          <p:nvPr/>
        </p:nvPicPr>
        <p:blipFill>
          <a:blip r:embed="rId3"/>
          <a:stretch>
            <a:fillRect/>
          </a:stretch>
        </p:blipFill>
        <p:spPr>
          <a:xfrm rot="20109733">
            <a:off x="1557664" y="2561530"/>
            <a:ext cx="1876251" cy="2634893"/>
          </a:xfrm>
          <a:prstGeom prst="rect">
            <a:avLst/>
          </a:prstGeom>
        </p:spPr>
      </p:pic>
      <p:pic>
        <p:nvPicPr>
          <p:cNvPr id="7" name="Picture 6">
            <a:extLst>
              <a:ext uri="{FF2B5EF4-FFF2-40B4-BE49-F238E27FC236}">
                <a16:creationId xmlns:a16="http://schemas.microsoft.com/office/drawing/2014/main" id="{F8941833-47F2-2AA6-EB0D-C3F878F224D4}"/>
              </a:ext>
            </a:extLst>
          </p:cNvPr>
          <p:cNvPicPr>
            <a:picLocks noChangeAspect="1"/>
          </p:cNvPicPr>
          <p:nvPr/>
        </p:nvPicPr>
        <p:blipFill>
          <a:blip r:embed="rId4"/>
          <a:stretch>
            <a:fillRect/>
          </a:stretch>
        </p:blipFill>
        <p:spPr>
          <a:xfrm>
            <a:off x="6028012" y="34968"/>
            <a:ext cx="4520209" cy="1609682"/>
          </a:xfrm>
          <a:prstGeom prst="rect">
            <a:avLst/>
          </a:prstGeom>
        </p:spPr>
      </p:pic>
      <p:pic>
        <p:nvPicPr>
          <p:cNvPr id="9" name="Picture 8">
            <a:extLst>
              <a:ext uri="{FF2B5EF4-FFF2-40B4-BE49-F238E27FC236}">
                <a16:creationId xmlns:a16="http://schemas.microsoft.com/office/drawing/2014/main" id="{39A6CED7-03A6-A2E1-EC93-712CBCC6227B}"/>
              </a:ext>
            </a:extLst>
          </p:cNvPr>
          <p:cNvPicPr>
            <a:picLocks noChangeAspect="1"/>
          </p:cNvPicPr>
          <p:nvPr/>
        </p:nvPicPr>
        <p:blipFill>
          <a:blip r:embed="rId5"/>
          <a:stretch>
            <a:fillRect/>
          </a:stretch>
        </p:blipFill>
        <p:spPr>
          <a:xfrm>
            <a:off x="8582782" y="2389415"/>
            <a:ext cx="1996826" cy="2885657"/>
          </a:xfrm>
          <a:prstGeom prst="rect">
            <a:avLst/>
          </a:prstGeom>
        </p:spPr>
      </p:pic>
      <p:sp>
        <p:nvSpPr>
          <p:cNvPr id="11" name="TextBox 10">
            <a:extLst>
              <a:ext uri="{FF2B5EF4-FFF2-40B4-BE49-F238E27FC236}">
                <a16:creationId xmlns:a16="http://schemas.microsoft.com/office/drawing/2014/main" id="{4DA0B8F1-D200-2FD5-DDC3-832E3156659E}"/>
              </a:ext>
            </a:extLst>
          </p:cNvPr>
          <p:cNvSpPr txBox="1"/>
          <p:nvPr/>
        </p:nvSpPr>
        <p:spPr>
          <a:xfrm>
            <a:off x="1643779" y="1401603"/>
            <a:ext cx="1394061" cy="369332"/>
          </a:xfrm>
          <a:prstGeom prst="rect">
            <a:avLst/>
          </a:prstGeom>
          <a:solidFill>
            <a:schemeClr val="tx2">
              <a:lumMod val="90000"/>
            </a:schemeClr>
          </a:solidFill>
        </p:spPr>
        <p:txBody>
          <a:bodyPr wrap="square">
            <a:spAutoFit/>
          </a:bodyPr>
          <a:lstStyle/>
          <a:p>
            <a:r>
              <a:rPr lang="en-US" sz="1800" dirty="0">
                <a:solidFill>
                  <a:srgbClr val="374151"/>
                </a:solidFill>
                <a:latin typeface="Söhne"/>
              </a:rPr>
              <a:t>Appendix 2. </a:t>
            </a:r>
            <a:endParaRPr lang="en-US" dirty="0"/>
          </a:p>
        </p:txBody>
      </p:sp>
    </p:spTree>
    <p:extLst>
      <p:ext uri="{BB962C8B-B14F-4D97-AF65-F5344CB8AC3E}">
        <p14:creationId xmlns:p14="http://schemas.microsoft.com/office/powerpoint/2010/main" val="2204211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8114B-4AC7-5FEB-D45E-FB5D72986FC7}"/>
              </a:ext>
            </a:extLst>
          </p:cNvPr>
          <p:cNvSpPr>
            <a:spLocks noGrp="1"/>
          </p:cNvSpPr>
          <p:nvPr>
            <p:ph type="title"/>
          </p:nvPr>
        </p:nvSpPr>
        <p:spPr>
          <a:xfrm>
            <a:off x="995680" y="294640"/>
            <a:ext cx="10190480" cy="1323848"/>
          </a:xfrm>
          <a:solidFill>
            <a:schemeClr val="tx2">
              <a:lumMod val="90000"/>
            </a:schemeClr>
          </a:solidFill>
        </p:spPr>
        <p:txBody>
          <a:bodyPr>
            <a:noAutofit/>
          </a:bodyPr>
          <a:lstStyle/>
          <a:p>
            <a:pPr algn="l"/>
            <a:r>
              <a:rPr lang="en-US" sz="3200" dirty="0">
                <a:solidFill>
                  <a:srgbClr val="374151"/>
                </a:solidFill>
                <a:latin typeface="+mj-lt"/>
              </a:rPr>
              <a:t>Appendix 3. </a:t>
            </a:r>
            <a:r>
              <a:rPr lang="en-US" sz="3200" dirty="0">
                <a:latin typeface="+mj-lt"/>
              </a:rPr>
              <a:t>Share One of My Gamification Design </a:t>
            </a:r>
            <a:br>
              <a:rPr lang="en-US" sz="3200" dirty="0">
                <a:latin typeface="+mj-lt"/>
              </a:rPr>
            </a:br>
            <a:r>
              <a:rPr lang="en-US" sz="3200" dirty="0">
                <a:latin typeface="+mj-lt"/>
              </a:rPr>
              <a:t>YCT Level </a:t>
            </a:r>
            <a:r>
              <a:rPr lang="en-US" altLang="zh-CN" sz="3200" dirty="0">
                <a:latin typeface="+mj-lt"/>
              </a:rPr>
              <a:t>1</a:t>
            </a:r>
            <a:endParaRPr lang="en-US" sz="3200" dirty="0">
              <a:latin typeface="+mj-lt"/>
            </a:endParaRPr>
          </a:p>
        </p:txBody>
      </p:sp>
      <p:pic>
        <p:nvPicPr>
          <p:cNvPr id="7" name="Content Placeholder 6">
            <a:hlinkClick r:id="rId2"/>
            <a:extLst>
              <a:ext uri="{FF2B5EF4-FFF2-40B4-BE49-F238E27FC236}">
                <a16:creationId xmlns:a16="http://schemas.microsoft.com/office/drawing/2014/main" id="{5D19A697-0108-208E-8010-442B76D62487}"/>
              </a:ext>
            </a:extLst>
          </p:cNvPr>
          <p:cNvPicPr>
            <a:picLocks noGrp="1" noChangeAspect="1"/>
          </p:cNvPicPr>
          <p:nvPr>
            <p:ph idx="1"/>
          </p:nvPr>
        </p:nvPicPr>
        <p:blipFill>
          <a:blip r:embed="rId3"/>
          <a:stretch>
            <a:fillRect/>
          </a:stretch>
        </p:blipFill>
        <p:spPr>
          <a:xfrm>
            <a:off x="2364792" y="2152303"/>
            <a:ext cx="7452255" cy="4276489"/>
          </a:xfrm>
        </p:spPr>
      </p:pic>
      <p:sp>
        <p:nvSpPr>
          <p:cNvPr id="5" name="Slide Number Placeholder 4">
            <a:extLst>
              <a:ext uri="{FF2B5EF4-FFF2-40B4-BE49-F238E27FC236}">
                <a16:creationId xmlns:a16="http://schemas.microsoft.com/office/drawing/2014/main" id="{67B0A965-66B4-5344-E698-C8A65AAC4268}"/>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Tree>
    <p:extLst>
      <p:ext uri="{BB962C8B-B14F-4D97-AF65-F5344CB8AC3E}">
        <p14:creationId xmlns:p14="http://schemas.microsoft.com/office/powerpoint/2010/main" val="1457438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531590C-7B8A-B027-6626-142F8771733C}"/>
              </a:ext>
            </a:extLst>
          </p:cNvPr>
          <p:cNvSpPr>
            <a:spLocks noGrp="1"/>
          </p:cNvSpPr>
          <p:nvPr>
            <p:ph type="ftr" sz="quarter" idx="11"/>
          </p:nvPr>
        </p:nvSpPr>
        <p:spPr>
          <a:xfrm>
            <a:off x="228600" y="6356350"/>
            <a:ext cx="4114800" cy="365125"/>
          </a:xfrm>
        </p:spPr>
        <p:txBody>
          <a:bodyPr anchor="ctr">
            <a:noAutofit/>
          </a:bodyPr>
          <a:lstStyle/>
          <a:p>
            <a:pPr>
              <a:spcAft>
                <a:spcPts val="600"/>
              </a:spcAft>
            </a:pPr>
            <a:r>
              <a:rPr lang="en-US" sz="2000"/>
              <a:t>Presentation title</a:t>
            </a:r>
          </a:p>
        </p:txBody>
      </p:sp>
      <p:sp>
        <p:nvSpPr>
          <p:cNvPr id="3" name="Slide Number Placeholder 2">
            <a:extLst>
              <a:ext uri="{FF2B5EF4-FFF2-40B4-BE49-F238E27FC236}">
                <a16:creationId xmlns:a16="http://schemas.microsoft.com/office/drawing/2014/main" id="{1E2CB931-3D2F-5FA7-B343-BE0D1C698B69}"/>
              </a:ext>
            </a:extLst>
          </p:cNvPr>
          <p:cNvSpPr>
            <a:spLocks noGrp="1"/>
          </p:cNvSpPr>
          <p:nvPr>
            <p:ph type="sldNum" sz="quarter" idx="12"/>
          </p:nvPr>
        </p:nvSpPr>
        <p:spPr>
          <a:xfrm>
            <a:off x="9208008" y="6356350"/>
            <a:ext cx="2743200" cy="365125"/>
          </a:xfrm>
        </p:spPr>
        <p:txBody>
          <a:bodyPr anchor="ctr">
            <a:noAutofit/>
          </a:bodyPr>
          <a:lstStyle/>
          <a:p>
            <a:pPr>
              <a:spcAft>
                <a:spcPts val="600"/>
              </a:spcAft>
            </a:pPr>
            <a:fld id="{294A09A9-5501-47C1-A89A-A340965A2BE2}" type="slidenum">
              <a:rPr lang="en-US" sz="2000" smtClean="0"/>
              <a:pPr>
                <a:spcAft>
                  <a:spcPts val="600"/>
                </a:spcAft>
              </a:pPr>
              <a:t>23</a:t>
            </a:fld>
            <a:endParaRPr lang="en-US" sz="2000"/>
          </a:p>
        </p:txBody>
      </p:sp>
      <p:graphicFrame>
        <p:nvGraphicFramePr>
          <p:cNvPr id="8" name="Table 7">
            <a:extLst>
              <a:ext uri="{FF2B5EF4-FFF2-40B4-BE49-F238E27FC236}">
                <a16:creationId xmlns:a16="http://schemas.microsoft.com/office/drawing/2014/main" id="{EBD0219B-E650-1271-E9D2-77F53873B87E}"/>
              </a:ext>
            </a:extLst>
          </p:cNvPr>
          <p:cNvGraphicFramePr>
            <a:graphicFrameLocks noGrp="1"/>
          </p:cNvGraphicFramePr>
          <p:nvPr>
            <p:extLst>
              <p:ext uri="{D42A27DB-BD31-4B8C-83A1-F6EECF244321}">
                <p14:modId xmlns:p14="http://schemas.microsoft.com/office/powerpoint/2010/main" val="2390353916"/>
              </p:ext>
            </p:extLst>
          </p:nvPr>
        </p:nvGraphicFramePr>
        <p:xfrm>
          <a:off x="228600" y="136525"/>
          <a:ext cx="6829048" cy="6630055"/>
        </p:xfrm>
        <a:graphic>
          <a:graphicData uri="http://schemas.openxmlformats.org/drawingml/2006/table">
            <a:tbl>
              <a:tblPr firstRow="1" firstCol="1" bandRow="1">
                <a:tableStyleId>{5C22544A-7EE6-4342-B048-85BDC9FD1C3A}</a:tableStyleId>
              </a:tblPr>
              <a:tblGrid>
                <a:gridCol w="1398319">
                  <a:extLst>
                    <a:ext uri="{9D8B030D-6E8A-4147-A177-3AD203B41FA5}">
                      <a16:colId xmlns:a16="http://schemas.microsoft.com/office/drawing/2014/main" val="348141157"/>
                    </a:ext>
                  </a:extLst>
                </a:gridCol>
                <a:gridCol w="195054">
                  <a:extLst>
                    <a:ext uri="{9D8B030D-6E8A-4147-A177-3AD203B41FA5}">
                      <a16:colId xmlns:a16="http://schemas.microsoft.com/office/drawing/2014/main" val="822993610"/>
                    </a:ext>
                  </a:extLst>
                </a:gridCol>
                <a:gridCol w="5235675">
                  <a:extLst>
                    <a:ext uri="{9D8B030D-6E8A-4147-A177-3AD203B41FA5}">
                      <a16:colId xmlns:a16="http://schemas.microsoft.com/office/drawing/2014/main" val="2501040557"/>
                    </a:ext>
                  </a:extLst>
                </a:gridCol>
              </a:tblGrid>
              <a:tr h="327988">
                <a:tc gridSpan="2">
                  <a:txBody>
                    <a:bodyPr/>
                    <a:lstStyle/>
                    <a:p>
                      <a:pPr marL="0" marR="0" algn="ctr">
                        <a:spcBef>
                          <a:spcPts val="0"/>
                        </a:spcBef>
                        <a:spcAft>
                          <a:spcPts val="0"/>
                        </a:spcAft>
                      </a:pPr>
                      <a:r>
                        <a:rPr lang="en-GB" sz="1400">
                          <a:effectLst/>
                        </a:rPr>
                        <a:t>Chinese Proficiency Level</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tc hMerge="1">
                  <a:txBody>
                    <a:bodyPr/>
                    <a:lstStyle/>
                    <a:p>
                      <a:endParaRPr lang="en-US"/>
                    </a:p>
                  </a:txBody>
                  <a:tcPr/>
                </a:tc>
                <a:tc>
                  <a:txBody>
                    <a:bodyPr/>
                    <a:lstStyle/>
                    <a:p>
                      <a:pPr marL="0" marR="0">
                        <a:spcBef>
                          <a:spcPts val="0"/>
                        </a:spcBef>
                        <a:spcAft>
                          <a:spcPts val="0"/>
                        </a:spcAft>
                      </a:pPr>
                      <a:r>
                        <a:rPr lang="en-GB" sz="1400">
                          <a:effectLst/>
                        </a:rPr>
                        <a:t>YCT Level 1</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extLst>
                  <a:ext uri="{0D108BD9-81ED-4DB2-BD59-A6C34878D82A}">
                    <a16:rowId xmlns:a16="http://schemas.microsoft.com/office/drawing/2014/main" val="3016504401"/>
                  </a:ext>
                </a:extLst>
              </a:tr>
              <a:tr h="327988">
                <a:tc gridSpan="2">
                  <a:txBody>
                    <a:bodyPr/>
                    <a:lstStyle/>
                    <a:p>
                      <a:pPr marL="0" marR="0" algn="ctr">
                        <a:spcBef>
                          <a:spcPts val="0"/>
                        </a:spcBef>
                        <a:spcAft>
                          <a:spcPts val="0"/>
                        </a:spcAft>
                      </a:pPr>
                      <a:r>
                        <a:rPr lang="en-GB" sz="1400">
                          <a:effectLst/>
                        </a:rPr>
                        <a:t>The age of the target students</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tc hMerge="1">
                  <a:txBody>
                    <a:bodyPr/>
                    <a:lstStyle/>
                    <a:p>
                      <a:endParaRPr lang="en-US"/>
                    </a:p>
                  </a:txBody>
                  <a:tcPr/>
                </a:tc>
                <a:tc>
                  <a:txBody>
                    <a:bodyPr/>
                    <a:lstStyle/>
                    <a:p>
                      <a:pPr marL="0" marR="0">
                        <a:spcBef>
                          <a:spcPts val="0"/>
                        </a:spcBef>
                        <a:spcAft>
                          <a:spcPts val="0"/>
                        </a:spcAft>
                      </a:pPr>
                      <a:r>
                        <a:rPr lang="en-GB" sz="1400">
                          <a:effectLst/>
                        </a:rPr>
                        <a:t>Years Five</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extLst>
                  <a:ext uri="{0D108BD9-81ED-4DB2-BD59-A6C34878D82A}">
                    <a16:rowId xmlns:a16="http://schemas.microsoft.com/office/drawing/2014/main" val="1542289491"/>
                  </a:ext>
                </a:extLst>
              </a:tr>
              <a:tr h="218658">
                <a:tc gridSpan="2">
                  <a:txBody>
                    <a:bodyPr/>
                    <a:lstStyle/>
                    <a:p>
                      <a:pPr marL="0" marR="0" algn="ctr">
                        <a:spcBef>
                          <a:spcPts val="0"/>
                        </a:spcBef>
                        <a:spcAft>
                          <a:spcPts val="0"/>
                        </a:spcAft>
                      </a:pPr>
                      <a:r>
                        <a:rPr lang="en-GB" sz="1400">
                          <a:effectLst/>
                        </a:rPr>
                        <a:t>number of students</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tc hMerge="1">
                  <a:txBody>
                    <a:bodyPr/>
                    <a:lstStyle/>
                    <a:p>
                      <a:endParaRPr lang="en-US"/>
                    </a:p>
                  </a:txBody>
                  <a:tcPr/>
                </a:tc>
                <a:tc>
                  <a:txBody>
                    <a:bodyPr/>
                    <a:lstStyle/>
                    <a:p>
                      <a:pPr marL="0" marR="0">
                        <a:spcBef>
                          <a:spcPts val="0"/>
                        </a:spcBef>
                        <a:spcAft>
                          <a:spcPts val="0"/>
                        </a:spcAft>
                      </a:pPr>
                      <a:r>
                        <a:rPr lang="en-GB" sz="1400">
                          <a:effectLst/>
                        </a:rPr>
                        <a:t>20</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extLst>
                  <a:ext uri="{0D108BD9-81ED-4DB2-BD59-A6C34878D82A}">
                    <a16:rowId xmlns:a16="http://schemas.microsoft.com/office/drawing/2014/main" val="2114106726"/>
                  </a:ext>
                </a:extLst>
              </a:tr>
              <a:tr h="136662">
                <a:tc gridSpan="2">
                  <a:txBody>
                    <a:bodyPr/>
                    <a:lstStyle/>
                    <a:p>
                      <a:pPr marL="0" marR="0" algn="ctr">
                        <a:spcBef>
                          <a:spcPts val="0"/>
                        </a:spcBef>
                        <a:spcAft>
                          <a:spcPts val="0"/>
                        </a:spcAft>
                      </a:pPr>
                      <a:r>
                        <a:rPr lang="en-GB" sz="1400">
                          <a:effectLst/>
                        </a:rPr>
                        <a:t>course format</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tc hMerge="1">
                  <a:txBody>
                    <a:bodyPr/>
                    <a:lstStyle/>
                    <a:p>
                      <a:endParaRPr lang="en-US"/>
                    </a:p>
                  </a:txBody>
                  <a:tcPr/>
                </a:tc>
                <a:tc>
                  <a:txBody>
                    <a:bodyPr/>
                    <a:lstStyle/>
                    <a:p>
                      <a:pPr marL="0" marR="0">
                        <a:spcBef>
                          <a:spcPts val="0"/>
                        </a:spcBef>
                        <a:spcAft>
                          <a:spcPts val="0"/>
                        </a:spcAft>
                      </a:pPr>
                      <a:r>
                        <a:rPr lang="en-GB" sz="1400">
                          <a:effectLst/>
                        </a:rPr>
                        <a:t>Face to face</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extLst>
                  <a:ext uri="{0D108BD9-81ED-4DB2-BD59-A6C34878D82A}">
                    <a16:rowId xmlns:a16="http://schemas.microsoft.com/office/drawing/2014/main" val="208351855"/>
                  </a:ext>
                </a:extLst>
              </a:tr>
              <a:tr h="437317">
                <a:tc gridSpan="2">
                  <a:txBody>
                    <a:bodyPr/>
                    <a:lstStyle/>
                    <a:p>
                      <a:pPr marL="0" marR="0" algn="ctr">
                        <a:spcBef>
                          <a:spcPts val="0"/>
                        </a:spcBef>
                        <a:spcAft>
                          <a:spcPts val="0"/>
                        </a:spcAft>
                      </a:pPr>
                      <a:r>
                        <a:rPr lang="en-GB" sz="1400">
                          <a:effectLst/>
                        </a:rPr>
                        <a:t>The students' Chinese proficiency level</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tc hMerge="1">
                  <a:txBody>
                    <a:bodyPr/>
                    <a:lstStyle/>
                    <a:p>
                      <a:endParaRPr lang="en-US"/>
                    </a:p>
                  </a:txBody>
                  <a:tcPr/>
                </a:tc>
                <a:tc>
                  <a:txBody>
                    <a:bodyPr/>
                    <a:lstStyle/>
                    <a:p>
                      <a:pPr marL="0" marR="0">
                        <a:spcBef>
                          <a:spcPts val="0"/>
                        </a:spcBef>
                        <a:spcAft>
                          <a:spcPts val="0"/>
                        </a:spcAft>
                      </a:pPr>
                      <a:r>
                        <a:rPr lang="en-GB" sz="1400">
                          <a:effectLst/>
                        </a:rPr>
                        <a:t>Zero foundation</a:t>
                      </a:r>
                      <a:endParaRPr lang="en-US" sz="140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extLst>
                  <a:ext uri="{0D108BD9-81ED-4DB2-BD59-A6C34878D82A}">
                    <a16:rowId xmlns:a16="http://schemas.microsoft.com/office/drawing/2014/main" val="619796362"/>
                  </a:ext>
                </a:extLst>
              </a:tr>
              <a:tr h="4591826">
                <a:tc>
                  <a:txBody>
                    <a:bodyPr/>
                    <a:lstStyle/>
                    <a:p>
                      <a:pPr marL="0" marR="0" algn="ctr">
                        <a:spcBef>
                          <a:spcPts val="0"/>
                        </a:spcBef>
                        <a:spcAft>
                          <a:spcPts val="0"/>
                        </a:spcAft>
                      </a:pPr>
                      <a:r>
                        <a:rPr lang="en-GB" sz="1400" dirty="0">
                          <a:effectLst/>
                        </a:rPr>
                        <a:t> </a:t>
                      </a:r>
                      <a:endParaRPr lang="en-US" sz="1400" dirty="0">
                        <a:effectLst/>
                      </a:endParaRPr>
                    </a:p>
                    <a:p>
                      <a:pPr marL="0" marR="0" algn="ctr">
                        <a:spcBef>
                          <a:spcPts val="0"/>
                        </a:spcBef>
                        <a:spcAft>
                          <a:spcPts val="0"/>
                        </a:spcAft>
                      </a:pPr>
                      <a:r>
                        <a:rPr lang="en-GB" sz="1400" dirty="0">
                          <a:effectLst/>
                        </a:rPr>
                        <a:t> </a:t>
                      </a:r>
                      <a:endParaRPr lang="en-US" sz="1400" dirty="0">
                        <a:effectLst/>
                      </a:endParaRPr>
                    </a:p>
                    <a:p>
                      <a:pPr marL="0" marR="0" algn="ctr">
                        <a:spcBef>
                          <a:spcPts val="0"/>
                        </a:spcBef>
                        <a:spcAft>
                          <a:spcPts val="0"/>
                        </a:spcAft>
                      </a:pPr>
                      <a:r>
                        <a:rPr lang="en-GB" sz="1400" dirty="0">
                          <a:effectLst/>
                        </a:rPr>
                        <a:t> </a:t>
                      </a:r>
                      <a:endParaRPr lang="en-US" sz="1400" dirty="0">
                        <a:effectLst/>
                      </a:endParaRPr>
                    </a:p>
                    <a:p>
                      <a:pPr marL="0" marR="0" algn="ctr">
                        <a:spcBef>
                          <a:spcPts val="0"/>
                        </a:spcBef>
                        <a:spcAft>
                          <a:spcPts val="0"/>
                        </a:spcAft>
                      </a:pPr>
                      <a:r>
                        <a:rPr lang="en-GB" sz="1400" dirty="0">
                          <a:effectLst/>
                        </a:rPr>
                        <a:t> </a:t>
                      </a:r>
                      <a:endParaRPr lang="en-US" sz="1400" dirty="0">
                        <a:effectLst/>
                      </a:endParaRPr>
                    </a:p>
                    <a:p>
                      <a:pPr marL="0" marR="0" algn="ctr">
                        <a:spcBef>
                          <a:spcPts val="0"/>
                        </a:spcBef>
                        <a:spcAft>
                          <a:spcPts val="0"/>
                        </a:spcAft>
                      </a:pPr>
                      <a:r>
                        <a:rPr lang="en-GB" sz="1400" dirty="0">
                          <a:effectLst/>
                        </a:rPr>
                        <a:t>Teaching</a:t>
                      </a:r>
                      <a:endParaRPr lang="en-US" sz="1400" dirty="0">
                        <a:effectLst/>
                      </a:endParaRPr>
                    </a:p>
                    <a:p>
                      <a:pPr marL="0" marR="0" algn="ctr">
                        <a:spcBef>
                          <a:spcPts val="0"/>
                        </a:spcBef>
                        <a:spcAft>
                          <a:spcPts val="0"/>
                        </a:spcAft>
                      </a:pPr>
                      <a:r>
                        <a:rPr lang="en-GB" sz="1400" dirty="0">
                          <a:effectLst/>
                        </a:rPr>
                        <a:t> Objectives</a:t>
                      </a:r>
                      <a:endParaRPr lang="en-US" sz="1400" dirty="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tc gridSpan="2">
                  <a:txBody>
                    <a:bodyPr/>
                    <a:lstStyle/>
                    <a:p>
                      <a:pPr marL="0" marR="0">
                        <a:spcBef>
                          <a:spcPts val="0"/>
                        </a:spcBef>
                        <a:spcAft>
                          <a:spcPts val="0"/>
                        </a:spcAft>
                      </a:pPr>
                      <a:r>
                        <a:rPr lang="en-US" sz="1400" dirty="0">
                          <a:effectLst/>
                        </a:rPr>
                        <a:t>Language Objectives: Through this teaching activity, students will be able to consolidate and apply the vocabulary, sentence patterns, functional expressions, and grammar knowledge learned at the YCT level 1.</a:t>
                      </a:r>
                    </a:p>
                    <a:p>
                      <a:pPr marL="0" marR="0">
                        <a:spcBef>
                          <a:spcPts val="0"/>
                        </a:spcBef>
                        <a:spcAft>
                          <a:spcPts val="0"/>
                        </a:spcAft>
                      </a:pPr>
                      <a:r>
                        <a:rPr lang="en-US" sz="1400" dirty="0">
                          <a:effectLst/>
                        </a:rPr>
                        <a:t> </a:t>
                      </a:r>
                    </a:p>
                    <a:p>
                      <a:pPr marL="0" marR="0">
                        <a:spcBef>
                          <a:spcPts val="0"/>
                        </a:spcBef>
                        <a:spcAft>
                          <a:spcPts val="0"/>
                        </a:spcAft>
                      </a:pPr>
                      <a:r>
                        <a:rPr lang="en-US" sz="1400" dirty="0">
                          <a:effectLst/>
                        </a:rPr>
                        <a:t>Communication Objectives: Cultivate students' ability to engage in basic communication in daily life situations, including greetings, self-introductions, asking questions, expressing opinions, etc.</a:t>
                      </a:r>
                    </a:p>
                    <a:p>
                      <a:pPr marL="0" marR="0">
                        <a:spcBef>
                          <a:spcPts val="0"/>
                        </a:spcBef>
                        <a:spcAft>
                          <a:spcPts val="0"/>
                        </a:spcAft>
                      </a:pPr>
                      <a:r>
                        <a:rPr lang="en-US" sz="1400" dirty="0">
                          <a:effectLst/>
                        </a:rPr>
                        <a:t> </a:t>
                      </a:r>
                    </a:p>
                    <a:p>
                      <a:pPr marL="0" marR="0">
                        <a:spcBef>
                          <a:spcPts val="0"/>
                        </a:spcBef>
                        <a:spcAft>
                          <a:spcPts val="0"/>
                        </a:spcAft>
                      </a:pPr>
                      <a:r>
                        <a:rPr lang="en-US" sz="1400" dirty="0">
                          <a:effectLst/>
                        </a:rPr>
                        <a:t>Listening Objectives: Improve students' listening comprehension skills, enabling them to understand simple spoken dialogues, instructions, and passages, and extract relevant information from them.</a:t>
                      </a:r>
                    </a:p>
                    <a:p>
                      <a:pPr marL="0" marR="0">
                        <a:spcBef>
                          <a:spcPts val="0"/>
                        </a:spcBef>
                        <a:spcAft>
                          <a:spcPts val="0"/>
                        </a:spcAft>
                      </a:pPr>
                      <a:r>
                        <a:rPr lang="en-US" sz="1400" dirty="0">
                          <a:effectLst/>
                        </a:rPr>
                        <a:t> </a:t>
                      </a:r>
                    </a:p>
                    <a:p>
                      <a:pPr marL="0" marR="0">
                        <a:spcBef>
                          <a:spcPts val="0"/>
                        </a:spcBef>
                        <a:spcAft>
                          <a:spcPts val="0"/>
                        </a:spcAft>
                      </a:pPr>
                      <a:r>
                        <a:rPr lang="en-US" sz="1400" dirty="0">
                          <a:effectLst/>
                        </a:rPr>
                        <a:t>Reading Objectives: Develop students' reading comprehension skills, enabling them to read simple texts, articles, or instructions and understand the basic information and main ideas conveyed.</a:t>
                      </a:r>
                    </a:p>
                    <a:p>
                      <a:pPr marL="0" marR="0">
                        <a:spcBef>
                          <a:spcPts val="0"/>
                        </a:spcBef>
                        <a:spcAft>
                          <a:spcPts val="0"/>
                        </a:spcAft>
                      </a:pPr>
                      <a:r>
                        <a:rPr lang="en-US" sz="1400" dirty="0">
                          <a:effectLst/>
                        </a:rPr>
                        <a:t> </a:t>
                      </a:r>
                    </a:p>
                    <a:p>
                      <a:pPr marL="0" marR="0">
                        <a:spcBef>
                          <a:spcPts val="0"/>
                        </a:spcBef>
                        <a:spcAft>
                          <a:spcPts val="0"/>
                        </a:spcAft>
                      </a:pPr>
                      <a:r>
                        <a:rPr lang="en-US" sz="1400" dirty="0">
                          <a:effectLst/>
                        </a:rPr>
                        <a:t>Writing Objectives: Spark students' interest in writing, enabling them to express personal experiences, viewpoints, and ideas using simple language and write basic sentences and paragraphs.</a:t>
                      </a:r>
                    </a:p>
                    <a:p>
                      <a:pPr marL="0" marR="0">
                        <a:spcBef>
                          <a:spcPts val="0"/>
                        </a:spcBef>
                        <a:spcAft>
                          <a:spcPts val="0"/>
                        </a:spcAft>
                      </a:pPr>
                      <a:r>
                        <a:rPr lang="en-US" sz="1400" dirty="0">
                          <a:effectLst/>
                        </a:rPr>
                        <a:t> </a:t>
                      </a:r>
                    </a:p>
                    <a:p>
                      <a:pPr marL="0" marR="0">
                        <a:spcBef>
                          <a:spcPts val="0"/>
                        </a:spcBef>
                        <a:spcAft>
                          <a:spcPts val="0"/>
                        </a:spcAft>
                      </a:pPr>
                      <a:r>
                        <a:rPr lang="en-US" sz="1400" dirty="0">
                          <a:effectLst/>
                        </a:rPr>
                        <a:t>Cultural Objectives: Through the teaching activities, guide students to learn about the basic knowledge and values of traditional Chinese culture, enhancing their understanding and respect for Chinese culture.</a:t>
                      </a:r>
                      <a:endParaRPr lang="en-US" sz="1400" dirty="0">
                        <a:effectLst/>
                        <a:latin typeface="Calibri" panose="020F0502020204030204" pitchFamily="34" charset="0"/>
                        <a:ea typeface="SimSun" panose="02010600030101010101" pitchFamily="2" charset="-122"/>
                        <a:cs typeface="Arial" panose="020B0604020202020204" pitchFamily="34" charset="0"/>
                      </a:endParaRPr>
                    </a:p>
                  </a:txBody>
                  <a:tcPr marL="29534" marR="29534" marT="0" marB="0"/>
                </a:tc>
                <a:tc hMerge="1">
                  <a:txBody>
                    <a:bodyPr/>
                    <a:lstStyle/>
                    <a:p>
                      <a:endParaRPr lang="en-US"/>
                    </a:p>
                  </a:txBody>
                  <a:tcPr/>
                </a:tc>
                <a:extLst>
                  <a:ext uri="{0D108BD9-81ED-4DB2-BD59-A6C34878D82A}">
                    <a16:rowId xmlns:a16="http://schemas.microsoft.com/office/drawing/2014/main" val="3828750327"/>
                  </a:ext>
                </a:extLst>
              </a:tr>
            </a:tbl>
          </a:graphicData>
        </a:graphic>
      </p:graphicFrame>
      <p:sp>
        <p:nvSpPr>
          <p:cNvPr id="13" name="TextBox 12">
            <a:extLst>
              <a:ext uri="{FF2B5EF4-FFF2-40B4-BE49-F238E27FC236}">
                <a16:creationId xmlns:a16="http://schemas.microsoft.com/office/drawing/2014/main" id="{6201FAF3-3F15-9A00-5340-0314478024B3}"/>
              </a:ext>
            </a:extLst>
          </p:cNvPr>
          <p:cNvSpPr txBox="1"/>
          <p:nvPr/>
        </p:nvSpPr>
        <p:spPr>
          <a:xfrm>
            <a:off x="8203642" y="2189559"/>
            <a:ext cx="3251479" cy="1754326"/>
          </a:xfrm>
          <a:prstGeom prst="rect">
            <a:avLst/>
          </a:prstGeom>
          <a:noFill/>
        </p:spPr>
        <p:txBody>
          <a:bodyPr wrap="square">
            <a:spAutoFit/>
          </a:bodyPr>
          <a:lstStyle/>
          <a:p>
            <a:r>
              <a:rPr lang="en-US" sz="5400" b="1" i="1" dirty="0"/>
              <a:t>Teaching</a:t>
            </a:r>
          </a:p>
          <a:p>
            <a:r>
              <a:rPr lang="en-US" sz="5400" b="1" i="1" dirty="0"/>
              <a:t>  Objectives</a:t>
            </a:r>
          </a:p>
        </p:txBody>
      </p:sp>
      <p:sp>
        <p:nvSpPr>
          <p:cNvPr id="5" name="TextBox 4">
            <a:extLst>
              <a:ext uri="{FF2B5EF4-FFF2-40B4-BE49-F238E27FC236}">
                <a16:creationId xmlns:a16="http://schemas.microsoft.com/office/drawing/2014/main" id="{81DA5FB0-65FD-7CF9-D362-3D397A116E3E}"/>
              </a:ext>
            </a:extLst>
          </p:cNvPr>
          <p:cNvSpPr txBox="1"/>
          <p:nvPr/>
        </p:nvSpPr>
        <p:spPr>
          <a:xfrm>
            <a:off x="10393680" y="80645"/>
            <a:ext cx="1798320" cy="369332"/>
          </a:xfrm>
          <a:prstGeom prst="rect">
            <a:avLst/>
          </a:prstGeom>
          <a:noFill/>
        </p:spPr>
        <p:txBody>
          <a:bodyPr wrap="square">
            <a:spAutoFit/>
          </a:bodyPr>
          <a:lstStyle/>
          <a:p>
            <a:r>
              <a:rPr lang="en-US" sz="1800" dirty="0">
                <a:solidFill>
                  <a:srgbClr val="374151"/>
                </a:solidFill>
                <a:latin typeface="+mj-lt"/>
              </a:rPr>
              <a:t>Appendix 4.</a:t>
            </a:r>
            <a:endParaRPr lang="en-US" dirty="0"/>
          </a:p>
        </p:txBody>
      </p:sp>
    </p:spTree>
    <p:extLst>
      <p:ext uri="{BB962C8B-B14F-4D97-AF65-F5344CB8AC3E}">
        <p14:creationId xmlns:p14="http://schemas.microsoft.com/office/powerpoint/2010/main" val="1382386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EF47F9C-06D2-426E-E683-0E9A846DD65C}"/>
              </a:ext>
            </a:extLst>
          </p:cNvPr>
          <p:cNvSpPr txBox="1"/>
          <p:nvPr/>
        </p:nvSpPr>
        <p:spPr>
          <a:xfrm>
            <a:off x="909145" y="0"/>
            <a:ext cx="10515600" cy="1325880"/>
          </a:xfrm>
          <a:prstGeom prst="rect">
            <a:avLst/>
          </a:prstGeom>
        </p:spPr>
        <p:txBody>
          <a:bodyPr vert="horz" lIns="91440" tIns="45720" rIns="91440" bIns="45720" rtlCol="0" anchor="ctr">
            <a:normAutofit/>
          </a:bodyPr>
          <a:lstStyle/>
          <a:p>
            <a:pPr marL="0" marR="0" lvl="0" indent="0" algn="ctr" fontAlgn="auto">
              <a:lnSpc>
                <a:spcPct val="90000"/>
              </a:lnSpc>
              <a:spcBef>
                <a:spcPct val="0"/>
              </a:spcBef>
              <a:spcAft>
                <a:spcPts val="600"/>
              </a:spcAft>
              <a:buClrTx/>
              <a:buSzTx/>
              <a:tabLst/>
              <a:defRPr/>
            </a:pPr>
            <a:r>
              <a:rPr kumimoji="0" lang="en-US" sz="4400" b="1" i="0" u="none" strike="noStrike" kern="1200" cap="none" spc="0" normalizeH="0" baseline="0" noProof="0" dirty="0">
                <a:ln>
                  <a:noFill/>
                </a:ln>
                <a:solidFill>
                  <a:schemeClr val="accent3"/>
                </a:solidFill>
                <a:effectLst/>
                <a:uLnTx/>
                <a:uFillTx/>
                <a:latin typeface="Baskerville" panose="02020502070401020303" pitchFamily="18" charset="0"/>
                <a:ea typeface="Baskerville" panose="02020502070401020303" pitchFamily="18" charset="0"/>
                <a:cs typeface="+mj-cs"/>
              </a:rPr>
              <a:t>Schedule for the class</a:t>
            </a:r>
          </a:p>
        </p:txBody>
      </p:sp>
      <p:sp>
        <p:nvSpPr>
          <p:cNvPr id="13" name="Footer Placeholder 4">
            <a:extLst>
              <a:ext uri="{FF2B5EF4-FFF2-40B4-BE49-F238E27FC236}">
                <a16:creationId xmlns:a16="http://schemas.microsoft.com/office/drawing/2014/main" id="{24923BBD-1DEF-192D-53A9-8F85BC0ABACA}"/>
              </a:ext>
            </a:extLst>
          </p:cNvPr>
          <p:cNvSpPr>
            <a:spLocks noGrp="1"/>
          </p:cNvSpPr>
          <p:nvPr>
            <p:ph type="ftr" sz="quarter" idx="10"/>
          </p:nvPr>
        </p:nvSpPr>
        <p:spPr>
          <a:xfrm>
            <a:off x="228600" y="6356350"/>
            <a:ext cx="4114800" cy="365125"/>
          </a:xfrm>
        </p:spPr>
        <p:txBody>
          <a:bodyPr vert="horz" lIns="91440" tIns="45720" rIns="91440" bIns="45720" rtlCol="0" anchor="ctr">
            <a:normAutofit/>
          </a:bodyPr>
          <a:lstStyle/>
          <a:p>
            <a:pPr>
              <a:spcAft>
                <a:spcPts val="600"/>
              </a:spcAft>
            </a:pPr>
            <a:r>
              <a:rPr lang="en-US" kern="1200">
                <a:latin typeface="Gill Sans Nova Light" panose="020F0302020204030204" pitchFamily="34" charset="0"/>
                <a:ea typeface="+mn-ea"/>
                <a:cs typeface="Gill Sans Nova Light" panose="020F0302020204030204" pitchFamily="34" charset="0"/>
              </a:rPr>
              <a:t>Presentation title</a:t>
            </a:r>
          </a:p>
        </p:txBody>
      </p:sp>
      <p:sp>
        <p:nvSpPr>
          <p:cNvPr id="3" name="Slide Number Placeholder 2">
            <a:extLst>
              <a:ext uri="{FF2B5EF4-FFF2-40B4-BE49-F238E27FC236}">
                <a16:creationId xmlns:a16="http://schemas.microsoft.com/office/drawing/2014/main" id="{1FE97701-BE76-7CEA-6314-E989CC5BD25C}"/>
              </a:ext>
            </a:extLst>
          </p:cNvPr>
          <p:cNvSpPr>
            <a:spLocks noGrp="1"/>
          </p:cNvSpPr>
          <p:nvPr>
            <p:ph type="sldNum" sz="quarter" idx="11"/>
          </p:nvPr>
        </p:nvSpPr>
        <p:spPr>
          <a:xfrm>
            <a:off x="9208008"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24</a:t>
            </a:fld>
            <a:endParaRPr lang="en-US"/>
          </a:p>
        </p:txBody>
      </p:sp>
      <p:graphicFrame>
        <p:nvGraphicFramePr>
          <p:cNvPr id="4" name="Table 3">
            <a:extLst>
              <a:ext uri="{FF2B5EF4-FFF2-40B4-BE49-F238E27FC236}">
                <a16:creationId xmlns:a16="http://schemas.microsoft.com/office/drawing/2014/main" id="{A317B7FC-6F09-F55F-1063-821B8406978D}"/>
              </a:ext>
            </a:extLst>
          </p:cNvPr>
          <p:cNvGraphicFramePr>
            <a:graphicFrameLocks noGrp="1"/>
          </p:cNvGraphicFramePr>
          <p:nvPr>
            <p:extLst>
              <p:ext uri="{D42A27DB-BD31-4B8C-83A1-F6EECF244321}">
                <p14:modId xmlns:p14="http://schemas.microsoft.com/office/powerpoint/2010/main" val="3399213169"/>
              </p:ext>
            </p:extLst>
          </p:nvPr>
        </p:nvGraphicFramePr>
        <p:xfrm>
          <a:off x="1406102" y="1107486"/>
          <a:ext cx="10018643" cy="5556596"/>
        </p:xfrm>
        <a:graphic>
          <a:graphicData uri="http://schemas.openxmlformats.org/drawingml/2006/table">
            <a:tbl>
              <a:tblPr firstRow="1" firstCol="1" bandRow="1">
                <a:noFill/>
                <a:tableStyleId>{5C22544A-7EE6-4342-B048-85BDC9FD1C3A}</a:tableStyleId>
              </a:tblPr>
              <a:tblGrid>
                <a:gridCol w="3685739">
                  <a:extLst>
                    <a:ext uri="{9D8B030D-6E8A-4147-A177-3AD203B41FA5}">
                      <a16:colId xmlns:a16="http://schemas.microsoft.com/office/drawing/2014/main" val="2300104865"/>
                    </a:ext>
                  </a:extLst>
                </a:gridCol>
                <a:gridCol w="6332904">
                  <a:extLst>
                    <a:ext uri="{9D8B030D-6E8A-4147-A177-3AD203B41FA5}">
                      <a16:colId xmlns:a16="http://schemas.microsoft.com/office/drawing/2014/main" val="3238349260"/>
                    </a:ext>
                  </a:extLst>
                </a:gridCol>
              </a:tblGrid>
              <a:tr h="263496">
                <a:tc>
                  <a:txBody>
                    <a:bodyPr/>
                    <a:lstStyle/>
                    <a:p>
                      <a:pPr marL="0" marR="0" algn="ctr">
                        <a:spcBef>
                          <a:spcPts val="0"/>
                        </a:spcBef>
                        <a:spcAft>
                          <a:spcPts val="0"/>
                        </a:spcAft>
                      </a:pPr>
                      <a:r>
                        <a:rPr lang="en-GB" sz="800" b="1">
                          <a:solidFill>
                            <a:srgbClr val="FFFFFF"/>
                          </a:solidFill>
                          <a:effectLst/>
                        </a:rPr>
                        <a:t>Gamification Theme</a:t>
                      </a:r>
                      <a:endParaRPr lang="en-US" sz="800" b="1">
                        <a:solidFill>
                          <a:srgbClr val="FFFFFF"/>
                        </a:solidFill>
                        <a:effectLst/>
                        <a:latin typeface="Calibri" panose="020F0502020204030204" pitchFamily="34" charset="0"/>
                        <a:ea typeface="SimSun" panose="02010600030101010101" pitchFamily="2" charset="-122"/>
                        <a:cs typeface="Arial" panose="020B0604020202020204" pitchFamily="34" charset="0"/>
                      </a:endParaRPr>
                    </a:p>
                  </a:txBody>
                  <a:tcPr marL="92917" marR="55750" marT="55750" marB="55750">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marL="0" marR="0">
                        <a:spcBef>
                          <a:spcPts val="0"/>
                        </a:spcBef>
                        <a:spcAft>
                          <a:spcPts val="0"/>
                        </a:spcAft>
                      </a:pPr>
                      <a:r>
                        <a:rPr lang="en-US" sz="800" b="1">
                          <a:solidFill>
                            <a:srgbClr val="FFFFFF"/>
                          </a:solidFill>
                          <a:effectLst/>
                        </a:rPr>
                        <a:t>The Little Dot's Drifting Journey</a:t>
                      </a:r>
                      <a:endParaRPr lang="en-US" sz="800" b="1">
                        <a:solidFill>
                          <a:srgbClr val="FFFFFF"/>
                        </a:solidFill>
                        <a:effectLst/>
                        <a:latin typeface="Calibri" panose="020F0502020204030204" pitchFamily="34" charset="0"/>
                        <a:ea typeface="SimSun" panose="02010600030101010101" pitchFamily="2" charset="-122"/>
                        <a:cs typeface="Arial" panose="020B0604020202020204" pitchFamily="34" charset="0"/>
                      </a:endParaRPr>
                    </a:p>
                  </a:txBody>
                  <a:tcPr marL="92917" marR="55750" marT="55750" marB="55750">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167861473"/>
                  </a:ext>
                </a:extLst>
              </a:tr>
              <a:tr h="4308505">
                <a:tc>
                  <a:txBody>
                    <a:bodyPr/>
                    <a:lstStyle/>
                    <a:p>
                      <a:pPr marL="0" marR="0" algn="ctr">
                        <a:spcBef>
                          <a:spcPts val="0"/>
                        </a:spcBef>
                        <a:spcAft>
                          <a:spcPts val="0"/>
                        </a:spcAft>
                      </a:pPr>
                      <a:r>
                        <a:rPr lang="en-GB" sz="800" b="1">
                          <a:solidFill>
                            <a:srgbClr val="FFFFFF"/>
                          </a:solidFill>
                          <a:effectLst/>
                        </a:rPr>
                        <a:t>Schedule for the class</a:t>
                      </a:r>
                      <a:endParaRPr lang="en-US" sz="800" b="1">
                        <a:solidFill>
                          <a:srgbClr val="FFFFFF"/>
                        </a:solidFill>
                        <a:effectLst/>
                        <a:latin typeface="Calibri" panose="020F0502020204030204" pitchFamily="34" charset="0"/>
                        <a:ea typeface="SimSun" panose="02010600030101010101" pitchFamily="2" charset="-122"/>
                        <a:cs typeface="Arial" panose="020B0604020202020204" pitchFamily="34" charset="0"/>
                      </a:endParaRPr>
                    </a:p>
                  </a:txBody>
                  <a:tcPr marL="92917" marR="55750" marT="55750" marB="55750">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tc>
                  <a:txBody>
                    <a:bodyPr/>
                    <a:lstStyle/>
                    <a:p>
                      <a:pPr marL="0" marR="0">
                        <a:spcBef>
                          <a:spcPts val="0"/>
                        </a:spcBef>
                        <a:spcAft>
                          <a:spcPts val="0"/>
                        </a:spcAft>
                      </a:pPr>
                      <a:r>
                        <a:rPr lang="en-GB" sz="1000" dirty="0">
                          <a:solidFill>
                            <a:schemeClr val="tx1">
                              <a:lumMod val="85000"/>
                              <a:lumOff val="15000"/>
                            </a:schemeClr>
                          </a:solidFill>
                          <a:effectLst/>
                        </a:rPr>
                        <a:t>Lesson 1:</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 </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Course introduction and objective explanation</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Introduction of the game theme and background setting</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Student grouping and role assignment</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Explanation of game rules and tasks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Lessons 2-3:</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 </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Review of HSK1 vocabulary</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Learning weather expressions and date expressions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Learning family member terms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Practice using appropriate measure words for common animals and fruits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Lessons 4-5:</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 </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Chinese character learning: association method, structural memory method, recognizing the prototype, typical, and atypical forms of characters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Practice writing Chinese characters and constructing simple sentences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Lessons 6-7:</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 </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Puzzles and tasks: using the learned knowledge to solve puzzles and find clues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Language communication activities: engaging in dialogues involving weather, dates, and family members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Learning directional words: learning and using words such as east, south, west, north, up, down, left, right, </a:t>
                      </a:r>
                      <a:r>
                        <a:rPr lang="en-GB" sz="1000" dirty="0" err="1">
                          <a:solidFill>
                            <a:schemeClr val="tx1">
                              <a:lumMod val="85000"/>
                              <a:lumOff val="15000"/>
                            </a:schemeClr>
                          </a:solidFill>
                          <a:effectLst/>
                        </a:rPr>
                        <a:t>center</a:t>
                      </a:r>
                      <a:r>
                        <a:rPr lang="en-GB" sz="1000" dirty="0">
                          <a:solidFill>
                            <a:schemeClr val="tx1">
                              <a:lumMod val="85000"/>
                              <a:lumOff val="15000"/>
                            </a:schemeClr>
                          </a:solidFill>
                          <a:effectLst/>
                        </a:rPr>
                        <a:t> to describe object positions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Lessons 8-9:</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 </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Cultural learning: introducing knowledge and values of traditional Chinese culture</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Watching related videos, showcasing cultural elements, encouraging student discussions, and sharing viewpoints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Student teamwork to complete cultural tasks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Lesson 10:</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 </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Game summary and review</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Student presentations and sharing of game experiences</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Teacher evaluation and feedback</a:t>
                      </a:r>
                      <a:endParaRPr lang="en-US" sz="1000" dirty="0">
                        <a:solidFill>
                          <a:schemeClr val="tx1">
                            <a:lumMod val="85000"/>
                            <a:lumOff val="15000"/>
                          </a:schemeClr>
                        </a:solidFill>
                        <a:effectLst/>
                      </a:endParaRPr>
                    </a:p>
                    <a:p>
                      <a:pPr marL="0" marR="0">
                        <a:spcBef>
                          <a:spcPts val="0"/>
                        </a:spcBef>
                        <a:spcAft>
                          <a:spcPts val="0"/>
                        </a:spcAft>
                      </a:pPr>
                      <a:r>
                        <a:rPr lang="en-GB" sz="1000" dirty="0">
                          <a:solidFill>
                            <a:schemeClr val="tx1">
                              <a:lumMod val="85000"/>
                              <a:lumOff val="15000"/>
                            </a:schemeClr>
                          </a:solidFill>
                          <a:effectLst/>
                        </a:rPr>
                        <a:t>Closing remarks and course summary</a:t>
                      </a:r>
                      <a:endParaRPr lang="en-US" sz="1000" dirty="0">
                        <a:solidFill>
                          <a:schemeClr val="tx1">
                            <a:lumMod val="85000"/>
                            <a:lumOff val="15000"/>
                          </a:schemeClr>
                        </a:solidFill>
                        <a:effectLst/>
                        <a:latin typeface="Calibri" panose="020F0502020204030204" pitchFamily="34" charset="0"/>
                        <a:ea typeface="SimSun" panose="02010600030101010101" pitchFamily="2" charset="-122"/>
                        <a:cs typeface="Arial" panose="020B0604020202020204" pitchFamily="34" charset="0"/>
                      </a:endParaRPr>
                    </a:p>
                  </a:txBody>
                  <a:tcPr marL="92917" marR="55750" marT="55750" marB="55750">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900380385"/>
                  </a:ext>
                </a:extLst>
              </a:tr>
            </a:tbl>
          </a:graphicData>
        </a:graphic>
      </p:graphicFrame>
      <p:sp>
        <p:nvSpPr>
          <p:cNvPr id="5" name="TextBox 4">
            <a:extLst>
              <a:ext uri="{FF2B5EF4-FFF2-40B4-BE49-F238E27FC236}">
                <a16:creationId xmlns:a16="http://schemas.microsoft.com/office/drawing/2014/main" id="{296B4EF6-5785-FEF4-40BA-74A7EC1F402A}"/>
              </a:ext>
            </a:extLst>
          </p:cNvPr>
          <p:cNvSpPr txBox="1"/>
          <p:nvPr/>
        </p:nvSpPr>
        <p:spPr>
          <a:xfrm>
            <a:off x="228600" y="293608"/>
            <a:ext cx="1432560" cy="369332"/>
          </a:xfrm>
          <a:prstGeom prst="rect">
            <a:avLst/>
          </a:prstGeom>
          <a:noFill/>
        </p:spPr>
        <p:txBody>
          <a:bodyPr wrap="square">
            <a:spAutoFit/>
          </a:bodyPr>
          <a:lstStyle/>
          <a:p>
            <a:r>
              <a:rPr lang="en-US" sz="1800" dirty="0">
                <a:solidFill>
                  <a:srgbClr val="374151"/>
                </a:solidFill>
                <a:latin typeface="+mj-lt"/>
              </a:rPr>
              <a:t>Appendix 5.</a:t>
            </a:r>
            <a:endParaRPr lang="en-US" dirty="0"/>
          </a:p>
        </p:txBody>
      </p:sp>
    </p:spTree>
    <p:extLst>
      <p:ext uri="{BB962C8B-B14F-4D97-AF65-F5344CB8AC3E}">
        <p14:creationId xmlns:p14="http://schemas.microsoft.com/office/powerpoint/2010/main" val="17555819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B08FB-C65D-0831-ECD1-3B4D8FA470CE}"/>
              </a:ext>
            </a:extLst>
          </p:cNvPr>
          <p:cNvSpPr>
            <a:spLocks noGrp="1"/>
          </p:cNvSpPr>
          <p:nvPr>
            <p:ph type="title"/>
          </p:nvPr>
        </p:nvSpPr>
        <p:spPr/>
        <p:txBody>
          <a:bodyPr>
            <a:normAutofit fontScale="90000"/>
          </a:bodyPr>
          <a:lstStyle/>
          <a:p>
            <a:r>
              <a:rPr lang="en-US" sz="4400" b="1" i="0" dirty="0">
                <a:solidFill>
                  <a:srgbClr val="374151"/>
                </a:solidFill>
                <a:effectLst/>
                <a:latin typeface="Söhne"/>
              </a:rPr>
              <a:t>Highlights </a:t>
            </a:r>
            <a:r>
              <a:rPr lang="en-US" altLang="zh-CN" sz="4400" i="0" dirty="0">
                <a:solidFill>
                  <a:srgbClr val="374151"/>
                </a:solidFill>
                <a:effectLst/>
                <a:latin typeface="Söhne"/>
              </a:rPr>
              <a:t>of </a:t>
            </a:r>
            <a:r>
              <a:rPr lang="en-US" altLang="zh-CN" dirty="0">
                <a:solidFill>
                  <a:srgbClr val="374151"/>
                </a:solidFill>
                <a:latin typeface="Söhne"/>
              </a:rPr>
              <a:t>this</a:t>
            </a:r>
            <a:r>
              <a:rPr lang="zh-CN" altLang="en-US" dirty="0">
                <a:solidFill>
                  <a:srgbClr val="374151"/>
                </a:solidFill>
                <a:latin typeface="Söhne"/>
              </a:rPr>
              <a:t> </a:t>
            </a:r>
            <a:r>
              <a:rPr lang="en-US" altLang="zh-CN" dirty="0">
                <a:solidFill>
                  <a:srgbClr val="374151"/>
                </a:solidFill>
                <a:latin typeface="Söhne"/>
              </a:rPr>
              <a:t>example</a:t>
            </a:r>
            <a:br>
              <a:rPr lang="en-US" sz="4400" b="1" i="0" dirty="0">
                <a:solidFill>
                  <a:srgbClr val="374151"/>
                </a:solidFill>
                <a:effectLst/>
                <a:latin typeface="Söhne"/>
              </a:rPr>
            </a:br>
            <a:endParaRPr lang="en-US" dirty="0"/>
          </a:p>
        </p:txBody>
      </p:sp>
      <p:sp>
        <p:nvSpPr>
          <p:cNvPr id="3" name="Content Placeholder 2">
            <a:extLst>
              <a:ext uri="{FF2B5EF4-FFF2-40B4-BE49-F238E27FC236}">
                <a16:creationId xmlns:a16="http://schemas.microsoft.com/office/drawing/2014/main" id="{DA81A429-BECD-05DB-9FE0-DF5EB93C09FC}"/>
              </a:ext>
            </a:extLst>
          </p:cNvPr>
          <p:cNvSpPr>
            <a:spLocks noGrp="1"/>
          </p:cNvSpPr>
          <p:nvPr>
            <p:ph idx="1"/>
          </p:nvPr>
        </p:nvSpPr>
        <p:spPr>
          <a:xfrm>
            <a:off x="653143" y="2401556"/>
            <a:ext cx="10700657" cy="4319919"/>
          </a:xfrm>
        </p:spPr>
        <p:txBody>
          <a:bodyPr>
            <a:normAutofit fontScale="25000" lnSpcReduction="20000"/>
          </a:bodyPr>
          <a:lstStyle/>
          <a:p>
            <a:pPr algn="l">
              <a:buFont typeface="+mj-lt"/>
              <a:buAutoNum type="arabicPeriod"/>
            </a:pPr>
            <a:r>
              <a:rPr lang="en-US" altLang="zh-CN" sz="8000" b="0" i="0" dirty="0">
                <a:solidFill>
                  <a:srgbClr val="374151"/>
                </a:solidFill>
                <a:effectLst/>
                <a:latin typeface="Söhne"/>
              </a:rPr>
              <a:t>Gamification</a:t>
            </a:r>
            <a:r>
              <a:rPr lang="en-US" sz="8000" b="0" i="0" dirty="0">
                <a:solidFill>
                  <a:srgbClr val="374151"/>
                </a:solidFill>
                <a:effectLst/>
                <a:latin typeface="Söhne"/>
              </a:rPr>
              <a:t> Teaching Design: Integrating learning content into a game context to stimulate students' interest and motivation in learning.</a:t>
            </a:r>
          </a:p>
          <a:p>
            <a:pPr algn="l">
              <a:buFont typeface="+mj-lt"/>
              <a:buAutoNum type="arabicPeriod"/>
            </a:pPr>
            <a:r>
              <a:rPr lang="en-US" sz="8000" b="0" i="0" dirty="0">
                <a:solidFill>
                  <a:srgbClr val="374151"/>
                </a:solidFill>
                <a:effectLst/>
                <a:latin typeface="Söhne"/>
              </a:rPr>
              <a:t>Various Task-based Challenges: Cultivating students' problem-solving and teamwork skills through different types of tasks such as puzzles, clue finding, and mission completion.</a:t>
            </a:r>
          </a:p>
          <a:p>
            <a:pPr algn="l">
              <a:buFont typeface="+mj-lt"/>
              <a:buAutoNum type="arabicPeriod"/>
            </a:pPr>
            <a:r>
              <a:rPr lang="en-US" sz="8000" b="0" i="0" dirty="0">
                <a:solidFill>
                  <a:srgbClr val="374151"/>
                </a:solidFill>
                <a:effectLst/>
                <a:latin typeface="Söhne"/>
              </a:rPr>
              <a:t>Multi-sensory Engagement: Incorporating various teaching forms such as songs, videos, chants, and Total Physical Response (TPR) to involve students' multiple senses, enhancing learning effectiveness and memory retention.</a:t>
            </a:r>
          </a:p>
          <a:p>
            <a:pPr algn="l">
              <a:buFont typeface="+mj-lt"/>
              <a:buAutoNum type="arabicPeriod"/>
            </a:pPr>
            <a:r>
              <a:rPr lang="en-US" sz="8000" b="0" i="0" dirty="0">
                <a:solidFill>
                  <a:srgbClr val="374151"/>
                </a:solidFill>
                <a:effectLst/>
                <a:latin typeface="Söhne"/>
              </a:rPr>
              <a:t>Enhancing Language Application Skills: Reviewing and applying previously learned knowledge in practical contexts to improve students' language expression and communication abilities.</a:t>
            </a:r>
          </a:p>
          <a:p>
            <a:pPr algn="l">
              <a:buFont typeface="+mj-lt"/>
              <a:buAutoNum type="arabicPeriod"/>
            </a:pPr>
            <a:r>
              <a:rPr lang="en-US" sz="8000" b="0" i="0" dirty="0">
                <a:solidFill>
                  <a:srgbClr val="374151"/>
                </a:solidFill>
                <a:effectLst/>
                <a:latin typeface="Söhne"/>
              </a:rPr>
              <a:t>Bloom's Taxonomy Instructional Experience: Designing multi-level tasks and challenges to encourage students to think and problem-solve at different cognitive levels, fostering comprehensive abilities.</a:t>
            </a:r>
          </a:p>
          <a:p>
            <a:pPr algn="l">
              <a:buFont typeface="+mj-lt"/>
              <a:buAutoNum type="arabicPeriod"/>
            </a:pPr>
            <a:r>
              <a:rPr lang="en-US" sz="8000" b="0" i="0" dirty="0">
                <a:solidFill>
                  <a:srgbClr val="374151"/>
                </a:solidFill>
                <a:effectLst/>
                <a:latin typeface="Söhne"/>
              </a:rPr>
              <a:t>Personalized Learning and Flipped Classroom: Providing teaching resources such as songs, chants, and videos to meet students' individualized learning needs and supporting the flipped classroom teaching model.</a:t>
            </a:r>
          </a:p>
          <a:p>
            <a:endParaRPr lang="en-US" dirty="0"/>
          </a:p>
        </p:txBody>
      </p:sp>
      <p:sp>
        <p:nvSpPr>
          <p:cNvPr id="5" name="Slide Number Placeholder 4">
            <a:extLst>
              <a:ext uri="{FF2B5EF4-FFF2-40B4-BE49-F238E27FC236}">
                <a16:creationId xmlns:a16="http://schemas.microsoft.com/office/drawing/2014/main" id="{7AD1AA51-1A4E-E3A8-159E-37024C17328E}"/>
              </a:ext>
            </a:extLst>
          </p:cNvPr>
          <p:cNvSpPr>
            <a:spLocks noGrp="1"/>
          </p:cNvSpPr>
          <p:nvPr>
            <p:ph type="sldNum" sz="quarter" idx="11"/>
          </p:nvPr>
        </p:nvSpPr>
        <p:spPr/>
        <p:txBody>
          <a:bodyPr/>
          <a:lstStyle/>
          <a:p>
            <a:fld id="{294A09A9-5501-47C1-A89A-A340965A2BE2}" type="slidenum">
              <a:rPr lang="en-US" smtClean="0"/>
              <a:pPr/>
              <a:t>25</a:t>
            </a:fld>
            <a:endParaRPr lang="en-US" dirty="0"/>
          </a:p>
        </p:txBody>
      </p:sp>
      <p:sp>
        <p:nvSpPr>
          <p:cNvPr id="6" name="TextBox 5">
            <a:extLst>
              <a:ext uri="{FF2B5EF4-FFF2-40B4-BE49-F238E27FC236}">
                <a16:creationId xmlns:a16="http://schemas.microsoft.com/office/drawing/2014/main" id="{F997B5FD-BD33-21EE-FAEA-4D40746AF14E}"/>
              </a:ext>
            </a:extLst>
          </p:cNvPr>
          <p:cNvSpPr txBox="1"/>
          <p:nvPr/>
        </p:nvSpPr>
        <p:spPr>
          <a:xfrm>
            <a:off x="995680" y="299966"/>
            <a:ext cx="6096000" cy="369332"/>
          </a:xfrm>
          <a:prstGeom prst="rect">
            <a:avLst/>
          </a:prstGeom>
          <a:noFill/>
        </p:spPr>
        <p:txBody>
          <a:bodyPr wrap="square">
            <a:spAutoFit/>
          </a:bodyPr>
          <a:lstStyle/>
          <a:p>
            <a:r>
              <a:rPr lang="en-US" sz="1800" dirty="0">
                <a:solidFill>
                  <a:srgbClr val="374151"/>
                </a:solidFill>
                <a:latin typeface="+mj-lt"/>
              </a:rPr>
              <a:t>Appendix 6.</a:t>
            </a:r>
            <a:endParaRPr lang="en-US" dirty="0"/>
          </a:p>
        </p:txBody>
      </p:sp>
    </p:spTree>
    <p:extLst>
      <p:ext uri="{BB962C8B-B14F-4D97-AF65-F5344CB8AC3E}">
        <p14:creationId xmlns:p14="http://schemas.microsoft.com/office/powerpoint/2010/main" val="3125894152"/>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{0159F40C-D0EB-4D27-BB68-2D6EB7673DFA}tf56410444_win32</Template>
  <TotalTime>15862</TotalTime>
  <Words>3238</Words>
  <Application>Microsoft Office PowerPoint</Application>
  <PresentationFormat>Widescreen</PresentationFormat>
  <Paragraphs>244</Paragraphs>
  <Slides>25</Slides>
  <Notes>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25</vt:i4>
      </vt:variant>
    </vt:vector>
  </HeadingPairs>
  <TitlesOfParts>
    <vt:vector size="40" baseType="lpstr">
      <vt:lpstr>Baskerville</vt:lpstr>
      <vt:lpstr>Baskerville Old Face (Headings)</vt:lpstr>
      <vt:lpstr>DengXian</vt:lpstr>
      <vt:lpstr>Gill Sans Light</vt:lpstr>
      <vt:lpstr>Söhne</vt:lpstr>
      <vt:lpstr>Abadi</vt:lpstr>
      <vt:lpstr>Arial</vt:lpstr>
      <vt:lpstr>Baskerville Old Face</vt:lpstr>
      <vt:lpstr>Calibri</vt:lpstr>
      <vt:lpstr>DilleniaUPC</vt:lpstr>
      <vt:lpstr>Gill Sans Nova</vt:lpstr>
      <vt:lpstr>Gill Sans Nova Light</vt:lpstr>
      <vt:lpstr>Times New Roman</vt:lpstr>
      <vt:lpstr>Wingdings</vt:lpstr>
      <vt:lpstr>Office Theme</vt:lpstr>
      <vt:lpstr>PowerPoint Presentation</vt:lpstr>
      <vt:lpstr>Index</vt:lpstr>
      <vt:lpstr>Aims of Research Activity</vt:lpstr>
      <vt:lpstr>PowerPoint Presentation</vt:lpstr>
      <vt:lpstr>Objective</vt:lpstr>
      <vt:lpstr>Research Questions</vt:lpstr>
      <vt:lpstr>PowerPoint Presentation</vt:lpstr>
      <vt:lpstr>PowerPoint Presentation</vt:lpstr>
      <vt:lpstr>A Field Research-Q2,Q3</vt:lpstr>
      <vt:lpstr>Intervention               – Gamification Designing Framework </vt:lpstr>
      <vt:lpstr>Data Collection - Teacher Interviews</vt:lpstr>
      <vt:lpstr>Data Collection - Classroom Observations</vt:lpstr>
      <vt:lpstr>Data Collection - Student Questionnaires</vt:lpstr>
      <vt:lpstr>Implementation Analysis Framework</vt:lpstr>
      <vt:lpstr>PowerPoint Presentation</vt:lpstr>
      <vt:lpstr>Data Analysis Tools</vt:lpstr>
      <vt:lpstr>Ethic</vt:lpstr>
      <vt:lpstr>Limitations of this research </vt:lpstr>
      <vt:lpstr>Thank you</vt:lpstr>
      <vt:lpstr>Appendix 1. External Applications Capable of Leveraging Game Mechanics</vt:lpstr>
      <vt:lpstr>PowerPoint Presentation</vt:lpstr>
      <vt:lpstr>Appendix 3. Share One of My Gamification Design  YCT Level 1</vt:lpstr>
      <vt:lpstr>PowerPoint Presentation</vt:lpstr>
      <vt:lpstr>PowerPoint Presentation</vt:lpstr>
      <vt:lpstr>Highlights of this example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and Application of Gamification in Chinese YCT Level 1 Teaching</dc:title>
  <dc:creator>Fan Wang (2210813)</dc:creator>
  <cp:lastModifiedBy>Fan Wang (2210813)</cp:lastModifiedBy>
  <cp:revision>183</cp:revision>
  <dcterms:created xsi:type="dcterms:W3CDTF">2023-05-10T19:18:44Z</dcterms:created>
  <dcterms:modified xsi:type="dcterms:W3CDTF">2023-06-05T07:43:53Z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