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sldIdLst>
    <p:sldId id="256" r:id="rId2"/>
    <p:sldId id="257" r:id="rId3"/>
    <p:sldId id="258" r:id="rId4"/>
    <p:sldId id="271" r:id="rId5"/>
    <p:sldId id="272" r:id="rId6"/>
    <p:sldId id="273" r:id="rId7"/>
    <p:sldId id="274" r:id="rId8"/>
    <p:sldId id="275" r:id="rId9"/>
    <p:sldId id="276" r:id="rId10"/>
    <p:sldId id="277" r:id="rId11"/>
    <p:sldId id="278" r:id="rId12"/>
    <p:sldId id="279" r:id="rId13"/>
    <p:sldId id="25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111" d="100"/>
          <a:sy n="111" d="100"/>
        </p:scale>
        <p:origin x="594"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D5B221-F004-4841-D711-487242C0309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08FE5696-96EE-AD24-D350-BC5A94AEEC1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200B4E7-82FD-1684-BED5-4ED98156B4DE}"/>
              </a:ext>
            </a:extLst>
          </p:cNvPr>
          <p:cNvSpPr>
            <a:spLocks noGrp="1"/>
          </p:cNvSpPr>
          <p:nvPr>
            <p:ph type="dt" sz="half" idx="10"/>
          </p:nvPr>
        </p:nvSpPr>
        <p:spPr/>
        <p:txBody>
          <a:bodyPr/>
          <a:lstStyle/>
          <a:p>
            <a:fld id="{56DE552F-EE39-43B8-8251-E84912BA027B}" type="datetimeFigureOut">
              <a:rPr lang="en-US" smtClean="0"/>
              <a:t>11/15/2023</a:t>
            </a:fld>
            <a:endParaRPr lang="en-US"/>
          </a:p>
        </p:txBody>
      </p:sp>
      <p:sp>
        <p:nvSpPr>
          <p:cNvPr id="5" name="Footer Placeholder 4">
            <a:extLst>
              <a:ext uri="{FF2B5EF4-FFF2-40B4-BE49-F238E27FC236}">
                <a16:creationId xmlns:a16="http://schemas.microsoft.com/office/drawing/2014/main" id="{246DA2C1-DC9C-3979-56CB-D81559E66A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4C4996-2E4F-48B5-3ED9-988ED31B29F4}"/>
              </a:ext>
            </a:extLst>
          </p:cNvPr>
          <p:cNvSpPr>
            <a:spLocks noGrp="1"/>
          </p:cNvSpPr>
          <p:nvPr>
            <p:ph type="sldNum" sz="quarter" idx="12"/>
          </p:nvPr>
        </p:nvSpPr>
        <p:spPr/>
        <p:txBody>
          <a:bodyPr/>
          <a:lstStyle/>
          <a:p>
            <a:fld id="{C767D8BE-77C2-4302-98BC-67B31311A29C}" type="slidenum">
              <a:rPr lang="en-US" smtClean="0"/>
              <a:t>‹#›</a:t>
            </a:fld>
            <a:endParaRPr lang="en-US"/>
          </a:p>
        </p:txBody>
      </p:sp>
    </p:spTree>
    <p:extLst>
      <p:ext uri="{BB962C8B-B14F-4D97-AF65-F5344CB8AC3E}">
        <p14:creationId xmlns:p14="http://schemas.microsoft.com/office/powerpoint/2010/main" val="10165243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6FE08-034A-67DA-053C-FB7E4F6BB76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74C979D-9131-AE54-617F-6536518E13A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B9CAB3D-3458-05F5-6129-843C8F8872F9}"/>
              </a:ext>
            </a:extLst>
          </p:cNvPr>
          <p:cNvSpPr>
            <a:spLocks noGrp="1"/>
          </p:cNvSpPr>
          <p:nvPr>
            <p:ph type="dt" sz="half" idx="10"/>
          </p:nvPr>
        </p:nvSpPr>
        <p:spPr/>
        <p:txBody>
          <a:bodyPr/>
          <a:lstStyle/>
          <a:p>
            <a:fld id="{56DE552F-EE39-43B8-8251-E84912BA027B}" type="datetimeFigureOut">
              <a:rPr lang="en-US" smtClean="0"/>
              <a:t>11/15/2023</a:t>
            </a:fld>
            <a:endParaRPr lang="en-US"/>
          </a:p>
        </p:txBody>
      </p:sp>
      <p:sp>
        <p:nvSpPr>
          <p:cNvPr id="5" name="Footer Placeholder 4">
            <a:extLst>
              <a:ext uri="{FF2B5EF4-FFF2-40B4-BE49-F238E27FC236}">
                <a16:creationId xmlns:a16="http://schemas.microsoft.com/office/drawing/2014/main" id="{5F47CF29-AC3E-216E-F0FD-EB1FB28475E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F5076D0-1FE3-BE8F-C34B-1C2E8B37FAA9}"/>
              </a:ext>
            </a:extLst>
          </p:cNvPr>
          <p:cNvSpPr>
            <a:spLocks noGrp="1"/>
          </p:cNvSpPr>
          <p:nvPr>
            <p:ph type="sldNum" sz="quarter" idx="12"/>
          </p:nvPr>
        </p:nvSpPr>
        <p:spPr/>
        <p:txBody>
          <a:bodyPr/>
          <a:lstStyle/>
          <a:p>
            <a:fld id="{C767D8BE-77C2-4302-98BC-67B31311A29C}" type="slidenum">
              <a:rPr lang="en-US" smtClean="0"/>
              <a:t>‹#›</a:t>
            </a:fld>
            <a:endParaRPr lang="en-US"/>
          </a:p>
        </p:txBody>
      </p:sp>
    </p:spTree>
    <p:extLst>
      <p:ext uri="{BB962C8B-B14F-4D97-AF65-F5344CB8AC3E}">
        <p14:creationId xmlns:p14="http://schemas.microsoft.com/office/powerpoint/2010/main" val="4462990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40CA94-EF04-EEFA-19DF-78882D9EE2D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F9A1F329-14D7-9116-C7C0-16618E0B522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E8678C5-6E55-4459-A2FD-394B7229D35D}"/>
              </a:ext>
            </a:extLst>
          </p:cNvPr>
          <p:cNvSpPr>
            <a:spLocks noGrp="1"/>
          </p:cNvSpPr>
          <p:nvPr>
            <p:ph type="dt" sz="half" idx="10"/>
          </p:nvPr>
        </p:nvSpPr>
        <p:spPr/>
        <p:txBody>
          <a:bodyPr/>
          <a:lstStyle/>
          <a:p>
            <a:fld id="{56DE552F-EE39-43B8-8251-E84912BA027B}" type="datetimeFigureOut">
              <a:rPr lang="en-US" smtClean="0"/>
              <a:t>11/15/2023</a:t>
            </a:fld>
            <a:endParaRPr lang="en-US"/>
          </a:p>
        </p:txBody>
      </p:sp>
      <p:sp>
        <p:nvSpPr>
          <p:cNvPr id="5" name="Footer Placeholder 4">
            <a:extLst>
              <a:ext uri="{FF2B5EF4-FFF2-40B4-BE49-F238E27FC236}">
                <a16:creationId xmlns:a16="http://schemas.microsoft.com/office/drawing/2014/main" id="{415DB2A3-DA6B-AC20-D3DA-2F986BFC60A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CCCC99B-0F69-3DE6-4BD9-2C600F861051}"/>
              </a:ext>
            </a:extLst>
          </p:cNvPr>
          <p:cNvSpPr>
            <a:spLocks noGrp="1"/>
          </p:cNvSpPr>
          <p:nvPr>
            <p:ph type="sldNum" sz="quarter" idx="12"/>
          </p:nvPr>
        </p:nvSpPr>
        <p:spPr/>
        <p:txBody>
          <a:bodyPr/>
          <a:lstStyle/>
          <a:p>
            <a:fld id="{C767D8BE-77C2-4302-98BC-67B31311A29C}" type="slidenum">
              <a:rPr lang="en-US" smtClean="0"/>
              <a:t>‹#›</a:t>
            </a:fld>
            <a:endParaRPr lang="en-US"/>
          </a:p>
        </p:txBody>
      </p:sp>
    </p:spTree>
    <p:extLst>
      <p:ext uri="{BB962C8B-B14F-4D97-AF65-F5344CB8AC3E}">
        <p14:creationId xmlns:p14="http://schemas.microsoft.com/office/powerpoint/2010/main" val="34567892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57079-679A-280E-53FB-F8886C351E7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44E2899-4C50-5CB6-4385-37AB737FDBE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B6F32F7-06A7-2AC9-42A9-3FE1CE321AE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CC33463-96D1-2D2D-4785-8F6FEA02AFEB}"/>
              </a:ext>
            </a:extLst>
          </p:cNvPr>
          <p:cNvSpPr>
            <a:spLocks noGrp="1"/>
          </p:cNvSpPr>
          <p:nvPr>
            <p:ph type="dt" sz="half" idx="10"/>
          </p:nvPr>
        </p:nvSpPr>
        <p:spPr/>
        <p:txBody>
          <a:bodyPr/>
          <a:lstStyle/>
          <a:p>
            <a:fld id="{56DE552F-EE39-43B8-8251-E84912BA027B}" type="datetimeFigureOut">
              <a:rPr lang="en-US" smtClean="0"/>
              <a:t>11/15/2023</a:t>
            </a:fld>
            <a:endParaRPr lang="en-US"/>
          </a:p>
        </p:txBody>
      </p:sp>
      <p:sp>
        <p:nvSpPr>
          <p:cNvPr id="6" name="Footer Placeholder 5">
            <a:extLst>
              <a:ext uri="{FF2B5EF4-FFF2-40B4-BE49-F238E27FC236}">
                <a16:creationId xmlns:a16="http://schemas.microsoft.com/office/drawing/2014/main" id="{2157F52C-4642-8D38-81B2-2EC91ECC73D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82D3C7F-9BFF-F6AA-6C0A-2D0DDD3FDF4F}"/>
              </a:ext>
            </a:extLst>
          </p:cNvPr>
          <p:cNvSpPr>
            <a:spLocks noGrp="1"/>
          </p:cNvSpPr>
          <p:nvPr>
            <p:ph type="sldNum" sz="quarter" idx="12"/>
          </p:nvPr>
        </p:nvSpPr>
        <p:spPr/>
        <p:txBody>
          <a:bodyPr/>
          <a:lstStyle/>
          <a:p>
            <a:fld id="{C767D8BE-77C2-4302-98BC-67B31311A29C}" type="slidenum">
              <a:rPr lang="en-US" smtClean="0"/>
              <a:t>‹#›</a:t>
            </a:fld>
            <a:endParaRPr lang="en-US"/>
          </a:p>
        </p:txBody>
      </p:sp>
    </p:spTree>
    <p:extLst>
      <p:ext uri="{BB962C8B-B14F-4D97-AF65-F5344CB8AC3E}">
        <p14:creationId xmlns:p14="http://schemas.microsoft.com/office/powerpoint/2010/main" val="20604125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1D10CF-8602-DCEF-6E3D-8CD2F563FD4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D75F418-715B-2DED-33B5-B5370154B53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8CB21DC-4E63-8FF4-6D8A-DC16F8BCF09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4E9A7BA-BE2B-1F06-8D8C-BFFD8D4A96D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89B2338-FB52-A61A-36FB-618483649F0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F84D600-6249-8429-918B-763B9400A73E}"/>
              </a:ext>
            </a:extLst>
          </p:cNvPr>
          <p:cNvSpPr>
            <a:spLocks noGrp="1"/>
          </p:cNvSpPr>
          <p:nvPr>
            <p:ph type="dt" sz="half" idx="10"/>
          </p:nvPr>
        </p:nvSpPr>
        <p:spPr/>
        <p:txBody>
          <a:bodyPr/>
          <a:lstStyle/>
          <a:p>
            <a:fld id="{56DE552F-EE39-43B8-8251-E84912BA027B}" type="datetimeFigureOut">
              <a:rPr lang="en-US" smtClean="0"/>
              <a:t>11/15/2023</a:t>
            </a:fld>
            <a:endParaRPr lang="en-US"/>
          </a:p>
        </p:txBody>
      </p:sp>
      <p:sp>
        <p:nvSpPr>
          <p:cNvPr id="8" name="Footer Placeholder 7">
            <a:extLst>
              <a:ext uri="{FF2B5EF4-FFF2-40B4-BE49-F238E27FC236}">
                <a16:creationId xmlns:a16="http://schemas.microsoft.com/office/drawing/2014/main" id="{863F1E20-4CC7-3D11-BDFB-649290FBC16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2156D7E-45EC-560F-9F25-69CF76A4CC90}"/>
              </a:ext>
            </a:extLst>
          </p:cNvPr>
          <p:cNvSpPr>
            <a:spLocks noGrp="1"/>
          </p:cNvSpPr>
          <p:nvPr>
            <p:ph type="sldNum" sz="quarter" idx="12"/>
          </p:nvPr>
        </p:nvSpPr>
        <p:spPr/>
        <p:txBody>
          <a:bodyPr/>
          <a:lstStyle/>
          <a:p>
            <a:fld id="{C767D8BE-77C2-4302-98BC-67B31311A29C}" type="slidenum">
              <a:rPr lang="en-US" smtClean="0"/>
              <a:t>‹#›</a:t>
            </a:fld>
            <a:endParaRPr lang="en-US"/>
          </a:p>
        </p:txBody>
      </p:sp>
    </p:spTree>
    <p:extLst>
      <p:ext uri="{BB962C8B-B14F-4D97-AF65-F5344CB8AC3E}">
        <p14:creationId xmlns:p14="http://schemas.microsoft.com/office/powerpoint/2010/main" val="15608320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F19FB2-6739-272E-EAB6-68D3687B1218}"/>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E0F5764-A422-AA65-A3D2-C76E0E491952}"/>
              </a:ext>
            </a:extLst>
          </p:cNvPr>
          <p:cNvSpPr>
            <a:spLocks noGrp="1"/>
          </p:cNvSpPr>
          <p:nvPr>
            <p:ph type="dt" sz="half" idx="10"/>
          </p:nvPr>
        </p:nvSpPr>
        <p:spPr/>
        <p:txBody>
          <a:bodyPr/>
          <a:lstStyle/>
          <a:p>
            <a:fld id="{56DE552F-EE39-43B8-8251-E84912BA027B}" type="datetimeFigureOut">
              <a:rPr lang="en-US" smtClean="0"/>
              <a:t>11/15/2023</a:t>
            </a:fld>
            <a:endParaRPr lang="en-US"/>
          </a:p>
        </p:txBody>
      </p:sp>
      <p:sp>
        <p:nvSpPr>
          <p:cNvPr id="4" name="Footer Placeholder 3">
            <a:extLst>
              <a:ext uri="{FF2B5EF4-FFF2-40B4-BE49-F238E27FC236}">
                <a16:creationId xmlns:a16="http://schemas.microsoft.com/office/drawing/2014/main" id="{50DF5FCF-FDAE-2061-3AD0-0E5705B5778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3E295D4-653D-0748-FDC1-8CFA71607868}"/>
              </a:ext>
            </a:extLst>
          </p:cNvPr>
          <p:cNvSpPr>
            <a:spLocks noGrp="1"/>
          </p:cNvSpPr>
          <p:nvPr>
            <p:ph type="sldNum" sz="quarter" idx="12"/>
          </p:nvPr>
        </p:nvSpPr>
        <p:spPr/>
        <p:txBody>
          <a:bodyPr/>
          <a:lstStyle/>
          <a:p>
            <a:fld id="{C767D8BE-77C2-4302-98BC-67B31311A29C}" type="slidenum">
              <a:rPr lang="en-US" smtClean="0"/>
              <a:t>‹#›</a:t>
            </a:fld>
            <a:endParaRPr lang="en-US"/>
          </a:p>
        </p:txBody>
      </p:sp>
    </p:spTree>
    <p:extLst>
      <p:ext uri="{BB962C8B-B14F-4D97-AF65-F5344CB8AC3E}">
        <p14:creationId xmlns:p14="http://schemas.microsoft.com/office/powerpoint/2010/main" val="8040405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453DAC1-3F19-8EA6-C6CE-526711834124}"/>
              </a:ext>
            </a:extLst>
          </p:cNvPr>
          <p:cNvSpPr>
            <a:spLocks noGrp="1"/>
          </p:cNvSpPr>
          <p:nvPr>
            <p:ph type="dt" sz="half" idx="10"/>
          </p:nvPr>
        </p:nvSpPr>
        <p:spPr/>
        <p:txBody>
          <a:bodyPr/>
          <a:lstStyle/>
          <a:p>
            <a:fld id="{56DE552F-EE39-43B8-8251-E84912BA027B}" type="datetimeFigureOut">
              <a:rPr lang="en-US" smtClean="0"/>
              <a:t>11/15/2023</a:t>
            </a:fld>
            <a:endParaRPr lang="en-US"/>
          </a:p>
        </p:txBody>
      </p:sp>
      <p:sp>
        <p:nvSpPr>
          <p:cNvPr id="3" name="Footer Placeholder 2">
            <a:extLst>
              <a:ext uri="{FF2B5EF4-FFF2-40B4-BE49-F238E27FC236}">
                <a16:creationId xmlns:a16="http://schemas.microsoft.com/office/drawing/2014/main" id="{1D6A8034-E888-12AF-8E6D-B1FC5551240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C00F96F-939B-9A25-E31B-4E0D01E9A398}"/>
              </a:ext>
            </a:extLst>
          </p:cNvPr>
          <p:cNvSpPr>
            <a:spLocks noGrp="1"/>
          </p:cNvSpPr>
          <p:nvPr>
            <p:ph type="sldNum" sz="quarter" idx="12"/>
          </p:nvPr>
        </p:nvSpPr>
        <p:spPr/>
        <p:txBody>
          <a:bodyPr/>
          <a:lstStyle/>
          <a:p>
            <a:fld id="{C767D8BE-77C2-4302-98BC-67B31311A29C}" type="slidenum">
              <a:rPr lang="en-US" smtClean="0"/>
              <a:t>‹#›</a:t>
            </a:fld>
            <a:endParaRPr lang="en-US"/>
          </a:p>
        </p:txBody>
      </p:sp>
    </p:spTree>
    <p:extLst>
      <p:ext uri="{BB962C8B-B14F-4D97-AF65-F5344CB8AC3E}">
        <p14:creationId xmlns:p14="http://schemas.microsoft.com/office/powerpoint/2010/main" val="3649344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C66F8-33CA-159E-44F9-24A7B6B9006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E963113-15A0-1E73-CEBB-1BC90B21912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2EE8AB8-B8C3-E863-6F4B-87F01A47A7F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D8CBA91-C4FA-E289-1960-6A57BDF8A373}"/>
              </a:ext>
            </a:extLst>
          </p:cNvPr>
          <p:cNvSpPr>
            <a:spLocks noGrp="1"/>
          </p:cNvSpPr>
          <p:nvPr>
            <p:ph type="dt" sz="half" idx="10"/>
          </p:nvPr>
        </p:nvSpPr>
        <p:spPr/>
        <p:txBody>
          <a:bodyPr/>
          <a:lstStyle/>
          <a:p>
            <a:fld id="{56DE552F-EE39-43B8-8251-E84912BA027B}" type="datetimeFigureOut">
              <a:rPr lang="en-US" smtClean="0"/>
              <a:t>11/15/2023</a:t>
            </a:fld>
            <a:endParaRPr lang="en-US"/>
          </a:p>
        </p:txBody>
      </p:sp>
      <p:sp>
        <p:nvSpPr>
          <p:cNvPr id="6" name="Footer Placeholder 5">
            <a:extLst>
              <a:ext uri="{FF2B5EF4-FFF2-40B4-BE49-F238E27FC236}">
                <a16:creationId xmlns:a16="http://schemas.microsoft.com/office/drawing/2014/main" id="{CCB855E9-346B-21BA-DC43-21B77778BB7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B3A174-A81D-4ADB-93C1-1BE5BECA23B9}"/>
              </a:ext>
            </a:extLst>
          </p:cNvPr>
          <p:cNvSpPr>
            <a:spLocks noGrp="1"/>
          </p:cNvSpPr>
          <p:nvPr>
            <p:ph type="sldNum" sz="quarter" idx="12"/>
          </p:nvPr>
        </p:nvSpPr>
        <p:spPr/>
        <p:txBody>
          <a:bodyPr/>
          <a:lstStyle/>
          <a:p>
            <a:fld id="{C767D8BE-77C2-4302-98BC-67B31311A29C}" type="slidenum">
              <a:rPr lang="en-US" smtClean="0"/>
              <a:t>‹#›</a:t>
            </a:fld>
            <a:endParaRPr lang="en-US"/>
          </a:p>
        </p:txBody>
      </p:sp>
    </p:spTree>
    <p:extLst>
      <p:ext uri="{BB962C8B-B14F-4D97-AF65-F5344CB8AC3E}">
        <p14:creationId xmlns:p14="http://schemas.microsoft.com/office/powerpoint/2010/main" val="4178398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E811F2-A852-B44F-C605-C929CE92A33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3DCB2-89F3-9168-B57A-467BEC1E08C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42D2B05-7132-456D-4C19-B0E62486CC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D0AB42-366B-901C-63A1-D38DA28FB8ED}"/>
              </a:ext>
            </a:extLst>
          </p:cNvPr>
          <p:cNvSpPr>
            <a:spLocks noGrp="1"/>
          </p:cNvSpPr>
          <p:nvPr>
            <p:ph type="dt" sz="half" idx="10"/>
          </p:nvPr>
        </p:nvSpPr>
        <p:spPr/>
        <p:txBody>
          <a:bodyPr/>
          <a:lstStyle/>
          <a:p>
            <a:fld id="{56DE552F-EE39-43B8-8251-E84912BA027B}" type="datetimeFigureOut">
              <a:rPr lang="en-US" smtClean="0"/>
              <a:t>11/15/2023</a:t>
            </a:fld>
            <a:endParaRPr lang="en-US"/>
          </a:p>
        </p:txBody>
      </p:sp>
      <p:sp>
        <p:nvSpPr>
          <p:cNvPr id="6" name="Footer Placeholder 5">
            <a:extLst>
              <a:ext uri="{FF2B5EF4-FFF2-40B4-BE49-F238E27FC236}">
                <a16:creationId xmlns:a16="http://schemas.microsoft.com/office/drawing/2014/main" id="{B03C1355-4CF7-E0EA-2ADE-FACCEA86BD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727F8D0-4129-D612-965B-DA11721ECE89}"/>
              </a:ext>
            </a:extLst>
          </p:cNvPr>
          <p:cNvSpPr>
            <a:spLocks noGrp="1"/>
          </p:cNvSpPr>
          <p:nvPr>
            <p:ph type="sldNum" sz="quarter" idx="12"/>
          </p:nvPr>
        </p:nvSpPr>
        <p:spPr/>
        <p:txBody>
          <a:bodyPr/>
          <a:lstStyle/>
          <a:p>
            <a:fld id="{C767D8BE-77C2-4302-98BC-67B31311A29C}" type="slidenum">
              <a:rPr lang="en-US" smtClean="0"/>
              <a:t>‹#›</a:t>
            </a:fld>
            <a:endParaRPr lang="en-US"/>
          </a:p>
        </p:txBody>
      </p:sp>
    </p:spTree>
    <p:extLst>
      <p:ext uri="{BB962C8B-B14F-4D97-AF65-F5344CB8AC3E}">
        <p14:creationId xmlns:p14="http://schemas.microsoft.com/office/powerpoint/2010/main" val="28519523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3997D-05AB-25B9-E2A7-37F7A600F21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15A840E-D669-3C92-4855-6DF7C22151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37220D8-F990-EAEF-E9D8-195766F923DE}"/>
              </a:ext>
            </a:extLst>
          </p:cNvPr>
          <p:cNvSpPr>
            <a:spLocks noGrp="1"/>
          </p:cNvSpPr>
          <p:nvPr>
            <p:ph type="dt" sz="half" idx="10"/>
          </p:nvPr>
        </p:nvSpPr>
        <p:spPr/>
        <p:txBody>
          <a:bodyPr/>
          <a:lstStyle/>
          <a:p>
            <a:fld id="{56DE552F-EE39-43B8-8251-E84912BA027B}" type="datetimeFigureOut">
              <a:rPr lang="en-US" smtClean="0"/>
              <a:t>11/15/2023</a:t>
            </a:fld>
            <a:endParaRPr lang="en-US"/>
          </a:p>
        </p:txBody>
      </p:sp>
      <p:sp>
        <p:nvSpPr>
          <p:cNvPr id="5" name="Footer Placeholder 4">
            <a:extLst>
              <a:ext uri="{FF2B5EF4-FFF2-40B4-BE49-F238E27FC236}">
                <a16:creationId xmlns:a16="http://schemas.microsoft.com/office/drawing/2014/main" id="{2182CF2B-87D5-DC34-8831-D9701B71537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99CA878-A8C0-4DC7-5F4F-42511F29A740}"/>
              </a:ext>
            </a:extLst>
          </p:cNvPr>
          <p:cNvSpPr>
            <a:spLocks noGrp="1"/>
          </p:cNvSpPr>
          <p:nvPr>
            <p:ph type="sldNum" sz="quarter" idx="12"/>
          </p:nvPr>
        </p:nvSpPr>
        <p:spPr/>
        <p:txBody>
          <a:bodyPr/>
          <a:lstStyle/>
          <a:p>
            <a:fld id="{C767D8BE-77C2-4302-98BC-67B31311A29C}" type="slidenum">
              <a:rPr lang="en-US" smtClean="0"/>
              <a:t>‹#›</a:t>
            </a:fld>
            <a:endParaRPr lang="en-US"/>
          </a:p>
        </p:txBody>
      </p:sp>
    </p:spTree>
    <p:extLst>
      <p:ext uri="{BB962C8B-B14F-4D97-AF65-F5344CB8AC3E}">
        <p14:creationId xmlns:p14="http://schemas.microsoft.com/office/powerpoint/2010/main" val="3111018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A9C1CCC-260A-0337-E86D-A621AB837DB7}"/>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98D8CE-3E63-15B7-90EC-C2650C42594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AF5AA67-FD7C-D4E6-103B-7CC53B67B7F5}"/>
              </a:ext>
            </a:extLst>
          </p:cNvPr>
          <p:cNvSpPr>
            <a:spLocks noGrp="1"/>
          </p:cNvSpPr>
          <p:nvPr>
            <p:ph type="dt" sz="half" idx="10"/>
          </p:nvPr>
        </p:nvSpPr>
        <p:spPr/>
        <p:txBody>
          <a:bodyPr/>
          <a:lstStyle/>
          <a:p>
            <a:fld id="{56DE552F-EE39-43B8-8251-E84912BA027B}" type="datetimeFigureOut">
              <a:rPr lang="en-US" smtClean="0"/>
              <a:t>11/15/2023</a:t>
            </a:fld>
            <a:endParaRPr lang="en-US"/>
          </a:p>
        </p:txBody>
      </p:sp>
      <p:sp>
        <p:nvSpPr>
          <p:cNvPr id="5" name="Footer Placeholder 4">
            <a:extLst>
              <a:ext uri="{FF2B5EF4-FFF2-40B4-BE49-F238E27FC236}">
                <a16:creationId xmlns:a16="http://schemas.microsoft.com/office/drawing/2014/main" id="{093B38DD-A8FC-EF31-B09C-C664FFE7CFE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CEF79EB-6C46-4BBD-0B3E-227876B6DB49}"/>
              </a:ext>
            </a:extLst>
          </p:cNvPr>
          <p:cNvSpPr>
            <a:spLocks noGrp="1"/>
          </p:cNvSpPr>
          <p:nvPr>
            <p:ph type="sldNum" sz="quarter" idx="12"/>
          </p:nvPr>
        </p:nvSpPr>
        <p:spPr/>
        <p:txBody>
          <a:bodyPr/>
          <a:lstStyle/>
          <a:p>
            <a:fld id="{C767D8BE-77C2-4302-98BC-67B31311A29C}" type="slidenum">
              <a:rPr lang="en-US" smtClean="0"/>
              <a:t>‹#›</a:t>
            </a:fld>
            <a:endParaRPr lang="en-US"/>
          </a:p>
        </p:txBody>
      </p:sp>
    </p:spTree>
    <p:extLst>
      <p:ext uri="{BB962C8B-B14F-4D97-AF65-F5344CB8AC3E}">
        <p14:creationId xmlns:p14="http://schemas.microsoft.com/office/powerpoint/2010/main" val="3324264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C377431-329E-8C49-CAE6-BC9DE07BEB6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0EA8BCC-7860-960D-7B74-8527D016814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CC4EFAD-5CF2-F940-9535-8A4928B6AC0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6DE552F-EE39-43B8-8251-E84912BA027B}" type="datetimeFigureOut">
              <a:rPr lang="en-US" smtClean="0"/>
              <a:t>11/15/2023</a:t>
            </a:fld>
            <a:endParaRPr lang="en-US"/>
          </a:p>
        </p:txBody>
      </p:sp>
      <p:sp>
        <p:nvSpPr>
          <p:cNvPr id="5" name="Footer Placeholder 4">
            <a:extLst>
              <a:ext uri="{FF2B5EF4-FFF2-40B4-BE49-F238E27FC236}">
                <a16:creationId xmlns:a16="http://schemas.microsoft.com/office/drawing/2014/main" id="{CFBD87E3-A2C7-5E38-32B4-3343FEEAC27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470CDC64-0FDA-A176-6EED-3D6E93433E4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767D8BE-77C2-4302-98BC-67B31311A29C}" type="slidenum">
              <a:rPr lang="en-US" smtClean="0"/>
              <a:t>‹#›</a:t>
            </a:fld>
            <a:endParaRPr lang="en-US"/>
          </a:p>
        </p:txBody>
      </p:sp>
    </p:spTree>
    <p:extLst>
      <p:ext uri="{BB962C8B-B14F-4D97-AF65-F5344CB8AC3E}">
        <p14:creationId xmlns:p14="http://schemas.microsoft.com/office/powerpoint/2010/main" val="9069520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5">
            <a:lumMod val="60000"/>
            <a:lumOff val="40000"/>
          </a:schemeClr>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D255EED-2AD7-92B9-F106-73A209CFA2E8}"/>
              </a:ext>
            </a:extLst>
          </p:cNvPr>
          <p:cNvSpPr/>
          <p:nvPr/>
        </p:nvSpPr>
        <p:spPr>
          <a:xfrm>
            <a:off x="0" y="0"/>
            <a:ext cx="5201920" cy="6858000"/>
          </a:xfrm>
          <a:prstGeom prst="rect">
            <a:avLst/>
          </a:prstGeom>
          <a:blipFill>
            <a:blip r:embed="rId2"/>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4DAEBDB8-7747-11B3-818D-75CBA65CC23D}"/>
              </a:ext>
            </a:extLst>
          </p:cNvPr>
          <p:cNvSpPr txBox="1"/>
          <p:nvPr/>
        </p:nvSpPr>
        <p:spPr>
          <a:xfrm>
            <a:off x="5715000" y="1620441"/>
            <a:ext cx="5991225" cy="2308324"/>
          </a:xfrm>
          <a:prstGeom prst="rect">
            <a:avLst/>
          </a:prstGeom>
          <a:noFill/>
        </p:spPr>
        <p:txBody>
          <a:bodyPr wrap="square" rtlCol="0">
            <a:spAutoFit/>
          </a:bodyPr>
          <a:lstStyle/>
          <a:p>
            <a:pPr algn="ctr"/>
            <a:r>
              <a:rPr lang="en-US" sz="3600" b="1" spc="-10" dirty="0">
                <a:solidFill>
                  <a:schemeClr val="bg1"/>
                </a:solidFill>
                <a:effectLst>
                  <a:outerShdw blurRad="38100" dist="38100" dir="2700000" algn="tl">
                    <a:srgbClr val="000000">
                      <a:alpha val="43137"/>
                    </a:srgbClr>
                  </a:outerShdw>
                </a:effectLst>
                <a:latin typeface="Times New Roman" panose="02020603050405020304" pitchFamily="18" charset="0"/>
                <a:ea typeface="Arial" panose="020B0604020202020204" pitchFamily="34" charset="0"/>
                <a:cs typeface="Times New Roman" panose="02020603050405020304" pitchFamily="18" charset="0"/>
              </a:rPr>
              <a:t>BMSW6102</a:t>
            </a:r>
          </a:p>
          <a:p>
            <a:pPr algn="ctr"/>
            <a:r>
              <a:rPr lang="en-US" sz="3600" b="1" dirty="0">
                <a:solidFill>
                  <a:schemeClr val="bg1"/>
                </a:solidFill>
                <a:effectLst>
                  <a:outerShdw blurRad="38100" dist="38100" dir="2700000" algn="tl">
                    <a:srgbClr val="000000">
                      <a:alpha val="43137"/>
                    </a:srgbClr>
                  </a:outerShdw>
                </a:effectLst>
                <a:latin typeface="Times New Roman" panose="02020603050405020304" pitchFamily="18" charset="0"/>
                <a:ea typeface="Arial" panose="020B0604020202020204" pitchFamily="34" charset="0"/>
                <a:cs typeface="Times New Roman" panose="02020603050405020304" pitchFamily="18" charset="0"/>
              </a:rPr>
              <a:t>Developing</a:t>
            </a:r>
            <a:r>
              <a:rPr lang="en-US" sz="3600" b="1" spc="-50" dirty="0">
                <a:solidFill>
                  <a:schemeClr val="bg1"/>
                </a:solidFill>
                <a:effectLst>
                  <a:outerShdw blurRad="38100" dist="38100" dir="2700000" algn="tl">
                    <a:srgbClr val="000000">
                      <a:alpha val="43137"/>
                    </a:srgbClr>
                  </a:outerShdw>
                </a:effectLst>
                <a:latin typeface="Times New Roman" panose="02020603050405020304" pitchFamily="18" charset="0"/>
                <a:ea typeface="Arial" panose="020B0604020202020204" pitchFamily="34" charset="0"/>
                <a:cs typeface="Times New Roman" panose="02020603050405020304" pitchFamily="18" charset="0"/>
              </a:rPr>
              <a:t> </a:t>
            </a:r>
            <a:r>
              <a:rPr lang="en-US" sz="3600" b="1" dirty="0">
                <a:solidFill>
                  <a:schemeClr val="bg1"/>
                </a:solidFill>
                <a:effectLst>
                  <a:outerShdw blurRad="38100" dist="38100" dir="2700000" algn="tl">
                    <a:srgbClr val="000000">
                      <a:alpha val="43137"/>
                    </a:srgbClr>
                  </a:outerShdw>
                </a:effectLst>
                <a:latin typeface="Times New Roman" panose="02020603050405020304" pitchFamily="18" charset="0"/>
                <a:ea typeface="Arial" panose="020B0604020202020204" pitchFamily="34" charset="0"/>
                <a:cs typeface="Times New Roman" panose="02020603050405020304" pitchFamily="18" charset="0"/>
              </a:rPr>
              <a:t>Innovation</a:t>
            </a:r>
            <a:r>
              <a:rPr lang="en-US" sz="3600" b="1" spc="-50" dirty="0">
                <a:solidFill>
                  <a:schemeClr val="bg1"/>
                </a:solidFill>
                <a:effectLst>
                  <a:outerShdw blurRad="38100" dist="38100" dir="2700000" algn="tl">
                    <a:srgbClr val="000000">
                      <a:alpha val="43137"/>
                    </a:srgbClr>
                  </a:outerShdw>
                </a:effectLst>
                <a:latin typeface="Times New Roman" panose="02020603050405020304" pitchFamily="18" charset="0"/>
                <a:ea typeface="Arial" panose="020B0604020202020204" pitchFamily="34" charset="0"/>
                <a:cs typeface="Times New Roman" panose="02020603050405020304" pitchFamily="18" charset="0"/>
              </a:rPr>
              <a:t> </a:t>
            </a:r>
            <a:r>
              <a:rPr lang="en-US" sz="3600" b="1" dirty="0">
                <a:solidFill>
                  <a:schemeClr val="bg1"/>
                </a:solidFill>
                <a:effectLst>
                  <a:outerShdw blurRad="38100" dist="38100" dir="2700000" algn="tl">
                    <a:srgbClr val="000000">
                      <a:alpha val="43137"/>
                    </a:srgbClr>
                  </a:outerShdw>
                </a:effectLst>
                <a:latin typeface="Times New Roman" panose="02020603050405020304" pitchFamily="18" charset="0"/>
                <a:ea typeface="Arial" panose="020B0604020202020204" pitchFamily="34" charset="0"/>
                <a:cs typeface="Times New Roman" panose="02020603050405020304" pitchFamily="18" charset="0"/>
              </a:rPr>
              <a:t>and</a:t>
            </a:r>
            <a:r>
              <a:rPr lang="en-US" sz="3600" b="1" spc="-25" dirty="0">
                <a:solidFill>
                  <a:schemeClr val="bg1"/>
                </a:solidFill>
                <a:effectLst>
                  <a:outerShdw blurRad="38100" dist="38100" dir="2700000" algn="tl">
                    <a:srgbClr val="000000">
                      <a:alpha val="43137"/>
                    </a:srgbClr>
                  </a:outerShdw>
                </a:effectLst>
                <a:latin typeface="Times New Roman" panose="02020603050405020304" pitchFamily="18" charset="0"/>
                <a:ea typeface="Arial" panose="020B0604020202020204" pitchFamily="34" charset="0"/>
                <a:cs typeface="Times New Roman" panose="02020603050405020304" pitchFamily="18" charset="0"/>
              </a:rPr>
              <a:t> </a:t>
            </a:r>
            <a:r>
              <a:rPr lang="en-US" sz="3600" b="1" dirty="0">
                <a:solidFill>
                  <a:schemeClr val="bg1"/>
                </a:solidFill>
                <a:effectLst>
                  <a:outerShdw blurRad="38100" dist="38100" dir="2700000" algn="tl">
                    <a:srgbClr val="000000">
                      <a:alpha val="43137"/>
                    </a:srgbClr>
                  </a:outerShdw>
                </a:effectLst>
                <a:latin typeface="Times New Roman" panose="02020603050405020304" pitchFamily="18" charset="0"/>
                <a:ea typeface="Arial" panose="020B0604020202020204" pitchFamily="34" charset="0"/>
                <a:cs typeface="Times New Roman" panose="02020603050405020304" pitchFamily="18" charset="0"/>
              </a:rPr>
              <a:t>Creativity</a:t>
            </a:r>
            <a:r>
              <a:rPr lang="en-US" sz="3600" b="1" spc="-40" dirty="0">
                <a:solidFill>
                  <a:schemeClr val="bg1"/>
                </a:solidFill>
                <a:effectLst>
                  <a:outerShdw blurRad="38100" dist="38100" dir="2700000" algn="tl">
                    <a:srgbClr val="000000">
                      <a:alpha val="43137"/>
                    </a:srgbClr>
                  </a:outerShdw>
                </a:effectLst>
                <a:latin typeface="Times New Roman" panose="02020603050405020304" pitchFamily="18" charset="0"/>
                <a:ea typeface="Arial" panose="020B0604020202020204" pitchFamily="34" charset="0"/>
                <a:cs typeface="Times New Roman" panose="02020603050405020304" pitchFamily="18" charset="0"/>
              </a:rPr>
              <a:t> </a:t>
            </a:r>
            <a:r>
              <a:rPr lang="en-US" sz="3600" b="1" dirty="0">
                <a:solidFill>
                  <a:schemeClr val="bg1"/>
                </a:solidFill>
                <a:effectLst>
                  <a:outerShdw blurRad="38100" dist="38100" dir="2700000" algn="tl">
                    <a:srgbClr val="000000">
                      <a:alpha val="43137"/>
                    </a:srgbClr>
                  </a:outerShdw>
                </a:effectLst>
                <a:latin typeface="Times New Roman" panose="02020603050405020304" pitchFamily="18" charset="0"/>
                <a:ea typeface="Arial" panose="020B0604020202020204" pitchFamily="34" charset="0"/>
                <a:cs typeface="Times New Roman" panose="02020603050405020304" pitchFamily="18" charset="0"/>
              </a:rPr>
              <a:t>for</a:t>
            </a:r>
            <a:r>
              <a:rPr lang="en-US" sz="3600" b="1" spc="-35" dirty="0">
                <a:solidFill>
                  <a:schemeClr val="bg1"/>
                </a:solidFill>
                <a:effectLst>
                  <a:outerShdw blurRad="38100" dist="38100" dir="2700000" algn="tl">
                    <a:srgbClr val="000000">
                      <a:alpha val="43137"/>
                    </a:srgbClr>
                  </a:outerShdw>
                </a:effectLst>
                <a:latin typeface="Times New Roman" panose="02020603050405020304" pitchFamily="18" charset="0"/>
                <a:ea typeface="Arial" panose="020B0604020202020204" pitchFamily="34" charset="0"/>
                <a:cs typeface="Times New Roman" panose="02020603050405020304" pitchFamily="18" charset="0"/>
              </a:rPr>
              <a:t> </a:t>
            </a:r>
            <a:r>
              <a:rPr lang="en-US" sz="3600" b="1" dirty="0">
                <a:solidFill>
                  <a:schemeClr val="bg1"/>
                </a:solidFill>
                <a:effectLst>
                  <a:outerShdw blurRad="38100" dist="38100" dir="2700000" algn="tl">
                    <a:srgbClr val="000000">
                      <a:alpha val="43137"/>
                    </a:srgbClr>
                  </a:outerShdw>
                </a:effectLst>
                <a:latin typeface="Times New Roman" panose="02020603050405020304" pitchFamily="18" charset="0"/>
                <a:ea typeface="Arial" panose="020B0604020202020204" pitchFamily="34" charset="0"/>
                <a:cs typeface="Times New Roman" panose="02020603050405020304" pitchFamily="18" charset="0"/>
              </a:rPr>
              <a:t>Business</a:t>
            </a:r>
            <a:r>
              <a:rPr lang="en-US" sz="3600" b="1" spc="-25" dirty="0">
                <a:solidFill>
                  <a:schemeClr val="bg1"/>
                </a:solidFill>
                <a:effectLst>
                  <a:outerShdw blurRad="38100" dist="38100" dir="2700000" algn="tl">
                    <a:srgbClr val="000000">
                      <a:alpha val="43137"/>
                    </a:srgbClr>
                  </a:outerShdw>
                </a:effectLst>
                <a:latin typeface="Times New Roman" panose="02020603050405020304" pitchFamily="18" charset="0"/>
                <a:ea typeface="Arial" panose="020B0604020202020204" pitchFamily="34" charset="0"/>
                <a:cs typeface="Times New Roman" panose="02020603050405020304" pitchFamily="18" charset="0"/>
              </a:rPr>
              <a:t> </a:t>
            </a:r>
            <a:r>
              <a:rPr lang="en-US" sz="3600" b="1" spc="-10" dirty="0">
                <a:solidFill>
                  <a:schemeClr val="bg1"/>
                </a:solidFill>
                <a:effectLst>
                  <a:outerShdw blurRad="38100" dist="38100" dir="2700000" algn="tl">
                    <a:srgbClr val="000000">
                      <a:alpha val="43137"/>
                    </a:srgbClr>
                  </a:outerShdw>
                </a:effectLst>
                <a:latin typeface="Times New Roman" panose="02020603050405020304" pitchFamily="18" charset="0"/>
                <a:ea typeface="Arial" panose="020B0604020202020204" pitchFamily="34" charset="0"/>
                <a:cs typeface="Times New Roman" panose="02020603050405020304" pitchFamily="18" charset="0"/>
              </a:rPr>
              <a:t>Advantage</a:t>
            </a:r>
            <a:endParaRPr lang="en-US" sz="3600"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cxnSp>
        <p:nvCxnSpPr>
          <p:cNvPr id="7" name="Straight Connector 6">
            <a:extLst>
              <a:ext uri="{FF2B5EF4-FFF2-40B4-BE49-F238E27FC236}">
                <a16:creationId xmlns:a16="http://schemas.microsoft.com/office/drawing/2014/main" id="{301746E6-FDBA-7BFF-F807-74FB825126D7}"/>
              </a:ext>
            </a:extLst>
          </p:cNvPr>
          <p:cNvCxnSpPr/>
          <p:nvPr/>
        </p:nvCxnSpPr>
        <p:spPr>
          <a:xfrm>
            <a:off x="5600700" y="3952875"/>
            <a:ext cx="6105525" cy="0"/>
          </a:xfrm>
          <a:prstGeom prst="line">
            <a:avLst/>
          </a:prstGeom>
          <a:ln w="38100">
            <a:solidFill>
              <a:srgbClr val="002060"/>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124A3068-E4A2-AE9D-4636-CE4CC0147BBF}"/>
              </a:ext>
            </a:extLst>
          </p:cNvPr>
          <p:cNvSpPr txBox="1"/>
          <p:nvPr/>
        </p:nvSpPr>
        <p:spPr>
          <a:xfrm>
            <a:off x="6491287" y="4187190"/>
            <a:ext cx="4438650" cy="2062103"/>
          </a:xfrm>
          <a:prstGeom prst="rect">
            <a:avLst/>
          </a:prstGeom>
          <a:noFill/>
        </p:spPr>
        <p:txBody>
          <a:bodyPr wrap="square" rtlCol="0">
            <a:spAutoFit/>
          </a:bodyPr>
          <a:lstStyle/>
          <a:p>
            <a:pPr algn="ctr"/>
            <a:r>
              <a:rPr lang="en-US" sz="3200" b="1" dirty="0">
                <a:solidFill>
                  <a:schemeClr val="bg1"/>
                </a:solidFill>
                <a:effectLst>
                  <a:outerShdw blurRad="38100" dist="38100" dir="2700000" algn="tl">
                    <a:srgbClr val="000000">
                      <a:alpha val="43137"/>
                    </a:srgbClr>
                  </a:outerShdw>
                </a:effectLst>
                <a:latin typeface="Times New Roman" panose="02020603050405020304" pitchFamily="18" charset="0"/>
                <a:ea typeface="Arial" panose="020B0604020202020204" pitchFamily="34" charset="0"/>
                <a:cs typeface="Times New Roman" panose="02020603050405020304" pitchFamily="18" charset="0"/>
              </a:rPr>
              <a:t>Task</a:t>
            </a:r>
            <a:r>
              <a:rPr lang="en-US" sz="3200" b="1" spc="-30" dirty="0">
                <a:solidFill>
                  <a:schemeClr val="bg1"/>
                </a:solidFill>
                <a:effectLst>
                  <a:outerShdw blurRad="38100" dist="38100" dir="2700000" algn="tl">
                    <a:srgbClr val="000000">
                      <a:alpha val="43137"/>
                    </a:srgbClr>
                  </a:outerShdw>
                </a:effectLst>
                <a:latin typeface="Times New Roman" panose="02020603050405020304" pitchFamily="18" charset="0"/>
                <a:ea typeface="Arial" panose="020B0604020202020204" pitchFamily="34" charset="0"/>
                <a:cs typeface="Times New Roman" panose="02020603050405020304" pitchFamily="18" charset="0"/>
              </a:rPr>
              <a:t> </a:t>
            </a:r>
            <a:r>
              <a:rPr lang="en-US" sz="3200" b="1" dirty="0">
                <a:solidFill>
                  <a:schemeClr val="bg1"/>
                </a:solidFill>
                <a:effectLst>
                  <a:outerShdw blurRad="38100" dist="38100" dir="2700000" algn="tl">
                    <a:srgbClr val="000000">
                      <a:alpha val="43137"/>
                    </a:srgbClr>
                  </a:outerShdw>
                </a:effectLst>
                <a:latin typeface="Times New Roman" panose="02020603050405020304" pitchFamily="18" charset="0"/>
                <a:ea typeface="Arial" panose="020B0604020202020204" pitchFamily="34" charset="0"/>
                <a:cs typeface="Times New Roman" panose="02020603050405020304" pitchFamily="18" charset="0"/>
              </a:rPr>
              <a:t>2:</a:t>
            </a:r>
            <a:r>
              <a:rPr lang="en-US" sz="3200" b="1" spc="-25" dirty="0">
                <a:solidFill>
                  <a:schemeClr val="bg1"/>
                </a:solidFill>
                <a:effectLst>
                  <a:outerShdw blurRad="38100" dist="38100" dir="2700000" algn="tl">
                    <a:srgbClr val="000000">
                      <a:alpha val="43137"/>
                    </a:srgbClr>
                  </a:outerShdw>
                </a:effectLst>
                <a:latin typeface="Times New Roman" panose="02020603050405020304" pitchFamily="18" charset="0"/>
                <a:ea typeface="Arial" panose="020B0604020202020204" pitchFamily="34" charset="0"/>
                <a:cs typeface="Times New Roman" panose="02020603050405020304" pitchFamily="18" charset="0"/>
              </a:rPr>
              <a:t> </a:t>
            </a:r>
            <a:r>
              <a:rPr lang="en-US" sz="3200" b="1" dirty="0">
                <a:solidFill>
                  <a:schemeClr val="bg1"/>
                </a:solidFill>
                <a:effectLst>
                  <a:outerShdw blurRad="38100" dist="38100" dir="2700000" algn="tl">
                    <a:srgbClr val="000000">
                      <a:alpha val="43137"/>
                    </a:srgbClr>
                  </a:outerShdw>
                </a:effectLst>
                <a:latin typeface="Times New Roman" panose="02020603050405020304" pitchFamily="18" charset="0"/>
                <a:ea typeface="Arial" panose="020B0604020202020204" pitchFamily="34" charset="0"/>
                <a:cs typeface="Times New Roman" panose="02020603050405020304" pitchFamily="18" charset="0"/>
              </a:rPr>
              <a:t>Presentation </a:t>
            </a:r>
          </a:p>
          <a:p>
            <a:pPr algn="ctr"/>
            <a:r>
              <a:rPr lang="en-US" sz="3200" b="1"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Name: Andreea </a:t>
            </a:r>
            <a:r>
              <a:rPr lang="en-US" sz="3200" b="1" dirty="0" err="1">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Oana</a:t>
            </a:r>
            <a:r>
              <a:rPr lang="en-US" sz="3200" b="1"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Vlasceanu</a:t>
            </a:r>
          </a:p>
          <a:p>
            <a:pPr algn="ctr"/>
            <a:r>
              <a:rPr lang="en-US" sz="3200" b="1"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Student id: 2108084</a:t>
            </a:r>
          </a:p>
        </p:txBody>
      </p:sp>
    </p:spTree>
    <p:extLst>
      <p:ext uri="{BB962C8B-B14F-4D97-AF65-F5344CB8AC3E}">
        <p14:creationId xmlns:p14="http://schemas.microsoft.com/office/powerpoint/2010/main" val="35774655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557C424-0D24-7235-453C-8BACE3FCC485}"/>
              </a:ext>
            </a:extLst>
          </p:cNvPr>
          <p:cNvSpPr/>
          <p:nvPr/>
        </p:nvSpPr>
        <p:spPr>
          <a:xfrm>
            <a:off x="0" y="528320"/>
            <a:ext cx="7813040" cy="1066800"/>
          </a:xfrm>
          <a:prstGeom prst="rect">
            <a:avLst/>
          </a:prstGeom>
          <a:solidFill>
            <a:schemeClr val="bg1"/>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US" sz="4000" b="1" dirty="0">
                <a:solidFill>
                  <a:schemeClr val="accent1">
                    <a:lumMod val="50000"/>
                  </a:schemeClr>
                </a:solidFill>
                <a:latin typeface="Times New Roman" panose="02020603050405020304" pitchFamily="18" charset="0"/>
                <a:cs typeface="Times New Roman" panose="02020603050405020304" pitchFamily="18" charset="0"/>
              </a:rPr>
              <a:t>Introduction</a:t>
            </a:r>
          </a:p>
        </p:txBody>
      </p:sp>
      <p:sp>
        <p:nvSpPr>
          <p:cNvPr id="3" name="Rectangle 2">
            <a:extLst>
              <a:ext uri="{FF2B5EF4-FFF2-40B4-BE49-F238E27FC236}">
                <a16:creationId xmlns:a16="http://schemas.microsoft.com/office/drawing/2014/main" id="{AA74DAC0-7C64-D461-4A77-85104382461D}"/>
              </a:ext>
            </a:extLst>
          </p:cNvPr>
          <p:cNvSpPr/>
          <p:nvPr/>
        </p:nvSpPr>
        <p:spPr>
          <a:xfrm>
            <a:off x="1076960" y="2113280"/>
            <a:ext cx="10119360" cy="4368800"/>
          </a:xfrm>
          <a:prstGeom prst="rect">
            <a:avLst/>
          </a:prstGeom>
          <a:solidFill>
            <a:schemeClr val="bg1"/>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Debenhams' rise and fall is detailed in the Report. The book examines the complex circumstances that led to Debenhams' downfall, including innovation's significant impact, digital transformation's challenges for businesses, and practical methods that could have saved the company. Through significant study, the report explores Debenhams' issues and how the SCAMPER framework, a creative thinking tool that illuminates innovation paths, helped them overcome them</a:t>
            </a:r>
            <a:r>
              <a:rPr lang="en-US" sz="2400" dirty="0">
                <a:solidFill>
                  <a:schemeClr val="tx1"/>
                </a:solidFill>
                <a:latin typeface="Times New Roman" panose="02020603050405020304" pitchFamily="18" charset="0"/>
                <a:cs typeface="Times New Roman" panose="02020603050405020304" pitchFamily="18" charset="0"/>
              </a:rPr>
              <a:t>(Weerasinghe &amp; </a:t>
            </a:r>
            <a:r>
              <a:rPr lang="en-US" sz="2400" dirty="0" err="1">
                <a:solidFill>
                  <a:schemeClr val="tx1"/>
                </a:solidFill>
                <a:latin typeface="Times New Roman" panose="02020603050405020304" pitchFamily="18" charset="0"/>
                <a:cs typeface="Times New Roman" panose="02020603050405020304" pitchFamily="18" charset="0"/>
              </a:rPr>
              <a:t>Sedera</a:t>
            </a:r>
            <a:r>
              <a:rPr lang="en-US" sz="2400" dirty="0">
                <a:solidFill>
                  <a:schemeClr val="tx1"/>
                </a:solidFill>
                <a:latin typeface="Times New Roman" panose="02020603050405020304" pitchFamily="18" charset="0"/>
                <a:cs typeface="Times New Roman" panose="02020603050405020304" pitchFamily="18" charset="0"/>
              </a:rPr>
              <a:t>, 2023)</a:t>
            </a:r>
            <a:r>
              <a:rPr lang="en-GB" sz="24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The paper also highlights the practical learning outcomes from this investigation, which can help retail organizations succeed in the ever-changing landscape. The Report urges firms to </a:t>
            </a:r>
            <a:r>
              <a:rPr lang="en-GB" sz="24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analyze</a:t>
            </a:r>
            <a:r>
              <a:rPr lang="en-GB" sz="24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the past to learn vital lessons for the future and investigate how strategic innovation, adaptation, and creativity may lead to long-term corporate success.</a:t>
            </a:r>
            <a:endParaRPr lang="en-US" sz="24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7386611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03DA043-5CA3-A4F4-6FDE-E40B1C3C4AB4}"/>
              </a:ext>
            </a:extLst>
          </p:cNvPr>
          <p:cNvSpPr/>
          <p:nvPr/>
        </p:nvSpPr>
        <p:spPr>
          <a:xfrm>
            <a:off x="0" y="640080"/>
            <a:ext cx="8371840" cy="1036320"/>
          </a:xfrm>
          <a:prstGeom prst="rect">
            <a:avLst/>
          </a:prstGeom>
          <a:solidFill>
            <a:schemeClr val="bg1"/>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32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Procedures Followed in Completing the Assignment </a:t>
            </a:r>
            <a:endParaRPr lang="en-US" sz="3200" dirty="0">
              <a:solidFill>
                <a:schemeClr val="tx1"/>
              </a:solidFill>
              <a:latin typeface="Times New Roman" panose="02020603050405020304" pitchFamily="18" charset="0"/>
              <a:cs typeface="Times New Roman" panose="02020603050405020304" pitchFamily="18" charset="0"/>
            </a:endParaRPr>
          </a:p>
        </p:txBody>
      </p:sp>
      <p:sp>
        <p:nvSpPr>
          <p:cNvPr id="3" name="Rectangle 2">
            <a:extLst>
              <a:ext uri="{FF2B5EF4-FFF2-40B4-BE49-F238E27FC236}">
                <a16:creationId xmlns:a16="http://schemas.microsoft.com/office/drawing/2014/main" id="{A568DE7C-99DE-5D3B-C92D-6006C0AA6A1E}"/>
              </a:ext>
            </a:extLst>
          </p:cNvPr>
          <p:cNvSpPr/>
          <p:nvPr/>
        </p:nvSpPr>
        <p:spPr>
          <a:xfrm>
            <a:off x="528320" y="2367280"/>
            <a:ext cx="6024880" cy="3596640"/>
          </a:xfrm>
          <a:prstGeom prst="rect">
            <a:avLst/>
          </a:prstGeom>
          <a:solidFill>
            <a:schemeClr val="bg1"/>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algn="just">
              <a:lnSpc>
                <a:spcPct val="150000"/>
              </a:lnSpc>
              <a:spcBef>
                <a:spcPts val="0"/>
              </a:spcBef>
              <a:spcAft>
                <a:spcPts val="800"/>
              </a:spcAft>
            </a:pPr>
            <a:r>
              <a:rPr lang="en-GB" sz="24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Research Methodology:</a:t>
            </a:r>
            <a:endParaRPr lang="en-US" sz="24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
            </a:pPr>
            <a:r>
              <a:rPr lang="en-GB"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 thorough blend of qualitative and quantitative research methods was employed </a:t>
            </a:r>
            <a:r>
              <a:rPr lang="en-US" dirty="0">
                <a:solidFill>
                  <a:schemeClr val="tx1"/>
                </a:solidFill>
                <a:latin typeface="Times New Roman" panose="02020603050405020304" pitchFamily="18" charset="0"/>
                <a:cs typeface="Times New Roman" panose="02020603050405020304" pitchFamily="18" charset="0"/>
              </a:rPr>
              <a:t>(Wagner, 2018)</a:t>
            </a:r>
            <a:r>
              <a:rPr lang="en-GB"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US"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
            </a:pPr>
            <a:r>
              <a:rPr lang="en-GB"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Extensive literature review encompassed academic journals, industry reports, and reputable online sources.</a:t>
            </a:r>
            <a:endParaRPr lang="en-US"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Font typeface="Wingdings" panose="05000000000000000000" pitchFamily="2" charset="2"/>
              <a:buChar char=""/>
            </a:pPr>
            <a:r>
              <a:rPr lang="en-GB"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Primary research included interviews with industry experts and consumers to gather real-time insights.</a:t>
            </a:r>
            <a:endParaRPr lang="en-US"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1028" name="Picture 4" descr="Qualitative Vs. Quantitative Research – A Comparison">
            <a:extLst>
              <a:ext uri="{FF2B5EF4-FFF2-40B4-BE49-F238E27FC236}">
                <a16:creationId xmlns:a16="http://schemas.microsoft.com/office/drawing/2014/main" id="{2D72D04A-C003-98CD-6CE6-4EAA2C854CD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79994" y="2661285"/>
            <a:ext cx="4927526" cy="282511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204D2137-D9F0-96D8-9EA4-42B9CB57AD6F}"/>
              </a:ext>
            </a:extLst>
          </p:cNvPr>
          <p:cNvSpPr txBox="1"/>
          <p:nvPr/>
        </p:nvSpPr>
        <p:spPr>
          <a:xfrm>
            <a:off x="7355840" y="5801360"/>
            <a:ext cx="4216400" cy="646331"/>
          </a:xfrm>
          <a:prstGeom prst="rect">
            <a:avLst/>
          </a:prstGeom>
          <a:noFill/>
        </p:spPr>
        <p:txBody>
          <a:bodyPr wrap="square" rtlCol="0">
            <a:spAutoFit/>
          </a:bodyPr>
          <a:lstStyle/>
          <a:p>
            <a:pPr algn="ctr"/>
            <a:r>
              <a:rPr lang="en-US" dirty="0">
                <a:latin typeface="Times New Roman" panose="02020603050405020304" pitchFamily="18" charset="0"/>
                <a:cs typeface="Times New Roman" panose="02020603050405020304" pitchFamily="18" charset="0"/>
              </a:rPr>
              <a:t>Figure: Qualitative vs Quantitative Research</a:t>
            </a:r>
          </a:p>
        </p:txBody>
      </p:sp>
    </p:spTree>
    <p:extLst>
      <p:ext uri="{BB962C8B-B14F-4D97-AF65-F5344CB8AC3E}">
        <p14:creationId xmlns:p14="http://schemas.microsoft.com/office/powerpoint/2010/main" val="12703070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03DA043-5CA3-A4F4-6FDE-E40B1C3C4AB4}"/>
              </a:ext>
            </a:extLst>
          </p:cNvPr>
          <p:cNvSpPr/>
          <p:nvPr/>
        </p:nvSpPr>
        <p:spPr>
          <a:xfrm>
            <a:off x="0" y="640080"/>
            <a:ext cx="8371840" cy="1036320"/>
          </a:xfrm>
          <a:prstGeom prst="rect">
            <a:avLst/>
          </a:prstGeom>
          <a:solidFill>
            <a:schemeClr val="bg1"/>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32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Procedures Followed in Completing the Assignment </a:t>
            </a:r>
            <a:endParaRPr lang="en-US" sz="3200" dirty="0">
              <a:solidFill>
                <a:schemeClr val="tx1"/>
              </a:solidFill>
              <a:latin typeface="Times New Roman" panose="02020603050405020304" pitchFamily="18" charset="0"/>
              <a:cs typeface="Times New Roman" panose="02020603050405020304" pitchFamily="18" charset="0"/>
            </a:endParaRPr>
          </a:p>
        </p:txBody>
      </p:sp>
      <p:sp>
        <p:nvSpPr>
          <p:cNvPr id="3" name="Rectangle 2">
            <a:extLst>
              <a:ext uri="{FF2B5EF4-FFF2-40B4-BE49-F238E27FC236}">
                <a16:creationId xmlns:a16="http://schemas.microsoft.com/office/drawing/2014/main" id="{A568DE7C-99DE-5D3B-C92D-6006C0AA6A1E}"/>
              </a:ext>
            </a:extLst>
          </p:cNvPr>
          <p:cNvSpPr/>
          <p:nvPr/>
        </p:nvSpPr>
        <p:spPr>
          <a:xfrm>
            <a:off x="853440" y="2311400"/>
            <a:ext cx="6471920" cy="3906520"/>
          </a:xfrm>
          <a:prstGeom prst="rect">
            <a:avLst/>
          </a:prstGeom>
          <a:solidFill>
            <a:schemeClr val="bg1"/>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algn="just">
              <a:lnSpc>
                <a:spcPct val="150000"/>
              </a:lnSpc>
              <a:spcBef>
                <a:spcPts val="0"/>
              </a:spcBef>
              <a:spcAft>
                <a:spcPts val="800"/>
              </a:spcAft>
            </a:pPr>
            <a:r>
              <a:rPr lang="en-GB" sz="24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Exploration of Concepts, Theories, and Resources:</a:t>
            </a:r>
            <a:endParaRPr lang="en-US" sz="24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
            </a:pPr>
            <a:r>
              <a:rPr lang="en-GB"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 wide array of concepts, theories, and class notes related to retail industry dynamics were explored</a:t>
            </a:r>
            <a:r>
              <a:rPr lang="en-US" dirty="0">
                <a:solidFill>
                  <a:schemeClr val="tx1"/>
                </a:solidFill>
                <a:latin typeface="Times New Roman" panose="02020603050405020304" pitchFamily="18" charset="0"/>
                <a:cs typeface="Times New Roman" panose="02020603050405020304" pitchFamily="18" charset="0"/>
              </a:rPr>
              <a:t> (</a:t>
            </a:r>
            <a:r>
              <a:rPr lang="en-US" dirty="0" err="1">
                <a:solidFill>
                  <a:schemeClr val="tx1"/>
                </a:solidFill>
                <a:latin typeface="Times New Roman" panose="02020603050405020304" pitchFamily="18" charset="0"/>
                <a:cs typeface="Times New Roman" panose="02020603050405020304" pitchFamily="18" charset="0"/>
              </a:rPr>
              <a:t>Kieso</a:t>
            </a:r>
            <a:r>
              <a:rPr lang="en-US" dirty="0">
                <a:solidFill>
                  <a:schemeClr val="tx1"/>
                </a:solidFill>
                <a:latin typeface="Times New Roman" panose="02020603050405020304" pitchFamily="18" charset="0"/>
                <a:cs typeface="Times New Roman" panose="02020603050405020304" pitchFamily="18" charset="0"/>
              </a:rPr>
              <a:t>, 2020)</a:t>
            </a:r>
            <a:r>
              <a:rPr lang="en-GB"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US"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
            </a:pPr>
            <a:r>
              <a:rPr lang="en-GB"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An in-depth analysis of evolving consumer </a:t>
            </a:r>
            <a:r>
              <a:rPr lang="en-GB" sz="18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behaviors</a:t>
            </a:r>
            <a:r>
              <a:rPr lang="en-GB"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market trends, and technological advancements was conducted.</a:t>
            </a:r>
            <a:endParaRPr lang="en-US"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Font typeface="Wingdings" panose="05000000000000000000" pitchFamily="2" charset="2"/>
              <a:buChar char=""/>
            </a:pPr>
            <a:r>
              <a:rPr lang="en-GB"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External resources, including scholarly articles and reputable business publications, were extensively referenced.</a:t>
            </a:r>
          </a:p>
        </p:txBody>
      </p:sp>
      <p:pic>
        <p:nvPicPr>
          <p:cNvPr id="2050" name="Picture 2" descr="Technology is Taking Over the World. Robot Hands and Planet Earth, Technological  Progress and Innovation Process Stock Vector - Illustration of robot,  planning: 239703008">
            <a:extLst>
              <a:ext uri="{FF2B5EF4-FFF2-40B4-BE49-F238E27FC236}">
                <a16:creationId xmlns:a16="http://schemas.microsoft.com/office/drawing/2014/main" id="{FCDBCEF9-B75A-AEFE-0FD8-64B744253B9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a:stretch/>
        </p:blipFill>
        <p:spPr bwMode="auto">
          <a:xfrm>
            <a:off x="7862888" y="2550160"/>
            <a:ext cx="3744111" cy="30480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5" name="TextBox 4">
            <a:extLst>
              <a:ext uri="{FF2B5EF4-FFF2-40B4-BE49-F238E27FC236}">
                <a16:creationId xmlns:a16="http://schemas.microsoft.com/office/drawing/2014/main" id="{06D19EF1-4245-0F40-26A1-AF8B1C22CFC2}"/>
              </a:ext>
            </a:extLst>
          </p:cNvPr>
          <p:cNvSpPr txBox="1"/>
          <p:nvPr/>
        </p:nvSpPr>
        <p:spPr>
          <a:xfrm>
            <a:off x="8158480" y="6217920"/>
            <a:ext cx="3322320" cy="646331"/>
          </a:xfrm>
          <a:prstGeom prst="rect">
            <a:avLst/>
          </a:prstGeom>
          <a:noFill/>
        </p:spPr>
        <p:txBody>
          <a:bodyPr wrap="square" rtlCol="0">
            <a:spAutoFit/>
          </a:bodyPr>
          <a:lstStyle/>
          <a:p>
            <a:pPr algn="ctr"/>
            <a:r>
              <a:rPr lang="en-US" dirty="0">
                <a:latin typeface="Times New Roman" panose="02020603050405020304" pitchFamily="18" charset="0"/>
                <a:cs typeface="Times New Roman" panose="02020603050405020304" pitchFamily="18" charset="0"/>
              </a:rPr>
              <a:t>Figure: Technological Advancement</a:t>
            </a:r>
          </a:p>
        </p:txBody>
      </p:sp>
    </p:spTree>
    <p:extLst>
      <p:ext uri="{BB962C8B-B14F-4D97-AF65-F5344CB8AC3E}">
        <p14:creationId xmlns:p14="http://schemas.microsoft.com/office/powerpoint/2010/main" val="39891155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03DA043-5CA3-A4F4-6FDE-E40B1C3C4AB4}"/>
              </a:ext>
            </a:extLst>
          </p:cNvPr>
          <p:cNvSpPr/>
          <p:nvPr/>
        </p:nvSpPr>
        <p:spPr>
          <a:xfrm>
            <a:off x="0" y="640080"/>
            <a:ext cx="8371840" cy="1036320"/>
          </a:xfrm>
          <a:prstGeom prst="rect">
            <a:avLst/>
          </a:prstGeom>
          <a:solidFill>
            <a:schemeClr val="bg1"/>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32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Procedures Followed in Completing the Assignment </a:t>
            </a:r>
            <a:endParaRPr lang="en-US" sz="3200" dirty="0">
              <a:solidFill>
                <a:schemeClr val="tx1"/>
              </a:solidFill>
              <a:latin typeface="Times New Roman" panose="02020603050405020304" pitchFamily="18" charset="0"/>
              <a:cs typeface="Times New Roman" panose="02020603050405020304" pitchFamily="18" charset="0"/>
            </a:endParaRPr>
          </a:p>
        </p:txBody>
      </p:sp>
      <p:sp>
        <p:nvSpPr>
          <p:cNvPr id="3" name="Rectangle 2">
            <a:extLst>
              <a:ext uri="{FF2B5EF4-FFF2-40B4-BE49-F238E27FC236}">
                <a16:creationId xmlns:a16="http://schemas.microsoft.com/office/drawing/2014/main" id="{A568DE7C-99DE-5D3B-C92D-6006C0AA6A1E}"/>
              </a:ext>
            </a:extLst>
          </p:cNvPr>
          <p:cNvSpPr/>
          <p:nvPr/>
        </p:nvSpPr>
        <p:spPr>
          <a:xfrm>
            <a:off x="853440" y="2311400"/>
            <a:ext cx="6471920" cy="3906520"/>
          </a:xfrm>
          <a:prstGeom prst="rect">
            <a:avLst/>
          </a:prstGeom>
          <a:solidFill>
            <a:schemeClr val="bg1"/>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algn="just">
              <a:lnSpc>
                <a:spcPct val="150000"/>
              </a:lnSpc>
              <a:spcBef>
                <a:spcPts val="0"/>
              </a:spcBef>
              <a:spcAft>
                <a:spcPts val="800"/>
              </a:spcAft>
            </a:pPr>
            <a:r>
              <a:rPr lang="en-GB" sz="24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Utilization of the SCAMPER Framework:</a:t>
            </a:r>
            <a:endParaRPr lang="en-US" sz="24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
            </a:pPr>
            <a:r>
              <a:rPr lang="en-GB" sz="1800" dirty="0">
                <a:solidFill>
                  <a:schemeClr val="tx1"/>
                </a:solidFill>
                <a:effectLst/>
                <a:latin typeface="Times New Roman" panose="02020603050405020304" pitchFamily="18" charset="0"/>
                <a:ea typeface="Calibri" panose="020F0502020204030204" pitchFamily="34" charset="0"/>
                <a:cs typeface="Calibri" panose="020F0502020204030204" pitchFamily="34" charset="0"/>
              </a:rPr>
              <a:t>The SCAMPER model was strategically applied to </a:t>
            </a:r>
            <a:r>
              <a:rPr lang="en-GB" sz="1800" dirty="0" err="1">
                <a:solidFill>
                  <a:schemeClr val="tx1"/>
                </a:solidFill>
                <a:effectLst/>
                <a:latin typeface="Times New Roman" panose="02020603050405020304" pitchFamily="18" charset="0"/>
                <a:ea typeface="Calibri" panose="020F0502020204030204" pitchFamily="34" charset="0"/>
                <a:cs typeface="Calibri" panose="020F0502020204030204" pitchFamily="34" charset="0"/>
              </a:rPr>
              <a:t>analyze</a:t>
            </a:r>
            <a:r>
              <a:rPr lang="en-GB" sz="1800" dirty="0">
                <a:solidFill>
                  <a:schemeClr val="tx1"/>
                </a:solidFill>
                <a:effectLst/>
                <a:latin typeface="Times New Roman" panose="02020603050405020304" pitchFamily="18" charset="0"/>
                <a:ea typeface="Calibri" panose="020F0502020204030204" pitchFamily="34" charset="0"/>
                <a:cs typeface="Calibri" panose="020F0502020204030204" pitchFamily="34" charset="0"/>
              </a:rPr>
              <a:t> Debenhams' challenges and potential solutions.</a:t>
            </a:r>
            <a:endParaRPr lang="en-US" sz="1800" dirty="0">
              <a:solidFill>
                <a:schemeClr val="tx1"/>
              </a:solidFill>
              <a:effectLst/>
              <a:latin typeface="Times New Roman" panose="02020603050405020304" pitchFamily="18" charset="0"/>
              <a:ea typeface="Calibri" panose="020F0502020204030204" pitchFamily="34" charset="0"/>
              <a:cs typeface="Calibri" panose="020F0502020204030204" pitchFamily="34" charset="0"/>
            </a:endParaRPr>
          </a:p>
          <a:p>
            <a:pPr marL="342900" marR="0" lvl="0" indent="-342900" algn="just">
              <a:lnSpc>
                <a:spcPct val="150000"/>
              </a:lnSpc>
              <a:spcBef>
                <a:spcPts val="0"/>
              </a:spcBef>
              <a:spcAft>
                <a:spcPts val="800"/>
              </a:spcAft>
              <a:buFont typeface="Wingdings" panose="05000000000000000000" pitchFamily="2" charset="2"/>
              <a:buChar char=""/>
            </a:pPr>
            <a:r>
              <a:rPr lang="en-GB" sz="1800" dirty="0">
                <a:solidFill>
                  <a:schemeClr val="tx1"/>
                </a:solidFill>
                <a:effectLst/>
                <a:latin typeface="Times New Roman" panose="02020603050405020304" pitchFamily="18" charset="0"/>
                <a:ea typeface="Calibri" panose="020F0502020204030204" pitchFamily="34" charset="0"/>
                <a:cs typeface="Calibri" panose="020F0502020204030204" pitchFamily="34" charset="0"/>
              </a:rPr>
              <a:t>Each element of the SCAMPER framework (Substitute, Combine, Adapt, Modify, Put to Another Use, Eliminate, Reverse) was systematically applied to generate innovative ideas</a:t>
            </a:r>
            <a:r>
              <a:rPr lang="en-US" sz="1800" dirty="0">
                <a:solidFill>
                  <a:schemeClr val="tx1"/>
                </a:solidFill>
                <a:effectLst/>
                <a:latin typeface="Times New Roman" panose="02020603050405020304" pitchFamily="18" charset="0"/>
                <a:ea typeface="Calibri" panose="020F0502020204030204" pitchFamily="34" charset="0"/>
                <a:cs typeface="Calibri" panose="020F0502020204030204" pitchFamily="34" charset="0"/>
              </a:rPr>
              <a:t> </a:t>
            </a:r>
            <a:r>
              <a:rPr lang="en-US" dirty="0">
                <a:solidFill>
                  <a:schemeClr val="tx1"/>
                </a:solidFill>
                <a:latin typeface="Times New Roman" panose="02020603050405020304" pitchFamily="18" charset="0"/>
                <a:cs typeface="Times New Roman" panose="02020603050405020304" pitchFamily="18" charset="0"/>
              </a:rPr>
              <a:t>(</a:t>
            </a:r>
            <a:r>
              <a:rPr lang="en-US" dirty="0" err="1">
                <a:solidFill>
                  <a:schemeClr val="tx1"/>
                </a:solidFill>
                <a:latin typeface="Times New Roman" panose="02020603050405020304" pitchFamily="18" charset="0"/>
                <a:cs typeface="Times New Roman" panose="02020603050405020304" pitchFamily="18" charset="0"/>
              </a:rPr>
              <a:t>Serrat</a:t>
            </a:r>
            <a:r>
              <a:rPr lang="en-US" dirty="0">
                <a:solidFill>
                  <a:schemeClr val="tx1"/>
                </a:solidFill>
                <a:latin typeface="Times New Roman" panose="02020603050405020304" pitchFamily="18" charset="0"/>
                <a:cs typeface="Times New Roman" panose="02020603050405020304" pitchFamily="18" charset="0"/>
              </a:rPr>
              <a:t>, 2017)</a:t>
            </a:r>
            <a:r>
              <a:rPr lang="en-GB"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US"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6" name="Picture 5">
            <a:extLst>
              <a:ext uri="{FF2B5EF4-FFF2-40B4-BE49-F238E27FC236}">
                <a16:creationId xmlns:a16="http://schemas.microsoft.com/office/drawing/2014/main" id="{8DDBDD49-CCF5-076A-7FAB-5D8F58D5828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568015" y="2311400"/>
            <a:ext cx="3349665" cy="3696706"/>
          </a:xfrm>
          <a:prstGeom prst="rect">
            <a:avLst/>
          </a:prstGeom>
          <a:ln>
            <a:noFill/>
          </a:ln>
          <a:effectLst>
            <a:outerShdw blurRad="292100" dist="139700" dir="2700000" algn="tl" rotWithShape="0">
              <a:srgbClr val="333333">
                <a:alpha val="65000"/>
              </a:srgbClr>
            </a:outerShdw>
          </a:effectLst>
        </p:spPr>
      </p:pic>
      <p:sp>
        <p:nvSpPr>
          <p:cNvPr id="7" name="TextBox 6">
            <a:extLst>
              <a:ext uri="{FF2B5EF4-FFF2-40B4-BE49-F238E27FC236}">
                <a16:creationId xmlns:a16="http://schemas.microsoft.com/office/drawing/2014/main" id="{6E8C1226-2942-2519-5DEC-C0EBDE136D8D}"/>
              </a:ext>
            </a:extLst>
          </p:cNvPr>
          <p:cNvSpPr txBox="1"/>
          <p:nvPr/>
        </p:nvSpPr>
        <p:spPr>
          <a:xfrm>
            <a:off x="8128000" y="6299200"/>
            <a:ext cx="3789680" cy="365760"/>
          </a:xfrm>
          <a:prstGeom prst="rect">
            <a:avLst/>
          </a:prstGeom>
          <a:noFill/>
        </p:spPr>
        <p:txBody>
          <a:bodyPr wrap="square" rtlCol="0">
            <a:spAutoFit/>
          </a:bodyPr>
          <a:lstStyle/>
          <a:p>
            <a:pPr algn="ctr"/>
            <a:r>
              <a:rPr lang="en-US" dirty="0"/>
              <a:t>Figure: The SCAMPER </a:t>
            </a:r>
            <a:r>
              <a:rPr lang="en-US" dirty="0" err="1"/>
              <a:t>Framwork</a:t>
            </a:r>
            <a:endParaRPr lang="en-US" dirty="0"/>
          </a:p>
        </p:txBody>
      </p:sp>
    </p:spTree>
    <p:extLst>
      <p:ext uri="{BB962C8B-B14F-4D97-AF65-F5344CB8AC3E}">
        <p14:creationId xmlns:p14="http://schemas.microsoft.com/office/powerpoint/2010/main" val="9513332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03DA043-5CA3-A4F4-6FDE-E40B1C3C4AB4}"/>
              </a:ext>
            </a:extLst>
          </p:cNvPr>
          <p:cNvSpPr/>
          <p:nvPr/>
        </p:nvSpPr>
        <p:spPr>
          <a:xfrm>
            <a:off x="0" y="640080"/>
            <a:ext cx="8371840" cy="1036320"/>
          </a:xfrm>
          <a:prstGeom prst="rect">
            <a:avLst/>
          </a:prstGeom>
          <a:solidFill>
            <a:schemeClr val="bg1"/>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GB" sz="36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Challenges Faced in the Research Process</a:t>
            </a:r>
            <a:endParaRPr lang="en-US" sz="3600" dirty="0">
              <a:solidFill>
                <a:schemeClr val="tx1"/>
              </a:solidFill>
              <a:latin typeface="Times New Roman" panose="02020603050405020304" pitchFamily="18" charset="0"/>
              <a:cs typeface="Times New Roman" panose="02020603050405020304" pitchFamily="18" charset="0"/>
            </a:endParaRPr>
          </a:p>
        </p:txBody>
      </p:sp>
      <p:sp>
        <p:nvSpPr>
          <p:cNvPr id="3" name="Rectangle 2">
            <a:extLst>
              <a:ext uri="{FF2B5EF4-FFF2-40B4-BE49-F238E27FC236}">
                <a16:creationId xmlns:a16="http://schemas.microsoft.com/office/drawing/2014/main" id="{A568DE7C-99DE-5D3B-C92D-6006C0AA6A1E}"/>
              </a:ext>
            </a:extLst>
          </p:cNvPr>
          <p:cNvSpPr/>
          <p:nvPr/>
        </p:nvSpPr>
        <p:spPr>
          <a:xfrm>
            <a:off x="853440" y="2311400"/>
            <a:ext cx="6471920" cy="3906520"/>
          </a:xfrm>
          <a:prstGeom prst="rect">
            <a:avLst/>
          </a:prstGeom>
          <a:solidFill>
            <a:schemeClr val="bg1"/>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marR="0" lvl="0" indent="-342900" algn="just">
              <a:lnSpc>
                <a:spcPct val="150000"/>
              </a:lnSpc>
              <a:spcBef>
                <a:spcPts val="0"/>
              </a:spcBef>
              <a:spcAft>
                <a:spcPts val="0"/>
              </a:spcAft>
              <a:buFont typeface="Wingdings" panose="05000000000000000000" pitchFamily="2" charset="2"/>
              <a:buChar char=""/>
            </a:pPr>
            <a:r>
              <a:rPr lang="en-GB" sz="1600" dirty="0">
                <a:solidFill>
                  <a:schemeClr val="tx1"/>
                </a:solidFill>
                <a:effectLst/>
                <a:latin typeface="Times New Roman" panose="02020603050405020304" pitchFamily="18" charset="0"/>
                <a:ea typeface="Calibri" panose="020F0502020204030204" pitchFamily="34" charset="0"/>
                <a:cs typeface="Calibri" panose="020F0502020204030204" pitchFamily="34" charset="0"/>
              </a:rPr>
              <a:t>Comprehensive Understanding: Navigating the vast scope of the retail industry, requires extensive data collection, organization, and synthesis.</a:t>
            </a:r>
            <a:endParaRPr lang="en-US" sz="1600" dirty="0">
              <a:solidFill>
                <a:schemeClr val="tx1"/>
              </a:solidFill>
              <a:effectLst/>
              <a:latin typeface="Times New Roman" panose="02020603050405020304" pitchFamily="18" charset="0"/>
              <a:ea typeface="Calibri" panose="020F0502020204030204" pitchFamily="34" charset="0"/>
              <a:cs typeface="Calibri" panose="020F0502020204030204" pitchFamily="34" charset="0"/>
            </a:endParaRPr>
          </a:p>
          <a:p>
            <a:pPr marL="342900" marR="0" lvl="0" indent="-342900" algn="just">
              <a:lnSpc>
                <a:spcPct val="150000"/>
              </a:lnSpc>
              <a:spcBef>
                <a:spcPts val="0"/>
              </a:spcBef>
              <a:spcAft>
                <a:spcPts val="0"/>
              </a:spcAft>
              <a:buFont typeface="Wingdings" panose="05000000000000000000" pitchFamily="2" charset="2"/>
              <a:buChar char=""/>
            </a:pPr>
            <a:r>
              <a:rPr lang="en-GB" sz="1600" dirty="0">
                <a:solidFill>
                  <a:schemeClr val="tx1"/>
                </a:solidFill>
                <a:effectLst/>
                <a:latin typeface="Times New Roman" panose="02020603050405020304" pitchFamily="18" charset="0"/>
                <a:ea typeface="Calibri" panose="020F0502020204030204" pitchFamily="34" charset="0"/>
                <a:cs typeface="Calibri" panose="020F0502020204030204" pitchFamily="34" charset="0"/>
              </a:rPr>
              <a:t>Rapid Industry Changes: Adapting to dynamic consumer </a:t>
            </a:r>
            <a:r>
              <a:rPr lang="en-GB" sz="1600" dirty="0" err="1">
                <a:solidFill>
                  <a:schemeClr val="tx1"/>
                </a:solidFill>
                <a:effectLst/>
                <a:latin typeface="Times New Roman" panose="02020603050405020304" pitchFamily="18" charset="0"/>
                <a:ea typeface="Calibri" panose="020F0502020204030204" pitchFamily="34" charset="0"/>
                <a:cs typeface="Calibri" panose="020F0502020204030204" pitchFamily="34" charset="0"/>
              </a:rPr>
              <a:t>behaviors</a:t>
            </a:r>
            <a:r>
              <a:rPr lang="en-GB" sz="1600" dirty="0">
                <a:solidFill>
                  <a:schemeClr val="tx1"/>
                </a:solidFill>
                <a:effectLst/>
                <a:latin typeface="Times New Roman" panose="02020603050405020304" pitchFamily="18" charset="0"/>
                <a:ea typeface="Calibri" panose="020F0502020204030204" pitchFamily="34" charset="0"/>
                <a:cs typeface="Calibri" panose="020F0502020204030204" pitchFamily="34" charset="0"/>
              </a:rPr>
              <a:t>, market trends, and </a:t>
            </a:r>
            <a:r>
              <a:rPr lang="en-GB" sz="1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technological advancements for relevant insights</a:t>
            </a:r>
            <a:r>
              <a:rPr lang="en-US" sz="1600" dirty="0">
                <a:solidFill>
                  <a:schemeClr val="tx1"/>
                </a:solidFill>
                <a:latin typeface="Times New Roman" panose="02020603050405020304" pitchFamily="18" charset="0"/>
                <a:cs typeface="Times New Roman" panose="02020603050405020304" pitchFamily="18" charset="0"/>
              </a:rPr>
              <a:t> (</a:t>
            </a:r>
            <a:r>
              <a:rPr lang="en-US" sz="1600" dirty="0" err="1">
                <a:solidFill>
                  <a:schemeClr val="tx1"/>
                </a:solidFill>
                <a:latin typeface="Times New Roman" panose="02020603050405020304" pitchFamily="18" charset="0"/>
                <a:cs typeface="Times New Roman" panose="02020603050405020304" pitchFamily="18" charset="0"/>
              </a:rPr>
              <a:t>Cayamanda</a:t>
            </a:r>
            <a:r>
              <a:rPr lang="en-US" sz="1600" dirty="0">
                <a:solidFill>
                  <a:schemeClr val="tx1"/>
                </a:solidFill>
                <a:latin typeface="Times New Roman" panose="02020603050405020304" pitchFamily="18" charset="0"/>
                <a:cs typeface="Times New Roman" panose="02020603050405020304" pitchFamily="18" charset="0"/>
              </a:rPr>
              <a:t>, 2022)</a:t>
            </a:r>
            <a:r>
              <a:rPr lang="en-GB" sz="1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US" sz="1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
            </a:pPr>
            <a:r>
              <a:rPr lang="en-GB" sz="1600" dirty="0">
                <a:solidFill>
                  <a:schemeClr val="tx1"/>
                </a:solidFill>
                <a:effectLst/>
                <a:latin typeface="Times New Roman" panose="02020603050405020304" pitchFamily="18" charset="0"/>
                <a:ea typeface="Calibri" panose="020F0502020204030204" pitchFamily="34" charset="0"/>
                <a:cs typeface="Calibri" panose="020F0502020204030204" pitchFamily="34" charset="0"/>
              </a:rPr>
              <a:t>Interviews Coordination: Overcoming logistical hurdles in scheduling and ensuring quality in interviews with industry experts and consumers.</a:t>
            </a:r>
            <a:endParaRPr lang="en-US" sz="1600" dirty="0">
              <a:solidFill>
                <a:schemeClr val="tx1"/>
              </a:solidFill>
              <a:effectLst/>
              <a:latin typeface="Times New Roman" panose="02020603050405020304" pitchFamily="18" charset="0"/>
              <a:ea typeface="Calibri" panose="020F0502020204030204" pitchFamily="34" charset="0"/>
              <a:cs typeface="Calibri" panose="020F0502020204030204" pitchFamily="34" charset="0"/>
            </a:endParaRPr>
          </a:p>
          <a:p>
            <a:pPr marL="342900" marR="0" lvl="0" indent="-342900" algn="just">
              <a:lnSpc>
                <a:spcPct val="150000"/>
              </a:lnSpc>
              <a:spcBef>
                <a:spcPts val="0"/>
              </a:spcBef>
              <a:spcAft>
                <a:spcPts val="800"/>
              </a:spcAft>
              <a:buFont typeface="Wingdings" panose="05000000000000000000" pitchFamily="2" charset="2"/>
              <a:buChar char=""/>
            </a:pPr>
            <a:r>
              <a:rPr lang="en-GB" sz="1600" dirty="0">
                <a:solidFill>
                  <a:schemeClr val="tx1"/>
                </a:solidFill>
                <a:effectLst/>
                <a:latin typeface="Times New Roman" panose="02020603050405020304" pitchFamily="18" charset="0"/>
                <a:ea typeface="Calibri" panose="020F0502020204030204" pitchFamily="34" charset="0"/>
                <a:cs typeface="Calibri" panose="020F0502020204030204" pitchFamily="34" charset="0"/>
              </a:rPr>
              <a:t>Creative Application: Developing innovative solutions using the SCAMPER model, demanding critical and analytical thinking.</a:t>
            </a:r>
            <a:endParaRPr lang="en-US" sz="1600" dirty="0">
              <a:solidFill>
                <a:schemeClr val="tx1"/>
              </a:solidFill>
              <a:effectLst/>
              <a:latin typeface="Times New Roman" panose="02020603050405020304" pitchFamily="18" charset="0"/>
              <a:ea typeface="Calibri" panose="020F0502020204030204" pitchFamily="34" charset="0"/>
              <a:cs typeface="Calibri" panose="020F0502020204030204" pitchFamily="34" charset="0"/>
            </a:endParaRPr>
          </a:p>
        </p:txBody>
      </p:sp>
      <p:sp>
        <p:nvSpPr>
          <p:cNvPr id="7" name="TextBox 6">
            <a:extLst>
              <a:ext uri="{FF2B5EF4-FFF2-40B4-BE49-F238E27FC236}">
                <a16:creationId xmlns:a16="http://schemas.microsoft.com/office/drawing/2014/main" id="{6E8C1226-2942-2519-5DEC-C0EBDE136D8D}"/>
              </a:ext>
            </a:extLst>
          </p:cNvPr>
          <p:cNvSpPr txBox="1"/>
          <p:nvPr/>
        </p:nvSpPr>
        <p:spPr>
          <a:xfrm>
            <a:off x="8128000" y="6299200"/>
            <a:ext cx="3789680" cy="365760"/>
          </a:xfrm>
          <a:prstGeom prst="rect">
            <a:avLst/>
          </a:prstGeom>
          <a:noFill/>
        </p:spPr>
        <p:txBody>
          <a:bodyPr wrap="square" rtlCol="0">
            <a:spAutoFit/>
          </a:bodyPr>
          <a:lstStyle/>
          <a:p>
            <a:pPr algn="ctr"/>
            <a:r>
              <a:rPr lang="en-US" dirty="0"/>
              <a:t>Figure: Adaptability</a:t>
            </a:r>
          </a:p>
        </p:txBody>
      </p:sp>
      <p:pic>
        <p:nvPicPr>
          <p:cNvPr id="4098" name="Picture 2" descr="224 Adaptability Skills Stock Photos - Free &amp; Royalty-Free Stock Photos  from Dreamstime">
            <a:extLst>
              <a:ext uri="{FF2B5EF4-FFF2-40B4-BE49-F238E27FC236}">
                <a16:creationId xmlns:a16="http://schemas.microsoft.com/office/drawing/2014/main" id="{CB997F2B-9B2B-5A9C-8118-04131AA02B5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74000" y="2555240"/>
            <a:ext cx="4155440" cy="311658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3110657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03DA043-5CA3-A4F4-6FDE-E40B1C3C4AB4}"/>
              </a:ext>
            </a:extLst>
          </p:cNvPr>
          <p:cNvSpPr/>
          <p:nvPr/>
        </p:nvSpPr>
        <p:spPr>
          <a:xfrm>
            <a:off x="0" y="640080"/>
            <a:ext cx="8371840" cy="1036320"/>
          </a:xfrm>
          <a:prstGeom prst="rect">
            <a:avLst/>
          </a:prstGeom>
          <a:solidFill>
            <a:schemeClr val="bg1"/>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GB" sz="36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Strategies to Overcome Challenges</a:t>
            </a:r>
            <a:endParaRPr lang="en-US" sz="3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3" name="Rectangle 2">
            <a:extLst>
              <a:ext uri="{FF2B5EF4-FFF2-40B4-BE49-F238E27FC236}">
                <a16:creationId xmlns:a16="http://schemas.microsoft.com/office/drawing/2014/main" id="{A568DE7C-99DE-5D3B-C92D-6006C0AA6A1E}"/>
              </a:ext>
            </a:extLst>
          </p:cNvPr>
          <p:cNvSpPr/>
          <p:nvPr/>
        </p:nvSpPr>
        <p:spPr>
          <a:xfrm>
            <a:off x="853440" y="2311400"/>
            <a:ext cx="6471920" cy="4089400"/>
          </a:xfrm>
          <a:prstGeom prst="rect">
            <a:avLst/>
          </a:prstGeom>
          <a:solidFill>
            <a:schemeClr val="bg1"/>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marR="0" lvl="0" indent="-342900" algn="just">
              <a:lnSpc>
                <a:spcPct val="150000"/>
              </a:lnSpc>
              <a:spcBef>
                <a:spcPts val="0"/>
              </a:spcBef>
              <a:spcAft>
                <a:spcPts val="0"/>
              </a:spcAft>
              <a:buFont typeface="Wingdings" panose="05000000000000000000" pitchFamily="2" charset="2"/>
              <a:buChar char=""/>
            </a:pPr>
            <a:r>
              <a:rPr lang="en-GB" sz="16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Comprehensive Research: Meticulous planning, extensive literature review, and active engagement with diverse sources for a strong theoretical foundation.</a:t>
            </a:r>
            <a:endParaRPr lang="en-US" sz="16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marL="342900" marR="0" lvl="0" indent="-342900" algn="just">
              <a:lnSpc>
                <a:spcPct val="150000"/>
              </a:lnSpc>
              <a:spcBef>
                <a:spcPts val="0"/>
              </a:spcBef>
              <a:spcAft>
                <a:spcPts val="0"/>
              </a:spcAft>
              <a:buFont typeface="Wingdings" panose="05000000000000000000" pitchFamily="2" charset="2"/>
              <a:buChar char=""/>
            </a:pPr>
            <a:r>
              <a:rPr lang="en-GB" sz="16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Real-time Insights: Carefully curated interview questions, clear </a:t>
            </a:r>
            <a:r>
              <a:rPr lang="en-GB" sz="1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communication, and rapport-building for authentic and valuable data </a:t>
            </a:r>
            <a:r>
              <a:rPr lang="en-US" sz="1600" dirty="0">
                <a:solidFill>
                  <a:schemeClr val="tx1"/>
                </a:solidFill>
                <a:latin typeface="Times New Roman" panose="02020603050405020304" pitchFamily="18" charset="0"/>
                <a:cs typeface="Times New Roman" panose="02020603050405020304" pitchFamily="18" charset="0"/>
              </a:rPr>
              <a:t>(</a:t>
            </a:r>
            <a:r>
              <a:rPr lang="en-US" sz="1600" dirty="0" err="1">
                <a:solidFill>
                  <a:schemeClr val="tx1"/>
                </a:solidFill>
                <a:latin typeface="Times New Roman" panose="02020603050405020304" pitchFamily="18" charset="0"/>
                <a:cs typeface="Times New Roman" panose="02020603050405020304" pitchFamily="18" charset="0"/>
              </a:rPr>
              <a:t>Corti</a:t>
            </a:r>
            <a:r>
              <a:rPr lang="en-US" sz="1600" dirty="0">
                <a:solidFill>
                  <a:schemeClr val="tx1"/>
                </a:solidFill>
                <a:latin typeface="Times New Roman" panose="02020603050405020304" pitchFamily="18" charset="0"/>
                <a:cs typeface="Times New Roman" panose="02020603050405020304" pitchFamily="18" charset="0"/>
              </a:rPr>
              <a:t>, 2018)</a:t>
            </a:r>
            <a:r>
              <a:rPr lang="en-GB" sz="1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US" sz="1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
            </a:pPr>
            <a:r>
              <a:rPr lang="en-GB" sz="16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Staying Updated: Continuous monitoring of industry updates, expert consultations, and integration of emerging trends into the analysis.</a:t>
            </a:r>
            <a:endParaRPr lang="en-US" sz="16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marL="342900" marR="0" lvl="0" indent="-342900" algn="just">
              <a:lnSpc>
                <a:spcPct val="150000"/>
              </a:lnSpc>
              <a:spcBef>
                <a:spcPts val="0"/>
              </a:spcBef>
              <a:spcAft>
                <a:spcPts val="800"/>
              </a:spcAft>
              <a:buFont typeface="Wingdings" panose="05000000000000000000" pitchFamily="2" charset="2"/>
              <a:buChar char=""/>
            </a:pPr>
            <a:r>
              <a:rPr lang="en-GB" sz="16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Creative Analysis: Systematic approach to the SCAMPER model, including thorough research, brainstorming, and peer discussions to foster creativity.</a:t>
            </a:r>
            <a:endParaRPr lang="en-US" sz="16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p:txBody>
      </p:sp>
      <p:sp>
        <p:nvSpPr>
          <p:cNvPr id="7" name="TextBox 6">
            <a:extLst>
              <a:ext uri="{FF2B5EF4-FFF2-40B4-BE49-F238E27FC236}">
                <a16:creationId xmlns:a16="http://schemas.microsoft.com/office/drawing/2014/main" id="{6E8C1226-2942-2519-5DEC-C0EBDE136D8D}"/>
              </a:ext>
            </a:extLst>
          </p:cNvPr>
          <p:cNvSpPr txBox="1"/>
          <p:nvPr/>
        </p:nvSpPr>
        <p:spPr>
          <a:xfrm>
            <a:off x="8128000" y="5852160"/>
            <a:ext cx="3789680" cy="365760"/>
          </a:xfrm>
          <a:prstGeom prst="rect">
            <a:avLst/>
          </a:prstGeom>
          <a:noFill/>
        </p:spPr>
        <p:txBody>
          <a:bodyPr wrap="square" rtlCol="0">
            <a:spAutoFit/>
          </a:bodyPr>
          <a:lstStyle/>
          <a:p>
            <a:pPr algn="ctr"/>
            <a:r>
              <a:rPr lang="en-US" dirty="0"/>
              <a:t>Figure: Research Tools</a:t>
            </a:r>
          </a:p>
        </p:txBody>
      </p:sp>
      <p:pic>
        <p:nvPicPr>
          <p:cNvPr id="5124" name="Picture 4" descr="Set of Vector Icons Related to Market Research. Contains such Icons as  Observation, Online Survey, Qualitative, Quantitative, Research,  Segmentation and more. 7894004 Vector Art at Vecteezy">
            <a:extLst>
              <a:ext uri="{FF2B5EF4-FFF2-40B4-BE49-F238E27FC236}">
                <a16:creationId xmlns:a16="http://schemas.microsoft.com/office/drawing/2014/main" id="{67206A3D-4472-241F-1800-105CE4E0B1C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06075" y="2676208"/>
            <a:ext cx="4211605" cy="295243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816894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03DA043-5CA3-A4F4-6FDE-E40B1C3C4AB4}"/>
              </a:ext>
            </a:extLst>
          </p:cNvPr>
          <p:cNvSpPr/>
          <p:nvPr/>
        </p:nvSpPr>
        <p:spPr>
          <a:xfrm>
            <a:off x="0" y="640080"/>
            <a:ext cx="8371840" cy="1036320"/>
          </a:xfrm>
          <a:prstGeom prst="rect">
            <a:avLst/>
          </a:prstGeom>
          <a:solidFill>
            <a:schemeClr val="bg1"/>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GB" sz="36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Practical Learning Outcomes and Future Benefits </a:t>
            </a:r>
            <a:endParaRPr lang="en-US" sz="3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3" name="Rectangle 2">
            <a:extLst>
              <a:ext uri="{FF2B5EF4-FFF2-40B4-BE49-F238E27FC236}">
                <a16:creationId xmlns:a16="http://schemas.microsoft.com/office/drawing/2014/main" id="{A568DE7C-99DE-5D3B-C92D-6006C0AA6A1E}"/>
              </a:ext>
            </a:extLst>
          </p:cNvPr>
          <p:cNvSpPr/>
          <p:nvPr/>
        </p:nvSpPr>
        <p:spPr>
          <a:xfrm>
            <a:off x="833120" y="1986280"/>
            <a:ext cx="10373360" cy="4536440"/>
          </a:xfrm>
          <a:prstGeom prst="rect">
            <a:avLst/>
          </a:prstGeom>
          <a:solidFill>
            <a:schemeClr val="bg1"/>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algn="just">
              <a:lnSpc>
                <a:spcPct val="150000"/>
              </a:lnSpc>
              <a:spcBef>
                <a:spcPts val="0"/>
              </a:spcBef>
              <a:spcAft>
                <a:spcPts val="800"/>
              </a:spcAft>
            </a:pPr>
            <a:r>
              <a:rPr lang="en-GB" sz="20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Strategic Innovation in Retail:</a:t>
            </a:r>
            <a:endParaRPr lang="en-US" sz="20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
            </a:pPr>
            <a:r>
              <a:rPr lang="en-GB"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Learning Outcome: Recognition of the pivotal role strategic innovation plays in the survival of retail establishments.</a:t>
            </a:r>
            <a:endParaRPr lang="en-US"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Font typeface="Wingdings" panose="05000000000000000000" pitchFamily="2" charset="2"/>
              <a:buChar char=""/>
            </a:pPr>
            <a:r>
              <a:rPr lang="en-GB"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Future Benefit: Encouraging businesses to adopt innovative strategies, fostering a culture of creativity and adaptability to stay ahead in the competitive market </a:t>
            </a:r>
            <a:r>
              <a:rPr lang="en-US" dirty="0">
                <a:solidFill>
                  <a:schemeClr val="tx1"/>
                </a:solidFill>
                <a:latin typeface="Times New Roman" panose="02020603050405020304" pitchFamily="18" charset="0"/>
                <a:cs typeface="Times New Roman" panose="02020603050405020304" pitchFamily="18" charset="0"/>
              </a:rPr>
              <a:t>(Singh &amp; </a:t>
            </a:r>
            <a:r>
              <a:rPr lang="en-US" dirty="0" err="1">
                <a:solidFill>
                  <a:schemeClr val="tx1"/>
                </a:solidFill>
                <a:latin typeface="Times New Roman" panose="02020603050405020304" pitchFamily="18" charset="0"/>
                <a:cs typeface="Times New Roman" panose="02020603050405020304" pitchFamily="18" charset="0"/>
              </a:rPr>
              <a:t>Bathla</a:t>
            </a:r>
            <a:r>
              <a:rPr lang="en-US" dirty="0">
                <a:solidFill>
                  <a:schemeClr val="tx1"/>
                </a:solidFill>
                <a:latin typeface="Times New Roman" panose="02020603050405020304" pitchFamily="18" charset="0"/>
                <a:cs typeface="Times New Roman" panose="02020603050405020304" pitchFamily="18" charset="0"/>
              </a:rPr>
              <a:t>, 2023)</a:t>
            </a:r>
            <a:r>
              <a:rPr lang="en-GB"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US"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20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Seamless Omnichannel Experiences:</a:t>
            </a:r>
            <a:endParaRPr lang="en-US" sz="20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
            </a:pPr>
            <a:r>
              <a:rPr lang="en-GB"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Learning Outcome: Understanding the importance of integrating online and offline operations to provide consistent customer experiences.</a:t>
            </a:r>
            <a:endParaRPr lang="en-US"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Font typeface="Wingdings" panose="05000000000000000000" pitchFamily="2" charset="2"/>
              <a:buChar char=""/>
            </a:pPr>
            <a:r>
              <a:rPr lang="en-GB"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Future Benefit: Promoting the adoption of seamless omnichannel approaches, ensuring a unified and satisfying customer journey across all platforms</a:t>
            </a:r>
            <a:endParaRPr lang="en-US"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0481106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03DA043-5CA3-A4F4-6FDE-E40B1C3C4AB4}"/>
              </a:ext>
            </a:extLst>
          </p:cNvPr>
          <p:cNvSpPr/>
          <p:nvPr/>
        </p:nvSpPr>
        <p:spPr>
          <a:xfrm>
            <a:off x="0" y="640080"/>
            <a:ext cx="8371840" cy="1036320"/>
          </a:xfrm>
          <a:prstGeom prst="rect">
            <a:avLst/>
          </a:prstGeom>
          <a:solidFill>
            <a:schemeClr val="bg1"/>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GB" sz="36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Practical Learning Outcomes and Future Benefits </a:t>
            </a:r>
            <a:endParaRPr lang="en-US" sz="3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3" name="Rectangle 2">
            <a:extLst>
              <a:ext uri="{FF2B5EF4-FFF2-40B4-BE49-F238E27FC236}">
                <a16:creationId xmlns:a16="http://schemas.microsoft.com/office/drawing/2014/main" id="{A568DE7C-99DE-5D3B-C92D-6006C0AA6A1E}"/>
              </a:ext>
            </a:extLst>
          </p:cNvPr>
          <p:cNvSpPr/>
          <p:nvPr/>
        </p:nvSpPr>
        <p:spPr>
          <a:xfrm>
            <a:off x="574040" y="1889760"/>
            <a:ext cx="11043920" cy="4775200"/>
          </a:xfrm>
          <a:prstGeom prst="rect">
            <a:avLst/>
          </a:prstGeom>
          <a:solidFill>
            <a:schemeClr val="bg1"/>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algn="just">
              <a:lnSpc>
                <a:spcPct val="150000"/>
              </a:lnSpc>
              <a:spcBef>
                <a:spcPts val="0"/>
              </a:spcBef>
              <a:spcAft>
                <a:spcPts val="800"/>
              </a:spcAft>
            </a:pPr>
            <a:r>
              <a:rPr lang="en-GB" sz="20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Embracing Cutting-Edge Technologies:</a:t>
            </a:r>
            <a:endParaRPr lang="en-US" sz="20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
            </a:pPr>
            <a:r>
              <a:rPr lang="en-GB"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Learning Outcome: Emphasis on incorporating advanced technologies like augmented reality apps and AI-powered chatbots.</a:t>
            </a:r>
            <a:endParaRPr lang="en-US"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Font typeface="Wingdings" panose="05000000000000000000" pitchFamily="2" charset="2"/>
              <a:buChar char=""/>
            </a:pPr>
            <a:r>
              <a:rPr lang="en-GB"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Future Benefit: Improving user experiences by leveraging technology, enhancing customer engagement, and streamlining operations for increased efficiency.</a:t>
            </a:r>
            <a:endParaRPr lang="en-US"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20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Sustainability and Ethical Practices:</a:t>
            </a:r>
            <a:endParaRPr lang="en-US" sz="20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
            </a:pPr>
            <a:r>
              <a:rPr lang="en-GB"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Learning Outcome: Acknowledgment of the growing consumer demand for eco-friendly and ethically sourced products </a:t>
            </a:r>
            <a:r>
              <a:rPr lang="nl-NL" dirty="0">
                <a:solidFill>
                  <a:schemeClr val="tx1"/>
                </a:solidFill>
                <a:latin typeface="Times New Roman" panose="02020603050405020304" pitchFamily="18" charset="0"/>
                <a:cs typeface="Times New Roman" panose="02020603050405020304" pitchFamily="18" charset="0"/>
              </a:rPr>
              <a:t>(Quix &amp; van der Kind, 2019)</a:t>
            </a:r>
            <a:r>
              <a:rPr lang="en-GB"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US"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Font typeface="Wingdings" panose="05000000000000000000" pitchFamily="2" charset="2"/>
              <a:buChar char=""/>
            </a:pPr>
            <a:r>
              <a:rPr lang="en-GB"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Future Benefit: Encouraging businesses to adopt sustainable practices, make ethical sourcing decisions, and communicate these efforts transparently to appeal to environmentally conscious consumers.</a:t>
            </a:r>
            <a:endParaRPr lang="en-US"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1464750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03DA043-5CA3-A4F4-6FDE-E40B1C3C4AB4}"/>
              </a:ext>
            </a:extLst>
          </p:cNvPr>
          <p:cNvSpPr/>
          <p:nvPr/>
        </p:nvSpPr>
        <p:spPr>
          <a:xfrm>
            <a:off x="0" y="640080"/>
            <a:ext cx="8371840" cy="1036320"/>
          </a:xfrm>
          <a:prstGeom prst="rect">
            <a:avLst/>
          </a:prstGeom>
          <a:solidFill>
            <a:schemeClr val="bg1"/>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GB" sz="36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Practical Learning Outcomes and Future Benefits </a:t>
            </a:r>
            <a:endParaRPr lang="en-US" sz="3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3" name="Rectangle 2">
            <a:extLst>
              <a:ext uri="{FF2B5EF4-FFF2-40B4-BE49-F238E27FC236}">
                <a16:creationId xmlns:a16="http://schemas.microsoft.com/office/drawing/2014/main" id="{A568DE7C-99DE-5D3B-C92D-6006C0AA6A1E}"/>
              </a:ext>
            </a:extLst>
          </p:cNvPr>
          <p:cNvSpPr/>
          <p:nvPr/>
        </p:nvSpPr>
        <p:spPr>
          <a:xfrm>
            <a:off x="518160" y="2148840"/>
            <a:ext cx="10982960" cy="4343400"/>
          </a:xfrm>
          <a:prstGeom prst="rect">
            <a:avLst/>
          </a:prstGeom>
          <a:solidFill>
            <a:schemeClr val="bg1"/>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algn="just">
              <a:lnSpc>
                <a:spcPct val="150000"/>
              </a:lnSpc>
              <a:spcBef>
                <a:spcPts val="0"/>
              </a:spcBef>
              <a:spcAft>
                <a:spcPts val="800"/>
              </a:spcAft>
            </a:pPr>
            <a:r>
              <a:rPr lang="en-GB" sz="20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Customer-Centric Approach:</a:t>
            </a:r>
            <a:endParaRPr lang="en-US" sz="20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
            </a:pPr>
            <a:r>
              <a:rPr lang="en-GB"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Learning Outcome: Recognition of the significance of understanding and adapting to changing consumer expectations.</a:t>
            </a:r>
            <a:endParaRPr lang="en-US"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Font typeface="Wingdings" panose="05000000000000000000" pitchFamily="2" charset="2"/>
              <a:buChar char=""/>
            </a:pPr>
            <a:r>
              <a:rPr lang="en-GB"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Future Benefit: Fostering a customer-centric culture, prioritizing customer needs, preferences, and feedback, leading to enhanced customer satisfaction and loyalty </a:t>
            </a:r>
            <a:r>
              <a:rPr lang="en-US" dirty="0">
                <a:solidFill>
                  <a:schemeClr val="tx1"/>
                </a:solidFill>
                <a:latin typeface="Times New Roman" panose="02020603050405020304" pitchFamily="18" charset="0"/>
                <a:cs typeface="Times New Roman" panose="02020603050405020304" pitchFamily="18" charset="0"/>
              </a:rPr>
              <a:t>(Addis, 2020)</a:t>
            </a:r>
            <a:r>
              <a:rPr lang="en-GB"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US"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20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Constant Evaluation and Adaptation:</a:t>
            </a:r>
            <a:endParaRPr lang="en-US" sz="20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
            </a:pPr>
            <a:r>
              <a:rPr lang="en-GB"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Learning Outcome: Understanding that innovation-driven strategies require continuous evaluation and adaptation.</a:t>
            </a:r>
            <a:endParaRPr lang="en-US"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Font typeface="Wingdings" panose="05000000000000000000" pitchFamily="2" charset="2"/>
              <a:buChar char=""/>
            </a:pPr>
            <a:r>
              <a:rPr lang="en-GB"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Future Benefit: Encouraging businesses to remain proactive, embracing change, and making necessary adjustments to strategies based on market dynamics and consumer </a:t>
            </a:r>
            <a:r>
              <a:rPr lang="en-GB" sz="18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behaviors</a:t>
            </a:r>
            <a:r>
              <a:rPr lang="en-GB"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US"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2808047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557C424-0D24-7235-453C-8BACE3FCC485}"/>
              </a:ext>
            </a:extLst>
          </p:cNvPr>
          <p:cNvSpPr/>
          <p:nvPr/>
        </p:nvSpPr>
        <p:spPr>
          <a:xfrm>
            <a:off x="0" y="528320"/>
            <a:ext cx="7813040" cy="1066800"/>
          </a:xfrm>
          <a:prstGeom prst="rect">
            <a:avLst/>
          </a:prstGeom>
          <a:solidFill>
            <a:schemeClr val="bg1"/>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US" sz="4000" b="1" dirty="0">
                <a:solidFill>
                  <a:schemeClr val="accent1">
                    <a:lumMod val="50000"/>
                  </a:schemeClr>
                </a:solidFill>
                <a:latin typeface="Times New Roman" panose="02020603050405020304" pitchFamily="18" charset="0"/>
                <a:cs typeface="Times New Roman" panose="02020603050405020304" pitchFamily="18" charset="0"/>
              </a:rPr>
              <a:t>Conclusion</a:t>
            </a:r>
          </a:p>
        </p:txBody>
      </p:sp>
      <p:sp>
        <p:nvSpPr>
          <p:cNvPr id="3" name="Rectangle 2">
            <a:extLst>
              <a:ext uri="{FF2B5EF4-FFF2-40B4-BE49-F238E27FC236}">
                <a16:creationId xmlns:a16="http://schemas.microsoft.com/office/drawing/2014/main" id="{AA74DAC0-7C64-D461-4A77-85104382461D}"/>
              </a:ext>
            </a:extLst>
          </p:cNvPr>
          <p:cNvSpPr/>
          <p:nvPr/>
        </p:nvSpPr>
        <p:spPr>
          <a:xfrm>
            <a:off x="1076960" y="2113280"/>
            <a:ext cx="10119360" cy="4368800"/>
          </a:xfrm>
          <a:prstGeom prst="rect">
            <a:avLst/>
          </a:prstGeom>
          <a:solidFill>
            <a:schemeClr val="bg1"/>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Debenhams' trajectory analysis is crucial for retail evolution. The study emphasizes strategic innovation and adaptation using rigorous research and the SCAMPER framework. Understanding retail complexities and rapid industry changes required ingenuity and careful investigation. Seamless omnichannel experiences, cutting-edge digital integration, sustainability, and customer-centricity are key lessons. The lessons from Debenhams' experiences help businesses succeed. Innovation and customer focus boost resilience and success in the changing company landscape by ensuring adaptation, sustainability, and customer happiness.</a:t>
            </a:r>
            <a:endParaRPr lang="en-US" sz="24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algn="ctr"/>
            <a:endParaRPr lang="en-US" sz="24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7496937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557C424-0D24-7235-453C-8BACE3FCC485}"/>
              </a:ext>
            </a:extLst>
          </p:cNvPr>
          <p:cNvSpPr/>
          <p:nvPr/>
        </p:nvSpPr>
        <p:spPr>
          <a:xfrm>
            <a:off x="0" y="528320"/>
            <a:ext cx="7813040" cy="1066800"/>
          </a:xfrm>
          <a:prstGeom prst="rect">
            <a:avLst/>
          </a:prstGeom>
          <a:solidFill>
            <a:schemeClr val="bg1"/>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US" sz="4000" b="1" dirty="0">
                <a:solidFill>
                  <a:schemeClr val="accent1">
                    <a:lumMod val="50000"/>
                  </a:schemeClr>
                </a:solidFill>
                <a:latin typeface="Times New Roman" panose="02020603050405020304" pitchFamily="18" charset="0"/>
                <a:cs typeface="Times New Roman" panose="02020603050405020304" pitchFamily="18" charset="0"/>
              </a:rPr>
              <a:t>References</a:t>
            </a:r>
          </a:p>
        </p:txBody>
      </p:sp>
      <p:sp>
        <p:nvSpPr>
          <p:cNvPr id="3" name="Rectangle 2">
            <a:extLst>
              <a:ext uri="{FF2B5EF4-FFF2-40B4-BE49-F238E27FC236}">
                <a16:creationId xmlns:a16="http://schemas.microsoft.com/office/drawing/2014/main" id="{AA74DAC0-7C64-D461-4A77-85104382461D}"/>
              </a:ext>
            </a:extLst>
          </p:cNvPr>
          <p:cNvSpPr/>
          <p:nvPr/>
        </p:nvSpPr>
        <p:spPr>
          <a:xfrm>
            <a:off x="1076960" y="2113280"/>
            <a:ext cx="10119360" cy="4368800"/>
          </a:xfrm>
          <a:prstGeom prst="rect">
            <a:avLst/>
          </a:prstGeom>
          <a:solidFill>
            <a:schemeClr val="bg1"/>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algn="just"/>
            <a:r>
              <a:rPr lang="en-US" sz="1600" dirty="0">
                <a:solidFill>
                  <a:schemeClr val="tx1"/>
                </a:solidFill>
                <a:effectLst/>
                <a:latin typeface="Times New Roman" panose="02020603050405020304" pitchFamily="18" charset="0"/>
                <a:ea typeface="Times New Roman" panose="02020603050405020304" pitchFamily="18" charset="0"/>
              </a:rPr>
              <a:t>Addis, M. (2020) ‘Customer engagement’, </a:t>
            </a:r>
            <a:r>
              <a:rPr lang="en-US" sz="1600" i="1" dirty="0">
                <a:solidFill>
                  <a:schemeClr val="tx1"/>
                </a:solidFill>
                <a:effectLst/>
                <a:latin typeface="Times New Roman" panose="02020603050405020304" pitchFamily="18" charset="0"/>
                <a:ea typeface="Times New Roman" panose="02020603050405020304" pitchFamily="18" charset="0"/>
              </a:rPr>
              <a:t>Engaging Brands</a:t>
            </a:r>
            <a:r>
              <a:rPr lang="en-US" sz="1600" dirty="0">
                <a:solidFill>
                  <a:schemeClr val="tx1"/>
                </a:solidFill>
                <a:effectLst/>
                <a:latin typeface="Times New Roman" panose="02020603050405020304" pitchFamily="18" charset="0"/>
                <a:ea typeface="Times New Roman" panose="02020603050405020304" pitchFamily="18" charset="0"/>
              </a:rPr>
              <a:t>, pp. 1–30. doi:10.4324/9780429504266-1. </a:t>
            </a:r>
          </a:p>
          <a:p>
            <a:pPr marL="0" marR="0" algn="just"/>
            <a:r>
              <a:rPr lang="en-US" sz="1600" dirty="0" err="1">
                <a:solidFill>
                  <a:schemeClr val="tx1"/>
                </a:solidFill>
                <a:effectLst/>
                <a:latin typeface="Times New Roman" panose="02020603050405020304" pitchFamily="18" charset="0"/>
                <a:ea typeface="Times New Roman" panose="02020603050405020304" pitchFamily="18" charset="0"/>
              </a:rPr>
              <a:t>Cayamanda</a:t>
            </a:r>
            <a:r>
              <a:rPr lang="en-US" sz="1600" dirty="0">
                <a:solidFill>
                  <a:schemeClr val="tx1"/>
                </a:solidFill>
                <a:effectLst/>
                <a:latin typeface="Times New Roman" panose="02020603050405020304" pitchFamily="18" charset="0"/>
                <a:ea typeface="Times New Roman" panose="02020603050405020304" pitchFamily="18" charset="0"/>
              </a:rPr>
              <a:t>, C. (2022) ‘Scamper : Skywalk’, </a:t>
            </a:r>
            <a:r>
              <a:rPr lang="en-US" sz="1600" i="1" dirty="0">
                <a:solidFill>
                  <a:schemeClr val="tx1"/>
                </a:solidFill>
                <a:effectLst/>
                <a:latin typeface="Times New Roman" panose="02020603050405020304" pitchFamily="18" charset="0"/>
                <a:ea typeface="Times New Roman" panose="02020603050405020304" pitchFamily="18" charset="0"/>
              </a:rPr>
              <a:t>SSRN Electronic Journal</a:t>
            </a:r>
            <a:r>
              <a:rPr lang="en-US" sz="1600" dirty="0">
                <a:solidFill>
                  <a:schemeClr val="tx1"/>
                </a:solidFill>
                <a:effectLst/>
                <a:latin typeface="Times New Roman" panose="02020603050405020304" pitchFamily="18" charset="0"/>
                <a:ea typeface="Times New Roman" panose="02020603050405020304" pitchFamily="18" charset="0"/>
              </a:rPr>
              <a:t> [Preprint]. doi:10.2139/ssrn.4089663. </a:t>
            </a:r>
          </a:p>
          <a:p>
            <a:pPr marL="0" marR="0" algn="just"/>
            <a:r>
              <a:rPr lang="en-US" sz="1600" dirty="0" err="1">
                <a:solidFill>
                  <a:schemeClr val="tx1"/>
                </a:solidFill>
                <a:effectLst/>
                <a:latin typeface="Times New Roman" panose="02020603050405020304" pitchFamily="18" charset="0"/>
                <a:ea typeface="Times New Roman" panose="02020603050405020304" pitchFamily="18" charset="0"/>
              </a:rPr>
              <a:t>Corti</a:t>
            </a:r>
            <a:r>
              <a:rPr lang="en-US" sz="1600" dirty="0">
                <a:solidFill>
                  <a:schemeClr val="tx1"/>
                </a:solidFill>
                <a:effectLst/>
                <a:latin typeface="Times New Roman" panose="02020603050405020304" pitchFamily="18" charset="0"/>
                <a:ea typeface="Times New Roman" panose="02020603050405020304" pitchFamily="18" charset="0"/>
              </a:rPr>
              <a:t>, L. (2018) ‘Data collection in secondary analysis’, </a:t>
            </a:r>
            <a:r>
              <a:rPr lang="en-US" sz="1600" i="1" dirty="0">
                <a:solidFill>
                  <a:schemeClr val="tx1"/>
                </a:solidFill>
                <a:effectLst/>
                <a:latin typeface="Times New Roman" panose="02020603050405020304" pitchFamily="18" charset="0"/>
                <a:ea typeface="Times New Roman" panose="02020603050405020304" pitchFamily="18" charset="0"/>
              </a:rPr>
              <a:t>The SAGE Handbook of Qualitative Data Collection</a:t>
            </a:r>
            <a:r>
              <a:rPr lang="en-US" sz="1600" dirty="0">
                <a:solidFill>
                  <a:schemeClr val="tx1"/>
                </a:solidFill>
                <a:effectLst/>
                <a:latin typeface="Times New Roman" panose="02020603050405020304" pitchFamily="18" charset="0"/>
                <a:ea typeface="Times New Roman" panose="02020603050405020304" pitchFamily="18" charset="0"/>
              </a:rPr>
              <a:t>, pp. 164–181. doi:10.4135/9781526416070.n11. </a:t>
            </a:r>
          </a:p>
          <a:p>
            <a:pPr marL="0" marR="0" algn="just"/>
            <a:r>
              <a:rPr lang="en-US" sz="1600" dirty="0" err="1">
                <a:solidFill>
                  <a:schemeClr val="tx1"/>
                </a:solidFill>
                <a:effectLst/>
                <a:latin typeface="Times New Roman" panose="02020603050405020304" pitchFamily="18" charset="0"/>
                <a:ea typeface="Times New Roman" panose="02020603050405020304" pitchFamily="18" charset="0"/>
              </a:rPr>
              <a:t>Kieso</a:t>
            </a:r>
            <a:r>
              <a:rPr lang="en-US" sz="1600" dirty="0">
                <a:solidFill>
                  <a:schemeClr val="tx1"/>
                </a:solidFill>
                <a:effectLst/>
                <a:latin typeface="Times New Roman" panose="02020603050405020304" pitchFamily="18" charset="0"/>
                <a:ea typeface="Times New Roman" panose="02020603050405020304" pitchFamily="18" charset="0"/>
              </a:rPr>
              <a:t>, K. (2020) </a:t>
            </a:r>
            <a:r>
              <a:rPr lang="en-US" sz="1600" i="1" dirty="0">
                <a:solidFill>
                  <a:schemeClr val="tx1"/>
                </a:solidFill>
                <a:effectLst/>
                <a:latin typeface="Times New Roman" panose="02020603050405020304" pitchFamily="18" charset="0"/>
                <a:ea typeface="Times New Roman" panose="02020603050405020304" pitchFamily="18" charset="0"/>
              </a:rPr>
              <a:t>Critical thinking: Concepts, methodologies, tools, and applications</a:t>
            </a:r>
            <a:r>
              <a:rPr lang="en-US" sz="1600" dirty="0">
                <a:solidFill>
                  <a:schemeClr val="tx1"/>
                </a:solidFill>
                <a:effectLst/>
                <a:latin typeface="Times New Roman" panose="02020603050405020304" pitchFamily="18" charset="0"/>
                <a:ea typeface="Times New Roman" panose="02020603050405020304" pitchFamily="18" charset="0"/>
              </a:rPr>
              <a:t>. Hershey, Pennsylvania (701 E. Chocolate Avenue, Hershey, Pennsylvania, 17033, USA): IGI Global. </a:t>
            </a:r>
          </a:p>
          <a:p>
            <a:pPr marL="0" marR="0" algn="just"/>
            <a:r>
              <a:rPr lang="en-US" sz="1600" dirty="0" err="1">
                <a:solidFill>
                  <a:schemeClr val="tx1"/>
                </a:solidFill>
                <a:effectLst/>
                <a:latin typeface="Times New Roman" panose="02020603050405020304" pitchFamily="18" charset="0"/>
                <a:ea typeface="Times New Roman" panose="02020603050405020304" pitchFamily="18" charset="0"/>
              </a:rPr>
              <a:t>Quix</a:t>
            </a:r>
            <a:r>
              <a:rPr lang="en-US" sz="1600" dirty="0">
                <a:solidFill>
                  <a:schemeClr val="tx1"/>
                </a:solidFill>
                <a:effectLst/>
                <a:latin typeface="Times New Roman" panose="02020603050405020304" pitchFamily="18" charset="0"/>
                <a:ea typeface="Times New Roman" panose="02020603050405020304" pitchFamily="18" charset="0"/>
              </a:rPr>
              <a:t>, F.W.J. and van der Kind, R.P. (2019) ‘The strategic process in retail’, </a:t>
            </a:r>
            <a:r>
              <a:rPr lang="en-US" sz="1600" i="1" dirty="0">
                <a:solidFill>
                  <a:schemeClr val="tx1"/>
                </a:solidFill>
                <a:effectLst/>
                <a:latin typeface="Times New Roman" panose="02020603050405020304" pitchFamily="18" charset="0"/>
                <a:ea typeface="Times New Roman" panose="02020603050405020304" pitchFamily="18" charset="0"/>
              </a:rPr>
              <a:t>Retail Marketing</a:t>
            </a:r>
            <a:r>
              <a:rPr lang="en-US" sz="1600" dirty="0">
                <a:solidFill>
                  <a:schemeClr val="tx1"/>
                </a:solidFill>
                <a:effectLst/>
                <a:latin typeface="Times New Roman" panose="02020603050405020304" pitchFamily="18" charset="0"/>
                <a:ea typeface="Times New Roman" panose="02020603050405020304" pitchFamily="18" charset="0"/>
              </a:rPr>
              <a:t>, pp. 159–170. doi:10.4324/9781003022275-8. </a:t>
            </a:r>
          </a:p>
          <a:p>
            <a:pPr marL="0" marR="0" algn="just"/>
            <a:r>
              <a:rPr lang="en-US" sz="1600" dirty="0" err="1">
                <a:solidFill>
                  <a:schemeClr val="tx1"/>
                </a:solidFill>
                <a:effectLst/>
                <a:latin typeface="Times New Roman" panose="02020603050405020304" pitchFamily="18" charset="0"/>
                <a:ea typeface="Times New Roman" panose="02020603050405020304" pitchFamily="18" charset="0"/>
              </a:rPr>
              <a:t>Serrat</a:t>
            </a:r>
            <a:r>
              <a:rPr lang="en-US" sz="1600" dirty="0">
                <a:solidFill>
                  <a:schemeClr val="tx1"/>
                </a:solidFill>
                <a:effectLst/>
                <a:latin typeface="Times New Roman" panose="02020603050405020304" pitchFamily="18" charset="0"/>
                <a:ea typeface="Times New Roman" panose="02020603050405020304" pitchFamily="18" charset="0"/>
              </a:rPr>
              <a:t>, O. (2017) ‘The scamper technique’, </a:t>
            </a:r>
            <a:r>
              <a:rPr lang="en-US" sz="1600" i="1" dirty="0">
                <a:solidFill>
                  <a:schemeClr val="tx1"/>
                </a:solidFill>
                <a:effectLst/>
                <a:latin typeface="Times New Roman" panose="02020603050405020304" pitchFamily="18" charset="0"/>
                <a:ea typeface="Times New Roman" panose="02020603050405020304" pitchFamily="18" charset="0"/>
              </a:rPr>
              <a:t>Knowledge Solutions</a:t>
            </a:r>
            <a:r>
              <a:rPr lang="en-US" sz="1600" dirty="0">
                <a:solidFill>
                  <a:schemeClr val="tx1"/>
                </a:solidFill>
                <a:effectLst/>
                <a:latin typeface="Times New Roman" panose="02020603050405020304" pitchFamily="18" charset="0"/>
                <a:ea typeface="Times New Roman" panose="02020603050405020304" pitchFamily="18" charset="0"/>
              </a:rPr>
              <a:t>, pp. 311–314. doi:10.1007/978-981-10-0983-9_33. </a:t>
            </a:r>
          </a:p>
          <a:p>
            <a:pPr marL="0" marR="0" algn="just"/>
            <a:r>
              <a:rPr lang="en-US" sz="1600" dirty="0">
                <a:solidFill>
                  <a:schemeClr val="tx1"/>
                </a:solidFill>
                <a:effectLst/>
                <a:latin typeface="Times New Roman" panose="02020603050405020304" pitchFamily="18" charset="0"/>
                <a:ea typeface="Times New Roman" panose="02020603050405020304" pitchFamily="18" charset="0"/>
              </a:rPr>
              <a:t>Singh, A. and </a:t>
            </a:r>
            <a:r>
              <a:rPr lang="en-US" sz="1600" dirty="0" err="1">
                <a:solidFill>
                  <a:schemeClr val="tx1"/>
                </a:solidFill>
                <a:effectLst/>
                <a:latin typeface="Times New Roman" panose="02020603050405020304" pitchFamily="18" charset="0"/>
                <a:ea typeface="Times New Roman" panose="02020603050405020304" pitchFamily="18" charset="0"/>
              </a:rPr>
              <a:t>Bathla</a:t>
            </a:r>
            <a:r>
              <a:rPr lang="en-US" sz="1600" dirty="0">
                <a:solidFill>
                  <a:schemeClr val="tx1"/>
                </a:solidFill>
                <a:effectLst/>
                <a:latin typeface="Times New Roman" panose="02020603050405020304" pitchFamily="18" charset="0"/>
                <a:ea typeface="Times New Roman" panose="02020603050405020304" pitchFamily="18" charset="0"/>
              </a:rPr>
              <a:t>, G. (2023) ‘Fostering Creativity and Innovation’, </a:t>
            </a:r>
            <a:r>
              <a:rPr lang="en-US" sz="1600" i="1" dirty="0">
                <a:solidFill>
                  <a:schemeClr val="tx1"/>
                </a:solidFill>
                <a:effectLst/>
                <a:latin typeface="Times New Roman" panose="02020603050405020304" pitchFamily="18" charset="0"/>
                <a:ea typeface="Times New Roman" panose="02020603050405020304" pitchFamily="18" charset="0"/>
              </a:rPr>
              <a:t>Embracing Business Sustainability Through Innovation and Creativity in the Service Sector</a:t>
            </a:r>
            <a:r>
              <a:rPr lang="en-US" sz="1600" dirty="0">
                <a:solidFill>
                  <a:schemeClr val="tx1"/>
                </a:solidFill>
                <a:effectLst/>
                <a:latin typeface="Times New Roman" panose="02020603050405020304" pitchFamily="18" charset="0"/>
                <a:ea typeface="Times New Roman" panose="02020603050405020304" pitchFamily="18" charset="0"/>
              </a:rPr>
              <a:t>, pp. 70–83. doi:10.4018/978-1-6684-6732-9.ch005. </a:t>
            </a:r>
          </a:p>
          <a:p>
            <a:pPr marL="0" marR="0" algn="just"/>
            <a:r>
              <a:rPr lang="en-US" sz="1600" dirty="0">
                <a:solidFill>
                  <a:schemeClr val="tx1"/>
                </a:solidFill>
                <a:effectLst/>
                <a:latin typeface="Times New Roman" panose="02020603050405020304" pitchFamily="18" charset="0"/>
                <a:ea typeface="Times New Roman" panose="02020603050405020304" pitchFamily="18" charset="0"/>
              </a:rPr>
              <a:t>Wagner, I. (2018) ‘Methods and data collection’, </a:t>
            </a:r>
            <a:r>
              <a:rPr lang="en-US" sz="1600" i="1" dirty="0">
                <a:solidFill>
                  <a:schemeClr val="tx1"/>
                </a:solidFill>
                <a:effectLst/>
                <a:latin typeface="Times New Roman" panose="02020603050405020304" pitchFamily="18" charset="0"/>
                <a:ea typeface="Times New Roman" panose="02020603050405020304" pitchFamily="18" charset="0"/>
              </a:rPr>
              <a:t>Workers without Borders</a:t>
            </a:r>
            <a:r>
              <a:rPr lang="en-US" sz="1600" dirty="0">
                <a:solidFill>
                  <a:schemeClr val="tx1"/>
                </a:solidFill>
                <a:effectLst/>
                <a:latin typeface="Times New Roman" panose="02020603050405020304" pitchFamily="18" charset="0"/>
                <a:ea typeface="Times New Roman" panose="02020603050405020304" pitchFamily="18" charset="0"/>
              </a:rPr>
              <a:t>, pp. 23–35. doi:10.7591/</a:t>
            </a:r>
            <a:r>
              <a:rPr lang="en-US" sz="1600" dirty="0" err="1">
                <a:solidFill>
                  <a:schemeClr val="tx1"/>
                </a:solidFill>
                <a:effectLst/>
                <a:latin typeface="Times New Roman" panose="02020603050405020304" pitchFamily="18" charset="0"/>
                <a:ea typeface="Times New Roman" panose="02020603050405020304" pitchFamily="18" charset="0"/>
              </a:rPr>
              <a:t>cornell</a:t>
            </a:r>
            <a:r>
              <a:rPr lang="en-US" sz="1600" dirty="0">
                <a:solidFill>
                  <a:schemeClr val="tx1"/>
                </a:solidFill>
                <a:effectLst/>
                <a:latin typeface="Times New Roman" panose="02020603050405020304" pitchFamily="18" charset="0"/>
                <a:ea typeface="Times New Roman" panose="02020603050405020304" pitchFamily="18" charset="0"/>
              </a:rPr>
              <a:t>/9781501729157.003.0002. </a:t>
            </a:r>
          </a:p>
          <a:p>
            <a:pPr marL="0" marR="0" algn="just"/>
            <a:r>
              <a:rPr lang="en-US" sz="1600" dirty="0">
                <a:solidFill>
                  <a:schemeClr val="tx1"/>
                </a:solidFill>
                <a:effectLst/>
                <a:latin typeface="Times New Roman" panose="02020603050405020304" pitchFamily="18" charset="0"/>
                <a:ea typeface="Times New Roman" panose="02020603050405020304" pitchFamily="18" charset="0"/>
              </a:rPr>
              <a:t>Weerasinghe, S. and </a:t>
            </a:r>
            <a:r>
              <a:rPr lang="en-US" sz="1600" dirty="0" err="1">
                <a:solidFill>
                  <a:schemeClr val="tx1"/>
                </a:solidFill>
                <a:effectLst/>
                <a:latin typeface="Times New Roman" panose="02020603050405020304" pitchFamily="18" charset="0"/>
                <a:ea typeface="Times New Roman" panose="02020603050405020304" pitchFamily="18" charset="0"/>
              </a:rPr>
              <a:t>Sedera</a:t>
            </a:r>
            <a:r>
              <a:rPr lang="en-US" sz="1600" dirty="0">
                <a:solidFill>
                  <a:schemeClr val="tx1"/>
                </a:solidFill>
                <a:effectLst/>
                <a:latin typeface="Times New Roman" panose="02020603050405020304" pitchFamily="18" charset="0"/>
                <a:ea typeface="Times New Roman" panose="02020603050405020304" pitchFamily="18" charset="0"/>
              </a:rPr>
              <a:t>, D. (2023) ‘Role of knowledge in creativity and innovation in the service sector’, </a:t>
            </a:r>
            <a:r>
              <a:rPr lang="en-US" sz="1600" i="1" dirty="0">
                <a:solidFill>
                  <a:schemeClr val="tx1"/>
                </a:solidFill>
                <a:effectLst/>
                <a:latin typeface="Times New Roman" panose="02020603050405020304" pitchFamily="18" charset="0"/>
                <a:ea typeface="Times New Roman" panose="02020603050405020304" pitchFamily="18" charset="0"/>
              </a:rPr>
              <a:t>Embracing Business Sustainability Through Innovation and Creativity in the Service Sector</a:t>
            </a:r>
            <a:r>
              <a:rPr lang="en-US" sz="1600" dirty="0">
                <a:solidFill>
                  <a:schemeClr val="tx1"/>
                </a:solidFill>
                <a:effectLst/>
                <a:latin typeface="Times New Roman" panose="02020603050405020304" pitchFamily="18" charset="0"/>
                <a:ea typeface="Times New Roman" panose="02020603050405020304" pitchFamily="18" charset="0"/>
              </a:rPr>
              <a:t>, pp. 47–69. doi:10.4018/978-1-6684-6732-9.ch004. </a:t>
            </a:r>
          </a:p>
        </p:txBody>
      </p:sp>
    </p:spTree>
    <p:extLst>
      <p:ext uri="{BB962C8B-B14F-4D97-AF65-F5344CB8AC3E}">
        <p14:creationId xmlns:p14="http://schemas.microsoft.com/office/powerpoint/2010/main" val="19659670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3C12290-B0F5-7091-7C9A-B1851F9B39C1}"/>
              </a:ext>
            </a:extLst>
          </p:cNvPr>
          <p:cNvSpPr txBox="1"/>
          <p:nvPr/>
        </p:nvSpPr>
        <p:spPr>
          <a:xfrm>
            <a:off x="3225800" y="1905506"/>
            <a:ext cx="6116320" cy="3046988"/>
          </a:xfrm>
          <a:prstGeom prst="rect">
            <a:avLst/>
          </a:prstGeom>
          <a:noFill/>
        </p:spPr>
        <p:txBody>
          <a:bodyPr wrap="square" rtlCol="0">
            <a:spAutoFit/>
          </a:bodyPr>
          <a:lstStyle/>
          <a:p>
            <a:pPr algn="ctr"/>
            <a:r>
              <a:rPr lang="en-US" sz="9600" b="1" dirty="0">
                <a:solidFill>
                  <a:srgbClr val="0070C0"/>
                </a:solidFill>
                <a:latin typeface="Algerian" panose="04020705040A02060702" pitchFamily="82" charset="0"/>
              </a:rPr>
              <a:t>Thank You !</a:t>
            </a:r>
          </a:p>
        </p:txBody>
      </p:sp>
      <p:sp>
        <p:nvSpPr>
          <p:cNvPr id="4" name="Rectangle 3">
            <a:extLst>
              <a:ext uri="{FF2B5EF4-FFF2-40B4-BE49-F238E27FC236}">
                <a16:creationId xmlns:a16="http://schemas.microsoft.com/office/drawing/2014/main" id="{76EB1414-318F-0C18-DA15-36E82D2BC204}"/>
              </a:ext>
            </a:extLst>
          </p:cNvPr>
          <p:cNvSpPr/>
          <p:nvPr/>
        </p:nvSpPr>
        <p:spPr>
          <a:xfrm>
            <a:off x="396240" y="406400"/>
            <a:ext cx="11379200" cy="6075680"/>
          </a:xfrm>
          <a:prstGeom prst="rect">
            <a:avLst/>
          </a:prstGeom>
          <a:noFill/>
          <a:ln w="7620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AB2ABE98-4A6C-D28D-AD1B-7000CA977149}"/>
              </a:ext>
            </a:extLst>
          </p:cNvPr>
          <p:cNvSpPr/>
          <p:nvPr/>
        </p:nvSpPr>
        <p:spPr>
          <a:xfrm>
            <a:off x="0" y="0"/>
            <a:ext cx="12192000" cy="6858000"/>
          </a:xfrm>
          <a:prstGeom prst="rect">
            <a:avLst/>
          </a:prstGeom>
          <a:noFill/>
          <a:ln w="7620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118492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1250</Words>
  <Application>Microsoft Office PowerPoint</Application>
  <PresentationFormat>Widescreen</PresentationFormat>
  <Paragraphs>70</Paragraphs>
  <Slides>13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Algerian</vt:lpstr>
      <vt:lpstr>Arial</vt:lpstr>
      <vt:lpstr>Calibri</vt:lpstr>
      <vt:lpstr>Calibri Light</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2023-10-31T06:57:25Z</dcterms:created>
  <dcterms:modified xsi:type="dcterms:W3CDTF">2023-11-15T17:42:18Z</dcterms:modified>
</cp:coreProperties>
</file>