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0"/>
  </p:normalViewPr>
  <p:slideViewPr>
    <p:cSldViewPr snapToGrid="0" snapToObjects="1">
      <p:cViewPr varScale="1">
        <p:scale>
          <a:sx n="120" d="100"/>
          <a:sy n="120" d="100"/>
        </p:scale>
        <p:origin x="25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5/12/22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209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5/12/22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58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5/12/22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8576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5/12/22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521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5/12/22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38117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5/12/22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704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5/12/22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961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5/12/22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55411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5/12/22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35536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5/12/22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430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5/12/22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6175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5/12/22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62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7" Type="http://schemas.openxmlformats.org/officeDocument/2006/relationships/image" Target="../media/image2.png"/><Relationship Id="rId2" Type="http://schemas.microsoft.com/office/2007/relationships/media" Target="../media/media2.m4a"/><Relationship Id="rId1" Type="http://schemas.openxmlformats.org/officeDocument/2006/relationships/tags" Target="../tags/tag1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7" Type="http://schemas.openxmlformats.org/officeDocument/2006/relationships/image" Target="../media/image2.png"/><Relationship Id="rId2" Type="http://schemas.microsoft.com/office/2007/relationships/media" Target="../media/media3.m4a"/><Relationship Id="rId1" Type="http://schemas.openxmlformats.org/officeDocument/2006/relationships/tags" Target="../tags/tag2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7" Type="http://schemas.openxmlformats.org/officeDocument/2006/relationships/image" Target="../media/image2.png"/><Relationship Id="rId2" Type="http://schemas.microsoft.com/office/2007/relationships/media" Target="../media/media5.m4a"/><Relationship Id="rId1" Type="http://schemas.openxmlformats.org/officeDocument/2006/relationships/tags" Target="../tags/tag3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7" Type="http://schemas.openxmlformats.org/officeDocument/2006/relationships/image" Target="../media/image2.png"/><Relationship Id="rId2" Type="http://schemas.microsoft.com/office/2007/relationships/media" Target="../media/media6.m4a"/><Relationship Id="rId1" Type="http://schemas.openxmlformats.org/officeDocument/2006/relationships/tags" Target="../tags/tag4.xml"/><Relationship Id="rId6" Type="http://schemas.microsoft.com/office/2007/relationships/hdphoto" Target="../media/hdphoto3.wdp"/><Relationship Id="rId5" Type="http://schemas.openxmlformats.org/officeDocument/2006/relationships/image" Target="../media/image9.png"/><Relationship Id="rId4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7" Type="http://schemas.openxmlformats.org/officeDocument/2006/relationships/image" Target="../media/image2.png"/><Relationship Id="rId2" Type="http://schemas.microsoft.com/office/2007/relationships/media" Target="../media/media7.m4a"/><Relationship Id="rId1" Type="http://schemas.openxmlformats.org/officeDocument/2006/relationships/tags" Target="../tags/tag5.xml"/><Relationship Id="rId6" Type="http://schemas.microsoft.com/office/2007/relationships/hdphoto" Target="../media/hdphoto4.wdp"/><Relationship Id="rId5" Type="http://schemas.openxmlformats.org/officeDocument/2006/relationships/image" Target="../media/image10.png"/><Relationship Id="rId4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www.simplypsychology.org/qualitative-quantitative.html" TargetMode="External"/><Relationship Id="rId5" Type="http://schemas.openxmlformats.org/officeDocument/2006/relationships/hyperlink" Target="https://www.scribbr.com/methodology/quantitative-research/" TargetMode="External"/><Relationship Id="rId4" Type="http://schemas.openxmlformats.org/officeDocument/2006/relationships/hyperlink" Target="https://www.nhs.uk/live-well/healthy-body/look-after-your-eyes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Child with brown eyes">
            <a:extLst>
              <a:ext uri="{FF2B5EF4-FFF2-40B4-BE49-F238E27FC236}">
                <a16:creationId xmlns:a16="http://schemas.microsoft.com/office/drawing/2014/main" id="{88656635-9702-FEB5-4219-558A17767D5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60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4D9735-8533-7441-A569-CA3E405E9F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/>
          <a:p>
            <a:r>
              <a:rPr lang="en-US" sz="5500" dirty="0"/>
              <a:t>How are different types of research beneficial within the maintenance of eye health?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B1E428-642A-BE4B-8ADB-5BDF30BF42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Polly Hopkins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A8C1BF00-5FD7-DADF-C78F-7872F589D7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3174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79692"/>
    </mc:Choice>
    <mc:Fallback xmlns="">
      <p:transition spd="slow" advTm="796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97571-1629-7E40-B1E2-70E2B6591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Research?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288E96-564B-9446-A880-99FBC6820C26}"/>
              </a:ext>
            </a:extLst>
          </p:cNvPr>
          <p:cNvSpPr txBox="1"/>
          <p:nvPr/>
        </p:nvSpPr>
        <p:spPr>
          <a:xfrm>
            <a:off x="614363" y="2367346"/>
            <a:ext cx="3871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Research is normally described as the generation of new knowledge.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405BBD-194E-B74F-8EE7-FD0C773BA9B3}"/>
              </a:ext>
            </a:extLst>
          </p:cNvPr>
          <p:cNvSpPr txBox="1"/>
          <p:nvPr/>
        </p:nvSpPr>
        <p:spPr>
          <a:xfrm>
            <a:off x="7177321" y="2367345"/>
            <a:ext cx="4400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Research is important because it allows us to draw upon new opinions and ideas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E540D8-AD91-3245-A862-BAED0EC22DE8}"/>
              </a:ext>
            </a:extLst>
          </p:cNvPr>
          <p:cNvSpPr txBox="1"/>
          <p:nvPr/>
        </p:nvSpPr>
        <p:spPr>
          <a:xfrm>
            <a:off x="0" y="6119336"/>
            <a:ext cx="404948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(National Academies of Science, 2017)</a:t>
            </a:r>
          </a:p>
          <a:p>
            <a:r>
              <a:rPr lang="en-US" sz="1400" dirty="0"/>
              <a:t>(Scribbr, 2020)</a:t>
            </a:r>
          </a:p>
          <a:p>
            <a:r>
              <a:rPr lang="en-US" sz="1400" dirty="0"/>
              <a:t>(Simply Psychology, 2019)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0B268F-D816-944B-B284-10C95D497C4B}"/>
              </a:ext>
            </a:extLst>
          </p:cNvPr>
          <p:cNvSpPr txBox="1"/>
          <p:nvPr/>
        </p:nvSpPr>
        <p:spPr>
          <a:xfrm>
            <a:off x="3303716" y="3414133"/>
            <a:ext cx="5581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So, within the context of eye health, research can be seen as highly important…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D5DB60-4DD7-8A4A-835D-CA0A35A161C9}"/>
              </a:ext>
            </a:extLst>
          </p:cNvPr>
          <p:cNvSpPr txBox="1"/>
          <p:nvPr/>
        </p:nvSpPr>
        <p:spPr>
          <a:xfrm>
            <a:off x="1080770" y="4217162"/>
            <a:ext cx="35170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is quantitative research?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Collection of numerical data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Used to create averages and statistics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Improve data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BAA2A9-EE60-2149-83D2-E8F54C8AD1A5}"/>
              </a:ext>
            </a:extLst>
          </p:cNvPr>
          <p:cNvSpPr txBox="1"/>
          <p:nvPr/>
        </p:nvSpPr>
        <p:spPr>
          <a:xfrm>
            <a:off x="7576739" y="4167211"/>
            <a:ext cx="353449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is qualitative research?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Collects non-numerical data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Uses questions to gather data and statistics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Gives general understanding of why events take place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6055A7-F298-7C48-B24A-4979E1B2FD7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47137" y1="10811" x2="47137" y2="10811"/>
                      </a14:backgroundRemoval>
                    </a14:imgEffect>
                  </a14:imgLayer>
                </a14:imgProps>
              </a:ext>
            </a:extLst>
          </a:blip>
          <a:srcRect l="8039" t="6291" r="17898" b="6156"/>
          <a:stretch/>
        </p:blipFill>
        <p:spPr>
          <a:xfrm>
            <a:off x="4754284" y="4118197"/>
            <a:ext cx="2369872" cy="2739803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BDA46617-D5D8-F83B-AD62-78EF1E923BC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53127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797"/>
    </mc:Choice>
    <mc:Fallback xmlns="">
      <p:transition spd="slow" advTm="707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3" grpId="0"/>
      <p:bldP spid="4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13A7A-C126-8542-A2BC-42CC5A41B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800" dirty="0"/>
              <a:t>How Quantitative data is beneficial to eye health maintenance 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F6305A-9A13-5444-BFE2-AC6FE94670D5}"/>
              </a:ext>
            </a:extLst>
          </p:cNvPr>
          <p:cNvSpPr txBox="1"/>
          <p:nvPr/>
        </p:nvSpPr>
        <p:spPr>
          <a:xfrm>
            <a:off x="3666465" y="2921619"/>
            <a:ext cx="485602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Quantitative data supports the prevention and promotion of eye health by;</a:t>
            </a:r>
          </a:p>
          <a:p>
            <a:endParaRPr lang="en-US" dirty="0"/>
          </a:p>
          <a:p>
            <a:pPr marL="285750" indent="-285750">
              <a:buFont typeface="Wingdings" pitchFamily="2" charset="2"/>
              <a:buChar char="§"/>
            </a:pPr>
            <a:r>
              <a:rPr lang="en-US" dirty="0"/>
              <a:t>Using tests to generate numbers</a:t>
            </a:r>
          </a:p>
          <a:p>
            <a:pPr marL="285750" indent="-285750">
              <a:buFont typeface="Wingdings" pitchFamily="2" charset="2"/>
              <a:buChar char="§"/>
            </a:pPr>
            <a:endParaRPr lang="en-US" dirty="0"/>
          </a:p>
          <a:p>
            <a:pPr marL="285750" indent="-285750">
              <a:buFont typeface="Wingdings" pitchFamily="2" charset="2"/>
              <a:buChar char="§"/>
            </a:pPr>
            <a:r>
              <a:rPr lang="en-US" dirty="0"/>
              <a:t>Using the numbers generated to spread awareness of eye health importance</a:t>
            </a:r>
          </a:p>
          <a:p>
            <a:pPr marL="285750" indent="-285750">
              <a:buFont typeface="Wingdings" pitchFamily="2" charset="2"/>
              <a:buChar char="§"/>
            </a:pPr>
            <a:endParaRPr lang="en-US" dirty="0"/>
          </a:p>
          <a:p>
            <a:pPr marL="285750" indent="-285750">
              <a:buFont typeface="Wingdings" pitchFamily="2" charset="2"/>
              <a:buChar char="§"/>
            </a:pPr>
            <a:r>
              <a:rPr lang="en-US" dirty="0"/>
              <a:t>Provide heath services with accurate data to share with eye health patients.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B7DEA9-68E1-E044-935C-0C890B8ECAB4}"/>
              </a:ext>
            </a:extLst>
          </p:cNvPr>
          <p:cNvSpPr txBox="1"/>
          <p:nvPr/>
        </p:nvSpPr>
        <p:spPr>
          <a:xfrm>
            <a:off x="0" y="6119336"/>
            <a:ext cx="257593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(MedicineNet, 2021)</a:t>
            </a:r>
          </a:p>
          <a:p>
            <a:r>
              <a:rPr lang="en-US" sz="1400" dirty="0"/>
              <a:t>(NHS, 2022)</a:t>
            </a:r>
          </a:p>
          <a:p>
            <a:r>
              <a:rPr lang="en-US" sz="1400" dirty="0"/>
              <a:t>(The Open University, 2011)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8DBF52-CDB8-D246-952B-F434928035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175" y="3127230"/>
            <a:ext cx="3327400" cy="2451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B27E3C8-95BB-5947-896A-1F89CBF014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5525" y="3012930"/>
            <a:ext cx="3035300" cy="2679700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E02F886-FD0B-BA47-2EF0-C6057EF3906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73285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971"/>
    </mc:Choice>
    <mc:Fallback xmlns="">
      <p:transition spd="slow" advTm="799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D032C-FC99-DD4F-8344-E8F6777B8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800" dirty="0"/>
              <a:t>How Qualitative Data is beneficial to eye health maintenance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8203FD-26CD-3148-906A-E9712B83DA1F}"/>
              </a:ext>
            </a:extLst>
          </p:cNvPr>
          <p:cNvSpPr txBox="1"/>
          <p:nvPr/>
        </p:nvSpPr>
        <p:spPr>
          <a:xfrm>
            <a:off x="3589020" y="2779776"/>
            <a:ext cx="5010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Qualitative data supports the prevention and promotion of eye health by;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Being the deciding factor to weather an individual takes a medication.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Allows individuals to have an understanding of the medicines side affects.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Lets an individual make a clear and safe decision. 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C9E299-8FDF-1B46-A7E0-7A19C44E6B88}"/>
              </a:ext>
            </a:extLst>
          </p:cNvPr>
          <p:cNvSpPr txBox="1"/>
          <p:nvPr/>
        </p:nvSpPr>
        <p:spPr>
          <a:xfrm>
            <a:off x="-95976" y="6572651"/>
            <a:ext cx="2609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(Wells and Fisher, 2015)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620272-DA88-1745-B7CB-5F15E715DC0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677" r="8908"/>
          <a:stretch/>
        </p:blipFill>
        <p:spPr>
          <a:xfrm>
            <a:off x="276889" y="3156722"/>
            <a:ext cx="3008571" cy="22479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F58CCEC-E401-834D-9003-F35E3745BA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76611" y="3023372"/>
            <a:ext cx="3238500" cy="2514600"/>
          </a:xfrm>
          <a:prstGeom prst="rect">
            <a:avLst/>
          </a:prstGeom>
        </p:spPr>
      </p:pic>
      <p:pic>
        <p:nvPicPr>
          <p:cNvPr id="7" name="Audio 8">
            <a:hlinkClick r:id="" action="ppaction://media"/>
            <a:extLst>
              <a:ext uri="{FF2B5EF4-FFF2-40B4-BE49-F238E27FC236}">
                <a16:creationId xmlns:a16="http://schemas.microsoft.com/office/drawing/2014/main" id="{75C0C73C-7976-D3C8-6A66-19055EBC8F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123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A463F-0363-D74F-BFC7-B3129BD18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Recommendations to improve quantitative research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931001-065C-8B48-9942-A1CA63B0D25B}"/>
              </a:ext>
            </a:extLst>
          </p:cNvPr>
          <p:cNvSpPr txBox="1"/>
          <p:nvPr/>
        </p:nvSpPr>
        <p:spPr>
          <a:xfrm>
            <a:off x="182880" y="2842331"/>
            <a:ext cx="692505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 improve the research basis that comes out of using quantitative research method, aspects that could be changed could be;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Offering a larger sample size.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Allow longer periods of time to pass before collating the numbers.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Ensure that the number of individuals participating at the start, is the same number of individuals at the end of the research method being carried out.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C6546D-BA52-A842-85CA-DACB17DF2B2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778" b="89778" l="5778" r="93778">
                        <a14:foregroundMark x1="6222" y1="78667" x2="6222" y2="78667"/>
                        <a14:foregroundMark x1="91111" y1="78222" x2="91111" y2="78222"/>
                        <a14:foregroundMark x1="93778" y1="80444" x2="93778" y2="8044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527407" y="2358839"/>
            <a:ext cx="3966388" cy="396638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579FB9-83B0-9E39-A50C-C5405A02195D}"/>
              </a:ext>
            </a:extLst>
          </p:cNvPr>
          <p:cNvSpPr txBox="1"/>
          <p:nvPr/>
        </p:nvSpPr>
        <p:spPr>
          <a:xfrm>
            <a:off x="-82935" y="6550223"/>
            <a:ext cx="24327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</a:t>
            </a:r>
            <a:r>
              <a:rPr lang="en-US" sz="1400" dirty="0" err="1"/>
              <a:t>Melching</a:t>
            </a:r>
            <a:r>
              <a:rPr lang="en-US" sz="1400" dirty="0"/>
              <a:t> and Oberg, 2019)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2F38107-C3A7-E8AC-AB15-38475A65E0B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52269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224"/>
    </mc:Choice>
    <mc:Fallback>
      <p:transition spd="slow" advTm="83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33E5D-7A8C-A549-B78F-C5C87ABC0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Recommendations to improve qualitative research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C6AC0D-F6A8-7F41-94D5-D353F23324AB}"/>
              </a:ext>
            </a:extLst>
          </p:cNvPr>
          <p:cNvSpPr txBox="1"/>
          <p:nvPr/>
        </p:nvSpPr>
        <p:spPr>
          <a:xfrm>
            <a:off x="5230368" y="3011424"/>
            <a:ext cx="69616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 improve the research basis that comes out of using qualitative research method, aspects that could change could be;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Looking into family history.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Ask questions that are relevant to the topic.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Ensuring the individual has trust in the person asking them questions, to ensure their answers are true and correct.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D8DC87-C067-554F-97E6-6E8D2552827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9524" r="89841">
                        <a14:foregroundMark x1="9524" y1="41875" x2="9524" y2="41875"/>
                        <a14:foregroundMark x1="89841" y1="43125" x2="89841" y2="43125"/>
                      </a14:backgroundRemoval>
                    </a14:imgEffect>
                  </a14:imgLayer>
                </a14:imgProps>
              </a:ext>
            </a:extLst>
          </a:blip>
          <a:srcRect t="15479" b="14962"/>
          <a:stretch/>
        </p:blipFill>
        <p:spPr>
          <a:xfrm rot="19470772">
            <a:off x="-281250" y="3648631"/>
            <a:ext cx="5986665" cy="2115187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D8406D0-B79B-F5BD-2ED8-7670C692D0A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84417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481"/>
    </mc:Choice>
    <mc:Fallback>
      <p:transition spd="slow" advTm="794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D71B0-9832-9E42-8714-A9C4041C0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811022-60C4-D049-B344-0751400D230B}"/>
              </a:ext>
            </a:extLst>
          </p:cNvPr>
          <p:cNvSpPr txBox="1"/>
          <p:nvPr/>
        </p:nvSpPr>
        <p:spPr>
          <a:xfrm>
            <a:off x="199644" y="2426208"/>
            <a:ext cx="117896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 conclusion, from gathering this data to express how quantitative and qualitative research is beneficial within the line of promoting and preventing eye health, it has </a:t>
            </a:r>
            <a:r>
              <a:rPr lang="en-US"/>
              <a:t>been discussed;</a:t>
            </a: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are the different types of research that can be used to help promote eye health and prevent poor eye health.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description was given as to how these research methods would be beneficial within the promotion and prevention.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Finally, recommendations were given explaining how these research methods could be improved to further develop the depths of knowledge gain from carrying out these research methods.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5D62BD-4D6C-2844-B4E2-F17F2D63D6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57" b="95197" l="5455" r="95455">
                        <a14:foregroundMark x1="5909" y1="11790" x2="5909" y2="11790"/>
                        <a14:foregroundMark x1="83182" y1="21397" x2="83182" y2="21397"/>
                        <a14:foregroundMark x1="79545" y1="18777" x2="79545" y2="18777"/>
                        <a14:foregroundMark x1="79545" y1="16157" x2="79545" y2="16157"/>
                        <a14:foregroundMark x1="92273" y1="10480" x2="92273" y2="10480"/>
                        <a14:foregroundMark x1="87727" y1="3057" x2="87727" y2="3057"/>
                        <a14:foregroundMark x1="95909" y1="13537" x2="95909" y2="13537"/>
                        <a14:foregroundMark x1="81818" y1="20087" x2="81818" y2="20087"/>
                        <a14:foregroundMark x1="89545" y1="91703" x2="89545" y2="91703"/>
                        <a14:foregroundMark x1="89545" y1="87773" x2="89545" y2="87773"/>
                        <a14:foregroundMark x1="84545" y1="88210" x2="84545" y2="88210"/>
                        <a14:foregroundMark x1="90909" y1="84279" x2="90909" y2="84279"/>
                        <a14:foregroundMark x1="90909" y1="88210" x2="90909" y2="88210"/>
                        <a14:foregroundMark x1="10000" y1="90830" x2="10000" y2="90830"/>
                        <a14:foregroundMark x1="17273" y1="89956" x2="17273" y2="89956"/>
                        <a14:foregroundMark x1="14545" y1="93450" x2="14545" y2="93450"/>
                        <a14:foregroundMark x1="14545" y1="93450" x2="14545" y2="93450"/>
                        <a14:foregroundMark x1="14545" y1="92140" x2="14545" y2="92140"/>
                        <a14:foregroundMark x1="13636" y1="88210" x2="13636" y2="88210"/>
                        <a14:foregroundMark x1="13636" y1="88210" x2="13636" y2="88210"/>
                        <a14:foregroundMark x1="13636" y1="84716" x2="13636" y2="84716"/>
                        <a14:foregroundMark x1="7273" y1="90830" x2="7273" y2="90830"/>
                        <a14:foregroundMark x1="11818" y1="93450" x2="11818" y2="93450"/>
                        <a14:foregroundMark x1="14545" y1="95197" x2="14545" y2="95197"/>
                        <a14:foregroundMark x1="16818" y1="95197" x2="16818" y2="95197"/>
                        <a14:foregroundMark x1="17273" y1="94323" x2="17273" y2="9432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40501" y="0"/>
            <a:ext cx="2410637" cy="2509254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9D45F15-B242-4193-0400-189E3832F2D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417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991"/>
    </mc:Choice>
    <mc:Fallback>
      <p:transition spd="slow" advTm="469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06DDD-5D70-7846-F7EA-C5A1DF5F4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4208CB-084B-F9FE-4368-308DE6A77F31}"/>
              </a:ext>
            </a:extLst>
          </p:cNvPr>
          <p:cNvSpPr txBox="1"/>
          <p:nvPr/>
        </p:nvSpPr>
        <p:spPr>
          <a:xfrm>
            <a:off x="124294" y="2333685"/>
            <a:ext cx="1194036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MedicineNet</a:t>
            </a:r>
            <a:r>
              <a:rPr lang="en-US" dirty="0"/>
              <a:t> (2021) </a:t>
            </a:r>
            <a:r>
              <a:rPr lang="en-US" i="1" dirty="0"/>
              <a:t>Medical Definition of Eyedrop test</a:t>
            </a:r>
            <a:r>
              <a:rPr lang="en-US" dirty="0"/>
              <a:t>. Available at:   https://</a:t>
            </a:r>
            <a:r>
              <a:rPr lang="en-US" dirty="0" err="1"/>
              <a:t>www.medicinenet.com</a:t>
            </a:r>
            <a:r>
              <a:rPr lang="en-US" dirty="0"/>
              <a:t>/</a:t>
            </a:r>
            <a:r>
              <a:rPr lang="en-US" dirty="0" err="1"/>
              <a:t>eyedrop_test</a:t>
            </a:r>
            <a:r>
              <a:rPr lang="en-US" dirty="0"/>
              <a:t>/</a:t>
            </a:r>
            <a:r>
              <a:rPr lang="en-US" dirty="0" err="1"/>
              <a:t>definition.htm</a:t>
            </a:r>
            <a:r>
              <a:rPr lang="en-US" dirty="0"/>
              <a:t> (Accessed 3</a:t>
            </a:r>
            <a:r>
              <a:rPr lang="en-US" baseline="30000" dirty="0"/>
              <a:t>rd</a:t>
            </a:r>
            <a:r>
              <a:rPr lang="en-US" dirty="0"/>
              <a:t> May 2022). </a:t>
            </a:r>
          </a:p>
          <a:p>
            <a:endParaRPr lang="en-US" dirty="0"/>
          </a:p>
          <a:p>
            <a:r>
              <a:rPr lang="en-US" dirty="0" err="1"/>
              <a:t>Melching</a:t>
            </a:r>
            <a:r>
              <a:rPr lang="en-US" dirty="0"/>
              <a:t>, C. and Oberg, K. (2019) </a:t>
            </a:r>
            <a:r>
              <a:rPr lang="en-US" i="1" dirty="0"/>
              <a:t>Comparison, Analysis, and Estimation of Discharge Data from two Acoustic Velocity Meters on the Chicago Sanitary and Ship Canal at Romeoville, </a:t>
            </a:r>
            <a:r>
              <a:rPr lang="en-US" i="1" dirty="0" err="1"/>
              <a:t>Illinos</a:t>
            </a:r>
            <a:r>
              <a:rPr lang="en-US" i="1" dirty="0"/>
              <a:t>. </a:t>
            </a:r>
            <a:r>
              <a:rPr lang="en-US" i="1" dirty="0" err="1"/>
              <a:t>Illinos</a:t>
            </a:r>
            <a:r>
              <a:rPr lang="en-US" i="1" dirty="0"/>
              <a:t>: U.S Department of the Interior.</a:t>
            </a:r>
            <a:endParaRPr lang="en-US" dirty="0"/>
          </a:p>
          <a:p>
            <a:endParaRPr lang="en-US" dirty="0"/>
          </a:p>
          <a:p>
            <a:r>
              <a:rPr lang="en-US" dirty="0"/>
              <a:t>National Academies of Science (2017) </a:t>
            </a:r>
            <a:r>
              <a:rPr lang="en-US" i="1" dirty="0"/>
              <a:t>Fostering Integrity in Research. </a:t>
            </a:r>
            <a:r>
              <a:rPr lang="en-US" dirty="0"/>
              <a:t>Washington: National Academies Press.</a:t>
            </a:r>
          </a:p>
          <a:p>
            <a:endParaRPr lang="en-US" dirty="0"/>
          </a:p>
          <a:p>
            <a:r>
              <a:rPr lang="en-US" dirty="0"/>
              <a:t>NHS (2020) </a:t>
            </a:r>
            <a:r>
              <a:rPr lang="en-US" i="1" dirty="0"/>
              <a:t>Look After your eyes. </a:t>
            </a:r>
            <a:r>
              <a:rPr lang="en-US" dirty="0"/>
              <a:t>Available at: </a:t>
            </a:r>
            <a:r>
              <a:rPr lang="en-US" dirty="0">
                <a:hlinkClick r:id="rId4"/>
              </a:rPr>
              <a:t>https://www.nhs.uk/live-well/healthy-body/look-after-your-eyes/</a:t>
            </a:r>
            <a:r>
              <a:rPr lang="en-US" dirty="0"/>
              <a:t> (Accessed 3</a:t>
            </a:r>
            <a:r>
              <a:rPr lang="en-US" baseline="30000" dirty="0"/>
              <a:t>rd</a:t>
            </a:r>
            <a:r>
              <a:rPr lang="en-US" dirty="0"/>
              <a:t> May 2022). </a:t>
            </a:r>
          </a:p>
          <a:p>
            <a:endParaRPr lang="en-US" dirty="0"/>
          </a:p>
          <a:p>
            <a:r>
              <a:rPr lang="en-US" dirty="0" err="1"/>
              <a:t>Scribbr</a:t>
            </a:r>
            <a:r>
              <a:rPr lang="en-US" dirty="0"/>
              <a:t> (2020) </a:t>
            </a:r>
            <a:r>
              <a:rPr lang="en-US" i="1" dirty="0"/>
              <a:t>What is Quantitative Research? </a:t>
            </a:r>
            <a:r>
              <a:rPr lang="en-US" dirty="0"/>
              <a:t>Definition, Uses and Methods. Available at: </a:t>
            </a:r>
            <a:r>
              <a:rPr lang="en-US" dirty="0">
                <a:hlinkClick r:id="rId5"/>
              </a:rPr>
              <a:t>https://www.scribbr.com/methodology/quantitative-research/</a:t>
            </a:r>
            <a:r>
              <a:rPr lang="en-US" dirty="0"/>
              <a:t> (Accessed 3</a:t>
            </a:r>
            <a:r>
              <a:rPr lang="en-US" baseline="30000" dirty="0"/>
              <a:t>rd</a:t>
            </a:r>
            <a:r>
              <a:rPr lang="en-US" dirty="0"/>
              <a:t> May 2022). </a:t>
            </a:r>
          </a:p>
          <a:p>
            <a:endParaRPr lang="en-US" dirty="0"/>
          </a:p>
          <a:p>
            <a:r>
              <a:rPr lang="en-US" dirty="0"/>
              <a:t>Simply Psychology (2019) </a:t>
            </a:r>
            <a:r>
              <a:rPr lang="en-US" i="1" dirty="0"/>
              <a:t>What is the Difference between qualitative and quantitative research? </a:t>
            </a:r>
            <a:r>
              <a:rPr lang="en-US" dirty="0"/>
              <a:t>Available at: </a:t>
            </a:r>
            <a:r>
              <a:rPr lang="en-US" dirty="0">
                <a:hlinkClick r:id="rId6"/>
              </a:rPr>
              <a:t>https://www.simplypsychology.org/qualitative-quantitative.html</a:t>
            </a:r>
            <a:r>
              <a:rPr lang="en-US" dirty="0"/>
              <a:t> (Accessed 3rd May 2022).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88AEACF-C0DA-A201-7BDD-45EA548DD9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406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216"/>
    </mc:Choice>
    <mc:Fallback>
      <p:transition spd="slow" advTm="252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F83D3D-4E28-7960-89CA-E541887ED1F3}"/>
              </a:ext>
            </a:extLst>
          </p:cNvPr>
          <p:cNvSpPr txBox="1"/>
          <p:nvPr/>
        </p:nvSpPr>
        <p:spPr>
          <a:xfrm>
            <a:off x="95693" y="148856"/>
            <a:ext cx="119616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Open University (2011) </a:t>
            </a:r>
            <a:r>
              <a:rPr lang="en-US" i="1" dirty="0"/>
              <a:t>Exploring data: graphs and numerical summaries. London: The Open University. </a:t>
            </a:r>
          </a:p>
          <a:p>
            <a:endParaRPr lang="en-US" i="1" dirty="0"/>
          </a:p>
          <a:p>
            <a:r>
              <a:rPr lang="en-US" i="1" dirty="0"/>
              <a:t>Wells, A. and Fisher, P. (2015) Treating Depression: MCT, CBT and Third Wave Therapies. London: Wiley.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32438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3|5.6|7.7|7.8|1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3|9.1|20.8|18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1|9.4|23.8|13.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|11.5|10.6|9.6"/>
</p:tagLst>
</file>

<file path=ppt/theme/theme1.xml><?xml version="1.0" encoding="utf-8"?>
<a:theme xmlns:a="http://schemas.openxmlformats.org/drawingml/2006/main" name="JuxtaposeVTI">
  <a:themeElements>
    <a:clrScheme name="AnalogousFromLightSeedRightStep">
      <a:dk1>
        <a:srgbClr val="000000"/>
      </a:dk1>
      <a:lt1>
        <a:srgbClr val="FFFFFF"/>
      </a:lt1>
      <a:dk2>
        <a:srgbClr val="413024"/>
      </a:dk2>
      <a:lt2>
        <a:srgbClr val="E2E7E8"/>
      </a:lt2>
      <a:accent1>
        <a:srgbClr val="C49791"/>
      </a:accent1>
      <a:accent2>
        <a:srgbClr val="BA9F7F"/>
      </a:accent2>
      <a:accent3>
        <a:srgbClr val="A7A57E"/>
      </a:accent3>
      <a:accent4>
        <a:srgbClr val="97AB74"/>
      </a:accent4>
      <a:accent5>
        <a:srgbClr val="8BAD83"/>
      </a:accent5>
      <a:accent6>
        <a:srgbClr val="77AF83"/>
      </a:accent6>
      <a:hlink>
        <a:srgbClr val="598C93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2033</TotalTime>
  <Words>744</Words>
  <Application>Microsoft Macintosh PowerPoint</Application>
  <PresentationFormat>Widescreen</PresentationFormat>
  <Paragraphs>79</Paragraphs>
  <Slides>9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Franklin Gothic Demi Cond</vt:lpstr>
      <vt:lpstr>Franklin Gothic Medium</vt:lpstr>
      <vt:lpstr>Wingdings</vt:lpstr>
      <vt:lpstr>JuxtaposeVTI</vt:lpstr>
      <vt:lpstr>How are different types of research beneficial within the maintenance of eye health? </vt:lpstr>
      <vt:lpstr>What is Research?</vt:lpstr>
      <vt:lpstr>How Quantitative data is beneficial to eye health maintenance    </vt:lpstr>
      <vt:lpstr>How Qualitative Data is beneficial to eye health maintenance </vt:lpstr>
      <vt:lpstr>Recommendations to improve quantitative research</vt:lpstr>
      <vt:lpstr>Recommendations to improve qualitative research</vt:lpstr>
      <vt:lpstr>conclusion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are different types of research beneficial within the maintenance of eye health? </dc:title>
  <dc:creator>HOP19844935 (Polly Hopkins)</dc:creator>
  <cp:lastModifiedBy>HOP19844935 (Polly Hopkins)</cp:lastModifiedBy>
  <cp:revision>11</cp:revision>
  <dcterms:created xsi:type="dcterms:W3CDTF">2022-05-03T12:09:51Z</dcterms:created>
  <dcterms:modified xsi:type="dcterms:W3CDTF">2022-05-12T12:08:36Z</dcterms:modified>
</cp:coreProperties>
</file>