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317" r:id="rId4"/>
    <p:sldId id="318" r:id="rId5"/>
    <p:sldId id="291" r:id="rId6"/>
    <p:sldId id="290" r:id="rId7"/>
    <p:sldId id="292" r:id="rId8"/>
    <p:sldId id="293" r:id="rId9"/>
    <p:sldId id="294" r:id="rId10"/>
    <p:sldId id="314" r:id="rId11"/>
    <p:sldId id="295" r:id="rId12"/>
    <p:sldId id="313" r:id="rId13"/>
    <p:sldId id="309" r:id="rId14"/>
    <p:sldId id="296" r:id="rId15"/>
    <p:sldId id="316" r:id="rId16"/>
    <p:sldId id="297" r:id="rId17"/>
    <p:sldId id="298" r:id="rId18"/>
    <p:sldId id="299" r:id="rId19"/>
    <p:sldId id="300" r:id="rId20"/>
    <p:sldId id="26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820C3B-29E1-49F6-A205-DA3CD4169868}" v="2" dt="2023-02-21T10:11:42.6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" userId="0c974ed1-fc60-4471-bc87-793b58cadcc1" providerId="ADAL" clId="{8B820C3B-29E1-49F6-A205-DA3CD4169868}"/>
    <pc:docChg chg="custSel addSld delSld modSld">
      <pc:chgData name="Mike" userId="0c974ed1-fc60-4471-bc87-793b58cadcc1" providerId="ADAL" clId="{8B820C3B-29E1-49F6-A205-DA3CD4169868}" dt="2023-02-21T10:15:27.347" v="213" actId="47"/>
      <pc:docMkLst>
        <pc:docMk/>
      </pc:docMkLst>
      <pc:sldChg chg="new del">
        <pc:chgData name="Mike" userId="0c974ed1-fc60-4471-bc87-793b58cadcc1" providerId="ADAL" clId="{8B820C3B-29E1-49F6-A205-DA3CD4169868}" dt="2023-02-21T10:15:27.347" v="213" actId="47"/>
        <pc:sldMkLst>
          <pc:docMk/>
          <pc:sldMk cId="3939172903" sldId="256"/>
        </pc:sldMkLst>
      </pc:sldChg>
      <pc:sldChg chg="addSp delSp modSp new mod setBg modClrScheme chgLayout">
        <pc:chgData name="Mike" userId="0c974ed1-fc60-4471-bc87-793b58cadcc1" providerId="ADAL" clId="{8B820C3B-29E1-49F6-A205-DA3CD4169868}" dt="2023-02-21T10:12:46.879" v="42" actId="20577"/>
        <pc:sldMkLst>
          <pc:docMk/>
          <pc:sldMk cId="3779649118" sldId="317"/>
        </pc:sldMkLst>
        <pc:spChg chg="del mod ord">
          <ac:chgData name="Mike" userId="0c974ed1-fc60-4471-bc87-793b58cadcc1" providerId="ADAL" clId="{8B820C3B-29E1-49F6-A205-DA3CD4169868}" dt="2023-02-21T10:11:47.072" v="3" actId="700"/>
          <ac:spMkLst>
            <pc:docMk/>
            <pc:sldMk cId="3779649118" sldId="317"/>
            <ac:spMk id="2" creationId="{01703FDF-ED4E-126A-7A0C-00C173EE246E}"/>
          </ac:spMkLst>
        </pc:spChg>
        <pc:spChg chg="del mod ord">
          <ac:chgData name="Mike" userId="0c974ed1-fc60-4471-bc87-793b58cadcc1" providerId="ADAL" clId="{8B820C3B-29E1-49F6-A205-DA3CD4169868}" dt="2023-02-21T10:11:47.072" v="3" actId="700"/>
          <ac:spMkLst>
            <pc:docMk/>
            <pc:sldMk cId="3779649118" sldId="317"/>
            <ac:spMk id="3" creationId="{9C3A7728-EC2E-3E52-0CA6-A9B45F705E9E}"/>
          </ac:spMkLst>
        </pc:spChg>
        <pc:spChg chg="add mod ord">
          <ac:chgData name="Mike" userId="0c974ed1-fc60-4471-bc87-793b58cadcc1" providerId="ADAL" clId="{8B820C3B-29E1-49F6-A205-DA3CD4169868}" dt="2023-02-21T10:12:46.879" v="42" actId="20577"/>
          <ac:spMkLst>
            <pc:docMk/>
            <pc:sldMk cId="3779649118" sldId="317"/>
            <ac:spMk id="5" creationId="{8265F05F-9C4D-F199-5956-ED96FD3E17B9}"/>
          </ac:spMkLst>
        </pc:spChg>
        <pc:spChg chg="add mod ord">
          <ac:chgData name="Mike" userId="0c974ed1-fc60-4471-bc87-793b58cadcc1" providerId="ADAL" clId="{8B820C3B-29E1-49F6-A205-DA3CD4169868}" dt="2023-02-21T10:12:31.451" v="35" actId="26606"/>
          <ac:spMkLst>
            <pc:docMk/>
            <pc:sldMk cId="3779649118" sldId="317"/>
            <ac:spMk id="6" creationId="{EAFC35F5-5AF9-8916-4DB8-068CEFCB44D7}"/>
          </ac:spMkLst>
        </pc:spChg>
        <pc:spChg chg="add">
          <ac:chgData name="Mike" userId="0c974ed1-fc60-4471-bc87-793b58cadcc1" providerId="ADAL" clId="{8B820C3B-29E1-49F6-A205-DA3CD4169868}" dt="2023-02-21T10:12:31.451" v="35" actId="26606"/>
          <ac:spMkLst>
            <pc:docMk/>
            <pc:sldMk cId="3779649118" sldId="317"/>
            <ac:spMk id="11" creationId="{B9951BD9-0868-4CDB-ACD6-9C4209B5E412}"/>
          </ac:spMkLst>
        </pc:spChg>
        <pc:picChg chg="add mod ord">
          <ac:chgData name="Mike" userId="0c974ed1-fc60-4471-bc87-793b58cadcc1" providerId="ADAL" clId="{8B820C3B-29E1-49F6-A205-DA3CD4169868}" dt="2023-02-21T10:12:31.451" v="35" actId="26606"/>
          <ac:picMkLst>
            <pc:docMk/>
            <pc:sldMk cId="3779649118" sldId="317"/>
            <ac:picMk id="4" creationId="{BB619B5A-BD1A-20BE-1E57-6AD9206CAA67}"/>
          </ac:picMkLst>
        </pc:picChg>
      </pc:sldChg>
      <pc:sldChg chg="addSp modSp new mod setBg setClrOvrMap">
        <pc:chgData name="Mike" userId="0c974ed1-fc60-4471-bc87-793b58cadcc1" providerId="ADAL" clId="{8B820C3B-29E1-49F6-A205-DA3CD4169868}" dt="2023-02-21T10:15:23.765" v="212" actId="255"/>
        <pc:sldMkLst>
          <pc:docMk/>
          <pc:sldMk cId="2555768323" sldId="318"/>
        </pc:sldMkLst>
        <pc:spChg chg="mod">
          <ac:chgData name="Mike" userId="0c974ed1-fc60-4471-bc87-793b58cadcc1" providerId="ADAL" clId="{8B820C3B-29E1-49F6-A205-DA3CD4169868}" dt="2023-02-21T10:15:23.765" v="212" actId="255"/>
          <ac:spMkLst>
            <pc:docMk/>
            <pc:sldMk cId="2555768323" sldId="318"/>
            <ac:spMk id="2" creationId="{D8D452C8-AEA0-52E3-C781-501698BD1C83}"/>
          </ac:spMkLst>
        </pc:spChg>
        <pc:spChg chg="mod">
          <ac:chgData name="Mike" userId="0c974ed1-fc60-4471-bc87-793b58cadcc1" providerId="ADAL" clId="{8B820C3B-29E1-49F6-A205-DA3CD4169868}" dt="2023-02-21T10:15:16.145" v="211" actId="255"/>
          <ac:spMkLst>
            <pc:docMk/>
            <pc:sldMk cId="2555768323" sldId="318"/>
            <ac:spMk id="3" creationId="{779632E2-6B4A-E666-5D2F-4EB3ACCB2B1A}"/>
          </ac:spMkLst>
        </pc:spChg>
        <pc:spChg chg="add">
          <ac:chgData name="Mike" userId="0c974ed1-fc60-4471-bc87-793b58cadcc1" providerId="ADAL" clId="{8B820C3B-29E1-49F6-A205-DA3CD4169868}" dt="2023-02-21T10:15:08.263" v="210" actId="26606"/>
          <ac:spMkLst>
            <pc:docMk/>
            <pc:sldMk cId="2555768323" sldId="318"/>
            <ac:spMk id="8" creationId="{AD72D4D1-076F-49D3-9889-EFC4F6D7CA66}"/>
          </ac:spMkLst>
        </pc:spChg>
        <pc:cxnChg chg="add">
          <ac:chgData name="Mike" userId="0c974ed1-fc60-4471-bc87-793b58cadcc1" providerId="ADAL" clId="{8B820C3B-29E1-49F6-A205-DA3CD4169868}" dt="2023-02-21T10:15:08.263" v="210" actId="26606"/>
          <ac:cxnSpMkLst>
            <pc:docMk/>
            <pc:sldMk cId="2555768323" sldId="318"/>
            <ac:cxnSpMk id="10" creationId="{2D72A2C9-F3CA-4216-8BAD-FA4C970C3C4E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AABDF-E44F-B019-0EBA-B7A2A11E98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0902E7-76DA-95DD-D58B-3B0295C88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BD2A2B-EDB2-5E86-EE25-1B3E1A9A1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2E64-0334-47D3-832A-9E640DF250AE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C7ED69-57DE-F5CA-DD96-FC0948574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E633F-0A42-E753-809B-BE799C963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D6431-14B8-40B6-BAC4-B1C71CE3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672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143F4-F38C-7665-A283-9047E8129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191CB-10D0-EB98-E21B-7A395DFCEA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C28FAF-B1ED-9094-39A6-493D4B45B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2E64-0334-47D3-832A-9E640DF250AE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67253-EEBD-EF56-A51D-D8DE9B82D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2BADFF-8A5A-522B-4CEF-B601EAB66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D6431-14B8-40B6-BAC4-B1C71CE3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633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8BD27-25C2-DAB7-38ED-1FB909728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0B0422-4435-BE03-39F4-9BBD0321CF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943EF4-E083-5C2E-9257-6FD8518D5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2E64-0334-47D3-832A-9E640DF250AE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2C018-9135-F1E5-D56B-4463103BF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F4957-C42E-6BF1-BC72-A0559FB8A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D6431-14B8-40B6-BAC4-B1C71CE3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996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7556E-00ED-F18B-3F9D-ADE19405C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20718-10AE-AD00-175A-22F786575B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2E16A0-317D-E26F-3D60-6239BB58B0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6E67FE-943D-71BD-6EA1-5340C5C7C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2E64-0334-47D3-832A-9E640DF250AE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160505-54B4-1C56-3066-20EE3A6D7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689B79-FF9C-64EA-DF9C-86EE51EEE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D6431-14B8-40B6-BAC4-B1C71CE3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38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0A359-1A46-28DB-AF59-57640746F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564B52-9A1A-1E5E-6FC8-EC1D1B3165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51E974-3B03-96B1-17F8-A2CA795780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E106C8-D15B-D30A-3994-60F187DDBE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37F275-FD77-7E37-74F8-99C08F48A9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8F0DF3-84E9-DD1E-33A6-4DA5D45D2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2E64-0334-47D3-832A-9E640DF250AE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DCCE61-58DC-F9E8-D02C-66DD50BBF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CD1107-D6AF-C32A-C58A-CD417D57C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D6431-14B8-40B6-BAC4-B1C71CE3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864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DBDC1-A561-C49A-A4C7-A139807B9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6B5B2B-F494-FC3C-E81F-4944F015F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2E64-0334-47D3-832A-9E640DF250AE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595F1E-96CE-B93A-044D-B8940B516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0CD385-2F9D-4ED3-DB33-D5C174356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D6431-14B8-40B6-BAC4-B1C71CE3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078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469FB8-7A6C-0C2C-528F-760D9B937F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2E64-0334-47D3-832A-9E640DF250AE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B1A3B9-0770-F8C9-51C5-515B498D3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5927FA-D178-B69E-ABA2-79EBD5A65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D6431-14B8-40B6-BAC4-B1C71CE3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307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76C4E-99ED-E6BC-7E0A-1138DD922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F3D28-12C9-A85F-4BB3-7C5B7C0A8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282626-78CC-51AD-4B1A-70C63319CA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FBA37C-1867-2915-0276-B52F85096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2E64-0334-47D3-832A-9E640DF250AE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6A48E4-5376-35A9-8787-869AEED96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96ED7D-23A7-8358-A2C8-938568E8D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D6431-14B8-40B6-BAC4-B1C71CE3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542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845BF-9C66-2CC0-32B5-DD2472DD3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8EB728-5734-B5A1-DEDD-6D29F46CE8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459070-CE62-B5AD-8A0C-E644B73EDD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FE5ACB-DED5-52CF-CBCD-96BA7F300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2E64-0334-47D3-832A-9E640DF250AE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9E2D2C-74CE-D318-41BC-161A522BC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E606A2-9AFA-07F1-8A80-E8808EAFD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D6431-14B8-40B6-BAC4-B1C71CE3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130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DD1E7-6812-46F5-C9B1-8BB33B8EF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61C0EA-D907-8AEE-A20C-93C615F48C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1BEF85-9242-F811-0313-19402E379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2E64-0334-47D3-832A-9E640DF250AE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C6E8F-4097-9EF9-C422-0FE25A58A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3339DC-ED2D-5B14-A7B6-9B50FFF70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D6431-14B8-40B6-BAC4-B1C71CE3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28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80246B-550C-EA63-320F-FEB3C3DF66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92B57A-DE18-E11C-5CEC-05EAE755C1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79B38-F9E4-A9DD-564C-C31C26F2E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42E64-0334-47D3-832A-9E640DF250AE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7D8178-268D-B0EF-DEB9-1E4153D973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105B36-3007-7598-36E3-6D5C82F11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D6431-14B8-40B6-BAC4-B1C71CE3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8461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93BA-EAA3-40F5-8B25-3EAC909E5BDE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111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FA3FB-DA10-4C4F-BB60-C2BABFDC558B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5555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99D29-725C-471E-B49F-56EA4551AEEA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7312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C101D-4499-4EF4-B828-8B92FB123D32}" type="datetime1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772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BBA24-B073-470C-8D25-2706FC3639A8}" type="datetime1">
              <a:rPr lang="en-GB" smtClean="0"/>
              <a:t>21/02/2023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9983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846CC-6316-4CB1-8AAD-C1602443233F}" type="datetime1">
              <a:rPr lang="en-GB" smtClean="0"/>
              <a:t>21/02/2023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3283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A795D-5EE0-4988-99DB-0B8826967921}" type="datetime1">
              <a:rPr lang="en-GB" smtClean="0"/>
              <a:t>21/02/2023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6478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434AC-E7B8-4DC2-9903-829F698B4AD3}" type="datetime1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5358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4A55C-175A-40D7-A1EF-DF0F763B231A}" type="datetime1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2384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5B0F1-C3B0-4A63-A204-588F177AB5F2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8682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2F08-29DE-4C97-BD57-5384BD5F5B10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0399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CEC9A-38BC-435C-BAAB-B97530DDDC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54BE0D-531D-46EB-A679-54B07A3701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85FFD8-D562-428E-9684-E6C04C2E5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32BDA-59CF-4095-AD0F-0550D4F3D904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EB6DA-99DF-498E-B150-FBE6C8F7E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9CBC7-4908-4358-AE85-7A60FEE92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10A79-9148-45A8-9C0C-6FE0C6269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4808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93C81-6A24-4D95-AEB6-992A1BB76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4DAC7-020B-47B3-85AC-41056A834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D129D-E0F5-4F64-9026-782BA1384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F4DDF-4A9A-4C52-867D-3E50D2008047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608FE9-AC76-4B61-996F-4285198F1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51471-FA51-4571-BFA7-5562C5CBF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10A79-9148-45A8-9C0C-6FE0C6269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42917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4A91C-812A-42FD-8D76-9DD674A51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4B4E7F-7B0A-4C37-976B-4A21F26E4E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BBE43-4F8E-4877-A8C8-2D38F0C9E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BFC13-14F1-4B6C-9204-43F42D165D42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8F2D10-6D9E-42B0-A0FE-AE1F88384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6EBFE3-D509-4E14-9AC1-D392BB674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10A79-9148-45A8-9C0C-6FE0C6269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3790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0EA64-AB5E-421C-BC1F-016A17FFB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82CBA-ED8E-406B-A7FB-E460CF15F5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B550B1-BB86-4783-B90E-8A400378A9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81EC5C-BD25-4B52-BE27-E85F03E42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A7D4C-2D00-426D-A567-CB3F9471F7A0}" type="datetime1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BC2AF5-3BCC-4606-9AEA-C23C824EC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3047F7-8BAF-4FA9-81A1-5976E6675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10A79-9148-45A8-9C0C-6FE0C6269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3030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A9355-CFED-4378-AAC9-3C19449D5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7CC380-ECCA-4718-A41B-6BD34A5322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B230D2-DCD9-4F53-87AA-C08DA0A753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38D7D7-BA8A-4C00-99D2-70ED8D01D1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3BB6C7-4F94-44AC-B093-E883578F15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E072EE-2DA3-4837-AF26-D70B3C255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3165B-B757-4A9A-BAB1-C8467A49FECF}" type="datetime1">
              <a:rPr lang="en-GB" smtClean="0"/>
              <a:t>21/02/2023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B77F97-BFDA-46A6-A3AA-7B3D3D16D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25D077-7ACC-4005-9C13-4BA8E0434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10A79-9148-45A8-9C0C-6FE0C6269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7143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AFE84-7998-47CD-B214-E79957353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086F40-79C2-47E6-8904-FF15AAE09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F75B9-8E98-43D6-83E6-63E8E31DCEE8}" type="datetime1">
              <a:rPr lang="en-GB" smtClean="0"/>
              <a:t>21/02/2023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61593C-A6DE-44ED-8E4A-BC29A27B3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12A365-3942-43B9-B0D8-8B0B88B94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10A79-9148-45A8-9C0C-6FE0C6269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3655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511A97-DF7E-434F-970F-FF2EB7B34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1672B-B265-4CF5-ABA2-1FA11C9ABDB5}" type="datetime1">
              <a:rPr lang="en-GB" smtClean="0"/>
              <a:t>21/02/2023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E79151-9012-428D-82C7-C4E7D0C84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0703B1-63F4-44D4-9A29-2EE300E0D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10A79-9148-45A8-9C0C-6FE0C6269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73719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C12B8-4F72-4793-8174-A52B7963D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D40B5-472E-4339-8C86-E9291C373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5BE76-FFA4-48EE-9CA4-A5916F5959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1B8846-BE7F-4E83-8328-CA155AB46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BB794-2FED-4658-B67A-FB90B3EA5E17}" type="datetime1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E31C08-8B6D-4711-A8F2-B2F5302C1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6DAA9-0FD6-4FB0-8FC7-F3293C681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10A79-9148-45A8-9C0C-6FE0C6269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488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5C006-DB89-4868-AE57-69088AAEF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FD0C25-B1A9-4060-A54B-22A546AC85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5EDB16-4453-44DF-8C87-2AFA60F09B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EE9156-4FBA-4CE1-BA9F-AB5B10A43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9D7B5-85E2-47B8-BD7C-D976EEEEB967}" type="datetime1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7449FB-47BE-490E-97BC-929C98DD7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24CB91-2CA5-45B2-B65D-6886151F5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10A79-9148-45A8-9C0C-6FE0C6269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12371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CD285-443F-4CEE-B982-679AB895D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624873-0DD9-49D8-B518-1CE50A4A24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EE7E89-4132-4282-8C8F-B6CBE95DF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D85E2-D03F-4EA3-8673-E19ECCDBEF16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8A5377-4667-47E2-8389-263AB1DAD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7FB7D-1C31-42FB-B3C8-C8C9527B6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10A79-9148-45A8-9C0C-6FE0C6269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8031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D37FC8-F87A-4CDA-B941-D53447C084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D87A0E-7E71-4EA1-960E-83236CA41A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49853-4C6F-414B-BDF7-4D08C67C2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C10A-9CE4-4334-8075-7ECD108BC4A9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970B6C-F9EE-4172-AC9B-30AA81C4E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515C93-AC50-48FD-A906-13E90B27E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10A79-9148-45A8-9C0C-6FE0C6269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72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BB19D6-F337-D7E2-49F9-7CAA239DA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95FDA9-AC7B-1A45-CCC8-8E78F3F3ED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7F3932-FD74-6DA3-3731-76AA7ED4AC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C42E64-0334-47D3-832A-9E640DF250AE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B621A-8729-9412-9EC2-99C06E4B0E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E37B56-2B27-CC3A-F529-551BA5FAD9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CD6431-14B8-40B6-BAC4-B1C71CE3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289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517D1-0AE5-4BD5-B906-342A8EEE34BA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F0AA0E-D5BF-4574-8896-946A0CAC4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675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A85EB4-5C94-4B3A-8E78-E09BA7D5B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F6A933-56C8-451A-8708-7C71B25775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081AC7-D456-4BBB-BC0D-BDD6A94FC0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A42EE6-A953-434E-BAA5-9228D2118E92}" type="datetime1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69E77-885C-4967-81D2-C2BDC52BF2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7ECBE-1214-4CAA-A1E0-6BB443F331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D10A79-9148-45A8-9C0C-6FE0C6269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11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youtu.be/qbMnw67VpN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axBKzmrjLT8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qbMnw67VpNM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B619B5A-BD1A-20BE-1E57-6AD9206CAA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02" r="-1" b="-1"/>
          <a:stretch/>
        </p:blipFill>
        <p:spPr>
          <a:xfrm>
            <a:off x="20" y="10"/>
            <a:ext cx="4637226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7247" y="0"/>
            <a:ext cx="755475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265F05F-9C4D-F199-5956-ED96FD3E17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7328" y="640082"/>
            <a:ext cx="6274591" cy="3351602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Igor Ansoff: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Key Questions and Matrix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AFC35F5-5AF9-8916-4DB8-068CEFCB44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7327" y="4156276"/>
            <a:ext cx="6274592" cy="2061645"/>
          </a:xfrm>
        </p:spPr>
        <p:txBody>
          <a:bodyPr>
            <a:normAutofit/>
          </a:bodyPr>
          <a:lstStyle/>
          <a:p>
            <a:pPr algn="l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649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D72D4D1-076F-49D3-9889-EFC4F6D7C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D452C8-AEA0-52E3-C781-501698BD1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6000" dirty="0"/>
              <a:t>Contents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632E2-6B4A-E666-5D2F-4EB3ACCB2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3600" dirty="0"/>
              <a:t>A challenging book!</a:t>
            </a:r>
          </a:p>
          <a:p>
            <a:r>
              <a:rPr lang="en-GB" sz="3600" dirty="0"/>
              <a:t>Three salient features</a:t>
            </a:r>
          </a:p>
          <a:p>
            <a:r>
              <a:rPr lang="en-GB" sz="3600" dirty="0"/>
              <a:t>Five key questions</a:t>
            </a:r>
          </a:p>
          <a:p>
            <a:r>
              <a:rPr lang="en-GB" sz="3600" dirty="0"/>
              <a:t>21</a:t>
            </a:r>
            <a:r>
              <a:rPr lang="en-GB" sz="3600" baseline="30000" dirty="0"/>
              <a:t>st</a:t>
            </a:r>
            <a:r>
              <a:rPr lang="en-GB" sz="3600" dirty="0"/>
              <a:t> century challenges</a:t>
            </a:r>
          </a:p>
          <a:p>
            <a:r>
              <a:rPr lang="en-GB" sz="3600" dirty="0"/>
              <a:t>Ansoff’s hypothesis</a:t>
            </a:r>
          </a:p>
          <a:p>
            <a:r>
              <a:rPr lang="en-GB" sz="3600" dirty="0"/>
              <a:t>Ansoff’s Matrix</a:t>
            </a:r>
          </a:p>
          <a:p>
            <a:r>
              <a:rPr lang="en-GB" sz="3600" dirty="0"/>
              <a:t>Public sector links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557683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053" y="536359"/>
            <a:ext cx="6335916" cy="1325563"/>
          </a:xfrm>
        </p:spPr>
        <p:txBody>
          <a:bodyPr>
            <a:normAutofit/>
          </a:bodyPr>
          <a:lstStyle/>
          <a:p>
            <a:r>
              <a:rPr lang="en-GB" dirty="0"/>
              <a:t>Ansoff (1979) Strategic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2187" y="2088535"/>
            <a:ext cx="6535093" cy="986827"/>
          </a:xfrm>
        </p:spPr>
        <p:txBody>
          <a:bodyPr anchor="t">
            <a:normAutofit fontScale="85000" lnSpcReduction="10000"/>
          </a:bodyPr>
          <a:lstStyle/>
          <a:p>
            <a:r>
              <a:rPr lang="en-US" sz="3200" dirty="0"/>
              <a:t>Seen as the father of strategic management</a:t>
            </a:r>
            <a:endParaRPr lang="en-GB" sz="3200" dirty="0"/>
          </a:p>
          <a:p>
            <a:r>
              <a:rPr lang="en-GB" sz="3200" dirty="0"/>
              <a:t>A difficult book and he knew it!!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7F7F7F"/>
          </a:solidFill>
        </p:spPr>
        <p:txBody>
          <a:bodyPr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5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18" r="12783" b="-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Rectangle 4"/>
          <p:cNvSpPr/>
          <p:nvPr/>
        </p:nvSpPr>
        <p:spPr>
          <a:xfrm>
            <a:off x="491464" y="3528587"/>
            <a:ext cx="6076541" cy="2708434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“The reader deserves a respite from this long  and complex book … So do I.”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Ansoff (1979) Strategic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13523" y="264405"/>
            <a:ext cx="7094863" cy="632368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FFFFFF"/>
                </a:solidFill>
              </a:rPr>
              <a:t>Three salient features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200" dirty="0">
                <a:solidFill>
                  <a:srgbClr val="FFFFFF"/>
                </a:solidFill>
              </a:rPr>
              <a:t>Far reaching and more </a:t>
            </a:r>
            <a:r>
              <a:rPr lang="en-GB" sz="3200" b="1" dirty="0">
                <a:solidFill>
                  <a:srgbClr val="FFFFFF"/>
                </a:solidFill>
              </a:rPr>
              <a:t>global</a:t>
            </a:r>
            <a:r>
              <a:rPr lang="en-GB" sz="3200" dirty="0">
                <a:solidFill>
                  <a:srgbClr val="FFFFFF"/>
                </a:solidFill>
              </a:rPr>
              <a:t> European view . . . As opposed to a myopic, parochial, purely American view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200" dirty="0">
                <a:solidFill>
                  <a:srgbClr val="FFFFFF"/>
                </a:solidFill>
              </a:rPr>
              <a:t> A </a:t>
            </a:r>
            <a:r>
              <a:rPr lang="en-GB" sz="3200" b="1" dirty="0">
                <a:solidFill>
                  <a:srgbClr val="FFFFFF"/>
                </a:solidFill>
              </a:rPr>
              <a:t>hypothesis-verification</a:t>
            </a:r>
            <a:r>
              <a:rPr lang="en-GB" sz="3200" dirty="0">
                <a:solidFill>
                  <a:srgbClr val="FFFFFF"/>
                </a:solidFill>
              </a:rPr>
              <a:t> approach . . .  Verification of business realities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200" dirty="0">
                <a:solidFill>
                  <a:srgbClr val="FFFFFF"/>
                </a:solidFill>
              </a:rPr>
              <a:t> A </a:t>
            </a:r>
            <a:r>
              <a:rPr lang="en-GB" sz="3200" b="1" dirty="0">
                <a:solidFill>
                  <a:srgbClr val="FFFFFF"/>
                </a:solidFill>
              </a:rPr>
              <a:t>multi-disciplinary </a:t>
            </a:r>
            <a:r>
              <a:rPr lang="en-GB" sz="3200" dirty="0">
                <a:solidFill>
                  <a:srgbClr val="FFFFFF"/>
                </a:solidFill>
              </a:rPr>
              <a:t>approach</a:t>
            </a:r>
          </a:p>
          <a:p>
            <a:pPr marL="457200" indent="-457200">
              <a:buNone/>
            </a:pPr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>
                  <a:alpha val="8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002" y="365125"/>
            <a:ext cx="4644067" cy="58118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“Our concern in this book is with the  behaviour of complex organisations in  turbulent environments.” [9]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0130" y="0"/>
            <a:ext cx="6731305" cy="649287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FFFFFF"/>
                </a:solidFill>
              </a:rPr>
              <a:t>Ansoff saw two sides to current knowledge:  </a:t>
            </a:r>
          </a:p>
          <a:p>
            <a:r>
              <a:rPr lang="en-GB" sz="3200" dirty="0">
                <a:solidFill>
                  <a:srgbClr val="FFFFFF"/>
                </a:solidFill>
              </a:rPr>
              <a:t>Practical technology about how organisations  </a:t>
            </a:r>
            <a:r>
              <a:rPr lang="en-GB" sz="3200" b="1" dirty="0">
                <a:solidFill>
                  <a:srgbClr val="FFFFFF"/>
                </a:solidFill>
              </a:rPr>
              <a:t>should</a:t>
            </a:r>
            <a:r>
              <a:rPr lang="en-GB" sz="3200" dirty="0">
                <a:solidFill>
                  <a:srgbClr val="FFFFFF"/>
                </a:solidFill>
              </a:rPr>
              <a:t> behave against theoretical insights which describe  Why and how organisations </a:t>
            </a:r>
            <a:r>
              <a:rPr lang="en-GB" sz="3200" b="1" dirty="0">
                <a:solidFill>
                  <a:srgbClr val="FFFFFF"/>
                </a:solidFill>
              </a:rPr>
              <a:t>do</a:t>
            </a:r>
            <a:r>
              <a:rPr lang="en-GB" sz="3200" dirty="0">
                <a:solidFill>
                  <a:srgbClr val="FFFFFF"/>
                </a:solidFill>
              </a:rPr>
              <a:t> behave</a:t>
            </a:r>
          </a:p>
          <a:p>
            <a:r>
              <a:rPr lang="en-GB" sz="3200" dirty="0">
                <a:solidFill>
                  <a:srgbClr val="FFFFFF"/>
                </a:solidFill>
              </a:rPr>
              <a:t>At best a vague relation between the two</a:t>
            </a:r>
          </a:p>
          <a:p>
            <a:r>
              <a:rPr lang="en-GB" sz="3200" dirty="0">
                <a:solidFill>
                  <a:srgbClr val="FFFFFF"/>
                </a:solidFill>
              </a:rPr>
              <a:t>Technology progresses by trial and error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>
                  <a:alpha val="8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Ansoff’s Key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63" y="567840"/>
            <a:ext cx="7321625" cy="5925035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2000" dirty="0">
                <a:solidFill>
                  <a:srgbClr val="FFFFFF"/>
                </a:solidFill>
              </a:rPr>
              <a:t>	</a:t>
            </a:r>
            <a:r>
              <a:rPr lang="en-GB" sz="3200" dirty="0">
                <a:solidFill>
                  <a:srgbClr val="FFFFFF"/>
                </a:solidFill>
              </a:rPr>
              <a:t>Major aim was to </a:t>
            </a:r>
            <a:r>
              <a:rPr lang="en-GB" sz="3200" b="1" dirty="0">
                <a:solidFill>
                  <a:srgbClr val="FFFFFF"/>
                </a:solidFill>
              </a:rPr>
              <a:t>bridge the gap between  theory and practice </a:t>
            </a:r>
            <a:r>
              <a:rPr lang="en-GB" sz="3200" dirty="0">
                <a:solidFill>
                  <a:srgbClr val="FFFFFF"/>
                </a:solidFill>
              </a:rPr>
              <a:t>by asking key questions:</a:t>
            </a:r>
          </a:p>
          <a:p>
            <a:pPr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rgbClr val="FFFFFF"/>
                </a:solidFill>
              </a:rPr>
              <a:t>What are the patterns of organisational behaviour  in a turbulent environment?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rgbClr val="FFFFFF"/>
                </a:solidFill>
              </a:rPr>
              <a:t>What determines the differences in the behaviour?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rgbClr val="FFFFFF"/>
                </a:solidFill>
              </a:rPr>
              <a:t>What factors contribute to success and to failure ? [10]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>
                  <a:alpha val="8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354E65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Ansoff’s Key Questions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11807" y="917724"/>
            <a:ext cx="4152646" cy="547455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2000" dirty="0">
                <a:solidFill>
                  <a:srgbClr val="FFFFFF"/>
                </a:solidFill>
              </a:rPr>
              <a:t>	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200" dirty="0">
                <a:solidFill>
                  <a:srgbClr val="FFFFFF"/>
                </a:solidFill>
              </a:rPr>
              <a:t>What determines the choice of a particular mode of behaviour?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200" dirty="0">
                <a:solidFill>
                  <a:srgbClr val="FFFFFF"/>
                </a:solidFill>
              </a:rPr>
              <a:t>What is the transition process by which organisations move from one mode to another? [10]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80391" y="6535157"/>
            <a:ext cx="973667" cy="274320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50000"/>
                  <a:lumOff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172F1B9-88DA-637E-5256-C48F9CDA1F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312" y="638175"/>
            <a:ext cx="6696075" cy="32956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357836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FD6EE-6DDB-12A1-46DA-B55707278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033380" cy="1325563"/>
          </a:xfrm>
        </p:spPr>
        <p:txBody>
          <a:bodyPr>
            <a:normAutofit/>
          </a:bodyPr>
          <a:lstStyle/>
          <a:p>
            <a:r>
              <a:rPr lang="en-GB" b="1" dirty="0"/>
              <a:t>Ansoff’s Challenges of the 21</a:t>
            </a:r>
            <a:r>
              <a:rPr lang="en-GB" b="1" baseline="30000" dirty="0"/>
              <a:t>st</a:t>
            </a:r>
            <a:r>
              <a:rPr lang="en-GB" b="1" dirty="0"/>
              <a:t> century (1993)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303CE7-B34A-8503-63E4-071D792EE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8F0AA0E-D5BF-4574-8896-946A0CAC484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16E236-8ADD-E5A7-9D9B-BC282B4AE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3206" y="890005"/>
            <a:ext cx="4247412" cy="546634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6139EFB-48D3-6399-E975-3F71CBA349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052034"/>
            <a:ext cx="4791376" cy="294547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E164E68-C1AA-3E36-9970-7D04CC18401D}"/>
              </a:ext>
            </a:extLst>
          </p:cNvPr>
          <p:cNvSpPr txBox="1"/>
          <p:nvPr/>
        </p:nvSpPr>
        <p:spPr>
          <a:xfrm>
            <a:off x="774072" y="5358857"/>
            <a:ext cx="48555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https://youtu.be/qbMnw67VpNM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567802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Ansoff’s 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4299" y="2036062"/>
            <a:ext cx="5379868" cy="3505202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GB" sz="3200" dirty="0"/>
              <a:t>“A basic hypothesis of the book  is that an organisation will be successful if </a:t>
            </a:r>
            <a:r>
              <a:rPr lang="en-GB" sz="3200" b="1" dirty="0">
                <a:solidFill>
                  <a:srgbClr val="FF0000"/>
                </a:solidFill>
              </a:rPr>
              <a:t>environment</a:t>
            </a:r>
            <a:r>
              <a:rPr lang="en-GB" sz="3200" dirty="0"/>
              <a:t>, </a:t>
            </a:r>
            <a:r>
              <a:rPr lang="en-GB" sz="3200" b="1" dirty="0">
                <a:solidFill>
                  <a:srgbClr val="FF0000"/>
                </a:solidFill>
              </a:rPr>
              <a:t>response</a:t>
            </a:r>
            <a:r>
              <a:rPr lang="en-GB" sz="3200" dirty="0"/>
              <a:t>, </a:t>
            </a:r>
            <a:r>
              <a:rPr lang="en-GB" sz="3200" b="1" dirty="0">
                <a:solidFill>
                  <a:srgbClr val="FF0000"/>
                </a:solidFill>
              </a:rPr>
              <a:t>culture</a:t>
            </a:r>
            <a:r>
              <a:rPr lang="en-GB" sz="3200" dirty="0"/>
              <a:t> and </a:t>
            </a:r>
            <a:r>
              <a:rPr lang="en-GB" sz="3200" b="1" dirty="0">
                <a:solidFill>
                  <a:srgbClr val="FF0000"/>
                </a:solidFill>
              </a:rPr>
              <a:t>capability</a:t>
            </a:r>
            <a:r>
              <a:rPr lang="en-GB" sz="3200" dirty="0"/>
              <a:t> match each other.” [11]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238999" y="1600200"/>
            <a:ext cx="3958701" cy="838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Environment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7239000" y="3931879"/>
            <a:ext cx="3958700" cy="8382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Culture</a:t>
            </a:r>
          </a:p>
        </p:txBody>
      </p:sp>
      <p:sp>
        <p:nvSpPr>
          <p:cNvPr id="7" name="Rectangle 6"/>
          <p:cNvSpPr/>
          <p:nvPr/>
        </p:nvSpPr>
        <p:spPr>
          <a:xfrm>
            <a:off x="7239000" y="5122164"/>
            <a:ext cx="3958700" cy="8382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Capability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DB1077C-3386-4DB5-A727-209748FB4481}"/>
              </a:ext>
            </a:extLst>
          </p:cNvPr>
          <p:cNvSpPr/>
          <p:nvPr/>
        </p:nvSpPr>
        <p:spPr>
          <a:xfrm>
            <a:off x="7238999" y="2766219"/>
            <a:ext cx="3958701" cy="8382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Response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7D3AE-38D0-0797-12C6-D2BBA9BA7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709" y="2103390"/>
            <a:ext cx="3625159" cy="1852974"/>
          </a:xfrm>
        </p:spPr>
        <p:txBody>
          <a:bodyPr>
            <a:normAutofit/>
          </a:bodyPr>
          <a:lstStyle/>
          <a:p>
            <a:r>
              <a:rPr lang="en-GB" sz="6000" dirty="0"/>
              <a:t>The Ansoff Matrix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26BA3A-3B1A-0D10-D4CE-ACE7693DA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D10A79-9148-45A8-9C0C-6FE0C62696D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A05412-42FA-A549-D3A9-E89A6B3697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3156" y="520670"/>
            <a:ext cx="7200135" cy="597220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1B6E1C6-830C-8F8C-5F3A-B642B459839E}"/>
              </a:ext>
            </a:extLst>
          </p:cNvPr>
          <p:cNvSpPr/>
          <p:nvPr/>
        </p:nvSpPr>
        <p:spPr>
          <a:xfrm>
            <a:off x="5160475" y="923453"/>
            <a:ext cx="2679826" cy="22090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046D60A-AE83-F06E-DD27-5E929C5EB7D2}"/>
              </a:ext>
            </a:extLst>
          </p:cNvPr>
          <p:cNvSpPr/>
          <p:nvPr/>
        </p:nvSpPr>
        <p:spPr>
          <a:xfrm>
            <a:off x="7909711" y="923453"/>
            <a:ext cx="2679826" cy="22090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7B0A927-AC27-324E-891C-07211A1A46C4}"/>
              </a:ext>
            </a:extLst>
          </p:cNvPr>
          <p:cNvSpPr/>
          <p:nvPr/>
        </p:nvSpPr>
        <p:spPr>
          <a:xfrm>
            <a:off x="5229885" y="3255506"/>
            <a:ext cx="2679826" cy="22090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2C30F10-91EE-03D4-C4D8-8D2CB7C25744}"/>
              </a:ext>
            </a:extLst>
          </p:cNvPr>
          <p:cNvSpPr/>
          <p:nvPr/>
        </p:nvSpPr>
        <p:spPr>
          <a:xfrm>
            <a:off x="7992701" y="3255506"/>
            <a:ext cx="2679826" cy="22090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A5178F-921E-E779-F5F9-220CFC977C65}"/>
              </a:ext>
            </a:extLst>
          </p:cNvPr>
          <p:cNvSpPr/>
          <p:nvPr/>
        </p:nvSpPr>
        <p:spPr>
          <a:xfrm>
            <a:off x="5167803" y="563263"/>
            <a:ext cx="2679826" cy="3175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784D30-044F-11A5-1D4D-E0D55C3A062F}"/>
              </a:ext>
            </a:extLst>
          </p:cNvPr>
          <p:cNvSpPr/>
          <p:nvPr/>
        </p:nvSpPr>
        <p:spPr>
          <a:xfrm>
            <a:off x="7992701" y="563263"/>
            <a:ext cx="2679826" cy="3175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64761F9-6DC7-50E0-1D4C-82CD73E133D5}"/>
              </a:ext>
            </a:extLst>
          </p:cNvPr>
          <p:cNvSpPr/>
          <p:nvPr/>
        </p:nvSpPr>
        <p:spPr>
          <a:xfrm rot="16200000">
            <a:off x="3541607" y="1756797"/>
            <a:ext cx="2679826" cy="3175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3F7F61F-A375-DE31-7E7F-91EFF99FA2ED}"/>
              </a:ext>
            </a:extLst>
          </p:cNvPr>
          <p:cNvSpPr/>
          <p:nvPr/>
        </p:nvSpPr>
        <p:spPr>
          <a:xfrm rot="16200000">
            <a:off x="3863745" y="4287978"/>
            <a:ext cx="2035552" cy="3175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B275304-5EF6-D6EC-D4A9-8EC959EFEF48}"/>
              </a:ext>
            </a:extLst>
          </p:cNvPr>
          <p:cNvSpPr/>
          <p:nvPr/>
        </p:nvSpPr>
        <p:spPr>
          <a:xfrm>
            <a:off x="5040318" y="5539774"/>
            <a:ext cx="5724252" cy="8072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53C8509-3F3B-4EF6-3C1A-2B0D165C95B5}"/>
              </a:ext>
            </a:extLst>
          </p:cNvPr>
          <p:cNvSpPr/>
          <p:nvPr/>
        </p:nvSpPr>
        <p:spPr>
          <a:xfrm rot="5400000">
            <a:off x="8326447" y="3034158"/>
            <a:ext cx="5724252" cy="8072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9703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A4B42-9F42-CC9F-234D-612370253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374" y="2028529"/>
            <a:ext cx="3435254" cy="3326041"/>
          </a:xfrm>
        </p:spPr>
        <p:txBody>
          <a:bodyPr>
            <a:normAutofit fontScale="90000"/>
          </a:bodyPr>
          <a:lstStyle/>
          <a:p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Helps stakeholders identify the level of risk associated with different growth strategies</a:t>
            </a:r>
            <a:br>
              <a:rPr lang="en-GB" dirty="0"/>
            </a:br>
            <a:endParaRPr lang="en-GB" dirty="0"/>
          </a:p>
        </p:txBody>
      </p:sp>
      <p:pic>
        <p:nvPicPr>
          <p:cNvPr id="4" name="Online Media 3" title="Ansoff Matrix | Overview, Strategies and Practical Examples">
            <a:hlinkClick r:id="" action="ppaction://media"/>
            <a:extLst>
              <a:ext uri="{FF2B5EF4-FFF2-40B4-BE49-F238E27FC236}">
                <a16:creationId xmlns:a16="http://schemas.microsoft.com/office/drawing/2014/main" id="{E8517C31-7A0C-FFA5-55B5-86E328EAAF7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44628" y="1765979"/>
            <a:ext cx="7700962" cy="435133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0AE3D5-4DEE-EBB2-B19D-9A4A420C8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8F0AA0E-D5BF-4574-8896-946A0CAC484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F30556-A693-697C-E4EB-D4309F13773B}"/>
              </a:ext>
            </a:extLst>
          </p:cNvPr>
          <p:cNvSpPr txBox="1"/>
          <p:nvPr/>
        </p:nvSpPr>
        <p:spPr>
          <a:xfrm>
            <a:off x="609374" y="417516"/>
            <a:ext cx="1062597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Ansoff Matrix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 Product/Market Expansion Grid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948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75488"/>
            <a:ext cx="10515600" cy="1197864"/>
          </a:xfrm>
        </p:spPr>
        <p:txBody>
          <a:bodyPr>
            <a:normAutofit/>
          </a:bodyPr>
          <a:lstStyle/>
          <a:p>
            <a:r>
              <a:rPr lang="en-GB"/>
              <a:t>Ansoff on the public sector [17]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0025" y="1673352"/>
            <a:ext cx="4903276" cy="4456860"/>
          </a:xfrm>
        </p:spPr>
        <p:txBody>
          <a:bodyPr anchor="t">
            <a:normAutofit/>
          </a:bodyPr>
          <a:lstStyle/>
          <a:p>
            <a:r>
              <a:rPr lang="en-GB" sz="3200" dirty="0"/>
              <a:t>Non-profit organisations are becoming increasingly engaged </a:t>
            </a:r>
          </a:p>
          <a:p>
            <a:r>
              <a:rPr lang="en-GB" sz="3200" dirty="0"/>
              <a:t>Entrepreneurial</a:t>
            </a:r>
          </a:p>
          <a:p>
            <a:r>
              <a:rPr lang="en-GB" sz="3200" dirty="0"/>
              <a:t>Environment-opening work </a:t>
            </a:r>
          </a:p>
          <a:p>
            <a:r>
              <a:rPr lang="en-GB" sz="3200" dirty="0"/>
              <a:t>Areas previously reserved for the business firm</a:t>
            </a:r>
          </a:p>
          <a:p>
            <a:pPr marL="109728" indent="0">
              <a:buNone/>
            </a:pPr>
            <a:endParaRPr lang="en-GB" sz="2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534650" y="6356350"/>
            <a:ext cx="81915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alpha val="8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alpha val="8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D0C62F-0E2D-416D-B214-9FB6701A8B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104" y="2688336"/>
            <a:ext cx="6217920" cy="2798064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66CAC-972D-DD04-55C4-A0985FCEB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E886F-3324-D9E1-5FF2-76EC171BE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7205E7-1B32-2C54-173D-069A947C6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8F0AA0E-D5BF-4574-8896-946A0CAC484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7230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94" y="143487"/>
            <a:ext cx="10179412" cy="650087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8324087" y="2220720"/>
            <a:ext cx="2274139" cy="222072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Oval 6"/>
          <p:cNvSpPr/>
          <p:nvPr/>
        </p:nvSpPr>
        <p:spPr>
          <a:xfrm>
            <a:off x="4648200" y="2136162"/>
            <a:ext cx="2407222" cy="23364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1089751" y="2136162"/>
            <a:ext cx="2388935" cy="23364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14400" y="4441442"/>
            <a:ext cx="10007906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269693" y="1273558"/>
            <a:ext cx="2407221" cy="8626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236020" y="1273558"/>
            <a:ext cx="3409685" cy="8626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031148" y="1273557"/>
            <a:ext cx="2743347" cy="8626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15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 err="1"/>
              <a:t>Ansoff</a:t>
            </a:r>
            <a:r>
              <a:rPr lang="en-GB" dirty="0"/>
              <a:t> on the public sector [17]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999" y="2566931"/>
            <a:ext cx="5988142" cy="3822852"/>
          </a:xfrm>
        </p:spPr>
        <p:txBody>
          <a:bodyPr anchor="t">
            <a:normAutofit/>
          </a:bodyPr>
          <a:lstStyle/>
          <a:p>
            <a:r>
              <a:rPr lang="en-GB" sz="3200" dirty="0"/>
              <a:t>“… At the same time, as government budgets grow and consume an increasing share of the gross national product, the inherent economic inefficiency of the </a:t>
            </a:r>
            <a:r>
              <a:rPr lang="en-GB" sz="3200" dirty="0" err="1"/>
              <a:t>nonprofits</a:t>
            </a:r>
            <a:r>
              <a:rPr lang="en-GB" sz="3200" dirty="0"/>
              <a:t> has become overwhelmingly obvious…”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34424E"/>
          </a:solidFill>
        </p:spPr>
        <p:txBody>
          <a:bodyPr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5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88" r="-1" b="-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63039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 err="1"/>
              <a:t>Ansoff</a:t>
            </a:r>
            <a:r>
              <a:rPr lang="en-GB" dirty="0"/>
              <a:t> on the public sector [17]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2864498"/>
            <a:ext cx="5314543" cy="2790440"/>
          </a:xfrm>
        </p:spPr>
        <p:txBody>
          <a:bodyPr anchor="t">
            <a:normAutofit/>
          </a:bodyPr>
          <a:lstStyle/>
          <a:p>
            <a:r>
              <a:rPr lang="en-GB" sz="3200" dirty="0"/>
              <a:t>‘As a result the public sector is under growing pressure to emulate the efficiency of the business firm.’ </a:t>
            </a:r>
          </a:p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516469"/>
          </a:solidFill>
        </p:spPr>
        <p:txBody>
          <a:bodyPr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5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5396" y="1593831"/>
            <a:ext cx="5459856" cy="3670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9295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Public, private or charitable organisations?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89793" y="253389"/>
            <a:ext cx="6742323" cy="6468086"/>
          </a:xfrm>
        </p:spPr>
        <p:txBody>
          <a:bodyPr anchor="ctr">
            <a:normAutofit/>
          </a:bodyPr>
          <a:lstStyle/>
          <a:p>
            <a:pPr marL="109728" indent="0">
              <a:buNone/>
            </a:pPr>
            <a:r>
              <a:rPr lang="en-GB" sz="3600" dirty="0">
                <a:solidFill>
                  <a:srgbClr val="FFFFFF"/>
                </a:solidFill>
              </a:rPr>
              <a:t>The public sector represents huge investment</a:t>
            </a:r>
          </a:p>
          <a:p>
            <a:pPr marL="109728" indent="0">
              <a:buNone/>
            </a:pPr>
            <a:r>
              <a:rPr lang="en-GB" sz="3600" dirty="0">
                <a:solidFill>
                  <a:srgbClr val="FFFFFF"/>
                </a:solidFill>
              </a:rPr>
              <a:t>Partnership is key</a:t>
            </a:r>
          </a:p>
          <a:p>
            <a:pPr marL="109728" indent="0">
              <a:buNone/>
            </a:pPr>
            <a:r>
              <a:rPr lang="en-GB" sz="3600" dirty="0">
                <a:solidFill>
                  <a:srgbClr val="FFFFFF"/>
                </a:solidFill>
              </a:rPr>
              <a:t>Does it matter who delivers public services?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Public organisations</a:t>
            </a:r>
          </a:p>
          <a:p>
            <a:r>
              <a:rPr lang="en-GB" dirty="0">
                <a:solidFill>
                  <a:srgbClr val="FFFFFF"/>
                </a:solidFill>
              </a:rPr>
              <a:t>Private companies</a:t>
            </a:r>
          </a:p>
          <a:p>
            <a:r>
              <a:rPr lang="en-GB" dirty="0">
                <a:solidFill>
                  <a:srgbClr val="FFFFFF"/>
                </a:solidFill>
              </a:rPr>
              <a:t>Voluntary &amp; charitable organisations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FFFFFF">
                  <a:alpha val="8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61651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3B507-7598-493B-A3E6-55A467C05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839E6-0E61-4CEE-8072-A6F19989A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 fontScale="92500"/>
          </a:bodyPr>
          <a:lstStyle/>
          <a:p>
            <a:r>
              <a:rPr lang="en-US" dirty="0"/>
              <a:t>Ansoff, I (1979) </a:t>
            </a:r>
            <a:r>
              <a:rPr lang="en-US" i="1" dirty="0"/>
              <a:t>Strategic Management</a:t>
            </a:r>
            <a:r>
              <a:rPr lang="en-US" dirty="0"/>
              <a:t>. Basingstoke: Palgrave Macmillan</a:t>
            </a:r>
          </a:p>
          <a:p>
            <a:r>
              <a:rPr lang="en-US" dirty="0"/>
              <a:t>Ansoff, I (1993) Challenges of the 21st Century: United States International University, available at </a:t>
            </a:r>
            <a:r>
              <a:rPr lang="en-US" dirty="0">
                <a:hlinkClick r:id="rId2"/>
              </a:rPr>
              <a:t>https://youtu.be/qbMnw67VpNM</a:t>
            </a:r>
            <a:r>
              <a:rPr lang="en-US" dirty="0"/>
              <a:t> </a:t>
            </a:r>
          </a:p>
          <a:p>
            <a:r>
              <a:rPr lang="en-US" dirty="0"/>
              <a:t>Bovaird T (2016) ‘Strategic Management in Public Sector </a:t>
            </a:r>
            <a:r>
              <a:rPr lang="en-US" dirty="0" err="1"/>
              <a:t>Organisations’</a:t>
            </a:r>
            <a:r>
              <a:rPr lang="en-US" dirty="0"/>
              <a:t> in Bovaird, T. and Loeffler, E. (eds) (2016) </a:t>
            </a:r>
            <a:r>
              <a:rPr lang="en-US" i="1" dirty="0"/>
              <a:t>Public Management and Governance </a:t>
            </a:r>
            <a:r>
              <a:rPr lang="en-US" dirty="0"/>
              <a:t>(3rd edition). Abingdon: Routledge</a:t>
            </a:r>
          </a:p>
          <a:p>
            <a:r>
              <a:rPr lang="en-US" dirty="0"/>
              <a:t>Johnson G, Scholes K and Whittington R (2008) </a:t>
            </a:r>
            <a:r>
              <a:rPr lang="en-US" i="1" dirty="0"/>
              <a:t>Exploring corporate strategy</a:t>
            </a:r>
            <a:r>
              <a:rPr lang="en-US" dirty="0"/>
              <a:t>: text and cases (8th edition). Harlow: FT Prentice Hall.</a:t>
            </a:r>
          </a:p>
          <a:p>
            <a:r>
              <a:rPr lang="en-US" dirty="0"/>
              <a:t>Lynch RL (2012) </a:t>
            </a:r>
            <a:r>
              <a:rPr lang="en-US" i="1" dirty="0"/>
              <a:t>Strategic Management 6th edition</a:t>
            </a:r>
            <a:r>
              <a:rPr lang="en-US" dirty="0"/>
              <a:t>, Harlow: Pearson [7-25]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B1BFC8-78F0-6FC6-BB07-302CBA6E2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8F0AA0E-D5BF-4574-8896-946A0CAC484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65549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600</Words>
  <Application>Microsoft Office PowerPoint</Application>
  <PresentationFormat>Widescreen</PresentationFormat>
  <Paragraphs>85</Paragraphs>
  <Slides>18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1_Office Theme</vt:lpstr>
      <vt:lpstr>2_Office Theme</vt:lpstr>
      <vt:lpstr>Igor Ansoff:  Key Questions and Matrix</vt:lpstr>
      <vt:lpstr>Contents</vt:lpstr>
      <vt:lpstr>Ansoff (1979) Strategic Management</vt:lpstr>
      <vt:lpstr>Ansoff (1979) Strategic Management</vt:lpstr>
      <vt:lpstr>“Our concern in this book is with the  behaviour of complex organisations in  turbulent environments.” [9]</vt:lpstr>
      <vt:lpstr>Ansoff’s Key Questions</vt:lpstr>
      <vt:lpstr>Ansoff’s Key Questions</vt:lpstr>
      <vt:lpstr>Ansoff’s Challenges of the 21st century (1993)</vt:lpstr>
      <vt:lpstr>Ansoff’s Hypothesis</vt:lpstr>
      <vt:lpstr>The Ansoff Matrix</vt:lpstr>
      <vt:lpstr>  Helps stakeholders identify the level of risk associated with different growth strategies </vt:lpstr>
      <vt:lpstr>Ansoff on the public sector [17]</vt:lpstr>
      <vt:lpstr>PowerPoint Presentation</vt:lpstr>
      <vt:lpstr>PowerPoint Presentation</vt:lpstr>
      <vt:lpstr>Ansoff on the public sector [17]</vt:lpstr>
      <vt:lpstr>Ansoff on the public sector [17]</vt:lpstr>
      <vt:lpstr>Public, private or charitable organisations?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Igor Ansoff:  Key Questions and Matrix</dc:title>
  <dc:creator>Mike Durke</dc:creator>
  <cp:lastModifiedBy>Mike Durke</cp:lastModifiedBy>
  <cp:revision>1</cp:revision>
  <dcterms:created xsi:type="dcterms:W3CDTF">2023-02-21T10:11:19Z</dcterms:created>
  <dcterms:modified xsi:type="dcterms:W3CDTF">2023-02-21T10:15:35Z</dcterms:modified>
</cp:coreProperties>
</file>