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78" r:id="rId2"/>
    <p:sldId id="321" r:id="rId3"/>
    <p:sldId id="284" r:id="rId4"/>
    <p:sldId id="326" r:id="rId5"/>
    <p:sldId id="323" r:id="rId6"/>
    <p:sldId id="322" r:id="rId7"/>
    <p:sldId id="324" r:id="rId8"/>
    <p:sldId id="335" r:id="rId9"/>
    <p:sldId id="332" r:id="rId10"/>
    <p:sldId id="333" r:id="rId11"/>
    <p:sldId id="334" r:id="rId12"/>
    <p:sldId id="336" r:id="rId13"/>
    <p:sldId id="338" r:id="rId14"/>
    <p:sldId id="325" r:id="rId15"/>
    <p:sldId id="327" r:id="rId16"/>
    <p:sldId id="328" r:id="rId17"/>
    <p:sldId id="329" r:id="rId18"/>
    <p:sldId id="331" r:id="rId19"/>
    <p:sldId id="279" r:id="rId20"/>
    <p:sldId id="280" r:id="rId21"/>
    <p:sldId id="281" r:id="rId22"/>
    <p:sldId id="303" r:id="rId23"/>
    <p:sldId id="282" r:id="rId24"/>
    <p:sldId id="304" r:id="rId25"/>
    <p:sldId id="283" r:id="rId26"/>
    <p:sldId id="285" r:id="rId27"/>
    <p:sldId id="301" r:id="rId28"/>
    <p:sldId id="286" r:id="rId29"/>
    <p:sldId id="288" r:id="rId30"/>
    <p:sldId id="295" r:id="rId31"/>
    <p:sldId id="290" r:id="rId32"/>
    <p:sldId id="292" r:id="rId33"/>
    <p:sldId id="305" r:id="rId34"/>
    <p:sldId id="294" r:id="rId35"/>
    <p:sldId id="296" r:id="rId36"/>
    <p:sldId id="297" r:id="rId37"/>
    <p:sldId id="306" r:id="rId38"/>
    <p:sldId id="313" r:id="rId39"/>
    <p:sldId id="314" r:id="rId40"/>
    <p:sldId id="316" r:id="rId41"/>
    <p:sldId id="317" r:id="rId42"/>
    <p:sldId id="319" r:id="rId43"/>
    <p:sldId id="320" r:id="rId44"/>
    <p:sldId id="337"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7" d="100"/>
          <a:sy n="67" d="100"/>
        </p:scale>
        <p:origin x="615"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FDB086-4F85-4CCF-9DFB-417985CD0B2E}" type="datetimeFigureOut">
              <a:rPr lang="en-GB" smtClean="0"/>
              <a:t>16/02/2020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D4E811-E728-4E2D-862D-3545D1B8F9B0}" type="slidenum">
              <a:rPr lang="en-GB" smtClean="0"/>
              <a:t>‹#›</a:t>
            </a:fld>
            <a:endParaRPr lang="en-GB"/>
          </a:p>
        </p:txBody>
      </p:sp>
    </p:spTree>
    <p:extLst>
      <p:ext uri="{BB962C8B-B14F-4D97-AF65-F5344CB8AC3E}">
        <p14:creationId xmlns:p14="http://schemas.microsoft.com/office/powerpoint/2010/main" val="3435106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D4E811-E728-4E2D-862D-3545D1B8F9B0}" type="slidenum">
              <a:rPr lang="en-GB" smtClean="0"/>
              <a:t>1</a:t>
            </a:fld>
            <a:endParaRPr lang="en-GB"/>
          </a:p>
        </p:txBody>
      </p:sp>
    </p:spTree>
    <p:extLst>
      <p:ext uri="{BB962C8B-B14F-4D97-AF65-F5344CB8AC3E}">
        <p14:creationId xmlns:p14="http://schemas.microsoft.com/office/powerpoint/2010/main" val="3252036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gradFill rotWithShape="0">
          <a:gsLst>
            <a:gs pos="0">
              <a:srgbClr val="000000"/>
            </a:gs>
            <a:gs pos="20000">
              <a:srgbClr val="000040"/>
            </a:gs>
            <a:gs pos="50000">
              <a:srgbClr val="400040"/>
            </a:gs>
            <a:gs pos="75000">
              <a:srgbClr val="8F0040"/>
            </a:gs>
            <a:gs pos="89999">
              <a:srgbClr val="F27300"/>
            </a:gs>
            <a:gs pos="100000">
              <a:srgbClr val="FFBF00"/>
            </a:gs>
          </a:gsLst>
          <a:lin ang="5400000" scaled="1"/>
        </a:gradFill>
        <a:effectLst/>
      </p:bgPr>
    </p:bg>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867EBCE-59F0-420D-A444-5889A0A56F3F}" type="slidenum">
              <a:rPr lang="en-GB" altLang="en-US"/>
              <a:pPr/>
              <a:t>36</a:t>
            </a:fld>
            <a:endParaRPr lang="en-GB" altLang="en-US"/>
          </a:p>
        </p:txBody>
      </p:sp>
      <p:sp>
        <p:nvSpPr>
          <p:cNvPr id="86018" name="Rectangle 2"/>
          <p:cNvSpPr>
            <a:spLocks noGrp="1" noRot="1" noChangeAspect="1" noChangeArrowheads="1" noTextEdit="1"/>
          </p:cNvSpPr>
          <p:nvPr>
            <p:ph type="sldImg"/>
          </p:nvPr>
        </p:nvSpPr>
        <p:spPr>
          <a:xfrm>
            <a:off x="1143000" y="687388"/>
            <a:ext cx="4572000" cy="3429000"/>
          </a:xfrm>
          <a:ln/>
        </p:spPr>
      </p:sp>
      <p:sp>
        <p:nvSpPr>
          <p:cNvPr id="86019" name="Rectangle 3"/>
          <p:cNvSpPr>
            <a:spLocks noGrp="1" noChangeArrowheads="1"/>
          </p:cNvSpPr>
          <p:nvPr>
            <p:ph type="body" idx="1"/>
          </p:nvPr>
        </p:nvSpPr>
        <p:spPr>
          <a:xfrm>
            <a:off x="912813" y="4343400"/>
            <a:ext cx="5032375" cy="4113213"/>
          </a:xfrm>
        </p:spPr>
        <p:txBody>
          <a:bodyPr lIns="91426" tIns="45714" rIns="91426" bIns="45714"/>
          <a:lstStyle/>
          <a:p>
            <a:r>
              <a:rPr lang="el-GR" altLang="en-US" b="1">
                <a:solidFill>
                  <a:srgbClr val="000000"/>
                </a:solidFill>
                <a:cs typeface="Arial" charset="0"/>
              </a:rPr>
              <a:t>Figure 2.17</a:t>
            </a:r>
            <a:endParaRPr lang="en-US" altLang="en-US" b="1">
              <a:solidFill>
                <a:srgbClr val="000000"/>
              </a:solidFill>
              <a:cs typeface="Arial" charset="0"/>
            </a:endParaRPr>
          </a:p>
          <a:p>
            <a:r>
              <a:rPr lang="el-GR" altLang="en-US">
                <a:solidFill>
                  <a:srgbClr val="000000"/>
                </a:solidFill>
                <a:cs typeface="Arial" charset="0"/>
              </a:rPr>
              <a:t>Current that enters an axon during the action potential flows down the axon, depolarizing adjacent areas of the membrane. The current flows more easily through thicker axons. Behind the area of sodium entry, potassium ions exit.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16/02/2020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601870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16/02/2020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691844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146914-D1FE-4326-86BF-EDCF4DA8B953}" type="datetimeFigureOut">
              <a:rPr lang="en-GB" smtClean="0"/>
              <a:t>16/02/2020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749235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A146914-D1FE-4326-86BF-EDCF4DA8B953}" type="datetimeFigureOut">
              <a:rPr lang="en-GB" smtClean="0"/>
              <a:t>16/02/2020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488563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A146914-D1FE-4326-86BF-EDCF4DA8B953}" type="datetimeFigureOut">
              <a:rPr lang="en-GB" smtClean="0"/>
              <a:t>16/02/2020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519080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A146914-D1FE-4326-86BF-EDCF4DA8B953}" type="datetimeFigureOut">
              <a:rPr lang="en-GB" smtClean="0"/>
              <a:t>16/02/2020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52635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146914-D1FE-4326-86BF-EDCF4DA8B953}" type="datetimeFigureOut">
              <a:rPr lang="en-GB" smtClean="0"/>
              <a:t>16/02/2020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723516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46914-D1FE-4326-86BF-EDCF4DA8B953}" type="datetimeFigureOut">
              <a:rPr lang="en-GB" smtClean="0"/>
              <a:t>16/02/2020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191748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46914-D1FE-4326-86BF-EDCF4DA8B953}" type="datetimeFigureOut">
              <a:rPr lang="en-GB" smtClean="0"/>
              <a:t>16/02/2020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069813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16/02/2020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4940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16/02/2020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538795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B9BD47C5-E2E3-4234-8A8E-075625EB3FEE}" type="slidenum">
              <a:rPr lang="en-GB" altLang="en-US"/>
              <a:pPr/>
              <a:t>‹#›</a:t>
            </a:fld>
            <a:endParaRPr lang="en-GB" altLang="en-US"/>
          </a:p>
        </p:txBody>
      </p:sp>
    </p:spTree>
    <p:extLst>
      <p:ext uri="{BB962C8B-B14F-4D97-AF65-F5344CB8AC3E}">
        <p14:creationId xmlns:p14="http://schemas.microsoft.com/office/powerpoint/2010/main" val="3595157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146914-D1FE-4326-86BF-EDCF4DA8B953}" type="datetimeFigureOut">
              <a:rPr lang="en-GB" smtClean="0"/>
              <a:t>16/02/2020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721FB6-FB1F-4694-82C2-F88C0B266E43}" type="slidenum">
              <a:rPr lang="en-GB" smtClean="0"/>
              <a:t>‹#›</a:t>
            </a:fld>
            <a:endParaRPr lang="en-GB"/>
          </a:p>
        </p:txBody>
      </p:sp>
    </p:spTree>
    <p:extLst>
      <p:ext uri="{BB962C8B-B14F-4D97-AF65-F5344CB8AC3E}">
        <p14:creationId xmlns:p14="http://schemas.microsoft.com/office/powerpoint/2010/main" val="1487484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wVP7eTNyaxQ" TargetMode="External"/><Relationship Id="rId2" Type="http://schemas.openxmlformats.org/officeDocument/2006/relationships/hyperlink" Target="https://www.youtube.com/watch?v=FdFF574aX3I" TargetMode="External"/><Relationship Id="rId1" Type="http://schemas.openxmlformats.org/officeDocument/2006/relationships/slideLayout" Target="../slideLayouts/slideLayout2.xml"/><Relationship Id="rId4" Type="http://schemas.openxmlformats.org/officeDocument/2006/relationships/hyperlink" Target="https://www.youtube.com/watch?v=GhwJzVq-3G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FkkK5lTmBYQ"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http://intro.bio.umb.edu/111-112/112s99Lect/neuro_anims/s_t_anim/WW37.gif" TargetMode="External"/><Relationship Id="rId7" Type="http://schemas.openxmlformats.org/officeDocument/2006/relationships/image" Target="http://intro.bio.umb.edu/111-112/112s99Lect/neuro_anims/s_t_anim/WW39.gif" TargetMode="External"/><Relationship Id="rId2"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image" Target="../media/image32.png"/><Relationship Id="rId11" Type="http://schemas.openxmlformats.org/officeDocument/2006/relationships/image" Target="http://intro.bio.umb.edu/111-112/112s99Lect/neuro_anims/s_t_anim/WW41.gif" TargetMode="External"/><Relationship Id="rId5" Type="http://schemas.openxmlformats.org/officeDocument/2006/relationships/image" Target="http://intro.bio.umb.edu/111-112/112s99Lect/neuro_anims/s_t_anim/WW38.gif" TargetMode="External"/><Relationship Id="rId10" Type="http://schemas.openxmlformats.org/officeDocument/2006/relationships/image" Target="../media/image34.png"/><Relationship Id="rId4" Type="http://schemas.openxmlformats.org/officeDocument/2006/relationships/image" Target="../media/image31.png"/><Relationship Id="rId9" Type="http://schemas.openxmlformats.org/officeDocument/2006/relationships/image" Target="http://intro.bio.umb.edu/111-112/112s99Lect/neuro_anims/s_t_anim/WW40.gif"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62074"/>
          </a:xfrm>
        </p:spPr>
        <p:txBody>
          <a:bodyPr>
            <a:normAutofit fontScale="90000"/>
          </a:bodyPr>
          <a:lstStyle/>
          <a:p>
            <a:r>
              <a:rPr lang="en-GB" dirty="0" smtClean="0"/>
              <a:t>Mechanisms of Cell </a:t>
            </a:r>
            <a:r>
              <a:rPr lang="en-GB" dirty="0" smtClean="0"/>
              <a:t>Signalling</a:t>
            </a:r>
            <a:endParaRPr lang="en-GB" dirty="0"/>
          </a:p>
        </p:txBody>
      </p:sp>
      <p:sp>
        <p:nvSpPr>
          <p:cNvPr id="4" name="Text Placeholder 3"/>
          <p:cNvSpPr>
            <a:spLocks noGrp="1"/>
          </p:cNvSpPr>
          <p:nvPr>
            <p:ph type="body" idx="1"/>
          </p:nvPr>
        </p:nvSpPr>
        <p:spPr>
          <a:xfrm>
            <a:off x="449511" y="980728"/>
            <a:ext cx="4040188" cy="639762"/>
          </a:xfrm>
        </p:spPr>
        <p:txBody>
          <a:bodyPr/>
          <a:lstStyle/>
          <a:p>
            <a:pPr algn="ctr"/>
            <a:r>
              <a:rPr lang="en-GB" dirty="0">
                <a:solidFill>
                  <a:srgbClr val="FF0000"/>
                </a:solidFill>
              </a:rPr>
              <a:t>Hormonal </a:t>
            </a:r>
            <a:r>
              <a:rPr lang="en-GB" dirty="0" smtClean="0">
                <a:solidFill>
                  <a:srgbClr val="FF0000"/>
                </a:solidFill>
              </a:rPr>
              <a:t>Control</a:t>
            </a:r>
            <a:endParaRPr lang="en-GB" dirty="0">
              <a:solidFill>
                <a:srgbClr val="FF0000"/>
              </a:solidFill>
            </a:endParaRPr>
          </a:p>
        </p:txBody>
      </p:sp>
      <p:sp>
        <p:nvSpPr>
          <p:cNvPr id="3" name="Content Placeholder 2"/>
          <p:cNvSpPr>
            <a:spLocks noGrp="1"/>
          </p:cNvSpPr>
          <p:nvPr>
            <p:ph sz="half" idx="2"/>
          </p:nvPr>
        </p:nvSpPr>
        <p:spPr/>
        <p:txBody>
          <a:bodyPr/>
          <a:lstStyle/>
          <a:p>
            <a:pPr marL="0" indent="0" algn="ctr">
              <a:buNone/>
            </a:pPr>
            <a:r>
              <a:rPr lang="en-GB" dirty="0" smtClean="0"/>
              <a:t>Endocrine System</a:t>
            </a:r>
          </a:p>
          <a:p>
            <a:pPr marL="0" indent="0" algn="ctr">
              <a:buNone/>
            </a:pPr>
            <a:endParaRPr lang="en-GB" dirty="0"/>
          </a:p>
          <a:p>
            <a:pPr marL="0" indent="0" algn="ctr">
              <a:buNone/>
            </a:pPr>
            <a:r>
              <a:rPr lang="en-GB" dirty="0" smtClean="0"/>
              <a:t>Glands</a:t>
            </a:r>
            <a:endParaRPr lang="en-GB" dirty="0"/>
          </a:p>
        </p:txBody>
      </p:sp>
      <p:sp>
        <p:nvSpPr>
          <p:cNvPr id="5" name="Text Placeholder 4"/>
          <p:cNvSpPr>
            <a:spLocks noGrp="1"/>
          </p:cNvSpPr>
          <p:nvPr>
            <p:ph type="body" sz="quarter" idx="3"/>
          </p:nvPr>
        </p:nvSpPr>
        <p:spPr>
          <a:xfrm>
            <a:off x="4644008" y="980728"/>
            <a:ext cx="4041775" cy="639762"/>
          </a:xfrm>
        </p:spPr>
        <p:txBody>
          <a:bodyPr/>
          <a:lstStyle/>
          <a:p>
            <a:pPr algn="ctr"/>
            <a:r>
              <a:rPr lang="en-GB" dirty="0" smtClean="0">
                <a:solidFill>
                  <a:srgbClr val="0070C0"/>
                </a:solidFill>
              </a:rPr>
              <a:t>Neural Control</a:t>
            </a:r>
            <a:endParaRPr lang="en-GB" dirty="0">
              <a:solidFill>
                <a:srgbClr val="0070C0"/>
              </a:solidFill>
            </a:endParaRPr>
          </a:p>
        </p:txBody>
      </p:sp>
      <p:sp>
        <p:nvSpPr>
          <p:cNvPr id="6" name="Content Placeholder 5"/>
          <p:cNvSpPr>
            <a:spLocks noGrp="1"/>
          </p:cNvSpPr>
          <p:nvPr>
            <p:ph sz="quarter" idx="4"/>
          </p:nvPr>
        </p:nvSpPr>
        <p:spPr>
          <a:xfrm>
            <a:off x="4645025" y="1700808"/>
            <a:ext cx="4041775" cy="4425355"/>
          </a:xfrm>
        </p:spPr>
        <p:txBody>
          <a:bodyPr/>
          <a:lstStyle/>
          <a:p>
            <a:pPr marL="0" indent="0">
              <a:buNone/>
            </a:pPr>
            <a:endParaRPr lang="en-GB" dirty="0" smtClean="0"/>
          </a:p>
          <a:p>
            <a:pPr marL="0" indent="0" algn="ctr">
              <a:buNone/>
            </a:pPr>
            <a:r>
              <a:rPr lang="en-GB" dirty="0" smtClean="0"/>
              <a:t>Nervous system</a:t>
            </a:r>
          </a:p>
          <a:p>
            <a:pPr marL="0" indent="0" algn="ctr">
              <a:buNone/>
            </a:pPr>
            <a:endParaRPr lang="en-GB" dirty="0"/>
          </a:p>
          <a:p>
            <a:pPr marL="0" indent="0" algn="ctr">
              <a:buNone/>
            </a:pPr>
            <a:r>
              <a:rPr lang="en-GB" dirty="0"/>
              <a:t> </a:t>
            </a:r>
            <a:r>
              <a:rPr lang="en-GB" dirty="0" smtClean="0"/>
              <a:t>     Central 	     Peripheral </a:t>
            </a:r>
          </a:p>
          <a:p>
            <a:pPr marL="0" indent="0">
              <a:buNone/>
            </a:pPr>
            <a:endParaRPr lang="en-GB" dirty="0"/>
          </a:p>
        </p:txBody>
      </p:sp>
      <p:cxnSp>
        <p:nvCxnSpPr>
          <p:cNvPr id="8" name="Straight Arrow Connector 7"/>
          <p:cNvCxnSpPr/>
          <p:nvPr/>
        </p:nvCxnSpPr>
        <p:spPr>
          <a:xfrm flipH="1">
            <a:off x="5850643" y="2568894"/>
            <a:ext cx="432048"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2280" y="2568894"/>
            <a:ext cx="504056"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2483768" y="2553831"/>
            <a:ext cx="0" cy="59073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pic>
        <p:nvPicPr>
          <p:cNvPr id="1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5652120" y="3551777"/>
            <a:ext cx="2369011" cy="320218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 name="Picture 3"/>
          <p:cNvPicPr>
            <a:picLocks noChangeArrowheads="1"/>
          </p:cNvPicPr>
          <p:nvPr/>
        </p:nvPicPr>
        <p:blipFill>
          <a:blip r:embed="rId4"/>
          <a:srcRect/>
          <a:stretch>
            <a:fillRect/>
          </a:stretch>
        </p:blipFill>
        <p:spPr bwMode="auto">
          <a:xfrm>
            <a:off x="1004280" y="3585982"/>
            <a:ext cx="2958976" cy="2888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6" name="Left-Right Arrow 15"/>
          <p:cNvSpPr/>
          <p:nvPr/>
        </p:nvSpPr>
        <p:spPr>
          <a:xfrm>
            <a:off x="3752634" y="1216986"/>
            <a:ext cx="1688864" cy="36004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4934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0"/>
            <a:ext cx="8229600" cy="1052513"/>
          </a:xfrm>
        </p:spPr>
        <p:txBody>
          <a:bodyPr/>
          <a:lstStyle/>
          <a:p>
            <a:pPr eaLnBrk="1" hangingPunct="1"/>
            <a:r>
              <a:rPr lang="en-GB" altLang="en-US" dirty="0" smtClean="0"/>
              <a:t>Cell &amp; Cell to Cell </a:t>
            </a:r>
            <a:r>
              <a:rPr lang="en-GB" altLang="en-US" dirty="0"/>
              <a:t>S</a:t>
            </a:r>
            <a:r>
              <a:rPr lang="en-GB" altLang="en-US" dirty="0" smtClean="0"/>
              <a:t>ignalling</a:t>
            </a:r>
          </a:p>
        </p:txBody>
      </p:sp>
      <p:sp>
        <p:nvSpPr>
          <p:cNvPr id="38915" name="Content Placeholder 2"/>
          <p:cNvSpPr>
            <a:spLocks noGrp="1"/>
          </p:cNvSpPr>
          <p:nvPr>
            <p:ph idx="1"/>
          </p:nvPr>
        </p:nvSpPr>
        <p:spPr>
          <a:xfrm>
            <a:off x="179512" y="908720"/>
            <a:ext cx="8713787" cy="5256212"/>
          </a:xfrm>
        </p:spPr>
        <p:txBody>
          <a:bodyPr>
            <a:normAutofit fontScale="92500"/>
          </a:bodyPr>
          <a:lstStyle/>
          <a:p>
            <a:pPr eaLnBrk="1" hangingPunct="1"/>
            <a:r>
              <a:rPr lang="en-GB" altLang="en-US" sz="2400" b="1" i="1" dirty="0" err="1" smtClean="0">
                <a:solidFill>
                  <a:srgbClr val="FF0000"/>
                </a:solidFill>
              </a:rPr>
              <a:t>Intracrine</a:t>
            </a:r>
            <a:r>
              <a:rPr lang="en-GB" altLang="en-US" sz="2400" dirty="0" smtClean="0">
                <a:solidFill>
                  <a:srgbClr val="FF0000"/>
                </a:solidFill>
              </a:rPr>
              <a:t> </a:t>
            </a:r>
            <a:r>
              <a:rPr lang="en-GB" altLang="en-US" sz="2400" dirty="0" smtClean="0"/>
              <a:t>signals are produced by the target cell that stay within the target cell.</a:t>
            </a:r>
          </a:p>
          <a:p>
            <a:pPr eaLnBrk="1" hangingPunct="1"/>
            <a:r>
              <a:rPr lang="en-GB" altLang="en-US" sz="2400" b="1" i="1" dirty="0" smtClean="0">
                <a:solidFill>
                  <a:srgbClr val="FF0000"/>
                </a:solidFill>
              </a:rPr>
              <a:t>Autocrine</a:t>
            </a:r>
            <a:r>
              <a:rPr lang="en-GB" altLang="en-US" sz="2400" b="1" dirty="0" smtClean="0">
                <a:solidFill>
                  <a:srgbClr val="FF0000"/>
                </a:solidFill>
              </a:rPr>
              <a:t> </a:t>
            </a:r>
            <a:r>
              <a:rPr lang="en-GB" altLang="en-US" sz="2400" dirty="0" smtClean="0"/>
              <a:t>signals are produced by the target cell, are secreted, and effect the target cell itself via its own </a:t>
            </a:r>
            <a:r>
              <a:rPr lang="en-GB" altLang="en-US" sz="2400" dirty="0" smtClean="0"/>
              <a:t>receptors. </a:t>
            </a:r>
            <a:r>
              <a:rPr lang="en-GB" altLang="en-US" sz="2400" dirty="0" smtClean="0"/>
              <a:t>Sometimes </a:t>
            </a:r>
            <a:r>
              <a:rPr lang="en-GB" altLang="en-US" sz="2400" dirty="0" err="1" smtClean="0"/>
              <a:t>autocrine</a:t>
            </a:r>
            <a:r>
              <a:rPr lang="en-GB" altLang="en-US" sz="2400" dirty="0" smtClean="0"/>
              <a:t> cells can target cells close by if they are the same type of cell as the emitting cell. An example of this are immune cells.</a:t>
            </a:r>
          </a:p>
          <a:p>
            <a:pPr eaLnBrk="1" hangingPunct="1"/>
            <a:r>
              <a:rPr lang="en-GB" altLang="en-US" sz="2400" b="1" i="1" dirty="0" err="1" smtClean="0">
                <a:solidFill>
                  <a:srgbClr val="FF0000"/>
                </a:solidFill>
              </a:rPr>
              <a:t>Juxtacrine</a:t>
            </a:r>
            <a:r>
              <a:rPr lang="en-GB" altLang="en-US" sz="2400" dirty="0" smtClean="0">
                <a:solidFill>
                  <a:srgbClr val="FF0000"/>
                </a:solidFill>
              </a:rPr>
              <a:t> </a:t>
            </a:r>
            <a:r>
              <a:rPr lang="en-GB" altLang="en-US" sz="2400" dirty="0" smtClean="0"/>
              <a:t>signals target adjacent (touching) cells. These signals are transmitted along cell membranes via protein or lipid components integral to the membrane and are capable of affecting either the emitting cell or cells immediately adjacent.</a:t>
            </a:r>
          </a:p>
          <a:p>
            <a:pPr eaLnBrk="1" hangingPunct="1"/>
            <a:r>
              <a:rPr lang="en-GB" altLang="en-US" sz="2400" b="1" i="1" dirty="0" smtClean="0">
                <a:solidFill>
                  <a:srgbClr val="FF0000"/>
                </a:solidFill>
              </a:rPr>
              <a:t>Paracrine</a:t>
            </a:r>
            <a:r>
              <a:rPr lang="en-GB" altLang="en-US" sz="2400" dirty="0" smtClean="0">
                <a:solidFill>
                  <a:srgbClr val="FF0000"/>
                </a:solidFill>
              </a:rPr>
              <a:t> </a:t>
            </a:r>
            <a:r>
              <a:rPr lang="en-GB" altLang="en-US" sz="2400" dirty="0" smtClean="0"/>
              <a:t>signals target cells in the vicinity of the emitting cell. Neurotransmitters represent an example.</a:t>
            </a:r>
          </a:p>
          <a:p>
            <a:pPr eaLnBrk="1" hangingPunct="1"/>
            <a:r>
              <a:rPr lang="en-GB" altLang="en-US" sz="2400" b="1" i="1" dirty="0" smtClean="0">
                <a:solidFill>
                  <a:srgbClr val="FF0000"/>
                </a:solidFill>
              </a:rPr>
              <a:t>Endocrine</a:t>
            </a:r>
            <a:r>
              <a:rPr lang="en-GB" altLang="en-US" sz="2400" dirty="0" smtClean="0"/>
              <a:t> signals target distant cells. Endocrine cells produce hormones that travel through the blood to reach all parts of the body.</a:t>
            </a:r>
          </a:p>
          <a:p>
            <a:pPr eaLnBrk="1" hangingPunct="1"/>
            <a:endParaRPr lang="en-GB" altLang="en-US" dirty="0" smtClean="0"/>
          </a:p>
        </p:txBody>
      </p:sp>
    </p:spTree>
    <p:extLst>
      <p:ext uri="{BB962C8B-B14F-4D97-AF65-F5344CB8AC3E}">
        <p14:creationId xmlns:p14="http://schemas.microsoft.com/office/powerpoint/2010/main" val="410808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332657"/>
            <a:ext cx="7772400" cy="864096"/>
          </a:xfrm>
        </p:spPr>
        <p:txBody>
          <a:bodyPr/>
          <a:lstStyle/>
          <a:p>
            <a:r>
              <a:rPr lang="en-GB" dirty="0" smtClean="0"/>
              <a:t>Chemical Cell </a:t>
            </a:r>
            <a:r>
              <a:rPr lang="en-GB" dirty="0" smtClean="0"/>
              <a:t>Signalling</a:t>
            </a:r>
            <a:endParaRPr lang="en-GB" dirty="0"/>
          </a:p>
        </p:txBody>
      </p:sp>
      <p:pic>
        <p:nvPicPr>
          <p:cNvPr id="3076" name="Picture 4" descr="Image result for cell signa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054080"/>
            <a:ext cx="3456384" cy="403226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cell signa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2420888"/>
            <a:ext cx="4626240" cy="36654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47564" y="1189984"/>
            <a:ext cx="7848872" cy="830997"/>
          </a:xfrm>
          <a:prstGeom prst="rect">
            <a:avLst/>
          </a:prstGeom>
          <a:noFill/>
        </p:spPr>
        <p:txBody>
          <a:bodyPr wrap="square" rtlCol="0">
            <a:spAutoFit/>
          </a:bodyPr>
          <a:lstStyle/>
          <a:p>
            <a:pPr algn="ctr"/>
            <a:r>
              <a:rPr lang="en-GB" sz="2400" dirty="0" smtClean="0"/>
              <a:t>The transfer of information within and between cells resulting in changes to cell activity and homeostasis.</a:t>
            </a:r>
            <a:endParaRPr lang="en-GB" sz="2400" dirty="0"/>
          </a:p>
        </p:txBody>
      </p:sp>
    </p:spTree>
    <p:extLst>
      <p:ext uri="{BB962C8B-B14F-4D97-AF65-F5344CB8AC3E}">
        <p14:creationId xmlns:p14="http://schemas.microsoft.com/office/powerpoint/2010/main" val="3209442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t/>
            </a:r>
            <a:br>
              <a:rPr lang="en-US" altLang="en-US" dirty="0"/>
            </a:br>
            <a:r>
              <a:rPr lang="en-US" altLang="en-US" b="1" dirty="0">
                <a:latin typeface="+mn-lt"/>
              </a:rPr>
              <a:t>Intracellular Signaling </a:t>
            </a:r>
            <a:r>
              <a:rPr lang="en-US" altLang="en-US" b="1" dirty="0" smtClean="0">
                <a:latin typeface="+mn-lt"/>
              </a:rPr>
              <a:t>Pathways</a:t>
            </a:r>
            <a:r>
              <a:rPr lang="en-US" altLang="en-US" dirty="0" smtClean="0">
                <a:latin typeface="+mn-lt"/>
              </a:rPr>
              <a:t> </a:t>
            </a:r>
            <a:r>
              <a:rPr lang="en-US" altLang="en-US" b="1" u="sng" dirty="0"/>
              <a:t/>
            </a:r>
            <a:br>
              <a:rPr lang="en-US" altLang="en-US" b="1" u="sng" dirty="0"/>
            </a:br>
            <a:endParaRPr lang="en-GB" dirty="0"/>
          </a:p>
        </p:txBody>
      </p:sp>
      <p:pic>
        <p:nvPicPr>
          <p:cNvPr id="4" name="Picture 4" descr="16_07_change_behavi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6994" y="1484784"/>
            <a:ext cx="4899502" cy="5096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3"/>
          <p:cNvSpPr txBox="1">
            <a:spLocks noChangeArrowheads="1"/>
          </p:cNvSpPr>
          <p:nvPr/>
        </p:nvSpPr>
        <p:spPr>
          <a:xfrm>
            <a:off x="174625" y="1484783"/>
            <a:ext cx="4535488" cy="584152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lvl="1" indent="0" algn="ctr">
              <a:buNone/>
            </a:pPr>
            <a:r>
              <a:rPr lang="en-US" altLang="en-US" dirty="0" smtClean="0">
                <a:solidFill>
                  <a:srgbClr val="00B050"/>
                </a:solidFill>
              </a:rPr>
              <a:t>The same receptor molecule can interact with many intracellular relay systems so same signal &amp; same receptor may have different effects in different cells </a:t>
            </a:r>
          </a:p>
          <a:p>
            <a:pPr marL="457200" lvl="1" indent="0">
              <a:buNone/>
            </a:pPr>
            <a:endParaRPr lang="en-US" altLang="en-US" dirty="0" smtClean="0"/>
          </a:p>
          <a:p>
            <a:pPr marL="457200" lvl="1" indent="0" algn="ctr">
              <a:buNone/>
            </a:pPr>
            <a:r>
              <a:rPr lang="en-US" altLang="en-US" dirty="0" smtClean="0">
                <a:solidFill>
                  <a:srgbClr val="7030A0"/>
                </a:solidFill>
              </a:rPr>
              <a:t>Same relay system many act on many different intracellular targets</a:t>
            </a:r>
            <a:r>
              <a:rPr lang="en-US" altLang="en-US" dirty="0" smtClean="0"/>
              <a:t>	</a:t>
            </a:r>
            <a:r>
              <a:rPr lang="en-US" altLang="en-US" sz="2700" dirty="0" smtClean="0"/>
              <a:t>		</a:t>
            </a:r>
          </a:p>
        </p:txBody>
      </p:sp>
    </p:spTree>
    <p:extLst>
      <p:ext uri="{BB962C8B-B14F-4D97-AF65-F5344CB8AC3E}">
        <p14:creationId xmlns:p14="http://schemas.microsoft.com/office/powerpoint/2010/main" val="1044449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mtClean="0"/>
              <a:t>Intercellular Communication</a:t>
            </a:r>
          </a:p>
        </p:txBody>
      </p:sp>
      <p:sp>
        <p:nvSpPr>
          <p:cNvPr id="37891" name="Content Placeholder 2"/>
          <p:cNvSpPr>
            <a:spLocks noGrp="1"/>
          </p:cNvSpPr>
          <p:nvPr>
            <p:ph idx="1"/>
          </p:nvPr>
        </p:nvSpPr>
        <p:spPr>
          <a:xfrm>
            <a:off x="457200" y="1600201"/>
            <a:ext cx="8229600" cy="2764904"/>
          </a:xfrm>
        </p:spPr>
        <p:txBody>
          <a:bodyPr>
            <a:normAutofit/>
          </a:bodyPr>
          <a:lstStyle/>
          <a:p>
            <a:r>
              <a:rPr lang="en-GB" altLang="en-US" sz="2400" dirty="0" smtClean="0">
                <a:solidFill>
                  <a:srgbClr val="0070C0"/>
                </a:solidFill>
              </a:rPr>
              <a:t>Markers </a:t>
            </a:r>
            <a:r>
              <a:rPr lang="en-GB" altLang="en-US" sz="2400" dirty="0" smtClean="0"/>
              <a:t>– identify cell type for other cells</a:t>
            </a:r>
          </a:p>
          <a:p>
            <a:r>
              <a:rPr lang="en-GB" altLang="en-US" sz="2400" dirty="0" smtClean="0">
                <a:solidFill>
                  <a:srgbClr val="FF0000"/>
                </a:solidFill>
              </a:rPr>
              <a:t>Receptors</a:t>
            </a:r>
            <a:r>
              <a:rPr lang="en-GB" altLang="en-US" sz="2400" dirty="0" smtClean="0"/>
              <a:t> – receive signals from other cells and bind certain specific substances.</a:t>
            </a:r>
          </a:p>
          <a:p>
            <a:r>
              <a:rPr lang="en-GB" altLang="en-US" sz="2400" dirty="0" smtClean="0">
                <a:solidFill>
                  <a:srgbClr val="00B050"/>
                </a:solidFill>
              </a:rPr>
              <a:t>Activators</a:t>
            </a:r>
            <a:r>
              <a:rPr lang="en-GB" altLang="en-US" sz="2400" dirty="0" smtClean="0"/>
              <a:t> – send signals to other cells</a:t>
            </a:r>
          </a:p>
        </p:txBody>
      </p:sp>
      <p:pic>
        <p:nvPicPr>
          <p:cNvPr id="4"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645024"/>
            <a:ext cx="7920880" cy="302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1961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84213" y="188913"/>
            <a:ext cx="8229600" cy="792162"/>
          </a:xfrm>
        </p:spPr>
        <p:txBody>
          <a:bodyPr/>
          <a:lstStyle/>
          <a:p>
            <a:pPr eaLnBrk="1" hangingPunct="1"/>
            <a:r>
              <a:rPr lang="en-GB" altLang="en-US" dirty="0" smtClean="0"/>
              <a:t>Cell </a:t>
            </a:r>
            <a:r>
              <a:rPr lang="en-GB" altLang="en-US" dirty="0" smtClean="0"/>
              <a:t>membrane - Terminology</a:t>
            </a:r>
            <a:endParaRPr lang="en-GB" altLang="en-US" dirty="0" smtClean="0"/>
          </a:p>
        </p:txBody>
      </p:sp>
      <p:pic>
        <p:nvPicPr>
          <p:cNvPr id="39939"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908720"/>
            <a:ext cx="6380956" cy="2557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95536" y="3573016"/>
            <a:ext cx="8064500" cy="3170099"/>
          </a:xfrm>
          <a:prstGeom prst="rect">
            <a:avLst/>
          </a:prstGeom>
        </p:spPr>
        <p:txBody>
          <a:bodyPr>
            <a:spAutoFit/>
          </a:bodyPr>
          <a:lstStyle/>
          <a:p>
            <a:pPr>
              <a:defRPr/>
            </a:pPr>
            <a:r>
              <a:rPr lang="en-GB" sz="2000" b="1" dirty="0" err="1" smtClean="0">
                <a:solidFill>
                  <a:srgbClr val="FF0000"/>
                </a:solidFill>
              </a:rPr>
              <a:t>Gylcolipids</a:t>
            </a:r>
            <a:r>
              <a:rPr lang="en-GB" sz="2000" b="1" dirty="0"/>
              <a:t> </a:t>
            </a:r>
            <a:r>
              <a:rPr lang="en-GB" sz="2000" dirty="0"/>
              <a:t>are </a:t>
            </a:r>
            <a:r>
              <a:rPr lang="en-GB" sz="2000" b="1" dirty="0"/>
              <a:t>carbohydrate</a:t>
            </a:r>
            <a:r>
              <a:rPr lang="en-GB" sz="2000" dirty="0"/>
              <a:t> branches attached to phospholipids. They are important for cell signalling and cell </a:t>
            </a:r>
            <a:r>
              <a:rPr lang="en-GB" sz="2000" dirty="0" smtClean="0"/>
              <a:t>recognition. </a:t>
            </a:r>
          </a:p>
          <a:p>
            <a:pPr>
              <a:defRPr/>
            </a:pPr>
            <a:endParaRPr lang="en-GB" sz="2000" b="1" dirty="0">
              <a:solidFill>
                <a:srgbClr val="7030A0"/>
              </a:solidFill>
            </a:endParaRPr>
          </a:p>
          <a:p>
            <a:pPr>
              <a:defRPr/>
            </a:pPr>
            <a:r>
              <a:rPr lang="en-GB" sz="2000" b="1" dirty="0" smtClean="0">
                <a:solidFill>
                  <a:srgbClr val="7030A0"/>
                </a:solidFill>
              </a:rPr>
              <a:t>Glycoproteins</a:t>
            </a:r>
            <a:r>
              <a:rPr lang="en-GB" sz="2000" dirty="0">
                <a:solidFill>
                  <a:srgbClr val="7030A0"/>
                </a:solidFill>
              </a:rPr>
              <a:t> </a:t>
            </a:r>
            <a:r>
              <a:rPr lang="en-GB" sz="2000" dirty="0"/>
              <a:t>are </a:t>
            </a:r>
            <a:r>
              <a:rPr lang="en-GB" sz="2000" b="1" dirty="0"/>
              <a:t>carbohydrate</a:t>
            </a:r>
            <a:r>
              <a:rPr lang="en-GB" sz="2000" dirty="0"/>
              <a:t> branches attached to proteins. They are important for cell signalling (some are hormone receptors); cell recognition (they help the immune system recognise cells as 'self') and cell adhesion (they help bind cells together in </a:t>
            </a:r>
            <a:r>
              <a:rPr lang="en-GB" sz="2000" dirty="0" smtClean="0"/>
              <a:t>tissues)</a:t>
            </a:r>
            <a:endParaRPr lang="en-GB" sz="2000" dirty="0"/>
          </a:p>
          <a:p>
            <a:pPr algn="ctr">
              <a:defRPr/>
            </a:pPr>
            <a:r>
              <a:rPr lang="en-GB" sz="2000" b="1" dirty="0"/>
              <a:t/>
            </a:r>
            <a:br>
              <a:rPr lang="en-GB" sz="2000" b="1" dirty="0"/>
            </a:br>
            <a:r>
              <a:rPr lang="en-GB" sz="2000" b="1" dirty="0" smtClean="0">
                <a:solidFill>
                  <a:srgbClr val="00B050"/>
                </a:solidFill>
              </a:rPr>
              <a:t>Some </a:t>
            </a:r>
            <a:r>
              <a:rPr lang="en-GB" sz="2000" b="1" dirty="0">
                <a:solidFill>
                  <a:srgbClr val="00B050"/>
                </a:solidFill>
              </a:rPr>
              <a:t>proteins span the whole membrane such as channel proteins and carrier proteins</a:t>
            </a:r>
            <a:r>
              <a:rPr lang="en-GB" sz="2000" b="1" dirty="0"/>
              <a:t>.</a:t>
            </a:r>
          </a:p>
        </p:txBody>
      </p:sp>
    </p:spTree>
    <p:extLst>
      <p:ext uri="{BB962C8B-B14F-4D97-AF65-F5344CB8AC3E}">
        <p14:creationId xmlns:p14="http://schemas.microsoft.com/office/powerpoint/2010/main" val="2769493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Ligands and Receptors</a:t>
            </a:r>
            <a:endParaRPr lang="en-GB" dirty="0"/>
          </a:p>
        </p:txBody>
      </p:sp>
      <p:pic>
        <p:nvPicPr>
          <p:cNvPr id="1026" name="Picture 2" descr="Image result for ligands and receptor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775" y="1211248"/>
            <a:ext cx="2955994" cy="193767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ligands membrane recepto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ligands membrane receptor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Image result for ligands membrane receptor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0" descr="Related imag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2" descr="https://upload.wikimedia.org/wikipedia/commons/thumb/3/3f/Nuclear_receptor_action.png/400px-Nuclear_receptor_action.png"/>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8" name="Picture 14" descr="Image result for ligands membrane recep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7107" y="2433678"/>
            <a:ext cx="4896544" cy="381642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55575" y="3284984"/>
            <a:ext cx="3912369" cy="3323987"/>
          </a:xfrm>
          <a:prstGeom prst="rect">
            <a:avLst/>
          </a:prstGeom>
          <a:noFill/>
        </p:spPr>
        <p:txBody>
          <a:bodyPr wrap="square" rtlCol="0">
            <a:spAutoFit/>
          </a:bodyPr>
          <a:lstStyle/>
          <a:p>
            <a:r>
              <a:rPr lang="en-GB" sz="2000" dirty="0" smtClean="0"/>
              <a:t>Ligand is a substance that forms a complex with a biomolecule to serve a purpose </a:t>
            </a:r>
            <a:r>
              <a:rPr lang="en-GB" sz="2000" dirty="0" err="1" smtClean="0">
                <a:solidFill>
                  <a:srgbClr val="FF0000"/>
                </a:solidFill>
              </a:rPr>
              <a:t>i.e</a:t>
            </a:r>
            <a:r>
              <a:rPr lang="en-GB" sz="2000" dirty="0" smtClean="0">
                <a:solidFill>
                  <a:srgbClr val="FF0000"/>
                </a:solidFill>
              </a:rPr>
              <a:t>  a protein ligand changes the conformation of the target protein to produce a signal</a:t>
            </a:r>
          </a:p>
          <a:p>
            <a:endParaRPr lang="en-GB" sz="2000" dirty="0" smtClean="0">
              <a:solidFill>
                <a:srgbClr val="FF0000"/>
              </a:solidFill>
            </a:endParaRPr>
          </a:p>
          <a:p>
            <a:r>
              <a:rPr lang="en-GB" sz="2000" dirty="0" smtClean="0">
                <a:solidFill>
                  <a:srgbClr val="00B050"/>
                </a:solidFill>
              </a:rPr>
              <a:t>i.e. Cytokines </a:t>
            </a:r>
            <a:r>
              <a:rPr lang="en-GB" sz="2000" dirty="0" smtClean="0">
                <a:solidFill>
                  <a:srgbClr val="00B050"/>
                </a:solidFill>
              </a:rPr>
              <a:t>regulate signalling;</a:t>
            </a:r>
          </a:p>
          <a:p>
            <a:pPr lvl="1"/>
            <a:r>
              <a:rPr lang="en-GB" dirty="0" smtClean="0">
                <a:solidFill>
                  <a:srgbClr val="00B050"/>
                </a:solidFill>
              </a:rPr>
              <a:t>Interleukins</a:t>
            </a:r>
          </a:p>
          <a:p>
            <a:pPr lvl="1"/>
            <a:r>
              <a:rPr lang="en-GB" dirty="0" smtClean="0">
                <a:solidFill>
                  <a:srgbClr val="00B050"/>
                </a:solidFill>
              </a:rPr>
              <a:t>Tumour necrosis factor</a:t>
            </a:r>
          </a:p>
          <a:p>
            <a:pPr lvl="1"/>
            <a:r>
              <a:rPr lang="en-GB" dirty="0" err="1" smtClean="0">
                <a:solidFill>
                  <a:srgbClr val="00B050"/>
                </a:solidFill>
              </a:rPr>
              <a:t>Lymphokines</a:t>
            </a:r>
            <a:endParaRPr lang="en-GB" dirty="0" smtClean="0">
              <a:solidFill>
                <a:srgbClr val="00B050"/>
              </a:solidFill>
            </a:endParaRPr>
          </a:p>
          <a:p>
            <a:pPr lvl="1"/>
            <a:endParaRPr lang="en-GB" sz="1600" dirty="0">
              <a:solidFill>
                <a:srgbClr val="00B050"/>
              </a:solidFill>
            </a:endParaRPr>
          </a:p>
        </p:txBody>
      </p:sp>
      <p:sp>
        <p:nvSpPr>
          <p:cNvPr id="3" name="TextBox 2"/>
          <p:cNvSpPr txBox="1"/>
          <p:nvPr/>
        </p:nvSpPr>
        <p:spPr>
          <a:xfrm>
            <a:off x="4427984" y="1290678"/>
            <a:ext cx="4392488" cy="707886"/>
          </a:xfrm>
          <a:prstGeom prst="rect">
            <a:avLst/>
          </a:prstGeom>
          <a:noFill/>
        </p:spPr>
        <p:txBody>
          <a:bodyPr wrap="square" rtlCol="0">
            <a:spAutoFit/>
          </a:bodyPr>
          <a:lstStyle/>
          <a:p>
            <a:pPr algn="ctr"/>
            <a:r>
              <a:rPr lang="en-GB" sz="2000" b="1" dirty="0" smtClean="0">
                <a:solidFill>
                  <a:srgbClr val="0070C0"/>
                </a:solidFill>
              </a:rPr>
              <a:t>The binding of a signalling molecule to a receptor is called </a:t>
            </a:r>
            <a:r>
              <a:rPr lang="en-GB" sz="2000" b="1" dirty="0" smtClean="0">
                <a:solidFill>
                  <a:srgbClr val="FF0000"/>
                </a:solidFill>
              </a:rPr>
              <a:t>cell adhesion </a:t>
            </a:r>
            <a:endParaRPr lang="en-GB" sz="2000" b="1" dirty="0">
              <a:solidFill>
                <a:srgbClr val="FF0000"/>
              </a:solidFill>
            </a:endParaRPr>
          </a:p>
        </p:txBody>
      </p:sp>
    </p:spTree>
    <p:extLst>
      <p:ext uri="{BB962C8B-B14F-4D97-AF65-F5344CB8AC3E}">
        <p14:creationId xmlns:p14="http://schemas.microsoft.com/office/powerpoint/2010/main" val="4261850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GB" altLang="en-US" smtClean="0"/>
              <a:t>Membrane Transport</a:t>
            </a:r>
          </a:p>
        </p:txBody>
      </p:sp>
      <p:sp>
        <p:nvSpPr>
          <p:cNvPr id="40963" name="Content Placeholder 2"/>
          <p:cNvSpPr>
            <a:spLocks noGrp="1"/>
          </p:cNvSpPr>
          <p:nvPr>
            <p:ph idx="1"/>
          </p:nvPr>
        </p:nvSpPr>
        <p:spPr>
          <a:xfrm>
            <a:off x="467544" y="1351036"/>
            <a:ext cx="8229600" cy="4525963"/>
          </a:xfrm>
        </p:spPr>
        <p:txBody>
          <a:bodyPr/>
          <a:lstStyle/>
          <a:p>
            <a:pPr marL="0" indent="0" eaLnBrk="1" hangingPunct="1">
              <a:buNone/>
            </a:pPr>
            <a:r>
              <a:rPr lang="en-GB" altLang="en-US" dirty="0" smtClean="0"/>
              <a:t>Most substances are transported across the cell membrane aided by protein molecules;</a:t>
            </a:r>
          </a:p>
          <a:p>
            <a:pPr lvl="1" eaLnBrk="1" hangingPunct="1"/>
            <a:r>
              <a:rPr lang="en-GB" altLang="en-US" dirty="0" smtClean="0"/>
              <a:t>ATP powered pumps</a:t>
            </a:r>
          </a:p>
          <a:p>
            <a:pPr lvl="1" eaLnBrk="1" hangingPunct="1"/>
            <a:r>
              <a:rPr lang="en-GB" altLang="en-US" dirty="0" smtClean="0"/>
              <a:t>Channel proteins</a:t>
            </a:r>
          </a:p>
          <a:p>
            <a:pPr lvl="1" eaLnBrk="1" hangingPunct="1"/>
            <a:r>
              <a:rPr lang="en-GB" altLang="en-US" dirty="0" smtClean="0"/>
              <a:t>Transported</a:t>
            </a:r>
          </a:p>
        </p:txBody>
      </p:sp>
      <p:pic>
        <p:nvPicPr>
          <p:cNvPr id="4"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4149080"/>
            <a:ext cx="6151115" cy="2465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9021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r>
              <a:rPr lang="en-GB" altLang="en-US" smtClean="0"/>
              <a:t>ATP powered pumps</a:t>
            </a:r>
          </a:p>
        </p:txBody>
      </p:sp>
      <p:sp>
        <p:nvSpPr>
          <p:cNvPr id="41987" name="Content Placeholder 2"/>
          <p:cNvSpPr>
            <a:spLocks noGrp="1"/>
          </p:cNvSpPr>
          <p:nvPr>
            <p:ph idx="1"/>
          </p:nvPr>
        </p:nvSpPr>
        <p:spPr>
          <a:xfrm>
            <a:off x="457200" y="1600200"/>
            <a:ext cx="8229600" cy="5069159"/>
          </a:xfrm>
        </p:spPr>
        <p:txBody>
          <a:bodyPr>
            <a:normAutofit/>
          </a:bodyPr>
          <a:lstStyle/>
          <a:p>
            <a:pPr marL="0" indent="0" eaLnBrk="1" hangingPunct="1">
              <a:buNone/>
            </a:pPr>
            <a:r>
              <a:rPr lang="en-GB" altLang="en-US" sz="2400" dirty="0" err="1" smtClean="0"/>
              <a:t>ATPases</a:t>
            </a:r>
            <a:r>
              <a:rPr lang="en-GB" altLang="en-US" sz="2400" dirty="0" smtClean="0"/>
              <a:t> that use the energy of ATP hydrolysis to move ions or small molecules across a membrane </a:t>
            </a:r>
            <a:r>
              <a:rPr lang="en-GB" altLang="en-US" sz="2400" i="1" u="sng" dirty="0" smtClean="0">
                <a:solidFill>
                  <a:srgbClr val="FF0000"/>
                </a:solidFill>
              </a:rPr>
              <a:t>against</a:t>
            </a:r>
            <a:r>
              <a:rPr lang="en-GB" altLang="en-US" sz="2400" dirty="0" smtClean="0"/>
              <a:t> a chemical concentration gradient or electric potential (Active Transport).</a:t>
            </a:r>
          </a:p>
          <a:p>
            <a:pPr eaLnBrk="1" hangingPunct="1"/>
            <a:endParaRPr lang="en-GB" altLang="en-US" sz="2400" dirty="0" smtClean="0"/>
          </a:p>
          <a:p>
            <a:pPr marL="0" indent="0" algn="ctr" eaLnBrk="1" hangingPunct="1">
              <a:buNone/>
            </a:pPr>
            <a:r>
              <a:rPr lang="en-GB" altLang="en-US" sz="2400" dirty="0" smtClean="0"/>
              <a:t>For example this process regulates and maintains the low calcium (Ca</a:t>
            </a:r>
            <a:r>
              <a:rPr lang="en-GB" altLang="en-US" sz="2400" baseline="30000" dirty="0" smtClean="0"/>
              <a:t>2+</a:t>
            </a:r>
            <a:r>
              <a:rPr lang="en-GB" altLang="en-US" sz="2400" dirty="0" smtClean="0"/>
              <a:t>) and sodium (Na</a:t>
            </a:r>
            <a:r>
              <a:rPr lang="en-GB" altLang="en-US" sz="2400" baseline="30000" dirty="0" smtClean="0"/>
              <a:t>+</a:t>
            </a:r>
            <a:r>
              <a:rPr lang="en-GB" altLang="en-US" sz="2400" dirty="0" smtClean="0"/>
              <a:t>) ion concentrations inside virtually all animal cells.</a:t>
            </a:r>
          </a:p>
          <a:p>
            <a:pPr marL="0" indent="0" eaLnBrk="1" hangingPunct="1">
              <a:buNone/>
            </a:pPr>
            <a:endParaRPr lang="en-GB" altLang="en-US" sz="2400" dirty="0"/>
          </a:p>
          <a:p>
            <a:pPr marL="0" indent="0" eaLnBrk="1" hangingPunct="1">
              <a:buNone/>
            </a:pPr>
            <a:r>
              <a:rPr lang="en-GB" altLang="en-US" sz="2400" dirty="0" smtClean="0"/>
              <a:t> </a:t>
            </a:r>
            <a:r>
              <a:rPr lang="en-GB" altLang="en-US" sz="2400" dirty="0" err="1" smtClean="0"/>
              <a:t>i.e</a:t>
            </a:r>
            <a:r>
              <a:rPr lang="en-GB" altLang="en-US" sz="2400" dirty="0" smtClean="0"/>
              <a:t> the calcium pump keeps the intracellular calcium concentration 10,000 lower that the extracellular concentration. As such small influxes of these creates a change in electrical charge that triggers the intracellular response</a:t>
            </a:r>
          </a:p>
        </p:txBody>
      </p:sp>
    </p:spTree>
    <p:extLst>
      <p:ext uri="{BB962C8B-B14F-4D97-AF65-F5344CB8AC3E}">
        <p14:creationId xmlns:p14="http://schemas.microsoft.com/office/powerpoint/2010/main" val="4107576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562074"/>
          </a:xfrm>
        </p:spPr>
        <p:txBody>
          <a:bodyPr>
            <a:normAutofit fontScale="90000"/>
          </a:bodyPr>
          <a:lstStyle/>
          <a:p>
            <a:pPr eaLnBrk="1" hangingPunct="1"/>
            <a:r>
              <a:rPr lang="en-GB" altLang="en-US" dirty="0" smtClean="0"/>
              <a:t>Channel Proteins</a:t>
            </a:r>
          </a:p>
        </p:txBody>
      </p:sp>
      <p:sp>
        <p:nvSpPr>
          <p:cNvPr id="43011" name="Content Placeholder 2"/>
          <p:cNvSpPr>
            <a:spLocks noGrp="1"/>
          </p:cNvSpPr>
          <p:nvPr>
            <p:ph idx="1"/>
          </p:nvPr>
        </p:nvSpPr>
        <p:spPr>
          <a:xfrm>
            <a:off x="323528" y="980728"/>
            <a:ext cx="8229600" cy="4525963"/>
          </a:xfrm>
        </p:spPr>
        <p:txBody>
          <a:bodyPr>
            <a:noAutofit/>
          </a:bodyPr>
          <a:lstStyle/>
          <a:p>
            <a:pPr eaLnBrk="1" hangingPunct="1"/>
            <a:r>
              <a:rPr lang="en-GB" altLang="en-US" sz="2000" i="1" dirty="0" smtClean="0">
                <a:solidFill>
                  <a:srgbClr val="0070C0"/>
                </a:solidFill>
              </a:rPr>
              <a:t>Channel proteins</a:t>
            </a:r>
            <a:r>
              <a:rPr lang="en-GB" altLang="en-US" sz="2000" dirty="0" smtClean="0">
                <a:solidFill>
                  <a:srgbClr val="0070C0"/>
                </a:solidFill>
              </a:rPr>
              <a:t> transport water or specific types of ions down their concentration or electric potential gradients, an energetically favourable reaction in order establish and maintain a resting potential / concentration.</a:t>
            </a:r>
          </a:p>
          <a:p>
            <a:pPr eaLnBrk="1" hangingPunct="1"/>
            <a:endParaRPr lang="en-GB" altLang="en-US" sz="2000" dirty="0" smtClean="0"/>
          </a:p>
          <a:p>
            <a:pPr eaLnBrk="1" hangingPunct="1"/>
            <a:r>
              <a:rPr lang="en-GB" altLang="en-US" sz="2000" dirty="0" smtClean="0">
                <a:solidFill>
                  <a:srgbClr val="00B050"/>
                </a:solidFill>
              </a:rPr>
              <a:t>They form a protein-lined passageway across the membrane through which multiple molecules or ions move simultaneously at a very rapid rate — up to 10</a:t>
            </a:r>
            <a:r>
              <a:rPr lang="en-GB" altLang="en-US" sz="2000" baseline="30000" dirty="0">
                <a:solidFill>
                  <a:srgbClr val="00B050"/>
                </a:solidFill>
              </a:rPr>
              <a:t>6</a:t>
            </a:r>
            <a:r>
              <a:rPr lang="en-GB" altLang="en-US" sz="2000" dirty="0" smtClean="0">
                <a:solidFill>
                  <a:srgbClr val="00B050"/>
                </a:solidFill>
              </a:rPr>
              <a:t> per second. </a:t>
            </a:r>
          </a:p>
          <a:p>
            <a:pPr eaLnBrk="1" hangingPunct="1"/>
            <a:endParaRPr lang="en-GB" altLang="en-US" sz="2400" dirty="0" smtClean="0"/>
          </a:p>
          <a:p>
            <a:pPr marL="0" indent="0" algn="ctr" eaLnBrk="1" hangingPunct="1">
              <a:buNone/>
            </a:pPr>
            <a:r>
              <a:rPr lang="en-GB" altLang="en-US" sz="2400" dirty="0" smtClean="0">
                <a:solidFill>
                  <a:srgbClr val="FF0000"/>
                </a:solidFill>
              </a:rPr>
              <a:t>For example the plasma membrane of the </a:t>
            </a:r>
            <a:r>
              <a:rPr lang="en-GB" altLang="en-US" sz="2400" dirty="0" err="1" smtClean="0">
                <a:solidFill>
                  <a:srgbClr val="FF0000"/>
                </a:solidFill>
              </a:rPr>
              <a:t>sino</a:t>
            </a:r>
            <a:r>
              <a:rPr lang="en-GB" altLang="en-US" sz="2400" dirty="0">
                <a:solidFill>
                  <a:srgbClr val="FF0000"/>
                </a:solidFill>
              </a:rPr>
              <a:t>-</a:t>
            </a:r>
            <a:r>
              <a:rPr lang="en-GB" altLang="en-US" sz="2400" dirty="0" smtClean="0">
                <a:solidFill>
                  <a:srgbClr val="FF0000"/>
                </a:solidFill>
              </a:rPr>
              <a:t>atrial node contains a calcium protein channel that on electric stimulation from the </a:t>
            </a:r>
            <a:r>
              <a:rPr lang="en-GB" altLang="en-US" sz="2400" dirty="0" err="1" smtClean="0">
                <a:solidFill>
                  <a:srgbClr val="FF0000"/>
                </a:solidFill>
              </a:rPr>
              <a:t>vagus</a:t>
            </a:r>
            <a:r>
              <a:rPr lang="en-GB" altLang="en-US" sz="2400" dirty="0" smtClean="0">
                <a:solidFill>
                  <a:srgbClr val="FF0000"/>
                </a:solidFill>
              </a:rPr>
              <a:t> nerve opens up allowing calcium to flood in. This creates a positive charge in the node (Ca</a:t>
            </a:r>
            <a:r>
              <a:rPr lang="en-GB" altLang="en-US" sz="2400" baseline="30000" dirty="0" smtClean="0">
                <a:solidFill>
                  <a:srgbClr val="FF0000"/>
                </a:solidFill>
              </a:rPr>
              <a:t>2+</a:t>
            </a:r>
            <a:r>
              <a:rPr lang="en-GB" altLang="en-US" sz="2400" dirty="0" smtClean="0">
                <a:solidFill>
                  <a:srgbClr val="FF0000"/>
                </a:solidFill>
              </a:rPr>
              <a:t>) which then triggers a </a:t>
            </a:r>
            <a:r>
              <a:rPr lang="en-GB" altLang="en-US" sz="2400" dirty="0" err="1" smtClean="0">
                <a:solidFill>
                  <a:srgbClr val="FF0000"/>
                </a:solidFill>
              </a:rPr>
              <a:t>juxacrine</a:t>
            </a:r>
            <a:r>
              <a:rPr lang="en-GB" altLang="en-US" sz="2400" dirty="0" smtClean="0">
                <a:solidFill>
                  <a:srgbClr val="FF0000"/>
                </a:solidFill>
              </a:rPr>
              <a:t> response and controlling the contraction </a:t>
            </a:r>
            <a:r>
              <a:rPr lang="en-GB" altLang="en-US" sz="2400" dirty="0" smtClean="0">
                <a:solidFill>
                  <a:srgbClr val="FF0000"/>
                </a:solidFill>
              </a:rPr>
              <a:t>of the heart muscle.</a:t>
            </a:r>
          </a:p>
        </p:txBody>
      </p:sp>
    </p:spTree>
    <p:extLst>
      <p:ext uri="{BB962C8B-B14F-4D97-AF65-F5344CB8AC3E}">
        <p14:creationId xmlns:p14="http://schemas.microsoft.com/office/powerpoint/2010/main" val="3839554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pPr eaLnBrk="1" hangingPunct="1"/>
            <a:r>
              <a:rPr lang="en-GB" altLang="en-US" smtClean="0"/>
              <a:t>Protein Transporters</a:t>
            </a:r>
          </a:p>
        </p:txBody>
      </p:sp>
      <p:sp>
        <p:nvSpPr>
          <p:cNvPr id="44035" name="Content Placeholder 2"/>
          <p:cNvSpPr>
            <a:spLocks noGrp="1"/>
          </p:cNvSpPr>
          <p:nvPr>
            <p:ph idx="1"/>
          </p:nvPr>
        </p:nvSpPr>
        <p:spPr>
          <a:xfrm>
            <a:off x="460374" y="1312168"/>
            <a:ext cx="8432105" cy="3340968"/>
          </a:xfrm>
        </p:spPr>
        <p:txBody>
          <a:bodyPr>
            <a:normAutofit/>
          </a:bodyPr>
          <a:lstStyle/>
          <a:p>
            <a:pPr marL="0" indent="0" eaLnBrk="1" hangingPunct="1">
              <a:buNone/>
            </a:pPr>
            <a:r>
              <a:rPr lang="en-GB" altLang="en-US" sz="2000" dirty="0" smtClean="0">
                <a:solidFill>
                  <a:srgbClr val="FF0000"/>
                </a:solidFill>
              </a:rPr>
              <a:t>Transport proteins, </a:t>
            </a:r>
            <a:r>
              <a:rPr lang="en-GB" altLang="en-US" sz="2000" dirty="0" smtClean="0"/>
              <a:t>move a wide variety of ions and molecules across cell membranes. In contrast to channel proteins, transporters bind only one (or a few) substrate molecules at a time.</a:t>
            </a:r>
          </a:p>
          <a:p>
            <a:pPr eaLnBrk="1" hangingPunct="1"/>
            <a:endParaRPr lang="en-GB" altLang="en-US" sz="2000" dirty="0" smtClean="0"/>
          </a:p>
          <a:p>
            <a:pPr marL="0" indent="0">
              <a:buNone/>
            </a:pPr>
            <a:r>
              <a:rPr lang="en-GB" altLang="en-US" sz="2000" dirty="0" smtClean="0"/>
              <a:t>After binding substrate molecules, the transporter undergoes a conformational change such that the bound substrate molecules, and only these molecules, are transported across the membrane. Because of this conformational </a:t>
            </a:r>
            <a:r>
              <a:rPr lang="en-GB" altLang="en-US" sz="2000" dirty="0"/>
              <a:t>change </a:t>
            </a:r>
            <a:r>
              <a:rPr lang="en-GB" altLang="en-US" sz="2000" dirty="0" smtClean="0"/>
              <a:t>the transporters can move </a:t>
            </a:r>
            <a:r>
              <a:rPr lang="en-GB" altLang="en-US" sz="2000" dirty="0"/>
              <a:t>only about 10</a:t>
            </a:r>
            <a:r>
              <a:rPr lang="en-GB" altLang="en-US" sz="2000" baseline="30000" dirty="0"/>
              <a:t>2</a:t>
            </a:r>
            <a:r>
              <a:rPr lang="en-GB" altLang="en-US" sz="2000" dirty="0"/>
              <a:t> – 10</a:t>
            </a:r>
            <a:r>
              <a:rPr lang="en-GB" altLang="en-US" sz="2000" baseline="30000" dirty="0"/>
              <a:t>4</a:t>
            </a:r>
            <a:r>
              <a:rPr lang="en-GB" altLang="en-US" sz="2000" dirty="0"/>
              <a:t>molecules per second, a lower rate than that associated with channel proteins.</a:t>
            </a:r>
          </a:p>
          <a:p>
            <a:pPr eaLnBrk="1" hangingPunct="1"/>
            <a:endParaRPr lang="en-GB" altLang="en-US" sz="2000" dirty="0" smtClean="0"/>
          </a:p>
          <a:p>
            <a:pPr marL="0" indent="0" eaLnBrk="1" hangingPunct="1">
              <a:buNone/>
            </a:pPr>
            <a:endParaRPr lang="en-GB" altLang="en-US" sz="2000" dirty="0" smtClean="0"/>
          </a:p>
        </p:txBody>
      </p:sp>
      <p:sp>
        <p:nvSpPr>
          <p:cNvPr id="2" name="AutoShape 2" descr="Image result for Membrane transport protei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Image result for Membrane transport prote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4437112"/>
            <a:ext cx="6212967" cy="220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1327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altLang="en-US" smtClean="0"/>
              <a:t>Types of transport</a:t>
            </a:r>
          </a:p>
        </p:txBody>
      </p:sp>
      <p:sp>
        <p:nvSpPr>
          <p:cNvPr id="45059" name="Content Placeholder 2"/>
          <p:cNvSpPr>
            <a:spLocks noGrp="1"/>
          </p:cNvSpPr>
          <p:nvPr>
            <p:ph idx="1"/>
          </p:nvPr>
        </p:nvSpPr>
        <p:spPr/>
        <p:txBody>
          <a:bodyPr>
            <a:noAutofit/>
          </a:bodyPr>
          <a:lstStyle/>
          <a:p>
            <a:pPr marL="0" indent="0" eaLnBrk="1" hangingPunct="1">
              <a:buNone/>
            </a:pPr>
            <a:r>
              <a:rPr lang="en-GB" altLang="en-US" sz="2400" i="1" dirty="0" err="1" smtClean="0">
                <a:solidFill>
                  <a:srgbClr val="FF0000"/>
                </a:solidFill>
              </a:rPr>
              <a:t>Uniporters</a:t>
            </a:r>
            <a:r>
              <a:rPr lang="en-GB" altLang="en-US" sz="2400" dirty="0" smtClean="0"/>
              <a:t> transport one molecule at a time down a concentration gradient </a:t>
            </a:r>
          </a:p>
          <a:p>
            <a:pPr marL="1371600" lvl="3" indent="0" eaLnBrk="1" hangingPunct="1">
              <a:buFontTx/>
              <a:buNone/>
            </a:pPr>
            <a:r>
              <a:rPr lang="en-GB" altLang="en-US" sz="900" dirty="0" smtClean="0"/>
              <a:t>	</a:t>
            </a:r>
            <a:r>
              <a:rPr lang="en-GB" altLang="en-US" sz="2400" dirty="0" smtClean="0"/>
              <a:t>e.g. glucose and amino acids</a:t>
            </a:r>
            <a:endParaRPr lang="en-GB" altLang="en-US" sz="900" dirty="0" smtClean="0"/>
          </a:p>
          <a:p>
            <a:pPr eaLnBrk="1" hangingPunct="1"/>
            <a:endParaRPr lang="en-GB" altLang="en-US" sz="2400" dirty="0" smtClean="0"/>
          </a:p>
          <a:p>
            <a:pPr marL="0" indent="0" eaLnBrk="1" hangingPunct="1">
              <a:buNone/>
            </a:pPr>
            <a:r>
              <a:rPr lang="en-GB" altLang="en-US" sz="2400" i="1" dirty="0" err="1" smtClean="0">
                <a:solidFill>
                  <a:srgbClr val="FF0000"/>
                </a:solidFill>
              </a:rPr>
              <a:t>Antiporters</a:t>
            </a:r>
            <a:r>
              <a:rPr lang="en-GB" altLang="en-US" sz="2400" dirty="0" smtClean="0">
                <a:solidFill>
                  <a:srgbClr val="FF0000"/>
                </a:solidFill>
              </a:rPr>
              <a:t> and </a:t>
            </a:r>
            <a:r>
              <a:rPr lang="en-GB" altLang="en-US" sz="2400" i="1" dirty="0" err="1" smtClean="0">
                <a:solidFill>
                  <a:srgbClr val="FF0000"/>
                </a:solidFill>
              </a:rPr>
              <a:t>symporters</a:t>
            </a:r>
            <a:r>
              <a:rPr lang="en-GB" altLang="en-US" sz="2400" dirty="0" smtClean="0">
                <a:solidFill>
                  <a:srgbClr val="FF0000"/>
                </a:solidFill>
              </a:rPr>
              <a:t> (</a:t>
            </a:r>
            <a:r>
              <a:rPr lang="en-GB" altLang="en-US" sz="2400" i="1" dirty="0" smtClean="0">
                <a:solidFill>
                  <a:srgbClr val="FF0000"/>
                </a:solidFill>
              </a:rPr>
              <a:t>co-transporters) </a:t>
            </a:r>
            <a:r>
              <a:rPr lang="en-GB" altLang="en-US" sz="2400" dirty="0" smtClean="0"/>
              <a:t>couple the movement of one type of ion or molecule </a:t>
            </a:r>
            <a:r>
              <a:rPr lang="en-GB" altLang="en-US" sz="2400" i="1" dirty="0" smtClean="0"/>
              <a:t>against</a:t>
            </a:r>
            <a:r>
              <a:rPr lang="en-GB" altLang="en-US" sz="2400" dirty="0" smtClean="0"/>
              <a:t> its concentration gradient to the movement of a different ion or molecule </a:t>
            </a:r>
            <a:r>
              <a:rPr lang="en-GB" altLang="en-US" sz="2400" i="1" dirty="0" smtClean="0"/>
              <a:t>down</a:t>
            </a:r>
            <a:r>
              <a:rPr lang="en-GB" altLang="en-US" sz="2400" dirty="0" smtClean="0"/>
              <a:t> its concentration gradient</a:t>
            </a:r>
          </a:p>
          <a:p>
            <a:pPr eaLnBrk="1" hangingPunct="1"/>
            <a:endParaRPr lang="en-GB" altLang="en-US" sz="2400" dirty="0" smtClean="0"/>
          </a:p>
          <a:p>
            <a:pPr marL="914400" lvl="2" indent="0" eaLnBrk="1" hangingPunct="1">
              <a:buFontTx/>
              <a:buNone/>
            </a:pPr>
            <a:r>
              <a:rPr lang="en-GB" altLang="en-US" sz="1400" dirty="0" err="1" smtClean="0"/>
              <a:t>e.g</a:t>
            </a:r>
            <a:r>
              <a:rPr lang="en-GB" altLang="en-US" sz="1400" dirty="0" smtClean="0"/>
              <a:t>	</a:t>
            </a:r>
            <a:r>
              <a:rPr lang="en-GB" altLang="en-US" dirty="0" smtClean="0"/>
              <a:t>sodium and calcium exchange</a:t>
            </a:r>
          </a:p>
          <a:p>
            <a:pPr marL="914400" lvl="2" indent="0" eaLnBrk="1" hangingPunct="1">
              <a:buFontTx/>
              <a:buNone/>
            </a:pPr>
            <a:r>
              <a:rPr lang="en-GB" altLang="en-US" dirty="0" smtClean="0"/>
              <a:t>	sodium potassium exchange in nerve impulse 	transmission</a:t>
            </a:r>
            <a:endParaRPr lang="en-GB" altLang="en-US" sz="1400" dirty="0" smtClean="0"/>
          </a:p>
        </p:txBody>
      </p:sp>
    </p:spTree>
    <p:extLst>
      <p:ext uri="{BB962C8B-B14F-4D97-AF65-F5344CB8AC3E}">
        <p14:creationId xmlns:p14="http://schemas.microsoft.com/office/powerpoint/2010/main" val="2377758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Membrane Transporters</a:t>
            </a:r>
            <a:endParaRPr lang="en-GB" dirty="0"/>
          </a:p>
        </p:txBody>
      </p:sp>
      <p:sp>
        <p:nvSpPr>
          <p:cNvPr id="3" name="Content Placeholder 2"/>
          <p:cNvSpPr>
            <a:spLocks noGrp="1"/>
          </p:cNvSpPr>
          <p:nvPr>
            <p:ph idx="1"/>
          </p:nvPr>
        </p:nvSpPr>
        <p:spPr>
          <a:xfrm>
            <a:off x="457200" y="1484784"/>
            <a:ext cx="8229600" cy="4641379"/>
          </a:xfrm>
        </p:spPr>
        <p:txBody>
          <a:bodyPr>
            <a:normAutofit fontScale="92500"/>
          </a:bodyPr>
          <a:lstStyle/>
          <a:p>
            <a:pPr marL="0" indent="0">
              <a:buNone/>
            </a:pPr>
            <a:endParaRPr lang="en-GB" dirty="0" smtClean="0">
              <a:hlinkClick r:id="rId2"/>
            </a:endParaRPr>
          </a:p>
          <a:p>
            <a:pPr marL="0" indent="0">
              <a:buNone/>
            </a:pPr>
            <a:r>
              <a:rPr lang="en-GB" dirty="0" smtClean="0">
                <a:hlinkClick r:id="rId2"/>
              </a:rPr>
              <a:t>https</a:t>
            </a:r>
            <a:r>
              <a:rPr lang="en-GB" dirty="0">
                <a:hlinkClick r:id="rId2"/>
              </a:rPr>
              <a:t>://</a:t>
            </a:r>
            <a:r>
              <a:rPr lang="en-GB" dirty="0" smtClean="0">
                <a:hlinkClick r:id="rId2"/>
              </a:rPr>
              <a:t>www.youtube.com/watch?v=FdFF574aX3I</a:t>
            </a:r>
            <a:r>
              <a:rPr lang="en-GB" dirty="0" smtClean="0"/>
              <a:t> </a:t>
            </a:r>
          </a:p>
          <a:p>
            <a:pPr marL="0" indent="0">
              <a:buNone/>
            </a:pPr>
            <a:endParaRPr lang="en-GB" dirty="0" smtClean="0"/>
          </a:p>
          <a:p>
            <a:pPr marL="0" indent="0">
              <a:buNone/>
            </a:pPr>
            <a:endParaRPr lang="en-GB" dirty="0"/>
          </a:p>
          <a:p>
            <a:pPr marL="0" indent="0">
              <a:buNone/>
            </a:pPr>
            <a:r>
              <a:rPr lang="en-GB" dirty="0">
                <a:hlinkClick r:id="rId3"/>
              </a:rPr>
              <a:t>https://</a:t>
            </a:r>
            <a:r>
              <a:rPr lang="en-GB" dirty="0" smtClean="0">
                <a:hlinkClick r:id="rId3"/>
              </a:rPr>
              <a:t>www.youtube.com/watch?v=wVP7eTNyaxQ</a:t>
            </a:r>
            <a:endParaRPr lang="en-GB" dirty="0" smtClean="0"/>
          </a:p>
          <a:p>
            <a:pPr marL="0" indent="0">
              <a:buNone/>
            </a:pPr>
            <a:endParaRPr lang="en-GB" dirty="0" smtClean="0"/>
          </a:p>
          <a:p>
            <a:pPr marL="0" indent="0">
              <a:buNone/>
            </a:pPr>
            <a:r>
              <a:rPr lang="en-GB" dirty="0" smtClean="0"/>
              <a:t>Co-transporters </a:t>
            </a:r>
          </a:p>
          <a:p>
            <a:pPr marL="0" indent="0">
              <a:buNone/>
            </a:pPr>
            <a:r>
              <a:rPr lang="en-GB" dirty="0">
                <a:hlinkClick r:id="rId4"/>
              </a:rPr>
              <a:t>https://</a:t>
            </a:r>
            <a:r>
              <a:rPr lang="en-GB" dirty="0" smtClean="0">
                <a:hlinkClick r:id="rId4"/>
              </a:rPr>
              <a:t>www.youtube.com/watch?v=GhwJzVq-3GY</a:t>
            </a:r>
            <a:r>
              <a:rPr lang="en-GB" dirty="0" smtClean="0"/>
              <a:t> </a:t>
            </a:r>
            <a:endParaRPr lang="en-GB" dirty="0"/>
          </a:p>
        </p:txBody>
      </p:sp>
    </p:spTree>
    <p:extLst>
      <p:ext uri="{BB962C8B-B14F-4D97-AF65-F5344CB8AC3E}">
        <p14:creationId xmlns:p14="http://schemas.microsoft.com/office/powerpoint/2010/main" val="493100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984" y="169259"/>
            <a:ext cx="8229600" cy="850106"/>
          </a:xfrm>
        </p:spPr>
        <p:txBody>
          <a:bodyPr>
            <a:normAutofit fontScale="90000"/>
          </a:bodyPr>
          <a:lstStyle/>
          <a:p>
            <a:r>
              <a:rPr lang="en-GB" dirty="0" smtClean="0"/>
              <a:t>Examples of Ligand Hormones</a:t>
            </a:r>
            <a:br>
              <a:rPr lang="en-GB" dirty="0" smtClean="0"/>
            </a:br>
            <a:r>
              <a:rPr lang="en-GB" dirty="0" smtClean="0">
                <a:solidFill>
                  <a:srgbClr val="00B050"/>
                </a:solidFill>
              </a:rPr>
              <a:t>Cortisol</a:t>
            </a:r>
            <a:endParaRPr lang="en-GB" dirty="0">
              <a:solidFill>
                <a:srgbClr val="00B050"/>
              </a:solidFill>
            </a:endParaRPr>
          </a:p>
        </p:txBody>
      </p:sp>
      <p:pic>
        <p:nvPicPr>
          <p:cNvPr id="4" name="Picture 3" descr="16_11_phobic_hormo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886272"/>
            <a:ext cx="3672408" cy="2657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descr="16_12_cortis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3068960"/>
            <a:ext cx="4600086" cy="3416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148064" y="980728"/>
            <a:ext cx="3312368" cy="1631216"/>
          </a:xfrm>
          <a:prstGeom prst="rect">
            <a:avLst/>
          </a:prstGeom>
          <a:noFill/>
        </p:spPr>
        <p:txBody>
          <a:bodyPr wrap="square" rtlCol="0">
            <a:spAutoFit/>
          </a:bodyPr>
          <a:lstStyle/>
          <a:p>
            <a:pPr algn="ctr"/>
            <a:r>
              <a:rPr lang="en-GB" sz="2000" dirty="0" smtClean="0">
                <a:solidFill>
                  <a:srgbClr val="FF0000"/>
                </a:solidFill>
              </a:rPr>
              <a:t>The hormone forms a ligand complex within the cell that changes it structure in ordered to have its desired effect.</a:t>
            </a:r>
            <a:endParaRPr lang="en-GB" sz="2000" dirty="0">
              <a:solidFill>
                <a:srgbClr val="FF0000"/>
              </a:solidFill>
            </a:endParaRPr>
          </a:p>
        </p:txBody>
      </p:sp>
      <p:sp>
        <p:nvSpPr>
          <p:cNvPr id="6" name="TextBox 5"/>
          <p:cNvSpPr txBox="1"/>
          <p:nvPr/>
        </p:nvSpPr>
        <p:spPr>
          <a:xfrm>
            <a:off x="20418" y="3600893"/>
            <a:ext cx="5127646" cy="3139321"/>
          </a:xfrm>
          <a:prstGeom prst="rect">
            <a:avLst/>
          </a:prstGeom>
          <a:noFill/>
        </p:spPr>
        <p:txBody>
          <a:bodyPr wrap="square" rtlCol="0">
            <a:spAutoFit/>
          </a:bodyPr>
          <a:lstStyle/>
          <a:p>
            <a:pPr algn="ctr"/>
            <a:r>
              <a:rPr lang="en-GB" dirty="0" smtClean="0">
                <a:solidFill>
                  <a:srgbClr val="FF0000"/>
                </a:solidFill>
              </a:rPr>
              <a:t>Produced in the adrenal gland and regulated by the pituitary gland.</a:t>
            </a:r>
          </a:p>
          <a:p>
            <a:endParaRPr lang="en-GB" dirty="0" smtClean="0"/>
          </a:p>
          <a:p>
            <a:pPr marL="285750" indent="-285750">
              <a:buFont typeface="Arial" panose="020B0604020202020204" pitchFamily="34" charset="0"/>
              <a:buChar char="•"/>
            </a:pPr>
            <a:r>
              <a:rPr lang="en-GB" dirty="0" smtClean="0">
                <a:solidFill>
                  <a:srgbClr val="0070C0"/>
                </a:solidFill>
              </a:rPr>
              <a:t>Helps the body </a:t>
            </a:r>
            <a:r>
              <a:rPr lang="en-GB" dirty="0">
                <a:solidFill>
                  <a:srgbClr val="0070C0"/>
                </a:solidFill>
              </a:rPr>
              <a:t>respond to stress or danger</a:t>
            </a:r>
          </a:p>
          <a:p>
            <a:r>
              <a:rPr lang="en-GB" dirty="0" smtClean="0">
                <a:solidFill>
                  <a:srgbClr val="0070C0"/>
                </a:solidFill>
              </a:rPr>
              <a:t>      by increase </a:t>
            </a:r>
            <a:r>
              <a:rPr lang="en-GB" dirty="0">
                <a:solidFill>
                  <a:srgbClr val="0070C0"/>
                </a:solidFill>
              </a:rPr>
              <a:t>your body’s metabolism of </a:t>
            </a:r>
            <a:r>
              <a:rPr lang="en-GB" dirty="0" smtClean="0">
                <a:solidFill>
                  <a:srgbClr val="0070C0"/>
                </a:solidFill>
              </a:rPr>
              <a:t>glucose.</a:t>
            </a:r>
            <a:endParaRPr lang="en-GB" dirty="0">
              <a:solidFill>
                <a:srgbClr val="0070C0"/>
              </a:solidFill>
            </a:endParaRPr>
          </a:p>
          <a:p>
            <a:pPr marL="285750" indent="-285750">
              <a:buFont typeface="Arial" panose="020B0604020202020204" pitchFamily="34" charset="0"/>
              <a:buChar char="•"/>
            </a:pPr>
            <a:r>
              <a:rPr lang="en-GB" dirty="0" smtClean="0">
                <a:solidFill>
                  <a:srgbClr val="0070C0"/>
                </a:solidFill>
              </a:rPr>
              <a:t>reduce inflammation and immune response</a:t>
            </a:r>
          </a:p>
          <a:p>
            <a:pPr marL="285750" indent="-285750">
              <a:buFont typeface="Arial" panose="020B0604020202020204" pitchFamily="34" charset="0"/>
              <a:buChar char="•"/>
            </a:pPr>
            <a:r>
              <a:rPr lang="en-GB" dirty="0" smtClean="0">
                <a:solidFill>
                  <a:srgbClr val="0070C0"/>
                </a:solidFill>
              </a:rPr>
              <a:t>Increase sodium absorption.</a:t>
            </a:r>
          </a:p>
          <a:p>
            <a:pPr marL="285750" indent="-285750">
              <a:buFont typeface="Arial" panose="020B0604020202020204" pitchFamily="34" charset="0"/>
              <a:buChar char="•"/>
            </a:pPr>
            <a:r>
              <a:rPr lang="en-GB" dirty="0" smtClean="0">
                <a:solidFill>
                  <a:srgbClr val="0070C0"/>
                </a:solidFill>
              </a:rPr>
              <a:t>Increases glomerular filtration.</a:t>
            </a:r>
            <a:endParaRPr lang="en-GB" dirty="0">
              <a:solidFill>
                <a:srgbClr val="0070C0"/>
              </a:solidFill>
            </a:endParaRPr>
          </a:p>
          <a:p>
            <a:endParaRPr lang="en-GB" dirty="0" smtClean="0"/>
          </a:p>
          <a:p>
            <a:endParaRPr lang="en-GB" dirty="0"/>
          </a:p>
          <a:p>
            <a:endParaRPr lang="en-GB" dirty="0"/>
          </a:p>
        </p:txBody>
      </p:sp>
      <p:cxnSp>
        <p:nvCxnSpPr>
          <p:cNvPr id="8" name="Straight Arrow Connector 7"/>
          <p:cNvCxnSpPr/>
          <p:nvPr/>
        </p:nvCxnSpPr>
        <p:spPr>
          <a:xfrm>
            <a:off x="3635896" y="2420888"/>
            <a:ext cx="2736304" cy="79208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3158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Endocrine Insulin Cell signalling</a:t>
            </a:r>
            <a:endParaRPr lang="en-GB" dirty="0"/>
          </a:p>
        </p:txBody>
      </p:sp>
      <p:pic>
        <p:nvPicPr>
          <p:cNvPr id="3074" name="Picture 2" descr="https://upload.wikimedia.org/wikipedia/en/thumb/c/c3/BIOE_Article_Pic.svg/1024px-BIOE_Article_Pic.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196752"/>
            <a:ext cx="7776864" cy="453650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11560" y="5949280"/>
            <a:ext cx="7776864" cy="369332"/>
          </a:xfrm>
          <a:prstGeom prst="rect">
            <a:avLst/>
          </a:prstGeom>
        </p:spPr>
        <p:txBody>
          <a:bodyPr wrap="square">
            <a:spAutoFit/>
          </a:bodyPr>
          <a:lstStyle/>
          <a:p>
            <a:pPr algn="ctr"/>
            <a:r>
              <a:rPr lang="en-GB" dirty="0">
                <a:hlinkClick r:id="rId3"/>
              </a:rPr>
              <a:t>https://www.youtube.com/watch?v=FkkK5lTmBYQ</a:t>
            </a:r>
            <a:r>
              <a:rPr lang="en-GB" dirty="0"/>
              <a:t> </a:t>
            </a:r>
          </a:p>
        </p:txBody>
      </p:sp>
    </p:spTree>
    <p:extLst>
      <p:ext uri="{BB962C8B-B14F-4D97-AF65-F5344CB8AC3E}">
        <p14:creationId xmlns:p14="http://schemas.microsoft.com/office/powerpoint/2010/main" val="7459813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113" y="116632"/>
            <a:ext cx="8229600" cy="1143000"/>
          </a:xfrm>
        </p:spPr>
        <p:txBody>
          <a:bodyPr>
            <a:normAutofit fontScale="90000"/>
          </a:bodyPr>
          <a:lstStyle/>
          <a:p>
            <a:r>
              <a:rPr lang="en-GB" dirty="0" smtClean="0"/>
              <a:t>Cell Signalling for </a:t>
            </a:r>
            <a:r>
              <a:rPr lang="en-GB" dirty="0" smtClean="0">
                <a:solidFill>
                  <a:srgbClr val="FF0000"/>
                </a:solidFill>
              </a:rPr>
              <a:t>Human Growth Hormone </a:t>
            </a:r>
            <a:r>
              <a:rPr lang="en-GB" dirty="0" smtClean="0"/>
              <a:t>- </a:t>
            </a:r>
            <a:r>
              <a:rPr lang="en-GB" dirty="0" err="1" smtClean="0"/>
              <a:t>Autocrine</a:t>
            </a:r>
            <a:endParaRPr lang="en-GB" dirty="0"/>
          </a:p>
        </p:txBody>
      </p:sp>
      <p:pic>
        <p:nvPicPr>
          <p:cNvPr id="2050" name="Picture 2" descr="https://thumbs.dreamstime.com/z/growth-hormone-signaling-pathway-illustration-4816103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6785" y="1412777"/>
            <a:ext cx="3240360" cy="23042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autocrine cell signa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3626" y="1268760"/>
            <a:ext cx="3884838" cy="256125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560" y="3809260"/>
            <a:ext cx="8136904" cy="2862322"/>
          </a:xfrm>
          <a:prstGeom prst="rect">
            <a:avLst/>
          </a:prstGeom>
          <a:noFill/>
        </p:spPr>
        <p:txBody>
          <a:bodyPr wrap="square" rtlCol="0">
            <a:spAutoFit/>
          </a:bodyPr>
          <a:lstStyle/>
          <a:p>
            <a:pPr marL="285750" indent="-285750">
              <a:buFont typeface="Arial" panose="020B0604020202020204" pitchFamily="34" charset="0"/>
              <a:buChar char="•"/>
            </a:pPr>
            <a:r>
              <a:rPr lang="en-GB" sz="1600" dirty="0" smtClean="0"/>
              <a:t>Not fat soluble</a:t>
            </a:r>
          </a:p>
          <a:p>
            <a:pPr marL="285750" indent="-285750">
              <a:buFont typeface="Arial" panose="020B0604020202020204" pitchFamily="34" charset="0"/>
              <a:buChar char="•"/>
            </a:pPr>
            <a:r>
              <a:rPr lang="en-GB" dirty="0"/>
              <a:t>Increases calcium </a:t>
            </a:r>
            <a:r>
              <a:rPr lang="en-GB" dirty="0" smtClean="0"/>
              <a:t>retention and </a:t>
            </a:r>
            <a:r>
              <a:rPr lang="en-GB" dirty="0"/>
              <a:t>strengthens and increases the mineralization of </a:t>
            </a:r>
            <a:r>
              <a:rPr lang="en-GB" dirty="0" smtClean="0"/>
              <a:t>bone</a:t>
            </a:r>
            <a:r>
              <a:rPr lang="en-GB" dirty="0"/>
              <a:t>.</a:t>
            </a:r>
          </a:p>
          <a:p>
            <a:pPr marL="285750" indent="-285750">
              <a:buFont typeface="Arial" panose="020B0604020202020204" pitchFamily="34" charset="0"/>
              <a:buChar char="•"/>
            </a:pPr>
            <a:r>
              <a:rPr lang="en-GB" dirty="0"/>
              <a:t>Increases </a:t>
            </a:r>
            <a:r>
              <a:rPr lang="en-GB" dirty="0" smtClean="0"/>
              <a:t>muscle</a:t>
            </a:r>
            <a:r>
              <a:rPr lang="en-GB" dirty="0"/>
              <a:t> </a:t>
            </a:r>
            <a:r>
              <a:rPr lang="en-GB" dirty="0" smtClean="0"/>
              <a:t>mass </a:t>
            </a:r>
            <a:r>
              <a:rPr lang="en-GB" dirty="0"/>
              <a:t>through </a:t>
            </a:r>
            <a:r>
              <a:rPr lang="en-GB" dirty="0" smtClean="0"/>
              <a:t>sarcomere</a:t>
            </a:r>
            <a:r>
              <a:rPr lang="en-GB" dirty="0"/>
              <a:t> </a:t>
            </a:r>
            <a:r>
              <a:rPr lang="en-GB" dirty="0" smtClean="0"/>
              <a:t>hypertrophy</a:t>
            </a:r>
            <a:endParaRPr lang="en-GB" dirty="0"/>
          </a:p>
          <a:p>
            <a:pPr marL="285750" indent="-285750">
              <a:buFont typeface="Arial" panose="020B0604020202020204" pitchFamily="34" charset="0"/>
              <a:buChar char="•"/>
            </a:pPr>
            <a:r>
              <a:rPr lang="en-GB" dirty="0"/>
              <a:t>Promotes lipolysis</a:t>
            </a:r>
          </a:p>
          <a:p>
            <a:pPr marL="285750" indent="-285750">
              <a:buFont typeface="Arial" panose="020B0604020202020204" pitchFamily="34" charset="0"/>
              <a:buChar char="•"/>
            </a:pPr>
            <a:r>
              <a:rPr lang="en-GB" dirty="0"/>
              <a:t>Increases protein synthesis</a:t>
            </a:r>
          </a:p>
          <a:p>
            <a:pPr marL="285750" indent="-285750">
              <a:buFont typeface="Arial" panose="020B0604020202020204" pitchFamily="34" charset="0"/>
              <a:buChar char="•"/>
            </a:pPr>
            <a:r>
              <a:rPr lang="en-GB" dirty="0"/>
              <a:t>Stimulates the growth of all internal organs excluding the brain</a:t>
            </a:r>
          </a:p>
          <a:p>
            <a:pPr marL="285750" indent="-285750">
              <a:buFont typeface="Arial" panose="020B0604020202020204" pitchFamily="34" charset="0"/>
              <a:buChar char="•"/>
            </a:pPr>
            <a:r>
              <a:rPr lang="en-GB" dirty="0"/>
              <a:t>Plays a role in homeostasis</a:t>
            </a:r>
          </a:p>
          <a:p>
            <a:pPr marL="285750" indent="-285750">
              <a:buFont typeface="Arial" panose="020B0604020202020204" pitchFamily="34" charset="0"/>
              <a:buChar char="•"/>
            </a:pPr>
            <a:r>
              <a:rPr lang="en-GB" dirty="0"/>
              <a:t>Reduces </a:t>
            </a:r>
            <a:r>
              <a:rPr lang="en-GB" dirty="0" smtClean="0"/>
              <a:t>liver</a:t>
            </a:r>
            <a:r>
              <a:rPr lang="en-GB" dirty="0"/>
              <a:t> </a:t>
            </a:r>
            <a:r>
              <a:rPr lang="en-GB" dirty="0" smtClean="0"/>
              <a:t>uptake </a:t>
            </a:r>
            <a:r>
              <a:rPr lang="en-GB" dirty="0"/>
              <a:t>of glucose</a:t>
            </a:r>
          </a:p>
          <a:p>
            <a:pPr marL="285750" indent="-285750">
              <a:buFont typeface="Arial" panose="020B0604020202020204" pitchFamily="34" charset="0"/>
              <a:buChar char="•"/>
            </a:pPr>
            <a:r>
              <a:rPr lang="en-GB" dirty="0" smtClean="0"/>
              <a:t>Stimulates </a:t>
            </a:r>
            <a:r>
              <a:rPr lang="en-GB" dirty="0"/>
              <a:t>the immune </a:t>
            </a:r>
            <a:r>
              <a:rPr lang="en-GB" dirty="0" smtClean="0"/>
              <a:t>system.</a:t>
            </a:r>
            <a:endParaRPr lang="en-GB" sz="2000" dirty="0"/>
          </a:p>
        </p:txBody>
      </p:sp>
    </p:spTree>
    <p:extLst>
      <p:ext uri="{BB962C8B-B14F-4D97-AF65-F5344CB8AC3E}">
        <p14:creationId xmlns:p14="http://schemas.microsoft.com/office/powerpoint/2010/main" val="4108629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Paracrine Cell signalling</a:t>
            </a:r>
            <a:br>
              <a:rPr lang="en-GB" dirty="0" smtClean="0"/>
            </a:br>
            <a:r>
              <a:rPr lang="en-GB" dirty="0" smtClean="0"/>
              <a:t>Nerve impulse transmission</a:t>
            </a:r>
            <a:endParaRPr lang="en-GB" dirty="0"/>
          </a:p>
        </p:txBody>
      </p:sp>
      <p:pic>
        <p:nvPicPr>
          <p:cNvPr id="4098" name="Picture 2" descr="Image result for paracrine cell signa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28800"/>
            <a:ext cx="7920880" cy="4872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6700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Desensitisation and </a:t>
            </a:r>
            <a:r>
              <a:rPr lang="en-GB" dirty="0" err="1" smtClean="0"/>
              <a:t>Supersensitivity</a:t>
            </a:r>
            <a:endParaRPr lang="en-GB" dirty="0"/>
          </a:p>
        </p:txBody>
      </p:sp>
      <p:sp>
        <p:nvSpPr>
          <p:cNvPr id="3" name="Content Placeholder 2"/>
          <p:cNvSpPr>
            <a:spLocks noGrp="1"/>
          </p:cNvSpPr>
          <p:nvPr>
            <p:ph idx="1"/>
          </p:nvPr>
        </p:nvSpPr>
        <p:spPr/>
        <p:txBody>
          <a:bodyPr/>
          <a:lstStyle/>
          <a:p>
            <a:pPr marL="0" indent="0">
              <a:buNone/>
            </a:pPr>
            <a:r>
              <a:rPr lang="en-GB" dirty="0" smtClean="0"/>
              <a:t>Desensitisation / down regulation involves reduction in the number of receptors available for binding.</a:t>
            </a:r>
          </a:p>
          <a:p>
            <a:pPr marL="0" indent="0">
              <a:buNone/>
            </a:pPr>
            <a:endParaRPr lang="en-GB" dirty="0"/>
          </a:p>
          <a:p>
            <a:pPr marL="0" indent="0">
              <a:buNone/>
            </a:pPr>
            <a:r>
              <a:rPr lang="en-GB" dirty="0" err="1" smtClean="0"/>
              <a:t>Supersensitivity</a:t>
            </a:r>
            <a:r>
              <a:rPr lang="en-GB" dirty="0" smtClean="0"/>
              <a:t> relates to the increase in the number of receptors.</a:t>
            </a:r>
            <a:endParaRPr lang="en-GB" dirty="0"/>
          </a:p>
        </p:txBody>
      </p:sp>
    </p:spTree>
    <p:extLst>
      <p:ext uri="{BB962C8B-B14F-4D97-AF65-F5344CB8AC3E}">
        <p14:creationId xmlns:p14="http://schemas.microsoft.com/office/powerpoint/2010/main" val="30547497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39552" y="0"/>
            <a:ext cx="8229600" cy="836712"/>
          </a:xfrm>
        </p:spPr>
        <p:txBody>
          <a:bodyPr/>
          <a:lstStyle/>
          <a:p>
            <a:r>
              <a:rPr lang="en-GB" dirty="0" smtClean="0"/>
              <a:t>Hormonal Regulation of Hunger</a:t>
            </a:r>
            <a:endParaRPr lang="en-GB" dirty="0"/>
          </a:p>
        </p:txBody>
      </p:sp>
      <p:sp>
        <p:nvSpPr>
          <p:cNvPr id="8" name="Content Placeholder 7"/>
          <p:cNvSpPr>
            <a:spLocks noGrp="1"/>
          </p:cNvSpPr>
          <p:nvPr>
            <p:ph idx="1"/>
          </p:nvPr>
        </p:nvSpPr>
        <p:spPr>
          <a:xfrm>
            <a:off x="467544" y="880120"/>
            <a:ext cx="8229600" cy="1828800"/>
          </a:xfrm>
        </p:spPr>
        <p:txBody>
          <a:bodyPr>
            <a:normAutofit fontScale="70000" lnSpcReduction="20000"/>
          </a:bodyPr>
          <a:lstStyle/>
          <a:p>
            <a:pPr marL="0" indent="0" algn="ctr">
              <a:buNone/>
            </a:pPr>
            <a:r>
              <a:rPr lang="en-GB" sz="4600" b="1" dirty="0" err="1" smtClean="0">
                <a:solidFill>
                  <a:srgbClr val="0070C0"/>
                </a:solidFill>
              </a:rPr>
              <a:t>Leptin</a:t>
            </a:r>
            <a:r>
              <a:rPr lang="en-GB" sz="4600" b="1" dirty="0" smtClean="0">
                <a:solidFill>
                  <a:srgbClr val="0070C0"/>
                </a:solidFill>
              </a:rPr>
              <a:t> v Ghrelin</a:t>
            </a:r>
          </a:p>
          <a:p>
            <a:pPr marL="0" indent="0">
              <a:buNone/>
            </a:pPr>
            <a:endParaRPr lang="en-GB" dirty="0"/>
          </a:p>
          <a:p>
            <a:pPr marL="0" indent="0">
              <a:buNone/>
            </a:pPr>
            <a:r>
              <a:rPr lang="en-GB" dirty="0" err="1" smtClean="0">
                <a:solidFill>
                  <a:srgbClr val="FF0000"/>
                </a:solidFill>
              </a:rPr>
              <a:t>Leptin</a:t>
            </a:r>
            <a:r>
              <a:rPr lang="en-GB" dirty="0" smtClean="0">
                <a:solidFill>
                  <a:srgbClr val="FF0000"/>
                </a:solidFill>
              </a:rPr>
              <a:t> – inhibits feelings of hunger </a:t>
            </a:r>
          </a:p>
          <a:p>
            <a:pPr marL="0" indent="0">
              <a:buNone/>
            </a:pPr>
            <a:endParaRPr lang="en-GB" dirty="0"/>
          </a:p>
          <a:p>
            <a:pPr marL="0" indent="0">
              <a:buNone/>
            </a:pPr>
            <a:r>
              <a:rPr lang="en-GB" dirty="0" smtClean="0">
                <a:solidFill>
                  <a:srgbClr val="0070C0"/>
                </a:solidFill>
              </a:rPr>
              <a:t>Ghrelin – fast acting initiation of the desire to eat</a:t>
            </a:r>
            <a:endParaRPr lang="en-GB" dirty="0">
              <a:solidFill>
                <a:srgbClr val="0070C0"/>
              </a:solidFill>
            </a:endParaRPr>
          </a:p>
        </p:txBody>
      </p:sp>
      <p:pic>
        <p:nvPicPr>
          <p:cNvPr id="1026" name="Picture 2" descr="https://upload.wikimedia.org/wikipedia/commons/f/f7/Energy_Balanc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284984"/>
            <a:ext cx="7638042" cy="3456384"/>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2" descr="Image result for feeling full"/>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7" name="Picture 3" descr="F:\Teaching\SHSS5069 Biomechanics\downloa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1592" y="801827"/>
            <a:ext cx="1778291" cy="1535539"/>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Image result for feeling hungry homer simps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248" y="2409349"/>
            <a:ext cx="1782378" cy="1440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2932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4206"/>
            <a:ext cx="8229600" cy="740498"/>
          </a:xfrm>
        </p:spPr>
        <p:txBody>
          <a:bodyPr>
            <a:normAutofit fontScale="90000"/>
          </a:bodyPr>
          <a:lstStyle/>
          <a:p>
            <a:r>
              <a:rPr lang="en-GB" dirty="0" err="1" smtClean="0"/>
              <a:t>Leptin</a:t>
            </a:r>
            <a:endParaRPr lang="en-GB" dirty="0"/>
          </a:p>
        </p:txBody>
      </p:sp>
      <p:sp>
        <p:nvSpPr>
          <p:cNvPr id="3" name="Content Placeholder 2"/>
          <p:cNvSpPr>
            <a:spLocks noGrp="1"/>
          </p:cNvSpPr>
          <p:nvPr>
            <p:ph idx="1"/>
          </p:nvPr>
        </p:nvSpPr>
        <p:spPr>
          <a:xfrm>
            <a:off x="251520" y="764704"/>
            <a:ext cx="8640960" cy="6093296"/>
          </a:xfrm>
        </p:spPr>
        <p:txBody>
          <a:bodyPr>
            <a:normAutofit fontScale="62500" lnSpcReduction="20000"/>
          </a:bodyPr>
          <a:lstStyle/>
          <a:p>
            <a:pPr marL="0" indent="0" algn="ctr">
              <a:buNone/>
            </a:pPr>
            <a:r>
              <a:rPr lang="en-GB" dirty="0" smtClean="0">
                <a:solidFill>
                  <a:srgbClr val="FF0000"/>
                </a:solidFill>
              </a:rPr>
              <a:t>A hormone consisting of 167 amino acids </a:t>
            </a:r>
            <a:r>
              <a:rPr lang="en-GB" dirty="0">
                <a:solidFill>
                  <a:srgbClr val="FF0000"/>
                </a:solidFill>
              </a:rPr>
              <a:t>coded on Chromosome </a:t>
            </a:r>
            <a:r>
              <a:rPr lang="en-GB" dirty="0" smtClean="0">
                <a:solidFill>
                  <a:srgbClr val="FF0000"/>
                </a:solidFill>
              </a:rPr>
              <a:t>7 and express predominantly in </a:t>
            </a:r>
            <a:r>
              <a:rPr lang="en-GB" dirty="0">
                <a:solidFill>
                  <a:srgbClr val="FF0000"/>
                </a:solidFill>
              </a:rPr>
              <a:t>white </a:t>
            </a:r>
            <a:r>
              <a:rPr lang="en-GB" dirty="0" smtClean="0">
                <a:solidFill>
                  <a:srgbClr val="FF0000"/>
                </a:solidFill>
              </a:rPr>
              <a:t>adipocytes and </a:t>
            </a:r>
            <a:r>
              <a:rPr lang="en-GB" dirty="0" err="1" smtClean="0">
                <a:solidFill>
                  <a:srgbClr val="FF0000"/>
                </a:solidFill>
              </a:rPr>
              <a:t>enterocyctes</a:t>
            </a:r>
            <a:r>
              <a:rPr lang="en-GB" dirty="0" smtClean="0">
                <a:solidFill>
                  <a:srgbClr val="FF0000"/>
                </a:solidFill>
              </a:rPr>
              <a:t> of the small </a:t>
            </a:r>
            <a:r>
              <a:rPr lang="en-GB" dirty="0" err="1" smtClean="0">
                <a:solidFill>
                  <a:srgbClr val="FF0000"/>
                </a:solidFill>
              </a:rPr>
              <a:t>intesitine</a:t>
            </a:r>
            <a:r>
              <a:rPr lang="en-GB" dirty="0" smtClean="0">
                <a:solidFill>
                  <a:srgbClr val="FF0000"/>
                </a:solidFill>
              </a:rPr>
              <a:t>.</a:t>
            </a:r>
            <a:endParaRPr lang="en-GB" dirty="0" smtClean="0">
              <a:solidFill>
                <a:srgbClr val="FF0000"/>
              </a:solidFill>
            </a:endParaRPr>
          </a:p>
          <a:p>
            <a:pPr marL="0" indent="0" algn="ctr">
              <a:buNone/>
            </a:pPr>
            <a:endParaRPr lang="en-GB" dirty="0" smtClean="0"/>
          </a:p>
          <a:p>
            <a:pPr marL="0" indent="0" algn="ctr">
              <a:buNone/>
            </a:pPr>
            <a:r>
              <a:rPr lang="en-GB" dirty="0" err="1" smtClean="0"/>
              <a:t>Leptin</a:t>
            </a:r>
            <a:r>
              <a:rPr lang="en-GB" dirty="0" smtClean="0"/>
              <a:t> concentration is directly related to percentage body fat. Once secreted it acts on receptors on the hypothalamus leading to the feeling of satiety and a  desire to decrease food intake and </a:t>
            </a:r>
            <a:r>
              <a:rPr lang="en-GB" dirty="0" smtClean="0"/>
              <a:t>increases </a:t>
            </a:r>
            <a:r>
              <a:rPr lang="en-GB" dirty="0" smtClean="0"/>
              <a:t>energy expenditure through the action of neuropeptides acting in the brain.</a:t>
            </a:r>
          </a:p>
          <a:p>
            <a:pPr marL="0" indent="0" algn="ctr">
              <a:buNone/>
            </a:pPr>
            <a:endParaRPr lang="en-GB" dirty="0"/>
          </a:p>
          <a:p>
            <a:pPr marL="0" indent="0" algn="ctr">
              <a:buNone/>
            </a:pPr>
            <a:r>
              <a:rPr lang="en-GB" dirty="0" smtClean="0"/>
              <a:t>As such </a:t>
            </a:r>
            <a:r>
              <a:rPr lang="en-GB" dirty="0" err="1" smtClean="0"/>
              <a:t>leptin</a:t>
            </a:r>
            <a:r>
              <a:rPr lang="en-GB" dirty="0" smtClean="0"/>
              <a:t> does not regulate food intake from meal to meal but over a longer period of time.</a:t>
            </a:r>
          </a:p>
          <a:p>
            <a:pPr marL="0" indent="0" algn="ctr">
              <a:buNone/>
            </a:pPr>
            <a:endParaRPr lang="en-GB" dirty="0"/>
          </a:p>
          <a:p>
            <a:pPr marL="0" indent="0">
              <a:buNone/>
            </a:pPr>
            <a:r>
              <a:rPr lang="en-GB" dirty="0" smtClean="0"/>
              <a:t>Low levels of </a:t>
            </a:r>
            <a:r>
              <a:rPr lang="en-GB" dirty="0" err="1" smtClean="0"/>
              <a:t>leptin</a:t>
            </a:r>
            <a:r>
              <a:rPr lang="en-GB" dirty="0" smtClean="0"/>
              <a:t> can result in the constant feeling of hunger and is associated with conditions such as binge eating disorder which lead to obesity.</a:t>
            </a:r>
          </a:p>
          <a:p>
            <a:pPr marL="0" indent="0">
              <a:buNone/>
            </a:pPr>
            <a:endParaRPr lang="en-GB" dirty="0" smtClean="0"/>
          </a:p>
          <a:p>
            <a:pPr marL="0" indent="0">
              <a:buNone/>
            </a:pPr>
            <a:r>
              <a:rPr lang="en-GB" dirty="0" smtClean="0"/>
              <a:t>However </a:t>
            </a:r>
          </a:p>
          <a:p>
            <a:pPr marL="0" indent="0">
              <a:buNone/>
            </a:pPr>
            <a:endParaRPr lang="en-GB" dirty="0"/>
          </a:p>
          <a:p>
            <a:pPr marL="0" indent="0" algn="ctr">
              <a:buNone/>
            </a:pPr>
            <a:r>
              <a:rPr lang="en-GB" dirty="0" smtClean="0">
                <a:solidFill>
                  <a:srgbClr val="0070C0"/>
                </a:solidFill>
              </a:rPr>
              <a:t>As more fat is stored the receptors become resistant to </a:t>
            </a:r>
            <a:r>
              <a:rPr lang="en-GB" dirty="0" err="1" smtClean="0">
                <a:solidFill>
                  <a:srgbClr val="0070C0"/>
                </a:solidFill>
              </a:rPr>
              <a:t>leptin</a:t>
            </a:r>
            <a:r>
              <a:rPr lang="en-GB" dirty="0" smtClean="0">
                <a:solidFill>
                  <a:srgbClr val="0070C0"/>
                </a:solidFill>
              </a:rPr>
              <a:t> and so more is require to stimulate the neural regulation of eating as such obese people tend to have high levels of </a:t>
            </a:r>
            <a:r>
              <a:rPr lang="en-GB" dirty="0" err="1" smtClean="0">
                <a:solidFill>
                  <a:srgbClr val="0070C0"/>
                </a:solidFill>
              </a:rPr>
              <a:t>leptin</a:t>
            </a:r>
            <a:r>
              <a:rPr lang="en-GB" dirty="0" smtClean="0">
                <a:solidFill>
                  <a:srgbClr val="0070C0"/>
                </a:solidFill>
              </a:rPr>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82821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dirty="0" smtClean="0"/>
              <a:t>Other Roles of </a:t>
            </a:r>
            <a:r>
              <a:rPr lang="en-GB" dirty="0" err="1"/>
              <a:t>L</a:t>
            </a:r>
            <a:r>
              <a:rPr lang="en-GB" dirty="0" err="1" smtClean="0"/>
              <a:t>eptin</a:t>
            </a:r>
            <a:endParaRPr lang="en-GB" dirty="0"/>
          </a:p>
        </p:txBody>
      </p:sp>
      <p:sp>
        <p:nvSpPr>
          <p:cNvPr id="3" name="Content Placeholder 2"/>
          <p:cNvSpPr>
            <a:spLocks noGrp="1"/>
          </p:cNvSpPr>
          <p:nvPr>
            <p:ph idx="1"/>
          </p:nvPr>
        </p:nvSpPr>
        <p:spPr>
          <a:xfrm>
            <a:off x="457200" y="980728"/>
            <a:ext cx="8229600" cy="5760640"/>
          </a:xfrm>
        </p:spPr>
        <p:txBody>
          <a:bodyPr>
            <a:normAutofit fontScale="47500" lnSpcReduction="20000"/>
          </a:bodyPr>
          <a:lstStyle/>
          <a:p>
            <a:pPr marL="514350" indent="-514350">
              <a:buFont typeface="+mj-lt"/>
              <a:buAutoNum type="arabicPeriod"/>
            </a:pPr>
            <a:r>
              <a:rPr lang="en-GB" sz="3800" dirty="0" err="1"/>
              <a:t>Leptin</a:t>
            </a:r>
            <a:r>
              <a:rPr lang="en-GB" sz="3800" dirty="0"/>
              <a:t> plays a critical role in the adaptive response to starvation</a:t>
            </a:r>
            <a:r>
              <a:rPr lang="en-GB" sz="3800" dirty="0" smtClean="0"/>
              <a:t>.</a:t>
            </a:r>
            <a:endParaRPr lang="en-GB" sz="3800" baseline="30000" dirty="0"/>
          </a:p>
          <a:p>
            <a:pPr marL="514350" indent="-514350">
              <a:buFont typeface="+mj-lt"/>
              <a:buAutoNum type="arabicPeriod"/>
            </a:pPr>
            <a:endParaRPr lang="en-GB" sz="3800" baseline="30000" dirty="0" smtClean="0"/>
          </a:p>
          <a:p>
            <a:pPr marL="514350" indent="-514350">
              <a:buFont typeface="+mj-lt"/>
              <a:buAutoNum type="arabicPeriod"/>
            </a:pPr>
            <a:r>
              <a:rPr lang="en-GB" sz="3800" dirty="0" err="1" smtClean="0"/>
              <a:t>Leptin</a:t>
            </a:r>
            <a:r>
              <a:rPr lang="en-GB" sz="3800" dirty="0" smtClean="0"/>
              <a:t> </a:t>
            </a:r>
            <a:r>
              <a:rPr lang="en-GB" sz="3800" dirty="0"/>
              <a:t>level is decreased after short-term </a:t>
            </a:r>
            <a:r>
              <a:rPr lang="en-GB" sz="3800" dirty="0" smtClean="0"/>
              <a:t>fasting</a:t>
            </a:r>
            <a:r>
              <a:rPr lang="en-GB" sz="3800" dirty="0"/>
              <a:t> </a:t>
            </a:r>
            <a:r>
              <a:rPr lang="en-GB" sz="3800" dirty="0" smtClean="0"/>
              <a:t>(24–72 </a:t>
            </a:r>
            <a:r>
              <a:rPr lang="en-GB" sz="3800" dirty="0"/>
              <a:t>hours), even when changes in fat mass are not observed</a:t>
            </a:r>
            <a:r>
              <a:rPr lang="en-GB" sz="3800" dirty="0" smtClean="0"/>
              <a:t>.</a:t>
            </a:r>
            <a:endParaRPr lang="en-GB" sz="3800" baseline="30000" dirty="0"/>
          </a:p>
          <a:p>
            <a:pPr marL="514350" indent="-514350">
              <a:buFont typeface="+mj-lt"/>
              <a:buAutoNum type="arabicPeriod"/>
            </a:pPr>
            <a:endParaRPr lang="en-GB" sz="3800" baseline="30000" dirty="0" smtClean="0"/>
          </a:p>
          <a:p>
            <a:pPr marL="514350" indent="-514350">
              <a:buFont typeface="+mj-lt"/>
              <a:buAutoNum type="arabicPeriod"/>
            </a:pPr>
            <a:r>
              <a:rPr lang="en-GB" sz="3800" dirty="0" smtClean="0"/>
              <a:t>Serum </a:t>
            </a:r>
            <a:r>
              <a:rPr lang="en-GB" sz="3800" dirty="0"/>
              <a:t>level of leptin is reduced by sleep </a:t>
            </a:r>
            <a:r>
              <a:rPr lang="en-GB" sz="3800" dirty="0" smtClean="0"/>
              <a:t>deprivation.</a:t>
            </a:r>
            <a:endParaRPr lang="en-GB" sz="3800" dirty="0"/>
          </a:p>
          <a:p>
            <a:pPr marL="514350" indent="-514350">
              <a:buFont typeface="+mj-lt"/>
              <a:buAutoNum type="arabicPeriod"/>
            </a:pPr>
            <a:endParaRPr lang="en-GB" sz="3800" dirty="0" smtClean="0"/>
          </a:p>
          <a:p>
            <a:pPr marL="514350" indent="-514350">
              <a:buFont typeface="+mj-lt"/>
              <a:buAutoNum type="arabicPeriod"/>
            </a:pPr>
            <a:r>
              <a:rPr lang="en-GB" sz="3800" dirty="0" smtClean="0"/>
              <a:t>Leptin </a:t>
            </a:r>
            <a:r>
              <a:rPr lang="en-GB" sz="3800" dirty="0"/>
              <a:t>level is increased by emotional </a:t>
            </a:r>
            <a:r>
              <a:rPr lang="en-GB" sz="3800" dirty="0" smtClean="0"/>
              <a:t>stress.</a:t>
            </a:r>
          </a:p>
          <a:p>
            <a:pPr marL="514350" indent="-514350">
              <a:buFont typeface="+mj-lt"/>
              <a:buAutoNum type="arabicPeriod"/>
            </a:pPr>
            <a:endParaRPr lang="en-GB" sz="3800" dirty="0"/>
          </a:p>
          <a:p>
            <a:pPr marL="514350" indent="-514350">
              <a:buFont typeface="+mj-lt"/>
              <a:buAutoNum type="arabicPeriod"/>
            </a:pPr>
            <a:r>
              <a:rPr lang="en-GB" sz="3800" dirty="0" smtClean="0"/>
              <a:t>Leptin </a:t>
            </a:r>
            <a:r>
              <a:rPr lang="en-GB" sz="3800" dirty="0"/>
              <a:t>level is chronically reduced by physical </a:t>
            </a:r>
            <a:r>
              <a:rPr lang="en-GB" sz="3800" dirty="0" smtClean="0"/>
              <a:t>exercise.</a:t>
            </a:r>
          </a:p>
          <a:p>
            <a:pPr marL="514350" indent="-514350">
              <a:buFont typeface="+mj-lt"/>
              <a:buAutoNum type="arabicPeriod"/>
            </a:pPr>
            <a:endParaRPr lang="en-GB" sz="3800" dirty="0" smtClean="0"/>
          </a:p>
          <a:p>
            <a:pPr marL="514350" indent="-514350">
              <a:buFont typeface="+mj-lt"/>
              <a:buAutoNum type="arabicPeriod"/>
            </a:pPr>
            <a:r>
              <a:rPr lang="en-GB" sz="3800" dirty="0" smtClean="0"/>
              <a:t>Leptin </a:t>
            </a:r>
            <a:r>
              <a:rPr lang="en-GB" sz="3800" dirty="0"/>
              <a:t>level is decreased by increases in testosterone levels and increased by increases in </a:t>
            </a:r>
            <a:r>
              <a:rPr lang="en-GB" sz="3800" dirty="0" smtClean="0"/>
              <a:t>oestrogen </a:t>
            </a:r>
            <a:r>
              <a:rPr lang="en-GB" sz="3800" dirty="0"/>
              <a:t>levels</a:t>
            </a:r>
            <a:r>
              <a:rPr lang="en-GB" sz="3800" dirty="0" smtClean="0"/>
              <a:t>.</a:t>
            </a:r>
            <a:endParaRPr lang="en-GB" sz="3800" baseline="30000" dirty="0"/>
          </a:p>
          <a:p>
            <a:pPr marL="514350" indent="-514350">
              <a:buFont typeface="+mj-lt"/>
              <a:buAutoNum type="arabicPeriod"/>
            </a:pPr>
            <a:endParaRPr lang="en-GB" sz="3800" dirty="0"/>
          </a:p>
          <a:p>
            <a:pPr marL="514350" indent="-514350">
              <a:buFont typeface="+mj-lt"/>
              <a:buAutoNum type="arabicPeriod"/>
            </a:pPr>
            <a:r>
              <a:rPr lang="en-GB" sz="3800" dirty="0" err="1"/>
              <a:t>Leptin</a:t>
            </a:r>
            <a:r>
              <a:rPr lang="en-GB" sz="3800" dirty="0"/>
              <a:t> level is increased by </a:t>
            </a:r>
            <a:r>
              <a:rPr lang="en-GB" sz="3800" dirty="0" smtClean="0"/>
              <a:t>insulin.</a:t>
            </a:r>
          </a:p>
          <a:p>
            <a:pPr marL="514350" indent="-514350">
              <a:buFont typeface="+mj-lt"/>
              <a:buAutoNum type="arabicPeriod"/>
            </a:pPr>
            <a:endParaRPr lang="en-GB" sz="3800" dirty="0"/>
          </a:p>
          <a:p>
            <a:pPr marL="514350" indent="-514350">
              <a:buFont typeface="+mj-lt"/>
              <a:buAutoNum type="arabicPeriod"/>
            </a:pPr>
            <a:r>
              <a:rPr lang="en-GB" sz="3800" dirty="0" smtClean="0"/>
              <a:t>In </a:t>
            </a:r>
            <a:r>
              <a:rPr lang="en-GB" sz="3800" dirty="0"/>
              <a:t>obese patients with obstructive sleep </a:t>
            </a:r>
            <a:r>
              <a:rPr lang="en-GB" sz="3800" dirty="0" err="1" smtClean="0"/>
              <a:t>apnea</a:t>
            </a:r>
            <a:r>
              <a:rPr lang="en-GB" sz="3800" dirty="0" smtClean="0"/>
              <a:t> </a:t>
            </a:r>
            <a:r>
              <a:rPr lang="en-GB" sz="3800" dirty="0"/>
              <a:t>leptin level is increased, but decreased after the administration of continuous positive airway </a:t>
            </a:r>
            <a:r>
              <a:rPr lang="en-GB" sz="3800" dirty="0" smtClean="0"/>
              <a:t>pressure.</a:t>
            </a:r>
            <a:endParaRPr lang="en-GB" sz="3800" baseline="30000" dirty="0"/>
          </a:p>
          <a:p>
            <a:pPr marL="514350" indent="-514350">
              <a:buFont typeface="+mj-lt"/>
              <a:buAutoNum type="arabicPeriod"/>
            </a:pPr>
            <a:endParaRPr lang="en-GB" sz="3800" baseline="30000" dirty="0" smtClean="0"/>
          </a:p>
          <a:p>
            <a:pPr marL="514350" indent="-514350">
              <a:buFont typeface="+mj-lt"/>
              <a:buAutoNum type="arabicPeriod"/>
            </a:pPr>
            <a:r>
              <a:rPr lang="en-GB" sz="3800" dirty="0" smtClean="0"/>
              <a:t>In </a:t>
            </a:r>
            <a:r>
              <a:rPr lang="en-GB" sz="3800" dirty="0"/>
              <a:t>non-obese individuals, however, restful sleep (i.e., 8–12 hours of unbroken sleep) can increase </a:t>
            </a:r>
            <a:r>
              <a:rPr lang="en-GB" sz="3800" dirty="0" err="1"/>
              <a:t>leptin</a:t>
            </a:r>
            <a:r>
              <a:rPr lang="en-GB" sz="3800" dirty="0"/>
              <a:t> to normal levels.</a:t>
            </a:r>
          </a:p>
          <a:p>
            <a:endParaRPr lang="en-GB" dirty="0"/>
          </a:p>
        </p:txBody>
      </p:sp>
    </p:spTree>
    <p:extLst>
      <p:ext uri="{BB962C8B-B14F-4D97-AF65-F5344CB8AC3E}">
        <p14:creationId xmlns:p14="http://schemas.microsoft.com/office/powerpoint/2010/main" val="3040009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850106"/>
          </a:xfrm>
        </p:spPr>
        <p:txBody>
          <a:bodyPr/>
          <a:lstStyle/>
          <a:p>
            <a:r>
              <a:rPr lang="en-GB" dirty="0" smtClean="0"/>
              <a:t>Other Roles of </a:t>
            </a:r>
            <a:r>
              <a:rPr lang="en-GB" dirty="0" err="1"/>
              <a:t>L</a:t>
            </a:r>
            <a:r>
              <a:rPr lang="en-GB" dirty="0" err="1" smtClean="0"/>
              <a:t>eptin</a:t>
            </a:r>
            <a:endParaRPr lang="en-GB" dirty="0"/>
          </a:p>
        </p:txBody>
      </p:sp>
      <p:pic>
        <p:nvPicPr>
          <p:cNvPr id="2050" name="Picture 2" descr="Image result for lept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980728"/>
            <a:ext cx="6984776" cy="5690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8414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648072"/>
          </a:xfrm>
        </p:spPr>
        <p:txBody>
          <a:bodyPr>
            <a:normAutofit fontScale="90000"/>
          </a:bodyPr>
          <a:lstStyle/>
          <a:p>
            <a:r>
              <a:rPr lang="en-GB" dirty="0" smtClean="0"/>
              <a:t>Ghrelin</a:t>
            </a:r>
            <a:endParaRPr lang="en-GB" dirty="0"/>
          </a:p>
        </p:txBody>
      </p:sp>
      <p:sp>
        <p:nvSpPr>
          <p:cNvPr id="3" name="Content Placeholder 2"/>
          <p:cNvSpPr>
            <a:spLocks noGrp="1"/>
          </p:cNvSpPr>
          <p:nvPr>
            <p:ph idx="1"/>
          </p:nvPr>
        </p:nvSpPr>
        <p:spPr>
          <a:xfrm>
            <a:off x="457200" y="980728"/>
            <a:ext cx="8229600" cy="5145435"/>
          </a:xfrm>
        </p:spPr>
        <p:txBody>
          <a:bodyPr/>
          <a:lstStyle/>
          <a:p>
            <a:pPr marL="0" indent="0" algn="ctr">
              <a:buNone/>
            </a:pPr>
            <a:r>
              <a:rPr lang="en-GB" sz="2400" dirty="0">
                <a:solidFill>
                  <a:srgbClr val="FF0000"/>
                </a:solidFill>
              </a:rPr>
              <a:t>A hormone consisting of </a:t>
            </a:r>
            <a:r>
              <a:rPr lang="en-GB" sz="2400" dirty="0" smtClean="0">
                <a:solidFill>
                  <a:srgbClr val="FF0000"/>
                </a:solidFill>
              </a:rPr>
              <a:t>28 amino </a:t>
            </a:r>
            <a:r>
              <a:rPr lang="en-GB" sz="2400" dirty="0">
                <a:solidFill>
                  <a:srgbClr val="FF0000"/>
                </a:solidFill>
              </a:rPr>
              <a:t>acids coded on Chromosome </a:t>
            </a:r>
            <a:r>
              <a:rPr lang="en-GB" sz="2400" dirty="0" smtClean="0">
                <a:solidFill>
                  <a:srgbClr val="FF0000"/>
                </a:solidFill>
              </a:rPr>
              <a:t>3 </a:t>
            </a:r>
            <a:r>
              <a:rPr lang="en-GB" sz="2400" dirty="0">
                <a:solidFill>
                  <a:srgbClr val="FF0000"/>
                </a:solidFill>
              </a:rPr>
              <a:t>and express predominantly in </a:t>
            </a:r>
            <a:r>
              <a:rPr lang="en-GB" sz="2400" dirty="0" smtClean="0">
                <a:solidFill>
                  <a:srgbClr val="FF0000"/>
                </a:solidFill>
              </a:rPr>
              <a:t>the </a:t>
            </a:r>
            <a:r>
              <a:rPr lang="en-GB" sz="2400" dirty="0" err="1" smtClean="0">
                <a:solidFill>
                  <a:srgbClr val="FF0000"/>
                </a:solidFill>
              </a:rPr>
              <a:t>ghrelinergic</a:t>
            </a:r>
            <a:r>
              <a:rPr lang="en-GB" sz="2400" dirty="0" smtClean="0">
                <a:solidFill>
                  <a:srgbClr val="FF0000"/>
                </a:solidFill>
              </a:rPr>
              <a:t> cells in the stomach and gut, though some is produced in most glands and even in the brain.</a:t>
            </a:r>
            <a:endParaRPr lang="en-GB" dirty="0" smtClean="0"/>
          </a:p>
          <a:p>
            <a:pPr marL="0" indent="0">
              <a:buNone/>
            </a:pPr>
            <a:endParaRPr lang="en-GB" sz="2400" dirty="0">
              <a:solidFill>
                <a:srgbClr val="FF0000"/>
              </a:solidFill>
            </a:endParaRPr>
          </a:p>
          <a:p>
            <a:pPr marL="0" indent="0">
              <a:buNone/>
            </a:pPr>
            <a:r>
              <a:rPr lang="en-GB" sz="2400" dirty="0" smtClean="0"/>
              <a:t>When the stomach is empty ghrelin is secreted which circulates to the hypothalamus (same cells as </a:t>
            </a:r>
            <a:r>
              <a:rPr lang="en-GB" sz="2400" dirty="0" err="1" smtClean="0"/>
              <a:t>leptin</a:t>
            </a:r>
            <a:r>
              <a:rPr lang="en-GB" sz="2400" dirty="0" smtClean="0"/>
              <a:t>) and initiates feeling of hunger.</a:t>
            </a:r>
          </a:p>
          <a:p>
            <a:pPr marL="0" indent="0">
              <a:buNone/>
            </a:pPr>
            <a:endParaRPr lang="en-GB" sz="2400" dirty="0"/>
          </a:p>
          <a:p>
            <a:pPr marL="0" indent="0" algn="ctr">
              <a:buNone/>
            </a:pPr>
            <a:r>
              <a:rPr lang="en-GB" sz="2400" dirty="0" smtClean="0">
                <a:solidFill>
                  <a:srgbClr val="0070C0"/>
                </a:solidFill>
              </a:rPr>
              <a:t>The levels of circulating ghrelin therefore regulate food consumption on a meal by meal basis.</a:t>
            </a:r>
            <a:endParaRPr lang="en-GB" sz="2400" dirty="0">
              <a:solidFill>
                <a:srgbClr val="0070C0"/>
              </a:solidFill>
            </a:endParaRPr>
          </a:p>
        </p:txBody>
      </p:sp>
    </p:spTree>
    <p:extLst>
      <p:ext uri="{BB962C8B-B14F-4D97-AF65-F5344CB8AC3E}">
        <p14:creationId xmlns:p14="http://schemas.microsoft.com/office/powerpoint/2010/main" val="39099923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lstStyle/>
          <a:p>
            <a:r>
              <a:rPr lang="en-GB" dirty="0" smtClean="0"/>
              <a:t>Other Roles of Ghrelin</a:t>
            </a:r>
            <a:endParaRPr lang="en-GB" dirty="0"/>
          </a:p>
        </p:txBody>
      </p:sp>
      <p:pic>
        <p:nvPicPr>
          <p:cNvPr id="3074" name="Picture 2" descr="Image result for Ghrel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343130"/>
            <a:ext cx="6696744" cy="5295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53980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Ghrelin and Health</a:t>
            </a:r>
            <a:endParaRPr lang="en-GB" dirty="0"/>
          </a:p>
        </p:txBody>
      </p:sp>
      <p:sp>
        <p:nvSpPr>
          <p:cNvPr id="3" name="Content Placeholder 2"/>
          <p:cNvSpPr>
            <a:spLocks noGrp="1"/>
          </p:cNvSpPr>
          <p:nvPr>
            <p:ph idx="1"/>
          </p:nvPr>
        </p:nvSpPr>
        <p:spPr>
          <a:xfrm>
            <a:off x="457200" y="980728"/>
            <a:ext cx="8229600" cy="5616624"/>
          </a:xfrm>
        </p:spPr>
        <p:txBody>
          <a:bodyPr>
            <a:normAutofit fontScale="92500" lnSpcReduction="20000"/>
          </a:bodyPr>
          <a:lstStyle/>
          <a:p>
            <a:r>
              <a:rPr lang="en-GB" sz="2400" dirty="0" smtClean="0"/>
              <a:t>Lower in obese individuals but when food is consumed for </a:t>
            </a:r>
            <a:r>
              <a:rPr lang="en-GB" sz="2400" dirty="0" smtClean="0"/>
              <a:t>pleasure </a:t>
            </a:r>
            <a:r>
              <a:rPr lang="en-GB" sz="2400" dirty="0" smtClean="0"/>
              <a:t>rather than necessity then levels of ghrelin rise.</a:t>
            </a:r>
          </a:p>
          <a:p>
            <a:endParaRPr lang="en-GB" sz="2400" dirty="0" smtClean="0"/>
          </a:p>
          <a:p>
            <a:r>
              <a:rPr lang="en-GB" sz="2400" dirty="0" smtClean="0"/>
              <a:t>Higher in those with anorexia nervosa.</a:t>
            </a:r>
          </a:p>
          <a:p>
            <a:endParaRPr lang="en-GB" sz="2400" dirty="0"/>
          </a:p>
          <a:p>
            <a:r>
              <a:rPr lang="en-GB" sz="2400" dirty="0" smtClean="0"/>
              <a:t>Levels of ghrelin changes during the day and increase throughout  the night . This is affected by exposure to light during the night and poor sleep patterns which increase ghrelin and decrease </a:t>
            </a:r>
            <a:r>
              <a:rPr lang="en-GB" sz="2400" dirty="0" err="1" smtClean="0"/>
              <a:t>leptin</a:t>
            </a:r>
            <a:r>
              <a:rPr lang="en-GB" sz="2400" dirty="0" smtClean="0"/>
              <a:t> concentrations.</a:t>
            </a:r>
          </a:p>
          <a:p>
            <a:endParaRPr lang="en-GB" sz="2400" dirty="0"/>
          </a:p>
          <a:p>
            <a:r>
              <a:rPr lang="en-GB" sz="2400" dirty="0" smtClean="0"/>
              <a:t>Gastric bypass surgery reduces ghrelin secretion – maybe only in the short term.</a:t>
            </a:r>
          </a:p>
          <a:p>
            <a:endParaRPr lang="en-GB" sz="2400" dirty="0"/>
          </a:p>
          <a:p>
            <a:r>
              <a:rPr lang="en-GB" sz="2400" dirty="0" err="1" smtClean="0"/>
              <a:t>Grehlin</a:t>
            </a:r>
            <a:r>
              <a:rPr lang="en-GB" sz="2400" dirty="0" smtClean="0"/>
              <a:t> plasma concentrations increase with age leading to weight gain in middle age – until sarcopenia takes over.</a:t>
            </a:r>
          </a:p>
          <a:p>
            <a:endParaRPr lang="en-GB" sz="2400" dirty="0"/>
          </a:p>
          <a:p>
            <a:r>
              <a:rPr lang="en-GB" sz="2400" dirty="0" smtClean="0"/>
              <a:t>Low </a:t>
            </a:r>
            <a:r>
              <a:rPr lang="en-GB" sz="2400" dirty="0" err="1" smtClean="0"/>
              <a:t>ghelin</a:t>
            </a:r>
            <a:r>
              <a:rPr lang="en-GB" sz="2400" dirty="0" smtClean="0"/>
              <a:t> levels linked to anxiety and depression</a:t>
            </a:r>
          </a:p>
          <a:p>
            <a:pPr marL="0" indent="0">
              <a:buNone/>
            </a:pPr>
            <a:endParaRPr lang="en-GB" dirty="0"/>
          </a:p>
        </p:txBody>
      </p:sp>
    </p:spTree>
    <p:extLst>
      <p:ext uri="{BB962C8B-B14F-4D97-AF65-F5344CB8AC3E}">
        <p14:creationId xmlns:p14="http://schemas.microsoft.com/office/powerpoint/2010/main" val="169813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203" y="188640"/>
            <a:ext cx="8229600" cy="576064"/>
          </a:xfrm>
        </p:spPr>
        <p:txBody>
          <a:bodyPr>
            <a:normAutofit fontScale="90000"/>
          </a:bodyPr>
          <a:lstStyle/>
          <a:p>
            <a:r>
              <a:rPr lang="en-GB" dirty="0" smtClean="0"/>
              <a:t>Digestive Hormones</a:t>
            </a:r>
            <a:endParaRPr lang="en-GB" dirty="0"/>
          </a:p>
        </p:txBody>
      </p:sp>
      <p:pic>
        <p:nvPicPr>
          <p:cNvPr id="4098" name="Picture 2" descr="Image result for hormones in the digestive syst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3" y="1052736"/>
            <a:ext cx="8848980" cy="5193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7409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Image result for hormones in the digestive syst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38482"/>
            <a:ext cx="5850650" cy="61412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23528" y="6309320"/>
            <a:ext cx="8496944" cy="369332"/>
          </a:xfrm>
          <a:prstGeom prst="rect">
            <a:avLst/>
          </a:prstGeom>
          <a:noFill/>
        </p:spPr>
        <p:txBody>
          <a:bodyPr wrap="square" rtlCol="0">
            <a:spAutoFit/>
          </a:bodyPr>
          <a:lstStyle/>
          <a:p>
            <a:pPr algn="ctr"/>
            <a:r>
              <a:rPr lang="en-GB" b="1" dirty="0" smtClean="0"/>
              <a:t>Gastric inhibitory polypeptide 		Vasoactive intestinal peptide</a:t>
            </a:r>
            <a:endParaRPr lang="en-GB" b="1" dirty="0"/>
          </a:p>
        </p:txBody>
      </p:sp>
    </p:spTree>
    <p:extLst>
      <p:ext uri="{BB962C8B-B14F-4D97-AF65-F5344CB8AC3E}">
        <p14:creationId xmlns:p14="http://schemas.microsoft.com/office/powerpoint/2010/main" val="1694266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US" altLang="en-US"/>
              <a:t>The Nerve Impulse</a:t>
            </a:r>
          </a:p>
        </p:txBody>
      </p:sp>
      <p:sp>
        <p:nvSpPr>
          <p:cNvPr id="70659" name="Rectangle 3"/>
          <p:cNvSpPr>
            <a:spLocks noGrp="1" noChangeArrowheads="1"/>
          </p:cNvSpPr>
          <p:nvPr>
            <p:ph type="body" idx="1"/>
          </p:nvPr>
        </p:nvSpPr>
        <p:spPr/>
        <p:txBody>
          <a:bodyPr>
            <a:normAutofit lnSpcReduction="10000"/>
          </a:bodyPr>
          <a:lstStyle/>
          <a:p>
            <a:r>
              <a:rPr lang="en-US" altLang="en-US" dirty="0"/>
              <a:t>A </a:t>
            </a:r>
            <a:r>
              <a:rPr lang="en-US" altLang="en-US" dirty="0">
                <a:solidFill>
                  <a:srgbClr val="FF3300"/>
                </a:solidFill>
              </a:rPr>
              <a:t>nerve impulse</a:t>
            </a:r>
            <a:r>
              <a:rPr lang="en-US" altLang="en-US" dirty="0"/>
              <a:t> is the electrical message that is transmitted down the axon of a neuron</a:t>
            </a:r>
            <a:r>
              <a:rPr lang="en-US" altLang="en-US" dirty="0" smtClean="0"/>
              <a:t>.</a:t>
            </a:r>
          </a:p>
          <a:p>
            <a:endParaRPr lang="en-US" altLang="en-US" dirty="0"/>
          </a:p>
          <a:p>
            <a:r>
              <a:rPr lang="en-US" altLang="en-US" dirty="0"/>
              <a:t>The impulse does not travel directly down the axon but is regenerated at points along the axon</a:t>
            </a:r>
            <a:r>
              <a:rPr lang="en-US" altLang="en-US" dirty="0" smtClean="0"/>
              <a:t>.</a:t>
            </a:r>
          </a:p>
          <a:p>
            <a:endParaRPr lang="en-US" altLang="en-US" dirty="0"/>
          </a:p>
          <a:p>
            <a:r>
              <a:rPr lang="en-US" altLang="en-US" dirty="0"/>
              <a:t>The speed of nerve impulses ranges from approximately 1 m/s  to 100 m/s.</a:t>
            </a:r>
          </a:p>
        </p:txBody>
      </p:sp>
    </p:spTree>
    <p:extLst>
      <p:ext uri="{BB962C8B-B14F-4D97-AF65-F5344CB8AC3E}">
        <p14:creationId xmlns:p14="http://schemas.microsoft.com/office/powerpoint/2010/main" val="2814075325"/>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539552" y="260648"/>
            <a:ext cx="8229600" cy="490066"/>
          </a:xfrm>
        </p:spPr>
        <p:txBody>
          <a:bodyPr>
            <a:normAutofit fontScale="90000"/>
          </a:bodyPr>
          <a:lstStyle/>
          <a:p>
            <a:r>
              <a:rPr lang="en-US" altLang="en-US" sz="4000" dirty="0"/>
              <a:t>Nature of an impulse</a:t>
            </a:r>
            <a:endParaRPr lang="en-GB" altLang="en-US" sz="4000" dirty="0"/>
          </a:p>
        </p:txBody>
      </p:sp>
      <p:sp>
        <p:nvSpPr>
          <p:cNvPr id="16387" name="Rectangle 3"/>
          <p:cNvSpPr>
            <a:spLocks noGrp="1" noChangeArrowheads="1"/>
          </p:cNvSpPr>
          <p:nvPr>
            <p:ph type="body" idx="1"/>
          </p:nvPr>
        </p:nvSpPr>
        <p:spPr>
          <a:xfrm>
            <a:off x="179512" y="908720"/>
            <a:ext cx="8507288" cy="2736775"/>
          </a:xfrm>
        </p:spPr>
        <p:txBody>
          <a:bodyPr>
            <a:normAutofit/>
          </a:bodyPr>
          <a:lstStyle/>
          <a:p>
            <a:pPr algn="ctr">
              <a:buFont typeface="Wingdings" pitchFamily="2" charset="2"/>
              <a:buNone/>
            </a:pPr>
            <a:r>
              <a:rPr lang="en-US" altLang="en-US" dirty="0"/>
              <a:t>	</a:t>
            </a:r>
            <a:r>
              <a:rPr lang="en-US" altLang="en-US" sz="2800" dirty="0" smtClean="0">
                <a:solidFill>
                  <a:srgbClr val="0070C0"/>
                </a:solidFill>
              </a:rPr>
              <a:t>Messages </a:t>
            </a:r>
            <a:r>
              <a:rPr lang="en-US" altLang="en-US" sz="2800" dirty="0">
                <a:solidFill>
                  <a:srgbClr val="0070C0"/>
                </a:solidFill>
              </a:rPr>
              <a:t>sent throughout the body are conducted along nerves using changes in action potentials which refers to changes in the electrical charge along the nerves </a:t>
            </a:r>
            <a:r>
              <a:rPr lang="en-US" altLang="en-US" sz="2800" dirty="0" err="1" smtClean="0">
                <a:solidFill>
                  <a:srgbClr val="0070C0"/>
                </a:solidFill>
              </a:rPr>
              <a:t>fibre</a:t>
            </a:r>
            <a:r>
              <a:rPr lang="en-US" altLang="en-US" sz="2800" dirty="0" smtClean="0">
                <a:solidFill>
                  <a:srgbClr val="0070C0"/>
                </a:solidFill>
              </a:rPr>
              <a:t> </a:t>
            </a:r>
            <a:r>
              <a:rPr lang="en-US" altLang="en-US" sz="2800" dirty="0">
                <a:solidFill>
                  <a:srgbClr val="0070C0"/>
                </a:solidFill>
              </a:rPr>
              <a:t>as well as across its membrane.</a:t>
            </a:r>
            <a:endParaRPr lang="en-GB" altLang="en-US" sz="2800" dirty="0">
              <a:solidFill>
                <a:srgbClr val="0070C0"/>
              </a:solidFill>
            </a:endParaRPr>
          </a:p>
        </p:txBody>
      </p:sp>
      <p:pic>
        <p:nvPicPr>
          <p:cNvPr id="4" name="Picture 4" descr="neur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424854" y="3052090"/>
            <a:ext cx="8208912" cy="380591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55383699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4"/>
          <p:cNvSpPr>
            <a:spLocks noGrp="1" noChangeArrowheads="1"/>
          </p:cNvSpPr>
          <p:nvPr>
            <p:ph type="title"/>
          </p:nvPr>
        </p:nvSpPr>
        <p:spPr>
          <a:xfrm>
            <a:off x="467544" y="116632"/>
            <a:ext cx="8229600" cy="815752"/>
          </a:xfrm>
        </p:spPr>
        <p:txBody>
          <a:bodyPr/>
          <a:lstStyle/>
          <a:p>
            <a:r>
              <a:rPr lang="en-GB" altLang="en-US" dirty="0"/>
              <a:t>Resting Action potential</a:t>
            </a:r>
          </a:p>
        </p:txBody>
      </p:sp>
      <p:sp>
        <p:nvSpPr>
          <p:cNvPr id="29701" name="Rectangle 5"/>
          <p:cNvSpPr>
            <a:spLocks noGrp="1" noChangeArrowheads="1"/>
          </p:cNvSpPr>
          <p:nvPr>
            <p:ph type="body" sz="half" idx="1"/>
          </p:nvPr>
        </p:nvSpPr>
        <p:spPr>
          <a:xfrm>
            <a:off x="0" y="1124744"/>
            <a:ext cx="8892480" cy="2376264"/>
          </a:xfrm>
        </p:spPr>
        <p:txBody>
          <a:bodyPr>
            <a:normAutofit/>
          </a:bodyPr>
          <a:lstStyle/>
          <a:p>
            <a:pPr>
              <a:lnSpc>
                <a:spcPct val="90000"/>
              </a:lnSpc>
              <a:buFont typeface="Wingdings" pitchFamily="2" charset="2"/>
              <a:buNone/>
            </a:pPr>
            <a:r>
              <a:rPr lang="en-GB" altLang="en-US" sz="2400" dirty="0" smtClean="0"/>
              <a:t>	</a:t>
            </a:r>
            <a:r>
              <a:rPr lang="en-GB" altLang="en-US" sz="2400" dirty="0" smtClean="0">
                <a:solidFill>
                  <a:srgbClr val="FF0000"/>
                </a:solidFill>
              </a:rPr>
              <a:t>Both </a:t>
            </a:r>
            <a:r>
              <a:rPr lang="en-GB" altLang="en-US" sz="2400" dirty="0">
                <a:solidFill>
                  <a:srgbClr val="FF0000"/>
                </a:solidFill>
              </a:rPr>
              <a:t>the inside and outside of the axon are made from positive ions. </a:t>
            </a:r>
            <a:r>
              <a:rPr lang="en-GB" altLang="en-US" sz="2400" dirty="0"/>
              <a:t>The negative voltage reading occurs as the inside has less positive ions than the outside. </a:t>
            </a:r>
            <a:r>
              <a:rPr lang="en-GB" altLang="en-US" sz="2400" dirty="0" smtClean="0">
                <a:solidFill>
                  <a:srgbClr val="0070C0"/>
                </a:solidFill>
              </a:rPr>
              <a:t>Therefore it is </a:t>
            </a:r>
            <a:r>
              <a:rPr lang="en-GB" altLang="en-US" sz="2400" dirty="0">
                <a:solidFill>
                  <a:srgbClr val="0070C0"/>
                </a:solidFill>
              </a:rPr>
              <a:t>less positive</a:t>
            </a:r>
            <a:r>
              <a:rPr lang="en-GB" altLang="en-US" sz="2400" dirty="0" smtClean="0">
                <a:solidFill>
                  <a:srgbClr val="0070C0"/>
                </a:solidFill>
              </a:rPr>
              <a:t>. There are also negatively charges proteins and nucleic acids inside the neurons.</a:t>
            </a:r>
            <a:endParaRPr lang="en-GB" altLang="en-US" sz="2400" dirty="0">
              <a:solidFill>
                <a:srgbClr val="0070C0"/>
              </a:solidFill>
            </a:endParaRPr>
          </a:p>
          <a:p>
            <a:pPr>
              <a:lnSpc>
                <a:spcPct val="90000"/>
              </a:lnSpc>
              <a:buFont typeface="Wingdings" pitchFamily="2" charset="2"/>
              <a:buNone/>
            </a:pPr>
            <a:r>
              <a:rPr lang="en-GB" altLang="en-US" sz="2400" dirty="0" smtClean="0"/>
              <a:t>	</a:t>
            </a:r>
            <a:r>
              <a:rPr lang="en-GB" altLang="en-US" sz="1900" dirty="0" smtClean="0"/>
              <a:t>i.e</a:t>
            </a:r>
            <a:r>
              <a:rPr lang="en-GB" altLang="en-US" sz="1900" dirty="0"/>
              <a:t>. at rest sodium (Na</a:t>
            </a:r>
            <a:r>
              <a:rPr lang="en-GB" altLang="en-US" sz="1900" baseline="30000" dirty="0"/>
              <a:t>+</a:t>
            </a:r>
            <a:r>
              <a:rPr lang="en-GB" altLang="en-US" sz="1900" dirty="0"/>
              <a:t>) is outside the plasma membrane and potassium (k</a:t>
            </a:r>
            <a:r>
              <a:rPr lang="en-GB" altLang="en-US" sz="1900" baseline="30000" dirty="0"/>
              <a:t>+</a:t>
            </a:r>
            <a:r>
              <a:rPr lang="en-GB" altLang="en-US" sz="1900" dirty="0"/>
              <a:t>) inside.</a:t>
            </a:r>
          </a:p>
        </p:txBody>
      </p:sp>
      <p:pic>
        <p:nvPicPr>
          <p:cNvPr id="29703" name="Picture 7"/>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1547664" y="3501008"/>
            <a:ext cx="6192688" cy="316835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90883150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US" altLang="en-US"/>
              <a:t>The Nerve Impulse</a:t>
            </a:r>
          </a:p>
        </p:txBody>
      </p:sp>
      <p:sp>
        <p:nvSpPr>
          <p:cNvPr id="72707" name="Rectangle 3"/>
          <p:cNvSpPr>
            <a:spLocks noGrp="1" noChangeArrowheads="1"/>
          </p:cNvSpPr>
          <p:nvPr>
            <p:ph type="body" idx="1"/>
          </p:nvPr>
        </p:nvSpPr>
        <p:spPr>
          <a:xfrm>
            <a:off x="467544" y="1556792"/>
            <a:ext cx="8062664" cy="5472608"/>
          </a:xfrm>
        </p:spPr>
        <p:txBody>
          <a:bodyPr>
            <a:normAutofit fontScale="77500" lnSpcReduction="20000"/>
          </a:bodyPr>
          <a:lstStyle/>
          <a:p>
            <a:pPr marL="0" indent="0">
              <a:buNone/>
            </a:pPr>
            <a:r>
              <a:rPr lang="en-US" altLang="en-US" dirty="0"/>
              <a:t>At rest, the membrane maintains an </a:t>
            </a:r>
            <a:r>
              <a:rPr lang="en-US" altLang="en-US" dirty="0">
                <a:solidFill>
                  <a:srgbClr val="FF3300"/>
                </a:solidFill>
              </a:rPr>
              <a:t>electrical polarization</a:t>
            </a:r>
            <a:r>
              <a:rPr lang="en-US" altLang="en-US" dirty="0"/>
              <a:t> or a difference in the electrical charge of two locations</a:t>
            </a:r>
            <a:r>
              <a:rPr lang="en-US" altLang="en-US" dirty="0" smtClean="0"/>
              <a:t>.</a:t>
            </a:r>
          </a:p>
          <a:p>
            <a:pPr marL="457200" lvl="1" indent="0" algn="ctr">
              <a:buNone/>
            </a:pPr>
            <a:r>
              <a:rPr lang="en-US" altLang="en-US" sz="2000" dirty="0" smtClean="0"/>
              <a:t>the </a:t>
            </a:r>
            <a:r>
              <a:rPr lang="en-US" altLang="en-US" sz="2000" dirty="0"/>
              <a:t>inside of the membrane is slightly negative with respect to the outside. (approximately -70 millivolts</a:t>
            </a:r>
            <a:r>
              <a:rPr lang="en-US" altLang="en-US" dirty="0" smtClean="0"/>
              <a:t>)</a:t>
            </a:r>
          </a:p>
          <a:p>
            <a:pPr marL="57150" indent="0">
              <a:buNone/>
            </a:pPr>
            <a:endParaRPr lang="en-US" altLang="en-US" dirty="0" smtClean="0"/>
          </a:p>
          <a:p>
            <a:pPr marL="57150" indent="0">
              <a:buNone/>
            </a:pPr>
            <a:r>
              <a:rPr lang="en-US" altLang="en-US" dirty="0" smtClean="0"/>
              <a:t>This is due to potassium leak channels allowing the slow diffusion of potassium from inside (high </a:t>
            </a:r>
            <a:r>
              <a:rPr lang="en-US" altLang="en-US" dirty="0" err="1" smtClean="0"/>
              <a:t>con</a:t>
            </a:r>
            <a:r>
              <a:rPr lang="en-US" altLang="en-US" baseline="30000" dirty="0" err="1" smtClean="0"/>
              <a:t>c</a:t>
            </a:r>
            <a:r>
              <a:rPr lang="en-US" altLang="en-US" dirty="0" smtClean="0"/>
              <a:t>) the cell to outside (low </a:t>
            </a:r>
            <a:r>
              <a:rPr lang="en-US" altLang="en-US" dirty="0" err="1" smtClean="0"/>
              <a:t>con</a:t>
            </a:r>
            <a:r>
              <a:rPr lang="en-US" altLang="en-US" baseline="30000" dirty="0" err="1" smtClean="0"/>
              <a:t>c</a:t>
            </a:r>
            <a:r>
              <a:rPr lang="en-US" altLang="en-US" dirty="0" smtClean="0"/>
              <a:t>) the cell.</a:t>
            </a:r>
          </a:p>
          <a:p>
            <a:pPr marL="57150" indent="0">
              <a:buNone/>
            </a:pPr>
            <a:endParaRPr lang="en-US" altLang="en-US" dirty="0"/>
          </a:p>
          <a:p>
            <a:pPr marL="57150" indent="0">
              <a:buNone/>
            </a:pPr>
            <a:r>
              <a:rPr lang="en-US" altLang="en-US" dirty="0" smtClean="0"/>
              <a:t>There are also sodium leak channels operating in the </a:t>
            </a:r>
            <a:r>
              <a:rPr lang="en-US" altLang="en-US" dirty="0" err="1" smtClean="0"/>
              <a:t>oppositie</a:t>
            </a:r>
            <a:r>
              <a:rPr lang="en-US" altLang="en-US" dirty="0" smtClean="0"/>
              <a:t> direction but with a low flow rate.</a:t>
            </a:r>
          </a:p>
          <a:p>
            <a:pPr marL="57150" indent="0">
              <a:buNone/>
            </a:pPr>
            <a:endParaRPr lang="en-US" altLang="en-US" dirty="0"/>
          </a:p>
          <a:p>
            <a:pPr marL="57150" indent="0">
              <a:buNone/>
            </a:pPr>
            <a:r>
              <a:rPr lang="en-US" altLang="en-US" dirty="0" smtClean="0"/>
              <a:t>When the electrical gradient becomes too great then the sodium potassium pump, using ATP exchanges 3K</a:t>
            </a:r>
            <a:r>
              <a:rPr lang="en-US" altLang="en-US" baseline="30000" dirty="0" smtClean="0"/>
              <a:t>+</a:t>
            </a:r>
            <a:r>
              <a:rPr lang="en-US" altLang="en-US" dirty="0" smtClean="0"/>
              <a:t> for 2Na</a:t>
            </a:r>
            <a:r>
              <a:rPr lang="en-US" altLang="en-US" baseline="30000" dirty="0" smtClean="0"/>
              <a:t>+</a:t>
            </a:r>
            <a:r>
              <a:rPr lang="en-US" altLang="en-US" dirty="0" smtClean="0"/>
              <a:t> and therefore maintain the electrical gradient.</a:t>
            </a:r>
            <a:endParaRPr lang="en-US" altLang="en-US" dirty="0"/>
          </a:p>
        </p:txBody>
      </p:sp>
    </p:spTree>
    <p:extLst>
      <p:ext uri="{BB962C8B-B14F-4D97-AF65-F5344CB8AC3E}">
        <p14:creationId xmlns:p14="http://schemas.microsoft.com/office/powerpoint/2010/main" val="3046622598"/>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57200" y="381000"/>
            <a:ext cx="8229600" cy="600075"/>
          </a:xfrm>
        </p:spPr>
        <p:txBody>
          <a:bodyPr>
            <a:normAutofit fontScale="90000"/>
          </a:bodyPr>
          <a:lstStyle/>
          <a:p>
            <a:r>
              <a:rPr lang="en-US" altLang="en-US" sz="4000" dirty="0"/>
              <a:t>The Nerve Impulse</a:t>
            </a:r>
          </a:p>
        </p:txBody>
      </p:sp>
      <p:sp>
        <p:nvSpPr>
          <p:cNvPr id="73731" name="Rectangle 3"/>
          <p:cNvSpPr>
            <a:spLocks noGrp="1" noChangeArrowheads="1"/>
          </p:cNvSpPr>
          <p:nvPr>
            <p:ph type="body" idx="1"/>
          </p:nvPr>
        </p:nvSpPr>
        <p:spPr>
          <a:xfrm>
            <a:off x="323528" y="1125538"/>
            <a:ext cx="8640960" cy="5615830"/>
          </a:xfrm>
        </p:spPr>
        <p:txBody>
          <a:bodyPr>
            <a:normAutofit fontScale="92500"/>
          </a:bodyPr>
          <a:lstStyle/>
          <a:p>
            <a:pPr marL="0" indent="0">
              <a:buNone/>
            </a:pPr>
            <a:r>
              <a:rPr lang="en-US" altLang="en-US" dirty="0" smtClean="0"/>
              <a:t>If the voltage approaches -55mV sodium gate channels open allowing a rapid influx of sodium into the cell increasing (depolarization) the change inside the cell.</a:t>
            </a:r>
          </a:p>
          <a:p>
            <a:pPr marL="0" indent="0">
              <a:buNone/>
            </a:pPr>
            <a:endParaRPr lang="en-US" altLang="en-US" dirty="0"/>
          </a:p>
          <a:p>
            <a:pPr marL="0" indent="0">
              <a:buNone/>
            </a:pPr>
            <a:r>
              <a:rPr lang="en-US" altLang="en-US" dirty="0" smtClean="0"/>
              <a:t>When the change reaches 30mV the sodium channels become inactivated and the potassium gated channels open allowing potassium to move outside the cell.</a:t>
            </a:r>
          </a:p>
          <a:p>
            <a:pPr marL="0" indent="0">
              <a:buNone/>
            </a:pPr>
            <a:endParaRPr lang="en-US" altLang="en-US" dirty="0"/>
          </a:p>
          <a:p>
            <a:pPr marL="0" indent="0">
              <a:buNone/>
            </a:pPr>
            <a:r>
              <a:rPr lang="en-US" altLang="en-US" dirty="0"/>
              <a:t>The concentration </a:t>
            </a:r>
            <a:r>
              <a:rPr lang="en-US" altLang="en-US" dirty="0" smtClean="0"/>
              <a:t>of </a:t>
            </a:r>
            <a:r>
              <a:rPr lang="en-US" altLang="en-US" dirty="0" smtClean="0"/>
              <a:t>sodium outside and potassium inside the cell is re-established by the leak channels and the sodium potassium pump (</a:t>
            </a:r>
            <a:r>
              <a:rPr lang="en-US" altLang="en-US" dirty="0" err="1" smtClean="0"/>
              <a:t>antipoter</a:t>
            </a:r>
            <a:r>
              <a:rPr lang="en-US" altLang="en-US" dirty="0" smtClean="0"/>
              <a:t>).</a:t>
            </a:r>
            <a:endParaRPr lang="en-US" altLang="en-US" dirty="0"/>
          </a:p>
          <a:p>
            <a:pPr marL="0" indent="0">
              <a:buNone/>
            </a:pPr>
            <a:endParaRPr lang="en-US" altLang="en-US" dirty="0"/>
          </a:p>
        </p:txBody>
      </p:sp>
    </p:spTree>
    <p:extLst>
      <p:ext uri="{BB962C8B-B14F-4D97-AF65-F5344CB8AC3E}">
        <p14:creationId xmlns:p14="http://schemas.microsoft.com/office/powerpoint/2010/main" val="3823476696"/>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5" name="Text Box 3"/>
          <p:cNvSpPr txBox="1">
            <a:spLocks noChangeArrowheads="1"/>
          </p:cNvSpPr>
          <p:nvPr/>
        </p:nvSpPr>
        <p:spPr bwMode="auto">
          <a:xfrm>
            <a:off x="2268538" y="333375"/>
            <a:ext cx="44640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a:p>
        </p:txBody>
      </p:sp>
      <p:sp>
        <p:nvSpPr>
          <p:cNvPr id="74756" name="Text Box 4"/>
          <p:cNvSpPr txBox="1">
            <a:spLocks noChangeArrowheads="1"/>
          </p:cNvSpPr>
          <p:nvPr/>
        </p:nvSpPr>
        <p:spPr bwMode="auto">
          <a:xfrm>
            <a:off x="1835150" y="404813"/>
            <a:ext cx="5473700" cy="42703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200"/>
              <a:t>Summary of Nerve Impulse Characteristics</a:t>
            </a:r>
          </a:p>
        </p:txBody>
      </p:sp>
    </p:spTree>
    <p:extLst>
      <p:ext uri="{BB962C8B-B14F-4D97-AF65-F5344CB8AC3E}">
        <p14:creationId xmlns:p14="http://schemas.microsoft.com/office/powerpoint/2010/main" val="39857766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8229600" cy="706090"/>
          </a:xfrm>
        </p:spPr>
        <p:txBody>
          <a:bodyPr>
            <a:normAutofit fontScale="90000"/>
          </a:bodyPr>
          <a:lstStyle/>
          <a:p>
            <a:r>
              <a:rPr lang="en-GB" altLang="en-US" dirty="0"/>
              <a:t>Ionic Balance</a:t>
            </a:r>
          </a:p>
        </p:txBody>
      </p:sp>
      <p:sp>
        <p:nvSpPr>
          <p:cNvPr id="21507" name="Rectangle 3"/>
          <p:cNvSpPr>
            <a:spLocks noGrp="1" noChangeArrowheads="1"/>
          </p:cNvSpPr>
          <p:nvPr>
            <p:ph type="body" idx="1"/>
          </p:nvPr>
        </p:nvSpPr>
        <p:spPr>
          <a:xfrm>
            <a:off x="457200" y="1124744"/>
            <a:ext cx="8229600" cy="5472906"/>
          </a:xfrm>
        </p:spPr>
        <p:txBody>
          <a:bodyPr>
            <a:normAutofit/>
          </a:bodyPr>
          <a:lstStyle/>
          <a:p>
            <a:pPr>
              <a:lnSpc>
                <a:spcPct val="90000"/>
              </a:lnSpc>
              <a:buFont typeface="Wingdings" pitchFamily="2" charset="2"/>
              <a:buNone/>
            </a:pPr>
            <a:r>
              <a:rPr lang="en-US" altLang="en-US" sz="2400" dirty="0"/>
              <a:t>The membrane is acted on by three forces: </a:t>
            </a:r>
          </a:p>
          <a:p>
            <a:pPr>
              <a:lnSpc>
                <a:spcPct val="90000"/>
              </a:lnSpc>
            </a:pPr>
            <a:endParaRPr lang="en-US" altLang="en-US" sz="2400" b="1" dirty="0"/>
          </a:p>
          <a:p>
            <a:pPr>
              <a:lnSpc>
                <a:spcPct val="90000"/>
              </a:lnSpc>
            </a:pPr>
            <a:r>
              <a:rPr lang="en-US" altLang="en-US" sz="2400" b="1" dirty="0">
                <a:solidFill>
                  <a:srgbClr val="FF0000"/>
                </a:solidFill>
              </a:rPr>
              <a:t>electrical gradient</a:t>
            </a:r>
            <a:r>
              <a:rPr lang="en-US" altLang="en-US" sz="2400" dirty="0">
                <a:solidFill>
                  <a:srgbClr val="FF0000"/>
                </a:solidFill>
              </a:rPr>
              <a:t> </a:t>
            </a:r>
            <a:r>
              <a:rPr lang="en-US" altLang="en-US" sz="2400" dirty="0"/>
              <a:t>-- which is the tendency for ions to move from areas of high charge to areas of low </a:t>
            </a:r>
            <a:r>
              <a:rPr lang="en-US" altLang="en-US" sz="2400" dirty="0" smtClean="0"/>
              <a:t>charge.</a:t>
            </a:r>
          </a:p>
          <a:p>
            <a:pPr>
              <a:lnSpc>
                <a:spcPct val="90000"/>
              </a:lnSpc>
            </a:pPr>
            <a:endParaRPr lang="en-US" altLang="en-US" sz="2400" b="1" dirty="0"/>
          </a:p>
          <a:p>
            <a:pPr>
              <a:lnSpc>
                <a:spcPct val="90000"/>
              </a:lnSpc>
            </a:pPr>
            <a:r>
              <a:rPr lang="en-US" altLang="en-US" sz="2400" b="1" dirty="0">
                <a:solidFill>
                  <a:srgbClr val="FF0000"/>
                </a:solidFill>
              </a:rPr>
              <a:t>concentration gradient </a:t>
            </a:r>
            <a:r>
              <a:rPr lang="en-US" altLang="en-US" sz="2400" dirty="0"/>
              <a:t>-- which is the tendency for ions to move from areas of high concentration to areas of low concentration. </a:t>
            </a:r>
            <a:endParaRPr lang="en-US" altLang="en-US" sz="2400" dirty="0" smtClean="0"/>
          </a:p>
          <a:p>
            <a:pPr>
              <a:lnSpc>
                <a:spcPct val="90000"/>
              </a:lnSpc>
            </a:pPr>
            <a:endParaRPr lang="en-US" altLang="en-US" sz="2400" b="1" dirty="0"/>
          </a:p>
          <a:p>
            <a:pPr>
              <a:lnSpc>
                <a:spcPct val="90000"/>
              </a:lnSpc>
            </a:pPr>
            <a:r>
              <a:rPr lang="en-US" altLang="en-US" sz="2400" b="1" dirty="0">
                <a:solidFill>
                  <a:srgbClr val="FF0000"/>
                </a:solidFill>
              </a:rPr>
              <a:t>sodium-potassium pump</a:t>
            </a:r>
            <a:r>
              <a:rPr lang="en-US" altLang="en-US" sz="2400" dirty="0">
                <a:solidFill>
                  <a:srgbClr val="FF0000"/>
                </a:solidFill>
              </a:rPr>
              <a:t> </a:t>
            </a:r>
            <a:r>
              <a:rPr lang="en-US" altLang="en-US" sz="2400" dirty="0"/>
              <a:t>-- a membrane mechanism which actively transports ions across the membrane. The sodium potassium pump pumps </a:t>
            </a:r>
            <a:r>
              <a:rPr lang="en-US" altLang="en-US" sz="2400" dirty="0" smtClean="0"/>
              <a:t>2Na</a:t>
            </a:r>
            <a:r>
              <a:rPr lang="en-US" altLang="en-US" sz="2400" baseline="30000" dirty="0"/>
              <a:t>+</a:t>
            </a:r>
            <a:r>
              <a:rPr lang="en-US" altLang="en-US" sz="2400" dirty="0"/>
              <a:t> ions out of the cell and </a:t>
            </a:r>
            <a:r>
              <a:rPr lang="en-US" altLang="en-US" sz="2400" dirty="0" smtClean="0"/>
              <a:t>3K</a:t>
            </a:r>
            <a:r>
              <a:rPr lang="en-US" altLang="en-US" sz="2400" baseline="30000" dirty="0"/>
              <a:t>+</a:t>
            </a:r>
            <a:r>
              <a:rPr lang="en-US" altLang="en-US" sz="2400" dirty="0"/>
              <a:t> ions into the cell on each </a:t>
            </a:r>
            <a:r>
              <a:rPr lang="en-US" altLang="en-US" sz="2400" dirty="0" smtClean="0"/>
              <a:t>cycle using ATP. </a:t>
            </a:r>
            <a:r>
              <a:rPr lang="en-US" altLang="en-US" sz="2400" dirty="0"/>
              <a:t>Many of the K</a:t>
            </a:r>
            <a:r>
              <a:rPr lang="en-US" altLang="en-US" sz="2400" baseline="30000" dirty="0"/>
              <a:t>+</a:t>
            </a:r>
            <a:r>
              <a:rPr lang="en-US" altLang="en-US" sz="2400" dirty="0"/>
              <a:t> ions leak back out due to the concentration gradient further increasing the negativity of the inside of the cell. </a:t>
            </a:r>
            <a:endParaRPr lang="en-GB" altLang="en-US" sz="2400" dirty="0"/>
          </a:p>
        </p:txBody>
      </p:sp>
    </p:spTree>
    <p:extLst>
      <p:ext uri="{BB962C8B-B14F-4D97-AF65-F5344CB8AC3E}">
        <p14:creationId xmlns:p14="http://schemas.microsoft.com/office/powerpoint/2010/main" val="47288231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68313" y="0"/>
            <a:ext cx="8229600" cy="981075"/>
          </a:xfrm>
        </p:spPr>
        <p:txBody>
          <a:bodyPr/>
          <a:lstStyle/>
          <a:p>
            <a:r>
              <a:rPr lang="en-GB" altLang="en-US"/>
              <a:t>Propagation of the impulse</a:t>
            </a:r>
          </a:p>
        </p:txBody>
      </p:sp>
      <p:sp>
        <p:nvSpPr>
          <p:cNvPr id="31747" name="Rectangle 3"/>
          <p:cNvSpPr>
            <a:spLocks noGrp="1" noChangeArrowheads="1"/>
          </p:cNvSpPr>
          <p:nvPr>
            <p:ph type="body" idx="1"/>
          </p:nvPr>
        </p:nvSpPr>
        <p:spPr>
          <a:xfrm>
            <a:off x="395536" y="1125538"/>
            <a:ext cx="8496944" cy="5472112"/>
          </a:xfrm>
        </p:spPr>
        <p:txBody>
          <a:bodyPr/>
          <a:lstStyle/>
          <a:p>
            <a:pPr marL="0" indent="0">
              <a:lnSpc>
                <a:spcPct val="80000"/>
              </a:lnSpc>
              <a:buNone/>
            </a:pPr>
            <a:r>
              <a:rPr lang="en-GB" altLang="en-US" sz="1800" dirty="0"/>
              <a:t>When the voltage activated channels in the axon hillock open up and allow sodium ions in, a chain reaction is started. </a:t>
            </a:r>
          </a:p>
          <a:p>
            <a:pPr marL="0" indent="0">
              <a:lnSpc>
                <a:spcPct val="80000"/>
              </a:lnSpc>
              <a:buNone/>
            </a:pPr>
            <a:endParaRPr lang="en-GB" altLang="en-US" sz="1800" dirty="0"/>
          </a:p>
          <a:p>
            <a:pPr marL="0" indent="0">
              <a:lnSpc>
                <a:spcPct val="80000"/>
              </a:lnSpc>
              <a:buNone/>
            </a:pPr>
            <a:r>
              <a:rPr lang="en-GB" altLang="en-US" sz="1800" dirty="0"/>
              <a:t>The sodium ions spread down the axon and cause the voltage activated channels further down the axon to open up. </a:t>
            </a:r>
          </a:p>
          <a:p>
            <a:pPr marL="0" indent="0">
              <a:lnSpc>
                <a:spcPct val="80000"/>
              </a:lnSpc>
              <a:buNone/>
            </a:pPr>
            <a:endParaRPr lang="en-GB" altLang="en-US" sz="1800" dirty="0"/>
          </a:p>
          <a:p>
            <a:pPr marL="0" indent="0">
              <a:lnSpc>
                <a:spcPct val="80000"/>
              </a:lnSpc>
              <a:buNone/>
            </a:pPr>
            <a:r>
              <a:rPr lang="en-GB" altLang="en-US" sz="1800" dirty="0"/>
              <a:t>This lets sodium ions into </a:t>
            </a:r>
            <a:r>
              <a:rPr lang="en-GB" altLang="en-US" sz="1800" u="sng" dirty="0"/>
              <a:t>that</a:t>
            </a:r>
            <a:r>
              <a:rPr lang="en-GB" altLang="en-US" sz="1800" dirty="0"/>
              <a:t> part of the axon and the reaction spreads down the axon. </a:t>
            </a:r>
          </a:p>
          <a:p>
            <a:pPr marL="0" indent="0">
              <a:lnSpc>
                <a:spcPct val="80000"/>
              </a:lnSpc>
              <a:buNone/>
            </a:pPr>
            <a:endParaRPr lang="en-GB" altLang="en-US" sz="1800" dirty="0"/>
          </a:p>
          <a:p>
            <a:pPr marL="0" indent="0">
              <a:lnSpc>
                <a:spcPct val="80000"/>
              </a:lnSpc>
              <a:buNone/>
            </a:pPr>
            <a:r>
              <a:rPr lang="en-GB" altLang="en-US" sz="1800" dirty="0"/>
              <a:t>Sodium gates close and Potassium gates open causing the flow of potassium to outside the axon. Thereby returning the voltage to negative inside the </a:t>
            </a:r>
            <a:r>
              <a:rPr lang="en-GB" altLang="en-US" sz="1800" dirty="0" smtClean="0"/>
              <a:t>axon.</a:t>
            </a:r>
          </a:p>
          <a:p>
            <a:pPr marL="0" indent="0">
              <a:lnSpc>
                <a:spcPct val="80000"/>
              </a:lnSpc>
              <a:buNone/>
            </a:pPr>
            <a:endParaRPr lang="en-GB" altLang="en-US" sz="1800" dirty="0"/>
          </a:p>
          <a:p>
            <a:pPr marL="0" indent="0">
              <a:lnSpc>
                <a:spcPct val="80000"/>
              </a:lnSpc>
              <a:buNone/>
            </a:pPr>
            <a:endParaRPr lang="en-GB" altLang="en-US" sz="1800" dirty="0"/>
          </a:p>
          <a:p>
            <a:pPr marL="0" indent="0">
              <a:lnSpc>
                <a:spcPct val="80000"/>
              </a:lnSpc>
              <a:buNone/>
            </a:pPr>
            <a:r>
              <a:rPr lang="en-GB" altLang="en-US" sz="1800" dirty="0"/>
              <a:t>The change in voltage on the inside of the cell which occurs when the sodium ions enter through the voltage activated channels is called the action potential or nerve impulse. </a:t>
            </a:r>
            <a:endParaRPr lang="en-GB" altLang="en-US" sz="1800" dirty="0" smtClean="0"/>
          </a:p>
          <a:p>
            <a:pPr marL="0" indent="0">
              <a:lnSpc>
                <a:spcPct val="80000"/>
              </a:lnSpc>
              <a:buNone/>
            </a:pPr>
            <a:endParaRPr lang="en-GB" altLang="en-US" sz="1800" dirty="0"/>
          </a:p>
          <a:p>
            <a:pPr marL="0" indent="0">
              <a:lnSpc>
                <a:spcPct val="80000"/>
              </a:lnSpc>
              <a:buNone/>
            </a:pPr>
            <a:endParaRPr lang="en-GB" altLang="en-US" sz="1800" dirty="0"/>
          </a:p>
          <a:p>
            <a:pPr marL="0" indent="0">
              <a:lnSpc>
                <a:spcPct val="80000"/>
              </a:lnSpc>
              <a:buNone/>
            </a:pPr>
            <a:r>
              <a:rPr lang="en-GB" altLang="en-US" sz="1800" dirty="0"/>
              <a:t>This action potential obeys the all-or-none law, that is, it once it starts you always get a full size action potential is just as big when it reaches the end of the axon as it was at the start.</a:t>
            </a:r>
            <a:r>
              <a:rPr lang="en-GB" altLang="en-US" sz="1400" dirty="0"/>
              <a:t> </a:t>
            </a:r>
          </a:p>
        </p:txBody>
      </p:sp>
      <p:sp>
        <p:nvSpPr>
          <p:cNvPr id="2" name="Down Arrow 1"/>
          <p:cNvSpPr/>
          <p:nvPr/>
        </p:nvSpPr>
        <p:spPr>
          <a:xfrm>
            <a:off x="4499992" y="1484784"/>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499992" y="2274404"/>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503799" y="4941168"/>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4503799" y="2924944"/>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4503799" y="3933056"/>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88720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Impulse Propagation</a:t>
            </a:r>
            <a:endParaRPr lang="en-GB" dirty="0"/>
          </a:p>
        </p:txBody>
      </p:sp>
      <p:pic>
        <p:nvPicPr>
          <p:cNvPr id="4" name="Picture 3"/>
          <p:cNvPicPr>
            <a:picLocks noChangeAspect="1"/>
          </p:cNvPicPr>
          <p:nvPr/>
        </p:nvPicPr>
        <p:blipFill>
          <a:blip r:embed="rId3"/>
          <a:stretch>
            <a:fillRect/>
          </a:stretch>
        </p:blipFill>
        <p:spPr>
          <a:xfrm>
            <a:off x="643558" y="1700808"/>
            <a:ext cx="3672408" cy="2038226"/>
          </a:xfrm>
          <a:prstGeom prst="rect">
            <a:avLst/>
          </a:prstGeom>
        </p:spPr>
      </p:pic>
      <p:pic>
        <p:nvPicPr>
          <p:cNvPr id="5" name="Picture 4"/>
          <p:cNvPicPr>
            <a:picLocks noChangeAspect="1"/>
          </p:cNvPicPr>
          <p:nvPr/>
        </p:nvPicPr>
        <p:blipFill>
          <a:blip r:embed="rId4"/>
          <a:stretch>
            <a:fillRect/>
          </a:stretch>
        </p:blipFill>
        <p:spPr>
          <a:xfrm>
            <a:off x="457200" y="4005064"/>
            <a:ext cx="3826768" cy="2258566"/>
          </a:xfrm>
          <a:prstGeom prst="rect">
            <a:avLst/>
          </a:prstGeom>
        </p:spPr>
      </p:pic>
      <p:pic>
        <p:nvPicPr>
          <p:cNvPr id="8" name="Picture 7"/>
          <p:cNvPicPr>
            <a:picLocks noChangeAspect="1"/>
          </p:cNvPicPr>
          <p:nvPr/>
        </p:nvPicPr>
        <p:blipFill>
          <a:blip r:embed="rId3"/>
          <a:stretch>
            <a:fillRect/>
          </a:stretch>
        </p:blipFill>
        <p:spPr>
          <a:xfrm>
            <a:off x="4315966" y="1700808"/>
            <a:ext cx="3672408" cy="2038226"/>
          </a:xfrm>
          <a:prstGeom prst="rect">
            <a:avLst/>
          </a:prstGeom>
        </p:spPr>
      </p:pic>
      <p:pic>
        <p:nvPicPr>
          <p:cNvPr id="9" name="Picture 8"/>
          <p:cNvPicPr>
            <a:picLocks noChangeAspect="1"/>
          </p:cNvPicPr>
          <p:nvPr/>
        </p:nvPicPr>
        <p:blipFill>
          <a:blip r:embed="rId4"/>
          <a:stretch>
            <a:fillRect/>
          </a:stretch>
        </p:blipFill>
        <p:spPr>
          <a:xfrm>
            <a:off x="4283968" y="4005064"/>
            <a:ext cx="3826768" cy="2258566"/>
          </a:xfrm>
          <a:prstGeom prst="rect">
            <a:avLst/>
          </a:prstGeom>
        </p:spPr>
      </p:pic>
    </p:spTree>
    <p:extLst>
      <p:ext uri="{BB962C8B-B14F-4D97-AF65-F5344CB8AC3E}">
        <p14:creationId xmlns:p14="http://schemas.microsoft.com/office/powerpoint/2010/main" val="14527913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b="1"/>
              <a:t>REFRACTORY PERIOD</a:t>
            </a:r>
          </a:p>
        </p:txBody>
      </p:sp>
      <p:sp>
        <p:nvSpPr>
          <p:cNvPr id="26627" name="Rectangle 3"/>
          <p:cNvSpPr>
            <a:spLocks noGrp="1" noChangeArrowheads="1"/>
          </p:cNvSpPr>
          <p:nvPr>
            <p:ph type="body" idx="1"/>
          </p:nvPr>
        </p:nvSpPr>
        <p:spPr/>
        <p:txBody>
          <a:bodyPr>
            <a:normAutofit lnSpcReduction="10000"/>
          </a:bodyPr>
          <a:lstStyle/>
          <a:p>
            <a:pPr>
              <a:buFont typeface="Wingdings" pitchFamily="2" charset="2"/>
              <a:buNone/>
            </a:pPr>
            <a:r>
              <a:rPr lang="en-GB" altLang="en-US" sz="2800" dirty="0"/>
              <a:t>	Sodium channels cannot be activated again for a short period after the passing of a nerve impulse. Thus a short period of time must pass before another impulse can be generated </a:t>
            </a:r>
            <a:r>
              <a:rPr lang="en-GB" altLang="en-US" sz="2800" dirty="0" smtClean="0"/>
              <a:t>.</a:t>
            </a:r>
          </a:p>
          <a:p>
            <a:pPr>
              <a:buFont typeface="Wingdings" pitchFamily="2" charset="2"/>
              <a:buNone/>
            </a:pPr>
            <a:endParaRPr lang="en-GB" altLang="en-US" sz="2800" dirty="0"/>
          </a:p>
          <a:p>
            <a:pPr>
              <a:buFont typeface="Wingdings" pitchFamily="2" charset="2"/>
              <a:buNone/>
            </a:pPr>
            <a:r>
              <a:rPr lang="en-GB" altLang="en-US" sz="2800" dirty="0"/>
              <a:t>	</a:t>
            </a:r>
            <a:r>
              <a:rPr lang="en-GB" altLang="en-US" sz="2800" dirty="0" smtClean="0"/>
              <a:t>Larger </a:t>
            </a:r>
            <a:r>
              <a:rPr lang="en-GB" altLang="en-US" sz="2800" dirty="0"/>
              <a:t>diameter fibres recover faster and so can transmit up to 2500 impulses per second, while smaller diameter fibres have a longer refractory period and so may only transmit as few as 250 impulses per second</a:t>
            </a:r>
          </a:p>
        </p:txBody>
      </p:sp>
    </p:spTree>
    <p:extLst>
      <p:ext uri="{BB962C8B-B14F-4D97-AF65-F5344CB8AC3E}">
        <p14:creationId xmlns:p14="http://schemas.microsoft.com/office/powerpoint/2010/main" val="32656646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ltLang="en-US"/>
              <a:t>Synaptic Transmission</a:t>
            </a:r>
          </a:p>
        </p:txBody>
      </p:sp>
      <p:sp>
        <p:nvSpPr>
          <p:cNvPr id="50179" name="Rectangle 3"/>
          <p:cNvSpPr>
            <a:spLocks noGrp="1" noChangeArrowheads="1"/>
          </p:cNvSpPr>
          <p:nvPr>
            <p:ph type="body" idx="1"/>
          </p:nvPr>
        </p:nvSpPr>
        <p:spPr>
          <a:xfrm>
            <a:off x="457200" y="1628775"/>
            <a:ext cx="8229600" cy="4467225"/>
          </a:xfrm>
        </p:spPr>
        <p:txBody>
          <a:bodyPr/>
          <a:lstStyle/>
          <a:p>
            <a:pPr>
              <a:buFont typeface="Wingdings" pitchFamily="2" charset="2"/>
              <a:buNone/>
            </a:pPr>
            <a:r>
              <a:rPr lang="en-GB" altLang="en-US" dirty="0"/>
              <a:t>	Once the impulse reaches the end of the nerve it must pass to another nerve or the effector site e.g. muscle fibre.</a:t>
            </a:r>
          </a:p>
          <a:p>
            <a:pPr>
              <a:buFont typeface="Wingdings" pitchFamily="2" charset="2"/>
              <a:buNone/>
            </a:pPr>
            <a:endParaRPr lang="en-GB" altLang="en-US" dirty="0"/>
          </a:p>
          <a:p>
            <a:pPr>
              <a:buFont typeface="Wingdings" pitchFamily="2" charset="2"/>
              <a:buNone/>
            </a:pPr>
            <a:r>
              <a:rPr lang="en-GB" altLang="en-US" dirty="0"/>
              <a:t>	This occurs through the secretion of </a:t>
            </a:r>
            <a:r>
              <a:rPr lang="en-GB" altLang="en-US" dirty="0">
                <a:solidFill>
                  <a:srgbClr val="FF0000"/>
                </a:solidFill>
              </a:rPr>
              <a:t>neurotransmitters such as </a:t>
            </a:r>
            <a:r>
              <a:rPr lang="en-GB" altLang="en-US" dirty="0" err="1">
                <a:solidFill>
                  <a:srgbClr val="FF0000"/>
                </a:solidFill>
              </a:rPr>
              <a:t>acetylecholine</a:t>
            </a:r>
            <a:endParaRPr lang="en-GB" altLang="en-US" dirty="0">
              <a:solidFill>
                <a:srgbClr val="FF0000"/>
              </a:solidFill>
            </a:endParaRPr>
          </a:p>
          <a:p>
            <a:pPr>
              <a:buFont typeface="Wingdings" pitchFamily="2" charset="2"/>
              <a:buNone/>
            </a:pPr>
            <a:r>
              <a:rPr lang="en-GB" altLang="en-US" dirty="0"/>
              <a:t> </a:t>
            </a:r>
          </a:p>
        </p:txBody>
      </p:sp>
    </p:spTree>
    <p:extLst>
      <p:ext uri="{BB962C8B-B14F-4D97-AF65-F5344CB8AC3E}">
        <p14:creationId xmlns:p14="http://schemas.microsoft.com/office/powerpoint/2010/main" val="27916635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sz="4000"/>
              <a:t>Transmission between nerve fibres </a:t>
            </a:r>
          </a:p>
        </p:txBody>
      </p:sp>
      <p:sp>
        <p:nvSpPr>
          <p:cNvPr id="44035" name="Rectangle 3"/>
          <p:cNvSpPr>
            <a:spLocks noGrp="1" noChangeArrowheads="1"/>
          </p:cNvSpPr>
          <p:nvPr>
            <p:ph type="body" idx="1"/>
          </p:nvPr>
        </p:nvSpPr>
        <p:spPr/>
        <p:txBody>
          <a:bodyPr/>
          <a:lstStyle/>
          <a:p>
            <a:endParaRPr lang="en-US" altLang="en-US"/>
          </a:p>
        </p:txBody>
      </p:sp>
      <p:pic>
        <p:nvPicPr>
          <p:cNvPr id="44036" name="Picture 4" descr="synap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628775"/>
            <a:ext cx="4408487" cy="4437063"/>
          </a:xfrm>
          <a:prstGeom prst="rect">
            <a:avLst/>
          </a:prstGeom>
          <a:noFill/>
          <a:extLst>
            <a:ext uri="{909E8E84-426E-40DD-AFC4-6F175D3DCCD1}">
              <a14:hiddenFill xmlns:a14="http://schemas.microsoft.com/office/drawing/2010/main">
                <a:solidFill>
                  <a:srgbClr val="FFFFFF"/>
                </a:solidFill>
              </a14:hiddenFill>
            </a:ext>
          </a:extLst>
        </p:spPr>
      </p:pic>
      <p:pic>
        <p:nvPicPr>
          <p:cNvPr id="44037" name="Picture 5" descr="clef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463" y="1773238"/>
            <a:ext cx="3903662" cy="3903662"/>
          </a:xfrm>
          <a:prstGeom prst="rect">
            <a:avLst/>
          </a:prstGeom>
          <a:noFill/>
          <a:extLst>
            <a:ext uri="{909E8E84-426E-40DD-AFC4-6F175D3DCCD1}">
              <a14:hiddenFill xmlns:a14="http://schemas.microsoft.com/office/drawing/2010/main">
                <a:solidFill>
                  <a:srgbClr val="FFFFFF"/>
                </a:solidFill>
              </a14:hiddenFill>
            </a:ext>
          </a:extLst>
        </p:spPr>
      </p:pic>
      <p:sp>
        <p:nvSpPr>
          <p:cNvPr id="44038" name="Line 6"/>
          <p:cNvSpPr>
            <a:spLocks noChangeShapeType="1"/>
          </p:cNvSpPr>
          <p:nvPr/>
        </p:nvSpPr>
        <p:spPr bwMode="auto">
          <a:xfrm flipV="1">
            <a:off x="3419475" y="3500438"/>
            <a:ext cx="2089150" cy="1296987"/>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39" name="Line 7"/>
          <p:cNvSpPr>
            <a:spLocks noChangeShapeType="1"/>
          </p:cNvSpPr>
          <p:nvPr/>
        </p:nvSpPr>
        <p:spPr bwMode="auto">
          <a:xfrm flipV="1">
            <a:off x="5508625" y="3500438"/>
            <a:ext cx="576263" cy="360362"/>
          </a:xfrm>
          <a:prstGeom prst="line">
            <a:avLst/>
          </a:prstGeom>
          <a:noFill/>
          <a:ln w="5715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22982663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fontScale="90000"/>
          </a:bodyPr>
          <a:lstStyle/>
          <a:p>
            <a:r>
              <a:rPr lang="en-US" altLang="en-US" sz="4000" dirty="0"/>
              <a:t>Synaptic </a:t>
            </a:r>
            <a:r>
              <a:rPr lang="en-US" altLang="en-US" sz="4000" dirty="0" smtClean="0"/>
              <a:t>transmission – motor neurons</a:t>
            </a:r>
            <a:r>
              <a:rPr lang="en-US" altLang="en-US" sz="4000" dirty="0"/>
              <a:t/>
            </a:r>
            <a:br>
              <a:rPr lang="en-US" altLang="en-US" sz="4000" dirty="0"/>
            </a:br>
            <a:endParaRPr lang="en-GB" altLang="en-US" sz="4000" dirty="0"/>
          </a:p>
        </p:txBody>
      </p:sp>
      <p:sp>
        <p:nvSpPr>
          <p:cNvPr id="45059" name="Rectangle 3"/>
          <p:cNvSpPr>
            <a:spLocks noGrp="1" noChangeArrowheads="1"/>
          </p:cNvSpPr>
          <p:nvPr>
            <p:ph type="body" idx="1"/>
          </p:nvPr>
        </p:nvSpPr>
        <p:spPr>
          <a:xfrm>
            <a:off x="457200" y="1052512"/>
            <a:ext cx="8579296" cy="5616847"/>
          </a:xfrm>
        </p:spPr>
        <p:txBody>
          <a:bodyPr>
            <a:normAutofit lnSpcReduction="10000"/>
          </a:bodyPr>
          <a:lstStyle/>
          <a:p>
            <a:pPr marL="0" indent="0">
              <a:lnSpc>
                <a:spcPct val="80000"/>
              </a:lnSpc>
              <a:buNone/>
            </a:pPr>
            <a:r>
              <a:rPr lang="en-US" altLang="en-US" sz="2400" dirty="0">
                <a:solidFill>
                  <a:srgbClr val="FF0000"/>
                </a:solidFill>
              </a:rPr>
              <a:t>When the action potential reaches the terminal region of the pre-synaptic membrane, voltage gated calcium channels open and calcium diffuses down into the pre-synaptic nerve region. </a:t>
            </a:r>
          </a:p>
          <a:p>
            <a:pPr marL="0" indent="0">
              <a:lnSpc>
                <a:spcPct val="80000"/>
              </a:lnSpc>
              <a:buNone/>
            </a:pPr>
            <a:r>
              <a:rPr lang="en-US" altLang="en-US" sz="2400" dirty="0">
                <a:solidFill>
                  <a:srgbClr val="0070C0"/>
                </a:solidFill>
              </a:rPr>
              <a:t>	</a:t>
            </a:r>
            <a:endParaRPr lang="en-US" altLang="en-US" sz="2400" dirty="0" smtClean="0">
              <a:solidFill>
                <a:srgbClr val="0070C0"/>
              </a:solidFill>
            </a:endParaRPr>
          </a:p>
          <a:p>
            <a:pPr marL="0" indent="0">
              <a:lnSpc>
                <a:spcPct val="80000"/>
              </a:lnSpc>
              <a:buNone/>
            </a:pPr>
            <a:endParaRPr lang="en-US" altLang="en-US" sz="2400" dirty="0">
              <a:solidFill>
                <a:srgbClr val="0070C0"/>
              </a:solidFill>
            </a:endParaRPr>
          </a:p>
          <a:p>
            <a:pPr marL="0" indent="0">
              <a:lnSpc>
                <a:spcPct val="80000"/>
              </a:lnSpc>
              <a:buNone/>
            </a:pPr>
            <a:r>
              <a:rPr lang="en-US" altLang="en-US" sz="2400" dirty="0">
                <a:solidFill>
                  <a:srgbClr val="0070C0"/>
                </a:solidFill>
              </a:rPr>
              <a:t>This increase in calcium concentration results in the migration of </a:t>
            </a:r>
            <a:r>
              <a:rPr lang="en-US" altLang="en-US" sz="2400" dirty="0" err="1">
                <a:solidFill>
                  <a:srgbClr val="0070C0"/>
                </a:solidFill>
              </a:rPr>
              <a:t>acetylecholine</a:t>
            </a:r>
            <a:r>
              <a:rPr lang="en-US" altLang="en-US" sz="2400" dirty="0">
                <a:solidFill>
                  <a:srgbClr val="0070C0"/>
                </a:solidFill>
              </a:rPr>
              <a:t> containing vesicles to the pre-synaptic membrane. </a:t>
            </a:r>
          </a:p>
          <a:p>
            <a:pPr marL="0" indent="0">
              <a:lnSpc>
                <a:spcPct val="80000"/>
              </a:lnSpc>
              <a:buNone/>
            </a:pPr>
            <a:r>
              <a:rPr lang="en-US" altLang="en-US" sz="2400" dirty="0"/>
              <a:t>	</a:t>
            </a:r>
            <a:endParaRPr lang="en-US" altLang="en-US" sz="2400" dirty="0" smtClean="0"/>
          </a:p>
          <a:p>
            <a:pPr marL="0" indent="0">
              <a:lnSpc>
                <a:spcPct val="80000"/>
              </a:lnSpc>
              <a:buNone/>
            </a:pPr>
            <a:endParaRPr lang="en-US" altLang="en-US" sz="2400" dirty="0"/>
          </a:p>
          <a:p>
            <a:pPr marL="0" indent="0">
              <a:lnSpc>
                <a:spcPct val="80000"/>
              </a:lnSpc>
              <a:buNone/>
            </a:pPr>
            <a:r>
              <a:rPr lang="en-US" altLang="en-US" sz="2400" dirty="0"/>
              <a:t>The </a:t>
            </a:r>
            <a:r>
              <a:rPr lang="en-US" altLang="en-US" sz="2400" dirty="0" err="1"/>
              <a:t>acetylecholine</a:t>
            </a:r>
            <a:r>
              <a:rPr lang="en-US" altLang="en-US" sz="2400" dirty="0"/>
              <a:t> is then released via the process of </a:t>
            </a:r>
            <a:r>
              <a:rPr lang="en-US" altLang="en-US" sz="2400" dirty="0" err="1"/>
              <a:t>excitosis</a:t>
            </a:r>
            <a:r>
              <a:rPr lang="en-US" altLang="en-US" sz="2400" dirty="0"/>
              <a:t> into the synaptic cleft and binds to </a:t>
            </a:r>
            <a:r>
              <a:rPr lang="en-US" altLang="en-US" sz="2400" dirty="0" err="1"/>
              <a:t>specialised</a:t>
            </a:r>
            <a:r>
              <a:rPr lang="en-US" altLang="en-US" sz="2400" dirty="0"/>
              <a:t> </a:t>
            </a:r>
            <a:r>
              <a:rPr lang="en-US" altLang="en-US" sz="2400" dirty="0" err="1"/>
              <a:t>acetylecholine</a:t>
            </a:r>
            <a:r>
              <a:rPr lang="en-US" altLang="en-US" sz="2400" dirty="0"/>
              <a:t> receptors. </a:t>
            </a:r>
          </a:p>
          <a:p>
            <a:pPr marL="0" indent="0">
              <a:lnSpc>
                <a:spcPct val="80000"/>
              </a:lnSpc>
              <a:buNone/>
            </a:pPr>
            <a:r>
              <a:rPr lang="en-US" altLang="en-US" sz="2400" dirty="0"/>
              <a:t>	</a:t>
            </a:r>
            <a:endParaRPr lang="en-US" altLang="en-US" sz="2400" dirty="0" smtClean="0"/>
          </a:p>
          <a:p>
            <a:pPr marL="0" indent="0">
              <a:lnSpc>
                <a:spcPct val="80000"/>
              </a:lnSpc>
              <a:buNone/>
            </a:pPr>
            <a:endParaRPr lang="en-US" altLang="en-US" sz="2400" dirty="0"/>
          </a:p>
          <a:p>
            <a:pPr marL="0" indent="0">
              <a:lnSpc>
                <a:spcPct val="80000"/>
              </a:lnSpc>
              <a:buNone/>
            </a:pPr>
            <a:r>
              <a:rPr lang="en-US" altLang="en-US" sz="2400" dirty="0">
                <a:solidFill>
                  <a:srgbClr val="00B050"/>
                </a:solidFill>
              </a:rPr>
              <a:t>This opens sodium channels in the postsynaptic membrane allowing sodium to flow into the synaptic cleft. If enough sodium is transferred from into region then the polarity in the receptor region changes and an impulse is generated.</a:t>
            </a:r>
            <a:endParaRPr lang="en-GB" altLang="en-US" sz="2400" dirty="0">
              <a:solidFill>
                <a:srgbClr val="00B050"/>
              </a:solidFill>
            </a:endParaRPr>
          </a:p>
        </p:txBody>
      </p:sp>
      <p:sp>
        <p:nvSpPr>
          <p:cNvPr id="2" name="Down Arrow 1"/>
          <p:cNvSpPr/>
          <p:nvPr/>
        </p:nvSpPr>
        <p:spPr>
          <a:xfrm>
            <a:off x="4355976" y="1916832"/>
            <a:ext cx="432048"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263677" y="4437112"/>
            <a:ext cx="432048"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292352" y="3140968"/>
            <a:ext cx="432048"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187852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6107" name="Group 27"/>
          <p:cNvGraphicFramePr>
            <a:graphicFrameLocks noGrp="1"/>
          </p:cNvGraphicFramePr>
          <p:nvPr/>
        </p:nvGraphicFramePr>
        <p:xfrm>
          <a:off x="468313" y="333375"/>
          <a:ext cx="8424862" cy="6463222"/>
        </p:xfrm>
        <a:graphic>
          <a:graphicData uri="http://schemas.openxmlformats.org/drawingml/2006/table">
            <a:tbl>
              <a:tblPr/>
              <a:tblGrid>
                <a:gridCol w="3863975">
                  <a:extLst>
                    <a:ext uri="{9D8B030D-6E8A-4147-A177-3AD203B41FA5}">
                      <a16:colId xmlns:a16="http://schemas.microsoft.com/office/drawing/2014/main" val="20000"/>
                    </a:ext>
                  </a:extLst>
                </a:gridCol>
                <a:gridCol w="4560887">
                  <a:extLst>
                    <a:ext uri="{9D8B030D-6E8A-4147-A177-3AD203B41FA5}">
                      <a16:colId xmlns:a16="http://schemas.microsoft.com/office/drawing/2014/main" val="20001"/>
                    </a:ext>
                  </a:extLst>
                </a:gridCol>
              </a:tblGrid>
              <a:tr h="1349375">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GB" altLang="en-US" sz="1600" b="0" i="0" u="none" strike="noStrike" cap="none" normalizeH="0" baseline="0" smtClean="0">
                          <a:ln>
                            <a:noFill/>
                          </a:ln>
                          <a:solidFill>
                            <a:schemeClr val="tx1"/>
                          </a:solidFill>
                          <a:effectLst>
                            <a:outerShdw blurRad="38100" dist="38100" dir="2700000" algn="tl">
                              <a:srgbClr val="FFFFFF"/>
                            </a:outerShdw>
                          </a:effectLst>
                          <a:latin typeface="Tahoma" pitchFamily="34" charset="0"/>
                        </a:rPr>
                        <a:t>Step 1. The neurotransmitter is manufactured by the neuron and stored in vesicles at the axon terminal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79513">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GB" altLang="en-US" sz="1600" b="0" i="0" u="none" strike="noStrike" cap="none" normalizeH="0" baseline="0" smtClean="0">
                          <a:ln>
                            <a:noFill/>
                          </a:ln>
                          <a:solidFill>
                            <a:schemeClr val="tx1"/>
                          </a:solidFill>
                          <a:effectLst/>
                          <a:latin typeface="Tahoma" pitchFamily="34" charset="0"/>
                        </a:rPr>
                        <a:t>Step 2. When the action potential reaches the axon terminal, it causes the vesicles to release the neurotransmitter molecules into the synaptic cleft</a:t>
                      </a:r>
                      <a:r>
                        <a:rPr kumimoji="0" lang="en-GB" altLang="en-US" sz="1600" b="0" i="0" u="none" strike="noStrike" cap="none" normalizeH="0" baseline="0" smtClean="0">
                          <a:ln>
                            <a:noFill/>
                          </a:ln>
                          <a:solidFill>
                            <a:schemeClr val="tx1"/>
                          </a:solidFill>
                          <a:effectLst>
                            <a:outerShdw blurRad="38100" dist="38100" dir="2700000" algn="tl">
                              <a:srgbClr val="FFFFFF"/>
                            </a:outerShdw>
                          </a:effectLst>
                          <a:latin typeface="Tahoma"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231900">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GB" altLang="en-US" sz="1600" b="0" i="0" u="none" strike="noStrike" cap="none" normalizeH="0" baseline="0" smtClean="0">
                          <a:ln>
                            <a:noFill/>
                          </a:ln>
                          <a:solidFill>
                            <a:schemeClr val="tx1"/>
                          </a:solidFill>
                          <a:effectLst/>
                          <a:latin typeface="Tahoma" pitchFamily="34" charset="0"/>
                        </a:rPr>
                        <a:t>Step 3. The neurotransmitter diffuses across the cleft and binds to receptors on the post-synaptic cell. </a:t>
                      </a: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GB" altLang="en-US" sz="1600" b="0" i="0" u="none" strike="noStrike" cap="none" normalizeH="0" baseline="0" smtClean="0">
                          <a:ln>
                            <a:noFill/>
                          </a:ln>
                          <a:solidFill>
                            <a:schemeClr val="tx1"/>
                          </a:solidFill>
                          <a:effectLst/>
                          <a:latin typeface="Tahoma" pitchFamily="34" charset="0"/>
                        </a:rPr>
                        <a:t>Step 4. The activated receptors cause changes in the activity of the post-synaptic neuron</a:t>
                      </a:r>
                      <a:r>
                        <a:rPr kumimoji="0" lang="en-GB" altLang="en-US" sz="1600" b="0" i="0" u="none" strike="noStrike" cap="none" normalizeH="0" baseline="0" smtClean="0">
                          <a:ln>
                            <a:noFill/>
                          </a:ln>
                          <a:solidFill>
                            <a:schemeClr val="tx1"/>
                          </a:solidFill>
                          <a:effectLst>
                            <a:outerShdw blurRad="38100" dist="38100" dir="2700000" algn="tl">
                              <a:srgbClr val="FFFFFF"/>
                            </a:outerShdw>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179513">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GB" altLang="en-US" sz="1600" b="0" i="0" u="none" strike="noStrike" cap="none" normalizeH="0" baseline="0" smtClean="0">
                          <a:ln>
                            <a:noFill/>
                          </a:ln>
                          <a:solidFill>
                            <a:schemeClr val="tx1"/>
                          </a:solidFill>
                          <a:effectLst>
                            <a:outerShdw blurRad="38100" dist="38100" dir="2700000" algn="tl">
                              <a:srgbClr val="FFFFFF"/>
                            </a:outerShdw>
                          </a:effectLst>
                          <a:latin typeface="Tahoma" pitchFamily="34" charset="0"/>
                        </a:rPr>
                        <a:t>Step 5. The neurotransmitter molecules are released from the receptors and diffuse back into the synaptic cleft.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395413">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en-GB" altLang="en-US" sz="2800" b="0" i="0" u="none" strike="noStrike" cap="none" normalizeH="0" baseline="0" smtClean="0">
                        <a:ln>
                          <a:noFill/>
                        </a:ln>
                        <a:solidFill>
                          <a:schemeClr val="tx1"/>
                        </a:solidFill>
                        <a:effectLst>
                          <a:outerShdw blurRad="38100" dist="38100" dir="2700000" algn="tl">
                            <a:srgbClr val="FFFFFF"/>
                          </a:outerShdw>
                        </a:effectLst>
                        <a:latin typeface="Tahom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65000"/>
                        <a:buFont typeface="Wingdings" pitchFamily="2" charset="2"/>
                        <a:defRPr sz="2800">
                          <a:solidFill>
                            <a:schemeClr val="tx1"/>
                          </a:solidFill>
                          <a:effectLst>
                            <a:outerShdw blurRad="38100" dist="38100" dir="2700000" algn="tl">
                              <a:srgbClr val="FFFFFF"/>
                            </a:outerShdw>
                          </a:effectLst>
                          <a:latin typeface="Tahoma" pitchFamily="34" charset="0"/>
                        </a:defRPr>
                      </a:lvl1pPr>
                      <a:lvl2pPr>
                        <a:spcBef>
                          <a:spcPct val="20000"/>
                        </a:spcBef>
                        <a:buClr>
                          <a:schemeClr val="folHlink"/>
                        </a:buClr>
                        <a:buSzPct val="65000"/>
                        <a:buFont typeface="Wingdings" pitchFamily="2" charset="2"/>
                        <a:defRPr sz="2400">
                          <a:solidFill>
                            <a:schemeClr val="tx1"/>
                          </a:solidFill>
                          <a:effectLst>
                            <a:outerShdw blurRad="38100" dist="38100" dir="2700000" algn="tl">
                              <a:srgbClr val="FFFFFF"/>
                            </a:outerShdw>
                          </a:effectLst>
                          <a:latin typeface="Tahoma" pitchFamily="34" charset="0"/>
                        </a:defRPr>
                      </a:lvl2pPr>
                      <a:lvl3pPr>
                        <a:spcBef>
                          <a:spcPct val="20000"/>
                        </a:spcBef>
                        <a:buClr>
                          <a:schemeClr val="hlink"/>
                        </a:buClr>
                        <a:buSzPct val="65000"/>
                        <a:buFont typeface="Wingdings" pitchFamily="2" charset="2"/>
                        <a:defRPr sz="2000">
                          <a:solidFill>
                            <a:schemeClr val="tx1"/>
                          </a:solidFill>
                          <a:effectLst>
                            <a:outerShdw blurRad="38100" dist="38100" dir="2700000" algn="tl">
                              <a:srgbClr val="FFFFFF"/>
                            </a:outerShdw>
                          </a:effectLst>
                          <a:latin typeface="Tahoma" pitchFamily="34" charset="0"/>
                        </a:defRPr>
                      </a:lvl3pPr>
                      <a:lvl4pPr>
                        <a:spcBef>
                          <a:spcPct val="20000"/>
                        </a:spcBef>
                        <a:buClr>
                          <a:schemeClr val="fo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4pPr>
                      <a:lvl5pPr>
                        <a:spcBef>
                          <a:spcPct val="20000"/>
                        </a:spcBef>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5pPr>
                      <a:lvl6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6pPr>
                      <a:lvl7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7pPr>
                      <a:lvl8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8pPr>
                      <a:lvl9pPr fontAlgn="base">
                        <a:spcBef>
                          <a:spcPct val="20000"/>
                        </a:spcBef>
                        <a:spcAft>
                          <a:spcPct val="0"/>
                        </a:spcAft>
                        <a:buClr>
                          <a:schemeClr val="hlink"/>
                        </a:buClr>
                        <a:buSzPct val="65000"/>
                        <a:buFont typeface="Wingdings" pitchFamily="2" charset="2"/>
                        <a:defRPr>
                          <a:solidFill>
                            <a:schemeClr val="tx1"/>
                          </a:solidFill>
                          <a:effectLst>
                            <a:outerShdw blurRad="38100" dist="38100" dir="2700000" algn="tl">
                              <a:srgbClr val="FFFFFF"/>
                            </a:outerShdw>
                          </a:effectLst>
                          <a:latin typeface="Tahoma"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GB" altLang="en-US" sz="1600" b="0" i="0" u="none" strike="noStrike" cap="none" normalizeH="0" baseline="0" smtClean="0">
                          <a:ln>
                            <a:noFill/>
                          </a:ln>
                          <a:solidFill>
                            <a:schemeClr val="tx1"/>
                          </a:solidFill>
                          <a:effectLst>
                            <a:outerShdw blurRad="38100" dist="38100" dir="2700000" algn="tl">
                              <a:srgbClr val="FFFFFF"/>
                            </a:outerShdw>
                          </a:effectLst>
                          <a:latin typeface="Tahoma" pitchFamily="34" charset="0"/>
                        </a:rPr>
                        <a:t>Step 6. The Neurotransmitter is re-absorbed by the post synaptic neuron. This process is known as </a:t>
                      </a:r>
                      <a:r>
                        <a:rPr kumimoji="0" lang="en-GB" altLang="en-US" sz="1600" b="0" i="1" u="none" strike="noStrike" cap="none" normalizeH="0" baseline="0" smtClean="0">
                          <a:ln>
                            <a:noFill/>
                          </a:ln>
                          <a:solidFill>
                            <a:schemeClr val="tx1"/>
                          </a:solidFill>
                          <a:effectLst>
                            <a:outerShdw blurRad="38100" dist="38100" dir="2700000" algn="tl">
                              <a:srgbClr val="FFFFFF"/>
                            </a:outerShdw>
                          </a:effectLst>
                          <a:latin typeface="Tahoma" pitchFamily="34" charset="0"/>
                        </a:rPr>
                        <a:t>Reuptake</a:t>
                      </a:r>
                      <a:r>
                        <a:rPr kumimoji="0" lang="en-GB" altLang="en-US" sz="1600" b="0" i="0" u="none" strike="noStrike" cap="none" normalizeH="0" baseline="0" smtClean="0">
                          <a:ln>
                            <a:noFill/>
                          </a:ln>
                          <a:solidFill>
                            <a:schemeClr val="tx1"/>
                          </a:solidFill>
                          <a:effectLst>
                            <a:outerShdw blurRad="38100" dist="38100" dir="2700000" algn="tl">
                              <a:srgbClr val="FFFFFF"/>
                            </a:outerShdw>
                          </a:effectLst>
                          <a:latin typeface="Tahoma"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pic>
        <p:nvPicPr>
          <p:cNvPr id="46102" name="Picture 22" descr="http://intro.bio.umb.edu/111-112/112s99Lect/neuro_anims/s_t_anim/WW37.gif"/>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755650" y="404813"/>
            <a:ext cx="3095625" cy="126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103" name="Picture 23" descr="http://intro.bio.umb.edu/111-112/112s99Lect/neuro_anims/s_t_anim/WW38.gif"/>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755650" y="1700213"/>
            <a:ext cx="3095625" cy="114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104" name="Picture 24" descr="http://intro.bio.umb.edu/111-112/112s99Lect/neuro_anims/s_t_anim/WW39.gif"/>
          <p:cNvPicPr>
            <a:picLocks noChangeAspect="1" noChangeArrowheads="1"/>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755650" y="2997200"/>
            <a:ext cx="3105150"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105" name="Picture 25" descr="http://intro.bio.umb.edu/111-112/112s99Lect/neuro_anims/s_t_anim/WW40.gif"/>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755650" y="4292600"/>
            <a:ext cx="310515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106" name="Picture 26" descr="http://intro.bio.umb.edu/111-112/112s99Lect/neuro_anims/s_t_anim/WW41.gif"/>
          <p:cNvPicPr>
            <a:picLocks noChangeAspect="1" noChangeArrowheads="1"/>
          </p:cNvPicPr>
          <p:nvPr/>
        </p:nvPicPr>
        <p:blipFill>
          <a:blip r:embed="rId10" r:link="rId11">
            <a:extLst>
              <a:ext uri="{28A0092B-C50C-407E-A947-70E740481C1C}">
                <a14:useLocalDpi xmlns:a14="http://schemas.microsoft.com/office/drawing/2010/main" val="0"/>
              </a:ext>
            </a:extLst>
          </a:blip>
          <a:srcRect/>
          <a:stretch>
            <a:fillRect/>
          </a:stretch>
        </p:blipFill>
        <p:spPr bwMode="auto">
          <a:xfrm>
            <a:off x="755650" y="5445125"/>
            <a:ext cx="3105150" cy="123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456082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dirty="0" err="1"/>
              <a:t>Neuro</a:t>
            </a:r>
            <a:r>
              <a:rPr lang="en-GB" altLang="en-US" dirty="0"/>
              <a:t>-muscular transmission </a:t>
            </a:r>
          </a:p>
        </p:txBody>
      </p:sp>
      <p:sp>
        <p:nvSpPr>
          <p:cNvPr id="48131" name="Rectangle 3"/>
          <p:cNvSpPr>
            <a:spLocks noGrp="1" noChangeArrowheads="1"/>
          </p:cNvSpPr>
          <p:nvPr>
            <p:ph type="body" idx="1"/>
          </p:nvPr>
        </p:nvSpPr>
        <p:spPr>
          <a:xfrm>
            <a:off x="323528" y="1340768"/>
            <a:ext cx="8229600" cy="5174035"/>
          </a:xfrm>
        </p:spPr>
        <p:txBody>
          <a:bodyPr>
            <a:normAutofit lnSpcReduction="10000"/>
          </a:bodyPr>
          <a:lstStyle/>
          <a:p>
            <a:pPr marL="0" indent="0" algn="ctr">
              <a:lnSpc>
                <a:spcPct val="90000"/>
              </a:lnSpc>
              <a:buNone/>
            </a:pPr>
            <a:r>
              <a:rPr lang="en-GB" altLang="en-US" sz="2800" dirty="0"/>
              <a:t>When an axon terminates on a skeletal muscle fibre, at a specialised structure called the neuromuscular </a:t>
            </a:r>
            <a:r>
              <a:rPr lang="en-GB" altLang="en-US" sz="2800" dirty="0" smtClean="0"/>
              <a:t>junction.</a:t>
            </a:r>
          </a:p>
          <a:p>
            <a:pPr marL="0" indent="0" algn="ctr">
              <a:lnSpc>
                <a:spcPct val="90000"/>
              </a:lnSpc>
              <a:buNone/>
            </a:pPr>
            <a:endParaRPr lang="en-GB" altLang="en-US" sz="2800" dirty="0" smtClean="0"/>
          </a:p>
          <a:p>
            <a:pPr marL="0" indent="0" algn="ctr">
              <a:lnSpc>
                <a:spcPct val="90000"/>
              </a:lnSpc>
              <a:buNone/>
            </a:pPr>
            <a:endParaRPr lang="en-GB" altLang="en-US" sz="2800" dirty="0"/>
          </a:p>
          <a:p>
            <a:pPr marL="0" indent="0" algn="ctr">
              <a:lnSpc>
                <a:spcPct val="90000"/>
              </a:lnSpc>
              <a:buNone/>
            </a:pPr>
            <a:r>
              <a:rPr lang="en-GB" altLang="en-US" sz="2800" dirty="0"/>
              <a:t>At a neuromuscular junction, the axon subdivides into numerous terminal buttons that reside within depressions formed in the motor end-plate. </a:t>
            </a:r>
            <a:endParaRPr lang="en-GB" altLang="en-US" sz="2800" dirty="0" smtClean="0"/>
          </a:p>
          <a:p>
            <a:pPr marL="0" indent="0" algn="ctr">
              <a:lnSpc>
                <a:spcPct val="90000"/>
              </a:lnSpc>
              <a:buNone/>
            </a:pPr>
            <a:endParaRPr lang="en-GB" altLang="en-US" sz="2800" dirty="0" smtClean="0"/>
          </a:p>
          <a:p>
            <a:pPr marL="0" indent="0" algn="ctr">
              <a:lnSpc>
                <a:spcPct val="90000"/>
              </a:lnSpc>
              <a:buNone/>
            </a:pPr>
            <a:endParaRPr lang="en-GB" altLang="en-US" sz="2800" dirty="0"/>
          </a:p>
          <a:p>
            <a:pPr marL="0" indent="0" algn="ctr">
              <a:lnSpc>
                <a:spcPct val="90000"/>
              </a:lnSpc>
              <a:buNone/>
            </a:pPr>
            <a:r>
              <a:rPr lang="en-GB" altLang="en-US" sz="2800" dirty="0"/>
              <a:t>The particular transmitter in use at the neuromuscular junction is acetylcholine.</a:t>
            </a:r>
            <a:r>
              <a:rPr lang="en-GB" altLang="en-US" sz="2800" b="1" dirty="0"/>
              <a:t> </a:t>
            </a:r>
            <a:br>
              <a:rPr lang="en-GB" altLang="en-US" sz="2800" b="1" dirty="0"/>
            </a:br>
            <a:endParaRPr lang="en-GB" altLang="en-US" sz="2800" b="1" dirty="0"/>
          </a:p>
        </p:txBody>
      </p:sp>
    </p:spTree>
    <p:extLst>
      <p:ext uri="{BB962C8B-B14F-4D97-AF65-F5344CB8AC3E}">
        <p14:creationId xmlns:p14="http://schemas.microsoft.com/office/powerpoint/2010/main" val="397370758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r>
              <a:rPr lang="en-GB" altLang="en-US" sz="4000"/>
              <a:t>Transmission of Nerve impulse</a:t>
            </a:r>
            <a:br>
              <a:rPr lang="en-GB" altLang="en-US" sz="4000"/>
            </a:br>
            <a:r>
              <a:rPr lang="en-GB" altLang="en-US" sz="4000"/>
              <a:t>across to a muscle fibre</a:t>
            </a:r>
          </a:p>
        </p:txBody>
      </p:sp>
      <p:pic>
        <p:nvPicPr>
          <p:cNvPr id="49155" name="Picture 3" descr="neuromusc_jun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1628775"/>
            <a:ext cx="6804025" cy="4960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50196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77382"/>
          </a:xfrm>
        </p:spPr>
        <p:txBody>
          <a:bodyPr>
            <a:normAutofit fontScale="90000"/>
          </a:bodyPr>
          <a:lstStyle/>
          <a:p>
            <a:r>
              <a:rPr lang="en-GB" dirty="0" smtClean="0"/>
              <a:t>Synaptic transmission</a:t>
            </a:r>
            <a:endParaRPr lang="en-GB" dirty="0"/>
          </a:p>
        </p:txBody>
      </p:sp>
      <p:pic>
        <p:nvPicPr>
          <p:cNvPr id="6" name="Picture 5"/>
          <p:cNvPicPr>
            <a:picLocks noChangeAspect="1"/>
          </p:cNvPicPr>
          <p:nvPr/>
        </p:nvPicPr>
        <p:blipFill>
          <a:blip r:embed="rId2"/>
          <a:stretch>
            <a:fillRect/>
          </a:stretch>
        </p:blipFill>
        <p:spPr>
          <a:xfrm>
            <a:off x="422374" y="1793103"/>
            <a:ext cx="5904656" cy="3359547"/>
          </a:xfrm>
          <a:prstGeom prst="rect">
            <a:avLst/>
          </a:prstGeom>
        </p:spPr>
      </p:pic>
      <p:sp>
        <p:nvSpPr>
          <p:cNvPr id="3" name="TextBox 2"/>
          <p:cNvSpPr txBox="1"/>
          <p:nvPr/>
        </p:nvSpPr>
        <p:spPr>
          <a:xfrm>
            <a:off x="6300192" y="1628800"/>
            <a:ext cx="2674640" cy="4559390"/>
          </a:xfrm>
          <a:prstGeom prst="rect">
            <a:avLst/>
          </a:prstGeom>
          <a:noFill/>
        </p:spPr>
        <p:txBody>
          <a:bodyPr wrap="square" rtlCol="0">
            <a:spAutoFit/>
          </a:bodyPr>
          <a:lstStyle/>
          <a:p>
            <a:pPr algn="ctr">
              <a:lnSpc>
                <a:spcPct val="250000"/>
              </a:lnSpc>
            </a:pPr>
            <a:r>
              <a:rPr lang="en-GB" sz="2400" dirty="0" smtClean="0"/>
              <a:t>trafficking</a:t>
            </a:r>
          </a:p>
          <a:p>
            <a:pPr algn="ctr">
              <a:lnSpc>
                <a:spcPct val="250000"/>
              </a:lnSpc>
            </a:pPr>
            <a:r>
              <a:rPr lang="en-GB" sz="2400" dirty="0" smtClean="0"/>
              <a:t>Docking</a:t>
            </a:r>
          </a:p>
          <a:p>
            <a:pPr algn="ctr">
              <a:lnSpc>
                <a:spcPct val="250000"/>
              </a:lnSpc>
            </a:pPr>
            <a:r>
              <a:rPr lang="en-GB" sz="2400" dirty="0" smtClean="0"/>
              <a:t>Priming</a:t>
            </a:r>
          </a:p>
          <a:p>
            <a:pPr algn="ctr">
              <a:lnSpc>
                <a:spcPct val="250000"/>
              </a:lnSpc>
            </a:pPr>
            <a:r>
              <a:rPr lang="en-GB" sz="2400" dirty="0" smtClean="0"/>
              <a:t>Fusion</a:t>
            </a:r>
          </a:p>
          <a:p>
            <a:pPr algn="ctr">
              <a:lnSpc>
                <a:spcPct val="250000"/>
              </a:lnSpc>
            </a:pPr>
            <a:r>
              <a:rPr lang="en-GB" sz="2400" dirty="0" smtClean="0"/>
              <a:t>Endocytosis</a:t>
            </a:r>
            <a:endParaRPr lang="en-GB" sz="2400" dirty="0"/>
          </a:p>
        </p:txBody>
      </p:sp>
      <p:sp>
        <p:nvSpPr>
          <p:cNvPr id="4" name="TextBox 3"/>
          <p:cNvSpPr txBox="1"/>
          <p:nvPr/>
        </p:nvSpPr>
        <p:spPr>
          <a:xfrm>
            <a:off x="899592" y="5556061"/>
            <a:ext cx="4320480" cy="923330"/>
          </a:xfrm>
          <a:prstGeom prst="rect">
            <a:avLst/>
          </a:prstGeom>
          <a:noFill/>
        </p:spPr>
        <p:txBody>
          <a:bodyPr wrap="square" rtlCol="0">
            <a:spAutoFit/>
          </a:bodyPr>
          <a:lstStyle/>
          <a:p>
            <a:r>
              <a:rPr lang="en-GB" dirty="0" smtClean="0"/>
              <a:t>Releasable pool – on the cell membrane</a:t>
            </a:r>
          </a:p>
          <a:p>
            <a:r>
              <a:rPr lang="en-GB" dirty="0" smtClean="0"/>
              <a:t>Recycling pool – ready to use</a:t>
            </a:r>
          </a:p>
          <a:p>
            <a:r>
              <a:rPr lang="en-GB" dirty="0" smtClean="0"/>
              <a:t>Reserve pool – not normally used</a:t>
            </a:r>
            <a:endParaRPr lang="en-GB" dirty="0"/>
          </a:p>
        </p:txBody>
      </p:sp>
      <p:cxnSp>
        <p:nvCxnSpPr>
          <p:cNvPr id="7" name="Straight Arrow Connector 6"/>
          <p:cNvCxnSpPr/>
          <p:nvPr/>
        </p:nvCxnSpPr>
        <p:spPr>
          <a:xfrm flipV="1">
            <a:off x="2051720" y="3356992"/>
            <a:ext cx="864096" cy="21602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3851920" y="3980013"/>
            <a:ext cx="2952328" cy="205686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2052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568</TotalTime>
  <Words>2697</Words>
  <Application>Microsoft Office PowerPoint</Application>
  <PresentationFormat>On-screen Show (4:3)</PresentationFormat>
  <Paragraphs>261</Paragraphs>
  <Slides>44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Tahoma</vt:lpstr>
      <vt:lpstr>Wingdings</vt:lpstr>
      <vt:lpstr>Office Theme</vt:lpstr>
      <vt:lpstr>Mechanisms of Cell Signalling</vt:lpstr>
      <vt:lpstr>Cell &amp; Cell to Cell Signalling</vt:lpstr>
      <vt:lpstr>Chemical Cell Signalling</vt:lpstr>
      <vt:lpstr> Intracellular Signaling Pathways  </vt:lpstr>
      <vt:lpstr>Intercellular Communication</vt:lpstr>
      <vt:lpstr>Cell membrane - Terminology</vt:lpstr>
      <vt:lpstr>Ligands and Receptors</vt:lpstr>
      <vt:lpstr>Membrane Transport</vt:lpstr>
      <vt:lpstr>ATP powered pumps</vt:lpstr>
      <vt:lpstr>Channel Proteins</vt:lpstr>
      <vt:lpstr>Protein Transporters</vt:lpstr>
      <vt:lpstr>Types of transport</vt:lpstr>
      <vt:lpstr>Membrane Transporters</vt:lpstr>
      <vt:lpstr>Examples of Ligand Hormones Cortisol</vt:lpstr>
      <vt:lpstr>Endocrine Insulin Cell signalling</vt:lpstr>
      <vt:lpstr>Cell Signalling for Human Growth Hormone - Autocrine</vt:lpstr>
      <vt:lpstr>Paracrine Cell signalling Nerve impulse transmission</vt:lpstr>
      <vt:lpstr>Desensitisation and Supersensitivity</vt:lpstr>
      <vt:lpstr>Hormonal Regulation of Hunger</vt:lpstr>
      <vt:lpstr>Leptin</vt:lpstr>
      <vt:lpstr>Other Roles of Leptin</vt:lpstr>
      <vt:lpstr>Other Roles of Leptin</vt:lpstr>
      <vt:lpstr>Ghrelin</vt:lpstr>
      <vt:lpstr>Other Roles of Ghrelin</vt:lpstr>
      <vt:lpstr>Ghrelin and Health</vt:lpstr>
      <vt:lpstr>Digestive Hormones</vt:lpstr>
      <vt:lpstr>PowerPoint Presentation</vt:lpstr>
      <vt:lpstr>The Nerve Impulse</vt:lpstr>
      <vt:lpstr>Nature of an impulse</vt:lpstr>
      <vt:lpstr>Resting Action potential</vt:lpstr>
      <vt:lpstr>The Nerve Impulse</vt:lpstr>
      <vt:lpstr>The Nerve Impulse</vt:lpstr>
      <vt:lpstr>PowerPoint Presentation</vt:lpstr>
      <vt:lpstr>Ionic Balance</vt:lpstr>
      <vt:lpstr>Propagation of the impulse</vt:lpstr>
      <vt:lpstr>Impulse Propagation</vt:lpstr>
      <vt:lpstr>REFRACTORY PERIOD</vt:lpstr>
      <vt:lpstr>Synaptic Transmission</vt:lpstr>
      <vt:lpstr>Transmission between nerve fibres </vt:lpstr>
      <vt:lpstr>Synaptic transmission – motor neurons </vt:lpstr>
      <vt:lpstr>PowerPoint Presentation</vt:lpstr>
      <vt:lpstr>Neuro-muscular transmission </vt:lpstr>
      <vt:lpstr>Transmission of Nerve impulse across to a muscle fibre</vt:lpstr>
      <vt:lpstr>Synaptic transmission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Intercellular Communication</dc:title>
  <dc:creator>Administrator</dc:creator>
  <cp:lastModifiedBy>David Gardner</cp:lastModifiedBy>
  <cp:revision>59</cp:revision>
  <dcterms:created xsi:type="dcterms:W3CDTF">2017-02-05T21:51:25Z</dcterms:created>
  <dcterms:modified xsi:type="dcterms:W3CDTF">2020-02-16T21:03:32Z</dcterms:modified>
</cp:coreProperties>
</file>