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9" r:id="rId10"/>
    <p:sldId id="27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0" y="6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803646-697E-469E-B3B1-1A31633EB4EF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ID4096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976843-4EC8-42DF-8B15-AD9C8DFD8FD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84280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1pPr>
            <a:lvl2pPr marL="749300" indent="-28733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2pPr>
            <a:lvl3pPr marL="1154113" indent="-23018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3pPr>
            <a:lvl4pPr marL="1616075" indent="-23018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4pPr>
            <a:lvl5pPr marL="2078038" indent="-23018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5pPr>
            <a:lvl6pPr marL="2535238" indent="-2301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6pPr>
            <a:lvl7pPr marL="2992438" indent="-2301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7pPr>
            <a:lvl8pPr marL="3449638" indent="-2301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8pPr>
            <a:lvl9pPr marL="3906838" indent="-2301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1782AC4D-87BC-4FE9-A682-CB85944CB5CB}" type="slidenum">
              <a:rPr lang="zh-CN" altLang="en-US"/>
              <a:pPr>
                <a:spcBef>
                  <a:spcPct val="0"/>
                </a:spcBef>
              </a:pPr>
              <a:t>7</a:t>
            </a:fld>
            <a:endParaRPr lang="en-US" altLang="zh-CN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7794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1880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944034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986907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18411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78646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32718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32625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518453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868994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247528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3577905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190386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9487192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2025359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9477742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3821214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905370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3F74B8B-0AB9-4B55-A7E7-91F35FDF771D}" type="datetimeFigureOut">
              <a:rPr lang="LID4096" smtClean="0"/>
              <a:t>06/15/2019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LID4096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3257542-5E25-457A-9B1B-1BA6DF6FDC8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67109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AE206-62F5-4304-9993-C97608A8E3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3-H Framework : a case study on SDK group management change</a:t>
            </a:r>
            <a:endParaRPr lang="LID4096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B1FA5C-8C21-4509-9225-3416607F8F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CN" dirty="0"/>
          </a:p>
          <a:p>
            <a:r>
              <a:rPr lang="en-US" dirty="0"/>
              <a:t>Raymond Chan</a:t>
            </a:r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684868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648FA-A328-4DCE-BD0A-002D92E24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56F97-3498-49F3-A1F5-E74C3BE7F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Private Equity (P/E) firm had invested in a large family owned Chinese factory which was one of the biggest toy manufacturing company in South China region</a:t>
            </a:r>
          </a:p>
          <a:p>
            <a:r>
              <a:rPr lang="en-US" dirty="0"/>
              <a:t>A new CEO and CFO were appointed by the P/E firm</a:t>
            </a:r>
          </a:p>
          <a:p>
            <a:r>
              <a:rPr lang="en-US" dirty="0"/>
              <a:t>CEO – an American ; multinational companies work experience</a:t>
            </a:r>
          </a:p>
          <a:p>
            <a:r>
              <a:rPr lang="en-US" dirty="0"/>
              <a:t>Investment objective – increase company value</a:t>
            </a:r>
          </a:p>
          <a:p>
            <a:pPr marL="0" indent="0">
              <a:buNone/>
            </a:pP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215627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E0542-CD27-4ED2-BE0D-5FC791913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Company Strategy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263B7-C392-4204-8067-2779730C9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Apply the Western management culture to improve efficiencies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Invest in new production technologies to improve productivities</a:t>
            </a:r>
          </a:p>
          <a:p>
            <a:endParaRPr lang="en-US" dirty="0"/>
          </a:p>
          <a:p>
            <a:r>
              <a:rPr lang="en-US" dirty="0"/>
              <a:t>Cost saving initiatives</a:t>
            </a:r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453644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BF2D9-E710-43F2-A29F-6EC2F1DF1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3-H framework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26C70-5D79-4BF8-A8F1-A7EF3EC5A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H1 Heart</a:t>
            </a:r>
          </a:p>
          <a:p>
            <a:pPr lvl="1"/>
            <a:r>
              <a:rPr lang="en-US" dirty="0"/>
              <a:t>Leadership changes - more than half of the top management except Engineering; Logistics and Production managers</a:t>
            </a:r>
          </a:p>
          <a:p>
            <a:pPr lvl="1"/>
            <a:r>
              <a:rPr lang="en-US" dirty="0"/>
              <a:t>Communications – CEO is a English speaker</a:t>
            </a:r>
          </a:p>
          <a:p>
            <a:pPr lvl="1"/>
            <a:r>
              <a:rPr lang="en-US" dirty="0"/>
              <a:t>Cross – cultural management : laid-off long svc staff; straight management </a:t>
            </a:r>
          </a:p>
        </p:txBody>
      </p:sp>
    </p:spTree>
    <p:extLst>
      <p:ext uri="{BB962C8B-B14F-4D97-AF65-F5344CB8AC3E}">
        <p14:creationId xmlns:p14="http://schemas.microsoft.com/office/powerpoint/2010/main" val="2302423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2B97C-CFC2-4CE8-8EF2-4999EEF46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3-H Framework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A55AE-7866-4A97-B4FE-A20FBB1309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H2 Head</a:t>
            </a:r>
          </a:p>
          <a:p>
            <a:pPr lvl="1"/>
            <a:r>
              <a:rPr lang="en-US" dirty="0"/>
              <a:t>Cost improvement Strategy</a:t>
            </a:r>
          </a:p>
          <a:p>
            <a:pPr lvl="1"/>
            <a:r>
              <a:rPr lang="en-US" dirty="0"/>
              <a:t>New product development</a:t>
            </a:r>
          </a:p>
          <a:p>
            <a:pPr lvl="1"/>
            <a:r>
              <a:rPr lang="en-US" dirty="0"/>
              <a:t>Target pricing strategy</a:t>
            </a:r>
          </a:p>
          <a:p>
            <a:pPr lvl="1"/>
            <a:r>
              <a:rPr lang="en-US" dirty="0"/>
              <a:t>Improve productivities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562531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E1122-DBC7-4CF1-AEFA-87752D1C0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3-H Framework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87FF9-049F-46B4-BDAE-FF0F1D0A0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H3 Hand</a:t>
            </a:r>
          </a:p>
          <a:p>
            <a:pPr lvl="1"/>
            <a:r>
              <a:rPr lang="en-US" dirty="0"/>
              <a:t>Lean Manufacturing process</a:t>
            </a:r>
          </a:p>
          <a:p>
            <a:pPr lvl="1"/>
            <a:r>
              <a:rPr lang="en-US" dirty="0"/>
              <a:t>Automation for small batch process</a:t>
            </a:r>
          </a:p>
          <a:p>
            <a:pPr lvl="1"/>
            <a:r>
              <a:rPr lang="en-US" dirty="0"/>
              <a:t>Cut down overtime</a:t>
            </a:r>
          </a:p>
          <a:p>
            <a:pPr lvl="1"/>
            <a:r>
              <a:rPr lang="en-US" dirty="0"/>
              <a:t>Outsources non-core process</a:t>
            </a:r>
          </a:p>
          <a:p>
            <a:pPr lvl="1"/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716319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7BE56AF-CA21-45F4-B546-64CF1DFF8A2D}" type="slidenum">
              <a:rPr lang="zh-CN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7</a:t>
            </a:fld>
            <a:endParaRPr lang="en-US" altLang="zh-CN" sz="1400"/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1600200" y="-33338"/>
            <a:ext cx="7384842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zh-CN" sz="3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3 – H framework for Effective Management</a:t>
            </a:r>
          </a:p>
        </p:txBody>
      </p:sp>
      <p:grpSp>
        <p:nvGrpSpPr>
          <p:cNvPr id="20484" name="Group 4"/>
          <p:cNvGrpSpPr>
            <a:grpSpLocks/>
          </p:cNvGrpSpPr>
          <p:nvPr/>
        </p:nvGrpSpPr>
        <p:grpSpPr bwMode="auto">
          <a:xfrm>
            <a:off x="1495425" y="1758951"/>
            <a:ext cx="4953000" cy="3967163"/>
            <a:chOff x="672" y="748"/>
            <a:chExt cx="3120" cy="2499"/>
          </a:xfrm>
        </p:grpSpPr>
        <p:grpSp>
          <p:nvGrpSpPr>
            <p:cNvPr id="9239" name="Group 5"/>
            <p:cNvGrpSpPr>
              <a:grpSpLocks/>
            </p:cNvGrpSpPr>
            <p:nvPr/>
          </p:nvGrpSpPr>
          <p:grpSpPr bwMode="auto">
            <a:xfrm>
              <a:off x="864" y="912"/>
              <a:ext cx="2640" cy="2064"/>
              <a:chOff x="864" y="912"/>
              <a:chExt cx="2640" cy="2064"/>
            </a:xfrm>
          </p:grpSpPr>
          <p:sp>
            <p:nvSpPr>
              <p:cNvPr id="20486" name="Oval 6"/>
              <p:cNvSpPr>
                <a:spLocks noChangeArrowheads="1"/>
              </p:cNvSpPr>
              <p:nvPr/>
            </p:nvSpPr>
            <p:spPr bwMode="auto">
              <a:xfrm>
                <a:off x="1920" y="1584"/>
                <a:ext cx="1584" cy="1392"/>
              </a:xfrm>
              <a:prstGeom prst="ellipse">
                <a:avLst/>
              </a:prstGeom>
              <a:gradFill rotWithShape="0">
                <a:gsLst>
                  <a:gs pos="0">
                    <a:srgbClr val="9FBFFF">
                      <a:gamma/>
                      <a:tint val="0"/>
                      <a:invGamma/>
                    </a:srgbClr>
                  </a:gs>
                  <a:gs pos="100000">
                    <a:srgbClr val="9FBFFF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prstShdw prst="shdw17" dist="17961" dir="2700000">
                  <a:schemeClr val="tx1">
                    <a:gamma/>
                    <a:shade val="60000"/>
                    <a:invGamma/>
                  </a:schemeClr>
                </a:prstShdw>
              </a:effec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/>
              </a:p>
            </p:txBody>
          </p:sp>
          <p:sp>
            <p:nvSpPr>
              <p:cNvPr id="20487" name="Oval 7"/>
              <p:cNvSpPr>
                <a:spLocks noChangeArrowheads="1"/>
              </p:cNvSpPr>
              <p:nvPr/>
            </p:nvSpPr>
            <p:spPr bwMode="auto">
              <a:xfrm>
                <a:off x="864" y="1584"/>
                <a:ext cx="1584" cy="1392"/>
              </a:xfrm>
              <a:prstGeom prst="ellipse">
                <a:avLst/>
              </a:prstGeom>
              <a:gradFill rotWithShape="0">
                <a:gsLst>
                  <a:gs pos="0">
                    <a:srgbClr val="9FBFFF">
                      <a:gamma/>
                      <a:tint val="0"/>
                      <a:invGamma/>
                    </a:srgbClr>
                  </a:gs>
                  <a:gs pos="100000">
                    <a:srgbClr val="9FBFFF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prstShdw prst="shdw17" dist="17961" dir="2700000">
                  <a:schemeClr val="tx1">
                    <a:gamma/>
                    <a:shade val="60000"/>
                    <a:invGamma/>
                  </a:schemeClr>
                </a:prstShdw>
              </a:effec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/>
              </a:p>
            </p:txBody>
          </p:sp>
          <p:sp>
            <p:nvSpPr>
              <p:cNvPr id="20488" name="Oval 8"/>
              <p:cNvSpPr>
                <a:spLocks noChangeArrowheads="1"/>
              </p:cNvSpPr>
              <p:nvPr/>
            </p:nvSpPr>
            <p:spPr bwMode="auto">
              <a:xfrm>
                <a:off x="1440" y="912"/>
                <a:ext cx="1584" cy="1392"/>
              </a:xfrm>
              <a:prstGeom prst="ellipse">
                <a:avLst/>
              </a:prstGeom>
              <a:gradFill rotWithShape="0">
                <a:gsLst>
                  <a:gs pos="0">
                    <a:srgbClr val="9FBFFF">
                      <a:gamma/>
                      <a:tint val="0"/>
                      <a:invGamma/>
                    </a:srgbClr>
                  </a:gs>
                  <a:gs pos="100000">
                    <a:srgbClr val="9FBFFF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prstShdw prst="shdw17" dist="17961" dir="2700000">
                  <a:schemeClr val="tx1">
                    <a:gamma/>
                    <a:shade val="60000"/>
                    <a:invGamma/>
                  </a:schemeClr>
                </a:prstShdw>
              </a:effec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/>
              </a:p>
            </p:txBody>
          </p:sp>
        </p:grpSp>
        <p:graphicFrame>
          <p:nvGraphicFramePr>
            <p:cNvPr id="9240" name="Object 9"/>
            <p:cNvGraphicFramePr>
              <a:graphicFrameLocks noChangeAspect="1"/>
            </p:cNvGraphicFramePr>
            <p:nvPr/>
          </p:nvGraphicFramePr>
          <p:xfrm>
            <a:off x="672" y="748"/>
            <a:ext cx="3120" cy="249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4" name="Bitmap Image" r:id="rId4" imgW="0" imgH="0" progId="Paint.Picture">
                    <p:embed/>
                  </p:oleObj>
                </mc:Choice>
                <mc:Fallback>
                  <p:oleObj name="Bitmap Image" r:id="rId4" imgW="0" imgH="0" progId="Paint.Picture">
                    <p:embed/>
                    <p:pic>
                      <p:nvPicPr>
                        <p:cNvPr id="9240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clrChange>
                            <a:clrFrom>
                              <a:srgbClr val="FFFFFF"/>
                            </a:clrFrom>
                            <a:clrTo>
                              <a:srgbClr val="FFFFFF">
                                <a:alpha val="0"/>
                              </a:srgbClr>
                            </a:clrTo>
                          </a:clrChange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72" y="748"/>
                          <a:ext cx="3120" cy="249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490" name="Text Box 10"/>
            <p:cNvSpPr txBox="1">
              <a:spLocks noChangeArrowheads="1"/>
            </p:cNvSpPr>
            <p:nvPr/>
          </p:nvSpPr>
          <p:spPr bwMode="auto">
            <a:xfrm>
              <a:off x="1776" y="1219"/>
              <a:ext cx="912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200" b="1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HEART</a:t>
              </a:r>
              <a:endParaRPr lang="en-US" altLang="zh-CN" sz="2400" b="1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0491" name="Text Box 11"/>
            <p:cNvSpPr txBox="1">
              <a:spLocks noChangeArrowheads="1"/>
            </p:cNvSpPr>
            <p:nvPr/>
          </p:nvSpPr>
          <p:spPr bwMode="auto">
            <a:xfrm>
              <a:off x="1008" y="2256"/>
              <a:ext cx="864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200" b="1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HEAD</a:t>
              </a:r>
              <a:endParaRPr lang="en-US" altLang="zh-CN" sz="2400" b="1" dirty="0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0492" name="Text Box 12"/>
            <p:cNvSpPr txBox="1">
              <a:spLocks noChangeArrowheads="1"/>
            </p:cNvSpPr>
            <p:nvPr/>
          </p:nvSpPr>
          <p:spPr bwMode="auto">
            <a:xfrm>
              <a:off x="2496" y="2256"/>
              <a:ext cx="816" cy="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zh-CN" sz="2200" b="1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HAND</a:t>
              </a:r>
              <a:endParaRPr lang="en-US" altLang="zh-CN" sz="2400" b="1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</p:grpSp>
      <p:grpSp>
        <p:nvGrpSpPr>
          <p:cNvPr id="20504" name="Group 24"/>
          <p:cNvGrpSpPr>
            <a:grpSpLocks/>
          </p:cNvGrpSpPr>
          <p:nvPr/>
        </p:nvGrpSpPr>
        <p:grpSpPr bwMode="auto">
          <a:xfrm>
            <a:off x="5943600" y="914401"/>
            <a:ext cx="4572000" cy="5495925"/>
            <a:chOff x="2784" y="576"/>
            <a:chExt cx="2880" cy="3462"/>
          </a:xfrm>
        </p:grpSpPr>
        <p:sp>
          <p:nvSpPr>
            <p:cNvPr id="20493" name="Text Box 13"/>
            <p:cNvSpPr txBox="1">
              <a:spLocks noChangeArrowheads="1"/>
            </p:cNvSpPr>
            <p:nvPr/>
          </p:nvSpPr>
          <p:spPr bwMode="auto">
            <a:xfrm>
              <a:off x="2784" y="576"/>
              <a:ext cx="2880" cy="53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altLang="zh-CN" sz="2500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Scenarios resulting from different H factors' interception</a:t>
              </a:r>
              <a:endParaRPr lang="en-US" altLang="zh-CN" sz="25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endParaRPr>
            </a:p>
          </p:txBody>
        </p:sp>
        <p:grpSp>
          <p:nvGrpSpPr>
            <p:cNvPr id="9228" name="Group 23"/>
            <p:cNvGrpSpPr>
              <a:grpSpLocks/>
            </p:cNvGrpSpPr>
            <p:nvPr/>
          </p:nvGrpSpPr>
          <p:grpSpPr bwMode="auto">
            <a:xfrm>
              <a:off x="2832" y="1195"/>
              <a:ext cx="2784" cy="2843"/>
              <a:chOff x="2832" y="1195"/>
              <a:chExt cx="2784" cy="2843"/>
            </a:xfrm>
          </p:grpSpPr>
          <p:sp>
            <p:nvSpPr>
              <p:cNvPr id="20482" name="AutoShape 2"/>
              <p:cNvSpPr>
                <a:spLocks noChangeArrowheads="1"/>
              </p:cNvSpPr>
              <p:nvPr/>
            </p:nvSpPr>
            <p:spPr bwMode="auto">
              <a:xfrm>
                <a:off x="2832" y="1195"/>
                <a:ext cx="2784" cy="2640"/>
              </a:xfrm>
              <a:prstGeom prst="roundRect">
                <a:avLst>
                  <a:gd name="adj" fmla="val 16667"/>
                </a:avLst>
              </a:prstGeom>
              <a:gradFill rotWithShape="0">
                <a:gsLst>
                  <a:gs pos="0">
                    <a:schemeClr val="bg1">
                      <a:gamma/>
                      <a:shade val="62745"/>
                      <a:invGamma/>
                    </a:schemeClr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eaLnBrk="1" hangingPunct="1">
                  <a:defRPr/>
                </a:pPr>
                <a:endParaRPr lang="en-GB"/>
              </a:p>
            </p:txBody>
          </p:sp>
          <p:grpSp>
            <p:nvGrpSpPr>
              <p:cNvPr id="9230" name="Group 22"/>
              <p:cNvGrpSpPr>
                <a:grpSpLocks/>
              </p:cNvGrpSpPr>
              <p:nvPr/>
            </p:nvGrpSpPr>
            <p:grpSpPr bwMode="auto">
              <a:xfrm>
                <a:off x="3006" y="1428"/>
                <a:ext cx="2562" cy="2610"/>
                <a:chOff x="3006" y="1428"/>
                <a:chExt cx="2562" cy="2610"/>
              </a:xfrm>
            </p:grpSpPr>
            <p:sp>
              <p:nvSpPr>
                <p:cNvPr id="9231" name="Rectangle 14"/>
                <p:cNvSpPr>
                  <a:spLocks noChangeArrowheads="1"/>
                </p:cNvSpPr>
                <p:nvPr/>
              </p:nvSpPr>
              <p:spPr bwMode="auto">
                <a:xfrm>
                  <a:off x="3006" y="1474"/>
                  <a:ext cx="393" cy="192"/>
                </a:xfrm>
                <a:prstGeom prst="rect">
                  <a:avLst/>
                </a:prstGeom>
                <a:solidFill>
                  <a:srgbClr val="3366FF"/>
                </a:solidFill>
                <a:ln>
                  <a:noFill/>
                </a:ln>
                <a:effectLst>
                  <a:prstShdw prst="shdw17" dist="17961" dir="2700000">
                    <a:srgbClr val="1F3D99"/>
                  </a:prst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85000"/>
                    <a:buFont typeface="Wingdings 2" panose="05020102010507070707" pitchFamily="18" charset="2"/>
                    <a:buChar char="¡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hlink"/>
                    </a:buClr>
                    <a:buSzPct val="85000"/>
                    <a:buFont typeface="Wingdings" panose="05000000000000000000" pitchFamily="2" charset="2"/>
                    <a:buChar char="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SzPct val="90000"/>
                    <a:buFont typeface="Wingdings" panose="05000000000000000000" pitchFamily="2" charset="2"/>
                    <a:buChar char="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en-GB" altLang="en-US" sz="1800"/>
                </a:p>
              </p:txBody>
            </p:sp>
            <p:sp>
              <p:nvSpPr>
                <p:cNvPr id="9232" name="Rectangle 15"/>
                <p:cNvSpPr>
                  <a:spLocks noChangeArrowheads="1"/>
                </p:cNvSpPr>
                <p:nvPr/>
              </p:nvSpPr>
              <p:spPr bwMode="auto">
                <a:xfrm>
                  <a:off x="3024" y="2101"/>
                  <a:ext cx="393" cy="192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ffectLst>
                  <a:prstShdw prst="shdw17" dist="17961" dir="2700000">
                    <a:srgbClr val="999900"/>
                  </a:prst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85000"/>
                    <a:buFont typeface="Wingdings 2" panose="05020102010507070707" pitchFamily="18" charset="2"/>
                    <a:buChar char="¡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hlink"/>
                    </a:buClr>
                    <a:buSzPct val="85000"/>
                    <a:buFont typeface="Wingdings" panose="05000000000000000000" pitchFamily="2" charset="2"/>
                    <a:buChar char="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SzPct val="90000"/>
                    <a:buFont typeface="Wingdings" panose="05000000000000000000" pitchFamily="2" charset="2"/>
                    <a:buChar char="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en-GB" altLang="en-US" sz="1800"/>
                </a:p>
              </p:txBody>
            </p:sp>
            <p:sp>
              <p:nvSpPr>
                <p:cNvPr id="9233" name="Rectangle 16"/>
                <p:cNvSpPr>
                  <a:spLocks noChangeArrowheads="1"/>
                </p:cNvSpPr>
                <p:nvPr/>
              </p:nvSpPr>
              <p:spPr bwMode="auto">
                <a:xfrm>
                  <a:off x="3024" y="2629"/>
                  <a:ext cx="393" cy="192"/>
                </a:xfrm>
                <a:prstGeom prst="rect">
                  <a:avLst/>
                </a:prstGeom>
                <a:solidFill>
                  <a:srgbClr val="FF6600"/>
                </a:solidFill>
                <a:ln>
                  <a:noFill/>
                </a:ln>
                <a:effectLst>
                  <a:prstShdw prst="shdw17" dist="17961" dir="2700000">
                    <a:srgbClr val="993D00"/>
                  </a:prst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85000"/>
                    <a:buFont typeface="Wingdings 2" panose="05020102010507070707" pitchFamily="18" charset="2"/>
                    <a:buChar char="¡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hlink"/>
                    </a:buClr>
                    <a:buSzPct val="85000"/>
                    <a:buFont typeface="Wingdings" panose="05000000000000000000" pitchFamily="2" charset="2"/>
                    <a:buChar char="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SzPct val="90000"/>
                    <a:buFont typeface="Wingdings" panose="05000000000000000000" pitchFamily="2" charset="2"/>
                    <a:buChar char="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en-GB" altLang="en-US" sz="1800"/>
                </a:p>
              </p:txBody>
            </p:sp>
            <p:sp>
              <p:nvSpPr>
                <p:cNvPr id="9234" name="Rectangle 17"/>
                <p:cNvSpPr>
                  <a:spLocks noChangeArrowheads="1"/>
                </p:cNvSpPr>
                <p:nvPr/>
              </p:nvSpPr>
              <p:spPr bwMode="auto">
                <a:xfrm>
                  <a:off x="3024" y="3253"/>
                  <a:ext cx="393" cy="192"/>
                </a:xfrm>
                <a:prstGeom prst="rect">
                  <a:avLst/>
                </a:prstGeom>
                <a:solidFill>
                  <a:srgbClr val="00FF00"/>
                </a:solidFill>
                <a:ln>
                  <a:noFill/>
                </a:ln>
                <a:effectLst>
                  <a:prstShdw prst="shdw17" dist="17961" dir="2700000">
                    <a:srgbClr val="009900"/>
                  </a:prst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85000"/>
                    <a:buFont typeface="Wingdings 2" panose="05020102010507070707" pitchFamily="18" charset="2"/>
                    <a:buChar char="¡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hlink"/>
                    </a:buClr>
                    <a:buSzPct val="85000"/>
                    <a:buFont typeface="Wingdings" panose="05000000000000000000" pitchFamily="2" charset="2"/>
                    <a:buChar char="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SzPct val="90000"/>
                    <a:buFont typeface="Wingdings" panose="05000000000000000000" pitchFamily="2" charset="2"/>
                    <a:buChar char="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4pPr>
                  <a:lvl5pPr marL="2057400" indent="-228600"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folHlink"/>
                    </a:buClr>
                    <a:buSzPct val="90000"/>
                    <a:buFont typeface="Wingdings 2" panose="05020102010507070707" pitchFamily="18" charset="2"/>
                    <a:buChar char="¡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SimSun" panose="02010600030101010101" pitchFamily="2" charset="-122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en-GB" altLang="en-US" sz="1800"/>
                </a:p>
              </p:txBody>
            </p:sp>
            <p:sp>
              <p:nvSpPr>
                <p:cNvPr id="20498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3473" y="1428"/>
                  <a:ext cx="2095" cy="40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defRPr/>
                  </a:pPr>
                  <a:r>
                    <a:rPr lang="en-US" altLang="zh-CN" dirty="0">
                      <a:effectLst>
                        <a:outerShdw blurRad="38100" dist="38100" dir="2700000" algn="tl">
                          <a:srgbClr val="000000"/>
                        </a:outerShdw>
                      </a:effectLst>
                    </a:rPr>
                    <a:t>Case 1- Committed &amp; capable of managing the right thing</a:t>
                  </a:r>
                </a:p>
              </p:txBody>
            </p:sp>
            <p:sp>
              <p:nvSpPr>
                <p:cNvPr id="20499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3473" y="1919"/>
                  <a:ext cx="2062" cy="58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  <a:defRPr/>
                  </a:pPr>
                  <a:r>
                    <a:rPr lang="en-US" altLang="zh-CN" dirty="0">
                      <a:effectLst>
                        <a:outerShdw blurRad="38100" dist="38100" dir="2700000" algn="tl">
                          <a:srgbClr val="000000"/>
                        </a:outerShdw>
                      </a:effectLst>
                    </a:rPr>
                    <a:t>Case 2 – Uncommitted but capable of managing the right thing </a:t>
                  </a:r>
                  <a:endParaRPr lang="en-US" altLang="zh-CN" dirty="0"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</a:endParaRPr>
                </a:p>
              </p:txBody>
            </p:sp>
            <p:sp>
              <p:nvSpPr>
                <p:cNvPr id="20500" name="Text Box 20"/>
                <p:cNvSpPr txBox="1">
                  <a:spLocks noChangeArrowheads="1"/>
                </p:cNvSpPr>
                <p:nvPr/>
              </p:nvSpPr>
              <p:spPr bwMode="auto">
                <a:xfrm>
                  <a:off x="3467" y="2492"/>
                  <a:ext cx="2062" cy="57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  <a:defRPr/>
                  </a:pPr>
                  <a:r>
                    <a:rPr lang="en-US" altLang="zh-CN" dirty="0">
                      <a:effectLst>
                        <a:outerShdw blurRad="38100" dist="38100" dir="2700000" algn="tl">
                          <a:srgbClr val="000000"/>
                        </a:outerShdw>
                      </a:effectLst>
                    </a:rPr>
                    <a:t>Case 3 - Committed &amp; capable, but not sure managing the right thing</a:t>
                  </a:r>
                </a:p>
              </p:txBody>
            </p:sp>
            <p:sp>
              <p:nvSpPr>
                <p:cNvPr id="20501" name="Text Box 21"/>
                <p:cNvSpPr txBox="1">
                  <a:spLocks noChangeArrowheads="1"/>
                </p:cNvSpPr>
                <p:nvPr/>
              </p:nvSpPr>
              <p:spPr bwMode="auto">
                <a:xfrm>
                  <a:off x="3467" y="3195"/>
                  <a:ext cx="2062" cy="84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  <a:defRPr/>
                  </a:pPr>
                  <a:r>
                    <a:rPr lang="en-US" altLang="zh-CN" dirty="0">
                      <a:effectLst>
                        <a:outerShdw blurRad="38100" dist="38100" dir="2700000" algn="tl">
                          <a:srgbClr val="000000"/>
                        </a:outerShdw>
                      </a:effectLst>
                    </a:rPr>
                    <a:t>Case 4 - Committed and well planned but don't know how to execute it right</a:t>
                  </a:r>
                </a:p>
                <a:p>
                  <a:pPr algn="r">
                    <a:spcBef>
                      <a:spcPct val="50000"/>
                    </a:spcBef>
                    <a:defRPr/>
                  </a:pPr>
                  <a:endParaRPr lang="zh-CN" altLang="en-US" dirty="0">
                    <a:effectLst>
                      <a:outerShdw blurRad="38100" dist="38100" dir="2700000" algn="tl">
                        <a:srgbClr val="000000"/>
                      </a:outerShdw>
                    </a:effectLst>
                  </a:endParaRPr>
                </a:p>
              </p:txBody>
            </p:sp>
          </p:grpSp>
        </p:grpSp>
      </p:grpSp>
      <p:sp>
        <p:nvSpPr>
          <p:cNvPr id="9222" name="TextBox 27"/>
          <p:cNvSpPr txBox="1">
            <a:spLocks noChangeArrowheads="1"/>
          </p:cNvSpPr>
          <p:nvPr/>
        </p:nvSpPr>
        <p:spPr bwMode="auto">
          <a:xfrm>
            <a:off x="3814764" y="3649664"/>
            <a:ext cx="3127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9223" name="TextBox 29"/>
          <p:cNvSpPr txBox="1">
            <a:spLocks noChangeArrowheads="1"/>
          </p:cNvSpPr>
          <p:nvPr/>
        </p:nvSpPr>
        <p:spPr bwMode="auto">
          <a:xfrm>
            <a:off x="4337050" y="3335339"/>
            <a:ext cx="5461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3</a:t>
            </a:r>
          </a:p>
        </p:txBody>
      </p:sp>
      <p:sp>
        <p:nvSpPr>
          <p:cNvPr id="9224" name="Rectangle 1"/>
          <p:cNvSpPr>
            <a:spLocks noChangeArrowheads="1"/>
          </p:cNvSpPr>
          <p:nvPr/>
        </p:nvSpPr>
        <p:spPr bwMode="auto">
          <a:xfrm>
            <a:off x="5938839" y="3244850"/>
            <a:ext cx="2492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 </a:t>
            </a:r>
          </a:p>
        </p:txBody>
      </p:sp>
      <p:sp>
        <p:nvSpPr>
          <p:cNvPr id="9225" name="TextBox 3"/>
          <p:cNvSpPr txBox="1">
            <a:spLocks noChangeArrowheads="1"/>
          </p:cNvSpPr>
          <p:nvPr/>
        </p:nvSpPr>
        <p:spPr bwMode="auto">
          <a:xfrm>
            <a:off x="2933700" y="3335339"/>
            <a:ext cx="3429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4</a:t>
            </a:r>
          </a:p>
        </p:txBody>
      </p:sp>
      <p:sp>
        <p:nvSpPr>
          <p:cNvPr id="9226" name="TextBox 4"/>
          <p:cNvSpPr txBox="1">
            <a:spLocks noChangeArrowheads="1"/>
          </p:cNvSpPr>
          <p:nvPr/>
        </p:nvSpPr>
        <p:spPr bwMode="auto">
          <a:xfrm>
            <a:off x="3735389" y="4498975"/>
            <a:ext cx="579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85000"/>
              <a:buFont typeface="Wingdings 2" panose="05020102010507070707" pitchFamily="18" charset="2"/>
              <a:buChar char="¡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85000"/>
              <a:buFont typeface="Wingdings" panose="05000000000000000000" pitchFamily="2" charset="2"/>
              <a:buChar char="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Char char="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anose="05020102010507070707" pitchFamily="18" charset="2"/>
              <a:buChar char="¡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  2</a:t>
            </a:r>
          </a:p>
        </p:txBody>
      </p:sp>
    </p:spTree>
    <p:extLst>
      <p:ext uri="{BB962C8B-B14F-4D97-AF65-F5344CB8AC3E}">
        <p14:creationId xmlns:p14="http://schemas.microsoft.com/office/powerpoint/2010/main" val="12854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5" dur="500"/>
                                        <p:tgtEl>
                                          <p:spTgt spid="20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24D59-20C3-439A-AE3F-A409A995A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3-H Case 2 : Uncommitted but capable of managing the right thing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DF664-EF97-45EE-BF63-DA0F36E57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Cost improvement</a:t>
            </a:r>
          </a:p>
          <a:p>
            <a:pPr lvl="1"/>
            <a:r>
              <a:rPr lang="en-US" dirty="0"/>
              <a:t>Labor cost reduction</a:t>
            </a:r>
          </a:p>
          <a:p>
            <a:pPr lvl="1"/>
            <a:r>
              <a:rPr lang="en-US" dirty="0"/>
              <a:t>Reduced factory overhead</a:t>
            </a:r>
          </a:p>
          <a:p>
            <a:pPr lvl="1"/>
            <a:r>
              <a:rPr lang="en-US" dirty="0"/>
              <a:t>Improved inventory turnover</a:t>
            </a:r>
          </a:p>
          <a:p>
            <a:r>
              <a:rPr lang="en-US" dirty="0"/>
              <a:t>Increased Productivities</a:t>
            </a:r>
          </a:p>
          <a:p>
            <a:r>
              <a:rPr lang="en-US" dirty="0"/>
              <a:t>New product revenue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As a result, the Gross Profit increased</a:t>
            </a:r>
          </a:p>
          <a:p>
            <a:endParaRPr lang="en-US" dirty="0"/>
          </a:p>
          <a:p>
            <a:pPr lvl="1"/>
            <a:endParaRPr lang="en-US" dirty="0"/>
          </a:p>
          <a:p>
            <a:endParaRPr lang="en-US" altLang="zh-CN" dirty="0"/>
          </a:p>
          <a:p>
            <a:pPr marL="0" indent="0">
              <a:buNone/>
            </a:pP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2878800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9FCB8-BBCA-44C3-99C7-84754624A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H1 Head failure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3E4C8-80FE-421E-B40F-A728AD838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Motivation </a:t>
            </a:r>
          </a:p>
          <a:p>
            <a:pPr lvl="1"/>
            <a:r>
              <a:rPr lang="en-US" dirty="0"/>
              <a:t>Luck of motivation due to no job security</a:t>
            </a:r>
          </a:p>
          <a:p>
            <a:pPr lvl="1"/>
            <a:r>
              <a:rPr lang="en-US" dirty="0"/>
              <a:t>Wages reduction due to cut down of overtime</a:t>
            </a:r>
          </a:p>
          <a:p>
            <a:r>
              <a:rPr lang="en-US" dirty="0"/>
              <a:t>Leadership style </a:t>
            </a:r>
          </a:p>
          <a:p>
            <a:pPr lvl="1"/>
            <a:r>
              <a:rPr lang="en-US" dirty="0"/>
              <a:t>Western culture – straight </a:t>
            </a:r>
          </a:p>
          <a:p>
            <a:pPr lvl="1"/>
            <a:r>
              <a:rPr lang="en-US" dirty="0"/>
              <a:t>Change from Country club to Highly efficient factory</a:t>
            </a:r>
          </a:p>
          <a:p>
            <a:pPr lvl="1"/>
            <a:r>
              <a:rPr lang="en-US" dirty="0"/>
              <a:t>Change of Management within short period of time (less than six months)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Labor went on strike - CEO and most of the new management staff were resigned</a:t>
            </a:r>
          </a:p>
        </p:txBody>
      </p:sp>
    </p:spTree>
    <p:extLst>
      <p:ext uri="{BB962C8B-B14F-4D97-AF65-F5344CB8AC3E}">
        <p14:creationId xmlns:p14="http://schemas.microsoft.com/office/powerpoint/2010/main" val="1545596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71185-9F05-47C2-9266-FE7FFF813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9DC4D-9A84-4892-9667-2BFB477CE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54025"/>
            <a:ext cx="10515600" cy="53467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Objective : </a:t>
            </a:r>
          </a:p>
          <a:p>
            <a:pPr marL="0" indent="0">
              <a:buNone/>
            </a:pPr>
            <a:r>
              <a:rPr lang="en-US" dirty="0"/>
              <a:t>Attempt to theories the H1 Heart theory applied to the management change of company culture, by using the failure case of SDK group</a:t>
            </a: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b="1" dirty="0"/>
              <a:t>Theory/Keyword :</a:t>
            </a:r>
          </a:p>
          <a:p>
            <a:pPr>
              <a:buFontTx/>
              <a:buChar char="-"/>
            </a:pPr>
            <a:r>
              <a:rPr lang="en-US" altLang="zh-CN" dirty="0"/>
              <a:t>Motivation</a:t>
            </a:r>
          </a:p>
          <a:p>
            <a:pPr>
              <a:buFontTx/>
              <a:buChar char="-"/>
            </a:pPr>
            <a:r>
              <a:rPr lang="en-US" dirty="0"/>
              <a:t>Leadership</a:t>
            </a:r>
          </a:p>
          <a:p>
            <a:pPr>
              <a:buFontTx/>
              <a:buChar char="-"/>
            </a:pPr>
            <a:r>
              <a:rPr lang="en-US" dirty="0"/>
              <a:t>Management of Changes</a:t>
            </a:r>
          </a:p>
          <a:p>
            <a:pPr>
              <a:buFontTx/>
              <a:buChar char="-"/>
            </a:pPr>
            <a:r>
              <a:rPr lang="en-US" dirty="0"/>
              <a:t>Values and Organization Cultures</a:t>
            </a:r>
          </a:p>
        </p:txBody>
      </p:sp>
    </p:spTree>
    <p:extLst>
      <p:ext uri="{BB962C8B-B14F-4D97-AF65-F5344CB8AC3E}">
        <p14:creationId xmlns:p14="http://schemas.microsoft.com/office/powerpoint/2010/main" val="5891402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128</TotalTime>
  <Words>382</Words>
  <Application>Microsoft Office PowerPoint</Application>
  <PresentationFormat>Widescreen</PresentationFormat>
  <Paragraphs>81</Paragraphs>
  <Slides>10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Wingdings 3</vt:lpstr>
      <vt:lpstr>Ion Boardroom</vt:lpstr>
      <vt:lpstr>Bitmap Image</vt:lpstr>
      <vt:lpstr>3-H Framework : a case study on SDK group management change</vt:lpstr>
      <vt:lpstr>Background :</vt:lpstr>
      <vt:lpstr>Company Strategy</vt:lpstr>
      <vt:lpstr>3-H framework</vt:lpstr>
      <vt:lpstr>3-H Framework</vt:lpstr>
      <vt:lpstr>3-H Framework</vt:lpstr>
      <vt:lpstr>PowerPoint Presentation</vt:lpstr>
      <vt:lpstr>3-H Case 2 : Uncommitted but capable of managing the right thing</vt:lpstr>
      <vt:lpstr>H1 Head failure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Culture : a case study on SDK group management change</dc:title>
  <dc:creator>r chan</dc:creator>
  <cp:lastModifiedBy>r chan</cp:lastModifiedBy>
  <cp:revision>14</cp:revision>
  <dcterms:created xsi:type="dcterms:W3CDTF">2019-06-14T05:08:15Z</dcterms:created>
  <dcterms:modified xsi:type="dcterms:W3CDTF">2019-06-15T08:06:48Z</dcterms:modified>
</cp:coreProperties>
</file>