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300" r:id="rId4"/>
    <p:sldId id="301" r:id="rId5"/>
    <p:sldId id="277" r:id="rId6"/>
    <p:sldId id="278" r:id="rId7"/>
    <p:sldId id="302" r:id="rId8"/>
    <p:sldId id="303" r:id="rId9"/>
    <p:sldId id="304" r:id="rId10"/>
    <p:sldId id="305" r:id="rId11"/>
    <p:sldId id="279" r:id="rId12"/>
    <p:sldId id="264" r:id="rId13"/>
    <p:sldId id="307" r:id="rId14"/>
    <p:sldId id="306" r:id="rId15"/>
    <p:sldId id="280" r:id="rId16"/>
    <p:sldId id="308" r:id="rId17"/>
    <p:sldId id="309" r:id="rId18"/>
    <p:sldId id="310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37"/>
  </p:normalViewPr>
  <p:slideViewPr>
    <p:cSldViewPr snapToObjects="1">
      <p:cViewPr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D5C9E4-07A9-1B43-8C83-CD8448F3233F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Judaism: Texts and Traditions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Anti-Judaism and Jewish-Christian Relations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Middle 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Christians now present a more united front (10</a:t>
            </a:r>
            <a:r>
              <a:rPr lang="en-US" baseline="30000" dirty="0" smtClean="0"/>
              <a:t>th</a:t>
            </a:r>
            <a:r>
              <a:rPr lang="en-US" dirty="0" smtClean="0"/>
              <a:t>-16</a:t>
            </a:r>
            <a:r>
              <a:rPr lang="en-US" baseline="30000" dirty="0" smtClean="0"/>
              <a:t>th</a:t>
            </a:r>
            <a:r>
              <a:rPr lang="en-US" dirty="0" smtClean="0"/>
              <a:t> centuries).</a:t>
            </a:r>
          </a:p>
          <a:p>
            <a:r>
              <a:rPr lang="en-US" dirty="0" smtClean="0"/>
              <a:t>Jews were ‘the other group’; they were expelled from many parts of Europe (including England in 1290 CE).</a:t>
            </a:r>
          </a:p>
          <a:p>
            <a:r>
              <a:rPr lang="en-US" dirty="0" smtClean="0"/>
              <a:t>Deterioration in attitudes towards the Jews: prohibition by local authorities; closing of synagogues; enforced baptism; burning of the Talmud.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2323" dirty="0" smtClean="0">
                <a:solidFill>
                  <a:srgbClr val="FFFF00"/>
                </a:solidFill>
              </a:rPr>
              <a:t>	Image of Jewish money-changers (France): pointed hat and circle of red/yellow material on garments.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600200"/>
            <a:ext cx="4038600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‘Jewish Hat’ (</a:t>
            </a:r>
            <a:r>
              <a:rPr lang="en-US" dirty="0" err="1" smtClean="0"/>
              <a:t>Judenhüte</a:t>
            </a:r>
            <a:r>
              <a:rPr lang="en-US" dirty="0" smtClean="0"/>
              <a:t> - 1493)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 descr="3. Jewish hat.Christian painting.149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3200" y="1417638"/>
            <a:ext cx="3301913" cy="4525963"/>
          </a:xfrm>
        </p:spPr>
      </p:pic>
    </p:spTree>
    <p:extLst>
      <p:ext uri="{BB962C8B-B14F-4D97-AF65-F5344CB8AC3E}">
        <p14:creationId xmlns:p14="http://schemas.microsoft.com/office/powerpoint/2010/main" val="208301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Accusations against the Jews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Link to the Antichrist (cf. Book of Revelation)</a:t>
            </a:r>
          </a:p>
          <a:p>
            <a:r>
              <a:rPr lang="en-US" dirty="0" smtClean="0"/>
              <a:t>The demonic and satanic Jew</a:t>
            </a:r>
          </a:p>
          <a:p>
            <a:pPr>
              <a:buNone/>
            </a:pPr>
            <a:r>
              <a:rPr lang="en-US" sz="2400" dirty="0" smtClean="0">
                <a:solidFill>
                  <a:srgbClr val="FFFF00"/>
                </a:solidFill>
              </a:rPr>
              <a:t>	</a:t>
            </a:r>
            <a:r>
              <a:rPr lang="en-US" sz="1800" dirty="0" smtClean="0">
                <a:solidFill>
                  <a:srgbClr val="FFFF00"/>
                </a:solidFill>
              </a:rPr>
              <a:t>Jews burning in hell (the devil on the right). On the </a:t>
            </a:r>
          </a:p>
          <a:p>
            <a:pPr>
              <a:buNone/>
            </a:pPr>
            <a:r>
              <a:rPr lang="en-US" sz="1800" dirty="0" smtClean="0">
                <a:solidFill>
                  <a:srgbClr val="FFFF00"/>
                </a:solidFill>
              </a:rPr>
              <a:t>	cauldron is the word ‘</a:t>
            </a:r>
            <a:r>
              <a:rPr lang="en-US" sz="1800" dirty="0" err="1" smtClean="0">
                <a:solidFill>
                  <a:srgbClr val="FFFF00"/>
                </a:solidFill>
              </a:rPr>
              <a:t>Juda</a:t>
            </a:r>
            <a:r>
              <a:rPr lang="en-US" sz="1800" dirty="0" smtClean="0">
                <a:solidFill>
                  <a:srgbClr val="FFFF00"/>
                </a:solidFill>
              </a:rPr>
              <a:t>’ (Jews): </a:t>
            </a:r>
          </a:p>
          <a:p>
            <a:pPr>
              <a:buNone/>
            </a:pPr>
            <a:r>
              <a:rPr lang="en-US" sz="1800" dirty="0" smtClean="0">
                <a:solidFill>
                  <a:srgbClr val="FFFF00"/>
                </a:solidFill>
              </a:rPr>
              <a:t>	medieval manuscript from Germany. </a:t>
            </a:r>
          </a:p>
          <a:p>
            <a:pPr>
              <a:buNone/>
            </a:pPr>
            <a:r>
              <a:rPr lang="en-US" sz="1800" dirty="0" smtClean="0">
                <a:solidFill>
                  <a:srgbClr val="FFFF00"/>
                </a:solidFill>
              </a:rPr>
              <a:t>	</a:t>
            </a:r>
          </a:p>
          <a:p>
            <a:pPr>
              <a:buNone/>
            </a:pPr>
            <a:r>
              <a:rPr lang="en-US" sz="1800" dirty="0" smtClean="0">
                <a:solidFill>
                  <a:srgbClr val="CCFFCC"/>
                </a:solidFill>
              </a:rPr>
              <a:t>Emphasis on the Jews as ‘the children of Satan’ (cf. John </a:t>
            </a:r>
          </a:p>
          <a:p>
            <a:pPr>
              <a:buNone/>
            </a:pPr>
            <a:r>
              <a:rPr lang="en-US" sz="1800" dirty="0" smtClean="0">
                <a:solidFill>
                  <a:srgbClr val="CCFFCC"/>
                </a:solidFill>
              </a:rPr>
              <a:t>8:44).</a:t>
            </a:r>
          </a:p>
          <a:p>
            <a:pPr>
              <a:buNone/>
            </a:pPr>
            <a:r>
              <a:rPr lang="en-US" sz="1800" dirty="0" smtClean="0">
                <a:solidFill>
                  <a:srgbClr val="CCFFCC"/>
                </a:solidFill>
              </a:rPr>
              <a:t>Reference to ‘the Jewish stench’ (</a:t>
            </a:r>
            <a:r>
              <a:rPr lang="en-US" sz="1800" i="1" dirty="0" err="1" smtClean="0">
                <a:solidFill>
                  <a:srgbClr val="CCFFCC"/>
                </a:solidFill>
              </a:rPr>
              <a:t>foetor</a:t>
            </a:r>
            <a:r>
              <a:rPr lang="en-US" sz="1800" i="1" dirty="0" smtClean="0">
                <a:solidFill>
                  <a:srgbClr val="CCFFCC"/>
                </a:solidFill>
              </a:rPr>
              <a:t> </a:t>
            </a:r>
            <a:r>
              <a:rPr lang="en-US" sz="1800" i="1" dirty="0" err="1" smtClean="0">
                <a:solidFill>
                  <a:srgbClr val="CCFFCC"/>
                </a:solidFill>
              </a:rPr>
              <a:t>judaicus</a:t>
            </a:r>
            <a:r>
              <a:rPr lang="en-US" sz="1800" i="1" dirty="0" smtClean="0">
                <a:solidFill>
                  <a:srgbClr val="CCFFCC"/>
                </a:solidFill>
              </a:rPr>
              <a:t>),</a:t>
            </a:r>
            <a:r>
              <a:rPr lang="en-US" sz="1800" dirty="0" smtClean="0">
                <a:solidFill>
                  <a:srgbClr val="CCFFCC"/>
                </a:solidFill>
              </a:rPr>
              <a:t> making</a:t>
            </a:r>
          </a:p>
          <a:p>
            <a:pPr>
              <a:buNone/>
            </a:pPr>
            <a:r>
              <a:rPr lang="en-US" sz="1800" dirty="0" smtClean="0">
                <a:solidFill>
                  <a:srgbClr val="CCFFCC"/>
                </a:solidFill>
              </a:rPr>
              <a:t>it easy to recognize Jews.</a:t>
            </a:r>
          </a:p>
        </p:txBody>
      </p:sp>
      <p:pic>
        <p:nvPicPr>
          <p:cNvPr id="4" name="Picture 3" descr="1. Jews_are_seen_burning_in_hell_in_a_medieval_German_manuscript__The_devil_is_on_the_right__The_inscription_on_the_cauldron_reads_-Juda-_Jew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392363"/>
            <a:ext cx="25908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91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Accusations against the Jews: </a:t>
            </a:r>
            <a:br>
              <a:rPr lang="en-US" dirty="0" smtClean="0"/>
            </a:br>
            <a:r>
              <a:rPr lang="en-US" dirty="0" smtClean="0"/>
              <a:t>Demonic Origins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Links with the Antichrist</a:t>
            </a:r>
          </a:p>
          <a:p>
            <a:r>
              <a:rPr lang="en-US" dirty="0" smtClean="0"/>
              <a:t>Demonic and Satanic associations: </a:t>
            </a:r>
          </a:p>
          <a:p>
            <a:r>
              <a:rPr lang="en-US" dirty="0" smtClean="0"/>
              <a:t>Burning in hell</a:t>
            </a:r>
          </a:p>
          <a:p>
            <a:r>
              <a:rPr lang="en-US" dirty="0" smtClean="0"/>
              <a:t>Emphasis on Jews as ‘the children of Satan’ (cf. John 8:44).</a:t>
            </a:r>
          </a:p>
          <a:p>
            <a:r>
              <a:rPr lang="en-US" dirty="0" smtClean="0"/>
              <a:t>The ‘Jewish stench’ (</a:t>
            </a:r>
            <a:r>
              <a:rPr lang="en-US" i="1" dirty="0" err="1" smtClean="0"/>
              <a:t>foetor</a:t>
            </a:r>
            <a:r>
              <a:rPr lang="en-US" i="1" dirty="0" smtClean="0"/>
              <a:t> </a:t>
            </a:r>
            <a:r>
              <a:rPr lang="en-US" i="1" dirty="0" err="1" smtClean="0"/>
              <a:t>judaicus</a:t>
            </a:r>
            <a:r>
              <a:rPr lang="en-US" dirty="0" smtClean="0"/>
              <a:t>)</a:t>
            </a:r>
          </a:p>
        </p:txBody>
      </p:sp>
      <p:pic>
        <p:nvPicPr>
          <p:cNvPr id="5" name="Picture 4" descr="1. Jews_are_seen_burning_in_hell_in_a_medieval_German_manuscript__The_devil_is_on_the_right__The_inscription_on_the_cauldron_reads_-Juda-_Jew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199"/>
            <a:ext cx="4038600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Accusations against the Jews: </a:t>
            </a:r>
            <a:br>
              <a:rPr lang="en-US" dirty="0" smtClean="0"/>
            </a:br>
            <a:r>
              <a:rPr lang="en-US" dirty="0" smtClean="0"/>
              <a:t>Ritual Murder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Rumours</a:t>
            </a:r>
            <a:r>
              <a:rPr lang="en-US" dirty="0" smtClean="0"/>
              <a:t> that Jews were murdering young Christian boys and using their blood to prepare </a:t>
            </a:r>
            <a:r>
              <a:rPr lang="en-US" i="1" dirty="0" err="1" smtClean="0"/>
              <a:t>matzah</a:t>
            </a:r>
            <a:r>
              <a:rPr lang="en-US" i="1" dirty="0" smtClean="0"/>
              <a:t> </a:t>
            </a:r>
            <a:r>
              <a:rPr lang="en-US" dirty="0" smtClean="0"/>
              <a:t>(unleavened bread).</a:t>
            </a:r>
          </a:p>
          <a:p>
            <a:r>
              <a:rPr lang="en-US" dirty="0" smtClean="0"/>
              <a:t>William of Norwich (1144 CE) – accusations against the Jews of the city.</a:t>
            </a:r>
          </a:p>
          <a:p>
            <a:r>
              <a:rPr lang="en-US" dirty="0" smtClean="0"/>
              <a:t>Saint Hugh of Lincoln (1255 CE): murdered as a parody of the crucifixion.</a:t>
            </a:r>
          </a:p>
          <a:p>
            <a:r>
              <a:rPr lang="en-US" dirty="0" smtClean="0"/>
              <a:t>Jews expelled from England in 1270 CE.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5" name="Content Placeholder 3" descr="2. Murder of William of Norwich.jp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676401"/>
            <a:ext cx="4038600" cy="44497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Ritual Murder</a:t>
            </a:r>
            <a:br>
              <a:rPr lang="en-US" dirty="0" smtClean="0"/>
            </a:br>
            <a:r>
              <a:rPr lang="en-US" sz="2667" dirty="0"/>
              <a:t>W</a:t>
            </a:r>
            <a:r>
              <a:rPr lang="en-US" sz="2667" dirty="0" smtClean="0"/>
              <a:t>illiam of Norwich and Simon of Trent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 descr="2. Murder of William of Norwich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1828800"/>
            <a:ext cx="3276600" cy="4449762"/>
          </a:xfrm>
        </p:spPr>
      </p:pic>
      <p:pic>
        <p:nvPicPr>
          <p:cNvPr id="5" name="Picture 4" descr="2. 15th cent. woodcut.murder of Simon of Trentjp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5863" y="1828800"/>
            <a:ext cx="3690937" cy="463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282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Ecclesia and </a:t>
            </a:r>
            <a:r>
              <a:rPr lang="en-US" dirty="0" err="1" smtClean="0"/>
              <a:t>Synagoga</a:t>
            </a:r>
            <a:r>
              <a:rPr lang="en-US" dirty="0" smtClean="0"/>
              <a:t>: </a:t>
            </a:r>
            <a:br>
              <a:rPr lang="en-US" dirty="0" smtClean="0"/>
            </a:br>
            <a:r>
              <a:rPr lang="en-US" sz="2667" dirty="0" smtClean="0"/>
              <a:t>Medieval art</a:t>
            </a:r>
            <a:endParaRPr lang="en-US" sz="2667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Relationship between Judaism and Christianity.</a:t>
            </a:r>
          </a:p>
          <a:p>
            <a:r>
              <a:rPr lang="en-US" dirty="0" smtClean="0"/>
              <a:t>The victorious Church and the vanquished synagogue.</a:t>
            </a:r>
          </a:p>
          <a:p>
            <a:r>
              <a:rPr lang="en-US" dirty="0" smtClean="0"/>
              <a:t>The pride of Ecclesia and the blindness of </a:t>
            </a:r>
            <a:r>
              <a:rPr lang="en-US" dirty="0" err="1" smtClean="0"/>
              <a:t>Synagoga</a:t>
            </a:r>
            <a:r>
              <a:rPr lang="en-US" dirty="0" smtClean="0"/>
              <a:t> (cf. the dim eyes of Leah in Gen. 29:17).</a:t>
            </a:r>
          </a:p>
          <a:p>
            <a:r>
              <a:rPr lang="en-US" dirty="0" smtClean="0"/>
              <a:t>The synagogue cannot see the light of Christ. </a:t>
            </a:r>
          </a:p>
          <a:p>
            <a:r>
              <a:rPr lang="en-US" dirty="0" smtClean="0"/>
              <a:t>Her crown has fallen and her rod has broken.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440680" y="1600200"/>
            <a:ext cx="3246120" cy="4525963"/>
          </a:xfrm>
        </p:spPr>
        <p:txBody>
          <a:bodyPr>
            <a:normAutofit fontScale="85000" lnSpcReduction="10000"/>
          </a:bodyPr>
          <a:lstStyle/>
          <a:p>
            <a:endParaRPr lang="en-US" dirty="0"/>
          </a:p>
        </p:txBody>
      </p:sp>
      <p:pic>
        <p:nvPicPr>
          <p:cNvPr id="4" name="Picture 3" descr="4. 15 cent.Master of the Ursula Legen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0680" y="1417638"/>
            <a:ext cx="3246120" cy="515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44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Ecclesia and </a:t>
            </a:r>
            <a:r>
              <a:rPr lang="en-US" dirty="0" err="1" smtClean="0"/>
              <a:t>Synagoga</a:t>
            </a:r>
            <a:endParaRPr lang="en-US" dirty="0"/>
          </a:p>
        </p:txBody>
      </p:sp>
      <p:pic>
        <p:nvPicPr>
          <p:cNvPr id="4" name="Content Placeholder 3" descr="4. Ecclesia.dutch ms.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286000"/>
            <a:ext cx="3381375" cy="2876550"/>
          </a:xfrm>
        </p:spPr>
      </p:pic>
      <p:pic>
        <p:nvPicPr>
          <p:cNvPr id="7" name="Picture 6" descr="4.ecclesia_et_synagoga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7800" y="1417638"/>
            <a:ext cx="4699000" cy="480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42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Ecclesia and </a:t>
            </a:r>
            <a:r>
              <a:rPr lang="en-US" dirty="0" err="1" smtClean="0"/>
              <a:t>Synagoga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11" dirty="0" smtClean="0"/>
              <a:t>Notre Dame, Paris</a:t>
            </a:r>
            <a:endParaRPr lang="en-US" sz="3111" dirty="0"/>
          </a:p>
        </p:txBody>
      </p:sp>
      <p:pic>
        <p:nvPicPr>
          <p:cNvPr id="4" name="Content Placeholder 3" descr="4.Ecclesia_et_synagoga.Notre Dame.Parisjpg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0" y="1600200"/>
            <a:ext cx="7162799" cy="4800600"/>
          </a:xfrm>
        </p:spPr>
      </p:pic>
    </p:spTree>
    <p:extLst>
      <p:ext uri="{BB962C8B-B14F-4D97-AF65-F5344CB8AC3E}">
        <p14:creationId xmlns:p14="http://schemas.microsoft.com/office/powerpoint/2010/main" val="147606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Crusades and the Black Death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Rhetorical preaching against infidels.</a:t>
            </a:r>
          </a:p>
          <a:p>
            <a:r>
              <a:rPr lang="en-US" dirty="0" smtClean="0"/>
              <a:t>10,000 Jews killed in Germany in 1096 CE.</a:t>
            </a:r>
          </a:p>
          <a:p>
            <a:r>
              <a:rPr lang="en-US" dirty="0" smtClean="0"/>
              <a:t>Jews killed in York during the third Crusade (1190 CE).</a:t>
            </a:r>
          </a:p>
          <a:p>
            <a:r>
              <a:rPr lang="en-US" dirty="0" smtClean="0"/>
              <a:t>Repossession of Palestine &gt; vengeance sought on the ‘Christ-killers’.</a:t>
            </a:r>
          </a:p>
          <a:p>
            <a:r>
              <a:rPr lang="en-US" dirty="0" smtClean="0"/>
              <a:t>Targeting the nearest enemy (the Jews) before turning to the one at a distance (the Moslems)</a:t>
            </a:r>
          </a:p>
          <a:p>
            <a:r>
              <a:rPr lang="en-US" dirty="0" smtClean="0"/>
              <a:t>Revenge on those who had loaned money with high interest.</a:t>
            </a:r>
          </a:p>
          <a:p>
            <a:r>
              <a:rPr lang="en-US" dirty="0" smtClean="0"/>
              <a:t>The Black Death (1346-1361 CE): Jews accused of poisoning wells and causing the death of a third of Europe’s population (25 million).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Jewish Response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Christianity is a form of idolatry.</a:t>
            </a:r>
          </a:p>
          <a:p>
            <a:r>
              <a:rPr lang="en-US" dirty="0" smtClean="0"/>
              <a:t>Christians follow the commandments of Noah (</a:t>
            </a:r>
            <a:r>
              <a:rPr lang="en-US" dirty="0" err="1" smtClean="0"/>
              <a:t>Noahide</a:t>
            </a:r>
            <a:r>
              <a:rPr lang="en-US" dirty="0" smtClean="0"/>
              <a:t>) – ethical standards without following all the precepts of the Torah.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smtClean="0">
                <a:solidFill>
                  <a:srgbClr val="FFFF00"/>
                </a:solidFill>
              </a:rPr>
              <a:t>‘Whoever denies idolatry is one resembling a Jew’ (Rabbi </a:t>
            </a:r>
            <a:r>
              <a:rPr lang="en-US" sz="2400" dirty="0" err="1" smtClean="0">
                <a:solidFill>
                  <a:srgbClr val="FFFF00"/>
                </a:solidFill>
              </a:rPr>
              <a:t>Yohanan</a:t>
            </a:r>
            <a:r>
              <a:rPr lang="en-US" sz="2400" dirty="0" smtClean="0">
                <a:solidFill>
                  <a:srgbClr val="FFFF00"/>
                </a:solidFill>
              </a:rPr>
              <a:t>, </a:t>
            </a:r>
            <a:r>
              <a:rPr lang="en-US" sz="2400" dirty="0" err="1" smtClean="0">
                <a:solidFill>
                  <a:srgbClr val="FFFF00"/>
                </a:solidFill>
              </a:rPr>
              <a:t>b</a:t>
            </a:r>
            <a:r>
              <a:rPr lang="en-US" sz="2400" dirty="0" smtClean="0">
                <a:solidFill>
                  <a:srgbClr val="FFFF00"/>
                </a:solidFill>
              </a:rPr>
              <a:t>. </a:t>
            </a:r>
            <a:r>
              <a:rPr lang="en-US" sz="2400" dirty="0" err="1" smtClean="0">
                <a:solidFill>
                  <a:srgbClr val="FFFF00"/>
                </a:solidFill>
              </a:rPr>
              <a:t>Megillah</a:t>
            </a:r>
            <a:r>
              <a:rPr lang="en-US" sz="2400" dirty="0" smtClean="0">
                <a:solidFill>
                  <a:srgbClr val="FFFF00"/>
                </a:solidFill>
              </a:rPr>
              <a:t> 13a).</a:t>
            </a:r>
          </a:p>
          <a:p>
            <a:pPr>
              <a:buNone/>
            </a:pPr>
            <a:r>
              <a:rPr lang="en-US" sz="2400" dirty="0" smtClean="0">
                <a:solidFill>
                  <a:srgbClr val="FFFF00"/>
                </a:solidFill>
              </a:rPr>
              <a:t>	Christianity prepares the way for the nations to worship the God of Israel (Maimonides, 1135-1204 CE).</a:t>
            </a:r>
            <a:endParaRPr lang="en-US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Expulsion of the Jews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Important developments during 13</a:t>
            </a:r>
            <a:r>
              <a:rPr lang="en-US" baseline="30000" dirty="0" smtClean="0"/>
              <a:t>th</a:t>
            </a:r>
            <a:r>
              <a:rPr lang="en-US" dirty="0" smtClean="0"/>
              <a:t> and 15</a:t>
            </a:r>
            <a:r>
              <a:rPr lang="en-US" baseline="30000" dirty="0" smtClean="0"/>
              <a:t>th</a:t>
            </a:r>
            <a:r>
              <a:rPr lang="en-US" dirty="0" smtClean="0"/>
              <a:t> centuries.</a:t>
            </a:r>
          </a:p>
          <a:p>
            <a:r>
              <a:rPr lang="en-US" dirty="0" smtClean="0"/>
              <a:t>The Jews of England were expelled in 1290, even though Edward made use of them as a financial source (especially during the Crusades).</a:t>
            </a:r>
          </a:p>
          <a:p>
            <a:r>
              <a:rPr lang="en-US" dirty="0" smtClean="0"/>
              <a:t>Because they refused to convert to Christianity and the reduction in their financial contributions, they were expelled from the country.</a:t>
            </a:r>
          </a:p>
          <a:p>
            <a:r>
              <a:rPr lang="en-US" dirty="0" smtClean="0"/>
              <a:t>Some countries expelled the Jews and then allowed them to return (e.g. France in 1306).</a:t>
            </a:r>
          </a:p>
          <a:p>
            <a:r>
              <a:rPr lang="en-US" dirty="0" smtClean="0"/>
              <a:t>Other countries welcomed the Jews (Italy, Poland).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46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Expulsion of the Jews</a:t>
            </a:r>
            <a:endParaRPr lang="en-US" dirty="0"/>
          </a:p>
        </p:txBody>
      </p:sp>
      <p:pic>
        <p:nvPicPr>
          <p:cNvPr id="4" name="Content Placeholder 3" descr="6. 400px-Expulsion_judios-en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0600" y="1417638"/>
            <a:ext cx="6934200" cy="4754562"/>
          </a:xfrm>
        </p:spPr>
      </p:pic>
    </p:spTree>
    <p:extLst>
      <p:ext uri="{BB962C8B-B14F-4D97-AF65-F5344CB8AC3E}">
        <p14:creationId xmlns:p14="http://schemas.microsoft.com/office/powerpoint/2010/main" val="147632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Expulsions of the Jews in Europe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smtClean="0"/>
              <a:t>England (1290)</a:t>
            </a:r>
          </a:p>
          <a:p>
            <a:r>
              <a:rPr lang="en-US" dirty="0" smtClean="0"/>
              <a:t>France (1394)</a:t>
            </a:r>
          </a:p>
          <a:p>
            <a:r>
              <a:rPr lang="en-US" dirty="0" smtClean="0"/>
              <a:t>Spain (1492)</a:t>
            </a:r>
          </a:p>
          <a:p>
            <a:r>
              <a:rPr lang="en-US" dirty="0" smtClean="0"/>
              <a:t>Portugal (1498)</a:t>
            </a:r>
          </a:p>
          <a:p>
            <a:r>
              <a:rPr lang="en-US" dirty="0" smtClean="0"/>
              <a:t>Cities of Germany (1388-1519)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Maimonides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Christianity (different from Islam) was tantamount to idolatry.</a:t>
            </a:r>
          </a:p>
          <a:p>
            <a:r>
              <a:rPr lang="en-US" dirty="0" smtClean="0"/>
              <a:t>In the </a:t>
            </a:r>
            <a:r>
              <a:rPr lang="en-US" dirty="0" err="1" smtClean="0"/>
              <a:t>Mishneh</a:t>
            </a:r>
            <a:r>
              <a:rPr lang="en-US" dirty="0" smtClean="0"/>
              <a:t> Torah, Maimonides states: Christian belief in Jesus as the Messiah is pure speculation.</a:t>
            </a:r>
          </a:p>
          <a:p>
            <a:r>
              <a:rPr lang="en-US" dirty="0" smtClean="0"/>
              <a:t>However, both Christianity and </a:t>
            </a:r>
          </a:p>
          <a:p>
            <a:pPr>
              <a:buNone/>
            </a:pPr>
            <a:r>
              <a:rPr lang="en-US" dirty="0" smtClean="0"/>
              <a:t>	Islam ensure that knowledge of </a:t>
            </a:r>
          </a:p>
          <a:p>
            <a:pPr>
              <a:buNone/>
            </a:pPr>
            <a:r>
              <a:rPr lang="en-US" dirty="0" smtClean="0"/>
              <a:t>	God and the Scriptures</a:t>
            </a:r>
          </a:p>
          <a:p>
            <a:pPr>
              <a:buNone/>
            </a:pPr>
            <a:r>
              <a:rPr lang="en-US" dirty="0" smtClean="0"/>
              <a:t>	extend throughout the world. </a:t>
            </a:r>
          </a:p>
          <a:p>
            <a:pPr>
              <a:buNone/>
            </a:pPr>
            <a:r>
              <a:rPr lang="en-US" dirty="0" smtClean="0"/>
              <a:t>	</a:t>
            </a:r>
            <a:endParaRPr lang="en-US" dirty="0"/>
          </a:p>
        </p:txBody>
      </p:sp>
      <p:pic>
        <p:nvPicPr>
          <p:cNvPr id="4" name="Picture 3" descr="9.1 maimonid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611562"/>
            <a:ext cx="2590800" cy="251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4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Points of Contact: Exegetical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Four senses of Scripture in Judaism and Christianity: </a:t>
            </a:r>
          </a:p>
          <a:p>
            <a:pPr>
              <a:buNone/>
            </a:pPr>
            <a:r>
              <a:rPr lang="en-US" dirty="0" smtClean="0"/>
              <a:t>	historical (events) – </a:t>
            </a:r>
            <a:r>
              <a:rPr lang="en-US" i="1" dirty="0" err="1" smtClean="0">
                <a:solidFill>
                  <a:srgbClr val="FFFF00"/>
                </a:solidFill>
              </a:rPr>
              <a:t>peshat</a:t>
            </a:r>
            <a:r>
              <a:rPr lang="en-US" dirty="0" smtClean="0"/>
              <a:t> (simple)</a:t>
            </a:r>
          </a:p>
          <a:p>
            <a:pPr>
              <a:buNone/>
            </a:pPr>
            <a:r>
              <a:rPr lang="en-US" dirty="0" smtClean="0"/>
              <a:t>	ethical (instruction on </a:t>
            </a:r>
            <a:r>
              <a:rPr lang="en-US" dirty="0" err="1" smtClean="0"/>
              <a:t>behaviour</a:t>
            </a:r>
            <a:r>
              <a:rPr lang="en-US" dirty="0" smtClean="0"/>
              <a:t>) – </a:t>
            </a:r>
            <a:r>
              <a:rPr lang="en-US" i="1" dirty="0" err="1" smtClean="0">
                <a:solidFill>
                  <a:srgbClr val="FFFF00"/>
                </a:solidFill>
              </a:rPr>
              <a:t>derash</a:t>
            </a:r>
            <a:r>
              <a:rPr lang="en-US" dirty="0" smtClean="0"/>
              <a:t> (</a:t>
            </a:r>
            <a:r>
              <a:rPr lang="en-US" dirty="0" err="1" smtClean="0"/>
              <a:t>homiletical</a:t>
            </a:r>
            <a:r>
              <a:rPr lang="en-US" dirty="0" smtClean="0"/>
              <a:t> application)</a:t>
            </a:r>
          </a:p>
          <a:p>
            <a:pPr>
              <a:buNone/>
            </a:pPr>
            <a:r>
              <a:rPr lang="en-US" dirty="0" smtClean="0"/>
              <a:t>	allegorical (symbolic interpretation) – </a:t>
            </a:r>
            <a:r>
              <a:rPr lang="en-US" i="1" dirty="0" err="1" smtClean="0">
                <a:solidFill>
                  <a:srgbClr val="FFFF00"/>
                </a:solidFill>
              </a:rPr>
              <a:t>remez</a:t>
            </a:r>
            <a:r>
              <a:rPr lang="en-US" dirty="0" smtClean="0"/>
              <a:t> (philosophical allegory)</a:t>
            </a:r>
          </a:p>
          <a:p>
            <a:pPr>
              <a:buNone/>
            </a:pPr>
            <a:r>
              <a:rPr lang="en-US" dirty="0" smtClean="0"/>
              <a:t>	corresponding (mystical) – </a:t>
            </a:r>
            <a:r>
              <a:rPr lang="en-US" i="1" dirty="0" smtClean="0">
                <a:solidFill>
                  <a:srgbClr val="FFFF00"/>
                </a:solidFill>
              </a:rPr>
              <a:t>sod</a:t>
            </a:r>
            <a:r>
              <a:rPr lang="en-US" dirty="0" smtClean="0"/>
              <a:t> (mystical symbol)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87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Points of Contact: Mysticism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800600" cy="4525963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The development of mysticism among Jews in Germany.</a:t>
            </a:r>
          </a:p>
          <a:p>
            <a:r>
              <a:rPr lang="en-US" dirty="0" smtClean="0"/>
              <a:t>Growth of </a:t>
            </a:r>
            <a:r>
              <a:rPr lang="en-US" dirty="0" err="1" smtClean="0"/>
              <a:t>Kabbalah</a:t>
            </a:r>
            <a:r>
              <a:rPr lang="en-US" dirty="0" smtClean="0"/>
              <a:t> in France and Spain.</a:t>
            </a:r>
          </a:p>
          <a:p>
            <a:r>
              <a:rPr lang="en-US" dirty="0" smtClean="0"/>
              <a:t>Christian influence?</a:t>
            </a:r>
          </a:p>
          <a:p>
            <a:r>
              <a:rPr lang="en-US" dirty="0" err="1" smtClean="0"/>
              <a:t>Shekhinah</a:t>
            </a:r>
            <a:r>
              <a:rPr lang="en-US" dirty="0" smtClean="0"/>
              <a:t> and Mary (the feminine dimension of God).</a:t>
            </a:r>
          </a:p>
          <a:p>
            <a:r>
              <a:rPr lang="en-US" dirty="0" smtClean="0"/>
              <a:t>The </a:t>
            </a:r>
            <a:r>
              <a:rPr lang="en-US" dirty="0" err="1" smtClean="0"/>
              <a:t>Zohar</a:t>
            </a:r>
            <a:r>
              <a:rPr lang="en-US" dirty="0" smtClean="0"/>
              <a:t>: portrayal of the Messiah as the Suffering Servant (Isaiah 53)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257800" y="1600200"/>
            <a:ext cx="3429000" cy="4525963"/>
          </a:xfrm>
        </p:spPr>
        <p:txBody>
          <a:bodyPr>
            <a:normAutofit fontScale="92500"/>
          </a:bodyPr>
          <a:lstStyle/>
          <a:p>
            <a:endParaRPr lang="en-US"/>
          </a:p>
        </p:txBody>
      </p:sp>
      <p:pic>
        <p:nvPicPr>
          <p:cNvPr id="5" name="Picture 4" descr="h31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1600200"/>
            <a:ext cx="34290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77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619</Words>
  <Application>Microsoft Macintosh PowerPoint</Application>
  <PresentationFormat>On-screen Show (4:3)</PresentationFormat>
  <Paragraphs>87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Calibri</vt:lpstr>
      <vt:lpstr>Arial</vt:lpstr>
      <vt:lpstr>Office Theme</vt:lpstr>
      <vt:lpstr>Judaism: Texts and Traditions </vt:lpstr>
      <vt:lpstr>The Middle Ages</vt:lpstr>
      <vt:lpstr>‘Jewish Hat’ (Judenhüte - 1493) </vt:lpstr>
      <vt:lpstr>Accusations against the Jews</vt:lpstr>
      <vt:lpstr>Accusations against the Jews:  Demonic Origins</vt:lpstr>
      <vt:lpstr>Accusations against the Jews:  Ritual Murder</vt:lpstr>
      <vt:lpstr> Ritual Murder William of Norwich and Simon of Trent </vt:lpstr>
      <vt:lpstr>Ecclesia and Synagoga:  Medieval art</vt:lpstr>
      <vt:lpstr>Ecclesia and Synagoga</vt:lpstr>
      <vt:lpstr>Ecclesia and Synagoga Notre Dame, Paris</vt:lpstr>
      <vt:lpstr>The Crusades and the Black Death</vt:lpstr>
      <vt:lpstr>Jewish Response</vt:lpstr>
      <vt:lpstr>Expulsion of the Jews</vt:lpstr>
      <vt:lpstr>Expulsion of the Jews</vt:lpstr>
      <vt:lpstr>Expulsions of the Jews in Europe</vt:lpstr>
      <vt:lpstr>Maimonides</vt:lpstr>
      <vt:lpstr>Points of Contact: Exegetical</vt:lpstr>
      <vt:lpstr>Points of Contact: Mysticism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Jews in the Modern World</dc:title>
  <dc:creator>Catrin Williams</dc:creator>
  <cp:lastModifiedBy>Microsoft Office User</cp:lastModifiedBy>
  <cp:revision>23</cp:revision>
  <dcterms:created xsi:type="dcterms:W3CDTF">2013-12-09T10:40:02Z</dcterms:created>
  <dcterms:modified xsi:type="dcterms:W3CDTF">2018-02-04T22:47:35Z</dcterms:modified>
</cp:coreProperties>
</file>