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B4B779-273B-4F51-88B2-C45799649D69}" v="1" dt="2026-05-25T19:22:01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ssa Muir (1917752)" userId="83abbc65-284e-4293-b266-65ca48345865" providerId="ADAL" clId="{2C4E5C88-3875-4AD6-A9E1-9C4251BF9852}"/>
    <pc:docChg chg="custSel modSld">
      <pc:chgData name="Lyssa Muir (1917752)" userId="83abbc65-284e-4293-b266-65ca48345865" providerId="ADAL" clId="{2C4E5C88-3875-4AD6-A9E1-9C4251BF9852}" dt="2026-05-25T19:04:57.608" v="196" actId="20577"/>
      <pc:docMkLst>
        <pc:docMk/>
      </pc:docMkLst>
      <pc:sldChg chg="modSp mod">
        <pc:chgData name="Lyssa Muir (1917752)" userId="83abbc65-284e-4293-b266-65ca48345865" providerId="ADAL" clId="{2C4E5C88-3875-4AD6-A9E1-9C4251BF9852}" dt="2026-05-25T18:00:59.661" v="116" actId="20577"/>
        <pc:sldMkLst>
          <pc:docMk/>
          <pc:sldMk cId="0" sldId="268"/>
        </pc:sldMkLst>
        <pc:spChg chg="mod">
          <ac:chgData name="Lyssa Muir (1917752)" userId="83abbc65-284e-4293-b266-65ca48345865" providerId="ADAL" clId="{2C4E5C88-3875-4AD6-A9E1-9C4251BF9852}" dt="2026-05-25T18:00:59.661" v="116" actId="20577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Lyssa Muir (1917752)" userId="83abbc65-284e-4293-b266-65ca48345865" providerId="ADAL" clId="{2C4E5C88-3875-4AD6-A9E1-9C4251BF9852}" dt="2026-05-25T18:00:08.460" v="37" actId="20577"/>
        <pc:sldMkLst>
          <pc:docMk/>
          <pc:sldMk cId="0" sldId="269"/>
        </pc:sldMkLst>
        <pc:spChg chg="mod">
          <ac:chgData name="Lyssa Muir (1917752)" userId="83abbc65-284e-4293-b266-65ca48345865" providerId="ADAL" clId="{2C4E5C88-3875-4AD6-A9E1-9C4251BF9852}" dt="2026-05-25T18:00:08.460" v="37" actId="20577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Lyssa Muir (1917752)" userId="83abbc65-284e-4293-b266-65ca48345865" providerId="ADAL" clId="{2C4E5C88-3875-4AD6-A9E1-9C4251BF9852}" dt="2026-05-25T19:02:16.822" v="194" actId="5793"/>
        <pc:sldMkLst>
          <pc:docMk/>
          <pc:sldMk cId="0" sldId="271"/>
        </pc:sldMkLst>
        <pc:spChg chg="mod">
          <ac:chgData name="Lyssa Muir (1917752)" userId="83abbc65-284e-4293-b266-65ca48345865" providerId="ADAL" clId="{2C4E5C88-3875-4AD6-A9E1-9C4251BF9852}" dt="2026-05-25T19:02:16.822" v="194" actId="5793"/>
          <ac:spMkLst>
            <pc:docMk/>
            <pc:sldMk cId="0" sldId="271"/>
            <ac:spMk id="13" creationId="{00000000-0000-0000-0000-000000000000}"/>
          </ac:spMkLst>
        </pc:spChg>
      </pc:sldChg>
      <pc:sldChg chg="modSp mod">
        <pc:chgData name="Lyssa Muir (1917752)" userId="83abbc65-284e-4293-b266-65ca48345865" providerId="ADAL" clId="{2C4E5C88-3875-4AD6-A9E1-9C4251BF9852}" dt="2026-05-25T19:04:57.608" v="196" actId="20577"/>
        <pc:sldMkLst>
          <pc:docMk/>
          <pc:sldMk cId="0" sldId="278"/>
        </pc:sldMkLst>
        <pc:spChg chg="mod">
          <ac:chgData name="Lyssa Muir (1917752)" userId="83abbc65-284e-4293-b266-65ca48345865" providerId="ADAL" clId="{2C4E5C88-3875-4AD6-A9E1-9C4251BF9852}" dt="2026-05-25T19:04:57.608" v="196" actId="20577"/>
          <ac:spMkLst>
            <pc:docMk/>
            <pc:sldMk cId="0" sldId="278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70550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_bright_modern_minimalist_living_room_interior_batch_1.png"/>
          <p:cNvPicPr>
            <a:picLocks noChangeAspect="1"/>
          </p:cNvPicPr>
          <p:nvPr/>
        </p:nvPicPr>
        <p:blipFill>
          <a:blip r:embed="rId3"/>
          <a:srcRect l="26062" r="26062"/>
          <a:stretch/>
        </p:blipFill>
        <p:spPr>
          <a:xfrm>
            <a:off x="6355080" y="0"/>
            <a:ext cx="5833872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1792" y="594360"/>
            <a:ext cx="2606040" cy="256032"/>
          </a:xfrm>
          <a:prstGeom prst="roundRect">
            <a:avLst>
              <a:gd name="adj" fmla="val 21429"/>
            </a:avLst>
          </a:prstGeom>
          <a:solidFill>
            <a:srgbClr val="FF5A5F">
              <a:alpha val="12000"/>
            </a:srgbClr>
          </a:solidFill>
          <a:ln>
            <a:solidFill>
              <a:srgbClr val="FF5A5F">
                <a:alpha val="40000"/>
              </a:srgbClr>
            </a:solidFill>
          </a:ln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5A5F"/>
                </a:solidFill>
              </a:rPr>
              <a:t>BMMB7026 Managing Marketing Change</a:t>
            </a:r>
            <a:endParaRPr lang="en-US" sz="850" dirty="0"/>
          </a:p>
        </p:txBody>
      </p:sp>
      <p:sp>
        <p:nvSpPr>
          <p:cNvPr id="4" name="Text 1"/>
          <p:cNvSpPr/>
          <p:nvPr/>
        </p:nvSpPr>
        <p:spPr>
          <a:xfrm>
            <a:off x="621792" y="1280160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252525"/>
                </a:solidFill>
              </a:rPr>
              <a:t>Airbnb</a:t>
            </a:r>
            <a:endParaRPr lang="en-US" sz="4600" dirty="0"/>
          </a:p>
        </p:txBody>
      </p:sp>
      <p:sp>
        <p:nvSpPr>
          <p:cNvPr id="5" name="Text 2"/>
          <p:cNvSpPr/>
          <p:nvPr/>
        </p:nvSpPr>
        <p:spPr>
          <a:xfrm>
            <a:off x="658368" y="1947672"/>
            <a:ext cx="4663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5A5F"/>
                </a:solidFill>
              </a:rPr>
              <a:t>Changes in Consumer Buying Behaviour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58368" y="2743200"/>
            <a:ext cx="47548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F2F2F"/>
                </a:solidFill>
              </a:rPr>
              <a:t>Critical analysis of a key driver of marketing change in the short‑term accommodation industry.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658368" y="384048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67085"/>
                </a:solidFill>
              </a:rPr>
              <a:t>Frameworks: PESTEL • Porter’s Five Forces • VUCA • SWOT • Lewin • SMART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01</a:t>
            </a:r>
            <a:endParaRPr lang="en-US" sz="650" dirty="0"/>
          </a:p>
        </p:txBody>
      </p:sp>
      <p:sp>
        <p:nvSpPr>
          <p:cNvPr id="9" name="Shape 6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structure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02920" y="768096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731520" y="1417320"/>
            <a:ext cx="2331720" cy="1920240"/>
          </a:xfrm>
          <a:prstGeom prst="roundRect">
            <a:avLst>
              <a:gd name="adj" fmla="val 3810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Jony Ramany</a:t>
            </a:r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ID- 2514896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Issue + consumer expectations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1325880" y="3520440"/>
            <a:ext cx="1097280" cy="256032"/>
          </a:xfrm>
          <a:prstGeom prst="roundRect">
            <a:avLst>
              <a:gd name="adj" fmla="val 21429"/>
            </a:avLst>
          </a:prstGeom>
          <a:solidFill>
            <a:srgbClr val="FF5A5F">
              <a:alpha val="12000"/>
            </a:srgbClr>
          </a:solidFill>
          <a:ln>
            <a:solidFill>
              <a:srgbClr val="FF5A5F">
                <a:alpha val="40000"/>
              </a:srgbClr>
            </a:solidFill>
          </a:ln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5A5F"/>
                </a:solidFill>
              </a:rPr>
              <a:t>Part 1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3520440" y="1417320"/>
            <a:ext cx="2331720" cy="1920240"/>
          </a:xfrm>
          <a:prstGeom prst="roundRect">
            <a:avLst>
              <a:gd name="adj" fmla="val 381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Sayam Ahmed</a:t>
            </a:r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ID- 2519728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External analysis + competitor pressure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114800" y="3520440"/>
            <a:ext cx="1097280" cy="256032"/>
          </a:xfrm>
          <a:prstGeom prst="roundRect">
            <a:avLst>
              <a:gd name="adj" fmla="val 21429"/>
            </a:avLst>
          </a:prstGeom>
          <a:solidFill>
            <a:srgbClr val="00A699">
              <a:alpha val="12000"/>
            </a:srgbClr>
          </a:solidFill>
          <a:ln>
            <a:solidFill>
              <a:srgbClr val="00A699">
                <a:alpha val="40000"/>
              </a:srgbClr>
            </a:solidFill>
          </a:ln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0A699"/>
                </a:solidFill>
              </a:rPr>
              <a:t>Part 2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6309360" y="1417320"/>
            <a:ext cx="2331720" cy="1920240"/>
          </a:xfrm>
          <a:prstGeom prst="roundRect">
            <a:avLst>
              <a:gd name="adj" fmla="val 3810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Lyssa Muir</a:t>
            </a:r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ID- 1917752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Marketing response + retention journey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903720" y="3520440"/>
            <a:ext cx="1097280" cy="256032"/>
          </a:xfrm>
          <a:prstGeom prst="roundRect">
            <a:avLst>
              <a:gd name="adj" fmla="val 21429"/>
            </a:avLst>
          </a:prstGeom>
          <a:solidFill>
            <a:srgbClr val="7A5AF8">
              <a:alpha val="12000"/>
            </a:srgbClr>
          </a:solidFill>
          <a:ln>
            <a:solidFill>
              <a:srgbClr val="7A5AF8">
                <a:alpha val="40000"/>
              </a:srgbClr>
            </a:solidFill>
          </a:ln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7A5AF8"/>
                </a:solidFill>
              </a:rPr>
              <a:t>Part 3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9098280" y="1417320"/>
            <a:ext cx="2331720" cy="1920240"/>
          </a:xfrm>
          <a:prstGeom prst="roundRect">
            <a:avLst>
              <a:gd name="adj" fmla="val 381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Mohd Ravish</a:t>
            </a:r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ID- 2523743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2F2F2F"/>
                </a:solidFill>
              </a:rPr>
              <a:t>Change management + implementation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9692640" y="3520440"/>
            <a:ext cx="1097280" cy="256032"/>
          </a:xfrm>
          <a:prstGeom prst="roundRect">
            <a:avLst>
              <a:gd name="adj" fmla="val 21429"/>
            </a:avLst>
          </a:prstGeom>
          <a:solidFill>
            <a:srgbClr val="F79009">
              <a:alpha val="12000"/>
            </a:srgbClr>
          </a:solidFill>
          <a:ln>
            <a:solidFill>
              <a:srgbClr val="F79009">
                <a:alpha val="40000"/>
              </a:srgbClr>
            </a:solidFill>
          </a:ln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79009"/>
                </a:solidFill>
              </a:rPr>
              <a:t>Part 4</a:t>
            </a:r>
            <a:endParaRPr lang="en-US" sz="850" dirty="0"/>
          </a:p>
        </p:txBody>
      </p:sp>
      <p:sp>
        <p:nvSpPr>
          <p:cNvPr id="12" name="Text 10"/>
          <p:cNvSpPr/>
          <p:nvPr/>
        </p:nvSpPr>
        <p:spPr>
          <a:xfrm>
            <a:off x="1005840" y="4846320"/>
            <a:ext cx="10241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52525"/>
                </a:solidFill>
              </a:rPr>
              <a:t>Storyline: What changed? → Why it matters → How Airbnb should respond → How to implement.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02</a:t>
            </a:r>
            <a:endParaRPr lang="en-US" sz="650" dirty="0"/>
          </a:p>
        </p:txBody>
      </p:sp>
      <p:sp>
        <p:nvSpPr>
          <p:cNvPr id="14" name="Shape 12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Airbnb and the key marketing change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Consumer decisions now combine price, trust, flexibility and social impact</a:t>
            </a:r>
            <a:endParaRPr lang="en-US" sz="1200" dirty="0"/>
          </a:p>
        </p:txBody>
      </p:sp>
      <p:pic>
        <p:nvPicPr>
          <p:cNvPr id="4" name="Image 0" descr="/mnt/data/a_bright_cozy_indoor_workspace_captured_in_a_real_batch_2.png"/>
          <p:cNvPicPr>
            <a:picLocks noChangeAspect="1"/>
          </p:cNvPicPr>
          <p:nvPr/>
        </p:nvPicPr>
        <p:blipFill>
          <a:blip r:embed="rId3"/>
          <a:srcRect l="9217" r="9217"/>
          <a:stretch/>
        </p:blipFill>
        <p:spPr>
          <a:xfrm>
            <a:off x="6903720" y="1207008"/>
            <a:ext cx="4572000" cy="31546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77240" y="1234440"/>
            <a:ext cx="2194560" cy="960120"/>
          </a:xfrm>
          <a:prstGeom prst="roundRect">
            <a:avLst>
              <a:gd name="adj" fmla="val 7619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F2F2F"/>
                </a:solidFill>
              </a:rPr>
              <a:t>Old promise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2F2F2F"/>
                </a:solidFill>
              </a:rPr>
              <a:t>“Live like a local”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3063240" y="1719072"/>
            <a:ext cx="1005840" cy="0"/>
          </a:xfrm>
          <a:prstGeom prst="line">
            <a:avLst/>
          </a:prstGeom>
          <a:noFill/>
          <a:ln w="12700">
            <a:solidFill>
              <a:srgbClr val="FF5A5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4160520" y="1234440"/>
            <a:ext cx="2057400" cy="960120"/>
          </a:xfrm>
          <a:prstGeom prst="roundRect">
            <a:avLst>
              <a:gd name="adj" fmla="val 7619"/>
            </a:avLst>
          </a:prstGeom>
          <a:solidFill>
            <a:srgbClr val="FFE8E8"/>
          </a:solidFill>
          <a:ln>
            <a:solidFill>
              <a:srgbClr val="FFD2D2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5A5F"/>
                </a:solidFill>
              </a:rPr>
              <a:t>New decision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FF5A5F"/>
                </a:solidFill>
              </a:rPr>
              <a:t>VALUE + TRUST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166360" y="2331720"/>
            <a:ext cx="0" cy="777240"/>
          </a:xfrm>
          <a:prstGeom prst="line">
            <a:avLst/>
          </a:prstGeom>
          <a:noFill/>
          <a:ln w="12700">
            <a:solidFill>
              <a:srgbClr val="FF5A5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3886200" y="3154680"/>
            <a:ext cx="2560320" cy="960120"/>
          </a:xfrm>
          <a:prstGeom prst="roundRect">
            <a:avLst>
              <a:gd name="adj" fmla="val 7619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F2F2F"/>
                </a:solidFill>
              </a:rPr>
              <a:t>Marketing task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2F2F2F"/>
                </a:solidFill>
              </a:rPr>
              <a:t>Reduce risk before booking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6492240" y="3639312"/>
            <a:ext cx="1005840" cy="0"/>
          </a:xfrm>
          <a:prstGeom prst="line">
            <a:avLst/>
          </a:prstGeom>
          <a:noFill/>
          <a:ln w="12700">
            <a:solidFill>
              <a:srgbClr val="FF5A5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543800" y="4617720"/>
            <a:ext cx="2834640" cy="777240"/>
          </a:xfrm>
          <a:prstGeom prst="roundRect">
            <a:avLst>
              <a:gd name="adj" fmla="val 9412"/>
            </a:avLst>
          </a:prstGeom>
          <a:solidFill>
            <a:srgbClr val="E6F7F3"/>
          </a:solidFill>
          <a:ln>
            <a:solidFill>
              <a:srgbClr val="B7EBDE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0A699"/>
                </a:solidFill>
              </a:rPr>
              <a:t>Future offer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00A699"/>
                </a:solidFill>
              </a:rPr>
              <a:t>Smart + responsible stays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Airbnb Annual Report / Shareholder Letter 2025; Deloitte 2025; McKinsey 2024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03</a:t>
            </a:r>
            <a:endParaRPr lang="en-US" sz="650" dirty="0"/>
          </a:p>
        </p:txBody>
      </p:sp>
      <p:sp>
        <p:nvSpPr>
          <p:cNvPr id="14" name="Shape 11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consumer expectations have changed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Four shifts Airbnb must market around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77240" y="1143000"/>
            <a:ext cx="4846320" cy="1325880"/>
          </a:xfrm>
          <a:prstGeom prst="roundRect">
            <a:avLst>
              <a:gd name="adj" fmla="val 5517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£  Value seeking</a:t>
            </a:r>
            <a:endParaRPr lang="en-US" sz="1400" dirty="0"/>
          </a:p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Total price, cleaning fees and hotel alternatives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6355080" y="1143000"/>
            <a:ext cx="4846320" cy="1325880"/>
          </a:xfrm>
          <a:prstGeom prst="roundRect">
            <a:avLst>
              <a:gd name="adj" fmla="val 5517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↔  Flexibility</a:t>
            </a:r>
            <a:endParaRPr lang="en-US" sz="1400" dirty="0"/>
          </a:p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Shorter booking windows and easier changes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77240" y="3063240"/>
            <a:ext cx="4846320" cy="1325880"/>
          </a:xfrm>
          <a:prstGeom prst="roundRect">
            <a:avLst>
              <a:gd name="adj" fmla="val 5517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★  Trust + safety</a:t>
            </a:r>
            <a:endParaRPr lang="en-US" sz="1400" dirty="0"/>
          </a:p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Verified listings, reviews and consistency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355080" y="3063240"/>
            <a:ext cx="4846320" cy="1325880"/>
          </a:xfrm>
          <a:prstGeom prst="roundRect">
            <a:avLst>
              <a:gd name="adj" fmla="val 5517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☘  Purpose + impact</a:t>
            </a:r>
            <a:endParaRPr lang="en-US" sz="1400" dirty="0"/>
          </a:p>
          <a:p>
            <a:pPr marL="0" indent="0" algn="l">
              <a:buNone/>
            </a:pPr>
            <a:r>
              <a:rPr lang="en-US" sz="1400" b="1" dirty="0">
                <a:solidFill>
                  <a:srgbClr val="2F2F2F"/>
                </a:solidFill>
              </a:rPr>
              <a:t>Local communities, housing and overtourism concerns</a:t>
            </a:r>
            <a:endParaRPr lang="en-US" sz="1400" dirty="0"/>
          </a:p>
        </p:txBody>
      </p:sp>
      <p:pic>
        <p:nvPicPr>
          <p:cNvPr id="8" name="Image 0" descr="/mnt/data/a_busy_narrow_european_street_scene_in_daylight_o_batch_4.png"/>
          <p:cNvPicPr>
            <a:picLocks noChangeAspect="1"/>
          </p:cNvPicPr>
          <p:nvPr/>
        </p:nvPicPr>
        <p:blipFill>
          <a:blip r:embed="rId3"/>
          <a:srcRect t="12783" b="12783"/>
          <a:stretch/>
        </p:blipFill>
        <p:spPr>
          <a:xfrm>
            <a:off x="7680960" y="4389120"/>
            <a:ext cx="3383280" cy="14173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Airbnb 2025; AP News 2025; McKinsey 2024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04</a:t>
            </a:r>
            <a:endParaRPr lang="en-US" sz="650" dirty="0"/>
          </a:p>
        </p:txBody>
      </p:sp>
      <p:sp>
        <p:nvSpPr>
          <p:cNvPr id="11" name="Shape 8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this issue matters for marketing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Buying behaviour affects the whole marketing mix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822960" y="114300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52525"/>
                </a:solidFill>
              </a:rPr>
              <a:t>Price transparency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2971800" y="1188720"/>
            <a:ext cx="5212080" cy="173736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971800" y="1188720"/>
            <a:ext cx="4795114" cy="173736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366760" y="114300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5A5F"/>
                </a:solidFill>
              </a:rPr>
              <a:t>92%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22960" y="192024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52525"/>
                </a:solidFill>
              </a:rPr>
              <a:t>Trust signals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2971800" y="1965960"/>
            <a:ext cx="5212080" cy="173736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971800" y="1965960"/>
            <a:ext cx="4586630" cy="173736"/>
          </a:xfrm>
          <a:prstGeom prst="rect">
            <a:avLst/>
          </a:prstGeom>
          <a:solidFill>
            <a:srgbClr val="00A699"/>
          </a:solidFill>
          <a:ln w="12700">
            <a:solidFill>
              <a:srgbClr val="00A6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366760" y="1920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A699"/>
                </a:solidFill>
              </a:rPr>
              <a:t>88%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22960" y="269748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52525"/>
                </a:solidFill>
              </a:rPr>
              <a:t>Personalisation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2971800" y="2743200"/>
            <a:ext cx="5212080" cy="173736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2971800" y="2743200"/>
            <a:ext cx="3961181" cy="173736"/>
          </a:xfrm>
          <a:prstGeom prst="rect">
            <a:avLst/>
          </a:prstGeom>
          <a:solidFill>
            <a:srgbClr val="7A5AF8"/>
          </a:solidFill>
          <a:ln w="12700">
            <a:solidFill>
              <a:srgbClr val="7A5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366760" y="269748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A5AF8"/>
                </a:solidFill>
              </a:rPr>
              <a:t>76%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22960" y="347472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52525"/>
                </a:solidFill>
              </a:rPr>
              <a:t>Community legitimacy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2971800" y="3520440"/>
            <a:ext cx="5212080" cy="173736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971800" y="3520440"/>
            <a:ext cx="3648456" cy="173736"/>
          </a:xfrm>
          <a:prstGeom prst="rect">
            <a:avLst/>
          </a:prstGeom>
          <a:solidFill>
            <a:srgbClr val="F79009"/>
          </a:solidFill>
          <a:ln w="12700">
            <a:solidFill>
              <a:srgbClr val="F7900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366760" y="34747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79009"/>
                </a:solidFill>
              </a:rPr>
              <a:t>70%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822960" y="425196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52525"/>
                </a:solidFill>
              </a:rPr>
              <a:t>Sustainability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2971800" y="4297680"/>
            <a:ext cx="5212080" cy="173736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2971800" y="4297680"/>
            <a:ext cx="3023006" cy="173736"/>
          </a:xfrm>
          <a:prstGeom prst="rect">
            <a:avLst/>
          </a:prstGeom>
          <a:solidFill>
            <a:srgbClr val="12B76A"/>
          </a:solidFill>
          <a:ln w="12700">
            <a:solidFill>
              <a:srgbClr val="12B7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366760" y="4251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2B76A"/>
                </a:solidFill>
              </a:rPr>
              <a:t>58%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822960" y="5303520"/>
            <a:ext cx="10378440" cy="640080"/>
          </a:xfrm>
          <a:prstGeom prst="roundRect">
            <a:avLst>
              <a:gd name="adj" fmla="val 11429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2F2F2F"/>
                </a:solidFill>
              </a:rPr>
              <a:t>Implication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2F2F2F"/>
                </a:solidFill>
              </a:rPr>
              <a:t>Airbnb must prove value before conversion and trust before loyalty.</a:t>
            </a:r>
            <a:endParaRPr lang="en-US" sz="1700" dirty="0"/>
          </a:p>
        </p:txBody>
      </p:sp>
      <p:sp>
        <p:nvSpPr>
          <p:cNvPr id="25" name="Text 23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Indicative priority score: synthesis from reports/news, not a primary survey.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05</a:t>
            </a:r>
            <a:endParaRPr lang="en-US" sz="650" dirty="0"/>
          </a:p>
        </p:txBody>
      </p:sp>
      <p:sp>
        <p:nvSpPr>
          <p:cNvPr id="27" name="Shape 25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Significance: risk and opportunity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The same consumer shift creates pressure and growth potential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832104" y="1236980"/>
            <a:ext cx="4937760" cy="3749040"/>
          </a:xfrm>
          <a:prstGeom prst="roundRect">
            <a:avLst>
              <a:gd name="adj" fmla="val 195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905" tIns="1905" rIns="1905" bIns="1905" rtlCol="0" anchor="t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252525"/>
                </a:solidFill>
              </a:rPr>
              <a:t>Risks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Lower trust from inconsistent listings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Price backlash if total cost feels unclear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Urban regulation reduces supply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Hotels and OTAs copy local-experience messaging</a:t>
            </a:r>
            <a:endParaRPr lang="en-US" sz="1050" dirty="0"/>
          </a:p>
        </p:txBody>
      </p:sp>
      <p:sp>
        <p:nvSpPr>
          <p:cNvPr id="5" name="Shape 3"/>
          <p:cNvSpPr/>
          <p:nvPr/>
        </p:nvSpPr>
        <p:spPr>
          <a:xfrm>
            <a:off x="777240" y="1234440"/>
            <a:ext cx="54864" cy="3749040"/>
          </a:xfrm>
          <a:prstGeom prst="rect">
            <a:avLst/>
          </a:prstGeom>
          <a:solidFill>
            <a:srgbClr val="F04438"/>
          </a:solidFill>
          <a:ln w="12700">
            <a:solidFill>
              <a:srgbClr val="F0443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55664" y="1228090"/>
            <a:ext cx="4937760" cy="3749040"/>
          </a:xfrm>
          <a:prstGeom prst="roundRect">
            <a:avLst>
              <a:gd name="adj" fmla="val 195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905" tIns="1905" rIns="1905" bIns="1905" rtlCol="0" anchor="t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252525"/>
                </a:solidFill>
              </a:rPr>
              <a:t>Opportunities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Differentiate through unique stays and Experiences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Use data to personalise trip inspiration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Build loyalty through price clarity and quality badges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Promote responsible/rural tourism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6400800" y="1234440"/>
            <a:ext cx="54864" cy="3749040"/>
          </a:xfrm>
          <a:prstGeom prst="rect">
            <a:avLst/>
          </a:prstGeom>
          <a:solidFill>
            <a:srgbClr val="12B76A"/>
          </a:solidFill>
          <a:ln w="12700">
            <a:solidFill>
              <a:srgbClr val="12B7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Reuters 2025; Airbnb 2025; McKinsey 2024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06</a:t>
            </a:r>
            <a:endParaRPr lang="en-US" sz="650" dirty="0"/>
          </a:p>
        </p:txBody>
      </p:sp>
      <p:sp>
        <p:nvSpPr>
          <p:cNvPr id="10" name="Shape 8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Airbnb must adapt now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The change is not one trend, it is a cluster of pressures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1523848" y="1051560"/>
            <a:ext cx="9144000" cy="566928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Economic pressure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More price comparison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2232508" y="1901952"/>
            <a:ext cx="7726680" cy="566928"/>
          </a:xfrm>
          <a:prstGeom prst="roundRect">
            <a:avLst>
              <a:gd name="adj" fmla="val 12903"/>
            </a:avLst>
          </a:prstGeom>
          <a:solidFill>
            <a:srgbClr val="FFF0F0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Digital choice overload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Need smarter search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2941168" y="2752344"/>
            <a:ext cx="6309360" cy="566928"/>
          </a:xfrm>
          <a:prstGeom prst="roundRect">
            <a:avLst>
              <a:gd name="adj" fmla="val 12903"/>
            </a:avLst>
          </a:prstGeom>
          <a:solidFill>
            <a:srgbClr val="E6F7F3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Community backlash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Need responsible-market messaging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3649828" y="3602736"/>
            <a:ext cx="4892040" cy="566928"/>
          </a:xfrm>
          <a:prstGeom prst="roundRect">
            <a:avLst>
              <a:gd name="adj" fmla="val 12903"/>
            </a:avLst>
          </a:prstGeom>
          <a:solidFill>
            <a:srgbClr val="F2F4F7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Regulation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Need verified compliant supply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358488" y="4453128"/>
            <a:ext cx="3474720" cy="566928"/>
          </a:xfrm>
          <a:prstGeom prst="roundRect">
            <a:avLst>
              <a:gd name="adj" fmla="val 12903"/>
            </a:avLst>
          </a:prstGeom>
          <a:solidFill>
            <a:srgbClr val="252525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Marketing change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Value + trust + local legitimacy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07</a:t>
            </a:r>
            <a:endParaRPr lang="en-US" sz="650" dirty="0"/>
          </a:p>
        </p:txBody>
      </p:sp>
      <p:sp>
        <p:nvSpPr>
          <p:cNvPr id="10" name="Shape 8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PESTEL: what is affecting Airbnb?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Macro forces shaping the marketing environment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029200" y="1554480"/>
            <a:ext cx="2103120" cy="822960"/>
          </a:xfrm>
          <a:prstGeom prst="roundRect">
            <a:avLst>
              <a:gd name="adj" fmla="val 8889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P  Political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Permits, housing policy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6494203" y="2400300"/>
            <a:ext cx="2103120" cy="822960"/>
          </a:xfrm>
          <a:prstGeom prst="roundRect">
            <a:avLst>
              <a:gd name="adj" fmla="val 8889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E  Economic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Inflation, value sensitivity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6494203" y="4091940"/>
            <a:ext cx="2103120" cy="822960"/>
          </a:xfrm>
          <a:prstGeom prst="roundRect">
            <a:avLst>
              <a:gd name="adj" fmla="val 8889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S  Social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Authenticity vs overtourism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029200" y="4937760"/>
            <a:ext cx="2103120" cy="822960"/>
          </a:xfrm>
          <a:prstGeom prst="roundRect">
            <a:avLst>
              <a:gd name="adj" fmla="val 8889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T  Tech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AI search, fraud controls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3564197" y="4091940"/>
            <a:ext cx="2103120" cy="822960"/>
          </a:xfrm>
          <a:prstGeom prst="roundRect">
            <a:avLst>
              <a:gd name="adj" fmla="val 8889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E  Environmental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Greener tourism pressure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3564197" y="2400300"/>
            <a:ext cx="2103120" cy="822960"/>
          </a:xfrm>
          <a:prstGeom prst="roundRect">
            <a:avLst>
              <a:gd name="adj" fmla="val 8889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L  Legal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Licensing, tax, data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669280" y="3337560"/>
            <a:ext cx="822960" cy="502920"/>
          </a:xfrm>
          <a:prstGeom prst="roundRect">
            <a:avLst>
              <a:gd name="adj" fmla="val 14545"/>
            </a:avLst>
          </a:prstGeom>
          <a:solidFill>
            <a:srgbClr val="FFE8E8"/>
          </a:solidFill>
          <a:ln>
            <a:solidFill>
              <a:srgbClr val="FFD2D2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5A5F"/>
                </a:solidFill>
              </a:rPr>
              <a:t>Airbnb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Kotler et al. 2022; AP News 2025; Airbnb 2025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08</a:t>
            </a:r>
            <a:endParaRPr lang="en-US" sz="650" dirty="0"/>
          </a:p>
        </p:txBody>
      </p:sp>
      <p:sp>
        <p:nvSpPr>
          <p:cNvPr id="13" name="Shape 11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VUCA: context — how Airbnb is affected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A one-size-fits-all message is risky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77240" y="114300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Volatility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Demand changes by season, event and macro-economy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263640" y="114300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Uncertainty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Rules and confidence differ by city/country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777240" y="315468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Complexity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Hosts, guests, neighbours, regulators and platforms interact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263640" y="315468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Ambiguity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Responsible tourism means different things to stakeholders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Bennett and Lemoine 2014; Deloitte 2025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09</a:t>
            </a:r>
            <a:endParaRPr lang="en-US" sz="650" dirty="0"/>
          </a:p>
        </p:txBody>
      </p:sp>
      <p:sp>
        <p:nvSpPr>
          <p:cNvPr id="10" name="Shape 8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Porter’s Five Forces: short‑term accommodation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Micro/industry pressure facing Airbnb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074920" y="2761488"/>
            <a:ext cx="2011680" cy="960120"/>
          </a:xfrm>
          <a:prstGeom prst="roundRect">
            <a:avLst>
              <a:gd name="adj" fmla="val 7619"/>
            </a:avLst>
          </a:prstGeom>
          <a:solidFill>
            <a:srgbClr val="FFE8E8"/>
          </a:solidFill>
          <a:ln>
            <a:solidFill>
              <a:srgbClr val="FFD2D2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5A5F"/>
                </a:solidFill>
              </a:rPr>
              <a:t>Airbnb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5A5F"/>
                </a:solidFill>
              </a:rPr>
              <a:t>industry position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5120640" y="1170432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Rivalry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HIGH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Booking.com, hotels, Vrbo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7680960" y="2395728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Buyer power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HIGH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Instant comparison and switching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6629400" y="4709160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Supplier power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MEDIUM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Hosts multi-home but need demand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3611880" y="4709160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Substitutes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HIGH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Hotels, hostels, serviced apartments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2560320" y="2395728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New entrants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MEDIUM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Tech easy; trust/scale hard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Porter 2008; Airbnb 2025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10</a:t>
            </a:r>
            <a:endParaRPr lang="en-US" sz="650" dirty="0"/>
          </a:p>
        </p:txBody>
      </p:sp>
      <p:sp>
        <p:nvSpPr>
          <p:cNvPr id="12" name="Shape 10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Competitor comparison: why responses differ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Airbnb must defend against hotels and online travel agencies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31520" y="1097280"/>
            <a:ext cx="1645920" cy="320040"/>
          </a:xfrm>
          <a:prstGeom prst="rect">
            <a:avLst/>
          </a:prstGeom>
          <a:solidFill>
            <a:srgbClr val="252525"/>
          </a:solidFill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Brand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2468880" y="1097280"/>
            <a:ext cx="2103120" cy="320040"/>
          </a:xfrm>
          <a:prstGeom prst="rect">
            <a:avLst/>
          </a:prstGeom>
          <a:solidFill>
            <a:srgbClr val="252525"/>
          </a:solidFill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Main strength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4663440" y="1097280"/>
            <a:ext cx="2011680" cy="320040"/>
          </a:xfrm>
          <a:prstGeom prst="rect">
            <a:avLst/>
          </a:prstGeom>
          <a:solidFill>
            <a:srgbClr val="252525"/>
          </a:solidFill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Weakness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6766560" y="1097280"/>
            <a:ext cx="2468880" cy="320040"/>
          </a:xfrm>
          <a:prstGeom prst="rect">
            <a:avLst/>
          </a:prstGeom>
          <a:solidFill>
            <a:srgbClr val="252525"/>
          </a:solidFill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Likely response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731520" y="150876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Airbnb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2468880" y="1508760"/>
            <a:ext cx="210312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Unique homes + host network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4663440" y="1508760"/>
            <a:ext cx="201168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Consistency and local backlash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6766560" y="1508760"/>
            <a:ext cx="246888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Trust badges + responsible tourism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731520" y="265176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Booking.com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2468880" y="2651760"/>
            <a:ext cx="21031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Huge inventory + comparison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4663440" y="2651760"/>
            <a:ext cx="201168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Less community feeling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6766560" y="2651760"/>
            <a:ext cx="246888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Convenience + loyalty discounts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731520" y="379476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Hotels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2468880" y="3794760"/>
            <a:ext cx="210312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Standardised service + regulation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4663440" y="3794760"/>
            <a:ext cx="201168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Less unique/local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6766560" y="3794760"/>
            <a:ext cx="2468880" cy="731520"/>
          </a:xfrm>
          <a:prstGeom prst="roundRect">
            <a:avLst>
              <a:gd name="adj" fmla="val 10000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2F2F2F"/>
                </a:solidFill>
              </a:rPr>
              <a:t>Flexible rates + lifestyle brands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Airbnb 2025; Porter 2008; McKinsey 2024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11</a:t>
            </a:r>
            <a:endParaRPr lang="en-US" sz="650" dirty="0"/>
          </a:p>
        </p:txBody>
      </p:sp>
      <p:sp>
        <p:nvSpPr>
          <p:cNvPr id="22" name="Shape 20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SWOT: link external pressure to strategic choice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What Airbnb can use, fix, exploit and defend against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77240" y="123444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12B76A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Strengths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Global brand; 7m+ listings; host community; data-rich platform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355080" y="123444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F79009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Weaknesses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Quality inconsistency; fee sensitivity; reliance on hosts; policy exposure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777240" y="329184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00A699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Opportunities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Experiences; rural tourism; AI personalisation; verified quality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355080" y="3291840"/>
            <a:ext cx="498348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>
            <a:solidFill>
              <a:srgbClr val="F04438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Threats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City bans/fines; hotel competition; lower confidence; platform regulation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Airbnb 2025; AP News 2025; Reuters 2025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12</a:t>
            </a:r>
            <a:endParaRPr lang="en-US" sz="650" dirty="0"/>
          </a:p>
        </p:txBody>
      </p:sp>
      <p:sp>
        <p:nvSpPr>
          <p:cNvPr id="10" name="Shape 8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Main marketing challenges caused by the issue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Five strategic marketing challenges created by changing customer behaviour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624840" y="1591058"/>
            <a:ext cx="32461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Perceived value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2F2F2F"/>
                </a:solidFill>
              </a:rPr>
              <a:t>Justify pricing and overall value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457700" y="1619319"/>
            <a:ext cx="32461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endParaRPr lang="en-US" sz="120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Trust &amp; transparency</a:t>
            </a:r>
          </a:p>
          <a:p>
            <a:pPr algn="ctr"/>
            <a:r>
              <a:rPr lang="en-US" sz="1200" dirty="0"/>
              <a:t>Increase visibility of quality, safety and consistency.</a:t>
            </a:r>
          </a:p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8290560" y="1619319"/>
            <a:ext cx="32461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endParaRPr lang="en-US" sz="120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Retention</a:t>
            </a:r>
          </a:p>
          <a:p>
            <a:pPr algn="ctr"/>
            <a:r>
              <a:rPr lang="en-US" sz="1200" dirty="0"/>
              <a:t>Strengthen long-term customer engagement and loyalty.</a:t>
            </a:r>
          </a:p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278380" y="3521550"/>
            <a:ext cx="32461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endParaRPr lang="en-US" sz="120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Reputation</a:t>
            </a:r>
          </a:p>
          <a:p>
            <a:pPr algn="ctr"/>
            <a:r>
              <a:rPr lang="en-US" sz="1200" dirty="0">
                <a:solidFill>
                  <a:srgbClr val="202124"/>
                </a:solidFill>
              </a:rPr>
              <a:t>Address and consider housing and community concerns.</a:t>
            </a:r>
            <a:endParaRPr lang="en-US" sz="1200" dirty="0"/>
          </a:p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6667500" y="3474721"/>
            <a:ext cx="32461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endParaRPr lang="en-US" sz="120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200" b="1" dirty="0">
                <a:solidFill>
                  <a:srgbClr val="2F2F2F"/>
                </a:solidFill>
              </a:rPr>
              <a:t>Differentiation</a:t>
            </a:r>
          </a:p>
          <a:p>
            <a:pPr algn="ctr"/>
            <a:r>
              <a:rPr lang="en-US" sz="1200" dirty="0"/>
              <a:t>Maintain competitive differentiation against hotels and online booking platforms.</a:t>
            </a:r>
          </a:p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Hall 2022; Deloitte 2025; Airbnb 2025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13</a:t>
            </a:r>
            <a:endParaRPr lang="en-US" sz="650" dirty="0"/>
          </a:p>
        </p:txBody>
      </p:sp>
      <p:sp>
        <p:nvSpPr>
          <p:cNvPr id="11" name="Shape 9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Airbnb’s strategic marketing responses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Adapting the customer experience to changing buying behaviour</a:t>
            </a:r>
            <a:endParaRPr lang="en-US" sz="1200" dirty="0"/>
          </a:p>
        </p:txBody>
      </p:sp>
      <p:pic>
        <p:nvPicPr>
          <p:cNvPr id="4" name="Image 0" descr="/mnt/data/a_bright_cozy_indoor_workspace_captured_in_a_real_batch_2.png"/>
          <p:cNvPicPr>
            <a:picLocks noChangeAspect="1"/>
          </p:cNvPicPr>
          <p:nvPr/>
        </p:nvPicPr>
        <p:blipFill>
          <a:blip r:embed="rId3"/>
          <a:srcRect l="21860" r="21860"/>
          <a:stretch/>
        </p:blipFill>
        <p:spPr>
          <a:xfrm>
            <a:off x="777240" y="1143000"/>
            <a:ext cx="3931920" cy="39319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120640" y="1143000"/>
            <a:ext cx="5852160" cy="749808"/>
          </a:xfrm>
          <a:prstGeom prst="roundRect">
            <a:avLst>
              <a:gd name="adj" fmla="val 9756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2F2F2F"/>
                </a:solidFill>
              </a:rPr>
              <a:t>Search personalization</a:t>
            </a:r>
          </a:p>
          <a:p>
            <a:r>
              <a:rPr lang="en-US" sz="1200" dirty="0">
                <a:solidFill>
                  <a:srgbClr val="202124"/>
                </a:solidFill>
              </a:rPr>
              <a:t>Improved categories, filters and targeted recommendations to support a more personalised search.</a:t>
            </a:r>
            <a:endParaRPr lang="en-US" sz="1200" dirty="0"/>
          </a:p>
          <a:p>
            <a:pPr marL="0" indent="0" algn="l">
              <a:buNone/>
            </a:pPr>
            <a:endParaRPr lang="en-US" sz="1250" dirty="0"/>
          </a:p>
        </p:txBody>
      </p:sp>
      <p:sp>
        <p:nvSpPr>
          <p:cNvPr id="6" name="Text 3"/>
          <p:cNvSpPr/>
          <p:nvPr/>
        </p:nvSpPr>
        <p:spPr>
          <a:xfrm>
            <a:off x="5120640" y="2167128"/>
            <a:ext cx="5852160" cy="749808"/>
          </a:xfrm>
          <a:prstGeom prst="roundRect">
            <a:avLst>
              <a:gd name="adj" fmla="val 9756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2F2F2F"/>
                </a:solidFill>
              </a:rPr>
              <a:t>Price clarity</a:t>
            </a:r>
            <a:endParaRPr lang="en-US" sz="1250" dirty="0"/>
          </a:p>
          <a:p>
            <a:r>
              <a:rPr lang="en-US" sz="1200" dirty="0">
                <a:solidFill>
                  <a:srgbClr val="202124"/>
                </a:solidFill>
              </a:rPr>
              <a:t>Simplified fees and flexible payments to reduce booking friction.</a:t>
            </a:r>
            <a:endParaRPr lang="en-US" sz="1200" dirty="0"/>
          </a:p>
          <a:p>
            <a:pPr marL="0" indent="0" algn="l">
              <a:buNone/>
            </a:pPr>
            <a:endParaRPr lang="en-US" sz="1250" dirty="0"/>
          </a:p>
        </p:txBody>
      </p:sp>
      <p:sp>
        <p:nvSpPr>
          <p:cNvPr id="7" name="Text 4"/>
          <p:cNvSpPr/>
          <p:nvPr/>
        </p:nvSpPr>
        <p:spPr>
          <a:xfrm>
            <a:off x="5120640" y="3191256"/>
            <a:ext cx="5852160" cy="749808"/>
          </a:xfrm>
          <a:prstGeom prst="roundRect">
            <a:avLst>
              <a:gd name="adj" fmla="val 9756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2F2F2F"/>
                </a:solidFill>
              </a:rPr>
              <a:t>Trust signals</a:t>
            </a:r>
          </a:p>
          <a:p>
            <a:r>
              <a:rPr lang="en-US" sz="1200" dirty="0">
                <a:solidFill>
                  <a:srgbClr val="202124"/>
                </a:solidFill>
              </a:rPr>
              <a:t>Guest Favourites, reviews, platform safety systems and clearer host standards.</a:t>
            </a:r>
            <a:endParaRPr lang="en-US" sz="1200" dirty="0"/>
          </a:p>
          <a:p>
            <a:pPr marL="0" indent="0" algn="l">
              <a:buNone/>
            </a:pP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5120640" y="4215384"/>
            <a:ext cx="5852160" cy="749808"/>
          </a:xfrm>
          <a:prstGeom prst="roundRect">
            <a:avLst>
              <a:gd name="adj" fmla="val 9756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2F2F2F"/>
                </a:solidFill>
              </a:rPr>
              <a:t>New growth areas</a:t>
            </a:r>
          </a:p>
          <a:p>
            <a:r>
              <a:rPr lang="en-US" sz="1200" dirty="0">
                <a:solidFill>
                  <a:srgbClr val="202124"/>
                </a:solidFill>
              </a:rPr>
              <a:t>Experiences and expansion into lower- pressure destinations to support more responsible tourism.</a:t>
            </a:r>
            <a:endParaRPr lang="en-US" sz="1200" dirty="0"/>
          </a:p>
          <a:p>
            <a:pPr marL="0" indent="0" algn="l">
              <a:buNone/>
            </a:pP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Airbnb, 2025; Reuters, 2025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14</a:t>
            </a:r>
            <a:endParaRPr lang="en-US" sz="650" dirty="0"/>
          </a:p>
        </p:txBody>
      </p:sp>
      <p:sp>
        <p:nvSpPr>
          <p:cNvPr id="11" name="Shape 8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evaluation: strengths vs weaknesses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Customer-level adaptation is stronger than community-level legitimacy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832104" y="1188720"/>
            <a:ext cx="502920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905" tIns="1905" rIns="1905" bIns="1905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52525"/>
                </a:solidFill>
              </a:rPr>
              <a:t>Strengths</a:t>
            </a:r>
          </a:p>
          <a:p>
            <a:pPr marL="0" indent="0">
              <a:buNone/>
            </a:pPr>
            <a:endParaRPr lang="en-US" sz="1050" b="1" dirty="0">
              <a:solidFill>
                <a:srgbClr val="252525"/>
              </a:solidFill>
            </a:endParaRPr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Improves conversion by reducing friction</a:t>
            </a:r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Aligns with digitally driven and convenience focused behaviours.</a:t>
            </a:r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Supports differentiation through unique and experience focused stays.</a:t>
            </a:r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Strengthens trust and customer reassurance through reviews and platform transparency.</a:t>
            </a:r>
            <a:endParaRPr lang="en-US" sz="1600" dirty="0"/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5" name="Shape 3"/>
          <p:cNvSpPr/>
          <p:nvPr/>
        </p:nvSpPr>
        <p:spPr>
          <a:xfrm>
            <a:off x="777240" y="1188720"/>
            <a:ext cx="54864" cy="4023360"/>
          </a:xfrm>
          <a:prstGeom prst="rect">
            <a:avLst/>
          </a:prstGeom>
          <a:solidFill>
            <a:srgbClr val="12B76A"/>
          </a:solidFill>
          <a:ln w="12700">
            <a:solidFill>
              <a:srgbClr val="12B7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55664" y="1188720"/>
            <a:ext cx="5029200" cy="402336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905" tIns="1905" rIns="1905" bIns="1905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52525"/>
                </a:solidFill>
              </a:rPr>
              <a:t>Weaknesses</a:t>
            </a:r>
            <a:endParaRPr lang="en-US" dirty="0"/>
          </a:p>
          <a:p>
            <a:pPr marL="0" indent="0">
              <a:buNone/>
            </a:pPr>
            <a:endParaRPr lang="en-US" sz="1600" dirty="0">
              <a:solidFill>
                <a:srgbClr val="2F2F2F"/>
              </a:solidFill>
            </a:endParaRPr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Does not fully control host quality</a:t>
            </a:r>
            <a:endParaRPr lang="en-US" sz="1600" dirty="0"/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Cannot solve housing criticism alone</a:t>
            </a:r>
            <a:endParaRPr lang="en-US" sz="1600" dirty="0"/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Price transparency may expose poor value</a:t>
            </a:r>
            <a:endParaRPr lang="en-US" sz="1600" dirty="0"/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Regulation may reduce supply despite strong marketing.</a:t>
            </a:r>
          </a:p>
          <a:p>
            <a:pPr marL="127000" indent="-127000">
              <a:buSzPct val="100000"/>
              <a:buChar char="•"/>
            </a:pPr>
            <a:r>
              <a:rPr lang="en-US" sz="1600" dirty="0">
                <a:solidFill>
                  <a:srgbClr val="202124"/>
                </a:solidFill>
              </a:rPr>
              <a:t>Marketing adaptation appears stronger at customer level than community level</a:t>
            </a:r>
            <a:r>
              <a:rPr lang="en-US" sz="1050" dirty="0">
                <a:solidFill>
                  <a:srgbClr val="202124"/>
                </a:solidFill>
              </a:rPr>
              <a:t>.</a:t>
            </a:r>
            <a:endParaRPr lang="en-US" sz="1050" dirty="0"/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6400800" y="1188720"/>
            <a:ext cx="54864" cy="4023360"/>
          </a:xfrm>
          <a:prstGeom prst="rect">
            <a:avLst/>
          </a:prstGeom>
          <a:solidFill>
            <a:srgbClr val="F04438"/>
          </a:solidFill>
          <a:ln w="12700">
            <a:solidFill>
              <a:srgbClr val="F0443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Airbnb 2025; AP News 2025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15</a:t>
            </a:r>
            <a:endParaRPr lang="en-US" sz="650" dirty="0"/>
          </a:p>
        </p:txBody>
      </p:sp>
      <p:sp>
        <p:nvSpPr>
          <p:cNvPr id="10" name="Shape 8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Customer engagement and retention journey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Retention improves only when the stay matches the marketing promise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1874520" y="2926080"/>
            <a:ext cx="640080" cy="0"/>
          </a:xfrm>
          <a:prstGeom prst="line">
            <a:avLst/>
          </a:prstGeom>
          <a:noFill/>
          <a:ln w="12700">
            <a:solidFill>
              <a:srgbClr val="B9BEC7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938528"/>
            <a:ext cx="1737360" cy="1687068"/>
          </a:xfrm>
          <a:prstGeom prst="roundRect">
            <a:avLst>
              <a:gd name="adj" fmla="val 5333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endParaRPr lang="en-US" sz="110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endParaRPr lang="en-US" sz="110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100" b="1" dirty="0">
                <a:solidFill>
                  <a:srgbClr val="2F2F2F"/>
                </a:solidFill>
              </a:rPr>
              <a:t>Inspire</a:t>
            </a:r>
          </a:p>
          <a:p>
            <a:pPr marL="0" indent="0" algn="ctr">
              <a:buNone/>
            </a:pPr>
            <a:endParaRPr lang="en-US" sz="1100" dirty="0">
              <a:solidFill>
                <a:srgbClr val="2F2F2F"/>
              </a:solidFill>
            </a:endParaRPr>
          </a:p>
          <a:p>
            <a:pPr algn="ctr"/>
            <a:r>
              <a:rPr lang="en-US" sz="1100" dirty="0">
                <a:solidFill>
                  <a:srgbClr val="202124"/>
                </a:solidFill>
              </a:rPr>
              <a:t>Social content, categories and Experiences.</a:t>
            </a:r>
            <a:endParaRPr lang="en-US" sz="1100" dirty="0"/>
          </a:p>
          <a:p>
            <a:pPr marL="0" indent="0" algn="ctr">
              <a:buNone/>
            </a:pPr>
            <a:endParaRPr lang="en-US" sz="1100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endParaRPr lang="en-US" sz="1100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endParaRPr lang="en-US" sz="1100" dirty="0">
              <a:solidFill>
                <a:srgbClr val="2F2F2F"/>
              </a:solidFill>
            </a:endParaRPr>
          </a:p>
        </p:txBody>
      </p:sp>
      <p:sp>
        <p:nvSpPr>
          <p:cNvPr id="6" name="Shape 4"/>
          <p:cNvSpPr/>
          <p:nvPr/>
        </p:nvSpPr>
        <p:spPr>
          <a:xfrm>
            <a:off x="4023360" y="2926080"/>
            <a:ext cx="640080" cy="0"/>
          </a:xfrm>
          <a:prstGeom prst="line">
            <a:avLst/>
          </a:prstGeom>
          <a:noFill/>
          <a:ln w="12700">
            <a:solidFill>
              <a:srgbClr val="B9BEC7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926080" y="1911096"/>
            <a:ext cx="1737360" cy="1700784"/>
          </a:xfrm>
          <a:prstGeom prst="roundRect">
            <a:avLst>
              <a:gd name="adj" fmla="val 5333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F2F2F"/>
                </a:solidFill>
              </a:rPr>
              <a:t>Search</a:t>
            </a:r>
          </a:p>
          <a:p>
            <a:pPr algn="ctr"/>
            <a:endParaRPr lang="en-US" sz="1100" dirty="0">
              <a:solidFill>
                <a:srgbClr val="202124"/>
              </a:solidFill>
            </a:endParaRPr>
          </a:p>
          <a:p>
            <a:pPr algn="ctr"/>
            <a:r>
              <a:rPr lang="en-US" sz="1100" dirty="0">
                <a:solidFill>
                  <a:srgbClr val="202124"/>
                </a:solidFill>
              </a:rPr>
              <a:t>Personalised filters &amp; transparent total price</a:t>
            </a:r>
            <a:endParaRPr lang="en-US" sz="1100" dirty="0"/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6172200" y="2926080"/>
            <a:ext cx="640080" cy="0"/>
          </a:xfrm>
          <a:prstGeom prst="line">
            <a:avLst/>
          </a:prstGeom>
          <a:noFill/>
          <a:ln w="12700">
            <a:solidFill>
              <a:srgbClr val="B9BEC7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74920" y="1874520"/>
            <a:ext cx="1737360" cy="1737360"/>
          </a:xfrm>
          <a:prstGeom prst="roundRect">
            <a:avLst>
              <a:gd name="adj" fmla="val 5333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 fontScale="92500" lnSpcReduction="10000"/>
          </a:bodyPr>
          <a:lstStyle/>
          <a:p>
            <a:pPr marL="0" indent="0" algn="ctr">
              <a:buNone/>
            </a:pPr>
            <a:endParaRPr lang="en-US" sz="105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endParaRPr lang="en-US" sz="105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endParaRPr lang="en-US" sz="105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300" b="1" dirty="0">
                <a:solidFill>
                  <a:srgbClr val="2F2F2F"/>
                </a:solidFill>
              </a:rPr>
              <a:t>Book</a:t>
            </a:r>
          </a:p>
          <a:p>
            <a:pPr algn="ctr"/>
            <a:endParaRPr lang="en-US" sz="1300" dirty="0">
              <a:solidFill>
                <a:srgbClr val="202124"/>
              </a:solidFill>
            </a:endParaRPr>
          </a:p>
          <a:p>
            <a:pPr algn="ctr"/>
            <a:endParaRPr lang="en-US" sz="1300" dirty="0">
              <a:solidFill>
                <a:srgbClr val="202124"/>
              </a:solidFill>
            </a:endParaRPr>
          </a:p>
          <a:p>
            <a:pPr algn="ctr"/>
            <a:r>
              <a:rPr lang="en-US" sz="1300" dirty="0">
                <a:solidFill>
                  <a:srgbClr val="202124"/>
                </a:solidFill>
              </a:rPr>
              <a:t>Trust badges, customer reassurance, flexible payments and clear cancellation policies.</a:t>
            </a:r>
            <a:endParaRPr lang="en-US" sz="1300" dirty="0"/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8321040" y="2926080"/>
            <a:ext cx="640080" cy="0"/>
          </a:xfrm>
          <a:prstGeom prst="line">
            <a:avLst/>
          </a:prstGeom>
          <a:noFill/>
          <a:ln w="12700">
            <a:solidFill>
              <a:srgbClr val="B9BEC7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223760" y="1874520"/>
            <a:ext cx="1737360" cy="1737360"/>
          </a:xfrm>
          <a:prstGeom prst="roundRect">
            <a:avLst>
              <a:gd name="adj" fmla="val 5333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endParaRPr lang="en-US" sz="105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100" b="1" dirty="0">
                <a:solidFill>
                  <a:srgbClr val="2F2F2F"/>
                </a:solidFill>
              </a:rPr>
              <a:t>Stay</a:t>
            </a:r>
          </a:p>
          <a:p>
            <a:pPr marL="0" indent="0" algn="ctr">
              <a:buNone/>
            </a:pPr>
            <a:endParaRPr lang="en-US" sz="1100" b="1" dirty="0">
              <a:solidFill>
                <a:srgbClr val="2F2F2F"/>
              </a:solidFill>
            </a:endParaRPr>
          </a:p>
          <a:p>
            <a:pPr algn="ctr"/>
            <a:r>
              <a:rPr lang="en-US" sz="1100" dirty="0">
                <a:solidFill>
                  <a:srgbClr val="202124"/>
                </a:solidFill>
              </a:rPr>
              <a:t>Host support, safety standards and issue resolution.</a:t>
            </a:r>
            <a:endParaRPr lang="en-US" sz="1100" dirty="0"/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9372600" y="1874520"/>
            <a:ext cx="1859280" cy="1737360"/>
          </a:xfrm>
          <a:prstGeom prst="roundRect">
            <a:avLst>
              <a:gd name="adj" fmla="val 5333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endParaRPr lang="en-US" sz="1050" b="1" dirty="0">
              <a:solidFill>
                <a:srgbClr val="2F2F2F"/>
              </a:solidFill>
            </a:endParaRPr>
          </a:p>
          <a:p>
            <a:pPr marL="0" indent="0" algn="ctr">
              <a:buNone/>
            </a:pPr>
            <a:r>
              <a:rPr lang="en-US" sz="1100" b="1" dirty="0">
                <a:solidFill>
                  <a:srgbClr val="2F2F2F"/>
                </a:solidFill>
              </a:rPr>
              <a:t>Repeat</a:t>
            </a:r>
            <a:endParaRPr lang="en-US" sz="1100" dirty="0">
              <a:solidFill>
                <a:srgbClr val="2F2F2F"/>
              </a:solidFill>
            </a:endParaRPr>
          </a:p>
          <a:p>
            <a:pPr algn="ctr"/>
            <a:endParaRPr lang="en-US" sz="1100" dirty="0"/>
          </a:p>
          <a:p>
            <a:pPr algn="ctr"/>
            <a:r>
              <a:rPr lang="en-US" sz="1100" dirty="0"/>
              <a:t>Reviews, loyalty incentives and personalised recommendations.</a:t>
            </a:r>
          </a:p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1965960" y="4983480"/>
            <a:ext cx="8275320" cy="502920"/>
          </a:xfrm>
          <a:prstGeom prst="roundRect">
            <a:avLst>
              <a:gd name="adj" fmla="val 14545"/>
            </a:avLst>
          </a:prstGeom>
          <a:solidFill>
            <a:srgbClr val="FFE8E8"/>
          </a:solidFill>
          <a:ln>
            <a:solidFill>
              <a:srgbClr val="FFD2D2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5A5F"/>
                </a:solidFill>
              </a:rPr>
              <a:t>Strategic concern: stronger marketing cannot fully solve operational inconsistencies.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Kotler et al. 2022; Airbnb 2025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16</a:t>
            </a:r>
            <a:endParaRPr lang="en-US" sz="650" dirty="0"/>
          </a:p>
        </p:txBody>
      </p:sp>
      <p:sp>
        <p:nvSpPr>
          <p:cNvPr id="16" name="Shape 14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for a stronger marketing response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Sharper positioning: value, responsibility and trust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868680" y="141732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554480" y="1234440"/>
            <a:ext cx="9692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F2F2F"/>
                </a:solidFill>
              </a:rPr>
              <a:t>Clearer value and pricing</a:t>
            </a:r>
          </a:p>
          <a:p>
            <a:pPr marL="0" indent="0" algn="l">
              <a:buNone/>
            </a:pPr>
            <a:endParaRPr lang="en-US" sz="1300" dirty="0"/>
          </a:p>
          <a:p>
            <a:r>
              <a:rPr lang="en-US" sz="1200" dirty="0">
                <a:solidFill>
                  <a:srgbClr val="202124"/>
                </a:solidFill>
              </a:rPr>
              <a:t>Improve pricing transparency by clearly showing total cost, amenities and quality expectations.</a:t>
            </a:r>
            <a:endParaRPr lang="en-US" sz="1200" dirty="0"/>
          </a:p>
          <a:p>
            <a:pPr marL="0" indent="0" algn="l">
              <a:buNone/>
            </a:pP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868680" y="274320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554480" y="2560320"/>
            <a:ext cx="9692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F2F2F"/>
                </a:solidFill>
              </a:rPr>
              <a:t>Responsible destination marketing</a:t>
            </a:r>
          </a:p>
          <a:p>
            <a:pPr marL="0" indent="0" algn="l">
              <a:buNone/>
            </a:pPr>
            <a:endParaRPr lang="en-US" sz="1300" dirty="0"/>
          </a:p>
          <a:p>
            <a:r>
              <a:rPr lang="en-US" sz="1200" dirty="0">
                <a:solidFill>
                  <a:srgbClr val="202124"/>
                </a:solidFill>
              </a:rPr>
              <a:t>Promote lower-pressure destinations  and strengthen stakeholder engagement to support more sustainable travel.</a:t>
            </a:r>
            <a:endParaRPr lang="en-US" sz="1200" dirty="0"/>
          </a:p>
          <a:p>
            <a:pPr marL="0" indent="0" algn="l">
              <a:buNone/>
            </a:pP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868680" y="406908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554480" y="3886200"/>
            <a:ext cx="9692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2F2F2F"/>
                </a:solidFill>
              </a:rPr>
              <a:t>Trust-focused customer engagement</a:t>
            </a:r>
          </a:p>
          <a:p>
            <a:pPr marL="0" indent="0" algn="l">
              <a:buNone/>
            </a:pPr>
            <a:endParaRPr lang="en-US" sz="1300" dirty="0"/>
          </a:p>
          <a:p>
            <a:r>
              <a:rPr lang="en-US" sz="1200" dirty="0"/>
              <a:t>Use personalised and loyalty-focused recommendations while maintaining transparency around customer data use.</a:t>
            </a:r>
          </a:p>
          <a:p>
            <a:pPr marL="0" indent="0" algn="l">
              <a:buNone/>
            </a:pP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Deloitte 2025; McKinsey 2024; Airbnb 2025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17</a:t>
            </a:r>
            <a:endParaRPr lang="en-US" sz="650" dirty="0"/>
          </a:p>
        </p:txBody>
      </p:sp>
      <p:sp>
        <p:nvSpPr>
          <p:cNvPr id="12" name="Shape 10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Change management: Lewin’s model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Managing marketing change systematically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3611880" y="3017520"/>
            <a:ext cx="822960" cy="0"/>
          </a:xfrm>
          <a:prstGeom prst="line">
            <a:avLst/>
          </a:prstGeom>
          <a:noFill/>
          <a:ln w="12700">
            <a:solidFill>
              <a:srgbClr val="B9BEC7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2240280"/>
            <a:ext cx="2743200" cy="1600200"/>
          </a:xfrm>
          <a:prstGeom prst="roundRect">
            <a:avLst>
              <a:gd name="adj" fmla="val 4571"/>
            </a:avLst>
          </a:prstGeom>
          <a:solidFill>
            <a:srgbClr val="FFF0F0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F2F2F"/>
                </a:solidFill>
              </a:rPr>
              <a:t>Unfreeze</a:t>
            </a:r>
            <a:endParaRPr lang="en-US" sz="1250" dirty="0"/>
          </a:p>
          <a:p>
            <a:pPr marL="0" indent="0" algn="ctr">
              <a:buNone/>
            </a:pPr>
            <a:r>
              <a:rPr lang="en-US" sz="1250" b="1" dirty="0">
                <a:solidFill>
                  <a:srgbClr val="2F2F2F"/>
                </a:solidFill>
              </a:rPr>
              <a:t>Use evidence: customer pain points, regulation risk, host feedback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6812280" y="3017520"/>
            <a:ext cx="822960" cy="0"/>
          </a:xfrm>
          <a:prstGeom prst="line">
            <a:avLst/>
          </a:prstGeom>
          <a:noFill/>
          <a:ln w="12700">
            <a:solidFill>
              <a:srgbClr val="B9BEC7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389120" y="2240280"/>
            <a:ext cx="2743200" cy="1600200"/>
          </a:xfrm>
          <a:prstGeom prst="roundRect">
            <a:avLst>
              <a:gd name="adj" fmla="val 4571"/>
            </a:avLst>
          </a:prstGeom>
          <a:solidFill>
            <a:srgbClr val="E6F7F3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F2F2F"/>
                </a:solidFill>
              </a:rPr>
              <a:t>Change</a:t>
            </a:r>
            <a:endParaRPr lang="en-US" sz="1250" dirty="0"/>
          </a:p>
          <a:p>
            <a:pPr marL="0" indent="0" algn="ctr">
              <a:buNone/>
            </a:pPr>
            <a:r>
              <a:rPr lang="en-US" sz="1250" b="1" dirty="0">
                <a:solidFill>
                  <a:srgbClr val="2F2F2F"/>
                </a:solidFill>
              </a:rPr>
              <a:t>Pilot trust badges, fee messages and responsible destination campaigns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7863840" y="2240280"/>
            <a:ext cx="2743200" cy="1600200"/>
          </a:xfrm>
          <a:prstGeom prst="roundRect">
            <a:avLst>
              <a:gd name="adj" fmla="val 4571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F2F2F"/>
                </a:solidFill>
              </a:rPr>
              <a:t>Refreeze</a:t>
            </a:r>
            <a:endParaRPr lang="en-US" sz="1250" dirty="0"/>
          </a:p>
          <a:p>
            <a:pPr marL="0" indent="0" algn="ctr">
              <a:buNone/>
            </a:pPr>
            <a:r>
              <a:rPr lang="en-US" sz="1250" b="1" dirty="0">
                <a:solidFill>
                  <a:srgbClr val="2F2F2F"/>
                </a:solidFill>
              </a:rPr>
              <a:t>Make successful pilots part of platform standards and host policies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Lewin 1947; Hayes 2022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18</a:t>
            </a:r>
            <a:endParaRPr lang="en-US" sz="650" dirty="0"/>
          </a:p>
        </p:txBody>
      </p:sp>
      <p:sp>
        <p:nvSpPr>
          <p:cNvPr id="11" name="Shape 9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Stakeholder point of view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Marketing must balance expectations, not only sell rooms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663440" y="2423160"/>
            <a:ext cx="2834640" cy="1143000"/>
          </a:xfrm>
          <a:prstGeom prst="roundRect">
            <a:avLst>
              <a:gd name="adj" fmla="val 6400"/>
            </a:avLst>
          </a:prstGeom>
          <a:solidFill>
            <a:srgbClr val="FFE8E8"/>
          </a:solidFill>
          <a:ln>
            <a:solidFill>
              <a:srgbClr val="FFD2D2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5A5F"/>
                </a:solidFill>
              </a:rPr>
              <a:t>Airbnb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FF5A5F"/>
                </a:solidFill>
              </a:rPr>
              <a:t>marketing change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1005840" y="1280160"/>
            <a:ext cx="2834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Guests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Value, safety, flexibility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8138160" y="1280160"/>
            <a:ext cx="2834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Hosts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Bookings, fair rules, tools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1005840" y="4389120"/>
            <a:ext cx="2834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Communities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Housing protection, local benefit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8138160" y="4389120"/>
            <a:ext cx="2834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Regulators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Licence, tax, safety, data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4572000" y="4892040"/>
            <a:ext cx="283464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Investors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2F2F2F"/>
                </a:solidFill>
              </a:rPr>
              <a:t>Growth, profitability, lower risk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Freeman 1984; Airbnb 2025; AP News 2025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19</a:t>
            </a:r>
            <a:endParaRPr lang="en-US" sz="650" dirty="0"/>
          </a:p>
        </p:txBody>
      </p:sp>
      <p:sp>
        <p:nvSpPr>
          <p:cNvPr id="12" name="Shape 10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Proactive vs reactive change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Airbnb should move before pressure becomes crisis</a:t>
            </a:r>
            <a:endParaRPr lang="en-US" sz="1200" dirty="0"/>
          </a:p>
        </p:txBody>
      </p:sp>
      <p:pic>
        <p:nvPicPr>
          <p:cNvPr id="4" name="Image 0" descr="/mnt/data/a_busy_narrow_european_street_scene_in_daylight_o_batch_4.png"/>
          <p:cNvPicPr>
            <a:picLocks noChangeAspect="1"/>
          </p:cNvPicPr>
          <p:nvPr/>
        </p:nvPicPr>
        <p:blipFill>
          <a:blip r:embed="rId3"/>
          <a:srcRect l="16649" r="16649"/>
          <a:stretch/>
        </p:blipFill>
        <p:spPr>
          <a:xfrm>
            <a:off x="777240" y="1234440"/>
            <a:ext cx="4389120" cy="37033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541264" y="1241298"/>
            <a:ext cx="2697480" cy="2834640"/>
          </a:xfrm>
          <a:prstGeom prst="roundRect">
            <a:avLst>
              <a:gd name="adj" fmla="val 2712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905" tIns="1905" rIns="1905" bIns="1905" rtlCol="0" anchor="t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252525"/>
                </a:solidFill>
              </a:rPr>
              <a:t>Reactive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Wait for bans, fines or protests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Remove listings after negative publicity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Defend the brand in crisis mode</a:t>
            </a:r>
            <a:endParaRPr lang="en-US" sz="1050" dirty="0"/>
          </a:p>
        </p:txBody>
      </p:sp>
      <p:sp>
        <p:nvSpPr>
          <p:cNvPr id="6" name="Shape 3"/>
          <p:cNvSpPr/>
          <p:nvPr/>
        </p:nvSpPr>
        <p:spPr>
          <a:xfrm>
            <a:off x="5486400" y="1234440"/>
            <a:ext cx="54864" cy="2834640"/>
          </a:xfrm>
          <a:prstGeom prst="rect">
            <a:avLst/>
          </a:prstGeom>
          <a:solidFill>
            <a:srgbClr val="F04438"/>
          </a:solidFill>
          <a:ln w="12700">
            <a:solidFill>
              <a:srgbClr val="F0443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513064" y="1244346"/>
            <a:ext cx="2697480" cy="2834640"/>
          </a:xfrm>
          <a:prstGeom prst="roundRect">
            <a:avLst>
              <a:gd name="adj" fmla="val 2712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905" tIns="1905" rIns="1905" bIns="1905" rtlCol="0" anchor="t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252525"/>
                </a:solidFill>
              </a:rPr>
              <a:t>Proactive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Co-create local rules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Market less crowded destinations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2F2F2F"/>
                </a:solidFill>
              </a:rPr>
              <a:t>• Verify legal hosts earlier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8458200" y="1234440"/>
            <a:ext cx="54864" cy="2834640"/>
          </a:xfrm>
          <a:prstGeom prst="rect">
            <a:avLst/>
          </a:prstGeom>
          <a:solidFill>
            <a:srgbClr val="12B76A"/>
          </a:solidFill>
          <a:ln w="12700">
            <a:solidFill>
              <a:srgbClr val="12B7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486400" y="4800600"/>
            <a:ext cx="5669280" cy="548640"/>
          </a:xfrm>
          <a:prstGeom prst="roundRect">
            <a:avLst>
              <a:gd name="adj" fmla="val 13333"/>
            </a:avLst>
          </a:prstGeom>
          <a:solidFill>
            <a:srgbClr val="FFE8E8"/>
          </a:solidFill>
          <a:ln>
            <a:solidFill>
              <a:srgbClr val="FFD2D2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5A5F"/>
                </a:solidFill>
              </a:rPr>
              <a:t>Recommendation: shift from reactive compliance to proactive legitimacy.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AP News 2025; Reuters 2025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20</a:t>
            </a:r>
            <a:endParaRPr lang="en-US" sz="650" dirty="0"/>
          </a:p>
        </p:txBody>
      </p:sp>
      <p:sp>
        <p:nvSpPr>
          <p:cNvPr id="12" name="Shape 9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Future SMART plan: 12‑month marketing change roadmap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A practical response to changing consumer behaviour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77240" y="114300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S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77240" y="1783080"/>
            <a:ext cx="1874520" cy="214884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Specific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Verified value + responsible destination campaign in top 20 risk markets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3017520" y="114300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M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3017520" y="1783080"/>
            <a:ext cx="1874520" cy="214884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Measurable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Track conversion, repeat bookings, complaints, regulator escalations and NPS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5257800" y="114300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A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257800" y="1783080"/>
            <a:ext cx="1874520" cy="214884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Achievable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Use existing data, host tools and local destination partnerships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7498080" y="114300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R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7498080" y="1783080"/>
            <a:ext cx="1874520" cy="214884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Relevant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Addresses value, trust, regulation and differentiation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9738360" y="1143000"/>
            <a:ext cx="502920" cy="502920"/>
          </a:xfrm>
          <a:prstGeom prst="roundRect">
            <a:avLst>
              <a:gd name="adj" fmla="val 14545"/>
            </a:avLst>
          </a:prstGeom>
          <a:solidFill>
            <a:srgbClr val="FF5A5F"/>
          </a:solidFill>
          <a:ln>
            <a:solidFill>
              <a:srgbClr val="FF5A5F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T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9738360" y="1783080"/>
            <a:ext cx="1874520" cy="214884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Time-bound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2F2F2F"/>
                </a:solidFill>
              </a:rPr>
              <a:t>Pilot 3 months, evaluate 6 months, scale 12 months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1097280" y="4892040"/>
            <a:ext cx="9784080" cy="0"/>
          </a:xfrm>
          <a:prstGeom prst="line">
            <a:avLst/>
          </a:prstGeom>
          <a:noFill/>
          <a:ln w="12700">
            <a:solidFill>
              <a:srgbClr val="00A69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24128" y="4818888"/>
            <a:ext cx="146304" cy="146304"/>
          </a:xfrm>
          <a:prstGeom prst="ellipse">
            <a:avLst/>
          </a:prstGeom>
          <a:solidFill>
            <a:srgbClr val="00A699"/>
          </a:solidFill>
          <a:ln w="12700">
            <a:solidFill>
              <a:srgbClr val="00A6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85800" y="5102352"/>
            <a:ext cx="822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667085"/>
                </a:solidFill>
              </a:rPr>
              <a:t>0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4315968" y="4818888"/>
            <a:ext cx="146304" cy="146304"/>
          </a:xfrm>
          <a:prstGeom prst="ellipse">
            <a:avLst/>
          </a:prstGeom>
          <a:solidFill>
            <a:srgbClr val="00A699"/>
          </a:solidFill>
          <a:ln w="12700">
            <a:solidFill>
              <a:srgbClr val="00A6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977640" y="5102352"/>
            <a:ext cx="822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667085"/>
                </a:solidFill>
              </a:rPr>
              <a:t>3 months</a:t>
            </a:r>
            <a:endParaRPr lang="en-US" sz="850" dirty="0"/>
          </a:p>
        </p:txBody>
      </p:sp>
      <p:sp>
        <p:nvSpPr>
          <p:cNvPr id="19" name="Shape 17"/>
          <p:cNvSpPr/>
          <p:nvPr/>
        </p:nvSpPr>
        <p:spPr>
          <a:xfrm>
            <a:off x="7242048" y="4818888"/>
            <a:ext cx="146304" cy="146304"/>
          </a:xfrm>
          <a:prstGeom prst="ellipse">
            <a:avLst/>
          </a:prstGeom>
          <a:solidFill>
            <a:srgbClr val="00A699"/>
          </a:solidFill>
          <a:ln w="12700">
            <a:solidFill>
              <a:srgbClr val="00A6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903720" y="5102352"/>
            <a:ext cx="822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667085"/>
                </a:solidFill>
              </a:rPr>
              <a:t>6 months</a:t>
            </a:r>
            <a:endParaRPr lang="en-US" sz="850" dirty="0"/>
          </a:p>
        </p:txBody>
      </p:sp>
      <p:sp>
        <p:nvSpPr>
          <p:cNvPr id="21" name="Shape 19"/>
          <p:cNvSpPr/>
          <p:nvPr/>
        </p:nvSpPr>
        <p:spPr>
          <a:xfrm>
            <a:off x="10808208" y="4818888"/>
            <a:ext cx="146304" cy="146304"/>
          </a:xfrm>
          <a:prstGeom prst="ellipse">
            <a:avLst/>
          </a:prstGeom>
          <a:solidFill>
            <a:srgbClr val="00A699"/>
          </a:solidFill>
          <a:ln w="12700">
            <a:solidFill>
              <a:srgbClr val="00A6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469880" y="5102352"/>
            <a:ext cx="822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667085"/>
                </a:solidFill>
              </a:rPr>
              <a:t>12 months</a:t>
            </a:r>
            <a:endParaRPr lang="en-US" sz="850" dirty="0"/>
          </a:p>
        </p:txBody>
      </p:sp>
      <p:sp>
        <p:nvSpPr>
          <p:cNvPr id="23" name="Text 21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Doran 1981; Airbnb 2025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21</a:t>
            </a:r>
            <a:endParaRPr lang="en-US" sz="650" dirty="0"/>
          </a:p>
        </p:txBody>
      </p:sp>
      <p:sp>
        <p:nvSpPr>
          <p:cNvPr id="25" name="Shape 23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Overall conclusion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</a:rPr>
              <a:t>Consumer behaviour change is a strategic marketing issue, not just a sales trend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914400" y="1143000"/>
            <a:ext cx="10241280" cy="512064"/>
          </a:xfrm>
          <a:prstGeom prst="roundRect">
            <a:avLst>
              <a:gd name="adj" fmla="val 14286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F2F2F"/>
                </a:solidFill>
              </a:rPr>
              <a:t>Airbnb’s challenge is balancing value, trust and local legitimacy.</a:t>
            </a:r>
            <a:endParaRPr lang="en-US" sz="1350" dirty="0"/>
          </a:p>
        </p:txBody>
      </p:sp>
      <p:sp>
        <p:nvSpPr>
          <p:cNvPr id="5" name="Text 3"/>
          <p:cNvSpPr/>
          <p:nvPr/>
        </p:nvSpPr>
        <p:spPr>
          <a:xfrm>
            <a:off x="914400" y="1920240"/>
            <a:ext cx="10241280" cy="512064"/>
          </a:xfrm>
          <a:prstGeom prst="roundRect">
            <a:avLst>
              <a:gd name="adj" fmla="val 14286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F2F2F"/>
                </a:solidFill>
              </a:rPr>
              <a:t>PESTEL, VUCA, Porter and SWOT show pressure from economic, legal, social and competitive forces.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914400" y="2697480"/>
            <a:ext cx="10241280" cy="512064"/>
          </a:xfrm>
          <a:prstGeom prst="roundRect">
            <a:avLst>
              <a:gd name="adj" fmla="val 14286"/>
            </a:avLst>
          </a:prstGeom>
          <a:solidFill>
            <a:srgbClr val="FFF7F2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F2F2F"/>
                </a:solidFill>
              </a:rPr>
              <a:t>Airbnb’s product-led response is strong but limited by host consistency and regulation.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914400" y="3474720"/>
            <a:ext cx="10241280" cy="512064"/>
          </a:xfrm>
          <a:prstGeom prst="roundRect">
            <a:avLst>
              <a:gd name="adj" fmla="val 14286"/>
            </a:avLst>
          </a:prstGeom>
          <a:solidFill>
            <a:srgbClr val="F7F8FA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F2F2F"/>
                </a:solidFill>
              </a:rPr>
              <a:t>Best future route: verified value + responsible destination marketing + proactive stakeholder management.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914400" y="4617720"/>
            <a:ext cx="10241280" cy="914400"/>
          </a:xfrm>
          <a:prstGeom prst="roundRect">
            <a:avLst>
              <a:gd name="adj" fmla="val 8000"/>
            </a:avLst>
          </a:prstGeom>
          <a:solidFill>
            <a:srgbClr val="252525"/>
          </a:solidFill>
          <a:ln>
            <a:solidFill>
              <a:srgbClr val="252525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Final message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Airbnb can remain competitive if it markets not only “where to stay”, but why each stay is safe, fair, good value and locally responsible.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530352" y="6144768"/>
            <a:ext cx="8961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8A2B3"/>
                </a:solidFill>
              </a:rPr>
              <a:t>Sources: Airbnb 2025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22</a:t>
            </a:r>
            <a:endParaRPr lang="en-US" sz="650" dirty="0"/>
          </a:p>
        </p:txBody>
      </p:sp>
      <p:sp>
        <p:nvSpPr>
          <p:cNvPr id="11" name="Shape 9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F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7955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5252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30352" y="786384"/>
            <a:ext cx="8138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667085"/>
                </a:solidFill>
              </a:rPr>
              <a:t>Key academic and industry sources used in the deck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777240" y="1143000"/>
            <a:ext cx="10789920" cy="4983480"/>
          </a:xfrm>
          <a:prstGeom prst="roundRect">
            <a:avLst/>
          </a:prstGeom>
          <a:solidFill>
            <a:srgbClr val="FFFFFF"/>
          </a:solidFill>
          <a:ln>
            <a:solidFill>
              <a:srgbClr val="EAECF0"/>
            </a:solidFill>
          </a:ln>
        </p:spPr>
        <p:txBody>
          <a:bodyPr wrap="square" lIns="1524" tIns="1524" rIns="1524" bIns="1524" rtlCol="0" anchor="ctr">
            <a:normAutofit fontScale="92500" lnSpcReduction="10000"/>
          </a:bodyPr>
          <a:lstStyle/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Airbnb (2025) Annual Report 2024 Form 10-K. Available at: SEC EDGAR (Accessed: 20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Airbnb (2025) Q4 2024 Shareholder Letter. Available at: Airbnb Investor Relations (Accessed: 20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Airbnb Newsroom (2025) Top summer travel trends and destinations for UK </a:t>
            </a:r>
            <a:r>
              <a:rPr lang="en-US" sz="1000" dirty="0" err="1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2025. Available at: Airbnb Newsroom (Accessed: 20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 News (2025) Spain fines Airbnb $75 million for unlicensed tourist rentals. Available at: AP News (Accessed: 21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Bennett, N. and Lemoine, G.J. (2014) “What VUCA really means for you”, Harvard Business Review, 92(1/2), p.27.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1000" dirty="0">
                <a:solidFill>
                  <a:srgbClr val="000000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Deloitte (2025) Travel Weekly Insight Annual Report 2025. Available at: Deloitte UK (Accessed: 21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Doran, G.T. (1981) “There’s a S.M.A.R.T. way to write management’s goals and objectives”, Management Review, 70(11), pp.35–36.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Freeman, R.E. (1984) Strategic Management: A Stakeholder Approach. Boston: Pitman.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1000" dirty="0">
                <a:solidFill>
                  <a:srgbClr val="000000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Hall, C.M. (2022) Tourism and sustainable destination management. London: Routledge.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Hayes, J. (2022) The Theory and Practice of Change Management. 6th </a:t>
            </a:r>
            <a:r>
              <a:rPr lang="en-US" sz="1000" dirty="0" err="1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Bloomsbury.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Kotler, P., Keller, K.L. and Chernev, A. (2022) Marketing Management. 16th </a:t>
            </a:r>
            <a:r>
              <a:rPr lang="en-US" sz="1000" dirty="0" err="1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Lewin, K. (1947) “Frontiers in group dynamics”, Human Relations, 1(1), pp.5–41.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McKinsey &amp; Company (2024) The evolving role of experiences in travel. Available at: McKinsey (Accessed: 19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McKinsey &amp; Company (2024) The state of tourism and hospitality 2024. Available at: McKinsey (Accessed: 19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Porter, M.E. (2008) “The five competitive forces that shape strategy”, Harvard Business Review, 86(1), pp.78–93.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Reuters (2025) Airbnb shares jump on strong quarterly results, expansion plans. Available at: Reuters (Accessed: 20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Reuters (2025) Airbnb turns to Spain’s villages as cities tighten rules. Available at: Reuters (Accessed: 18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Guardian (2025) Almost a fifth of young UK adults use AI to design holiday, study finds. Available at: The Guardian (Accessed: 19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Guardian (2025) Tui says overtourism is fault of short-term let companies not hotel industry. Available at: The Guardian (Accessed: 20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US" sz="1000" dirty="0">
                <a:solidFill>
                  <a:srgbClr val="202124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Wired (2018) Airbnb can’t win New York—but it can’t quit either. Available at: Wired (Accessed: 17 May 2026).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920" dirty="0"/>
          </a:p>
        </p:txBody>
      </p:sp>
      <p:sp>
        <p:nvSpPr>
          <p:cNvPr id="5" name="Text 3"/>
          <p:cNvSpPr/>
          <p:nvPr/>
        </p:nvSpPr>
        <p:spPr>
          <a:xfrm>
            <a:off x="11411712" y="6492240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98A2B3"/>
                </a:solidFill>
              </a:rPr>
              <a:t>23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02920" y="6382512"/>
            <a:ext cx="11155680" cy="0"/>
          </a:xfrm>
          <a:prstGeom prst="line">
            <a:avLst/>
          </a:prstGeom>
          <a:noFill/>
          <a:ln w="12700">
            <a:solidFill>
              <a:srgbClr val="EA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2123</Words>
  <Application>Microsoft Office PowerPoint</Application>
  <PresentationFormat>Widescreen</PresentationFormat>
  <Paragraphs>384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Airbnb: Changes in Consumer Buying Behaviour</dc:title>
  <dc:subject>Optimised Airbnb marketing change presentation</dc:subject>
  <dc:creator>OpenAI</dc:creator>
  <cp:lastModifiedBy>Lyssa Muir (1917752)</cp:lastModifiedBy>
  <cp:revision>14</cp:revision>
  <dcterms:created xsi:type="dcterms:W3CDTF">2026-05-25T13:40:53Z</dcterms:created>
  <dcterms:modified xsi:type="dcterms:W3CDTF">2026-05-25T19:22:04Z</dcterms:modified>
</cp:coreProperties>
</file>